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810" r:id="rId2"/>
    <p:sldId id="806" r:id="rId3"/>
    <p:sldId id="562" r:id="rId4"/>
    <p:sldId id="811" r:id="rId5"/>
    <p:sldId id="831" r:id="rId6"/>
    <p:sldId id="564" r:id="rId7"/>
    <p:sldId id="832" r:id="rId8"/>
    <p:sldId id="812" r:id="rId9"/>
    <p:sldId id="813" r:id="rId10"/>
    <p:sldId id="814" r:id="rId11"/>
    <p:sldId id="815" r:id="rId12"/>
    <p:sldId id="816" r:id="rId13"/>
    <p:sldId id="817" r:id="rId14"/>
    <p:sldId id="818" r:id="rId15"/>
    <p:sldId id="819" r:id="rId16"/>
    <p:sldId id="820" r:id="rId17"/>
    <p:sldId id="821" r:id="rId18"/>
    <p:sldId id="822" r:id="rId19"/>
    <p:sldId id="823" r:id="rId20"/>
    <p:sldId id="824" r:id="rId21"/>
    <p:sldId id="825" r:id="rId22"/>
    <p:sldId id="509" r:id="rId23"/>
    <p:sldId id="847" r:id="rId24"/>
    <p:sldId id="826" r:id="rId25"/>
    <p:sldId id="827" r:id="rId26"/>
    <p:sldId id="833" r:id="rId27"/>
    <p:sldId id="828" r:id="rId28"/>
    <p:sldId id="829" r:id="rId29"/>
    <p:sldId id="834" r:id="rId30"/>
    <p:sldId id="835" r:id="rId31"/>
    <p:sldId id="836" r:id="rId32"/>
    <p:sldId id="837" r:id="rId33"/>
    <p:sldId id="838" r:id="rId34"/>
    <p:sldId id="839" r:id="rId35"/>
    <p:sldId id="840" r:id="rId36"/>
    <p:sldId id="841" r:id="rId37"/>
    <p:sldId id="842" r:id="rId38"/>
    <p:sldId id="843" r:id="rId39"/>
    <p:sldId id="844" r:id="rId40"/>
    <p:sldId id="845" r:id="rId41"/>
    <p:sldId id="846" r:id="rId42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81" autoAdjust="0"/>
    <p:restoredTop sz="94637" autoAdjust="0"/>
  </p:normalViewPr>
  <p:slideViewPr>
    <p:cSldViewPr showGuides="1">
      <p:cViewPr varScale="1">
        <p:scale>
          <a:sx n="96" d="100"/>
          <a:sy n="96" d="100"/>
        </p:scale>
        <p:origin x="77" y="96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2000" y="548641"/>
            <a:ext cx="5760000" cy="4860359"/>
          </a:xfrm>
        </p:spPr>
        <p:txBody>
          <a:bodyPr wrap="none"/>
          <a:lstStyle>
            <a:lvl1pPr marL="0" indent="0">
              <a:spcBef>
                <a:spcPts val="0"/>
              </a:spcBef>
              <a:buNone/>
              <a:defRPr sz="1600" b="0"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2000" y="549000"/>
            <a:ext cx="5760000" cy="234035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6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2000" y="549000"/>
            <a:ext cx="5760000" cy="233999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87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00" y="2709000"/>
            <a:ext cx="8640000" cy="1440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9000"/>
            <a:ext cx="828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1" r:id="rId3"/>
    <p:sldLayoutId id="2147483662" r:id="rId4"/>
    <p:sldLayoutId id="2147483657" r:id="rId5"/>
    <p:sldLayoutId id="2147483660" r:id="rId6"/>
    <p:sldLayoutId id="2147483658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Huge </a:t>
            </a:r>
            <a:r>
              <a:rPr lang="en-US" altLang="zh-TW" dirty="0" smtClean="0"/>
              <a:t>Integer Division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19134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08099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8105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88574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19134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85885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8105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96259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19134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85885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8105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0632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91342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85885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11933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71860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7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91342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6763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11933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465759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1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91342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6763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11933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75952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2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00376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6763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1173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71638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00376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01183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1173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15531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3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00376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01183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1173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248888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86047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01183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64015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14931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2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remainder </a:t>
            </a:r>
            <a:r>
              <a:rPr lang="en-US" altLang="zh-TW" sz="1600" dirty="0">
                <a:latin typeface="+mn-ea"/>
              </a:rPr>
              <a:t>= dividend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n = </a:t>
            </a:r>
            <a:r>
              <a:rPr lang="en-US" altLang="zh-TW" sz="1600" dirty="0" err="1">
                <a:latin typeface="+mn-ea"/>
              </a:rPr>
              <a:t>dividendSize</a:t>
            </a:r>
            <a:r>
              <a:rPr lang="en-US" altLang="zh-TW" sz="1600" dirty="0">
                <a:latin typeface="+mn-ea"/>
              </a:rPr>
              <a:t> </a:t>
            </a:r>
            <a:r>
              <a:rPr lang="fr-FR" altLang="zh-TW" sz="1600" dirty="0" smtClean="0">
                <a:latin typeface="+mn-ea"/>
              </a:rPr>
              <a:t>-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 err="1">
                <a:latin typeface="+mn-ea"/>
              </a:rPr>
              <a:t>divisorSize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buffer </a:t>
            </a:r>
            <a:r>
              <a:rPr lang="en-US" altLang="zh-TW" sz="1600" dirty="0">
                <a:latin typeface="+mn-ea"/>
              </a:rPr>
              <a:t>= divisor shift left by n </a:t>
            </a:r>
            <a:r>
              <a:rPr lang="en-US" altLang="zh-TW" sz="1600" dirty="0" smtClean="0">
                <a:latin typeface="+mn-ea"/>
              </a:rPr>
              <a:t>positions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err="1" smtClean="0">
                <a:latin typeface="+mn-ea"/>
              </a:rPr>
              <a:t>quotientSize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>
                <a:latin typeface="+mn-ea"/>
              </a:rPr>
              <a:t>= </a:t>
            </a:r>
            <a:r>
              <a:rPr lang="en-US" altLang="zh-TW" sz="1600" dirty="0" err="1">
                <a:latin typeface="+mn-ea"/>
              </a:rPr>
              <a:t>dividendSize</a:t>
            </a:r>
            <a:r>
              <a:rPr lang="en-US" altLang="zh-TW" sz="1600" dirty="0">
                <a:latin typeface="+mn-ea"/>
              </a:rPr>
              <a:t> </a:t>
            </a:r>
            <a:r>
              <a:rPr lang="fr-FR" altLang="zh-TW" sz="1600" dirty="0" smtClean="0">
                <a:latin typeface="+mn-ea"/>
              </a:rPr>
              <a:t>-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 err="1">
                <a:latin typeface="+mn-ea"/>
              </a:rPr>
              <a:t>divisorSize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sz="1600" dirty="0" smtClean="0">
                <a:latin typeface="+mn-ea"/>
              </a:rPr>
              <a:t>( dividend &lt; buffer 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buffer /= 10 </a:t>
            </a:r>
            <a:r>
              <a:rPr lang="en-US" altLang="zh-TW" dirty="0" smtClean="0">
                <a:solidFill>
                  <a:srgbClr val="008000"/>
                </a:solidFill>
                <a:latin typeface="+mn-ea"/>
              </a:rPr>
              <a:t>// shift </a:t>
            </a:r>
            <a:r>
              <a:rPr lang="en-US" altLang="zh-TW" dirty="0">
                <a:solidFill>
                  <a:srgbClr val="008000"/>
                </a:solidFill>
                <a:latin typeface="+mn-ea"/>
              </a:rPr>
              <a:t>right by one </a:t>
            </a:r>
            <a:r>
              <a:rPr lang="en-US" altLang="zh-TW" dirty="0" smtClean="0">
                <a:solidFill>
                  <a:srgbClr val="008000"/>
                </a:solidFill>
                <a:latin typeface="+mn-ea"/>
              </a:rPr>
              <a:t>position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else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</a:t>
            </a:r>
            <a:r>
              <a:rPr lang="en-US" altLang="zh-TW" sz="1600" dirty="0" err="1" smtClean="0">
                <a:latin typeface="+mn-ea"/>
              </a:rPr>
              <a:t>quotientSize</a:t>
            </a:r>
            <a:r>
              <a:rPr lang="en-US" altLang="zh-TW" sz="1600" dirty="0" smtClean="0">
                <a:latin typeface="+mn-ea"/>
              </a:rPr>
              <a:t>++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quotient </a:t>
            </a:r>
            <a:r>
              <a:rPr lang="en-US" altLang="zh-TW" sz="1600" dirty="0">
                <a:latin typeface="+mn-ea"/>
              </a:rPr>
              <a:t>= </a:t>
            </a:r>
            <a:r>
              <a:rPr lang="en-US" altLang="zh-TW" sz="1600" dirty="0" smtClean="0">
                <a:latin typeface="+mn-ea"/>
              </a:rPr>
              <a:t>0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sz="1600" dirty="0" smtClean="0">
                <a:latin typeface="+mn-ea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600" dirty="0" smtClean="0">
                <a:latin typeface="+mn-ea"/>
              </a:rPr>
              <a:t> k = </a:t>
            </a:r>
            <a:r>
              <a:rPr lang="fr-FR" altLang="zh-TW" sz="1600" dirty="0">
                <a:latin typeface="+mn-ea"/>
              </a:rPr>
              <a:t>quotientSize - 1; k &gt;= 0; k-- 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 smtClean="0">
                <a:latin typeface="+mn-ea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buffer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&lt;= remainder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sz="1600" dirty="0" smtClean="0">
                <a:latin typeface="+mn-ea"/>
              </a:rPr>
              <a:t>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   remainder </a:t>
            </a:r>
            <a:r>
              <a:rPr lang="fr-FR" altLang="zh-TW" dirty="0">
                <a:latin typeface="+mn-ea"/>
              </a:rPr>
              <a:t>-</a:t>
            </a:r>
            <a:r>
              <a:rPr lang="en-US" altLang="zh-TW" sz="1600" dirty="0" smtClean="0">
                <a:latin typeface="+mn-ea"/>
              </a:rPr>
              <a:t>= buffer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   </a:t>
            </a:r>
            <a:r>
              <a:rPr lang="en-US" altLang="zh-TW" sz="1600" dirty="0">
                <a:latin typeface="+mn-ea"/>
              </a:rPr>
              <a:t>quotient</a:t>
            </a:r>
            <a:r>
              <a:rPr lang="en-US" altLang="zh-TW" sz="1600" dirty="0" smtClean="0">
                <a:latin typeface="+mn-ea"/>
              </a:rPr>
              <a:t>[ k ]++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sz="1600" dirty="0">
                <a:latin typeface="+mn-ea"/>
              </a:rPr>
              <a:t>( remainder </a:t>
            </a:r>
            <a:r>
              <a:rPr lang="en-US" altLang="zh-TW" sz="1600" dirty="0" smtClean="0">
                <a:latin typeface="+mn-ea"/>
              </a:rPr>
              <a:t>== 0 )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      </a:t>
            </a: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sz="1600" dirty="0">
              <a:latin typeface="+mn-ea"/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+mn-ea"/>
              </a:rPr>
              <a:t>   buffer /= 10 </a:t>
            </a:r>
            <a:r>
              <a:rPr lang="en-US" altLang="zh-TW" dirty="0">
                <a:solidFill>
                  <a:srgbClr val="008000"/>
                </a:solidFill>
                <a:latin typeface="+mn-ea"/>
              </a:rPr>
              <a:t>// shift right by one </a:t>
            </a:r>
            <a:r>
              <a:rPr lang="en-US" altLang="zh-TW" dirty="0" smtClean="0">
                <a:solidFill>
                  <a:srgbClr val="008000"/>
                </a:solidFill>
                <a:latin typeface="+mn-ea"/>
              </a:rPr>
              <a:t>position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3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86047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65435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64015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77448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1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86047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65435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64015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26785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−</a:t>
                      </a:r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01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remainder </a:t>
            </a:r>
            <a:r>
              <a:rPr lang="en-US" altLang="zh-TW" sz="1600" dirty="0">
                <a:latin typeface="+mn-ea"/>
              </a:rPr>
              <a:t>= dividend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n = </a:t>
            </a:r>
            <a:r>
              <a:rPr lang="en-US" altLang="zh-TW" sz="1600" dirty="0" err="1">
                <a:latin typeface="+mn-ea"/>
              </a:rPr>
              <a:t>dividendSize</a:t>
            </a:r>
            <a:r>
              <a:rPr lang="en-US" altLang="zh-TW" sz="1600" dirty="0">
                <a:latin typeface="+mn-ea"/>
              </a:rPr>
              <a:t> </a:t>
            </a:r>
            <a:r>
              <a:rPr lang="fr-FR" altLang="zh-TW" sz="1600" dirty="0" smtClean="0">
                <a:latin typeface="+mn-ea"/>
              </a:rPr>
              <a:t>-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 err="1">
                <a:latin typeface="+mn-ea"/>
              </a:rPr>
              <a:t>divisorSize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buffer </a:t>
            </a:r>
            <a:r>
              <a:rPr lang="en-US" altLang="zh-TW" sz="1600" dirty="0">
                <a:latin typeface="+mn-ea"/>
              </a:rPr>
              <a:t>= divisor shift left by n </a:t>
            </a:r>
            <a:r>
              <a:rPr lang="en-US" altLang="zh-TW" sz="1600" dirty="0" smtClean="0">
                <a:latin typeface="+mn-ea"/>
              </a:rPr>
              <a:t>positions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err="1" smtClean="0">
                <a:latin typeface="+mn-ea"/>
              </a:rPr>
              <a:t>quotientSize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>
                <a:latin typeface="+mn-ea"/>
              </a:rPr>
              <a:t>= </a:t>
            </a:r>
            <a:r>
              <a:rPr lang="en-US" altLang="zh-TW" sz="1600" dirty="0" err="1">
                <a:latin typeface="+mn-ea"/>
              </a:rPr>
              <a:t>dividendSize</a:t>
            </a:r>
            <a:r>
              <a:rPr lang="en-US" altLang="zh-TW" sz="1600" dirty="0">
                <a:latin typeface="+mn-ea"/>
              </a:rPr>
              <a:t> </a:t>
            </a:r>
            <a:r>
              <a:rPr lang="fr-FR" altLang="zh-TW" sz="1600" dirty="0" smtClean="0">
                <a:latin typeface="+mn-ea"/>
              </a:rPr>
              <a:t>-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 err="1">
                <a:latin typeface="+mn-ea"/>
              </a:rPr>
              <a:t>divisorSize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sz="1600" dirty="0" smtClean="0">
                <a:latin typeface="+mn-ea"/>
              </a:rPr>
              <a:t>( dividend &lt; buffer 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buffer /= 10 </a:t>
            </a:r>
            <a:r>
              <a:rPr lang="en-US" altLang="zh-TW" dirty="0" smtClean="0">
                <a:solidFill>
                  <a:srgbClr val="008000"/>
                </a:solidFill>
                <a:latin typeface="+mn-ea"/>
              </a:rPr>
              <a:t>// shift </a:t>
            </a:r>
            <a:r>
              <a:rPr lang="en-US" altLang="zh-TW" dirty="0">
                <a:solidFill>
                  <a:srgbClr val="008000"/>
                </a:solidFill>
                <a:latin typeface="+mn-ea"/>
              </a:rPr>
              <a:t>right by one </a:t>
            </a:r>
            <a:r>
              <a:rPr lang="en-US" altLang="zh-TW" dirty="0" smtClean="0">
                <a:solidFill>
                  <a:srgbClr val="008000"/>
                </a:solidFill>
                <a:latin typeface="+mn-ea"/>
              </a:rPr>
              <a:t>position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else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</a:t>
            </a:r>
            <a:r>
              <a:rPr lang="en-US" altLang="zh-TW" sz="1600" dirty="0" err="1" smtClean="0">
                <a:latin typeface="+mn-ea"/>
              </a:rPr>
              <a:t>quotientSize</a:t>
            </a:r>
            <a:r>
              <a:rPr lang="en-US" altLang="zh-TW" sz="1600" dirty="0" smtClean="0">
                <a:latin typeface="+mn-ea"/>
              </a:rPr>
              <a:t>++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quotient </a:t>
            </a:r>
            <a:r>
              <a:rPr lang="en-US" altLang="zh-TW" sz="1600" dirty="0">
                <a:latin typeface="+mn-ea"/>
              </a:rPr>
              <a:t>= </a:t>
            </a:r>
            <a:r>
              <a:rPr lang="en-US" altLang="zh-TW" sz="1600" dirty="0" smtClean="0">
                <a:latin typeface="+mn-ea"/>
              </a:rPr>
              <a:t>0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sz="1600" dirty="0" smtClean="0">
                <a:latin typeface="+mn-ea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600" dirty="0" smtClean="0">
                <a:latin typeface="+mn-ea"/>
              </a:rPr>
              <a:t> k = </a:t>
            </a:r>
            <a:r>
              <a:rPr lang="fr-FR" altLang="zh-TW" sz="1600" dirty="0">
                <a:latin typeface="+mn-ea"/>
              </a:rPr>
              <a:t>quotientSize - 1; k &gt;= 0; k-- 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 smtClean="0">
                <a:latin typeface="+mn-ea"/>
              </a:rPr>
              <a:t>( buffer &lt;= </a:t>
            </a:r>
            <a:r>
              <a:rPr lang="en-US" altLang="zh-TW" dirty="0" smtClean="0">
                <a:latin typeface="+mn-ea"/>
              </a:rPr>
              <a:t>remainder </a:t>
            </a:r>
            <a:r>
              <a:rPr lang="en-US" altLang="zh-TW" sz="1600" dirty="0" smtClean="0">
                <a:latin typeface="+mn-ea"/>
              </a:rPr>
              <a:t>)</a:t>
            </a:r>
            <a:endParaRPr lang="en-US" altLang="zh-TW" sz="1600" dirty="0" smtClean="0">
              <a:latin typeface="+mn-ea"/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   remainder </a:t>
            </a:r>
            <a:r>
              <a:rPr lang="fr-FR" altLang="zh-TW" dirty="0">
                <a:latin typeface="+mn-ea"/>
              </a:rPr>
              <a:t>-</a:t>
            </a:r>
            <a:r>
              <a:rPr lang="en-US" altLang="zh-TW" sz="1600" dirty="0" smtClean="0">
                <a:latin typeface="+mn-ea"/>
              </a:rPr>
              <a:t>= buffer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   </a:t>
            </a:r>
            <a:r>
              <a:rPr lang="en-US" altLang="zh-TW" sz="1600" dirty="0">
                <a:latin typeface="+mn-ea"/>
              </a:rPr>
              <a:t>quotient</a:t>
            </a:r>
            <a:r>
              <a:rPr lang="en-US" altLang="zh-TW" sz="1600" dirty="0" smtClean="0">
                <a:latin typeface="+mn-ea"/>
              </a:rPr>
              <a:t>[ k ]++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sz="1600" dirty="0">
                <a:latin typeface="+mn-ea"/>
              </a:rPr>
              <a:t>( remainder </a:t>
            </a:r>
            <a:r>
              <a:rPr lang="en-US" altLang="zh-TW" sz="1600" dirty="0" smtClean="0">
                <a:latin typeface="+mn-ea"/>
              </a:rPr>
              <a:t>== 0 )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latin typeface="+mn-ea"/>
              </a:rPr>
              <a:t>         </a:t>
            </a:r>
            <a:r>
              <a:rPr lang="en-US" altLang="zh-TW" sz="1600" dirty="0" smtClean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sz="1600" dirty="0">
              <a:latin typeface="+mn-ea"/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+mn-ea"/>
              </a:rPr>
              <a:t>   buffer /= 10 </a:t>
            </a:r>
            <a:r>
              <a:rPr lang="en-US" altLang="zh-TW" dirty="0">
                <a:solidFill>
                  <a:srgbClr val="008000"/>
                </a:solidFill>
                <a:latin typeface="+mn-ea"/>
              </a:rPr>
              <a:t>// shift right by one </a:t>
            </a:r>
            <a:r>
              <a:rPr lang="en-US" altLang="zh-TW" dirty="0" smtClean="0">
                <a:solidFill>
                  <a:srgbClr val="008000"/>
                </a:solidFill>
                <a:latin typeface="+mn-ea"/>
              </a:rPr>
              <a:t>position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737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quotient = 0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88213"/>
              </p:ext>
            </p:extLst>
          </p:nvPr>
        </p:nvGraphicFramePr>
        <p:xfrm>
          <a:off x="2952000" y="306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dividend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68777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91225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43766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9546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2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quotient = 0</a:t>
            </a: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0300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8451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91427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17809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19665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quotient = 0</a:t>
            </a: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0300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18235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42813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17809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381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7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64842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1987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1269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32951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14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64842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4836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1269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0600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822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4890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4836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72730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0600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13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10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quotient = 0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29682"/>
              </p:ext>
            </p:extLst>
          </p:nvPr>
        </p:nvGraphicFramePr>
        <p:xfrm>
          <a:off x="2952000" y="306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dividend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89248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05938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78476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75970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8696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4836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62471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0600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74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56767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4836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97803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0600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442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697647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4836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20637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0600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70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11282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4836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29940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0600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990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7932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4836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37379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0600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375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7932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735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37379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0600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384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7932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735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37379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12945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36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0166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735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5568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12945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00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0166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78328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5568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12945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117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0166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78328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5568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53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21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quotient = 0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95566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8628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00103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12808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77316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0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0166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52381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5568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53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927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1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01661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52381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5568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4496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−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307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01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quotient = 0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95566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86286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28996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8645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77316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0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4829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295859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16739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17417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4829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295859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16739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13014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6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75782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08099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18574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86212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 k 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/= 10</a:t>
            </a:r>
            <a:endParaRPr lang="en-US" altLang="zh-TW" dirty="0">
              <a:solidFill>
                <a:srgbClr val="008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97535"/>
              </p:ext>
            </p:extLst>
          </p:nvPr>
        </p:nvGraphicFramePr>
        <p:xfrm>
          <a:off x="2772000" y="3069000"/>
          <a:ext cx="50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08099"/>
              </p:ext>
            </p:extLst>
          </p:nvPr>
        </p:nvGraphicFramePr>
        <p:xfrm>
          <a:off x="3132000" y="4329000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66022"/>
              </p:ext>
            </p:extLst>
          </p:nvPr>
        </p:nvGraphicFramePr>
        <p:xfrm>
          <a:off x="2952000" y="5589000"/>
          <a:ext cx="486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92841"/>
              </p:ext>
            </p:extLst>
          </p:nvPr>
        </p:nvGraphicFramePr>
        <p:xfrm>
          <a:off x="1872000" y="46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52574"/>
              </p:ext>
            </p:extLst>
          </p:nvPr>
        </p:nvGraphicFramePr>
        <p:xfrm>
          <a:off x="612000" y="594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 smtClean="0"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2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6">
      <a:majorFont>
        <a:latin typeface="Times New Roman"/>
        <a:ea typeface="Times New Roman"/>
        <a:cs typeface=""/>
      </a:majorFont>
      <a:minorFont>
        <a:latin typeface="Times New Roman"/>
        <a:ea typeface="Lucida Conso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6529</TotalTime>
  <Words>4379</Words>
  <Application>Microsoft Office PowerPoint</Application>
  <PresentationFormat>如螢幕大小 (4:3)</PresentationFormat>
  <Paragraphs>2766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7" baseType="lpstr">
      <vt:lpstr>新細明體</vt:lpstr>
      <vt:lpstr>Cambria Math</vt:lpstr>
      <vt:lpstr>Courier New</vt:lpstr>
      <vt:lpstr>Lucida Console</vt:lpstr>
      <vt:lpstr>Times New Roman</vt:lpstr>
      <vt:lpstr>ppt_template_07-25-2002</vt:lpstr>
      <vt:lpstr>Huge Integer Division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1437</cp:revision>
  <dcterms:created xsi:type="dcterms:W3CDTF">2000-06-12T17:02:08Z</dcterms:created>
  <dcterms:modified xsi:type="dcterms:W3CDTF">2025-03-30T07:30:31Z</dcterms:modified>
</cp:coreProperties>
</file>