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808" r:id="rId2"/>
    <p:sldId id="970" r:id="rId3"/>
    <p:sldId id="983" r:id="rId4"/>
    <p:sldId id="971" r:id="rId5"/>
    <p:sldId id="972" r:id="rId6"/>
    <p:sldId id="973" r:id="rId7"/>
    <p:sldId id="974" r:id="rId8"/>
    <p:sldId id="975" r:id="rId9"/>
    <p:sldId id="976" r:id="rId10"/>
    <p:sldId id="977" r:id="rId11"/>
    <p:sldId id="978" r:id="rId12"/>
    <p:sldId id="984" r:id="rId13"/>
    <p:sldId id="979" r:id="rId14"/>
    <p:sldId id="980" r:id="rId15"/>
    <p:sldId id="981" r:id="rId16"/>
    <p:sldId id="982" r:id="rId17"/>
    <p:sldId id="884" r:id="rId18"/>
    <p:sldId id="883" r:id="rId19"/>
    <p:sldId id="885" r:id="rId20"/>
    <p:sldId id="886" r:id="rId21"/>
    <p:sldId id="887" r:id="rId22"/>
    <p:sldId id="888" r:id="rId23"/>
    <p:sldId id="889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40" r:id="rId32"/>
    <p:sldId id="891" r:id="rId33"/>
    <p:sldId id="897" r:id="rId34"/>
    <p:sldId id="899" r:id="rId35"/>
    <p:sldId id="900" r:id="rId36"/>
    <p:sldId id="901" r:id="rId37"/>
    <p:sldId id="902" r:id="rId38"/>
    <p:sldId id="939" r:id="rId39"/>
    <p:sldId id="882" r:id="rId40"/>
    <p:sldId id="950" r:id="rId41"/>
    <p:sldId id="955" r:id="rId42"/>
    <p:sldId id="954" r:id="rId43"/>
    <p:sldId id="953" r:id="rId44"/>
    <p:sldId id="957" r:id="rId45"/>
    <p:sldId id="952" r:id="rId46"/>
    <p:sldId id="962" r:id="rId47"/>
    <p:sldId id="963" r:id="rId48"/>
    <p:sldId id="961" r:id="rId49"/>
    <p:sldId id="960" r:id="rId50"/>
    <p:sldId id="959" r:id="rId51"/>
    <p:sldId id="956" r:id="rId52"/>
    <p:sldId id="969" r:id="rId53"/>
    <p:sldId id="968" r:id="rId54"/>
    <p:sldId id="967" r:id="rId55"/>
    <p:sldId id="966" r:id="rId56"/>
    <p:sldId id="965" r:id="rId57"/>
    <p:sldId id="964" r:id="rId5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7" d="100"/>
          <a:sy n="97" d="100"/>
        </p:scale>
        <p:origin x="182" y="8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9"/>
            <a:ext cx="8352058" cy="6048042"/>
          </a:xfrm>
        </p:spPr>
        <p:txBody>
          <a:bodyPr lIns="36000" rIns="36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4725009"/>
            <a:ext cx="7200051" cy="1872013"/>
          </a:xfrm>
        </p:spPr>
        <p:txBody>
          <a:bodyPr lIns="90000" tIns="36000" rIns="90000" bIns="36000"/>
          <a:lstStyle>
            <a:lvl1pPr marL="0" indent="0">
              <a:spcBef>
                <a:spcPts val="0"/>
              </a:spcBef>
              <a:buNone/>
              <a:defRPr sz="15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1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369001"/>
            <a:ext cx="7560000" cy="1980000"/>
          </a:xfrm>
        </p:spPr>
        <p:txBody>
          <a:bodyPr lIns="36000" tIns="18000" rIns="36000" bIns="18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08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2" r:id="rId3"/>
    <p:sldLayoutId id="2147483661" r:id="rId4"/>
    <p:sldLayoutId id="2147483657" r:id="rId5"/>
    <p:sldLayoutId id="2147483660" r:id="rId6"/>
    <p:sldLayoutId id="2147483658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</a:t>
            </a:r>
            <a:r>
              <a:rPr lang="en-US" altLang="zh-TW" sz="5400" dirty="0" smtClean="0"/>
              <a:t>5.1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80"/>
            <a:ext cx="8352058" cy="5760040"/>
          </a:xfrm>
        </p:spPr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varying size array of values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5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03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149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4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9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4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116977"/>
            <a:ext cx="8640060" cy="662404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    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minus.polynomial.begin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LongVector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minus;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80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Addition Assignment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57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89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58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07697"/>
              </p:ext>
            </p:extLst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5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7844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80546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34262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20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load(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arraySize;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48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31587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5058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82946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0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48413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9586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4652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5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84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02555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7481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4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912000" y="12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1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 smtClean="0">
                <a:latin typeface="Times New Roman" panose="02020603050405020304" pitchFamily="18" charset="0"/>
              </a:rPr>
              <a:t>11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55142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22039"/>
              </p:ext>
            </p:extLst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54917"/>
              </p:ext>
            </p:extLst>
          </p:nvPr>
        </p:nvGraphicFramePr>
        <p:xfrm>
          <a:off x="252000" y="5049000"/>
          <a:ext cx="45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4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75688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/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5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2825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41494"/>
              </p:ext>
            </p:extLst>
          </p:nvPr>
        </p:nvGraphicFramePr>
        <p:xfrm>
          <a:off x="252000" y="5049000"/>
          <a:ext cx="270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2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99886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22780"/>
              </p:ext>
            </p:extLst>
          </p:nvPr>
        </p:nvGraphicFramePr>
        <p:xfrm>
          <a:off x="252000" y="50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94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54421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24364"/>
              </p:ext>
            </p:extLst>
          </p:nvPr>
        </p:nvGraphicFramePr>
        <p:xfrm>
          <a:off x="252000" y="5049000"/>
          <a:ext cx="342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7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79688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54264"/>
              </p:ext>
            </p:extLst>
          </p:nvPr>
        </p:nvGraphicFramePr>
        <p:xfrm>
          <a:off x="252000" y="504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||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515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6732000" y="12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52000" y="342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14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472000" y="5589000"/>
            <a:ext cx="32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8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10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78624"/>
              </p:ext>
            </p:extLst>
          </p:nvPr>
        </p:nvGraphicFramePr>
        <p:xfrm>
          <a:off x="792000" y="72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252000" y="28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2012"/>
              </p:ext>
            </p:extLst>
          </p:nvPr>
        </p:nvGraphicFramePr>
        <p:xfrm>
          <a:off x="252000" y="5049000"/>
          <a:ext cx="414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latin typeface="+mn-lt"/>
              </a:rPr>
              <a:t>Multiplication</a:t>
            </a:r>
            <a:endParaRPr lang="zh-TW" alt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751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72849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54326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64527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92997"/>
              </p:ext>
            </p:extLst>
          </p:nvPr>
        </p:nvGraphicFramePr>
        <p:xfrm>
          <a:off x="252000" y="360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536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9894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96125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66221"/>
              </p:ext>
            </p:extLst>
          </p:nvPr>
        </p:nvGraphicFramePr>
        <p:xfrm>
          <a:off x="252000" y="5229000"/>
          <a:ext cx="30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87836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595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15" y="414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09566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67413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3121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09994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418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015" y="5769000"/>
            <a:ext cx="2159985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3675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4228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42090"/>
              </p:ext>
            </p:extLst>
          </p:nvPr>
        </p:nvGraphicFramePr>
        <p:xfrm>
          <a:off x="252000" y="522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250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11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000" y="414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15618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37767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5039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6469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5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5751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1687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482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56010" y="5769000"/>
            <a:ext cx="2735989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10980"/>
              </p:ext>
            </p:extLst>
          </p:nvPr>
        </p:nvGraphicFramePr>
        <p:xfrm>
          <a:off x="252000" y="5229000"/>
          <a:ext cx="450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7092000" y="9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14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25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16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10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292000" y="5769000"/>
            <a:ext cx="36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18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12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2853"/>
              </p:ext>
            </p:extLst>
          </p:nvPr>
        </p:nvGraphicFramePr>
        <p:xfrm>
          <a:off x="1152000" y="369000"/>
          <a:ext cx="3240000" cy="1080000"/>
        </p:xfrm>
        <a:graphic>
          <a:graphicData uri="http://schemas.openxmlformats.org/drawingml/2006/table">
            <a:tbl>
              <a:tblPr/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08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3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46910"/>
              </p:ext>
            </p:extLst>
          </p:nvPr>
        </p:nvGraphicFramePr>
        <p:xfrm>
          <a:off x="612000" y="1989000"/>
          <a:ext cx="3780000" cy="1080000"/>
        </p:xfrm>
        <a:graphic>
          <a:graphicData uri="http://schemas.openxmlformats.org/drawingml/2006/table">
            <a:tbl>
              <a:tblPr/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op2.polynomial.coef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3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94473"/>
              </p:ext>
            </p:extLst>
          </p:nvPr>
        </p:nvGraphicFramePr>
        <p:xfrm>
          <a:off x="252000" y="5229000"/>
          <a:ext cx="486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876016" y="4149000"/>
            <a:ext cx="20159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zh-TW" altLang="en-US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50821"/>
              </p:ext>
            </p:extLst>
          </p:nvPr>
        </p:nvGraphicFramePr>
        <p:xfrm>
          <a:off x="252000" y="3609000"/>
          <a:ext cx="4140000" cy="1080000"/>
        </p:xfrm>
        <a:graphic>
          <a:graphicData uri="http://schemas.openxmlformats.org/drawingml/2006/table">
            <a:tbl>
              <a:tblPr/>
              <a:tblGrid>
                <a:gridCol w="30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12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latin typeface="+mn-lt"/>
                <a:ea typeface="+mn-ea"/>
              </a:rPr>
              <a:t>Computes the Square Root</a:t>
            </a:r>
            <a:endParaRPr lang="zh-TW" altLang="en-US" sz="5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[ 30 ]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2 )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short.dat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4 )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== 8 )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strcpy_s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30,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"Polynomials - long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long.dat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fileName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12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11711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30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9898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78753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5991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57759"/>
              </p:ext>
            </p:extLst>
          </p:nvPr>
        </p:nvGraphicFramePr>
        <p:xfrm>
          <a:off x="4427999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85373"/>
              </p:ext>
            </p:extLst>
          </p:nvPr>
        </p:nvGraphicFramePr>
        <p:xfrm>
          <a:off x="53997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7177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05215"/>
              </p:ext>
            </p:extLst>
          </p:nvPr>
        </p:nvGraphicFramePr>
        <p:xfrm>
          <a:off x="4860002" y="5445014"/>
          <a:ext cx="2880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60"/>
              </p:ext>
            </p:extLst>
          </p:nvPr>
        </p:nvGraphicFramePr>
        <p:xfrm>
          <a:off x="251945" y="3141003"/>
          <a:ext cx="460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539685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6258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83180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60419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85899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23486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78429737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1202238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218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44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0272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235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10647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4691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29367"/>
              </p:ext>
            </p:extLst>
          </p:nvPr>
        </p:nvGraphicFramePr>
        <p:xfrm>
          <a:off x="3707994" y="1556987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0976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8274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36000" rtlCol="0" anchor="ctr" anchorCtr="0">
            <a:noAutofit/>
          </a:bodyPr>
          <a:lstStyle/>
          <a:p>
            <a:pPr algn="l"/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5516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3886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91368"/>
              </p:ext>
            </p:extLst>
          </p:nvPr>
        </p:nvGraphicFramePr>
        <p:xfrm>
          <a:off x="4427999" y="4293006"/>
          <a:ext cx="3600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033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388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14720"/>
              </p:ext>
            </p:extLst>
          </p:nvPr>
        </p:nvGraphicFramePr>
        <p:xfrm>
          <a:off x="53997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417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1217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47577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6762"/>
              </p:ext>
            </p:extLst>
          </p:nvPr>
        </p:nvGraphicFramePr>
        <p:xfrm>
          <a:off x="4860002" y="5445014"/>
          <a:ext cx="3168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72785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404978"/>
            <a:ext cx="8352058" cy="619204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coefficient[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exponent[ arraySize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load(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polynomial.setPolynomial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coefficient, exponent,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numTerms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"polynomial: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polynomial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polynomial.compSquareRoot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polynomial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inFile.close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errors!\n\n"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490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173"/>
              </p:ext>
            </p:extLst>
          </p:nvPr>
        </p:nvGraphicFramePr>
        <p:xfrm>
          <a:off x="251945" y="3141003"/>
          <a:ext cx="4320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2572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03999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70224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09385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0782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9900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04082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52187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5816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714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07388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432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0932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18463"/>
              </p:ext>
            </p:extLst>
          </p:nvPr>
        </p:nvGraphicFramePr>
        <p:xfrm>
          <a:off x="4427999" y="4293006"/>
          <a:ext cx="3888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50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82095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2013"/>
              </p:ext>
            </p:extLst>
          </p:nvPr>
        </p:nvGraphicFramePr>
        <p:xfrm>
          <a:off x="53997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598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7619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366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0203"/>
              </p:ext>
            </p:extLst>
          </p:nvPr>
        </p:nvGraphicFramePr>
        <p:xfrm>
          <a:off x="4860002" y="5445014"/>
          <a:ext cx="3456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7524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60"/>
              </p:ext>
            </p:extLst>
          </p:nvPr>
        </p:nvGraphicFramePr>
        <p:xfrm>
          <a:off x="251945" y="3141003"/>
          <a:ext cx="4032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37406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592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40214"/>
              </p:ext>
            </p:extLst>
          </p:nvPr>
        </p:nvGraphicFramePr>
        <p:xfrm>
          <a:off x="251945" y="3141003"/>
          <a:ext cx="3168000" cy="864000"/>
        </p:xfrm>
        <a:graphic>
          <a:graphicData uri="http://schemas.openxmlformats.org/drawingml/2006/table">
            <a:tbl>
              <a:tblPr/>
              <a:tblGrid>
                <a:gridCol w="31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4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36395"/>
              </p:ext>
            </p:extLst>
          </p:nvPr>
        </p:nvGraphicFramePr>
        <p:xfrm>
          <a:off x="53997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4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36973"/>
              </p:ext>
            </p:extLst>
          </p:nvPr>
        </p:nvGraphicFramePr>
        <p:xfrm>
          <a:off x="395971" y="4293006"/>
          <a:ext cx="3312000" cy="86400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monomial.polynomial.coef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87021"/>
                  </a:ext>
                </a:extLst>
              </a:tr>
            </a:tbl>
          </a:graphicData>
        </a:graphic>
      </p:graphicFrame>
      <p:graphicFrame>
        <p:nvGraphicFramePr>
          <p:cNvPr id="5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86610"/>
              </p:ext>
            </p:extLst>
          </p:nvPr>
        </p:nvGraphicFramePr>
        <p:xfrm>
          <a:off x="4860002" y="5445014"/>
          <a:ext cx="3744000" cy="864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buffer.polynomial.coef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44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802885"/>
                  </a:ext>
                </a:extLst>
              </a:tr>
            </a:tbl>
          </a:graphicData>
        </a:graphic>
      </p:graphicFrame>
      <p:graphicFrame>
        <p:nvGraphicFramePr>
          <p:cNvPr id="5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11077"/>
              </p:ext>
            </p:extLst>
          </p:nvPr>
        </p:nvGraphicFramePr>
        <p:xfrm>
          <a:off x="4427999" y="4293006"/>
          <a:ext cx="4176000" cy="864000"/>
        </p:xfrm>
        <a:graphic>
          <a:graphicData uri="http://schemas.openxmlformats.org/drawingml/2006/table">
            <a:tbl>
              <a:tblPr/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1893317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squareRoot.polynomial.expon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squareRoot</a:t>
                      </a: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  <a:r>
                        <a:rPr kumimoji="0" lang="en-US" altLang="zh-TW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polynomial.coef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12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6631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90530"/>
              </p:ext>
            </p:extLst>
          </p:nvPr>
        </p:nvGraphicFramePr>
        <p:xfrm>
          <a:off x="5580007" y="112498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373"/>
              </p:ext>
            </p:extLst>
          </p:nvPr>
        </p:nvGraphicFramePr>
        <p:xfrm>
          <a:off x="5580007" y="184498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6071"/>
              </p:ext>
            </p:extLst>
          </p:nvPr>
        </p:nvGraphicFramePr>
        <p:xfrm>
          <a:off x="5580007" y="2564994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67321"/>
              </p:ext>
            </p:extLst>
          </p:nvPr>
        </p:nvGraphicFramePr>
        <p:xfrm>
          <a:off x="5580007" y="299699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15977"/>
              </p:ext>
            </p:extLst>
          </p:nvPr>
        </p:nvGraphicFramePr>
        <p:xfrm>
          <a:off x="3707994" y="836982"/>
          <a:ext cx="172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38936"/>
              </p:ext>
            </p:extLst>
          </p:nvPr>
        </p:nvGraphicFramePr>
        <p:xfrm>
          <a:off x="5580007" y="404979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29303"/>
              </p:ext>
            </p:extLst>
          </p:nvPr>
        </p:nvGraphicFramePr>
        <p:xfrm>
          <a:off x="5580007" y="227699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34435"/>
              </p:ext>
            </p:extLst>
          </p:nvPr>
        </p:nvGraphicFramePr>
        <p:xfrm>
          <a:off x="5580007" y="1556987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57" name="直線接點 56"/>
          <p:cNvCxnSpPr/>
          <p:nvPr/>
        </p:nvCxnSpPr>
        <p:spPr bwMode="auto">
          <a:xfrm>
            <a:off x="5436006" y="155698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6012010" y="2276992"/>
            <a:ext cx="27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/>
          <p:nvPr/>
        </p:nvCxnSpPr>
        <p:spPr bwMode="auto">
          <a:xfrm>
            <a:off x="6732015" y="2996997"/>
            <a:ext cx="201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79468"/>
              </p:ext>
            </p:extLst>
          </p:nvPr>
        </p:nvGraphicFramePr>
        <p:xfrm>
          <a:off x="5580007" y="836982"/>
          <a:ext cx="302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4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8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/>
          <p:nvPr/>
        </p:nvCxnSpPr>
        <p:spPr bwMode="auto">
          <a:xfrm>
            <a:off x="5436000" y="901117"/>
            <a:ext cx="331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292005" y="836982"/>
            <a:ext cx="288000" cy="432000"/>
          </a:xfrm>
          <a:prstGeom prst="rect">
            <a:avLst/>
          </a:prstGeom>
        </p:spPr>
        <p:txBody>
          <a:bodyPr wrap="none" lIns="0" tIns="46800" rIns="0" bIns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4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⟌</a:t>
            </a:r>
            <a:endParaRPr lang="zh-TW" altLang="en-US" sz="2400" b="0" dirty="0">
              <a:solidFill>
                <a:srgbClr val="000000"/>
              </a:solidFill>
              <a:latin typeface="Times New Roman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07994" y="4725009"/>
            <a:ext cx="288000" cy="288000"/>
          </a:xfrm>
          <a:prstGeom prst="rect">
            <a:avLst/>
          </a:prstGeom>
          <a:noFill/>
        </p:spPr>
        <p:txBody>
          <a:bodyPr wrap="square" tIns="0" bIns="18000" rtlCol="0" anchor="ctr" anchorCtr="0">
            <a:noAutofit/>
          </a:bodyPr>
          <a:lstStyle/>
          <a:p>
            <a:pPr algn="l"/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970" y="404979"/>
            <a:ext cx="8640060" cy="6048042"/>
          </a:xfrm>
        </p:spPr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~Polynomial()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setPolynomial(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numTerms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zero()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degree()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4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1" y="548979"/>
            <a:ext cx="8352058" cy="5760041"/>
          </a:xfrm>
        </p:spPr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polynomial;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Polynomial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Polynomial(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 polynomial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22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&amp;;</a:t>
            </a:r>
            <a:endParaRPr lang="zh-TW" altLang="en-US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Ty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const_reference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const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long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&amp;;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private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ScaryVal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vector()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136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 </a:t>
            </a:r>
            <a:r>
              <a:rPr lang="en-US" altLang="zh-TW" kern="1200" dirty="0" err="1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typename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template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&gt;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Term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</a:p>
          <a:p>
            <a:pPr lvl="0" fontAlgn="auto">
              <a:spcAft>
                <a:spcPts val="0"/>
              </a:spcAft>
            </a:pP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class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public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: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using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kern="1200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value_type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LongTerm</a:t>
            </a:r>
            <a:r>
              <a:rPr lang="en-US" altLang="zh-TW" kern="1200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  <a:endParaRPr lang="en-US" altLang="zh-TW" kern="1200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LongVectorVal</a:t>
            </a: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</a:t>
            </a:r>
          </a:p>
          <a:p>
            <a:pPr lvl="0" fontAlgn="auto">
              <a:spcAft>
                <a:spcPts val="0"/>
              </a:spcAft>
            </a:pPr>
            <a:r>
              <a:rPr lang="en-US" altLang="zh-TW" kern="1200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};</a:t>
            </a:r>
            <a:endParaRPr lang="zh-TW" altLang="en-US" kern="1200" dirty="0">
              <a:solidFill>
                <a:prstClr val="black"/>
              </a:solidFill>
              <a:ea typeface="新細明體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217988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13288</TotalTime>
  <Words>3968</Words>
  <Application>Microsoft Office PowerPoint</Application>
  <PresentationFormat>如螢幕大小 (4:3)</PresentationFormat>
  <Paragraphs>2201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5" baseType="lpstr">
      <vt:lpstr>細明體</vt:lpstr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5.1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Addition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Multiplication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Computes the Square Root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1632</cp:revision>
  <dcterms:created xsi:type="dcterms:W3CDTF">2000-06-12T17:02:08Z</dcterms:created>
  <dcterms:modified xsi:type="dcterms:W3CDTF">2025-03-15T05:05:32Z</dcterms:modified>
</cp:coreProperties>
</file>