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4"/>
  </p:notesMasterIdLst>
  <p:handoutMasterIdLst>
    <p:handoutMasterId r:id="rId95"/>
  </p:handoutMasterIdLst>
  <p:sldIdLst>
    <p:sldId id="756" r:id="rId2"/>
    <p:sldId id="757" r:id="rId3"/>
    <p:sldId id="809" r:id="rId4"/>
    <p:sldId id="810" r:id="rId5"/>
    <p:sldId id="813" r:id="rId6"/>
    <p:sldId id="814" r:id="rId7"/>
    <p:sldId id="816" r:id="rId8"/>
    <p:sldId id="751" r:id="rId9"/>
    <p:sldId id="812" r:id="rId10"/>
    <p:sldId id="752" r:id="rId11"/>
    <p:sldId id="753" r:id="rId12"/>
    <p:sldId id="754" r:id="rId13"/>
    <p:sldId id="755" r:id="rId14"/>
    <p:sldId id="759" r:id="rId15"/>
    <p:sldId id="760" r:id="rId16"/>
    <p:sldId id="761" r:id="rId17"/>
    <p:sldId id="716" r:id="rId18"/>
    <p:sldId id="762" r:id="rId19"/>
    <p:sldId id="717" r:id="rId20"/>
    <p:sldId id="718" r:id="rId21"/>
    <p:sldId id="763" r:id="rId22"/>
    <p:sldId id="720" r:id="rId23"/>
    <p:sldId id="721" r:id="rId24"/>
    <p:sldId id="764" r:id="rId25"/>
    <p:sldId id="722" r:id="rId26"/>
    <p:sldId id="723" r:id="rId27"/>
    <p:sldId id="765" r:id="rId28"/>
    <p:sldId id="724" r:id="rId29"/>
    <p:sldId id="725" r:id="rId30"/>
    <p:sldId id="766" r:id="rId31"/>
    <p:sldId id="726" r:id="rId32"/>
    <p:sldId id="727" r:id="rId33"/>
    <p:sldId id="767" r:id="rId34"/>
    <p:sldId id="728" r:id="rId35"/>
    <p:sldId id="729" r:id="rId36"/>
    <p:sldId id="768" r:id="rId37"/>
    <p:sldId id="730" r:id="rId38"/>
    <p:sldId id="731" r:id="rId39"/>
    <p:sldId id="769" r:id="rId40"/>
    <p:sldId id="732" r:id="rId41"/>
    <p:sldId id="733" r:id="rId42"/>
    <p:sldId id="734" r:id="rId43"/>
    <p:sldId id="735" r:id="rId44"/>
    <p:sldId id="736" r:id="rId45"/>
    <p:sldId id="770" r:id="rId46"/>
    <p:sldId id="737" r:id="rId47"/>
    <p:sldId id="738" r:id="rId48"/>
    <p:sldId id="771" r:id="rId49"/>
    <p:sldId id="739" r:id="rId50"/>
    <p:sldId id="740" r:id="rId51"/>
    <p:sldId id="772" r:id="rId52"/>
    <p:sldId id="741" r:id="rId53"/>
    <p:sldId id="742" r:id="rId54"/>
    <p:sldId id="817" r:id="rId55"/>
    <p:sldId id="773" r:id="rId56"/>
    <p:sldId id="774" r:id="rId57"/>
    <p:sldId id="775" r:id="rId58"/>
    <p:sldId id="744" r:id="rId59"/>
    <p:sldId id="776" r:id="rId60"/>
    <p:sldId id="745" r:id="rId61"/>
    <p:sldId id="746" r:id="rId62"/>
    <p:sldId id="777" r:id="rId63"/>
    <p:sldId id="779" r:id="rId64"/>
    <p:sldId id="780" r:id="rId65"/>
    <p:sldId id="781" r:id="rId66"/>
    <p:sldId id="782" r:id="rId67"/>
    <p:sldId id="783" r:id="rId68"/>
    <p:sldId id="784" r:id="rId69"/>
    <p:sldId id="785" r:id="rId70"/>
    <p:sldId id="786" r:id="rId71"/>
    <p:sldId id="787" r:id="rId72"/>
    <p:sldId id="788" r:id="rId73"/>
    <p:sldId id="789" r:id="rId74"/>
    <p:sldId id="790" r:id="rId75"/>
    <p:sldId id="791" r:id="rId76"/>
    <p:sldId id="792" r:id="rId77"/>
    <p:sldId id="793" r:id="rId78"/>
    <p:sldId id="794" r:id="rId79"/>
    <p:sldId id="795" r:id="rId80"/>
    <p:sldId id="796" r:id="rId81"/>
    <p:sldId id="797" r:id="rId82"/>
    <p:sldId id="798" r:id="rId83"/>
    <p:sldId id="799" r:id="rId84"/>
    <p:sldId id="800" r:id="rId85"/>
    <p:sldId id="801" r:id="rId86"/>
    <p:sldId id="802" r:id="rId87"/>
    <p:sldId id="803" r:id="rId88"/>
    <p:sldId id="804" r:id="rId89"/>
    <p:sldId id="805" r:id="rId90"/>
    <p:sldId id="806" r:id="rId91"/>
    <p:sldId id="807" r:id="rId92"/>
    <p:sldId id="808" r:id="rId93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 autoAdjust="0"/>
    <p:restoredTop sz="94637" autoAdjust="0"/>
  </p:normalViewPr>
  <p:slideViewPr>
    <p:cSldViewPr showGuides="1">
      <p:cViewPr varScale="1">
        <p:scale>
          <a:sx n="95" d="100"/>
          <a:sy n="95" d="100"/>
        </p:scale>
        <p:origin x="67" y="115"/>
      </p:cViewPr>
      <p:guideLst>
        <p:guide orient="horz" pos="16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800" y="549275"/>
            <a:ext cx="8280400" cy="5759450"/>
          </a:xfrm>
        </p:spPr>
        <p:txBody>
          <a:bodyPr/>
          <a:lstStyle>
            <a:lvl1pPr>
              <a:defRPr sz="2200">
                <a:latin typeface="+mj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52000" y="549275"/>
            <a:ext cx="8640000" cy="5759450"/>
          </a:xfrm>
        </p:spPr>
        <p:txBody>
          <a:bodyPr wrap="none"/>
          <a:lstStyle>
            <a:lvl1pPr>
              <a:spcBef>
                <a:spcPts val="0"/>
              </a:spcBef>
              <a:defRPr sz="16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85746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369000"/>
            <a:ext cx="8280000" cy="9000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799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60350"/>
            <a:ext cx="80645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412875"/>
            <a:ext cx="806450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0" r:id="rId2"/>
    <p:sldLayoutId id="2147483659" r:id="rId3"/>
    <p:sldLayoutId id="2147483658" r:id="rId4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FontTx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You are to determinate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 by given </a:t>
                </a:r>
                <a:r>
                  <a:rPr lang="en-US" altLang="zh-TW" i="1" dirty="0" smtClean="0"/>
                  <a:t>Y</a:t>
                </a:r>
                <a:r>
                  <a:rPr lang="en-US" altLang="zh-TW" dirty="0" smtClean="0"/>
                  <a:t>, from expression </a:t>
                </a:r>
                <a:r>
                  <a:rPr lang="en-US" altLang="zh-TW" i="1" dirty="0" smtClean="0"/>
                  <a:t>X</a:t>
                </a:r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TW" b="0" i="1" smtClean="0"/>
                          <m:t>Y</m:t>
                        </m:r>
                      </m:e>
                    </m:rad>
                  </m:oMath>
                </a14:m>
                <a:r>
                  <a:rPr lang="en-US" altLang="zh-TW" dirty="0" smtClean="0"/>
                  <a:t>.</a:t>
                </a:r>
              </a:p>
              <a:p>
                <a:endParaRPr lang="en-US" altLang="zh-TW" dirty="0" smtClean="0"/>
              </a:p>
              <a:p>
                <a:pPr lvl="0" fontAlgn="auto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TW" sz="2600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/>
                    <a:cs typeface="Times New Roman" panose="02020603050405020304" pitchFamily="18" charset="0"/>
                  </a:rPr>
                  <a:t>Input</a:t>
                </a:r>
              </a:p>
              <a:p>
                <a:r>
                  <a:rPr lang="en-US" altLang="zh-TW" dirty="0" smtClean="0"/>
                  <a:t>The </a:t>
                </a:r>
                <a:r>
                  <a:rPr lang="en-US" altLang="zh-TW" dirty="0"/>
                  <a:t>first line is the number of test cases, followed by a blank line.</a:t>
                </a:r>
              </a:p>
              <a:p>
                <a:pPr indent="538163"/>
                <a:r>
                  <a:rPr lang="en-US" altLang="zh-TW" dirty="0"/>
                  <a:t>Each test case of the input contains a positive integer </a:t>
                </a:r>
                <a:r>
                  <a:rPr lang="en-US" altLang="zh-TW" i="1" dirty="0"/>
                  <a:t>Y</a:t>
                </a:r>
                <a:r>
                  <a:rPr lang="en-US" altLang="zh-TW" dirty="0"/>
                  <a:t> (1 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altLang="zh-TW" dirty="0" smtClean="0"/>
                  <a:t> </a:t>
                </a:r>
                <a:r>
                  <a:rPr lang="en-US" altLang="zh-TW" i="1" dirty="0"/>
                  <a:t>Y</a:t>
                </a:r>
                <a:r>
                  <a:rPr lang="en-US" altLang="zh-TW" dirty="0"/>
                  <a:t> </a:t>
                </a:r>
                <a:r>
                  <a:rPr lang="en-US" altLang="zh-TW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10</a:t>
                </a:r>
                <a:r>
                  <a:rPr lang="en-US" altLang="zh-TW" baseline="48000" dirty="0"/>
                  <a:t>1000</a:t>
                </a:r>
                <a:r>
                  <a:rPr lang="en-US" altLang="zh-TW" dirty="0"/>
                  <a:t>), with no blanks or </a:t>
                </a:r>
                <a:r>
                  <a:rPr lang="en-US" altLang="zh-TW" dirty="0" smtClean="0"/>
                  <a:t>leading zeroes </a:t>
                </a:r>
                <a:r>
                  <a:rPr lang="en-US" altLang="zh-TW" dirty="0"/>
                  <a:t>in it.</a:t>
                </a:r>
              </a:p>
              <a:p>
                <a:pPr indent="538163"/>
                <a:r>
                  <a:rPr lang="en-US" altLang="zh-TW" dirty="0"/>
                  <a:t>It is guaranteed, that for given </a:t>
                </a:r>
                <a:r>
                  <a:rPr lang="en-US" altLang="zh-TW" i="1" dirty="0" smtClean="0"/>
                  <a:t>Y</a:t>
                </a:r>
                <a:r>
                  <a:rPr lang="en-US" altLang="zh-TW" dirty="0" smtClean="0"/>
                  <a:t>, 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 will be always an integer.</a:t>
                </a:r>
              </a:p>
              <a:p>
                <a:pPr indent="538163"/>
                <a:r>
                  <a:rPr lang="en-US" altLang="zh-TW" dirty="0"/>
                  <a:t>Each test case will be separated by a single line</a:t>
                </a:r>
                <a:r>
                  <a:rPr lang="en-US" altLang="zh-TW" dirty="0" smtClean="0"/>
                  <a:t>.</a:t>
                </a:r>
              </a:p>
              <a:p>
                <a:endParaRPr lang="en-US" altLang="zh-TW" dirty="0"/>
              </a:p>
              <a:p>
                <a:pPr lvl="0" fontAlgn="auto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TW" sz="2600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/>
                    <a:cs typeface="Times New Roman" panose="02020603050405020304" pitchFamily="18" charset="0"/>
                  </a:rPr>
                  <a:t>Output</a:t>
                </a:r>
              </a:p>
              <a:p>
                <a:r>
                  <a:rPr lang="en-US" altLang="zh-TW" dirty="0" smtClean="0"/>
                  <a:t>For </a:t>
                </a:r>
                <a:r>
                  <a:rPr lang="en-US" altLang="zh-TW" dirty="0"/>
                  <a:t>each test case, your program should print </a:t>
                </a:r>
                <a:r>
                  <a:rPr lang="en-US" altLang="zh-TW" i="1" dirty="0"/>
                  <a:t>X</a:t>
                </a:r>
                <a:r>
                  <a:rPr lang="en-US" altLang="zh-TW" dirty="0"/>
                  <a:t> in the same format as </a:t>
                </a:r>
                <a:r>
                  <a:rPr lang="en-US" altLang="zh-TW" i="1" dirty="0"/>
                  <a:t>Y</a:t>
                </a:r>
                <a:r>
                  <a:rPr lang="en-US" altLang="zh-TW" dirty="0"/>
                  <a:t> was given in input.</a:t>
                </a:r>
              </a:p>
              <a:p>
                <a:pPr indent="538163"/>
                <a:r>
                  <a:rPr lang="en-US" altLang="zh-TW" dirty="0"/>
                  <a:t>Print a blank line between the outputs for two consecutive test cases.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325" t="-3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51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32428"/>
              </p:ext>
            </p:extLst>
          </p:nvPr>
        </p:nvGraphicFramePr>
        <p:xfrm>
          <a:off x="1872000" y="3429000"/>
          <a:ext cx="52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71824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2679464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33584"/>
              </p:ext>
            </p:extLst>
          </p:nvPr>
        </p:nvGraphicFramePr>
        <p:xfrm>
          <a:off x="3672000" y="21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60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61064"/>
              </p:ext>
            </p:extLst>
          </p:nvPr>
        </p:nvGraphicFramePr>
        <p:xfrm>
          <a:off x="1872000" y="3429000"/>
          <a:ext cx="52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71824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2681963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33584"/>
              </p:ext>
            </p:extLst>
          </p:nvPr>
        </p:nvGraphicFramePr>
        <p:xfrm>
          <a:off x="3672000" y="21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5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375911"/>
              </p:ext>
            </p:extLst>
          </p:nvPr>
        </p:nvGraphicFramePr>
        <p:xfrm>
          <a:off x="1872000" y="3429000"/>
          <a:ext cx="52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72092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33584"/>
              </p:ext>
            </p:extLst>
          </p:nvPr>
        </p:nvGraphicFramePr>
        <p:xfrm>
          <a:off x="3672000" y="21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60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75108"/>
              </p:ext>
            </p:extLst>
          </p:nvPr>
        </p:nvGraphicFramePr>
        <p:xfrm>
          <a:off x="1872000" y="3429000"/>
          <a:ext cx="52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2092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33584"/>
              </p:ext>
            </p:extLst>
          </p:nvPr>
        </p:nvGraphicFramePr>
        <p:xfrm>
          <a:off x="3672000" y="21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9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9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37127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772570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709779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34096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88918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0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37127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560412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9648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34096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88918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0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37127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251125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543535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34096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88918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37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37127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9669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66236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34096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966337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84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023128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87921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356415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078523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47258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68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600" dirty="0">
                <a:solidFill>
                  <a:srgbClr val="FF0000"/>
                </a:solidFill>
              </a:rPr>
              <a:t>Sample Input</a:t>
            </a:r>
          </a:p>
          <a:p>
            <a:r>
              <a:rPr lang="en-US" altLang="zh-TW" dirty="0" smtClean="0">
                <a:solidFill>
                  <a:srgbClr val="000000"/>
                </a:solidFill>
              </a:rPr>
              <a:t>1</a:t>
            </a: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dirty="0" smtClean="0">
                <a:solidFill>
                  <a:srgbClr val="000000"/>
                </a:solidFill>
              </a:rPr>
              <a:t>7206604678144</a:t>
            </a:r>
          </a:p>
          <a:p>
            <a:endParaRPr lang="en-US" altLang="zh-TW" dirty="0">
              <a:solidFill>
                <a:srgbClr val="000000"/>
              </a:solidFill>
            </a:endParaRPr>
          </a:p>
          <a:p>
            <a:r>
              <a:rPr lang="en-US" altLang="zh-TW" sz="2600" dirty="0">
                <a:solidFill>
                  <a:srgbClr val="FF0000"/>
                </a:solidFill>
              </a:rPr>
              <a:t>Sample Output</a:t>
            </a:r>
          </a:p>
          <a:p>
            <a:r>
              <a:rPr lang="en-US" altLang="zh-TW" dirty="0">
                <a:solidFill>
                  <a:srgbClr val="000000"/>
                </a:solidFill>
              </a:rPr>
              <a:t>2684512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6540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56061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535468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862008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15118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0274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02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56061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074483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36521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15118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27175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3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845754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01766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74323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1249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99189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794693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1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218370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597365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71446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1249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315223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69004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10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218370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449503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377167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1249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315223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12757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1248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37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390480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76437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22781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179258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652363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1248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7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73543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69128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9376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431691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00635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13909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1248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64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73543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25608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9376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02981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00635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84198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2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712856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473213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9376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63595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123176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72747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3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581407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498106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6721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58997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118733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17243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623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49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digits[ 1011 ] = {};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last = </a:t>
            </a:r>
            <a:r>
              <a:rPr lang="en-US" altLang="zh-TW" dirty="0" err="1">
                <a:solidFill>
                  <a:srgbClr val="8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() - 1;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i = 0; i &lt;= last; ++i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digits[ i ] =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&gt;( </a:t>
            </a:r>
            <a:r>
              <a:rPr lang="en-US" altLang="zh-TW" dirty="0" err="1">
                <a:solidFill>
                  <a:srgbClr val="8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last - i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) - </a:t>
            </a:r>
            <a:r>
              <a:rPr lang="en-US" altLang="zh-TW" dirty="0">
                <a:solidFill>
                  <a:srgbClr val="A31515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i = 0; i &lt;= last; i += 4 )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bigDigit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= digits[ i ] +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           digits[ i + 1 ] * 10 +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           digits[ i + 2 ] * 100 +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           digits[ i + 3 ] * 1000;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integer.insert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bigDigit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7179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581407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115955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6721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484545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118733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55423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40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670416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027872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6721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6988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217492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15312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91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13505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332898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4025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07724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104643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34267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42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13505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810113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4025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75683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712490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34267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21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45974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712982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4025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34293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115546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5045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68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07643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392931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4289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8265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5851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156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350198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58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07643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96786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4289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813291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687383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350198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818228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945437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4289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0359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910538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254544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1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07467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669540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3984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22075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39372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3547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00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007467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14426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3984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176386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39372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9928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83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 ++i )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cin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hugeInteger.squareRoot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().print();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i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numCases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endl;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2118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86622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082461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3984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41046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462087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954474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22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334020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520308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3504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154795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831324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912010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6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46016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809706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3504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91815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536174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866465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1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252756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58276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3504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356276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214260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531383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3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8565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2473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8644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24518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026683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823194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8565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153785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8644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3597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93911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823194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1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49098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25795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8644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43946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803683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567923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86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40659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237548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1289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11085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04872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338895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7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40659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744143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1289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23267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14508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338895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07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684029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636640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1289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68620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84044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8917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90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程序 1"/>
          <p:cNvSpPr/>
          <p:nvPr/>
        </p:nvSpPr>
        <p:spPr>
          <a:xfrm>
            <a:off x="3312000" y="3969000"/>
            <a:ext cx="3600000" cy="2340000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3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148525"/>
              </p:ext>
            </p:extLst>
          </p:nvPr>
        </p:nvGraphicFramePr>
        <p:xfrm>
          <a:off x="1332000" y="54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string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511078"/>
              </p:ext>
            </p:extLst>
          </p:nvPr>
        </p:nvGraphicFramePr>
        <p:xfrm>
          <a:off x="1332000" y="162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int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新細明體" pitchFamily="18" charset="-120"/>
                        <a:cs typeface="+mn-cs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52000" y="4869000"/>
            <a:ext cx="2160000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2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endParaRPr lang="zh-TW" altLang="en-US" sz="2200" b="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3492000" y="4149000"/>
            <a:ext cx="3240414" cy="16202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392000" y="522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myData</a:t>
            </a:r>
            <a:endParaRPr lang="zh-TW" altLang="en-US" sz="1800" b="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3672000" y="4329000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54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32115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36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3200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3223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4572115" y="486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92000" y="576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integer</a:t>
            </a:r>
            <a:endParaRPr lang="zh-TW" altLang="en-US" b="0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7667483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4993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5038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2361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5824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0331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064694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271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5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4993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989431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2361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3201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0331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83976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0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47813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23963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2361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091315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46443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829350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8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401663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291945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1824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29803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155131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82379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60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401663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291945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1824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29803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216834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82379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36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6599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07476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379511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1824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352457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87944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08026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2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07476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306517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1824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935987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87944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08026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85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53307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8791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2092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89763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257419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06934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9999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8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53307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8791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2092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89763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257419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36376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45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程序 1"/>
          <p:cNvSpPr/>
          <p:nvPr/>
        </p:nvSpPr>
        <p:spPr>
          <a:xfrm>
            <a:off x="3312000" y="3969000"/>
            <a:ext cx="3600000" cy="2340000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3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989352"/>
              </p:ext>
            </p:extLst>
          </p:nvPr>
        </p:nvGraphicFramePr>
        <p:xfrm>
          <a:off x="1332000" y="54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string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248356"/>
              </p:ext>
            </p:extLst>
          </p:nvPr>
        </p:nvGraphicFramePr>
        <p:xfrm>
          <a:off x="1332000" y="162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int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新細明體" pitchFamily="18" charset="-120"/>
                        <a:cs typeface="+mn-cs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52000" y="4869000"/>
            <a:ext cx="2160000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200" b="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endParaRPr lang="zh-TW" altLang="en-US" sz="2200" b="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3492000" y="4149000"/>
            <a:ext cx="3240414" cy="16202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392000" y="522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dirty="0" err="1">
                <a:solidFill>
                  <a:prstClr val="black"/>
                </a:solidFill>
                <a:latin typeface="Lucida Console"/>
              </a:rPr>
              <a:t>myData</a:t>
            </a:r>
            <a:endParaRPr lang="zh-TW" altLang="en-US" sz="1800" b="0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3672000" y="4329000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>
              <a:spcBef>
                <a:spcPct val="0"/>
              </a:spcBef>
              <a:defRPr/>
            </a:pPr>
            <a:endParaRPr lang="zh-TW" altLang="en-US" sz="2800" b="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54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32115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36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3200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3223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4572115" y="486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zh-TW" sz="1600" b="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lang="zh-TW" altLang="en-US" sz="1600" b="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92000" y="576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b="0" dirty="0" smtClean="0">
                <a:solidFill>
                  <a:prstClr val="black"/>
                </a:solidFill>
                <a:latin typeface="Lucida Console"/>
              </a:rPr>
              <a:t>integer</a:t>
            </a:r>
            <a:endParaRPr lang="zh-TW" altLang="en-US" b="0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319915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605766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462967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2092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792858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85114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19225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03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347282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1958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0088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45550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25585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6699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89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347282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1958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0088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45550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10740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6699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5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347282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1958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0088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835233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3749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10740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6699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36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5421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0869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835233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3749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10740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2500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6699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94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5421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0869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835233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3749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291534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3750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6699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3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5421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0869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45701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291534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3750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6699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27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83432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2058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6377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1876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45701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291534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3750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6699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54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83432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2058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6377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1876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45701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98159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6699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83432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2058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6377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1876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3283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4686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98159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6699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3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程序 1"/>
          <p:cNvSpPr/>
          <p:nvPr/>
        </p:nvSpPr>
        <p:spPr>
          <a:xfrm>
            <a:off x="3312000" y="3969000"/>
            <a:ext cx="3600000" cy="2340000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Times New Roman" pitchFamily="18" charset="0"/>
            </a:endParaRPr>
          </a:p>
        </p:txBody>
      </p:sp>
      <p:graphicFrame>
        <p:nvGraphicFramePr>
          <p:cNvPr id="3" name="Group 370"/>
          <p:cNvGraphicFramePr>
            <a:graphicFrameLocks noGrp="1"/>
          </p:cNvGraphicFramePr>
          <p:nvPr>
            <p:extLst/>
          </p:nvPr>
        </p:nvGraphicFramePr>
        <p:xfrm>
          <a:off x="1332000" y="54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B91A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string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370"/>
          <p:cNvGraphicFramePr>
            <a:graphicFrameLocks noGrp="1"/>
          </p:cNvGraphicFramePr>
          <p:nvPr>
            <p:extLst/>
          </p:nvPr>
        </p:nvGraphicFramePr>
        <p:xfrm>
          <a:off x="1332000" y="1629000"/>
          <a:ext cx="61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60532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965854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78421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8228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8175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224572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782112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028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26742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14066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細明體" panose="02020509000000000000" pitchFamily="49" charset="-120"/>
                          <a:cs typeface="+mn-cs"/>
                        </a:rPr>
                        <a:t>int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新細明體" pitchFamily="18" charset="-120"/>
                        <a:cs typeface="+mn-cs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52000" y="4869000"/>
            <a:ext cx="2160000" cy="540069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hugeInteger</a:t>
            </a:r>
            <a:endParaRPr kumimoji="0" lang="zh-TW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itchFamily="18" charset="0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3492000" y="4149000"/>
            <a:ext cx="3240414" cy="1620206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Times New Roman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392000" y="522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itchFamily="18" charset="0"/>
              </a:rPr>
              <a:t>myData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itchFamily="18" charset="0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3672000" y="4329000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Times New Roman" pitchFamily="18" charset="0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54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Times New Roman" pitchFamily="18" charset="0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32115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itchFamily="18" charset="0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3672000" y="486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Times New Roman" pitchFamily="18" charset="0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3200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32230" y="4509000"/>
            <a:ext cx="360046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itchFamily="18" charset="0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4572115" y="486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Times New Roman" pitchFamily="18" charset="0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92000" y="5769000"/>
            <a:ext cx="1440184" cy="540069"/>
          </a:xfrm>
          <a:prstGeom prst="rect">
            <a:avLst/>
          </a:prstGeom>
          <a:noFill/>
        </p:spPr>
        <p:txBody>
          <a:bodyPr wrap="square" lIns="72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itchFamily="18" charset="0"/>
              </a:rPr>
              <a:t>integer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6012262" y="3609000"/>
            <a:ext cx="539738" cy="108002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8" name="直線單箭頭接點 17"/>
          <p:cNvCxnSpPr/>
          <p:nvPr/>
        </p:nvCxnSpPr>
        <p:spPr>
          <a:xfrm flipH="1" flipV="1">
            <a:off x="3852000" y="3609000"/>
            <a:ext cx="1260144" cy="108002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9" name="直線單箭頭接點 18"/>
          <p:cNvCxnSpPr/>
          <p:nvPr/>
        </p:nvCxnSpPr>
        <p:spPr>
          <a:xfrm flipH="1" flipV="1">
            <a:off x="3852000" y="3609000"/>
            <a:ext cx="360028" cy="108002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0" name="Group 370"/>
          <p:cNvGraphicFramePr>
            <a:graphicFrameLocks noGrp="1"/>
          </p:cNvGraphicFramePr>
          <p:nvPr>
            <p:extLst/>
          </p:nvPr>
        </p:nvGraphicFramePr>
        <p:xfrm>
          <a:off x="4032000" y="2889000"/>
          <a:ext cx="288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0780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34087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2075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3891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8596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3283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4686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98159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66999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68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34087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2075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3891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8596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3283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4686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98159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5410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4685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7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34087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2075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3891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8596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14745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4530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98159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5410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4685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3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68889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0132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0900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14745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4530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98159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5410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4685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68889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0132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0900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14745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4530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98159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6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68889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0132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0900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53064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4452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98159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68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39707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8254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0304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53064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4452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698159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4375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10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39707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8254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0304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53064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4452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22911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4453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3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39707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8254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0304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534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4491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22911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4453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87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273273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9192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9081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534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4491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22911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4453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7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600289"/>
              </p:ext>
            </p:extLst>
          </p:nvPr>
        </p:nvGraphicFramePr>
        <p:xfrm>
          <a:off x="1872000" y="3429000"/>
          <a:ext cx="52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33584"/>
              </p:ext>
            </p:extLst>
          </p:nvPr>
        </p:nvGraphicFramePr>
        <p:xfrm>
          <a:off x="3672000" y="21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96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273273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9192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9081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534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4491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14380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4492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27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273273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9192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9081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79069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14380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4492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8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1845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9394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0100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79069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14380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4492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08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1845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9394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0100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79069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0697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28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18454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9394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0100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36604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0697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51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935139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4763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36604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0697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663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5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935139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4763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366040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4520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0697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59986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69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935139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4763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0400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62096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0697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59986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6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04348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5225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62096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0697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59986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4519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2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04348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5225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62096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0697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52291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3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652038"/>
              </p:ext>
            </p:extLst>
          </p:nvPr>
        </p:nvGraphicFramePr>
        <p:xfrm>
          <a:off x="1872000" y="3429000"/>
          <a:ext cx="522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1339732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24990001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33584"/>
              </p:ext>
            </p:extLst>
          </p:nvPr>
        </p:nvGraphicFramePr>
        <p:xfrm>
          <a:off x="3672000" y="216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4999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24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04348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2078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5225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4062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0697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52291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57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5043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4062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0697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52291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42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Square Root</a:t>
            </a:r>
            <a:endParaRPr lang="en-US" altLang="zh-TW" dirty="0">
              <a:ea typeface="新細明體" pitchFamily="18" charset="-120"/>
            </a:endParaRPr>
          </a:p>
        </p:txBody>
      </p:sp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81715"/>
              </p:ext>
            </p:extLst>
          </p:nvPr>
        </p:nvGraphicFramePr>
        <p:xfrm>
          <a:off x="1692000" y="2169000"/>
          <a:ext cx="396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hugeInt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5043"/>
              </p:ext>
            </p:extLst>
          </p:nvPr>
        </p:nvGraphicFramePr>
        <p:xfrm>
          <a:off x="1872000" y="50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437658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square</a:t>
                      </a:r>
                    </a:p>
                  </a:txBody>
                  <a:tcPr marL="72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2066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0467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8144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40622"/>
              </p:ext>
            </p:extLst>
          </p:nvPr>
        </p:nvGraphicFramePr>
        <p:xfrm>
          <a:off x="3492000" y="3609000"/>
          <a:ext cx="21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sqrt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268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4512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06975"/>
              </p:ext>
            </p:extLst>
          </p:nvPr>
        </p:nvGraphicFramePr>
        <p:xfrm>
          <a:off x="133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low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522912"/>
              </p:ext>
            </p:extLst>
          </p:nvPr>
        </p:nvGraphicFramePr>
        <p:xfrm>
          <a:off x="6372000" y="3969000"/>
          <a:ext cx="144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4514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48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4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5688</TotalTime>
  <Words>2852</Words>
  <Application>Microsoft Office PowerPoint</Application>
  <PresentationFormat>如螢幕大小 (4:3)</PresentationFormat>
  <Paragraphs>2501</Paragraphs>
  <Slides>92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92</vt:i4>
      </vt:variant>
    </vt:vector>
  </HeadingPairs>
  <TitlesOfParts>
    <vt:vector size="101" baseType="lpstr">
      <vt:lpstr>細明體</vt:lpstr>
      <vt:lpstr>微軟正黑體</vt:lpstr>
      <vt:lpstr>新細明體</vt:lpstr>
      <vt:lpstr>標楷體</vt:lpstr>
      <vt:lpstr>Cambria Math</vt:lpstr>
      <vt:lpstr>Courier New</vt:lpstr>
      <vt:lpstr>Lucida Console</vt:lpstr>
      <vt:lpstr>Times New Roman</vt:lpstr>
      <vt:lpstr>ppt_template_07-25-2002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Square</vt:lpstr>
      <vt:lpstr>Square</vt:lpstr>
      <vt:lpstr>Square</vt:lpstr>
      <vt:lpstr>Square</vt:lpstr>
      <vt:lpstr>Square</vt:lpstr>
      <vt:lpstr>Square</vt:lpstr>
      <vt:lpstr>PowerPoint 簡報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PowerPoint 簡報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  <vt:lpstr>Square Root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1386</cp:revision>
  <dcterms:created xsi:type="dcterms:W3CDTF">2000-06-12T17:02:08Z</dcterms:created>
  <dcterms:modified xsi:type="dcterms:W3CDTF">2025-03-02T11:44:29Z</dcterms:modified>
</cp:coreProperties>
</file>