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D1ECC-CCA2-4EEC-ACE6-BB5BBAAA363B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32B3F-5331-4CBA-973F-39648E44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9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32B3F-5331-4CBA-973F-39648E44C1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9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8E572-1F81-A1CC-E861-2357B5108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32D62E-3D57-EE32-3483-585196058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EE0CC-689B-760E-83D2-EC264A5C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8FC-BB99-47AB-8E43-84F9DAA12F93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1874A-1E08-26E3-351B-F9014189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DB125-970D-A277-3D2B-DC55B31B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8CDA-398C-4B2B-8508-233A8E958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3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E8B1D-C925-C3F6-D867-0BD1CE5D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39B8CB-5757-FC20-CDC2-98B61F443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AD6ED-20CB-AF04-1599-2A9FA2F5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8FC-BB99-47AB-8E43-84F9DAA12F93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6C721-9D42-D0DC-EE58-7A8125EB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FFC27-9054-F396-5839-0CA775D3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8CDA-398C-4B2B-8508-233A8E958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5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E7AFC6-B14C-1829-5CE6-F96290F08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7EDF33-56FB-E78E-61D9-C81E65949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A0676-237A-6824-5108-596AB359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8FC-BB99-47AB-8E43-84F9DAA12F93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8A0DE-BD68-58F0-2D12-881BED62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AF242-7A70-4D76-9E45-3490DE7E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8CDA-398C-4B2B-8508-233A8E958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05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CF513-030D-CC0B-8228-92E87623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DE58A-B79B-1010-733B-625FEC44B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C87FF-FD9F-626A-3BFB-4078FFDA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8FC-BB99-47AB-8E43-84F9DAA12F93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86CC7-8665-D79D-0991-65803D79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36614-D709-C430-F117-AAE8F1F2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8CDA-398C-4B2B-8508-233A8E958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7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818D0-C0F4-F98D-D287-E38C1FE4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3DD6D2-0B1F-7DCB-F69B-6A6EB775F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EC005-08B3-51EC-9022-ABBF0D5C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8FC-BB99-47AB-8E43-84F9DAA12F93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DD885-F240-6E27-DB7C-A9D608A3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FE9FD-307D-8531-8CA4-466D20FC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8CDA-398C-4B2B-8508-233A8E958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4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634EA-490B-FDD4-5B98-8D12F076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FD6DA-4B62-2114-BA07-FCA1F24FE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492D6-8864-9DB2-C979-967D67295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21CFD9-4DBB-5FB7-ED41-997BACC6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8FC-BB99-47AB-8E43-84F9DAA12F93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4C2908-1261-F431-F0AB-D85E0998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B193E-C6EF-F088-ABBA-45B94666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8CDA-398C-4B2B-8508-233A8E958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2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73AFB-4A65-9AB2-364F-D5AF357D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978BF0-AD9D-73FD-DAA7-D2742C37D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36909B-A03C-6C7C-A228-F7720BE9E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180A46-7EF9-B9BC-2427-E00B158FA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7B9CDB-E0B6-3715-104D-4181D42CC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17AA85-2E55-CD1C-4BFA-69D2395E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8FC-BB99-47AB-8E43-84F9DAA12F93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68A465-8937-D98A-222E-D3E1CC81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03C4FB-2D16-D7CF-05E3-B8BF87F7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8CDA-398C-4B2B-8508-233A8E958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0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E788D-4344-E642-9F21-62CCF990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52F769-1C48-3BF2-0450-62D501C0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8FC-BB99-47AB-8E43-84F9DAA12F93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82E1E9-F385-C1DA-F577-98F3FB9B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1B34C7-E80C-486C-7F0F-3A4784F5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8CDA-398C-4B2B-8508-233A8E958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80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0A9B49-7477-5DF3-2499-EB1D1C4A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8FC-BB99-47AB-8E43-84F9DAA12F93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72DB19-C0B1-91BA-F27B-8BE8F0AC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4A728B-F871-3F46-A163-3F4F43BA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8CDA-398C-4B2B-8508-233A8E958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1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DBD4-F1F4-6E71-427B-031FF817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630A6-8710-BF9D-740B-A844B6617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67E08-FD6C-782A-103F-0BD89B607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2AA8F6-1D76-2A20-E2C3-A0A7AF53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8FC-BB99-47AB-8E43-84F9DAA12F93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C96A12-0703-AC50-9CFB-E4B83F56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9E8D22-31BA-1E83-E05D-42FCC91F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8CDA-398C-4B2B-8508-233A8E958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7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DFAF9-BEC6-8540-1C4E-9FF0817D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EB74C7-AACF-EBCE-073A-0DF10BB89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76E269-4273-95B1-BEAC-2470D9042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446ED6-D6EC-FBD6-038C-0C537F83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8FC-BB99-47AB-8E43-84F9DAA12F93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487041-469E-7A27-090B-FF2EF28B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FCABB1-CF5E-3073-3194-1D85650C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8CDA-398C-4B2B-8508-233A8E958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86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3A6796-490D-5993-600D-CD65DB67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5DBD5-8C81-484B-7945-5AA00E661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A18F7-A9B8-38F4-932D-D162EEF80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B78FC-BB99-47AB-8E43-84F9DAA12F93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EE978-E5B0-8B44-7861-6E26D85BF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E6E75-3E8F-CFCE-6755-EA472024B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08CDA-398C-4B2B-8508-233A8E958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08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6C060-B600-DCA4-16A5-0E9BEBF1E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整点不明觉厉的</a:t>
            </a:r>
            <a:r>
              <a:rPr lang="en-US" altLang="zh-CN" sz="4800" b="1" dirty="0"/>
              <a:t>C++</a:t>
            </a:r>
            <a:br>
              <a:rPr lang="en-US" altLang="zh-CN" sz="4800" b="1" dirty="0"/>
            </a:br>
            <a:br>
              <a:rPr lang="en-US" altLang="zh-CN" sz="4800" b="1" dirty="0"/>
            </a:br>
            <a:r>
              <a:rPr lang="zh-CN" altLang="en-US" sz="4800" b="1" dirty="0"/>
              <a:t>把数据结构课设写得更 </a:t>
            </a:r>
            <a:r>
              <a:rPr lang="zh-CN" altLang="en-US" sz="4800" b="1" strike="sngStrike" dirty="0"/>
              <a:t>卷 </a:t>
            </a:r>
            <a:r>
              <a:rPr lang="zh-CN" altLang="en-US" sz="4800" b="1" dirty="0"/>
              <a:t>好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C23C47-0BA0-9676-984B-4B4275415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sz="2000" dirty="0"/>
              <a:t>1951477 </a:t>
            </a:r>
            <a:r>
              <a:rPr lang="zh-CN" altLang="en-US" sz="2000" dirty="0"/>
              <a:t>软件与数据工程</a:t>
            </a:r>
            <a:r>
              <a:rPr lang="en-US" altLang="zh-CN" sz="2000" dirty="0"/>
              <a:t> </a:t>
            </a:r>
            <a:r>
              <a:rPr lang="zh-CN" altLang="en-US" sz="2000" dirty="0"/>
              <a:t>孟宇</a:t>
            </a:r>
          </a:p>
        </p:txBody>
      </p:sp>
    </p:spTree>
    <p:extLst>
      <p:ext uri="{BB962C8B-B14F-4D97-AF65-F5344CB8AC3E}">
        <p14:creationId xmlns:p14="http://schemas.microsoft.com/office/powerpoint/2010/main" val="299769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78516-B0E6-90EE-5E0D-49DC6246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手动封装一个</a:t>
            </a:r>
            <a:r>
              <a:rPr lang="en-US" altLang="zh-CN" dirty="0"/>
              <a:t>vector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F8D1D-1138-330A-B5F5-FC10CE3A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左值、右值、左值引用、右值引用</a:t>
            </a:r>
            <a:endParaRPr lang="en-US" altLang="zh-CN" dirty="0"/>
          </a:p>
          <a:p>
            <a:r>
              <a:rPr lang="zh-CN" altLang="en-US" dirty="0"/>
              <a:t>移动语义（</a:t>
            </a:r>
            <a:r>
              <a:rPr lang="en-US" altLang="zh-CN" dirty="0"/>
              <a:t>std::move</a:t>
            </a:r>
            <a:r>
              <a:rPr lang="zh-CN" altLang="en-US" dirty="0"/>
              <a:t>），完美转发（</a:t>
            </a:r>
            <a:r>
              <a:rPr lang="en-US" altLang="zh-CN" dirty="0"/>
              <a:t>std::forward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变参模板（</a:t>
            </a:r>
            <a:r>
              <a:rPr lang="en-US" altLang="zh-CN" dirty="0"/>
              <a:t>vector::</a:t>
            </a:r>
            <a:r>
              <a:rPr lang="en-US" altLang="zh-CN" noProof="1"/>
              <a:t>emplace_back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new expression</a:t>
            </a:r>
          </a:p>
          <a:p>
            <a:r>
              <a:rPr lang="zh-CN" altLang="en-US" dirty="0"/>
              <a:t>关注代码安全性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08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499A4-9FD1-4385-4B64-1B3724C0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左值和右值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97175-0A6C-F418-964A-49563AC9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字面理解</a:t>
            </a:r>
            <a:endParaRPr lang="en-US" altLang="zh-CN" dirty="0"/>
          </a:p>
          <a:p>
            <a:pPr lvl="1"/>
            <a:r>
              <a:rPr lang="zh-CN" altLang="en-US" dirty="0"/>
              <a:t>赋值运算符左边的值是左值，右边的是右值，如 </a:t>
            </a:r>
            <a:r>
              <a:rPr lang="en-US" altLang="zh-CN" dirty="0"/>
              <a:t>int x = 1;</a:t>
            </a:r>
          </a:p>
          <a:p>
            <a:pPr lvl="1"/>
            <a:r>
              <a:rPr lang="zh-CN" altLang="en-US" dirty="0"/>
              <a:t>那 </a:t>
            </a:r>
            <a:r>
              <a:rPr lang="en-US" altLang="zh-CN" dirty="0"/>
              <a:t>int x = 1; int y = x; 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zh-CN" altLang="en-US" dirty="0"/>
              <a:t>内在含义</a:t>
            </a:r>
            <a:endParaRPr lang="en-US" altLang="zh-CN" dirty="0"/>
          </a:p>
          <a:p>
            <a:pPr lvl="1"/>
            <a:r>
              <a:rPr lang="zh-CN" altLang="en-US" dirty="0"/>
              <a:t>左值：一个指向特定内存的具有名称的值，有一段稳定的内存地址，并有一段较长的生命周期</a:t>
            </a:r>
            <a:endParaRPr lang="en-US" altLang="zh-CN" dirty="0"/>
          </a:p>
          <a:p>
            <a:pPr lvl="1"/>
            <a:r>
              <a:rPr lang="zh-CN" altLang="en-US" dirty="0"/>
              <a:t>右值：没有特定内存的匿名值（不具名对象），生命周期很短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一个区分方法：能否用 </a:t>
            </a:r>
            <a:r>
              <a:rPr lang="en-US" altLang="zh-CN" dirty="0"/>
              <a:t>&amp; </a:t>
            </a:r>
            <a:r>
              <a:rPr lang="zh-CN" altLang="en-US" dirty="0"/>
              <a:t>取地址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340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F21B0-6B31-153A-5D1B-EE53887F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FBF0E4A-3CF3-C769-771A-2F6BECB14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368496"/>
              </p:ext>
            </p:extLst>
          </p:nvPr>
        </p:nvGraphicFramePr>
        <p:xfrm>
          <a:off x="838200" y="1825625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972967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scadia Code" panose="020B0609020000020004" pitchFamily="49" charset="0"/>
                        </a:rPr>
                        <a:t>int f (int x) {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scadia Code" panose="020B0609020000020004" pitchFamily="49" charset="0"/>
                        </a:rPr>
                        <a:t>    return x;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scadia Code" panose="020B0609020000020004" pitchFamily="49" charset="0"/>
                        </a:rPr>
                        <a:t>}</a:t>
                      </a:r>
                    </a:p>
                    <a:p>
                      <a:endParaRPr lang="en-US" altLang="zh-CN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scadia Code" panose="020B0609020000020004" pitchFamily="49" charset="0"/>
                        </a:rPr>
                        <a:t>int g() {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scadia Code" panose="020B0609020000020004" pitchFamily="49" charset="0"/>
                        </a:rPr>
                        <a:t>    return 1;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scadia Code" panose="020B0609020000020004" pitchFamily="49" charset="0"/>
                        </a:rPr>
                        <a:t>}</a:t>
                      </a:r>
                    </a:p>
                    <a:p>
                      <a:endParaRPr lang="en-US" altLang="zh-CN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scadia Code" panose="020B0609020000020004" pitchFamily="49" charset="0"/>
                        </a:rPr>
                        <a:t>int main() {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scadia Code" panose="020B0609020000020004" pitchFamily="49" charset="0"/>
                        </a:rPr>
                        <a:t>    int a = g();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scadia Code" panose="020B0609020000020004" pitchFamily="49" charset="0"/>
                        </a:rPr>
                        <a:t>    int b = f(a);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scadia Code" panose="020B0609020000020004" pitchFamily="49" charset="0"/>
                        </a:rPr>
                        <a:t>    return 0;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scadia Code" panose="020B0609020000020004" pitchFamily="49" charset="0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ascadia Code" panose="020B06090200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61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97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8A1F2-F808-E4B4-0A33-272DED06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左值引用和右值引用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1AE42-AC96-7D62-BDAA-0C4BEEB9C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大家熟悉的左值引用</a:t>
            </a:r>
            <a:endParaRPr lang="en-US" altLang="zh-CN" dirty="0"/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void f(int&amp; x);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左值引用不能引用右值，而常量左值引用可以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int&amp; x1 = 7;			// </a:t>
            </a:r>
            <a:r>
              <a:rPr lang="zh-CN" altLang="en-US" dirty="0">
                <a:latin typeface="Consolas" panose="020B0609020204030204" pitchFamily="49" charset="0"/>
              </a:rPr>
              <a:t>编译错误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const int&amp; x2 = 7;	// </a:t>
            </a:r>
            <a:r>
              <a:rPr lang="zh-CN" altLang="en-US" dirty="0">
                <a:latin typeface="Consolas" panose="020B0609020204030204" pitchFamily="49" charset="0"/>
              </a:rPr>
              <a:t>编译通过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r>
              <a:rPr lang="zh-CN" altLang="en-US" dirty="0"/>
              <a:t>右值引用</a:t>
            </a:r>
            <a:endParaRPr lang="en-US" altLang="zh-CN" dirty="0"/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void g(int&amp;&amp; x) {}</a:t>
            </a: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0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8F825-BCB1-5890-FEF2-802AF9B5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移动语义和完美转发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EDC12-F6DF-0054-3C46-9794B633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问题：右值引用也是左值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B502BFF-C152-E920-A37B-75A54357B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02694"/>
              </p:ext>
            </p:extLst>
          </p:nvPr>
        </p:nvGraphicFramePr>
        <p:xfrm>
          <a:off x="1189317" y="2467783"/>
          <a:ext cx="8128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30635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void f(int&amp;&amp; x) {</a:t>
                      </a:r>
                    </a:p>
                    <a:p>
                      <a:endParaRPr lang="en-US" altLang="zh-CN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altLang="zh-CN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void g(int&amp;&amp; y) {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f(y);       //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编译报错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altLang="zh-CN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 main() {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g(1);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return 0;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46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11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C7C31-DFC3-0561-EB67-4A6B9BCE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移动语义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405A6-97DA-3D93-C6F8-91D71625F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解决上面的问题</a:t>
            </a:r>
            <a:endParaRPr lang="en-US" altLang="zh-CN" dirty="0"/>
          </a:p>
          <a:p>
            <a:r>
              <a:rPr lang="zh-CN" altLang="en-US" dirty="0"/>
              <a:t>移动语义 </a:t>
            </a:r>
            <a:r>
              <a:rPr lang="en-US" altLang="zh-CN" dirty="0">
                <a:latin typeface="Consolas" panose="020B0609020204030204" pitchFamily="49" charset="0"/>
              </a:rPr>
              <a:t>std::move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B4FC4C-C918-22B2-A3E3-AF0F93CEF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826691"/>
              </p:ext>
            </p:extLst>
          </p:nvPr>
        </p:nvGraphicFramePr>
        <p:xfrm>
          <a:off x="1117600" y="2916019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285283203"/>
                    </a:ext>
                  </a:extLst>
                </a:gridCol>
              </a:tblGrid>
              <a:tr h="318148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void f(int&amp;&amp; x) {</a:t>
                      </a:r>
                    </a:p>
                    <a:p>
                      <a:endParaRPr lang="en-US" altLang="zh-CN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altLang="zh-CN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void g(int&amp;&amp; y) {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f(std::move(y));       //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编译通过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altLang="zh-CN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//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相当于 </a:t>
                      </a:r>
                      <a:r>
                        <a:rPr lang="en-US" altLang="zh-CN" b="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static_cast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&lt;int&amp;&amp;&gt; (y)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20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69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93264-C513-F36E-CF77-49433A4C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完美转发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8E1BF-AAFD-D631-956F-7FCE78617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std::forward</a:t>
            </a:r>
          </a:p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A3B2FC-2E10-BFB1-ABAB-EE94D94EE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968173"/>
              </p:ext>
            </p:extLst>
          </p:nvPr>
        </p:nvGraphicFramePr>
        <p:xfrm>
          <a:off x="1700306" y="2858294"/>
          <a:ext cx="8128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285283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void f(int&amp;&amp; x) {</a:t>
                      </a:r>
                    </a:p>
                    <a:p>
                      <a:endParaRPr lang="en-US" altLang="zh-CN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altLang="zh-CN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void g(int&amp;&amp; y) {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f(std::forward&lt;int&gt;(y));       //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编译通过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20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719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428</Words>
  <Application>Microsoft Office PowerPoint</Application>
  <PresentationFormat>宽屏</PresentationFormat>
  <Paragraphs>77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Consolas</vt:lpstr>
      <vt:lpstr>Office 主题​​</vt:lpstr>
      <vt:lpstr>整点不明觉厉的C++  把数据结构课设写得更 卷 好</vt:lpstr>
      <vt:lpstr>手动封装一个vector</vt:lpstr>
      <vt:lpstr>左值和右值</vt:lpstr>
      <vt:lpstr>练习</vt:lpstr>
      <vt:lpstr>左值引用和右值引用</vt:lpstr>
      <vt:lpstr>移动语义和完美转发</vt:lpstr>
      <vt:lpstr>移动语义</vt:lpstr>
      <vt:lpstr>完美转发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整点不明觉厉的C++  把数据结构课设写得更 卷 好</dc:title>
  <dc:creator>孟 宇</dc:creator>
  <cp:lastModifiedBy>孟 宇</cp:lastModifiedBy>
  <cp:revision>6</cp:revision>
  <dcterms:created xsi:type="dcterms:W3CDTF">2022-11-26T02:43:28Z</dcterms:created>
  <dcterms:modified xsi:type="dcterms:W3CDTF">2022-11-26T13:25:01Z</dcterms:modified>
</cp:coreProperties>
</file>