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Rust is a great system programming language which enables high level features of python,JS with low level features of C/C++</a:t>
            </a:r>
            <a:br>
              <a:rPr lang="en-GB"/>
            </a:b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Rust is a systems programming language that runs blazingly fast, prevents segfaults, and guarantees thread safety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Errors associated with the way we access the memory, occurs commonly when we access the memory which does not belong to a particular entity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A null pointer is a command used to direct a software program or operating system to an empty location in the computer memory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Writing outside the allocated memory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reddit.com/r/rust/" TargetMode="External"/><Relationship Id="rId4" Type="http://schemas.openxmlformats.org/officeDocument/2006/relationships/hyperlink" Target="https://users.rust-lang.org" TargetMode="External"/><Relationship Id="rId5" Type="http://schemas.openxmlformats.org/officeDocument/2006/relationships/hyperlink" Target="https://crates.io" TargetMode="External"/><Relationship Id="rId6" Type="http://schemas.openxmlformats.org/officeDocument/2006/relationships/hyperlink" Target="https://twitter.com/rustlang" TargetMode="External"/><Relationship Id="rId7" Type="http://schemas.openxmlformats.org/officeDocument/2006/relationships/hyperlink" Target="https://this-week-in-rust.or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nrc/rustaceans.org" TargetMode="External"/><Relationship Id="rId4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stackoverflow.com/questions/2346806/what-is-a-segmentation-fault" TargetMode="External"/><Relationship Id="rId4" Type="http://schemas.openxmlformats.org/officeDocument/2006/relationships/hyperlink" Target="http://stackoverflow.com/questions/574159/what-is-a-buffer-overflow-and-how-do-i-cause-one" TargetMode="External"/><Relationship Id="rId9" Type="http://schemas.openxmlformats.org/officeDocument/2006/relationships/hyperlink" Target="https://www.packtpub.com/application-development/rust-cookbook" TargetMode="External"/><Relationship Id="rId5" Type="http://schemas.openxmlformats.org/officeDocument/2006/relationships/hyperlink" Target="https://www.rust-lang.org/en-US/" TargetMode="External"/><Relationship Id="rId6" Type="http://schemas.openxmlformats.org/officeDocument/2006/relationships/hyperlink" Target="https://users.rust-lang.org/" TargetMode="External"/><Relationship Id="rId7" Type="http://schemas.openxmlformats.org/officeDocument/2006/relationships/hyperlink" Target="https://doc.rust-lang.org/book/" TargetMode="External"/><Relationship Id="rId8" Type="http://schemas.openxmlformats.org/officeDocument/2006/relationships/hyperlink" Target="https://dvigneshwer.wordpress.com/2017/02/25/unraveling-rust-design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MozillaTN/Rust" TargetMode="External"/><Relationship Id="rId4" Type="http://schemas.openxmlformats.org/officeDocument/2006/relationships/hyperlink" Target="https://github.com/dvigneshwer/deeprust" TargetMode="External"/><Relationship Id="rId5" Type="http://schemas.openxmlformats.org/officeDocument/2006/relationships/hyperlink" Target="https://github.com/dvigneshwer/Benchmarking_Rust" TargetMode="External"/><Relationship Id="rId6" Type="http://schemas.openxmlformats.org/officeDocument/2006/relationships/hyperlink" Target="https://github.com/serv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t.me/joinchat/AAAAAEFQaXicCPeaeVIm_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852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 to Rust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@dvigneshwer</a:t>
            </a:r>
          </a:p>
        </p:txBody>
      </p:sp>
      <p:pic>
        <p:nvPicPr>
          <p:cNvPr descr="rust-logo-256x256-blk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12" y="240600"/>
            <a:ext cx="1718974" cy="17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Rust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System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Has great control like C/C++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Safety and expressive like 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37" y="2519775"/>
            <a:ext cx="57626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Best things about Rust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Strong type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Reduces a lot of common bugs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Borrowing and Ownership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Memory safety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Freedom from data races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Zero Cost </a:t>
            </a:r>
            <a:r>
              <a:rPr lang="en-GB"/>
              <a:t>abstraction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Installing Rust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# Ubuntu / MacOS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Open your terminal (cntrl + Alt +T)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curl -sSf https://static.rust-lang.org/rustup.sh | 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441987"/>
            <a:ext cx="41148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Installing Rust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r</a:t>
            </a:r>
            <a:r>
              <a:rPr b="1" lang="en-GB"/>
              <a:t>ustc</a:t>
            </a:r>
            <a:r>
              <a:rPr lang="en-GB"/>
              <a:t> --version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c</a:t>
            </a:r>
            <a:r>
              <a:rPr b="1" lang="en-GB"/>
              <a:t>argo</a:t>
            </a:r>
            <a:r>
              <a:rPr lang="en-GB"/>
              <a:t> --version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# Windows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Go to https://win.rustup.rs/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This will download rustup-init.exe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 Double click and start the installation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362" y="1327962"/>
            <a:ext cx="33242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374" y="2370500"/>
            <a:ext cx="3256649" cy="3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0" y="1795475"/>
            <a:ext cx="85206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Type System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Hello World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</a:t>
            </a:r>
            <a:r>
              <a:rPr b="1" lang="en-GB"/>
              <a:t>main</a:t>
            </a:r>
            <a:r>
              <a:rPr lang="en-GB"/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let greet = “world”;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</a:t>
            </a:r>
            <a:r>
              <a:rPr b="1" lang="en-GB"/>
              <a:t>println!</a:t>
            </a:r>
            <a:r>
              <a:rPr lang="en-GB"/>
              <a:t>("Hello {}!”, greet);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bit complex example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</a:t>
            </a:r>
            <a:r>
              <a:rPr b="1" lang="en-GB"/>
              <a:t>avg</a:t>
            </a:r>
            <a:r>
              <a:rPr lang="en-GB"/>
              <a:t>(list: &amp;[f64]) -&gt; </a:t>
            </a:r>
            <a:r>
              <a:rPr b="1" lang="en-GB"/>
              <a:t>f64</a:t>
            </a:r>
            <a:r>
              <a:rPr lang="en-GB"/>
              <a:t>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let </a:t>
            </a:r>
            <a:r>
              <a:rPr b="1" lang="en-GB"/>
              <a:t>mut</a:t>
            </a:r>
            <a:r>
              <a:rPr lang="en-GB"/>
              <a:t> total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for el in list{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total += </a:t>
            </a:r>
            <a:r>
              <a:rPr b="1" lang="en-GB"/>
              <a:t>*el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total/list.len()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HLL version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</a:t>
            </a:r>
            <a:r>
              <a:rPr b="1" lang="en-GB"/>
              <a:t>.iter().sum</a:t>
            </a:r>
            <a:r>
              <a:rPr lang="en-GB"/>
              <a:t>::&lt;f64&gt;()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Parallel Version (Rayon)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</a:t>
            </a:r>
            <a:r>
              <a:rPr b="1" lang="en-GB"/>
              <a:t>.par_iter().sum</a:t>
            </a:r>
            <a:r>
              <a:rPr lang="en-GB"/>
              <a:t>::&lt;f64&gt;()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Fold 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list.</a:t>
            </a:r>
            <a:r>
              <a:rPr b="1" lang="en-GB"/>
              <a:t>par_iter().fold(0., |a,b| a + b)</a:t>
            </a:r>
            <a:r>
              <a:rPr lang="en-GB"/>
              <a:t>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85225"/>
            <a:ext cx="9029100" cy="6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Viki::About();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Lives in Bengaluru, India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Works at</a:t>
            </a:r>
            <a:r>
              <a:rPr lang="en-GB"/>
              <a:t> </a:t>
            </a:r>
            <a:r>
              <a:rPr lang="en-GB"/>
              <a:t>MuSigma Research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Mozilla Representative in India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Developing DeepRust Crate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Author of Rust CookBook by Packt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Mozilla TechSpeaker Program member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00" y="2084250"/>
            <a:ext cx="2816250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4256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Primitive Types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bool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 bool_val: </a:t>
            </a:r>
            <a:r>
              <a:rPr b="1" lang="en-GB"/>
              <a:t>bool</a:t>
            </a:r>
            <a:r>
              <a:rPr lang="en-GB"/>
              <a:t> =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println!("Bool value is {}", bool_val);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char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x_char: </a:t>
            </a:r>
            <a:r>
              <a:rPr b="1" lang="en-GB"/>
              <a:t>char</a:t>
            </a:r>
            <a:r>
              <a:rPr lang="en-GB"/>
              <a:t> = 'a';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Printing the character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println!("x char is {}", x_char);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i8/i16/i32/i64/isize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num =10;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println!("Num is {}", num);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age: </a:t>
            </a:r>
            <a:r>
              <a:rPr b="1" lang="en-GB"/>
              <a:t>i32</a:t>
            </a:r>
            <a:r>
              <a:rPr lang="en-GB"/>
              <a:t> =40;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println!("Age is {}", age);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println!("Max i32 {}",i32::MAX);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println!("Max i32 {}",i32::MIN);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Primitive Types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u8/u16/u32/u64/usize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f32/f64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Tuples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Declaring a tuple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rand_tuple = ("Mozilla Science Lab", 2016);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rand_tuple2 : (&amp;str, i8) = ("Viki",4);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tuple operations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 Name : {}", rand_tuple2.0);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 Lucky no : {}", rand_tuple2.1);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Arrays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rand_array = [1,2,3]; // Defining an array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{:?}",rand_array 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1st element {}",rand_array[0] ); // indexing starts with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length {}",rand_array.len() 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println!("random array {:?}",&amp;rand_array[1..3] ); // last two elements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String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rand_string = "I love Mozilla Science &lt;3"; </a:t>
            </a:r>
            <a:r>
              <a:rPr b="1" lang="en-GB"/>
              <a:t>// declaring a random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println!("length of the string is {}",rand_string.len() ); </a:t>
            </a:r>
            <a:r>
              <a:rPr b="1" lang="en-GB"/>
              <a:t>// printing the length of the string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(first,second) = rand_string.split_at(7); </a:t>
            </a:r>
            <a:r>
              <a:rPr b="1" lang="en-GB"/>
              <a:t>// Splits in string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count = rand_string.chars().count(); </a:t>
            </a:r>
            <a:r>
              <a:rPr b="1" lang="en-GB"/>
              <a:t>// Count using iterator count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Complex Data structures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struct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define your custom user datatype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struct</a:t>
            </a:r>
            <a:r>
              <a:rPr lang="en-GB"/>
              <a:t> Circle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x : f64,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radius : f64,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Basic Terminologies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Common System programming bugs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Why Rust?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 to Rust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Type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Ownership and Borrowing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Getting started with Rust community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???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Rust “Class”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impl</a:t>
            </a:r>
            <a:r>
              <a:rPr lang="en-GB"/>
              <a:t> Circle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pub makes this function public which makes it accessible outsite the scope {}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pub fn get_x(&amp;self)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self.x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Traits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Interfaces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Operator overloading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Indicators of </a:t>
            </a:r>
            <a:r>
              <a:rPr lang="en-GB"/>
              <a:t>behaviour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Bounds for generic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Dynamic dispatch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Trait Sample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create a functionality for the datatypes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/>
              <a:t>trait</a:t>
            </a:r>
            <a:r>
              <a:rPr lang="en-GB" sz="1200"/>
              <a:t>  HasArea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fn </a:t>
            </a:r>
            <a:r>
              <a:rPr b="1" lang="en-GB" sz="1200"/>
              <a:t>area</a:t>
            </a:r>
            <a:r>
              <a:rPr lang="en-GB" sz="1200"/>
              <a:t>(&amp;self) -&gt; f64;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implement area for circle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impl </a:t>
            </a:r>
            <a:r>
              <a:rPr b="1" lang="en-GB" sz="1200"/>
              <a:t>HasArea</a:t>
            </a:r>
            <a:r>
              <a:rPr lang="en-GB" sz="1200"/>
              <a:t> for </a:t>
            </a:r>
            <a:r>
              <a:rPr b="1" lang="en-GB" sz="1200"/>
              <a:t>Circle</a:t>
            </a:r>
            <a:r>
              <a:rPr lang="en-GB" sz="120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fn area(&amp;self) -&gt; f64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3.14 * (self.r *self.r)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Ownership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Rust, every value has an “owning scope,” and passing or returning a value means transferring ownership (“moving” it) to a new 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12" y="2438750"/>
            <a:ext cx="6829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1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foo{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b="1" lang="en-GB"/>
              <a:t>l</a:t>
            </a:r>
            <a:r>
              <a:rPr b="1" lang="en-GB"/>
              <a:t>et x = 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println!(“{:?}”,v); </a:t>
            </a:r>
            <a:r>
              <a:rPr lang="en-GB">
                <a:solidFill>
                  <a:srgbClr val="FF0000"/>
                </a:solidFill>
              </a:rPr>
              <a:t>// ERROR : use of moved value: “v”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Ownership - Ex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49" y="1356149"/>
            <a:ext cx="6314849" cy="3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print(v : Vec&lt;u32&gt;)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println!(“{:?}”, v);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make_vec()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</a:t>
            </a:r>
            <a:r>
              <a:rPr lang="en-GB"/>
              <a:t>l</a:t>
            </a:r>
            <a:r>
              <a:rPr lang="en-GB"/>
              <a:t>et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print(v);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print(v); </a:t>
            </a:r>
            <a:r>
              <a:rPr lang="en-GB">
                <a:solidFill>
                  <a:srgbClr val="FF0000"/>
                </a:solidFill>
              </a:rPr>
              <a:t>// </a:t>
            </a:r>
            <a:r>
              <a:rPr lang="en-GB">
                <a:solidFill>
                  <a:srgbClr val="FF0000"/>
                </a:solidFill>
              </a:rPr>
              <a:t>ERROR : use of moved value: “v”</a:t>
            </a:r>
            <a:r>
              <a:rPr lang="en-GB">
                <a:solidFill>
                  <a:srgbClr val="FF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Ownership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Step 2.                                                                                    Step 3.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74" y="2702950"/>
            <a:ext cx="3812175" cy="18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6446"/>
            <a:ext cx="3746599" cy="17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775" y="1198025"/>
            <a:ext cx="4429674" cy="11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Aliasing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More than one pointer to the same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GB" u="sng"/>
              <a:t>Ownership concepts avoids Aliasing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0" y="1564375"/>
            <a:ext cx="4803399" cy="2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Borrowing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If you have access to a value in Rust, you can lend out that access to the functions you call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25" y="1630199"/>
            <a:ext cx="5178449" cy="32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Terminologies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Low and high level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System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Stack and heap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Concurrency and parallelism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Compile time and run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Type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Garbage collector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Mutability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Scope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Types of Borrowing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is two type of borrowing in Rust, both the cases aliasing and mutation do not happen simultaneously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Shared Borrowing (&amp;T)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Mutable Borrow (&amp;mut T)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&amp;mut T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 add_one(</a:t>
            </a:r>
            <a:r>
              <a:rPr b="1" lang="en-GB"/>
              <a:t>v: &amp;mut Vec&lt;u32&gt;</a:t>
            </a:r>
            <a:r>
              <a:rPr lang="en-GB"/>
              <a:t> 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v.push(1)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foo()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mut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add_one(</a:t>
            </a:r>
            <a:r>
              <a:rPr b="1" lang="en-GB"/>
              <a:t>&amp;mut v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Rules of Borrowing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Mutable borrows are </a:t>
            </a:r>
            <a:r>
              <a:rPr lang="en-GB"/>
              <a:t>exclusive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Cannot outlive the object being borrowed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Cannot outlive the object being borrowed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n foo{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mut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borrow1 = &amp;v;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borrow2 = &amp;v;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add_one(&amp;mut v): </a:t>
            </a:r>
            <a:r>
              <a:rPr lang="en-GB">
                <a:solidFill>
                  <a:srgbClr val="FF0000"/>
                </a:solidFill>
              </a:rPr>
              <a:t>// ERROR : cannot borrow ‘v’ as mutuable because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                                </a:t>
            </a:r>
            <a:r>
              <a:rPr lang="en-GB">
                <a:solidFill>
                  <a:srgbClr val="FF0000"/>
                </a:solidFill>
              </a:rPr>
              <a:t>it is also borrowed as immutable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Lifetimes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</a:t>
            </a:r>
            <a:r>
              <a:rPr lang="en-GB"/>
              <a:t>et outer;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/>
              <a:t>l</a:t>
            </a:r>
            <a:r>
              <a:rPr lang="en-GB"/>
              <a:t>et v = 1;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/>
              <a:t>o</a:t>
            </a:r>
            <a:r>
              <a:rPr lang="en-GB"/>
              <a:t>uter = &amp;v; </a:t>
            </a:r>
            <a:r>
              <a:rPr lang="en-GB">
                <a:solidFill>
                  <a:srgbClr val="FF0000"/>
                </a:solidFill>
              </a:rPr>
              <a:t>// ERROR: ‘v’ doesn’t live long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</a:t>
            </a:r>
            <a:r>
              <a:rPr lang="en-GB"/>
              <a:t>rintln!(“{}”, outer);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 Rust community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Follow all the latest news at Reddit Channel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https://www.reddit.com/r/rust/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Have doubts, post 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https://users.rust-lang.org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#rust IRC channel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Want to publish a crate,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https://crates.io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Follow @rustlang in twitter,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https://twitter.com/rustlang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-GB"/>
              <a:t>Subscribe to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https://this-week-in-rust.org/</a:t>
            </a:r>
            <a:r>
              <a:rPr lang="en-GB"/>
              <a:t> newsletter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Getting started with Rust community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Create your rustaceans profile,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Fork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https://github.com/nrc/rustaceans.org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Create a file in data directory with &lt;github_id&gt;.json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GB"/>
              <a:t>Ex: dvigneshwer.json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662" y="2348850"/>
            <a:ext cx="3629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23765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/>
              <a:t>Adopt</a:t>
            </a:r>
            <a:r>
              <a:rPr b="1" lang="en-GB" sz="3000"/>
              <a:t> Rust today !! 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2582150"/>
            <a:ext cx="8520600" cy="198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Segfault: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http://stackoverflow.com/questions/2346806/what-is-a-segmentation-fault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BufferOverFlow: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http://stackoverflow.com/questions/574159/what-is-a-buffer-overflow-and-how-do-i-cause-one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Rust Website: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https://www.rust-lang.org/en-US/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Community Forum: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https://users.rust-lang.org/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Rust Book: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https://doc.rust-lang.org/book/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Unraveling Rust Design: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https://dvigneshwer.wordpress.com/2017/02/25/unraveling-rust-design/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Rust Cookbook: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https://www.packtpub.com/application-development/rust-cookbook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Contribute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https://github.com/MozillaTN/Rust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https://github.com/dvigneshwer/deeprust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https://github.com/dvigneshwer/Benchmarking_Rust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https://github.com/servo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System Programming Errors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Segmentation Fault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Buffer OverFlow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11708" y="9852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Tweet at #RustIndia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Join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RustIndia Telegram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Segmentation Fault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Dereference a null pointer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Try to write to a portion of memory that was marked as read-only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37" y="1777800"/>
            <a:ext cx="3362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50" y="3853075"/>
            <a:ext cx="59055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Buffer OverFlow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Writing and reading the past end of buffer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2" y="1946275"/>
            <a:ext cx="6848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Sample Error Outputs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Segmentation fault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BufferOverFlow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00" y="1742287"/>
            <a:ext cx="6953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00" y="3300000"/>
            <a:ext cx="73723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do we need a new system programming language?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27075"/>
            <a:ext cx="8520600" cy="30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State or art </a:t>
            </a:r>
            <a:r>
              <a:rPr lang="en-GB"/>
              <a:t>programming</a:t>
            </a:r>
            <a:r>
              <a:rPr lang="en-GB"/>
              <a:t>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Solves a lot of common system programming bugs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Cargo : Rust Package manager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Improving your toolkit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Self learning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It's</a:t>
            </a:r>
            <a:r>
              <a:rPr lang="en-GB"/>
              <a:t> FUN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