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6858000" cy="9906000" type="A4"/>
  <p:notesSz cx="68580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D10FE51-E767-4CDB-9F19-056CF46E1B33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77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070860"/>
            <a:ext cx="5829300" cy="2080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547360"/>
            <a:ext cx="4800600" cy="2476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08-Dec-24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08-Dec-24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278380"/>
            <a:ext cx="298323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278380"/>
            <a:ext cx="298323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08-Dec-24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08-Dec-24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08-Dec-24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00" y="396240"/>
            <a:ext cx="6172200" cy="158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278380"/>
            <a:ext cx="617220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9212580"/>
            <a:ext cx="157734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08-Dec-24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9212580"/>
            <a:ext cx="157734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2185416" cy="9906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519805" y="42996"/>
            <a:ext cx="2150110" cy="7155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 smtClean="0">
                <a:latin typeface="Calibri"/>
                <a:cs typeface="Calibri"/>
              </a:rPr>
              <a:t>MOZAHIDUL ISLAM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lang="en-US" sz="1200" dirty="0" smtClean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200" dirty="0" smtClean="0">
                <a:latin typeface="Calibri"/>
                <a:cs typeface="Calibri"/>
              </a:rPr>
              <a:t>Programmer | Tech Consultant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0433" y="1019382"/>
            <a:ext cx="4208145" cy="1665198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04"/>
              </a:spcBef>
            </a:pPr>
            <a:r>
              <a:rPr sz="1400" b="1" dirty="0">
                <a:solidFill>
                  <a:srgbClr val="2D74B5"/>
                </a:solidFill>
                <a:latin typeface="Calibri"/>
                <a:cs typeface="Calibri"/>
              </a:rPr>
              <a:t>Profile</a:t>
            </a:r>
            <a:r>
              <a:rPr sz="1400" b="1" spc="-55" dirty="0">
                <a:solidFill>
                  <a:srgbClr val="2D74B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D74B5"/>
                </a:solidFill>
                <a:latin typeface="Calibri"/>
                <a:cs typeface="Calibri"/>
              </a:rPr>
              <a:t>Summary</a:t>
            </a: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lang="en-US" sz="1200" spc="-10" dirty="0" smtClean="0">
                <a:cs typeface="Calibri"/>
              </a:rPr>
              <a:t>A </a:t>
            </a:r>
            <a:r>
              <a:rPr lang="en-US" sz="1200" spc="-10" dirty="0">
                <a:cs typeface="Calibri"/>
              </a:rPr>
              <a:t>passionate Programmer and Software Developer with expertise in Python, Java, C#, and .NET. Skilled in data analysis, database management, and competitive programming. Currently pursuing a Bachelor of Science in CSE at </a:t>
            </a:r>
            <a:r>
              <a:rPr lang="en-US" sz="1200" spc="-10" dirty="0" smtClean="0">
                <a:cs typeface="Calibri"/>
              </a:rPr>
              <a:t>AIUB. </a:t>
            </a:r>
            <a:r>
              <a:rPr lang="en-US" sz="1200" spc="-10" dirty="0">
                <a:cs typeface="Calibri"/>
              </a:rPr>
              <a:t>Dedicated to delivering innovative solutions and mentoring students</a:t>
            </a:r>
            <a:r>
              <a:rPr lang="en-US" sz="1400" spc="-10" dirty="0">
                <a:cs typeface="Calibri"/>
              </a:rPr>
              <a:t>.</a:t>
            </a:r>
            <a:endParaRPr lang="en-US" sz="1400" spc="-10" dirty="0" smtClean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endParaRPr lang="en-US" sz="1400" spc="-1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9798" y="2343966"/>
            <a:ext cx="12585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D74B5"/>
                </a:solidFill>
                <a:latin typeface="Calibri"/>
                <a:cs typeface="Calibri"/>
              </a:rPr>
              <a:t>Ca</a:t>
            </a:r>
            <a:r>
              <a:rPr sz="1400" b="1" spc="5" dirty="0">
                <a:solidFill>
                  <a:srgbClr val="2D74B5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2D74B5"/>
                </a:solidFill>
                <a:latin typeface="Calibri"/>
                <a:cs typeface="Calibri"/>
              </a:rPr>
              <a:t>eer</a:t>
            </a:r>
            <a:r>
              <a:rPr sz="1400" b="1" spc="-35" dirty="0">
                <a:solidFill>
                  <a:srgbClr val="2D74B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2D74B5"/>
                </a:solidFill>
                <a:latin typeface="Calibri"/>
                <a:cs typeface="Calibri"/>
              </a:rPr>
              <a:t>O</a:t>
            </a:r>
            <a:r>
              <a:rPr sz="1400" b="1" dirty="0">
                <a:solidFill>
                  <a:srgbClr val="2D74B5"/>
                </a:solidFill>
                <a:latin typeface="Calibri"/>
                <a:cs typeface="Calibri"/>
              </a:rPr>
              <a:t>bjec</a:t>
            </a:r>
            <a:r>
              <a:rPr sz="1400" b="1" spc="5" dirty="0">
                <a:solidFill>
                  <a:srgbClr val="2D74B5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2D74B5"/>
                </a:solidFill>
                <a:latin typeface="Calibri"/>
                <a:cs typeface="Calibri"/>
              </a:rPr>
              <a:t>i</a:t>
            </a:r>
            <a:r>
              <a:rPr sz="1400" b="1" spc="-5" dirty="0">
                <a:solidFill>
                  <a:srgbClr val="2D74B5"/>
                </a:solidFill>
                <a:latin typeface="Calibri"/>
                <a:cs typeface="Calibri"/>
              </a:rPr>
              <a:t>v</a:t>
            </a:r>
            <a:r>
              <a:rPr sz="1400" b="1" dirty="0">
                <a:solidFill>
                  <a:srgbClr val="2D74B5"/>
                </a:solidFill>
                <a:latin typeface="Calibri"/>
                <a:cs typeface="Calibri"/>
              </a:rPr>
              <a:t>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9798" y="2586490"/>
            <a:ext cx="42087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1200" spc="-65" dirty="0">
                <a:cs typeface="Calibri"/>
              </a:rPr>
              <a:t>To pursue a rewarding teaching career driven by dedication, integrity, and hard work, within a supportive environment of excellence and innovation. Committed to utilizing and enhancing my skills and knowledge to inspire and nurture future generations while achieving personal and professional </a:t>
            </a:r>
            <a:r>
              <a:rPr lang="en-US" sz="1200" spc="-65" dirty="0" smtClean="0">
                <a:cs typeface="Calibri"/>
              </a:rPr>
              <a:t>growth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278" y="4979632"/>
            <a:ext cx="1983914" cy="2644822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600" u="heavy" spc="-10" dirty="0" smtClean="0">
                <a:solidFill>
                  <a:srgbClr val="FFFFFF"/>
                </a:solidFill>
                <a:uFill>
                  <a:solidFill>
                    <a:srgbClr val="F5F5F5"/>
                  </a:solidFill>
                </a:uFill>
                <a:latin typeface="Calibri"/>
                <a:cs typeface="Calibri"/>
              </a:rPr>
              <a:t>HOBBIES</a:t>
            </a:r>
            <a:endParaRPr sz="1600" dirty="0">
              <a:latin typeface="Calibri"/>
              <a:cs typeface="Calibri"/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Traveling </a:t>
            </a:r>
            <a:r>
              <a:rPr lang="en-US" sz="1200" dirty="0">
                <a:solidFill>
                  <a:schemeClr val="bg1"/>
                </a:solidFill>
              </a:rPr>
              <a:t>and exploring new </a:t>
            </a:r>
            <a:r>
              <a:rPr lang="en-US" sz="1200" dirty="0" smtClean="0">
                <a:solidFill>
                  <a:schemeClr val="bg1"/>
                </a:solidFill>
              </a:rPr>
              <a:t>cultures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Reading about technology and innovation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Participating in coding competitions</a:t>
            </a:r>
          </a:p>
          <a:p>
            <a:r>
              <a:rPr lang="en-US" sz="1200" dirty="0">
                <a:solidFill>
                  <a:schemeClr val="bg1"/>
                </a:solidFill>
              </a:rPr>
              <a:t>Mentoring and guiding students in programming</a:t>
            </a:r>
          </a:p>
          <a:p>
            <a:pPr marL="20955">
              <a:lnSpc>
                <a:spcPct val="100000"/>
              </a:lnSpc>
              <a:spcBef>
                <a:spcPts val="560"/>
              </a:spcBef>
            </a:pPr>
            <a:endParaRPr lang="en-US" sz="1100" spc="-5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1600" u="heavy" spc="-10" dirty="0" smtClean="0">
                <a:solidFill>
                  <a:srgbClr val="FFFFFF"/>
                </a:solidFill>
                <a:uFill>
                  <a:solidFill>
                    <a:srgbClr val="F5F5F5"/>
                  </a:solidFill>
                </a:uFill>
                <a:latin typeface="Calibri"/>
                <a:cs typeface="Calibri"/>
              </a:rPr>
              <a:t>REFERENCES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7378" y="4180654"/>
            <a:ext cx="1047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LANGUAGES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7254" y="4466082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>
                <a:moveTo>
                  <a:pt x="0" y="0"/>
                </a:moveTo>
                <a:lnTo>
                  <a:pt x="1042416" y="0"/>
                </a:lnTo>
              </a:path>
            </a:pathLst>
          </a:custGeom>
          <a:ln w="19050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2139" y="4507392"/>
            <a:ext cx="200342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741680" algn="l"/>
                <a:tab pos="1989455" algn="l"/>
              </a:tabLst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Bengali 	</a:t>
            </a:r>
            <a:r>
              <a:rPr sz="1100" u="sng" spc="-5" dirty="0">
                <a:solidFill>
                  <a:srgbClr val="FFFFFF"/>
                </a:solidFill>
                <a:uFill>
                  <a:solidFill>
                    <a:srgbClr val="EDE9DF"/>
                  </a:solidFill>
                </a:uFill>
                <a:latin typeface="Calibri"/>
                <a:cs typeface="Calibri"/>
              </a:rPr>
              <a:t> 	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English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1087" y="4591209"/>
            <a:ext cx="1226313" cy="70736"/>
          </a:xfrm>
          <a:custGeom>
            <a:avLst/>
            <a:gdLst/>
            <a:ahLst/>
            <a:cxnLst/>
            <a:rect l="l" t="t" r="r" b="b"/>
            <a:pathLst>
              <a:path w="1201420" h="105410">
                <a:moveTo>
                  <a:pt x="1200912" y="0"/>
                </a:moveTo>
                <a:lnTo>
                  <a:pt x="0" y="0"/>
                </a:lnTo>
                <a:lnTo>
                  <a:pt x="0" y="105155"/>
                </a:lnTo>
                <a:lnTo>
                  <a:pt x="1200912" y="105155"/>
                </a:lnTo>
                <a:lnTo>
                  <a:pt x="1200912" y="0"/>
                </a:lnTo>
                <a:close/>
              </a:path>
            </a:pathLst>
          </a:custGeom>
          <a:solidFill>
            <a:srgbClr val="EDE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5790" y="1657862"/>
            <a:ext cx="805815" cy="111569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6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</a:t>
            </a:r>
            <a:r>
              <a:rPr sz="16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</a:t>
            </a:r>
            <a:r>
              <a:rPr sz="16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N</a:t>
            </a:r>
            <a:r>
              <a:rPr sz="1600" u="heavy" spc="-1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</a:t>
            </a:r>
            <a:r>
              <a:rPr sz="16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</a:t>
            </a:r>
            <a:r>
              <a:rPr sz="160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</a:t>
            </a:r>
            <a:r>
              <a:rPr sz="16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</a:t>
            </a:r>
            <a:endParaRPr sz="1600" dirty="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  <a:spcBef>
                <a:spcPts val="535"/>
              </a:spcBef>
            </a:pPr>
            <a:r>
              <a:rPr sz="1100" spc="-5" dirty="0" smtClean="0">
                <a:solidFill>
                  <a:srgbClr val="FFFFFF"/>
                </a:solidFill>
                <a:latin typeface="Calibri"/>
                <a:cs typeface="Calibri"/>
              </a:rPr>
              <a:t>Address</a:t>
            </a:r>
            <a:endParaRPr lang="en-US" sz="1100" spc="-5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  <a:spcBef>
                <a:spcPts val="535"/>
              </a:spcBef>
            </a:pPr>
            <a:r>
              <a:rPr lang="en-US" sz="1000" spc="-5" dirty="0" smtClean="0">
                <a:solidFill>
                  <a:srgbClr val="FFFFFF"/>
                </a:solidFill>
                <a:latin typeface="Calibri"/>
                <a:cs typeface="Calibri"/>
              </a:rPr>
              <a:t>128/C , Basundhara , Dhaka.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2278" y="2923387"/>
            <a:ext cx="3898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278" y="3091075"/>
            <a:ext cx="102743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100" dirty="0" smtClean="0">
                <a:solidFill>
                  <a:srgbClr val="FFFFFF"/>
                </a:solidFill>
                <a:latin typeface="Calibri"/>
                <a:cs typeface="Calibri"/>
              </a:rPr>
              <a:t>8801</a:t>
            </a:r>
            <a:r>
              <a:rPr lang="en-US" sz="1100" dirty="0" smtClean="0">
                <a:solidFill>
                  <a:srgbClr val="FFFFFF"/>
                </a:solidFill>
                <a:latin typeface="Calibri"/>
                <a:cs typeface="Calibri"/>
              </a:rPr>
              <a:t>707591255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278" y="3286665"/>
            <a:ext cx="338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Email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2278" y="3434584"/>
            <a:ext cx="1645560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000" spc="-5" dirty="0" smtClean="0">
                <a:solidFill>
                  <a:srgbClr val="FFFFFF"/>
                </a:solidFill>
                <a:latin typeface="Calibri"/>
                <a:cs typeface="Calibri"/>
              </a:rPr>
              <a:t>mozahidislam343@gmail.com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9052" y="3678126"/>
            <a:ext cx="1648785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LinkedIn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" dirty="0" smtClean="0">
                <a:solidFill>
                  <a:srgbClr val="FFFFFF"/>
                </a:solidFill>
                <a:latin typeface="Calibri"/>
                <a:cs typeface="Calibri"/>
              </a:rPr>
              <a:t>linkedin.com/in</a:t>
            </a:r>
            <a:r>
              <a:rPr lang="en-US" sz="1100" spc="-5" dirty="0" smtClean="0">
                <a:solidFill>
                  <a:srgbClr val="FFFFFF"/>
                </a:solidFill>
                <a:latin typeface="Calibri"/>
                <a:cs typeface="Calibri"/>
              </a:rPr>
              <a:t>/mozahid343</a:t>
            </a:r>
            <a:endParaRPr sz="1100" dirty="0">
              <a:latin typeface="Calibri"/>
              <a:cs typeface="Calibri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110623"/>
              </p:ext>
            </p:extLst>
          </p:nvPr>
        </p:nvGraphicFramePr>
        <p:xfrm>
          <a:off x="2438400" y="6553200"/>
          <a:ext cx="4267200" cy="3731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4479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/>
                        <a:t>Patient Management Section (Hospital Management</a:t>
                      </a:r>
                      <a:r>
                        <a:rPr lang="en-US" sz="1200" b="1" dirty="0" smtClean="0"/>
                        <a:t>) </a:t>
                      </a:r>
                      <a:r>
                        <a:rPr lang="en-US" sz="1100" b="0" dirty="0" smtClean="0"/>
                        <a:t>October 2023 - January 2024</a:t>
                      </a:r>
                      <a:endParaRPr lang="en-US" sz="1200" b="0" dirty="0" smtClean="0"/>
                    </a:p>
                    <a:p>
                      <a:pPr lvl="0"/>
                      <a:r>
                        <a:rPr lang="en-US" sz="1200" dirty="0" smtClean="0"/>
                        <a:t>Developed a Java-based application using Java Swing, enhancing patient services and improving healthcare accessibility.</a:t>
                      </a:r>
                    </a:p>
                    <a:p>
                      <a:pPr lvl="0"/>
                      <a:r>
                        <a:rPr lang="en-US" sz="1400" b="1" dirty="0" smtClean="0"/>
                        <a:t>Event Management System</a:t>
                      </a:r>
                      <a:r>
                        <a:rPr lang="en-US" sz="1200" b="1" dirty="0" smtClean="0"/>
                        <a:t> </a:t>
                      </a:r>
                      <a:r>
                        <a:rPr lang="en-US" sz="1100" dirty="0" smtClean="0"/>
                        <a:t>May 2024 - October 2024</a:t>
                      </a:r>
                    </a:p>
                    <a:p>
                      <a:pPr lvl="0"/>
                      <a:r>
                        <a:rPr lang="en-US" sz="1200" dirty="0" smtClean="0"/>
                        <a:t>Designed UML diagrams, including use case, activity, and sequence diagrams, to map system interactions and workflows effectively.</a:t>
                      </a:r>
                    </a:p>
                    <a:p>
                      <a:pPr lvl="0"/>
                      <a:r>
                        <a:rPr lang="en-US" sz="1400" b="1" dirty="0" smtClean="0"/>
                        <a:t>Organ Transplant Management System </a:t>
                      </a:r>
                      <a:r>
                        <a:rPr lang="en-US" sz="1100" b="0" dirty="0" smtClean="0"/>
                        <a:t>May 2024 - August 2024</a:t>
                      </a:r>
                    </a:p>
                    <a:p>
                      <a:pPr lvl="0"/>
                      <a:r>
                        <a:rPr lang="en-US" sz="1200" dirty="0" smtClean="0"/>
                        <a:t>Collaborated on a database project using Oracle DBMS, emphasizing data normalization and table creation to ensure efficient database structure.</a:t>
                      </a:r>
                    </a:p>
                    <a:p>
                      <a:pPr lvl="0"/>
                      <a:r>
                        <a:rPr lang="en-US" sz="1400" b="1" dirty="0" smtClean="0"/>
                        <a:t> Junior Teacher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100" b="0" baseline="0" dirty="0" smtClean="0"/>
                        <a:t>October 2024 – Present</a:t>
                      </a:r>
                    </a:p>
                    <a:p>
                      <a:pPr lvl="0"/>
                      <a:r>
                        <a:rPr lang="en-US" sz="1200" b="0" baseline="0" dirty="0" smtClean="0"/>
                        <a:t>Taught and guided students across various subjects for grades 1 to 10, ensuring concept clarity and academic improvement . Created customized lesson plans to cater to individual learning needs and foster academic success.</a:t>
                      </a:r>
                    </a:p>
                  </a:txBody>
                  <a:tcPr marL="0" marR="0" marT="3429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961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961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marL="0" marR="0" marT="34925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15"/>
          <p:cNvSpPr/>
          <p:nvPr/>
        </p:nvSpPr>
        <p:spPr>
          <a:xfrm>
            <a:off x="829501" y="4727662"/>
            <a:ext cx="1046541" cy="78695"/>
          </a:xfrm>
          <a:custGeom>
            <a:avLst/>
            <a:gdLst/>
            <a:ahLst/>
            <a:cxnLst/>
            <a:rect l="l" t="t" r="r" b="b"/>
            <a:pathLst>
              <a:path w="1201420" h="105410">
                <a:moveTo>
                  <a:pt x="1200912" y="0"/>
                </a:moveTo>
                <a:lnTo>
                  <a:pt x="0" y="0"/>
                </a:lnTo>
                <a:lnTo>
                  <a:pt x="0" y="105155"/>
                </a:lnTo>
                <a:lnTo>
                  <a:pt x="1200912" y="105155"/>
                </a:lnTo>
                <a:lnTo>
                  <a:pt x="1200912" y="0"/>
                </a:lnTo>
                <a:close/>
              </a:path>
            </a:pathLst>
          </a:custGeom>
          <a:solidFill>
            <a:srgbClr val="EDE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1801106" cy="1799058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>
            <a:off x="3519805" y="440358"/>
            <a:ext cx="215011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054" y="7577676"/>
            <a:ext cx="2014347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ANWARUL KABIR </a:t>
            </a:r>
          </a:p>
          <a:p>
            <a:r>
              <a:rPr lang="en-US" sz="1100" dirty="0">
                <a:solidFill>
                  <a:schemeClr val="bg1"/>
                </a:solidFill>
              </a:rPr>
              <a:t>ASSOCIATE PROFESSOR, Faculty, DEPARTMENT OF COMPUTER SCIENCE  </a:t>
            </a:r>
          </a:p>
          <a:p>
            <a:r>
              <a:rPr lang="en-US" sz="1100" dirty="0">
                <a:solidFill>
                  <a:schemeClr val="bg1"/>
                </a:solidFill>
              </a:rPr>
              <a:t>kabir@aiub.edu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MD. MAZID-UL-HAQUE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LECTURER</a:t>
            </a:r>
            <a:r>
              <a:rPr lang="en-US" sz="1000" dirty="0">
                <a:solidFill>
                  <a:schemeClr val="bg1"/>
                </a:solidFill>
              </a:rPr>
              <a:t>, Faculty , DEPARTMENT OF COMPUTER SCIENCE </a:t>
            </a:r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mazid@aiub.edu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050" dirty="0" smtClean="0">
              <a:solidFill>
                <a:schemeClr val="bg1"/>
              </a:solidFill>
            </a:endParaRPr>
          </a:p>
        </p:txBody>
      </p:sp>
      <p:sp>
        <p:nvSpPr>
          <p:cNvPr id="26" name="object 2"/>
          <p:cNvSpPr txBox="1"/>
          <p:nvPr/>
        </p:nvSpPr>
        <p:spPr>
          <a:xfrm>
            <a:off x="2438400" y="3429000"/>
            <a:ext cx="18148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D74B5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2D74B5"/>
                </a:solidFill>
                <a:latin typeface="Calibri"/>
                <a:cs typeface="Calibri"/>
              </a:rPr>
              <a:t>duca</a:t>
            </a:r>
            <a:r>
              <a:rPr sz="1400" b="1" spc="5" dirty="0">
                <a:solidFill>
                  <a:srgbClr val="2D74B5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2D74B5"/>
                </a:solidFill>
                <a:latin typeface="Calibri"/>
                <a:cs typeface="Calibri"/>
              </a:rPr>
              <a:t>ional</a:t>
            </a:r>
            <a:r>
              <a:rPr sz="1400" b="1" spc="-40" dirty="0">
                <a:solidFill>
                  <a:srgbClr val="2D74B5"/>
                </a:solidFill>
                <a:latin typeface="Calibri"/>
                <a:cs typeface="Calibri"/>
              </a:rPr>
              <a:t> </a:t>
            </a:r>
            <a:r>
              <a:rPr sz="1400" b="1" spc="5" dirty="0">
                <a:solidFill>
                  <a:srgbClr val="2D74B5"/>
                </a:solidFill>
                <a:latin typeface="Calibri"/>
                <a:cs typeface="Calibri"/>
              </a:rPr>
              <a:t>B</a:t>
            </a:r>
            <a:r>
              <a:rPr sz="1400" b="1" dirty="0">
                <a:solidFill>
                  <a:srgbClr val="2D74B5"/>
                </a:solidFill>
                <a:latin typeface="Calibri"/>
                <a:cs typeface="Calibri"/>
              </a:rPr>
              <a:t>ac</a:t>
            </a:r>
            <a:r>
              <a:rPr sz="1400" b="1" spc="-5" dirty="0">
                <a:solidFill>
                  <a:srgbClr val="2D74B5"/>
                </a:solidFill>
                <a:latin typeface="Calibri"/>
                <a:cs typeface="Calibri"/>
              </a:rPr>
              <a:t>k</a:t>
            </a:r>
            <a:r>
              <a:rPr sz="1400" b="1" spc="-10" dirty="0">
                <a:solidFill>
                  <a:srgbClr val="2D74B5"/>
                </a:solidFill>
                <a:latin typeface="Calibri"/>
                <a:cs typeface="Calibri"/>
              </a:rPr>
              <a:t>g</a:t>
            </a:r>
            <a:r>
              <a:rPr sz="1400" b="1" spc="5" dirty="0">
                <a:solidFill>
                  <a:srgbClr val="2D74B5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2D74B5"/>
                </a:solidFill>
                <a:latin typeface="Calibri"/>
                <a:cs typeface="Calibri"/>
              </a:rPr>
              <a:t>ound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28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52993"/>
              </p:ext>
            </p:extLst>
          </p:nvPr>
        </p:nvGraphicFramePr>
        <p:xfrm>
          <a:off x="2362200" y="3657600"/>
          <a:ext cx="4343400" cy="308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0457">
                <a:tc>
                  <a:txBody>
                    <a:bodyPr/>
                    <a:lstStyle/>
                    <a:p>
                      <a:pPr marL="90805" marR="3143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250" b="1" spc="-5" dirty="0" smtClean="0">
                          <a:latin typeface="+mn-lt"/>
                          <a:cs typeface="Calibri"/>
                        </a:rPr>
                        <a:t>Bachelor</a:t>
                      </a:r>
                      <a:r>
                        <a:rPr lang="en-US" sz="1250" b="1" spc="2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b="1" spc="-5" dirty="0" smtClean="0">
                          <a:latin typeface="+mn-lt"/>
                          <a:cs typeface="Calibri"/>
                        </a:rPr>
                        <a:t>in</a:t>
                      </a:r>
                      <a:r>
                        <a:rPr lang="en-US" sz="1250" b="1" spc="2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b="1" spc="-5" dirty="0" smtClean="0">
                          <a:latin typeface="+mn-lt"/>
                          <a:cs typeface="Calibri"/>
                        </a:rPr>
                        <a:t>Science</a:t>
                      </a:r>
                      <a:r>
                        <a:rPr lang="en-US" sz="1250" b="1" spc="-5" baseline="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b="1" spc="-10" dirty="0" smtClean="0">
                          <a:latin typeface="+mn-lt"/>
                          <a:cs typeface="Calibri"/>
                        </a:rPr>
                        <a:t>(BSC)</a:t>
                      </a:r>
                      <a:r>
                        <a:rPr lang="en-US" sz="1250" spc="-10" dirty="0" smtClean="0">
                          <a:latin typeface="+mn-lt"/>
                          <a:cs typeface="Calibri"/>
                        </a:rPr>
                        <a:t>,</a:t>
                      </a:r>
                      <a:r>
                        <a:rPr lang="en-US" sz="1250" spc="2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i="1" spc="-10" dirty="0" smtClean="0">
                          <a:latin typeface="+mn-lt"/>
                          <a:cs typeface="Calibri"/>
                        </a:rPr>
                        <a:t>American</a:t>
                      </a:r>
                      <a:r>
                        <a:rPr lang="en-US" sz="1250" i="1" spc="3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i="1" spc="-10" dirty="0" smtClean="0">
                          <a:latin typeface="+mn-lt"/>
                          <a:cs typeface="Calibri"/>
                        </a:rPr>
                        <a:t>International</a:t>
                      </a:r>
                      <a:r>
                        <a:rPr lang="en-US" sz="1250" i="1" spc="-1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i="1" spc="-5" dirty="0" smtClean="0">
                          <a:latin typeface="+mn-lt"/>
                          <a:cs typeface="Calibri"/>
                        </a:rPr>
                        <a:t>University-Bangladesh</a:t>
                      </a:r>
                      <a:r>
                        <a:rPr lang="en-US" sz="1250" i="1" spc="2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i="1" spc="-5" dirty="0" smtClean="0">
                          <a:latin typeface="+mn-lt"/>
                          <a:cs typeface="Calibri"/>
                        </a:rPr>
                        <a:t>(AIUB)</a:t>
                      </a:r>
                      <a:r>
                        <a:rPr lang="en-US" sz="1250" spc="-5" dirty="0" smtClean="0">
                          <a:latin typeface="+mn-lt"/>
                          <a:cs typeface="Calibri"/>
                        </a:rPr>
                        <a:t>,</a:t>
                      </a:r>
                      <a:r>
                        <a:rPr lang="en-US" sz="1250" spc="-10" dirty="0" smtClean="0">
                          <a:latin typeface="+mn-lt"/>
                          <a:cs typeface="Calibri"/>
                        </a:rPr>
                        <a:t> Dhaka, </a:t>
                      </a:r>
                      <a:r>
                        <a:rPr lang="en-US" sz="1250" spc="-26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spc="-5" dirty="0" smtClean="0">
                          <a:latin typeface="+mn-lt"/>
                          <a:cs typeface="Calibri"/>
                        </a:rPr>
                        <a:t>Bangladesh</a:t>
                      </a:r>
                    </a:p>
                    <a:p>
                      <a:pPr marL="90805" marR="3143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250" spc="-5" dirty="0" smtClean="0">
                          <a:latin typeface="+mn-lt"/>
                          <a:cs typeface="Calibri"/>
                        </a:rPr>
                        <a:t>2023 – Present (Expected Graduation: 2026)</a:t>
                      </a:r>
                    </a:p>
                    <a:p>
                      <a:pPr marL="90805" marR="3143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250" spc="-10" dirty="0" smtClean="0">
                          <a:latin typeface="+mn-lt"/>
                          <a:cs typeface="Calibri"/>
                        </a:rPr>
                        <a:t>Result:</a:t>
                      </a:r>
                      <a:r>
                        <a:rPr lang="en-US" sz="125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spc="-5" dirty="0" smtClean="0">
                          <a:latin typeface="+mn-lt"/>
                          <a:cs typeface="Calibri"/>
                        </a:rPr>
                        <a:t>3.54/4.0</a:t>
                      </a:r>
                      <a:endParaRPr lang="en-US" sz="1250" dirty="0" smtClean="0">
                        <a:latin typeface="+mn-lt"/>
                        <a:cs typeface="Calibri"/>
                      </a:endParaRPr>
                    </a:p>
                    <a:p>
                      <a:pPr marL="90805" marR="525780" indent="-6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250" b="1" spc="-5" dirty="0" smtClean="0">
                          <a:latin typeface="+mn-lt"/>
                          <a:cs typeface="Calibri"/>
                        </a:rPr>
                        <a:t>Higher</a:t>
                      </a:r>
                      <a:r>
                        <a:rPr lang="en-US" sz="1250" b="1" spc="1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b="1" spc="-5" dirty="0" smtClean="0">
                          <a:latin typeface="+mn-lt"/>
                          <a:cs typeface="Calibri"/>
                        </a:rPr>
                        <a:t>School</a:t>
                      </a:r>
                      <a:r>
                        <a:rPr lang="en-US" sz="1250" b="1" spc="3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b="1" spc="-10" dirty="0" smtClean="0">
                          <a:latin typeface="+mn-lt"/>
                          <a:cs typeface="Calibri"/>
                        </a:rPr>
                        <a:t>Certificate</a:t>
                      </a:r>
                      <a:r>
                        <a:rPr lang="en-US" sz="1250" spc="-10" dirty="0" smtClean="0">
                          <a:latin typeface="+mn-lt"/>
                          <a:cs typeface="Calibri"/>
                        </a:rPr>
                        <a:t>,</a:t>
                      </a:r>
                      <a:r>
                        <a:rPr lang="en-US" sz="1250" spc="4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i="1" spc="-10" dirty="0" smtClean="0">
                          <a:latin typeface="+mn-lt"/>
                          <a:cs typeface="Calibri"/>
                        </a:rPr>
                        <a:t>Govt. Khan Bahadur Ahsanullah College ,2021</a:t>
                      </a:r>
                    </a:p>
                    <a:p>
                      <a:pPr marL="90805" marR="525780" indent="-6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250" spc="-5" dirty="0" smtClean="0">
                          <a:latin typeface="+mn-lt"/>
                          <a:cs typeface="Calibri"/>
                        </a:rPr>
                        <a:t>Department:</a:t>
                      </a:r>
                      <a:r>
                        <a:rPr lang="en-US" sz="1250" spc="1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spc="-5" dirty="0" smtClean="0">
                          <a:latin typeface="+mn-lt"/>
                          <a:cs typeface="Calibri"/>
                        </a:rPr>
                        <a:t>Science</a:t>
                      </a:r>
                      <a:endParaRPr lang="en-US" sz="1250" dirty="0" smtClean="0">
                        <a:latin typeface="+mn-lt"/>
                        <a:cs typeface="Calibri"/>
                      </a:endParaRPr>
                    </a:p>
                    <a:p>
                      <a:pPr marL="90805">
                        <a:lnSpc>
                          <a:spcPts val="1375"/>
                        </a:lnSpc>
                      </a:pPr>
                      <a:r>
                        <a:rPr lang="en-US" sz="1250" spc="-10" dirty="0" smtClean="0">
                          <a:latin typeface="+mn-lt"/>
                          <a:cs typeface="Calibri"/>
                        </a:rPr>
                        <a:t>Result:</a:t>
                      </a:r>
                      <a:r>
                        <a:rPr lang="en-US" sz="1250" spc="-2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spc="-5" dirty="0" smtClean="0">
                          <a:latin typeface="+mn-lt"/>
                          <a:cs typeface="Calibri"/>
                        </a:rPr>
                        <a:t>5.0/5.0</a:t>
                      </a:r>
                      <a:endParaRPr lang="en-US" sz="1250" dirty="0" smtClean="0">
                        <a:latin typeface="+mn-lt"/>
                        <a:cs typeface="Calibri"/>
                      </a:endParaRPr>
                    </a:p>
                    <a:p>
                      <a:pPr marL="91440" marR="275590" indent="-6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250" b="1" spc="-5" dirty="0" smtClean="0">
                          <a:latin typeface="+mn-lt"/>
                          <a:cs typeface="Calibri"/>
                        </a:rPr>
                        <a:t>Secondary</a:t>
                      </a:r>
                      <a:r>
                        <a:rPr lang="en-US" sz="1250" b="1" spc="2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b="1" spc="-5" dirty="0" smtClean="0">
                          <a:latin typeface="+mn-lt"/>
                          <a:cs typeface="Calibri"/>
                        </a:rPr>
                        <a:t>School</a:t>
                      </a:r>
                      <a:r>
                        <a:rPr lang="en-US" sz="1250" b="1" spc="2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b="1" spc="-10" dirty="0" smtClean="0">
                          <a:latin typeface="+mn-lt"/>
                          <a:cs typeface="Calibri"/>
                        </a:rPr>
                        <a:t>Certificate</a:t>
                      </a:r>
                      <a:r>
                        <a:rPr lang="en-US" sz="1250" b="0" spc="-10" dirty="0" smtClean="0">
                          <a:latin typeface="+mn-lt"/>
                          <a:cs typeface="Calibri"/>
                        </a:rPr>
                        <a:t>, Town</a:t>
                      </a:r>
                      <a:r>
                        <a:rPr lang="en-US" sz="1250" b="0" spc="-10" baseline="0" dirty="0" smtClean="0">
                          <a:latin typeface="+mn-lt"/>
                          <a:cs typeface="Calibri"/>
                        </a:rPr>
                        <a:t> Sripur S.C. High School</a:t>
                      </a:r>
                    </a:p>
                    <a:p>
                      <a:pPr marL="91440" marR="275590" indent="-6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250" spc="-5" dirty="0" smtClean="0">
                          <a:latin typeface="+mn-lt"/>
                          <a:cs typeface="Calibri"/>
                        </a:rPr>
                        <a:t>Department:</a:t>
                      </a:r>
                      <a:r>
                        <a:rPr lang="en-US" sz="1250" spc="1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spc="-5" dirty="0" smtClean="0">
                          <a:latin typeface="+mn-lt"/>
                          <a:cs typeface="Calibri"/>
                        </a:rPr>
                        <a:t>Science</a:t>
                      </a:r>
                      <a:endParaRPr lang="en-US" sz="1250" dirty="0" smtClean="0">
                        <a:latin typeface="+mn-lt"/>
                        <a:cs typeface="Calibri"/>
                      </a:endParaRPr>
                    </a:p>
                    <a:p>
                      <a:pPr marL="91440">
                        <a:lnSpc>
                          <a:spcPts val="1455"/>
                        </a:lnSpc>
                      </a:pPr>
                      <a:r>
                        <a:rPr lang="en-US" sz="1250" spc="-10" dirty="0" smtClean="0">
                          <a:latin typeface="+mn-lt"/>
                          <a:cs typeface="Calibri"/>
                        </a:rPr>
                        <a:t>Result:</a:t>
                      </a:r>
                      <a:r>
                        <a:rPr lang="en-US" sz="1250" spc="-2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spc="-5" dirty="0" smtClean="0">
                          <a:latin typeface="+mn-lt"/>
                          <a:cs typeface="Calibri"/>
                        </a:rPr>
                        <a:t>5.0/5.0</a:t>
                      </a:r>
                      <a:endParaRPr lang="en-US" sz="1250" dirty="0" smtClean="0">
                        <a:latin typeface="+mn-lt"/>
                        <a:cs typeface="Calibri"/>
                      </a:endParaRPr>
                    </a:p>
                  </a:txBody>
                  <a:tcPr marL="0" marR="0" marT="36195" marB="0">
                    <a:solidFill>
                      <a:srgbClr val="EDE9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9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071">
                <a:tc>
                  <a:txBody>
                    <a:bodyPr/>
                    <a:lstStyle/>
                    <a:p>
                      <a:pPr marL="90805" marR="3143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071">
                <a:tc>
                  <a:txBody>
                    <a:bodyPr/>
                    <a:lstStyle/>
                    <a:p>
                      <a:pPr marL="90805" marR="525780" indent="-6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071">
                <a:tc>
                  <a:txBody>
                    <a:bodyPr/>
                    <a:lstStyle/>
                    <a:p>
                      <a:pPr marL="91440" marR="275590" indent="-6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object 10"/>
          <p:cNvSpPr txBox="1"/>
          <p:nvPr/>
        </p:nvSpPr>
        <p:spPr>
          <a:xfrm>
            <a:off x="2438400" y="6248400"/>
            <a:ext cx="9702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spc="-5" dirty="0" smtClean="0">
                <a:solidFill>
                  <a:srgbClr val="2D74B5"/>
                </a:solidFill>
                <a:latin typeface="Calibri"/>
                <a:cs typeface="Calibri"/>
              </a:rPr>
              <a:t>Project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0" name="object 9"/>
          <p:cNvSpPr/>
          <p:nvPr/>
        </p:nvSpPr>
        <p:spPr>
          <a:xfrm>
            <a:off x="3581401" y="4343400"/>
            <a:ext cx="1143000" cy="163195"/>
          </a:xfrm>
          <a:custGeom>
            <a:avLst/>
            <a:gdLst/>
            <a:ahLst/>
            <a:cxnLst/>
            <a:rect l="l" t="t" r="r" b="b"/>
            <a:pathLst>
              <a:path w="1351914" h="163194">
                <a:moveTo>
                  <a:pt x="1351788" y="0"/>
                </a:moveTo>
                <a:lnTo>
                  <a:pt x="0" y="0"/>
                </a:lnTo>
                <a:lnTo>
                  <a:pt x="0" y="163068"/>
                </a:lnTo>
                <a:lnTo>
                  <a:pt x="1351788" y="163068"/>
                </a:lnTo>
                <a:lnTo>
                  <a:pt x="13517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0"/>
          <p:cNvSpPr/>
          <p:nvPr/>
        </p:nvSpPr>
        <p:spPr>
          <a:xfrm>
            <a:off x="3581400" y="5181600"/>
            <a:ext cx="1371600" cy="161925"/>
          </a:xfrm>
          <a:custGeom>
            <a:avLst/>
            <a:gdLst/>
            <a:ahLst/>
            <a:cxnLst/>
            <a:rect l="l" t="t" r="r" b="b"/>
            <a:pathLst>
              <a:path w="1351914" h="161925">
                <a:moveTo>
                  <a:pt x="1351788" y="0"/>
                </a:moveTo>
                <a:lnTo>
                  <a:pt x="0" y="0"/>
                </a:lnTo>
                <a:lnTo>
                  <a:pt x="0" y="161544"/>
                </a:lnTo>
                <a:lnTo>
                  <a:pt x="1351788" y="161544"/>
                </a:lnTo>
                <a:lnTo>
                  <a:pt x="13517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1"/>
          <p:cNvSpPr/>
          <p:nvPr/>
        </p:nvSpPr>
        <p:spPr>
          <a:xfrm>
            <a:off x="3581400" y="5867400"/>
            <a:ext cx="1351915" cy="163195"/>
          </a:xfrm>
          <a:custGeom>
            <a:avLst/>
            <a:gdLst/>
            <a:ahLst/>
            <a:cxnLst/>
            <a:rect l="l" t="t" r="r" b="b"/>
            <a:pathLst>
              <a:path w="1351914" h="163195">
                <a:moveTo>
                  <a:pt x="1351788" y="0"/>
                </a:moveTo>
                <a:lnTo>
                  <a:pt x="0" y="0"/>
                </a:lnTo>
                <a:lnTo>
                  <a:pt x="0" y="163067"/>
                </a:lnTo>
                <a:lnTo>
                  <a:pt x="1351788" y="163067"/>
                </a:lnTo>
                <a:lnTo>
                  <a:pt x="13517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 txBox="1"/>
          <p:nvPr/>
        </p:nvSpPr>
        <p:spPr>
          <a:xfrm>
            <a:off x="304800" y="4419600"/>
            <a:ext cx="5838825" cy="2308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865" algn="just">
              <a:lnSpc>
                <a:spcPts val="1680"/>
              </a:lnSpc>
              <a:spcBef>
                <a:spcPts val="1235"/>
              </a:spcBef>
            </a:pPr>
            <a:r>
              <a:rPr sz="1400" b="1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Professional</a:t>
            </a:r>
            <a:r>
              <a:rPr sz="1400" b="1" spc="-65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400" b="1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Certifications</a:t>
            </a:r>
            <a:endParaRPr sz="1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4724400"/>
            <a:ext cx="5425362" cy="2308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smtClean="0"/>
              <a:t>Python for Beginners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smtClean="0"/>
              <a:t>Earned a certificate from Microsoft for completing the "Learn Python" course.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smtClean="0"/>
              <a:t>C# Development Microsoft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smtClean="0"/>
              <a:t>Achieved a certification for proficiency in C# programming from Microsoft 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smtClean="0"/>
              <a:t>Database Management and SQL Certified in Oracle DBMS essentials, focusing on normalization, ER diagrams, and table creation.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smtClean="0"/>
              <a:t>Competitive Programming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smtClean="0"/>
              <a:t>Achievements Recognized for outstanding performance in inter-university competitive programming contests.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smtClean="0"/>
              <a:t>Networking Fundamentals Certified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I</a:t>
            </a:r>
            <a:r>
              <a:rPr lang="en-US" sz="1200" dirty="0" smtClean="0"/>
              <a:t>n Cisco Networking basics, demonstrating knowledge of network setup and troubleshooting from AIUB.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381000" y="7772400"/>
            <a:ext cx="1524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Signature</a:t>
            </a:r>
          </a:p>
          <a:p>
            <a:r>
              <a:rPr lang="en-US" sz="1400" dirty="0" smtClean="0"/>
              <a:t>Mozahidul Islam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543800"/>
            <a:ext cx="1226184" cy="3399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7200" y="838200"/>
            <a:ext cx="1048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04"/>
              </a:spcBef>
            </a:pPr>
            <a:r>
              <a:rPr lang="en-US" sz="1400" b="1" dirty="0" smtClean="0">
                <a:solidFill>
                  <a:srgbClr val="2D74B5"/>
                </a:solidFill>
                <a:cs typeface="Calibri"/>
              </a:rPr>
              <a:t>Skills</a:t>
            </a:r>
            <a:endParaRPr lang="en-US" sz="1400" dirty="0">
              <a:cs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1143000"/>
            <a:ext cx="429337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Programming </a:t>
            </a:r>
            <a:r>
              <a:rPr lang="en-US" sz="1400" b="1" dirty="0"/>
              <a:t>Languages</a:t>
            </a:r>
            <a:r>
              <a:rPr lang="en-US" sz="1400" dirty="0"/>
              <a:t>: </a:t>
            </a:r>
            <a:r>
              <a:rPr lang="en-US" sz="1200" dirty="0"/>
              <a:t>Python, C, C++, Java, C#</a:t>
            </a:r>
          </a:p>
          <a:p>
            <a:r>
              <a:rPr lang="en-US" sz="1400" b="1" dirty="0"/>
              <a:t>Core Skills</a:t>
            </a:r>
            <a:r>
              <a:rPr lang="en-US" sz="1400" dirty="0"/>
              <a:t>: </a:t>
            </a:r>
            <a:r>
              <a:rPr lang="en-US" sz="1200" dirty="0"/>
              <a:t>Data Structures, Algorithms, Problem Solving, Competitive Programming</a:t>
            </a:r>
          </a:p>
          <a:p>
            <a:r>
              <a:rPr lang="en-US" sz="1400" b="1" dirty="0"/>
              <a:t>Frameworks &amp; Tools</a:t>
            </a:r>
            <a:r>
              <a:rPr lang="en-US" sz="1400" dirty="0"/>
              <a:t>: </a:t>
            </a:r>
            <a:r>
              <a:rPr lang="en-US" sz="1200" dirty="0"/>
              <a:t>.NET, Cisco Networking, Oracle DBMS, MS Office</a:t>
            </a:r>
          </a:p>
          <a:p>
            <a:r>
              <a:rPr lang="en-US" sz="1400" b="1" dirty="0"/>
              <a:t>Data Analytics</a:t>
            </a:r>
            <a:r>
              <a:rPr lang="en-US" sz="1400" dirty="0"/>
              <a:t>: </a:t>
            </a:r>
            <a:r>
              <a:rPr lang="en-US" sz="1200" dirty="0"/>
              <a:t>Data Cleaning, Processing, Visualization</a:t>
            </a:r>
          </a:p>
          <a:p>
            <a:r>
              <a:rPr lang="en-US" sz="1400" b="1" dirty="0"/>
              <a:t>Database Management</a:t>
            </a:r>
            <a:r>
              <a:rPr lang="en-US" sz="1400" dirty="0"/>
              <a:t>: </a:t>
            </a:r>
            <a:r>
              <a:rPr lang="en-US" sz="1200" dirty="0"/>
              <a:t>Table Creation, Normalization, ER Diagrams</a:t>
            </a:r>
          </a:p>
          <a:p>
            <a:r>
              <a:rPr lang="en-US" sz="1400" b="1" dirty="0"/>
              <a:t>Project Management</a:t>
            </a:r>
            <a:r>
              <a:rPr lang="en-US" sz="1400" dirty="0"/>
              <a:t>: </a:t>
            </a:r>
            <a:r>
              <a:rPr lang="en-US" sz="1200" dirty="0"/>
              <a:t>Software Development, Cross-Functional </a:t>
            </a:r>
            <a:r>
              <a:rPr lang="en-US" sz="1200" dirty="0" smtClean="0"/>
              <a:t>Collaboration</a:t>
            </a:r>
          </a:p>
          <a:p>
            <a:r>
              <a:rPr lang="en-US" sz="1400" b="1" dirty="0"/>
              <a:t>Organizational Effectiveness</a:t>
            </a:r>
          </a:p>
          <a:p>
            <a:r>
              <a:rPr lang="en-US" sz="1200" dirty="0"/>
              <a:t>Team </a:t>
            </a:r>
            <a:r>
              <a:rPr lang="en-US" sz="1200" dirty="0" smtClean="0"/>
              <a:t>Collaboration, Effective Communication, Leadership </a:t>
            </a:r>
            <a:r>
              <a:rPr lang="en-US" sz="1200" dirty="0"/>
              <a:t>and </a:t>
            </a:r>
            <a:r>
              <a:rPr lang="en-US" sz="1200" dirty="0" smtClean="0"/>
              <a:t>Mentorship, Time Management.</a:t>
            </a:r>
            <a:endParaRPr lang="en-US" sz="1200" dirty="0"/>
          </a:p>
          <a:p>
            <a:r>
              <a:rPr lang="en-US" sz="1400" b="1" dirty="0"/>
              <a:t>Specific Tools and Technologies</a:t>
            </a:r>
          </a:p>
          <a:p>
            <a:r>
              <a:rPr lang="en-US" sz="1200" dirty="0"/>
              <a:t>Git/GitHub </a:t>
            </a:r>
            <a:r>
              <a:rPr lang="en-US" sz="1200" dirty="0" smtClean="0"/>
              <a:t>, Visual </a:t>
            </a:r>
            <a:r>
              <a:rPr lang="en-US" sz="1200" dirty="0"/>
              <a:t>Studio, VS Code, CodeBlocks</a:t>
            </a:r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531</Words>
  <Application>Microsoft Office PowerPoint</Application>
  <PresentationFormat>A4 Paper (210x297 mm)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Courier New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Mozahidul Islam</dc:creator>
  <cp:lastModifiedBy>MD. ISLAM</cp:lastModifiedBy>
  <cp:revision>30</cp:revision>
  <dcterms:created xsi:type="dcterms:W3CDTF">2024-11-22T18:47:27Z</dcterms:created>
  <dcterms:modified xsi:type="dcterms:W3CDTF">2024-12-08T06:55:27Z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2024-11-18T00:00:00Z</vt:filetime>
  </property>
  <property fmtid="{D5CDD505-2E9C-101B-9397-08002B2CF9AE}" pid="3" name="Creator">
    <vt:lpwstr>Acrobat PDFMaker 24 for PowerPoint</vt:lpwstr>
  </property>
  <property fmtid="{D5CDD505-2E9C-101B-9397-08002B2CF9AE}" pid="4" name="LastSaved">
    <vt:filetime>2024-11-22T00:00:00Z</vt:filetime>
  </property>
</Properties>
</file>