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1654b1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1654b1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1654b1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1654b1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1654b1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1654b1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1654b1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1654b1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1654b1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1654b1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b5e7f3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b5e7f3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1654b1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1654b1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1654b1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1654b1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Graf widoczności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Przemysław Rożnawski</a:t>
            </a:r>
            <a:b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Kacper Karoń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Dla danego zbioru wielokątów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zamkniętych podać dla każdego wierzchołka wszystkie widoczne z niego wierzchołki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625" y="2014772"/>
            <a:ext cx="5752750" cy="242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Algorytm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znajdowania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grafu widoczności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Stwórz pusty graf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Dla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każdego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wierzchołka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Znajdź wszystkie wierzchołki widoczne z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Dla każdego znalezionego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wierzchołka </a:t>
            </a:r>
            <a:r>
              <a:rPr i="1" lang="pl" u="sng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dodaj w grafie krawędź (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Zwróć graf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Algorytm znajdowania wierzchołków widocznych z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44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Posortuj kątowo z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 wszystkie wierzchołki tworząc zbiór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, … ,w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Znajdź wszystkie odcinki przecinane przez półprostą (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), dodaj je do zbalansowanego drzewa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Stwórz pusty zbiór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 wierzchołków widocznych z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Dla każdego 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wierzchołka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,...,w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Jeśli w</a:t>
            </a:r>
            <a:r>
              <a:rPr baseline="-25000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widoczny z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dodaj go do zbioru 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Dodaj do T wszystkie krawędzie kończące się w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, które leżą ‘na prawo’ od półprostej  (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Usuń z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wszystkie krawędzie kończące się w w</a:t>
            </a:r>
            <a:r>
              <a:rPr baseline="-25000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, które leżą ‘na lewo’ od półprostej    (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Zwróć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152475"/>
            <a:ext cx="41052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Algorytm określający widoczność wierzchołka w</a:t>
            </a:r>
            <a:r>
              <a:rPr baseline="-25000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6635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Jeśli (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) przecina wnętrze wielokąta, do którego należy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pl" sz="1400">
                <a:latin typeface="Times New Roman"/>
                <a:ea typeface="Times New Roman"/>
                <a:cs typeface="Times New Roman"/>
                <a:sym typeface="Times New Roman"/>
              </a:rPr>
              <a:t>⟶ false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Jeśli i = 1 lub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 nie leży na odcinku (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v, 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Znajdź w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odcinek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najbliższy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Jeśli e istnieje i przecina odcinek (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, 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lang="pl">
                <a:latin typeface="Times New Roman"/>
                <a:ea typeface="Times New Roman"/>
                <a:cs typeface="Times New Roman"/>
                <a:sym typeface="Times New Roman"/>
              </a:rPr>
              <a:t> ⟶ false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W przeciwnym razie </a:t>
            </a:r>
            <a:r>
              <a:rPr b="1" lang="pl">
                <a:latin typeface="Times New Roman"/>
                <a:ea typeface="Times New Roman"/>
                <a:cs typeface="Times New Roman"/>
                <a:sym typeface="Times New Roman"/>
              </a:rPr>
              <a:t>⟶ true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Jeśli </a:t>
            </a:r>
            <a:r>
              <a:rPr i="1" lang="pl" sz="14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 sz="140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 nie jest widoczny </a:t>
            </a:r>
            <a:r>
              <a:rPr b="1" lang="pl" sz="1400">
                <a:latin typeface="Times New Roman"/>
                <a:ea typeface="Times New Roman"/>
                <a:cs typeface="Times New Roman"/>
                <a:sym typeface="Times New Roman"/>
              </a:rPr>
              <a:t>⟶ false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 sz="1400">
                <a:latin typeface="Times New Roman"/>
                <a:ea typeface="Times New Roman"/>
                <a:cs typeface="Times New Roman"/>
                <a:sym typeface="Times New Roman"/>
              </a:rPr>
              <a:t>W przeciwnym razie: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Znajdź w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odcinek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najbliższy przecinający (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,w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Jeśli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istnieje </a:t>
            </a:r>
            <a:r>
              <a:rPr b="1" lang="pl">
                <a:latin typeface="Times New Roman"/>
                <a:ea typeface="Times New Roman"/>
                <a:cs typeface="Times New Roman"/>
                <a:sym typeface="Times New Roman"/>
              </a:rPr>
              <a:t>⟶ false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W przeciwnym razie </a:t>
            </a:r>
            <a:r>
              <a:rPr b="1" lang="pl">
                <a:latin typeface="Times New Roman"/>
                <a:ea typeface="Times New Roman"/>
                <a:cs typeface="Times New Roman"/>
                <a:sym typeface="Times New Roman"/>
              </a:rPr>
              <a:t>⟶ true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200" y="1152475"/>
            <a:ext cx="1958225" cy="11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200" y="3256200"/>
            <a:ext cx="1958226" cy="111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18361" l="9799" r="9346" t="19541"/>
          <a:stretch/>
        </p:blipFill>
        <p:spPr>
          <a:xfrm>
            <a:off x="1309325" y="681262"/>
            <a:ext cx="6525350" cy="378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7809" l="9593" r="9585" t="18854"/>
          <a:stretch/>
        </p:blipFill>
        <p:spPr>
          <a:xfrm>
            <a:off x="1313400" y="645350"/>
            <a:ext cx="6517199" cy="38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Złożoność algorytmu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widoczność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pl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pl">
                <a:latin typeface="Times New Roman"/>
                <a:ea typeface="Times New Roman"/>
                <a:cs typeface="Times New Roman"/>
                <a:sym typeface="Times New Roman"/>
              </a:rPr>
              <a:t>O(log n)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wierzchołki widoczne z </a:t>
            </a:r>
            <a:r>
              <a:rPr i="1" lang="pl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pl"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graf widoczności: </a:t>
            </a:r>
            <a:r>
              <a:rPr b="1" i="1" lang="pl"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1" baseline="30000" i="1" lang="pl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pl">
                <a:latin typeface="Times New Roman"/>
                <a:ea typeface="Times New Roman"/>
                <a:cs typeface="Times New Roman"/>
                <a:sym typeface="Times New Roman"/>
              </a:rPr>
              <a:t> log n)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Bibliografia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pl">
                <a:latin typeface="Times New Roman"/>
                <a:ea typeface="Times New Roman"/>
                <a:cs typeface="Times New Roman"/>
                <a:sym typeface="Times New Roman"/>
              </a:rPr>
              <a:t>ark de Berg, Otfried Cheong, Marc van Kreveld, Mark Overmarks </a:t>
            </a:r>
            <a:br>
              <a:rPr lang="pl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pl">
                <a:latin typeface="Times New Roman"/>
                <a:ea typeface="Times New Roman"/>
                <a:cs typeface="Times New Roman"/>
                <a:sym typeface="Times New Roman"/>
              </a:rPr>
              <a:t>Computational Geometry: Algorithms and Applications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