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 id="2147483773" r:id="rId6"/>
  </p:sldMasterIdLst>
  <p:notesMasterIdLst>
    <p:notesMasterId r:id="rId34"/>
  </p:notesMasterIdLst>
  <p:handoutMasterIdLst>
    <p:handoutMasterId r:id="rId35"/>
  </p:handoutMasterIdLst>
  <p:sldIdLst>
    <p:sldId id="429" r:id="rId7"/>
    <p:sldId id="457" r:id="rId8"/>
    <p:sldId id="482" r:id="rId9"/>
    <p:sldId id="467" r:id="rId10"/>
    <p:sldId id="468" r:id="rId11"/>
    <p:sldId id="470" r:id="rId12"/>
    <p:sldId id="469" r:id="rId13"/>
    <p:sldId id="471" r:id="rId14"/>
    <p:sldId id="472" r:id="rId15"/>
    <p:sldId id="473" r:id="rId16"/>
    <p:sldId id="474" r:id="rId17"/>
    <p:sldId id="475" r:id="rId18"/>
    <p:sldId id="476" r:id="rId19"/>
    <p:sldId id="478" r:id="rId20"/>
    <p:sldId id="477" r:id="rId21"/>
    <p:sldId id="479" r:id="rId22"/>
    <p:sldId id="480" r:id="rId23"/>
    <p:sldId id="481" r:id="rId24"/>
    <p:sldId id="483" r:id="rId25"/>
    <p:sldId id="484" r:id="rId26"/>
    <p:sldId id="485" r:id="rId27"/>
    <p:sldId id="486" r:id="rId28"/>
    <p:sldId id="487" r:id="rId29"/>
    <p:sldId id="488" r:id="rId30"/>
    <p:sldId id="489" r:id="rId31"/>
    <p:sldId id="459" r:id="rId32"/>
    <p:sldId id="319" r:id="rId33"/>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95959"/>
    <a:srgbClr val="4D4D4D"/>
    <a:srgbClr val="00AEEF"/>
    <a:srgbClr val="8CC600"/>
    <a:srgbClr val="83B800"/>
    <a:srgbClr val="929292"/>
    <a:srgbClr val="FFFFFF"/>
    <a:srgbClr val="FBFBFB"/>
    <a:srgbClr val="000000"/>
    <a:srgbClr val="EE82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86" autoAdjust="0"/>
    <p:restoredTop sz="93009" autoAdjust="0"/>
  </p:normalViewPr>
  <p:slideViewPr>
    <p:cSldViewPr snapToGrid="0">
      <p:cViewPr varScale="1">
        <p:scale>
          <a:sx n="108" d="100"/>
          <a:sy n="108" d="100"/>
        </p:scale>
        <p:origin x="-1722" y="-84"/>
      </p:cViewPr>
      <p:guideLst>
        <p:guide orient="horz" pos="147"/>
        <p:guide orient="horz" pos="4171"/>
        <p:guide orient="horz" pos="2173"/>
        <p:guide orient="horz" pos="3112"/>
        <p:guide orient="horz" pos="3165"/>
        <p:guide orient="horz" pos="912"/>
        <p:guide orient="horz" pos="1235"/>
        <p:guide orient="horz" pos="2226"/>
        <p:guide pos="2853"/>
        <p:guide pos="1918"/>
        <p:guide pos="4729"/>
        <p:guide pos="981"/>
        <p:guide pos="3840"/>
        <p:guide pos="1032"/>
        <p:guide pos="1970"/>
        <p:guide pos="2904"/>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5" d="100"/>
          <a:sy n="95" d="100"/>
        </p:scale>
        <p:origin x="-363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4/1/2013 11:52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389436" y="1447800"/>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de-DE" smtClean="0"/>
              <a:t>Textmasterformat bearbeiten</a:t>
            </a:r>
          </a:p>
          <a:p>
            <a:pPr lvl="1"/>
            <a:r>
              <a:rPr lang="de-DE" smtClean="0"/>
              <a:t>Zweite Ebene</a:t>
            </a:r>
          </a:p>
        </p:txBody>
      </p:sp>
    </p:spTree>
    <p:extLst>
      <p:ext uri="{BB962C8B-B14F-4D97-AF65-F5344CB8AC3E}">
        <p14:creationId xmlns:p14="http://schemas.microsoft.com/office/powerpoint/2010/main" xmlns="" val="411715367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xmlns=""/>
              </a:ext>
            </a:extLst>
          </a:blip>
          <a:stretch/>
        </p:blipFill>
        <p:spPr bwMode="black">
          <a:xfrm>
            <a:off x="7436959" y="6361219"/>
            <a:ext cx="1551466" cy="262789"/>
          </a:xfrm>
          <a:prstGeom prst="rect">
            <a:avLst/>
          </a:prstGeom>
          <a:noFill/>
          <a:ln>
            <a:noFill/>
          </a:ln>
        </p:spPr>
      </p:pic>
    </p:spTree>
    <p:extLst>
      <p:ext uri="{BB962C8B-B14F-4D97-AF65-F5344CB8AC3E}">
        <p14:creationId xmlns:p14="http://schemas.microsoft.com/office/powerpoint/2010/main" xmlns="" val="17555285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xmlns=""/>
              </a:ext>
            </a:extLst>
          </a:blip>
          <a:stretch/>
        </p:blipFill>
        <p:spPr bwMode="black">
          <a:xfrm>
            <a:off x="7436959" y="6361219"/>
            <a:ext cx="1551466" cy="262789"/>
          </a:xfrm>
          <a:prstGeom prst="rect">
            <a:avLst/>
          </a:prstGeom>
          <a:noFill/>
          <a:ln>
            <a:noFill/>
          </a:ln>
        </p:spPr>
      </p:pic>
    </p:spTree>
    <p:extLst>
      <p:ext uri="{BB962C8B-B14F-4D97-AF65-F5344CB8AC3E}">
        <p14:creationId xmlns:p14="http://schemas.microsoft.com/office/powerpoint/2010/main" xmlns="" val="18104155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xmlns=""/>
              </a:ext>
            </a:extLst>
          </a:blip>
          <a:stretch/>
        </p:blipFill>
        <p:spPr bwMode="black">
          <a:xfrm>
            <a:off x="7436959" y="6361219"/>
            <a:ext cx="1551466" cy="262789"/>
          </a:xfrm>
          <a:prstGeom prst="rect">
            <a:avLst/>
          </a:prstGeom>
          <a:noFill/>
          <a:ln>
            <a:noFill/>
          </a:ln>
        </p:spPr>
      </p:pic>
    </p:spTree>
    <p:extLst>
      <p:ext uri="{BB962C8B-B14F-4D97-AF65-F5344CB8AC3E}">
        <p14:creationId xmlns:p14="http://schemas.microsoft.com/office/powerpoint/2010/main" xmlns="" val="916248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xmlns=""/>
              </a:ext>
            </a:extLst>
          </a:blip>
          <a:stretch/>
        </p:blipFill>
        <p:spPr bwMode="black">
          <a:xfrm>
            <a:off x="7436959" y="6361219"/>
            <a:ext cx="1551466" cy="262789"/>
          </a:xfrm>
          <a:prstGeom prst="rect">
            <a:avLst/>
          </a:prstGeom>
          <a:noFill/>
          <a:ln>
            <a:noFill/>
          </a:ln>
        </p:spPr>
      </p:pic>
    </p:spTree>
    <p:extLst>
      <p:ext uri="{BB962C8B-B14F-4D97-AF65-F5344CB8AC3E}">
        <p14:creationId xmlns:p14="http://schemas.microsoft.com/office/powerpoint/2010/main" xmlns="" val="21577804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6993035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01206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3908576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848107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389436" y="1447800"/>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de-DE" smtClean="0"/>
              <a:t>Textmasterformat bearbeiten</a:t>
            </a:r>
          </a:p>
          <a:p>
            <a:pPr lvl="1"/>
            <a:r>
              <a:rPr lang="de-DE" smtClean="0"/>
              <a:t>Zweite Ebene</a:t>
            </a:r>
          </a:p>
        </p:txBody>
      </p:sp>
    </p:spTree>
    <p:extLst>
      <p:ext uri="{BB962C8B-B14F-4D97-AF65-F5344CB8AC3E}">
        <p14:creationId xmlns:p14="http://schemas.microsoft.com/office/powerpoint/2010/main" xmlns="" val="111921527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389436" y="1447800"/>
            <a:ext cx="8363938" cy="3492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22293734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de-DE" smtClean="0"/>
              <a:t>Titelmasterformat durch Klicken bearbeiten</a:t>
            </a:r>
            <a:endParaRPr lang="en-US" dirty="0"/>
          </a:p>
        </p:txBody>
      </p:sp>
      <p:sp>
        <p:nvSpPr>
          <p:cNvPr id="5" name="Text Placeholder 4"/>
          <p:cNvSpPr>
            <a:spLocks noGrp="1"/>
          </p:cNvSpPr>
          <p:nvPr>
            <p:ph type="body" sz="quarter" idx="10"/>
          </p:nvPr>
        </p:nvSpPr>
        <p:spPr>
          <a:xfrm>
            <a:off x="389436" y="1447800"/>
            <a:ext cx="8363938" cy="3492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234830897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389436" y="1447800"/>
            <a:ext cx="8363938" cy="34925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250254653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Tree>
    <p:extLst>
      <p:ext uri="{BB962C8B-B14F-4D97-AF65-F5344CB8AC3E}">
        <p14:creationId xmlns:p14="http://schemas.microsoft.com/office/powerpoint/2010/main" xmlns="" val="157735835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4252138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389436" y="144780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233849883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389436" y="1447800"/>
            <a:ext cx="8363938" cy="200183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de-DE" smtClean="0"/>
              <a:t>Textmasterformat bearbeiten</a:t>
            </a:r>
          </a:p>
        </p:txBody>
      </p:sp>
    </p:spTree>
    <p:extLst>
      <p:ext uri="{BB962C8B-B14F-4D97-AF65-F5344CB8AC3E}">
        <p14:creationId xmlns:p14="http://schemas.microsoft.com/office/powerpoint/2010/main" xmlns="" val="22319344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389436" y="1447800"/>
            <a:ext cx="8363938" cy="34925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235024168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Tree>
    <p:extLst>
      <p:ext uri="{BB962C8B-B14F-4D97-AF65-F5344CB8AC3E}">
        <p14:creationId xmlns:p14="http://schemas.microsoft.com/office/powerpoint/2010/main" xmlns="" val="121738452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00643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389436" y="144780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20464105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de-DE" smtClean="0"/>
              <a:t>Titelmasterformat durch Klicken bearbeiten</a:t>
            </a:r>
            <a:endParaRPr lang="en-US" dirty="0"/>
          </a:p>
        </p:txBody>
      </p:sp>
      <p:sp>
        <p:nvSpPr>
          <p:cNvPr id="6" name="Text Placeholder 5"/>
          <p:cNvSpPr>
            <a:spLocks noGrp="1"/>
          </p:cNvSpPr>
          <p:nvPr>
            <p:ph type="body" sz="quarter" idx="10"/>
          </p:nvPr>
        </p:nvSpPr>
        <p:spPr bwMode="white">
          <a:xfrm>
            <a:off x="389436" y="1447800"/>
            <a:ext cx="8363938" cy="200183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de-DE" smtClean="0"/>
              <a:t>Textmasterformat bearbeiten</a:t>
            </a:r>
          </a:p>
        </p:txBody>
      </p:sp>
    </p:spTree>
    <p:extLst>
      <p:ext uri="{BB962C8B-B14F-4D97-AF65-F5344CB8AC3E}">
        <p14:creationId xmlns:p14="http://schemas.microsoft.com/office/powerpoint/2010/main" xmlns=""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lvl1pPr>
              <a:defRPr sz="3600">
                <a:effectLst>
                  <a:outerShdw blurRad="38100" dist="38100" dir="2700000" algn="tl">
                    <a:srgbClr val="000000">
                      <a:alpha val="43137"/>
                    </a:srgbClr>
                  </a:outerShdw>
                </a:effectLst>
                <a:latin typeface="Segoe Semibold" pitchFamily="34" charset="0"/>
              </a:defRPr>
            </a:lvl1pPr>
          </a:lstStyle>
          <a:p>
            <a:r>
              <a:rPr lang="de-DE" dirty="0" smtClean="0"/>
              <a:t>Titelmasterformat durch Klicken bearbeiten</a:t>
            </a:r>
            <a:endParaRPr lang="en-US" dirty="0"/>
          </a:p>
        </p:txBody>
      </p:sp>
      <p:sp>
        <p:nvSpPr>
          <p:cNvPr id="5" name="Text Placeholder 4"/>
          <p:cNvSpPr>
            <a:spLocks noGrp="1"/>
          </p:cNvSpPr>
          <p:nvPr>
            <p:ph type="body" sz="quarter" idx="10"/>
          </p:nvPr>
        </p:nvSpPr>
        <p:spPr>
          <a:xfrm>
            <a:off x="381000" y="1447800"/>
            <a:ext cx="8382000" cy="1809726"/>
          </a:xfrm>
        </p:spPr>
        <p:txBody>
          <a:bodyPr/>
          <a:lstStyle>
            <a:lvl1pPr>
              <a:defRPr sz="2800">
                <a:effectLst>
                  <a:outerShdw blurRad="38100" dist="38100" dir="2700000" algn="tl">
                    <a:srgbClr val="000000">
                      <a:alpha val="43137"/>
                    </a:srgbClr>
                  </a:outerShdw>
                </a:effectLst>
                <a:latin typeface="Segoe Semibold" pitchFamily="34" charset="0"/>
              </a:defRPr>
            </a:lvl1pPr>
            <a:lvl2pPr>
              <a:defRPr sz="2400">
                <a:effectLst>
                  <a:outerShdw blurRad="38100" dist="38100" dir="2700000" algn="tl">
                    <a:srgbClr val="000000">
                      <a:alpha val="43137"/>
                    </a:srgbClr>
                  </a:outerShdw>
                </a:effectLst>
                <a:latin typeface="Segoe Semibold" pitchFamily="34" charset="0"/>
              </a:defRPr>
            </a:lvl2pPr>
            <a:lvl3pPr>
              <a:defRPr sz="2000">
                <a:effectLst>
                  <a:outerShdw blurRad="38100" dist="38100" dir="2700000" algn="tl">
                    <a:srgbClr val="000000">
                      <a:alpha val="43137"/>
                    </a:srgbClr>
                  </a:outerShdw>
                </a:effectLst>
                <a:latin typeface="Segoe Semibold" pitchFamily="34" charset="0"/>
              </a:defRPr>
            </a:lvl3pPr>
            <a:lvl4pPr>
              <a:defRPr sz="1800">
                <a:effectLst>
                  <a:outerShdw blurRad="38100" dist="38100" dir="2700000" algn="tl">
                    <a:srgbClr val="000000">
                      <a:alpha val="43137"/>
                    </a:srgbClr>
                  </a:outerShdw>
                </a:effectLst>
                <a:latin typeface="Segoe Semibold" pitchFamily="34" charset="0"/>
              </a:defRPr>
            </a:lvl4pPr>
            <a:lvl5pPr>
              <a:defRPr sz="1800">
                <a:effectLst>
                  <a:outerShdw blurRad="38100" dist="38100" dir="2700000" algn="tl">
                    <a:srgbClr val="000000">
                      <a:alpha val="43137"/>
                    </a:srgbClr>
                  </a:outerShdw>
                </a:effectLst>
                <a:latin typeface="Segoe Semibold"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xmlns="" val="298526944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xmlns=""/>
              </a:ext>
            </a:extLst>
          </a:blip>
          <a:stretch/>
        </p:blipFill>
        <p:spPr bwMode="black">
          <a:xfrm>
            <a:off x="7436959" y="6358674"/>
            <a:ext cx="1551466" cy="262789"/>
          </a:xfrm>
          <a:prstGeom prst="rect">
            <a:avLst/>
          </a:prstGeom>
          <a:noFill/>
          <a:ln>
            <a:noFill/>
          </a:ln>
        </p:spPr>
      </p:pic>
      <p:sp>
        <p:nvSpPr>
          <p:cNvPr id="9" name="Text Placeholder 8"/>
          <p:cNvSpPr>
            <a:spLocks noGrp="1"/>
          </p:cNvSpPr>
          <p:nvPr>
            <p:ph type="body" sz="quarter" idx="11" hasCustomPrompt="1"/>
          </p:nvPr>
        </p:nvSpPr>
        <p:spPr>
          <a:xfrm>
            <a:off x="384673" y="3117239"/>
            <a:ext cx="5636696"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xmlns="" val="19956875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647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9436" y="1447801"/>
            <a:ext cx="8363937" cy="1932837"/>
          </a:xfrm>
          <a:prstGeom prst="rect">
            <a:avLst/>
          </a:prstGeom>
        </p:spPr>
        <p:txBody>
          <a:bodyPr vert="horz" wrap="square" lIns="0" tIns="0" rIns="0" bIns="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82" r:id="rId8"/>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447801"/>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64797"/>
          </a:xfrm>
          <a:prstGeom prst="rect">
            <a:avLst/>
          </a:prstGeom>
        </p:spPr>
        <p:txBody>
          <a:bodyPr vert="horz" wrap="square" lIns="0" tIns="0" rIns="0" bIns="0" rtlCol="0" anchor="t">
            <a:sp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389436" y="1447801"/>
            <a:ext cx="8363937" cy="1932837"/>
          </a:xfrm>
          <a:prstGeom prst="rect">
            <a:avLst/>
          </a:prstGeom>
        </p:spPr>
        <p:txBody>
          <a:bodyPr vert="horz" wrap="square" lIns="0" tIns="0" rIns="0" bIns="0" rtlCol="0">
            <a:sp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xmlns="" val="13443352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git-scm.com/" TargetMode="External"/><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2820136" y="2472436"/>
            <a:ext cx="2595919" cy="947772"/>
          </a:xfrm>
        </p:spPr>
        <p:txBody>
          <a:bodyPr/>
          <a:lstStyle/>
          <a:p>
            <a:r>
              <a:rPr lang="de-DE" sz="6600" dirty="0" smtClean="0"/>
              <a:t>Git init</a:t>
            </a:r>
          </a:p>
          <a:p>
            <a:r>
              <a:rPr lang="de-DE" sz="6600" dirty="0" smtClean="0"/>
              <a:t>      </a:t>
            </a:r>
          </a:p>
        </p:txBody>
      </p:sp>
      <p:sp>
        <p:nvSpPr>
          <p:cNvPr id="3" name="Textplatzhalter 2"/>
          <p:cNvSpPr>
            <a:spLocks noGrp="1"/>
          </p:cNvSpPr>
          <p:nvPr>
            <p:ph type="body" sz="quarter" idx="11"/>
          </p:nvPr>
        </p:nvSpPr>
        <p:spPr>
          <a:xfrm>
            <a:off x="384672" y="4909213"/>
            <a:ext cx="8345859" cy="387798"/>
          </a:xfrm>
        </p:spPr>
        <p:txBody>
          <a:bodyPr/>
          <a:lstStyle/>
          <a:p>
            <a:r>
              <a:rPr lang="en-US" sz="2800" dirty="0" err="1" smtClean="0"/>
              <a:t>Versionamento</a:t>
            </a:r>
            <a:r>
              <a:rPr lang="en-US" sz="2800" dirty="0" smtClean="0"/>
              <a:t> </a:t>
            </a:r>
            <a:r>
              <a:rPr lang="en-US" sz="2800" dirty="0" err="1" smtClean="0"/>
              <a:t>distribuido</a:t>
            </a:r>
            <a:r>
              <a:rPr lang="en-US" sz="2800" dirty="0" smtClean="0"/>
              <a:t> de </a:t>
            </a:r>
            <a:r>
              <a:rPr lang="en-US" sz="2800" dirty="0" err="1" smtClean="0"/>
              <a:t>código</a:t>
            </a:r>
            <a:r>
              <a:rPr lang="en-US" sz="2800" dirty="0" smtClean="0"/>
              <a:t> </a:t>
            </a:r>
            <a:r>
              <a:rPr lang="en-US" sz="2800" dirty="0" err="1" smtClean="0"/>
              <a:t>fonte</a:t>
            </a:r>
            <a:endParaRPr lang="en-US" sz="2800" dirty="0"/>
          </a:p>
        </p:txBody>
      </p:sp>
      <p:sp>
        <p:nvSpPr>
          <p:cNvPr id="5" name="Textplatzhalter 2"/>
          <p:cNvSpPr txBox="1">
            <a:spLocks/>
          </p:cNvSpPr>
          <p:nvPr/>
        </p:nvSpPr>
        <p:spPr>
          <a:xfrm>
            <a:off x="385995" y="5819359"/>
            <a:ext cx="8345859" cy="861774"/>
          </a:xfrm>
          <a:prstGeom prst="rect">
            <a:avLst/>
          </a:prstGeom>
        </p:spPr>
        <p:txBody>
          <a:bodyPr vert="horz" wrap="square" lIns="0" tIns="0" rIns="0" bIns="0" rtlCol="0" anchor="b">
            <a:spAutoFit/>
          </a:bodyPr>
          <a:lstStyle>
            <a:lvl1pPr marL="0" indent="0" algn="l" defTabSz="686047" rtl="0" eaLnBrk="1" latinLnBrk="0" hangingPunct="1">
              <a:lnSpc>
                <a:spcPct val="90000"/>
              </a:lnSpc>
              <a:spcBef>
                <a:spcPct val="20000"/>
              </a:spcBef>
              <a:buSzPct val="90000"/>
              <a:buFont typeface="Arial" pitchFamily="34" charse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DE" sz="2800" dirty="0" smtClean="0"/>
              <a:t>Marcus Dorbação</a:t>
            </a:r>
          </a:p>
          <a:p>
            <a:r>
              <a:rPr lang="de-DE" sz="2800" dirty="0" smtClean="0"/>
              <a:t>Arquiteto de Software</a:t>
            </a:r>
            <a:endParaRPr lang="de-DE" sz="2800" dirty="0"/>
          </a:p>
        </p:txBody>
      </p:sp>
      <p:sp>
        <p:nvSpPr>
          <p:cNvPr id="7" name="Rechteck 9"/>
          <p:cNvSpPr/>
          <p:nvPr/>
        </p:nvSpPr>
        <p:spPr bwMode="auto">
          <a:xfrm>
            <a:off x="435466" y="1352931"/>
            <a:ext cx="1026330" cy="10263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hteck 9"/>
          <p:cNvSpPr/>
          <p:nvPr/>
        </p:nvSpPr>
        <p:spPr bwMode="auto">
          <a:xfrm>
            <a:off x="1642225" y="2429059"/>
            <a:ext cx="1026330" cy="10263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hteck 9"/>
          <p:cNvSpPr/>
          <p:nvPr/>
        </p:nvSpPr>
        <p:spPr bwMode="auto">
          <a:xfrm>
            <a:off x="2820997" y="3514516"/>
            <a:ext cx="1026330" cy="10263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4676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init</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2029" y="2343641"/>
            <a:ext cx="8363938" cy="332399"/>
          </a:xfrm>
          <a:prstGeom prst="rect">
            <a:avLst/>
          </a:prstGeom>
          <a:solidFill>
            <a:schemeClr val="tx1"/>
          </a:solidFill>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solidFill>
                  <a:schemeClr val="bg1"/>
                </a:solidFill>
                <a:effectLst/>
                <a:uLnTx/>
                <a:uFillTx/>
                <a:latin typeface="Courier New" pitchFamily="49" charset="0"/>
                <a:cs typeface="Courier New" pitchFamily="49" charset="0"/>
              </a:rPr>
              <a:t>$ </a:t>
            </a:r>
            <a:r>
              <a:rPr kumimoji="0" lang="pt-BR" sz="2400" b="0" i="0" u="none" strike="noStrike" kern="1200" cap="none" spc="-100" normalizeH="0" baseline="0" noProof="0" dirty="0" err="1" smtClean="0">
                <a:ln w="3175">
                  <a:noFill/>
                </a:ln>
                <a:solidFill>
                  <a:schemeClr val="bg1"/>
                </a:solidFill>
                <a:effectLst/>
                <a:uLnTx/>
                <a:uFillTx/>
                <a:latin typeface="Courier New" pitchFamily="49" charset="0"/>
                <a:cs typeface="Courier New" pitchFamily="49" charset="0"/>
              </a:rPr>
              <a:t>mkdir</a:t>
            </a:r>
            <a:r>
              <a:rPr kumimoji="0" lang="pt-BR" sz="2400" b="0" i="0" u="none" strike="noStrike" kern="1200" cap="none" spc="-100" normalizeH="0" baseline="0" noProof="0" dirty="0" smtClean="0">
                <a:ln w="3175">
                  <a:noFill/>
                </a:ln>
                <a:solidFill>
                  <a:schemeClr val="bg1"/>
                </a:solidFill>
                <a:effectLst/>
                <a:uLnTx/>
                <a:uFillTx/>
                <a:latin typeface="Courier New" pitchFamily="49" charset="0"/>
                <a:cs typeface="Courier New" pitchFamily="49" charset="0"/>
              </a:rPr>
              <a:t> </a:t>
            </a:r>
            <a:r>
              <a:rPr kumimoji="0" lang="pt-BR" sz="2400" b="0" i="0" u="none" strike="noStrike" kern="1200" cap="none" spc="-100" normalizeH="0" baseline="0" noProof="0" dirty="0" err="1" smtClean="0">
                <a:ln w="3175">
                  <a:noFill/>
                </a:ln>
                <a:solidFill>
                  <a:schemeClr val="bg1"/>
                </a:solidFill>
                <a:effectLst/>
                <a:uLnTx/>
                <a:uFillTx/>
                <a:latin typeface="Courier New" pitchFamily="49" charset="0"/>
                <a:cs typeface="Courier New" pitchFamily="49" charset="0"/>
              </a:rPr>
              <a:t>gitdemo</a:t>
            </a:r>
            <a:endParaRPr kumimoji="0" lang="pt-BR" sz="2400" b="0" i="0" u="none" strike="noStrike" kern="1200" cap="none" spc="-100" normalizeH="0" baseline="0" noProof="0" dirty="0">
              <a:ln w="3175">
                <a:noFill/>
              </a:ln>
              <a:solidFill>
                <a:schemeClr val="bg1"/>
              </a:solidFill>
              <a:effectLst/>
              <a:uLnTx/>
              <a:uFillTx/>
              <a:latin typeface="Courier New" pitchFamily="49" charset="0"/>
              <a:cs typeface="Courier New" pitchFamily="49" charset="0"/>
            </a:endParaRPr>
          </a:p>
        </p:txBody>
      </p:sp>
      <p:sp>
        <p:nvSpPr>
          <p:cNvPr id="14" name="Título 24"/>
          <p:cNvSpPr txBox="1">
            <a:spLocks/>
          </p:cNvSpPr>
          <p:nvPr/>
        </p:nvSpPr>
        <p:spPr>
          <a:xfrm>
            <a:off x="330821" y="1904027"/>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Criando 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diretório que será o repositório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Título 24"/>
          <p:cNvSpPr txBox="1">
            <a:spLocks/>
          </p:cNvSpPr>
          <p:nvPr/>
        </p:nvSpPr>
        <p:spPr>
          <a:xfrm>
            <a:off x="307375" y="3357687"/>
            <a:ext cx="8363938" cy="341632"/>
          </a:xfrm>
          <a:prstGeom prst="rect">
            <a:avLst/>
          </a:prstGeom>
          <a:solidFill>
            <a:schemeClr val="tx1"/>
          </a:solidFill>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solidFill>
                  <a:schemeClr val="bg1"/>
                </a:solidFill>
                <a:effectLst/>
                <a:uLnTx/>
                <a:uFillTx/>
                <a:latin typeface="Courier New" pitchFamily="49" charset="0"/>
                <a:cs typeface="Courier New" pitchFamily="49" charset="0"/>
              </a:rPr>
              <a:t>$ cd </a:t>
            </a:r>
            <a:r>
              <a:rPr kumimoji="0" lang="pt-BR" sz="2400" b="0" i="0" u="none" strike="noStrike" kern="1200" cap="none" spc="-100" normalizeH="0" baseline="0" noProof="0" dirty="0" err="1" smtClean="0">
                <a:ln w="3175">
                  <a:noFill/>
                </a:ln>
                <a:solidFill>
                  <a:schemeClr val="bg1"/>
                </a:solidFill>
                <a:effectLst/>
                <a:uLnTx/>
                <a:uFillTx/>
                <a:latin typeface="Courier New" pitchFamily="49" charset="0"/>
                <a:cs typeface="Courier New" pitchFamily="49" charset="0"/>
              </a:rPr>
              <a:t>gitdemo</a:t>
            </a:r>
            <a:endParaRPr kumimoji="0" lang="pt-BR" sz="2400" b="0" i="0" u="none" strike="noStrike" kern="1200" cap="none" spc="-100" normalizeH="0" baseline="0" noProof="0" dirty="0">
              <a:ln w="3175">
                <a:noFill/>
              </a:ln>
              <a:solidFill>
                <a:schemeClr val="bg1"/>
              </a:solidFill>
              <a:effectLst/>
              <a:uLnTx/>
              <a:uFillTx/>
              <a:latin typeface="Courier New" pitchFamily="49" charset="0"/>
              <a:cs typeface="Courier New" pitchFamily="49" charset="0"/>
            </a:endParaRPr>
          </a:p>
        </p:txBody>
      </p:sp>
      <p:sp>
        <p:nvSpPr>
          <p:cNvPr id="16" name="Título 24"/>
          <p:cNvSpPr txBox="1">
            <a:spLocks/>
          </p:cNvSpPr>
          <p:nvPr/>
        </p:nvSpPr>
        <p:spPr>
          <a:xfrm>
            <a:off x="316167" y="2918073"/>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Entrando no diretório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Título 24"/>
          <p:cNvSpPr txBox="1">
            <a:spLocks/>
          </p:cNvSpPr>
          <p:nvPr/>
        </p:nvSpPr>
        <p:spPr>
          <a:xfrm>
            <a:off x="327890" y="4424487"/>
            <a:ext cx="8363938" cy="1329595"/>
          </a:xfrm>
          <a:prstGeom prst="rect">
            <a:avLst/>
          </a:prstGeom>
          <a:solidFill>
            <a:schemeClr val="tx1"/>
          </a:solidFill>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smtClean="0">
                <a:ln w="3175">
                  <a:noFill/>
                </a:ln>
                <a:solidFill>
                  <a:schemeClr val="bg1"/>
                </a:solidFill>
                <a:latin typeface="Courier New" pitchFamily="49" charset="0"/>
                <a:cs typeface="Courier New" pitchFamily="49" charset="0"/>
              </a:rPr>
              <a:t>$ g</a:t>
            </a:r>
            <a:r>
              <a:rPr kumimoji="0" lang="pt-BR" sz="2400" b="0" i="0" u="none" strike="noStrike" kern="1200" cap="none" spc="-100" normalizeH="0" baseline="0" noProof="0" dirty="0" smtClean="0">
                <a:ln w="3175">
                  <a:noFill/>
                </a:ln>
                <a:solidFill>
                  <a:schemeClr val="bg1"/>
                </a:solidFill>
                <a:effectLst/>
                <a:uLnTx/>
                <a:uFillTx/>
                <a:latin typeface="Courier New" pitchFamily="49" charset="0"/>
                <a:cs typeface="Courier New" pitchFamily="49" charset="0"/>
              </a:rPr>
              <a:t>it</a:t>
            </a:r>
            <a:r>
              <a:rPr kumimoji="0" lang="pt-BR" sz="2400" b="0" i="0" u="none" strike="noStrike" kern="1200" cap="none" spc="-100" normalizeH="0" noProof="0" dirty="0" smtClean="0">
                <a:ln w="3175">
                  <a:noFill/>
                </a:ln>
                <a:solidFill>
                  <a:schemeClr val="bg1"/>
                </a:solidFill>
                <a:effectLst/>
                <a:uLnTx/>
                <a:uFillTx/>
                <a:latin typeface="Courier New" pitchFamily="49" charset="0"/>
                <a:cs typeface="Courier New" pitchFamily="49" charset="0"/>
              </a:rPr>
              <a:t> </a:t>
            </a:r>
            <a:r>
              <a:rPr kumimoji="0" lang="pt-BR" sz="2400" b="0" i="0" u="none" strike="noStrike" kern="1200" cap="none" spc="-100" normalizeH="0" noProof="0" dirty="0" err="1" smtClean="0">
                <a:ln w="3175">
                  <a:noFill/>
                </a:ln>
                <a:solidFill>
                  <a:schemeClr val="bg1"/>
                </a:solidFill>
                <a:effectLst/>
                <a:uLnTx/>
                <a:uFillTx/>
                <a:latin typeface="Courier New" pitchFamily="49" charset="0"/>
                <a:cs typeface="Courier New" pitchFamily="49" charset="0"/>
              </a:rPr>
              <a:t>init</a:t>
            </a:r>
            <a:endParaRPr kumimoji="0" lang="pt-BR" sz="2400" b="0" i="0" u="none" strike="noStrike" kern="1200" cap="none" spc="-100" normalizeH="0" noProof="0" dirty="0" smtClean="0">
              <a:ln w="3175">
                <a:noFill/>
              </a:ln>
              <a:solidFill>
                <a:schemeClr val="bg1"/>
              </a:solidFill>
              <a:effectLst/>
              <a:uLnTx/>
              <a:uFillTx/>
              <a:latin typeface="Courier New" pitchFamily="49" charset="0"/>
              <a:cs typeface="Courier New" pitchFamily="49" charset="0"/>
            </a:endParaRPr>
          </a:p>
          <a:p>
            <a:pPr marL="0" marR="0" lvl="0" indent="0" algn="l" defTabSz="686047" rtl="0" eaLnBrk="1" fontAlgn="auto" latinLnBrk="0" hangingPunct="1">
              <a:lnSpc>
                <a:spcPct val="90000"/>
              </a:lnSpc>
              <a:spcBef>
                <a:spcPct val="0"/>
              </a:spcBef>
              <a:spcAft>
                <a:spcPts val="0"/>
              </a:spcAft>
              <a:buClrTx/>
              <a:buSzTx/>
              <a:buFontTx/>
              <a:buNone/>
              <a:tabLst/>
              <a:defRPr/>
            </a:pPr>
            <a:endParaRPr kumimoji="0" lang="pt-BR" sz="2400" b="0" i="0" u="none" strike="noStrike" kern="1200" cap="none" spc="-100" normalizeH="0" noProof="0" dirty="0" smtClean="0">
              <a:ln w="3175">
                <a:noFill/>
              </a:ln>
              <a:solidFill>
                <a:schemeClr val="bg1"/>
              </a:solidFill>
              <a:effectLst/>
              <a:uLnTx/>
              <a:uFillTx/>
              <a:latin typeface="Courier New" pitchFamily="49" charset="0"/>
              <a:cs typeface="Courier New" pitchFamily="49" charset="0"/>
            </a:endParaRP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Initialized empty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repository in d:/github/gitdemo/.git/</a:t>
            </a:r>
            <a:endParaRPr kumimoji="0" lang="pt-BR" sz="2400" b="0" i="0" u="none" strike="noStrike" kern="1200" cap="none" spc="-100" normalizeH="0" baseline="0" noProof="0" dirty="0">
              <a:ln w="3175">
                <a:noFill/>
              </a:ln>
              <a:solidFill>
                <a:schemeClr val="bg1"/>
              </a:solidFill>
              <a:effectLst/>
              <a:uLnTx/>
              <a:uFillTx/>
              <a:latin typeface="Courier New" pitchFamily="49" charset="0"/>
              <a:cs typeface="Courier New" pitchFamily="49" charset="0"/>
            </a:endParaRPr>
          </a:p>
        </p:txBody>
      </p:sp>
      <p:sp>
        <p:nvSpPr>
          <p:cNvPr id="18" name="Título 24"/>
          <p:cNvSpPr txBox="1">
            <a:spLocks/>
          </p:cNvSpPr>
          <p:nvPr/>
        </p:nvSpPr>
        <p:spPr>
          <a:xfrm>
            <a:off x="336682" y="3984873"/>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Iniciando 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git</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status</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2029" y="1543569"/>
            <a:ext cx="8363938" cy="2336024"/>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status</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On branch master</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Initial commit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nothing to commit (create/copy files and use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to track)</a:t>
            </a:r>
            <a:endParaRPr kumimoji="0" lang="pt-BR" sz="2400" b="0" i="0" u="none" strike="noStrike" kern="1200" cap="none" spc="-100" normalizeH="0" baseline="0" noProof="0" dirty="0">
              <a:ln w="3175">
                <a:noFill/>
              </a:ln>
              <a:solidFill>
                <a:schemeClr val="bg1"/>
              </a:solidFill>
              <a:effectLst/>
              <a:uLnTx/>
              <a:uFillTx/>
              <a:latin typeface="Courier New" pitchFamily="49" charset="0"/>
              <a:cs typeface="Courier New" pitchFamily="49" charset="0"/>
            </a:endParaRPr>
          </a:p>
        </p:txBody>
      </p:sp>
      <p:sp>
        <p:nvSpPr>
          <p:cNvPr id="19" name="Título 24"/>
          <p:cNvSpPr txBox="1">
            <a:spLocks/>
          </p:cNvSpPr>
          <p:nvPr/>
        </p:nvSpPr>
        <p:spPr>
          <a:xfrm>
            <a:off x="330821" y="4054672"/>
            <a:ext cx="8363938" cy="664797"/>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Se você</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experimentar sair do direto</a:t>
            </a: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rio verá que o </a:t>
            </a: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git</a:t>
            </a: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 status não funciona....</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add</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30821" y="2273297"/>
            <a:ext cx="8363938" cy="3998018"/>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status</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On branch master</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Initial commit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Untracked files:</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(use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&lt;file&gt;..." to include in what will be committed)</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b="1" spc="-100" dirty="0" smtClean="0">
                <a:ln w="3175">
                  <a:noFill/>
                </a:ln>
                <a:solidFill>
                  <a:srgbClr val="C00000"/>
                </a:solidFill>
                <a:latin typeface="Courier New" pitchFamily="49" charset="0"/>
                <a:cs typeface="Courier New" pitchFamily="49" charset="0"/>
              </a:rPr>
              <a:t>README.txt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nothing added to commit but untracked files present (use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to track)</a:t>
            </a:r>
            <a:endParaRPr kumimoji="0" lang="pt-BR" sz="2400" b="0" i="0" u="none" strike="noStrike" kern="1200" cap="none" spc="-100" normalizeH="0" baseline="0" noProof="0" dirty="0">
              <a:ln w="3175">
                <a:noFill/>
              </a:ln>
              <a:solidFill>
                <a:schemeClr val="bg1"/>
              </a:solidFill>
              <a:effectLst/>
              <a:uLnTx/>
              <a:uFillTx/>
              <a:latin typeface="Courier New" pitchFamily="49" charset="0"/>
              <a:cs typeface="Courier New" pitchFamily="49" charset="0"/>
            </a:endParaRPr>
          </a:p>
        </p:txBody>
      </p:sp>
      <p:sp>
        <p:nvSpPr>
          <p:cNvPr id="19" name="Título 24"/>
          <p:cNvSpPr txBox="1">
            <a:spLocks/>
          </p:cNvSpPr>
          <p:nvPr/>
        </p:nvSpPr>
        <p:spPr>
          <a:xfrm>
            <a:off x="330821" y="1322361"/>
            <a:ext cx="8363938" cy="664797"/>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Crie</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um arquivo de nome README.txt  com o texto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Zimmer</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e execute novamente o comando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git</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status</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add</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30821" y="1860073"/>
            <a:ext cx="8363938"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--all</a:t>
            </a:r>
          </a:p>
        </p:txBody>
      </p:sp>
      <p:sp>
        <p:nvSpPr>
          <p:cNvPr id="19" name="Título 24"/>
          <p:cNvSpPr txBox="1">
            <a:spLocks/>
          </p:cNvSpPr>
          <p:nvPr/>
        </p:nvSpPr>
        <p:spPr>
          <a:xfrm>
            <a:off x="330821" y="132236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Adicione o arquivo a tabela de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index</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42549" y="3137849"/>
            <a:ext cx="8363938"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commit –m “</a:t>
            </a:r>
            <a:r>
              <a:rPr lang="en-US" sz="2400" spc="-100" dirty="0" err="1" smtClean="0">
                <a:ln w="3175">
                  <a:noFill/>
                </a:ln>
                <a:solidFill>
                  <a:schemeClr val="bg1"/>
                </a:solidFill>
                <a:latin typeface="Courier New" pitchFamily="49" charset="0"/>
                <a:cs typeface="Courier New" pitchFamily="49" charset="0"/>
              </a:rPr>
              <a:t>meu</a:t>
            </a: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primeiro</a:t>
            </a:r>
            <a:r>
              <a:rPr lang="en-US" sz="2400" spc="-100" dirty="0" smtClean="0">
                <a:ln w="3175">
                  <a:noFill/>
                </a:ln>
                <a:solidFill>
                  <a:schemeClr val="bg1"/>
                </a:solidFill>
                <a:latin typeface="Courier New" pitchFamily="49" charset="0"/>
                <a:cs typeface="Courier New" pitchFamily="49" charset="0"/>
              </a:rPr>
              <a:t> commit”</a:t>
            </a:r>
          </a:p>
        </p:txBody>
      </p:sp>
      <p:sp>
        <p:nvSpPr>
          <p:cNvPr id="14" name="Título 24"/>
          <p:cNvSpPr txBox="1">
            <a:spLocks/>
          </p:cNvSpPr>
          <p:nvPr/>
        </p:nvSpPr>
        <p:spPr>
          <a:xfrm>
            <a:off x="342549" y="2600137"/>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Versionar</a:t>
            </a: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 o arquivo para o repositório local</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Título 24"/>
          <p:cNvSpPr txBox="1">
            <a:spLocks/>
          </p:cNvSpPr>
          <p:nvPr/>
        </p:nvSpPr>
        <p:spPr>
          <a:xfrm>
            <a:off x="345485" y="5813553"/>
            <a:ext cx="8363938"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status</a:t>
            </a:r>
          </a:p>
        </p:txBody>
      </p:sp>
      <p:sp>
        <p:nvSpPr>
          <p:cNvPr id="16" name="Título 24"/>
          <p:cNvSpPr txBox="1">
            <a:spLocks/>
          </p:cNvSpPr>
          <p:nvPr/>
        </p:nvSpPr>
        <p:spPr>
          <a:xfrm>
            <a:off x="345485" y="527584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Verificar o status novamente</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Título 24"/>
          <p:cNvSpPr txBox="1">
            <a:spLocks/>
          </p:cNvSpPr>
          <p:nvPr/>
        </p:nvSpPr>
        <p:spPr>
          <a:xfrm>
            <a:off x="339629" y="3696217"/>
            <a:ext cx="8363938" cy="664797"/>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err="1" smtClean="0">
                <a:ln w="3175">
                  <a:noFill/>
                </a:ln>
                <a:solidFill>
                  <a:srgbClr val="FF0000"/>
                </a:solidFill>
                <a:latin typeface="Segoe UI Light" pitchFamily="34" charset="0"/>
                <a:cs typeface="Arial" charset="0"/>
              </a:rPr>
              <a:t>Ops</a:t>
            </a:r>
            <a:r>
              <a:rPr lang="pt-BR" sz="2400" spc="-100" dirty="0" smtClean="0">
                <a:ln w="3175">
                  <a:noFill/>
                </a:ln>
                <a:solidFill>
                  <a:srgbClr val="FF0000"/>
                </a:solidFill>
                <a:latin typeface="Segoe UI Light" pitchFamily="34" charset="0"/>
                <a:cs typeface="Arial" charset="0"/>
              </a:rPr>
              <a:t>! Se for o seu primeiro </a:t>
            </a:r>
            <a:r>
              <a:rPr lang="pt-BR" sz="2400" spc="-100" dirty="0" err="1" smtClean="0">
                <a:ln w="3175">
                  <a:noFill/>
                </a:ln>
                <a:solidFill>
                  <a:srgbClr val="FF0000"/>
                </a:solidFill>
                <a:latin typeface="Segoe UI Light" pitchFamily="34" charset="0"/>
                <a:cs typeface="Arial" charset="0"/>
              </a:rPr>
              <a:t>commit</a:t>
            </a:r>
            <a:r>
              <a:rPr lang="pt-BR" sz="2400" spc="-100" dirty="0" smtClean="0">
                <a:ln w="3175">
                  <a:noFill/>
                </a:ln>
                <a:solidFill>
                  <a:srgbClr val="FF0000"/>
                </a:solidFill>
                <a:latin typeface="Segoe UI Light" pitchFamily="34" charset="0"/>
                <a:cs typeface="Arial" charset="0"/>
              </a:rPr>
              <a:t> o </a:t>
            </a:r>
            <a:r>
              <a:rPr lang="pt-BR" sz="2400" spc="-100" dirty="0" err="1" smtClean="0">
                <a:ln w="3175">
                  <a:noFill/>
                </a:ln>
                <a:solidFill>
                  <a:srgbClr val="FF0000"/>
                </a:solidFill>
                <a:latin typeface="Segoe UI Light" pitchFamily="34" charset="0"/>
                <a:cs typeface="Arial" charset="0"/>
              </a:rPr>
              <a:t>git</a:t>
            </a:r>
            <a:r>
              <a:rPr lang="pt-BR" sz="2400" spc="-100" dirty="0" smtClean="0">
                <a:ln w="3175">
                  <a:noFill/>
                </a:ln>
                <a:solidFill>
                  <a:srgbClr val="FF0000"/>
                </a:solidFill>
                <a:latin typeface="Segoe UI Light" pitchFamily="34" charset="0"/>
                <a:cs typeface="Arial" charset="0"/>
              </a:rPr>
              <a:t> vai pedir que você configure seu nome e email afim de poder registrar no </a:t>
            </a:r>
            <a:r>
              <a:rPr lang="pt-BR" sz="2400" spc="-100" dirty="0" err="1" smtClean="0">
                <a:ln w="3175">
                  <a:noFill/>
                </a:ln>
                <a:solidFill>
                  <a:srgbClr val="FF0000"/>
                </a:solidFill>
                <a:latin typeface="Segoe UI Light" pitchFamily="34" charset="0"/>
                <a:cs typeface="Arial" charset="0"/>
              </a:rPr>
              <a:t>log</a:t>
            </a:r>
            <a:endParaRPr kumimoji="0" lang="pt-BR" sz="2400" b="0" i="0" u="none" strike="noStrike" kern="1200" cap="none" spc="-100" normalizeH="0" baseline="0" noProof="0" dirty="0">
              <a:ln w="3175">
                <a:noFill/>
              </a:ln>
              <a:solidFill>
                <a:srgbClr val="FF0000"/>
              </a:solidFill>
              <a:effectLst/>
              <a:uLnTx/>
              <a:uFillTx/>
              <a:latin typeface="Segoe UI Light" pitchFamily="34" charset="0"/>
              <a:ea typeface="+mn-ea"/>
              <a:cs typeface="Arial" charset="0"/>
            </a:endParaRPr>
          </a:p>
        </p:txBody>
      </p:sp>
      <p:sp>
        <p:nvSpPr>
          <p:cNvPr id="18" name="Título 24"/>
          <p:cNvSpPr txBox="1">
            <a:spLocks/>
          </p:cNvSpPr>
          <p:nvPr/>
        </p:nvSpPr>
        <p:spPr>
          <a:xfrm>
            <a:off x="360486" y="4462464"/>
            <a:ext cx="8352692" cy="617861"/>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200" spc="-100" dirty="0" smtClean="0">
                <a:ln w="3175">
                  <a:noFill/>
                </a:ln>
                <a:solidFill>
                  <a:schemeClr val="bg1"/>
                </a:solidFill>
                <a:latin typeface="Courier New" pitchFamily="49" charset="0"/>
                <a:cs typeface="Courier New" pitchFamily="49" charset="0"/>
              </a:rPr>
              <a:t>$ </a:t>
            </a:r>
            <a:r>
              <a:rPr lang="en-US" sz="2200" spc="-100" dirty="0" err="1" smtClean="0">
                <a:ln w="3175">
                  <a:noFill/>
                </a:ln>
                <a:solidFill>
                  <a:schemeClr val="bg1"/>
                </a:solidFill>
                <a:latin typeface="Courier New" pitchFamily="49" charset="0"/>
                <a:cs typeface="Courier New" pitchFamily="49" charset="0"/>
              </a:rPr>
              <a:t>git</a:t>
            </a:r>
            <a:r>
              <a:rPr lang="en-US" sz="2200" spc="-100" dirty="0" smtClean="0">
                <a:ln w="3175">
                  <a:noFill/>
                </a:ln>
                <a:solidFill>
                  <a:schemeClr val="bg1"/>
                </a:solidFill>
                <a:latin typeface="Courier New" pitchFamily="49" charset="0"/>
                <a:cs typeface="Courier New" pitchFamily="49" charset="0"/>
              </a:rPr>
              <a:t> </a:t>
            </a:r>
            <a:r>
              <a:rPr lang="en-US" sz="2200" spc="-100" dirty="0" err="1" smtClean="0">
                <a:ln w="3175">
                  <a:noFill/>
                </a:ln>
                <a:solidFill>
                  <a:schemeClr val="bg1"/>
                </a:solidFill>
                <a:latin typeface="Courier New" pitchFamily="49" charset="0"/>
                <a:cs typeface="Courier New" pitchFamily="49" charset="0"/>
              </a:rPr>
              <a:t>config</a:t>
            </a:r>
            <a:r>
              <a:rPr lang="en-US" sz="2200" spc="-100" dirty="0" smtClean="0">
                <a:ln w="3175">
                  <a:noFill/>
                </a:ln>
                <a:solidFill>
                  <a:schemeClr val="bg1"/>
                </a:solidFill>
                <a:latin typeface="Courier New" pitchFamily="49" charset="0"/>
                <a:cs typeface="Courier New" pitchFamily="49" charset="0"/>
              </a:rPr>
              <a:t> -–global user.name “Marcus </a:t>
            </a:r>
            <a:r>
              <a:rPr lang="en-US" sz="2200" spc="-100" dirty="0" err="1" smtClean="0">
                <a:ln w="3175">
                  <a:noFill/>
                </a:ln>
                <a:solidFill>
                  <a:schemeClr val="bg1"/>
                </a:solidFill>
                <a:latin typeface="Courier New" pitchFamily="49" charset="0"/>
                <a:cs typeface="Courier New" pitchFamily="49" charset="0"/>
              </a:rPr>
              <a:t>Dorbação</a:t>
            </a:r>
            <a:r>
              <a:rPr lang="en-US" sz="2200" spc="-100" dirty="0" smtClean="0">
                <a:ln w="3175">
                  <a:noFill/>
                </a:ln>
                <a:solidFill>
                  <a:schemeClr val="bg1"/>
                </a:solidFill>
                <a:latin typeface="Courier New" pitchFamily="49" charset="0"/>
                <a:cs typeface="Courier New" pitchFamily="49" charset="0"/>
              </a:rPr>
              <a:t>”</a:t>
            </a:r>
          </a:p>
          <a:p>
            <a:pPr lvl="0">
              <a:lnSpc>
                <a:spcPct val="90000"/>
              </a:lnSpc>
              <a:spcBef>
                <a:spcPct val="0"/>
              </a:spcBef>
            </a:pPr>
            <a:r>
              <a:rPr lang="en-US" sz="2200" spc="-100" dirty="0" smtClean="0">
                <a:ln w="3175">
                  <a:noFill/>
                </a:ln>
                <a:solidFill>
                  <a:schemeClr val="bg1"/>
                </a:solidFill>
                <a:latin typeface="Courier New" pitchFamily="49" charset="0"/>
                <a:cs typeface="Courier New" pitchFamily="49" charset="0"/>
              </a:rPr>
              <a:t>$ </a:t>
            </a:r>
            <a:r>
              <a:rPr lang="en-US" sz="2200" spc="-100" dirty="0" err="1" smtClean="0">
                <a:ln w="3175">
                  <a:noFill/>
                </a:ln>
                <a:solidFill>
                  <a:schemeClr val="bg1"/>
                </a:solidFill>
                <a:latin typeface="Courier New" pitchFamily="49" charset="0"/>
                <a:cs typeface="Courier New" pitchFamily="49" charset="0"/>
              </a:rPr>
              <a:t>git</a:t>
            </a:r>
            <a:r>
              <a:rPr lang="en-US" sz="2200" spc="-100" dirty="0" smtClean="0">
                <a:ln w="3175">
                  <a:noFill/>
                </a:ln>
                <a:solidFill>
                  <a:schemeClr val="bg1"/>
                </a:solidFill>
                <a:latin typeface="Courier New" pitchFamily="49" charset="0"/>
                <a:cs typeface="Courier New" pitchFamily="49" charset="0"/>
              </a:rPr>
              <a:t> </a:t>
            </a:r>
            <a:r>
              <a:rPr lang="en-US" sz="2200" spc="-100" dirty="0" err="1" smtClean="0">
                <a:ln w="3175">
                  <a:noFill/>
                </a:ln>
                <a:solidFill>
                  <a:schemeClr val="bg1"/>
                </a:solidFill>
                <a:latin typeface="Courier New" pitchFamily="49" charset="0"/>
                <a:cs typeface="Courier New" pitchFamily="49" charset="0"/>
              </a:rPr>
              <a:t>config</a:t>
            </a:r>
            <a:r>
              <a:rPr lang="en-US" sz="2200" spc="-100" dirty="0" smtClean="0">
                <a:ln w="3175">
                  <a:noFill/>
                </a:ln>
                <a:solidFill>
                  <a:schemeClr val="bg1"/>
                </a:solidFill>
                <a:latin typeface="Courier New" pitchFamily="49" charset="0"/>
                <a:cs typeface="Courier New" pitchFamily="49" charset="0"/>
              </a:rPr>
              <a:t> -–global </a:t>
            </a:r>
            <a:r>
              <a:rPr lang="en-US" sz="2200" spc="-100" dirty="0" err="1" smtClean="0">
                <a:ln w="3175">
                  <a:noFill/>
                </a:ln>
                <a:solidFill>
                  <a:schemeClr val="bg1"/>
                </a:solidFill>
                <a:latin typeface="Courier New" pitchFamily="49" charset="0"/>
                <a:cs typeface="Courier New" pitchFamily="49" charset="0"/>
              </a:rPr>
              <a:t>user.email</a:t>
            </a:r>
            <a:r>
              <a:rPr lang="en-US" sz="2200" spc="-100" dirty="0" smtClean="0">
                <a:ln w="3175">
                  <a:noFill/>
                </a:ln>
                <a:solidFill>
                  <a:schemeClr val="bg1"/>
                </a:solidFill>
                <a:latin typeface="Courier New" pitchFamily="49" charset="0"/>
                <a:cs typeface="Courier New" pitchFamily="49" charset="0"/>
              </a:rPr>
              <a:t> “mvbios@gmail.com”</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push</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74783" y="1807319"/>
            <a:ext cx="8363938" cy="3333220"/>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push origin master</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fatal: No configured push destination.</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Either specify the URL from the command-line or configure a remote repository using</a:t>
            </a:r>
          </a:p>
          <a:p>
            <a:pPr lvl="0">
              <a:lnSpc>
                <a:spcPct val="90000"/>
              </a:lnSpc>
              <a:spcBef>
                <a:spcPct val="0"/>
              </a:spcBef>
            </a:pPr>
            <a:endParaRPr lang="en-US" sz="2400" spc="-100" dirty="0" smtClean="0">
              <a:ln w="3175">
                <a:noFill/>
              </a:ln>
              <a:solidFill>
                <a:schemeClr val="bg1"/>
              </a:solidFill>
              <a:latin typeface="Courier New" pitchFamily="49" charset="0"/>
              <a:cs typeface="Courier New" pitchFamily="49" charset="0"/>
            </a:endParaRP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remote add &lt;name&gt; &lt;</a:t>
            </a:r>
            <a:r>
              <a:rPr lang="en-US" sz="2400" spc="-100" dirty="0" err="1" smtClean="0">
                <a:ln w="3175">
                  <a:noFill/>
                </a:ln>
                <a:solidFill>
                  <a:schemeClr val="bg1"/>
                </a:solidFill>
                <a:latin typeface="Courier New" pitchFamily="49" charset="0"/>
                <a:cs typeface="Courier New" pitchFamily="49" charset="0"/>
              </a:rPr>
              <a:t>url</a:t>
            </a:r>
            <a:r>
              <a:rPr lang="en-US" sz="2400" spc="-100" dirty="0" smtClean="0">
                <a:ln w="3175">
                  <a:noFill/>
                </a:ln>
                <a:solidFill>
                  <a:schemeClr val="bg1"/>
                </a:solidFill>
                <a:latin typeface="Courier New" pitchFamily="49" charset="0"/>
                <a:cs typeface="Courier New" pitchFamily="49" charset="0"/>
              </a:rPr>
              <a:t>&gt;</a:t>
            </a:r>
          </a:p>
          <a:p>
            <a:pPr lvl="0">
              <a:lnSpc>
                <a:spcPct val="90000"/>
              </a:lnSpc>
              <a:spcBef>
                <a:spcPct val="0"/>
              </a:spcBef>
            </a:pPr>
            <a:endParaRPr lang="en-US" sz="2400" spc="-100" dirty="0" smtClean="0">
              <a:ln w="3175">
                <a:noFill/>
              </a:ln>
              <a:solidFill>
                <a:schemeClr val="bg1"/>
              </a:solidFill>
              <a:latin typeface="Courier New" pitchFamily="49" charset="0"/>
              <a:cs typeface="Courier New" pitchFamily="49" charset="0"/>
            </a:endParaRP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and then push using the remote name</a:t>
            </a:r>
          </a:p>
          <a:p>
            <a:pPr lvl="0">
              <a:lnSpc>
                <a:spcPct val="90000"/>
              </a:lnSpc>
              <a:spcBef>
                <a:spcPct val="0"/>
              </a:spcBef>
            </a:pPr>
            <a:endParaRPr lang="en-US" sz="2400" spc="-100" dirty="0" smtClean="0">
              <a:ln w="3175">
                <a:noFill/>
              </a:ln>
              <a:solidFill>
                <a:schemeClr val="bg1"/>
              </a:solidFill>
              <a:latin typeface="Courier New" pitchFamily="49" charset="0"/>
              <a:cs typeface="Courier New" pitchFamily="49" charset="0"/>
            </a:endParaRP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push &lt;name&gt;</a:t>
            </a:r>
          </a:p>
        </p:txBody>
      </p:sp>
      <p:sp>
        <p:nvSpPr>
          <p:cNvPr id="19" name="Título 24"/>
          <p:cNvSpPr txBox="1">
            <a:spLocks/>
          </p:cNvSpPr>
          <p:nvPr/>
        </p:nvSpPr>
        <p:spPr>
          <a:xfrm>
            <a:off x="330821" y="132236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Após 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commit</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para o repositório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local,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versionar</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para o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repo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remoto.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CaixaDeTexto 16"/>
          <p:cNvSpPr txBox="1"/>
          <p:nvPr/>
        </p:nvSpPr>
        <p:spPr>
          <a:xfrm>
            <a:off x="316550" y="5583129"/>
            <a:ext cx="8603766" cy="615553"/>
          </a:xfrm>
          <a:prstGeom prst="rect">
            <a:avLst/>
          </a:prstGeom>
          <a:noFill/>
        </p:spPr>
        <p:txBody>
          <a:bodyPr wrap="none" lIns="0" tIns="0" rIns="0" bIns="0" rtlCol="0">
            <a:spAutoFit/>
          </a:bodyPr>
          <a:lstStyle/>
          <a:p>
            <a:r>
              <a:rPr lang="pt-B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Ops</a:t>
            </a:r>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Temos que adicionar o repositório</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remote</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12027" y="2269090"/>
            <a:ext cx="8643714" cy="674031"/>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remote add origin </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https://github.com/dorbacao/gitdemo.git</a:t>
            </a:r>
          </a:p>
        </p:txBody>
      </p:sp>
      <p:sp>
        <p:nvSpPr>
          <p:cNvPr id="19" name="Título 24"/>
          <p:cNvSpPr txBox="1">
            <a:spLocks/>
          </p:cNvSpPr>
          <p:nvPr/>
        </p:nvSpPr>
        <p:spPr>
          <a:xfrm>
            <a:off x="330821" y="1394081"/>
            <a:ext cx="8363938" cy="664797"/>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Precisamos vincular nosso repositório local com o repositório remoto, neste caso utilizaremos o GitHub.com como servidor de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versionamento</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CaixaDeTexto 16"/>
          <p:cNvSpPr txBox="1"/>
          <p:nvPr/>
        </p:nvSpPr>
        <p:spPr>
          <a:xfrm>
            <a:off x="316550" y="5583129"/>
            <a:ext cx="8603766" cy="615553"/>
          </a:xfrm>
          <a:prstGeom prst="rect">
            <a:avLst/>
          </a:prstGeom>
          <a:noFill/>
        </p:spPr>
        <p:txBody>
          <a:bodyPr wrap="none" lIns="0" tIns="0" rIns="0" bIns="0" rtlCol="0">
            <a:spAutoFit/>
          </a:bodyPr>
          <a:lstStyle/>
          <a:p>
            <a:r>
              <a:rPr lang="pt-B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Ops</a:t>
            </a:r>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Temos que adicionar o repositório</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reset</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12027" y="4211516"/>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reset –-soft  “HEAD^”</a:t>
            </a:r>
          </a:p>
        </p:txBody>
      </p:sp>
      <p:sp>
        <p:nvSpPr>
          <p:cNvPr id="19" name="Título 24"/>
          <p:cNvSpPr txBox="1">
            <a:spLocks/>
          </p:cNvSpPr>
          <p:nvPr/>
        </p:nvSpPr>
        <p:spPr>
          <a:xfrm>
            <a:off x="330821" y="1394081"/>
            <a:ext cx="8363938" cy="2659190"/>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Eventualmente erramos</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no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commit</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e precisamos voltar com a versão</a:t>
            </a:r>
          </a:p>
          <a:p>
            <a:pPr marL="0" marR="0" lvl="0" indent="0" algn="l" defTabSz="686047" rtl="0" eaLnBrk="1" fontAlgn="auto" latinLnBrk="0" hangingPunct="1">
              <a:lnSpc>
                <a:spcPct val="90000"/>
              </a:lnSpc>
              <a:spcBef>
                <a:spcPct val="0"/>
              </a:spcBef>
              <a:spcAft>
                <a:spcPts val="0"/>
              </a:spcAft>
              <a:buClrTx/>
              <a:buSzTx/>
              <a:buFontTx/>
              <a:buNone/>
              <a:tabLst/>
              <a:defRPr/>
            </a:pPr>
            <a:endParaRPr lang="pt-BR" sz="2400"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endParaRPr>
          </a:p>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Para que isso seja possível precisamos utilizar a operação reset, então vamos lá:</a:t>
            </a:r>
          </a:p>
          <a:p>
            <a:pPr marL="0" marR="0" lvl="0" indent="0" algn="l" defTabSz="686047" rtl="0" eaLnBrk="1" fontAlgn="auto" latinLnBrk="0" hangingPunct="1">
              <a:lnSpc>
                <a:spcPct val="90000"/>
              </a:lnSpc>
              <a:spcBef>
                <a:spcPct val="0"/>
              </a:spcBef>
              <a:spcAft>
                <a:spcPts val="0"/>
              </a:spcAft>
              <a:buClrTx/>
              <a:buSzTx/>
              <a:buFontTx/>
              <a:buNone/>
              <a:tabLst/>
              <a:defRPr/>
            </a:pPr>
            <a:endParaRPr lang="pt-BR" sz="2400"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endParaRPr>
          </a:p>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1 - Crie um arquivo novo</a:t>
            </a:r>
          </a:p>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2 – </a:t>
            </a:r>
            <a:r>
              <a:rPr lang="pt-BR" sz="2400" spc="-100" baseline="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Versione</a:t>
            </a:r>
            <a:r>
              <a:rPr lang="pt-BR" sz="2400"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 para</a:t>
            </a: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 o repositório local</a:t>
            </a:r>
          </a:p>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3</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 Execute a instrução abaixo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CaixaDeTexto 16"/>
          <p:cNvSpPr txBox="1"/>
          <p:nvPr/>
        </p:nvSpPr>
        <p:spPr>
          <a:xfrm>
            <a:off x="1248535" y="5187475"/>
            <a:ext cx="6579237" cy="615553"/>
          </a:xfrm>
          <a:prstGeom prst="rect">
            <a:avLst/>
          </a:prstGeom>
          <a:noFill/>
        </p:spPr>
        <p:txBody>
          <a:bodyPr wrap="none" lIns="0" tIns="0" rIns="0" bIns="0" rtlCol="0">
            <a:spAutoFit/>
          </a:bodyPr>
          <a:lstStyle/>
          <a:p>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Volta a versão para o </a:t>
            </a:r>
            <a:r>
              <a:rPr lang="pt-B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Staging</a:t>
            </a:r>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reset</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reset</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Novamente Digite o código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abaixo: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CaixaDeTexto 16"/>
          <p:cNvSpPr txBox="1"/>
          <p:nvPr/>
        </p:nvSpPr>
        <p:spPr>
          <a:xfrm>
            <a:off x="1696943" y="3209204"/>
            <a:ext cx="6266652" cy="615553"/>
          </a:xfrm>
          <a:prstGeom prst="rect">
            <a:avLst/>
          </a:prstGeom>
          <a:noFill/>
        </p:spPr>
        <p:txBody>
          <a:bodyPr wrap="none" lIns="0" tIns="0" rIns="0" bIns="0" rtlCol="0">
            <a:spAutoFit/>
          </a:bodyPr>
          <a:lstStyle/>
          <a:p>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Volta a versão do </a:t>
            </a:r>
            <a:r>
              <a:rPr lang="pt-B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workspace</a:t>
            </a:r>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reset</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commit –amend –m “</a:t>
            </a:r>
            <a:r>
              <a:rPr lang="en-US" sz="2400" spc="-100" dirty="0" err="1" smtClean="0">
                <a:ln w="3175">
                  <a:noFill/>
                </a:ln>
                <a:solidFill>
                  <a:schemeClr val="bg1"/>
                </a:solidFill>
                <a:latin typeface="Courier New" pitchFamily="49" charset="0"/>
                <a:cs typeface="Courier New" pitchFamily="49" charset="0"/>
              </a:rPr>
              <a:t>Lembrei</a:t>
            </a:r>
            <a:r>
              <a:rPr lang="en-US" sz="2400" spc="-100" dirty="0" smtClean="0">
                <a:ln w="3175">
                  <a:noFill/>
                </a:ln>
                <a:solidFill>
                  <a:schemeClr val="bg1"/>
                </a:solidFill>
                <a:latin typeface="Courier New" pitchFamily="49" charset="0"/>
                <a:cs typeface="Courier New" pitchFamily="49" charset="0"/>
              </a:rPr>
              <a:t> de um </a:t>
            </a:r>
            <a:r>
              <a:rPr lang="en-US" sz="2400" spc="-100" dirty="0" err="1" smtClean="0">
                <a:ln w="3175">
                  <a:noFill/>
                </a:ln>
                <a:solidFill>
                  <a:schemeClr val="bg1"/>
                </a:solidFill>
                <a:latin typeface="Courier New" pitchFamily="49" charset="0"/>
                <a:cs typeface="Courier New" pitchFamily="49" charset="0"/>
              </a:rPr>
              <a:t>arquivo</a:t>
            </a:r>
            <a:r>
              <a:rPr lang="en-US" sz="2400" spc="-100" dirty="0" smtClean="0">
                <a:ln w="3175">
                  <a:noFill/>
                </a:ln>
                <a:solidFill>
                  <a:schemeClr val="bg1"/>
                </a:solidFill>
                <a:latin typeface="Courier New" pitchFamily="49" charset="0"/>
                <a:cs typeface="Courier New" pitchFamily="49" charset="0"/>
              </a:rPr>
              <a:t>”</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Ops</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esqueci de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commitar</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um  arquivo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7" name="CaixaDeTexto 16"/>
          <p:cNvSpPr txBox="1"/>
          <p:nvPr/>
        </p:nvSpPr>
        <p:spPr>
          <a:xfrm>
            <a:off x="1916751" y="3042150"/>
            <a:ext cx="6375143" cy="2462213"/>
          </a:xfrm>
          <a:prstGeom prst="rect">
            <a:avLst/>
          </a:prstGeom>
          <a:noFill/>
        </p:spPr>
        <p:txBody>
          <a:bodyPr wrap="none" lIns="0" tIns="0" rIns="0" bIns="0" rtlCol="0">
            <a:spAutoFit/>
          </a:bodyPr>
          <a:lstStyle/>
          <a:p>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pt-B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amend</a:t>
            </a:r>
            <a:endPar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Efetua um </a:t>
            </a:r>
            <a:r>
              <a:rPr lang="pt-B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commit</a:t>
            </a:r>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sem gerar </a:t>
            </a:r>
          </a:p>
          <a:p>
            <a:r>
              <a:rPr lang="pt-BR"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um nova revisão</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branch</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branch dev</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Iniciando um novo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com base no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master</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checkout dev</a:t>
            </a: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Alterando a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WorkSpace</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para o novo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Título 24"/>
          <p:cNvSpPr txBox="1">
            <a:spLocks/>
          </p:cNvSpPr>
          <p:nvPr/>
        </p:nvSpPr>
        <p:spPr>
          <a:xfrm>
            <a:off x="309103" y="4305263"/>
            <a:ext cx="8643714" cy="997196"/>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dir &gt; branchdev.txt</a:t>
            </a:r>
          </a:p>
          <a:p>
            <a:pPr>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branchdev.txt</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commit –m “</a:t>
            </a:r>
            <a:r>
              <a:rPr lang="en-US" sz="2400" spc="-100" dirty="0" err="1" smtClean="0">
                <a:ln w="3175">
                  <a:noFill/>
                </a:ln>
                <a:solidFill>
                  <a:schemeClr val="bg1"/>
                </a:solidFill>
                <a:latin typeface="Courier New" pitchFamily="49" charset="0"/>
                <a:cs typeface="Courier New" pitchFamily="49" charset="0"/>
              </a:rPr>
              <a:t>arquivo</a:t>
            </a: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adicionado</a:t>
            </a:r>
            <a:r>
              <a:rPr lang="en-US" sz="2400" spc="-100" dirty="0" smtClean="0">
                <a:ln w="3175">
                  <a:noFill/>
                </a:ln>
                <a:solidFill>
                  <a:schemeClr val="bg1"/>
                </a:solidFill>
                <a:latin typeface="Courier New" pitchFamily="49" charset="0"/>
                <a:cs typeface="Courier New" pitchFamily="49" charset="0"/>
              </a:rPr>
              <a:t> no branch dev”</a:t>
            </a:r>
          </a:p>
        </p:txBody>
      </p:sp>
      <p:sp>
        <p:nvSpPr>
          <p:cNvPr id="16" name="Título 24"/>
          <p:cNvSpPr txBox="1">
            <a:spLocks/>
          </p:cNvSpPr>
          <p:nvPr/>
        </p:nvSpPr>
        <p:spPr>
          <a:xfrm>
            <a:off x="310312" y="3800205"/>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Criando um novo arquivo neste novo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A ferramenta</a:t>
            </a:r>
            <a:endParaRPr lang="pt-BR" dirty="0"/>
          </a:p>
        </p:txBody>
      </p:sp>
      <p:sp>
        <p:nvSpPr>
          <p:cNvPr id="10" name="Rechteck 9"/>
          <p:cNvSpPr/>
          <p:nvPr/>
        </p:nvSpPr>
        <p:spPr bwMode="auto">
          <a:xfrm>
            <a:off x="7913590" y="147945"/>
            <a:ext cx="1100563" cy="110056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History</a:t>
            </a: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8" name="Picture 4" descr="C:\Users\arturn\AppData\Local\MetroStyleAddIn\Icons\Database.wm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49389" y="807276"/>
            <a:ext cx="325131" cy="344138"/>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extplatzhalter 26"/>
          <p:cNvSpPr txBox="1">
            <a:spLocks/>
          </p:cNvSpPr>
          <p:nvPr/>
        </p:nvSpPr>
        <p:spPr>
          <a:xfrm>
            <a:off x="360860" y="1703939"/>
            <a:ext cx="7824777" cy="4907876"/>
          </a:xfrm>
          <a:prstGeom prst="rect">
            <a:avLst/>
          </a:prstGeom>
        </p:spPr>
        <p:txBody>
          <a:bodyPr/>
          <a:lstStyle/>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O nome da ferramensa é simplesmente “Git“, o site oficial da ferramenta é </a:t>
            </a: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hlinkClick r:id="rId3"/>
              </a:rPr>
              <a:t>http://git-scm.com/</a:t>
            </a: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lá você poderá baixar a ferramenta para todas os principais sistemas operacionais.</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kumimoji="0" lang="de-DE" sz="200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kumimoji="0" lang="de-DE" sz="2000" i="0" u="none" strike="noStrike" kern="1200" cap="none" spc="0" normalizeH="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rPr>
              <a:t> Git significa Global Information Tracker.</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baseline="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Os hosts mais conhecidos são, GitHub.com, maior comunidade de colaboração de código fonte do mundo e o bitbucket.org</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A configuração de um servidor de versionamento é muito simples, não necessitando de nehuma ferramenta extra para configurar.</a:t>
            </a:r>
          </a:p>
          <a:p>
            <a:pPr marL="0" marR="0" lvl="0" indent="0" algn="l" defTabSz="686047" rtl="0" eaLnBrk="1" fontAlgn="auto" latinLnBrk="0" hangingPunct="1">
              <a:lnSpc>
                <a:spcPct val="90000"/>
              </a:lnSpc>
              <a:spcBef>
                <a:spcPct val="20000"/>
              </a:spcBef>
              <a:spcAft>
                <a:spcPts val="0"/>
              </a:spcAft>
              <a:buClrTx/>
              <a:buSzPct val="90000"/>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branch</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checkout master</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Trocando de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dir</a:t>
            </a: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O arquivo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branchdev.txt sumiu??</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Título 24"/>
          <p:cNvSpPr txBox="1">
            <a:spLocks/>
          </p:cNvSpPr>
          <p:nvPr/>
        </p:nvSpPr>
        <p:spPr>
          <a:xfrm>
            <a:off x="309103" y="4305263"/>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log</a:t>
            </a:r>
          </a:p>
        </p:txBody>
      </p:sp>
      <p:sp>
        <p:nvSpPr>
          <p:cNvPr id="16" name="Título 24"/>
          <p:cNvSpPr txBox="1">
            <a:spLocks/>
          </p:cNvSpPr>
          <p:nvPr/>
        </p:nvSpPr>
        <p:spPr>
          <a:xfrm>
            <a:off x="310312" y="3800205"/>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Dê uma olhada no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log</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merge</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checkout master</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Primeiro faça 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checkout</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para 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destino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merge cat</a:t>
            </a: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Agora efetue o merge </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CaixaDeTexto 14"/>
          <p:cNvSpPr txBox="1"/>
          <p:nvPr/>
        </p:nvSpPr>
        <p:spPr>
          <a:xfrm>
            <a:off x="316525" y="4106017"/>
            <a:ext cx="8755410" cy="1477328"/>
          </a:xfrm>
          <a:prstGeom prst="rect">
            <a:avLst/>
          </a:prstGeom>
          <a:noFill/>
        </p:spPr>
        <p:txBody>
          <a:bodyPr wrap="none" lIns="0" tIns="0" rIns="0" bIns="0" rtlCol="0">
            <a:spAutoFit/>
          </a:bodyPr>
          <a:lstStyle/>
          <a:p>
            <a:r>
              <a:rPr lang="pt-BR" sz="3200" dirty="0" smtClean="0">
                <a:solidFill>
                  <a:srgbClr val="FF0000"/>
                </a:solidFill>
                <a:latin typeface="Segoe UI Light" pitchFamily="34" charset="0"/>
              </a:rPr>
              <a:t>Simples?</a:t>
            </a:r>
          </a:p>
          <a:p>
            <a:r>
              <a:rPr lang="pt-BR" sz="3200" dirty="0" smtClean="0">
                <a:solidFill>
                  <a:srgbClr val="FF0000"/>
                </a:solidFill>
                <a:latin typeface="Segoe UI Light" pitchFamily="34" charset="0"/>
              </a:rPr>
              <a:t>È por que era um </a:t>
            </a:r>
            <a:r>
              <a:rPr lang="pt-BR" sz="3200" dirty="0" err="1" smtClean="0">
                <a:solidFill>
                  <a:srgbClr val="FF0000"/>
                </a:solidFill>
                <a:latin typeface="Segoe UI Light" pitchFamily="34" charset="0"/>
              </a:rPr>
              <a:t>Fast-Forward</a:t>
            </a:r>
            <a:r>
              <a:rPr lang="pt-BR" sz="3200" dirty="0" smtClean="0">
                <a:solidFill>
                  <a:srgbClr val="FF0000"/>
                </a:solidFill>
                <a:latin typeface="Segoe UI Light" pitchFamily="34" charset="0"/>
              </a:rPr>
              <a:t> merge</a:t>
            </a:r>
          </a:p>
          <a:p>
            <a:r>
              <a:rPr lang="pt-BR" sz="3200" dirty="0" smtClean="0">
                <a:solidFill>
                  <a:srgbClr val="FF0000"/>
                </a:solidFill>
                <a:latin typeface="Segoe UI Light" pitchFamily="34" charset="0"/>
              </a:rPr>
              <a:t>Quando não há revisão nova no </a:t>
            </a:r>
            <a:r>
              <a:rPr lang="pt-BR" sz="3200" dirty="0" err="1" smtClean="0">
                <a:solidFill>
                  <a:srgbClr val="FF0000"/>
                </a:solidFill>
                <a:latin typeface="Segoe UI Light" pitchFamily="34" charset="0"/>
              </a:rPr>
              <a:t>branch</a:t>
            </a:r>
            <a:r>
              <a:rPr lang="pt-BR" sz="3200" dirty="0" smtClean="0">
                <a:solidFill>
                  <a:srgbClr val="FF0000"/>
                </a:solidFill>
                <a:latin typeface="Segoe UI Light" pitchFamily="34" charset="0"/>
              </a:rPr>
              <a:t> de destino</a:t>
            </a: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merge</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branch admin</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Fazendo um merge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non</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fast-forward</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997196"/>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commit –m “</a:t>
            </a:r>
            <a:r>
              <a:rPr lang="en-US" sz="2400" spc="-100" dirty="0" err="1" smtClean="0">
                <a:ln w="3175">
                  <a:noFill/>
                </a:ln>
                <a:solidFill>
                  <a:schemeClr val="bg1"/>
                </a:solidFill>
                <a:latin typeface="Courier New" pitchFamily="49" charset="0"/>
                <a:cs typeface="Courier New" pitchFamily="49" charset="0"/>
              </a:rPr>
              <a:t>Arquivo</a:t>
            </a:r>
            <a:r>
              <a:rPr lang="en-US" sz="2400" spc="-100" dirty="0" smtClean="0">
                <a:ln w="3175">
                  <a:noFill/>
                </a:ln>
                <a:solidFill>
                  <a:schemeClr val="bg1"/>
                </a:solidFill>
                <a:latin typeface="Courier New" pitchFamily="49" charset="0"/>
                <a:cs typeface="Courier New" pitchFamily="49" charset="0"/>
              </a:rPr>
              <a:t> admin.txt”</a:t>
            </a:r>
          </a:p>
          <a:p>
            <a:pPr>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push origin admin</a:t>
            </a: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Faça um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commit</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do novo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arquivo chamado admin.txt</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6" name="Título 24"/>
          <p:cNvSpPr txBox="1">
            <a:spLocks/>
          </p:cNvSpPr>
          <p:nvPr/>
        </p:nvSpPr>
        <p:spPr>
          <a:xfrm>
            <a:off x="309102" y="4648160"/>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checkout master</a:t>
            </a:r>
          </a:p>
        </p:txBody>
      </p:sp>
      <p:sp>
        <p:nvSpPr>
          <p:cNvPr id="17" name="Título 24"/>
          <p:cNvSpPr txBox="1">
            <a:spLocks/>
          </p:cNvSpPr>
          <p:nvPr/>
        </p:nvSpPr>
        <p:spPr>
          <a:xfrm>
            <a:off x="310311" y="4266190"/>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Altere para 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admin</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8" name="Título 24"/>
          <p:cNvSpPr txBox="1">
            <a:spLocks/>
          </p:cNvSpPr>
          <p:nvPr/>
        </p:nvSpPr>
        <p:spPr>
          <a:xfrm>
            <a:off x="312038" y="5688552"/>
            <a:ext cx="8643714" cy="997196"/>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add .</a:t>
            </a:r>
          </a:p>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commit –m “master.txt”</a:t>
            </a:r>
          </a:p>
          <a:p>
            <a:pPr>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push origin master</a:t>
            </a:r>
          </a:p>
        </p:txBody>
      </p:sp>
      <p:sp>
        <p:nvSpPr>
          <p:cNvPr id="20" name="Título 24"/>
          <p:cNvSpPr txBox="1">
            <a:spLocks/>
          </p:cNvSpPr>
          <p:nvPr/>
        </p:nvSpPr>
        <p:spPr>
          <a:xfrm>
            <a:off x="313247" y="5183494"/>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Versione</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um novo arquivo no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branch</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t>
            </a: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master</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merge</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checkout master</a:t>
            </a: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Altere para o </a:t>
            </a: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branch</a:t>
            </a: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 </a:t>
            </a: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master</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merge admin</a:t>
            </a: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Faça o merge</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fetch</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t>
            </a:r>
            <a:r>
              <a:rPr lang="en-US" sz="2400" spc="-100" dirty="0" smtClean="0">
                <a:ln w="3175">
                  <a:noFill/>
                </a:ln>
                <a:solidFill>
                  <a:schemeClr val="bg1"/>
                </a:solidFill>
                <a:latin typeface="Courier New" pitchFamily="49" charset="0"/>
                <a:cs typeface="Courier New" pitchFamily="49" charset="0"/>
              </a:rPr>
              <a:t>commit –m “novo </a:t>
            </a:r>
            <a:r>
              <a:rPr lang="en-US" sz="2400" spc="-100" dirty="0" err="1" smtClean="0">
                <a:ln w="3175">
                  <a:noFill/>
                </a:ln>
                <a:solidFill>
                  <a:schemeClr val="bg1"/>
                </a:solidFill>
                <a:latin typeface="Courier New" pitchFamily="49" charset="0"/>
                <a:cs typeface="Courier New" pitchFamily="49" charset="0"/>
              </a:rPr>
              <a:t>arquivo</a:t>
            </a:r>
            <a:r>
              <a:rPr lang="en-US" sz="2400" spc="-100" dirty="0" smtClean="0">
                <a:ln w="3175">
                  <a:noFill/>
                </a:ln>
                <a:solidFill>
                  <a:schemeClr val="bg1"/>
                </a:solidFill>
                <a:latin typeface="Courier New" pitchFamily="49" charset="0"/>
                <a:cs typeface="Courier New" pitchFamily="49" charset="0"/>
              </a:rPr>
              <a:t>”</a:t>
            </a:r>
            <a:endParaRPr lang="en-US" sz="2400" spc="-100" dirty="0" smtClean="0">
              <a:ln w="3175">
                <a:noFill/>
              </a:ln>
              <a:solidFill>
                <a:schemeClr val="bg1"/>
              </a:solidFill>
              <a:latin typeface="Courier New" pitchFamily="49" charset="0"/>
              <a:cs typeface="Courier New" pitchFamily="49" charset="0"/>
            </a:endParaRP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Crie um novo arquivo de </a:t>
            </a: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commit</a:t>
            </a: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 suas alterações para um </a:t>
            </a: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branch</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t>
            </a:r>
            <a:r>
              <a:rPr lang="en-US" sz="2400" spc="-100" dirty="0" smtClean="0">
                <a:ln w="3175">
                  <a:noFill/>
                </a:ln>
                <a:solidFill>
                  <a:schemeClr val="bg1"/>
                </a:solidFill>
                <a:latin typeface="Courier New" pitchFamily="49" charset="0"/>
                <a:cs typeface="Courier New" pitchFamily="49" charset="0"/>
              </a:rPr>
              <a:t>push origin master</a:t>
            </a:r>
            <a:endParaRPr lang="en-US" sz="2400" spc="-100" dirty="0" smtClean="0">
              <a:ln w="3175">
                <a:noFill/>
              </a:ln>
              <a:solidFill>
                <a:schemeClr val="bg1"/>
              </a:solidFill>
              <a:latin typeface="Courier New" pitchFamily="49" charset="0"/>
              <a:cs typeface="Courier New" pitchFamily="49" charset="0"/>
            </a:endParaRP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Agora compartilhe sua versão com o repositório</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remoto</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Título 24"/>
          <p:cNvSpPr txBox="1">
            <a:spLocks/>
          </p:cNvSpPr>
          <p:nvPr/>
        </p:nvSpPr>
        <p:spPr>
          <a:xfrm>
            <a:off x="300316" y="4322811"/>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t>
            </a:r>
            <a:r>
              <a:rPr lang="en-US" sz="2400" spc="-100" dirty="0" smtClean="0">
                <a:ln w="3175">
                  <a:noFill/>
                </a:ln>
                <a:solidFill>
                  <a:schemeClr val="bg1"/>
                </a:solidFill>
                <a:latin typeface="Courier New" pitchFamily="49" charset="0"/>
                <a:cs typeface="Courier New" pitchFamily="49" charset="0"/>
              </a:rPr>
              <a:t>fetch</a:t>
            </a:r>
            <a:endParaRPr lang="en-US" sz="2400" spc="-100" dirty="0" smtClean="0">
              <a:ln w="3175">
                <a:noFill/>
              </a:ln>
              <a:solidFill>
                <a:schemeClr val="bg1"/>
              </a:solidFill>
              <a:latin typeface="Courier New" pitchFamily="49" charset="0"/>
              <a:cs typeface="Courier New" pitchFamily="49" charset="0"/>
            </a:endParaRPr>
          </a:p>
        </p:txBody>
      </p:sp>
      <p:sp>
        <p:nvSpPr>
          <p:cNvPr id="16" name="Título 24"/>
          <p:cNvSpPr txBox="1">
            <a:spLocks/>
          </p:cNvSpPr>
          <p:nvPr/>
        </p:nvSpPr>
        <p:spPr>
          <a:xfrm>
            <a:off x="301525" y="3817753"/>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Agora, com</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outro usuário, faça um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fetch</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err="1" smtClean="0"/>
              <a:t>Git</a:t>
            </a:r>
            <a:r>
              <a:rPr lang="pt-BR" dirty="0" smtClean="0"/>
              <a:t> </a:t>
            </a:r>
            <a:r>
              <a:rPr lang="pt-BR" dirty="0" err="1" smtClean="0"/>
              <a:t>tag</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ítulo 24"/>
          <p:cNvSpPr txBox="1">
            <a:spLocks/>
          </p:cNvSpPr>
          <p:nvPr/>
        </p:nvSpPr>
        <p:spPr>
          <a:xfrm>
            <a:off x="329612" y="189913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t>
            </a:r>
            <a:r>
              <a:rPr lang="en-US" sz="2400" spc="-100" dirty="0" smtClean="0">
                <a:ln w="3175">
                  <a:noFill/>
                </a:ln>
                <a:solidFill>
                  <a:schemeClr val="bg1"/>
                </a:solidFill>
                <a:latin typeface="Courier New" pitchFamily="49" charset="0"/>
                <a:cs typeface="Courier New" pitchFamily="49" charset="0"/>
              </a:rPr>
              <a:t>tag –a v0.0.1 “</a:t>
            </a:r>
            <a:r>
              <a:rPr lang="en-US" sz="2400" spc="-100" dirty="0" err="1" smtClean="0">
                <a:ln w="3175">
                  <a:noFill/>
                </a:ln>
                <a:solidFill>
                  <a:schemeClr val="bg1"/>
                </a:solidFill>
                <a:latin typeface="Courier New" pitchFamily="49" charset="0"/>
                <a:cs typeface="Courier New" pitchFamily="49" charset="0"/>
              </a:rPr>
              <a:t>versão</a:t>
            </a:r>
            <a:r>
              <a:rPr lang="en-US" sz="2400" spc="-100" dirty="0" smtClean="0">
                <a:ln w="3175">
                  <a:noFill/>
                </a:ln>
                <a:solidFill>
                  <a:schemeClr val="bg1"/>
                </a:solidFill>
                <a:latin typeface="Courier New" pitchFamily="49" charset="0"/>
                <a:cs typeface="Courier New" pitchFamily="49" charset="0"/>
              </a:rPr>
              <a:t> 0.0.1” </a:t>
            </a:r>
            <a:endParaRPr lang="en-US" sz="2400" spc="-100" dirty="0" smtClean="0">
              <a:ln w="3175">
                <a:noFill/>
              </a:ln>
              <a:solidFill>
                <a:schemeClr val="bg1"/>
              </a:solidFill>
              <a:latin typeface="Courier New" pitchFamily="49" charset="0"/>
              <a:cs typeface="Courier New" pitchFamily="49" charset="0"/>
            </a:endParaRPr>
          </a:p>
        </p:txBody>
      </p:sp>
      <p:sp>
        <p:nvSpPr>
          <p:cNvPr id="19" name="Título 24"/>
          <p:cNvSpPr txBox="1">
            <a:spLocks/>
          </p:cNvSpPr>
          <p:nvPr/>
        </p:nvSpPr>
        <p:spPr>
          <a:xfrm>
            <a:off x="330821" y="139408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lang="pt-BR" sz="2400" spc="-10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Criando uma nova </a:t>
            </a:r>
            <a:r>
              <a:rPr lang="pt-BR" sz="2400" spc="-10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latin typeface="Segoe UI Light" pitchFamily="34" charset="0"/>
                <a:cs typeface="Arial" charset="0"/>
              </a:rPr>
              <a:t>tag</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3" name="Título 24"/>
          <p:cNvSpPr txBox="1">
            <a:spLocks/>
          </p:cNvSpPr>
          <p:nvPr/>
        </p:nvSpPr>
        <p:spPr>
          <a:xfrm>
            <a:off x="314964" y="3106579"/>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t>
            </a:r>
            <a:r>
              <a:rPr lang="en-US" sz="2400" spc="-100" dirty="0" smtClean="0">
                <a:ln w="3175">
                  <a:noFill/>
                </a:ln>
                <a:solidFill>
                  <a:schemeClr val="bg1"/>
                </a:solidFill>
                <a:latin typeface="Courier New" pitchFamily="49" charset="0"/>
                <a:cs typeface="Courier New" pitchFamily="49" charset="0"/>
              </a:rPr>
              <a:t>tag</a:t>
            </a:r>
            <a:endParaRPr lang="en-US" sz="2400" spc="-100" dirty="0" smtClean="0">
              <a:ln w="3175">
                <a:noFill/>
              </a:ln>
              <a:solidFill>
                <a:schemeClr val="bg1"/>
              </a:solidFill>
              <a:latin typeface="Courier New" pitchFamily="49" charset="0"/>
              <a:cs typeface="Courier New" pitchFamily="49" charset="0"/>
            </a:endParaRPr>
          </a:p>
        </p:txBody>
      </p:sp>
      <p:sp>
        <p:nvSpPr>
          <p:cNvPr id="14" name="Título 24"/>
          <p:cNvSpPr txBox="1">
            <a:spLocks/>
          </p:cNvSpPr>
          <p:nvPr/>
        </p:nvSpPr>
        <p:spPr>
          <a:xfrm>
            <a:off x="316173" y="2601521"/>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Listando as versões</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
        <p:nvSpPr>
          <p:cNvPr id="15" name="Título 24"/>
          <p:cNvSpPr txBox="1">
            <a:spLocks/>
          </p:cNvSpPr>
          <p:nvPr/>
        </p:nvSpPr>
        <p:spPr>
          <a:xfrm>
            <a:off x="300316" y="4322811"/>
            <a:ext cx="8643714" cy="341632"/>
          </a:xfrm>
          <a:prstGeom prst="rect">
            <a:avLst/>
          </a:prstGeom>
          <a:solidFill>
            <a:schemeClr val="tx1"/>
          </a:solidFill>
        </p:spPr>
        <p:txBody>
          <a:bodyPr vert="horz" wrap="square" lIns="0" tIns="0" rIns="0" bIns="0" rtlCol="0" anchor="t">
            <a:spAutoFit/>
          </a:bodyPr>
          <a:lstStyle/>
          <a:p>
            <a:pPr lvl="0">
              <a:lnSpc>
                <a:spcPct val="90000"/>
              </a:lnSpc>
              <a:spcBef>
                <a:spcPct val="0"/>
              </a:spcBef>
            </a:pPr>
            <a:r>
              <a:rPr lang="en-US" sz="2400" spc="-100" dirty="0" smtClean="0">
                <a:ln w="3175">
                  <a:noFill/>
                </a:ln>
                <a:solidFill>
                  <a:schemeClr val="bg1"/>
                </a:solidFill>
                <a:latin typeface="Courier New" pitchFamily="49" charset="0"/>
                <a:cs typeface="Courier New" pitchFamily="49" charset="0"/>
              </a:rPr>
              <a:t>$ </a:t>
            </a:r>
            <a:r>
              <a:rPr lang="en-US" sz="2400" spc="-100" dirty="0" err="1" smtClean="0">
                <a:ln w="3175">
                  <a:noFill/>
                </a:ln>
                <a:solidFill>
                  <a:schemeClr val="bg1"/>
                </a:solidFill>
                <a:latin typeface="Courier New" pitchFamily="49" charset="0"/>
                <a:cs typeface="Courier New" pitchFamily="49" charset="0"/>
              </a:rPr>
              <a:t>git</a:t>
            </a:r>
            <a:r>
              <a:rPr lang="en-US" sz="2400" spc="-100" dirty="0" smtClean="0">
                <a:ln w="3175">
                  <a:noFill/>
                </a:ln>
                <a:solidFill>
                  <a:schemeClr val="bg1"/>
                </a:solidFill>
                <a:latin typeface="Courier New" pitchFamily="49" charset="0"/>
                <a:cs typeface="Courier New" pitchFamily="49" charset="0"/>
              </a:rPr>
              <a:t> </a:t>
            </a:r>
            <a:r>
              <a:rPr lang="en-US" sz="2400" spc="-100" dirty="0" smtClean="0">
                <a:ln w="3175">
                  <a:noFill/>
                </a:ln>
                <a:solidFill>
                  <a:schemeClr val="bg1"/>
                </a:solidFill>
                <a:latin typeface="Courier New" pitchFamily="49" charset="0"/>
                <a:cs typeface="Courier New" pitchFamily="49" charset="0"/>
              </a:rPr>
              <a:t>push --tags</a:t>
            </a:r>
            <a:endParaRPr lang="en-US" sz="2400" spc="-100" dirty="0" smtClean="0">
              <a:ln w="3175">
                <a:noFill/>
              </a:ln>
              <a:solidFill>
                <a:schemeClr val="bg1"/>
              </a:solidFill>
              <a:latin typeface="Courier New" pitchFamily="49" charset="0"/>
              <a:cs typeface="Courier New" pitchFamily="49" charset="0"/>
            </a:endParaRPr>
          </a:p>
        </p:txBody>
      </p:sp>
      <p:sp>
        <p:nvSpPr>
          <p:cNvPr id="16" name="Título 24"/>
          <p:cNvSpPr txBox="1">
            <a:spLocks/>
          </p:cNvSpPr>
          <p:nvPr/>
        </p:nvSpPr>
        <p:spPr>
          <a:xfrm>
            <a:off x="301525" y="3817753"/>
            <a:ext cx="8363938" cy="332399"/>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pt-BR" sz="2400" b="0" i="0" u="none" strike="noStrike" kern="1200" cap="none" spc="-100" normalizeH="0" baseline="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Comitando</a:t>
            </a:r>
            <a:r>
              <a:rPr kumimoji="0" lang="pt-BR" sz="2400" b="0" i="0" u="none" strike="noStrike" kern="1200" cap="none" spc="-100" normalizeH="0" baseline="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a</a:t>
            </a:r>
            <a:r>
              <a:rPr kumimoji="0" lang="pt-BR" sz="2400" b="0" i="0" u="none" strike="noStrike" kern="1200" cap="none" spc="-100" normalizeH="0" noProof="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 versão atual para uma </a:t>
            </a:r>
            <a:r>
              <a:rPr kumimoji="0" lang="pt-BR" sz="2400" b="0" i="0" u="none" strike="noStrike" kern="1200" cap="none" spc="-100" normalizeH="0" noProof="0" dirty="0" err="1"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rPr>
              <a:t>tag</a:t>
            </a:r>
            <a:endParaRPr kumimoji="0" lang="pt-BR" sz="24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Segoe UI Light" pitchFamily="34" charset="0"/>
              <a:ea typeface="+mn-ea"/>
              <a:cs typeface="Arial" charset="0"/>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el 25"/>
          <p:cNvSpPr>
            <a:spLocks noGrp="1"/>
          </p:cNvSpPr>
          <p:nvPr>
            <p:ph type="title"/>
          </p:nvPr>
        </p:nvSpPr>
        <p:spPr>
          <a:xfrm>
            <a:off x="389436" y="228600"/>
            <a:ext cx="8363938" cy="664797"/>
          </a:xfrm>
        </p:spPr>
        <p:txBody>
          <a:bodyPr/>
          <a:lstStyle/>
          <a:p>
            <a:r>
              <a:rPr lang="de-DE" dirty="0" smtClean="0"/>
              <a:t>Marcus Dorbação</a:t>
            </a:r>
            <a:endParaRPr lang="de-DE" dirty="0"/>
          </a:p>
        </p:txBody>
      </p:sp>
      <p:sp>
        <p:nvSpPr>
          <p:cNvPr id="27" name="Textplatzhalter 26"/>
          <p:cNvSpPr>
            <a:spLocks noGrp="1"/>
          </p:cNvSpPr>
          <p:nvPr>
            <p:ph type="body" sz="quarter" idx="10"/>
          </p:nvPr>
        </p:nvSpPr>
        <p:spPr>
          <a:xfrm>
            <a:off x="360860" y="1783101"/>
            <a:ext cx="5978393" cy="2077492"/>
          </a:xfrm>
        </p:spPr>
        <p:txBody>
          <a:bodyPr/>
          <a:lstStyle/>
          <a:p>
            <a:pPr marL="0" indent="0">
              <a:buNone/>
            </a:pPr>
            <a:r>
              <a:rPr lang="de-DE" sz="2000" b="1" dirty="0" smtClean="0"/>
              <a:t>marcus.dorbacao@bsitecnologia.com.br</a:t>
            </a:r>
            <a:endParaRPr lang="de-DE" sz="2000" dirty="0" smtClean="0"/>
          </a:p>
          <a:p>
            <a:pPr marL="0" indent="0">
              <a:buNone/>
            </a:pPr>
            <a:endParaRPr lang="de-DE" sz="1800" dirty="0" smtClean="0"/>
          </a:p>
          <a:p>
            <a:pPr marL="0" indent="0">
              <a:buNone/>
            </a:pPr>
            <a:r>
              <a:rPr lang="de-DE" sz="1800" dirty="0" smtClean="0"/>
              <a:t>+55 (21) 6801-3244</a:t>
            </a:r>
          </a:p>
          <a:p>
            <a:pPr marL="0" indent="0">
              <a:buNone/>
            </a:pPr>
            <a:endParaRPr lang="de-DE" sz="1800" dirty="0" smtClean="0"/>
          </a:p>
          <a:p>
            <a:pPr marL="0" indent="0">
              <a:buNone/>
            </a:pPr>
            <a:r>
              <a:rPr lang="de-DE" sz="1800" dirty="0" smtClean="0"/>
              <a:t>@mvbios</a:t>
            </a:r>
          </a:p>
          <a:p>
            <a:pPr marL="0" indent="0">
              <a:buNone/>
            </a:pPr>
            <a:endParaRPr lang="de-DE" sz="1800" dirty="0"/>
          </a:p>
        </p:txBody>
      </p:sp>
      <p:sp>
        <p:nvSpPr>
          <p:cNvPr id="2" name="Rechteck 1"/>
          <p:cNvSpPr/>
          <p:nvPr/>
        </p:nvSpPr>
        <p:spPr bwMode="auto">
          <a:xfrm>
            <a:off x="4406495" y="2240281"/>
            <a:ext cx="1524000" cy="1524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5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Rechteck 2"/>
          <p:cNvSpPr/>
          <p:nvPr/>
        </p:nvSpPr>
        <p:spPr bwMode="auto">
          <a:xfrm>
            <a:off x="6021935" y="2240281"/>
            <a:ext cx="1524000" cy="152400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5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hteck 3"/>
          <p:cNvSpPr/>
          <p:nvPr/>
        </p:nvSpPr>
        <p:spPr bwMode="auto">
          <a:xfrm>
            <a:off x="4406495" y="3855721"/>
            <a:ext cx="1524000" cy="152400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5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hteck 4"/>
          <p:cNvSpPr/>
          <p:nvPr/>
        </p:nvSpPr>
        <p:spPr bwMode="auto">
          <a:xfrm>
            <a:off x="6021935" y="3855721"/>
            <a:ext cx="1524000" cy="1524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de-DE" sz="15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Freeform 12"/>
          <p:cNvSpPr>
            <a:spLocks noChangeAspect="1"/>
          </p:cNvSpPr>
          <p:nvPr/>
        </p:nvSpPr>
        <p:spPr bwMode="black">
          <a:xfrm>
            <a:off x="4941753" y="2687301"/>
            <a:ext cx="453483" cy="62996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pic>
        <p:nvPicPr>
          <p:cNvPr id="21" name="Picture 36" descr="C:\Users\sakuu\Documents\Ballmer WPC\AI\work.png"/>
          <p:cNvPicPr>
            <a:picLocks noChangeAspect="1" noChangeArrowheads="1"/>
          </p:cNvPicPr>
          <p:nvPr/>
        </p:nvPicPr>
        <p:blipFill>
          <a:blip r:embed="rId2" cstate="print">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val="0"/>
              </a:ext>
            </a:extLst>
          </a:blip>
          <a:srcRect/>
          <a:stretch>
            <a:fillRect/>
          </a:stretch>
        </p:blipFill>
        <p:spPr bwMode="black">
          <a:xfrm>
            <a:off x="5036955" y="4331645"/>
            <a:ext cx="358281" cy="57215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uppieren 6"/>
          <p:cNvGrpSpPr/>
          <p:nvPr/>
        </p:nvGrpSpPr>
        <p:grpSpPr>
          <a:xfrm>
            <a:off x="6465173" y="2789622"/>
            <a:ext cx="637523" cy="425317"/>
            <a:chOff x="6021984" y="2412402"/>
            <a:chExt cx="637523" cy="425317"/>
          </a:xfrm>
        </p:grpSpPr>
        <p:sp>
          <p:nvSpPr>
            <p:cNvPr id="24" name="Freeform 11"/>
            <p:cNvSpPr>
              <a:spLocks/>
            </p:cNvSpPr>
            <p:nvPr/>
          </p:nvSpPr>
          <p:spPr bwMode="black">
            <a:xfrm>
              <a:off x="6082887" y="2497690"/>
              <a:ext cx="560417" cy="285602"/>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8" name="Freeform 12"/>
            <p:cNvSpPr>
              <a:spLocks noEditPoints="1"/>
            </p:cNvSpPr>
            <p:nvPr/>
          </p:nvSpPr>
          <p:spPr bwMode="black">
            <a:xfrm>
              <a:off x="6021984" y="2646382"/>
              <a:ext cx="637523" cy="191337"/>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9" name="Freeform 13"/>
            <p:cNvSpPr>
              <a:spLocks/>
            </p:cNvSpPr>
            <p:nvPr/>
          </p:nvSpPr>
          <p:spPr bwMode="black">
            <a:xfrm>
              <a:off x="6082887" y="2412402"/>
              <a:ext cx="482193" cy="198070"/>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9" name="Gruppieren 8"/>
          <p:cNvGrpSpPr/>
          <p:nvPr/>
        </p:nvGrpSpPr>
        <p:grpSpPr>
          <a:xfrm>
            <a:off x="6386387" y="4372747"/>
            <a:ext cx="761570" cy="489946"/>
            <a:chOff x="1614379" y="3483561"/>
            <a:chExt cx="761570" cy="489946"/>
          </a:xfrm>
        </p:grpSpPr>
        <p:sp>
          <p:nvSpPr>
            <p:cNvPr id="32" name="Freeform 132"/>
            <p:cNvSpPr>
              <a:spLocks/>
            </p:cNvSpPr>
            <p:nvPr/>
          </p:nvSpPr>
          <p:spPr bwMode="black">
            <a:xfrm>
              <a:off x="1887240" y="3732172"/>
              <a:ext cx="54506" cy="52313"/>
            </a:xfrm>
            <a:custGeom>
              <a:avLst/>
              <a:gdLst/>
              <a:ahLst/>
              <a:cxnLst>
                <a:cxn ang="0">
                  <a:pos x="29" y="55"/>
                </a:cxn>
                <a:cxn ang="0">
                  <a:pos x="1" y="28"/>
                </a:cxn>
                <a:cxn ang="0">
                  <a:pos x="25" y="0"/>
                </a:cxn>
                <a:cxn ang="0">
                  <a:pos x="54" y="28"/>
                </a:cxn>
                <a:cxn ang="0">
                  <a:pos x="29" y="55"/>
                </a:cxn>
              </a:cxnLst>
              <a:rect l="0" t="0" r="r" b="b"/>
              <a:pathLst>
                <a:path w="55" h="55">
                  <a:moveTo>
                    <a:pt x="29" y="55"/>
                  </a:moveTo>
                  <a:cubicBezTo>
                    <a:pt x="15" y="55"/>
                    <a:pt x="2" y="43"/>
                    <a:pt x="1" y="28"/>
                  </a:cubicBezTo>
                  <a:cubicBezTo>
                    <a:pt x="0" y="13"/>
                    <a:pt x="10" y="1"/>
                    <a:pt x="25" y="0"/>
                  </a:cubicBezTo>
                  <a:cubicBezTo>
                    <a:pt x="40" y="0"/>
                    <a:pt x="53" y="12"/>
                    <a:pt x="54" y="28"/>
                  </a:cubicBezTo>
                  <a:cubicBezTo>
                    <a:pt x="55" y="43"/>
                    <a:pt x="44" y="55"/>
                    <a:pt x="29" y="55"/>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33" name="Freeform 133"/>
            <p:cNvSpPr>
              <a:spLocks/>
            </p:cNvSpPr>
            <p:nvPr/>
          </p:nvSpPr>
          <p:spPr bwMode="black">
            <a:xfrm>
              <a:off x="1882880" y="3566513"/>
              <a:ext cx="224569" cy="211433"/>
            </a:xfrm>
            <a:custGeom>
              <a:avLst/>
              <a:gdLst/>
              <a:ahLst/>
              <a:cxnLst>
                <a:cxn ang="0">
                  <a:pos x="234" y="213"/>
                </a:cxn>
                <a:cxn ang="0">
                  <a:pos x="123" y="26"/>
                </a:cxn>
                <a:cxn ang="0">
                  <a:pos x="5" y="2"/>
                </a:cxn>
                <a:cxn ang="0">
                  <a:pos x="2" y="6"/>
                </a:cxn>
                <a:cxn ang="0">
                  <a:pos x="0" y="34"/>
                </a:cxn>
                <a:cxn ang="0">
                  <a:pos x="4" y="38"/>
                </a:cxn>
                <a:cxn ang="0">
                  <a:pos x="104" y="63"/>
                </a:cxn>
                <a:cxn ang="0">
                  <a:pos x="196" y="217"/>
                </a:cxn>
                <a:cxn ang="0">
                  <a:pos x="200" y="222"/>
                </a:cxn>
                <a:cxn ang="0">
                  <a:pos x="230" y="219"/>
                </a:cxn>
                <a:cxn ang="0">
                  <a:pos x="234" y="213"/>
                </a:cxn>
              </a:cxnLst>
              <a:rect l="0" t="0" r="r" b="b"/>
              <a:pathLst>
                <a:path w="234" h="222">
                  <a:moveTo>
                    <a:pt x="234" y="213"/>
                  </a:moveTo>
                  <a:cubicBezTo>
                    <a:pt x="231" y="110"/>
                    <a:pt x="177" y="53"/>
                    <a:pt x="123" y="26"/>
                  </a:cubicBezTo>
                  <a:cubicBezTo>
                    <a:pt x="71" y="0"/>
                    <a:pt x="19" y="1"/>
                    <a:pt x="5" y="2"/>
                  </a:cubicBezTo>
                  <a:cubicBezTo>
                    <a:pt x="3" y="2"/>
                    <a:pt x="2" y="3"/>
                    <a:pt x="2" y="6"/>
                  </a:cubicBezTo>
                  <a:cubicBezTo>
                    <a:pt x="1" y="8"/>
                    <a:pt x="1" y="32"/>
                    <a:pt x="0" y="34"/>
                  </a:cubicBezTo>
                  <a:cubicBezTo>
                    <a:pt x="0" y="38"/>
                    <a:pt x="2" y="38"/>
                    <a:pt x="4" y="38"/>
                  </a:cubicBezTo>
                  <a:cubicBezTo>
                    <a:pt x="17" y="37"/>
                    <a:pt x="61" y="39"/>
                    <a:pt x="104" y="63"/>
                  </a:cubicBezTo>
                  <a:cubicBezTo>
                    <a:pt x="149" y="87"/>
                    <a:pt x="192" y="134"/>
                    <a:pt x="196" y="217"/>
                  </a:cubicBezTo>
                  <a:cubicBezTo>
                    <a:pt x="196" y="220"/>
                    <a:pt x="197" y="222"/>
                    <a:pt x="200" y="222"/>
                  </a:cubicBezTo>
                  <a:cubicBezTo>
                    <a:pt x="201" y="222"/>
                    <a:pt x="228" y="219"/>
                    <a:pt x="230" y="219"/>
                  </a:cubicBezTo>
                  <a:cubicBezTo>
                    <a:pt x="233" y="219"/>
                    <a:pt x="234" y="217"/>
                    <a:pt x="234" y="213"/>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34" name="Freeform 134"/>
            <p:cNvSpPr>
              <a:spLocks/>
            </p:cNvSpPr>
            <p:nvPr/>
          </p:nvSpPr>
          <p:spPr bwMode="black">
            <a:xfrm>
              <a:off x="1882880" y="3649342"/>
              <a:ext cx="143899" cy="135143"/>
            </a:xfrm>
            <a:custGeom>
              <a:avLst/>
              <a:gdLst/>
              <a:ahLst/>
              <a:cxnLst>
                <a:cxn ang="0">
                  <a:pos x="151" y="133"/>
                </a:cxn>
                <a:cxn ang="0">
                  <a:pos x="4" y="0"/>
                </a:cxn>
                <a:cxn ang="0">
                  <a:pos x="0" y="4"/>
                </a:cxn>
                <a:cxn ang="0">
                  <a:pos x="1" y="35"/>
                </a:cxn>
                <a:cxn ang="0">
                  <a:pos x="5" y="40"/>
                </a:cxn>
                <a:cxn ang="0">
                  <a:pos x="110" y="135"/>
                </a:cxn>
                <a:cxn ang="0">
                  <a:pos x="115" y="141"/>
                </a:cxn>
                <a:cxn ang="0">
                  <a:pos x="146" y="139"/>
                </a:cxn>
                <a:cxn ang="0">
                  <a:pos x="151" y="133"/>
                </a:cxn>
              </a:cxnLst>
              <a:rect l="0" t="0" r="r" b="b"/>
              <a:pathLst>
                <a:path w="151" h="141">
                  <a:moveTo>
                    <a:pt x="151" y="133"/>
                  </a:moveTo>
                  <a:cubicBezTo>
                    <a:pt x="142" y="30"/>
                    <a:pt x="54" y="0"/>
                    <a:pt x="4" y="0"/>
                  </a:cubicBezTo>
                  <a:cubicBezTo>
                    <a:pt x="1" y="0"/>
                    <a:pt x="0" y="1"/>
                    <a:pt x="0" y="4"/>
                  </a:cubicBezTo>
                  <a:cubicBezTo>
                    <a:pt x="0" y="5"/>
                    <a:pt x="0" y="33"/>
                    <a:pt x="1" y="35"/>
                  </a:cubicBezTo>
                  <a:cubicBezTo>
                    <a:pt x="1" y="38"/>
                    <a:pt x="2" y="40"/>
                    <a:pt x="5" y="40"/>
                  </a:cubicBezTo>
                  <a:cubicBezTo>
                    <a:pt x="31" y="42"/>
                    <a:pt x="100" y="55"/>
                    <a:pt x="110" y="135"/>
                  </a:cubicBezTo>
                  <a:cubicBezTo>
                    <a:pt x="111" y="139"/>
                    <a:pt x="111" y="141"/>
                    <a:pt x="115" y="141"/>
                  </a:cubicBezTo>
                  <a:cubicBezTo>
                    <a:pt x="117" y="141"/>
                    <a:pt x="145" y="139"/>
                    <a:pt x="146" y="139"/>
                  </a:cubicBezTo>
                  <a:cubicBezTo>
                    <a:pt x="150" y="139"/>
                    <a:pt x="151" y="137"/>
                    <a:pt x="151" y="133"/>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35" name="Freeform 20"/>
            <p:cNvSpPr>
              <a:spLocks noEditPoints="1"/>
            </p:cNvSpPr>
            <p:nvPr/>
          </p:nvSpPr>
          <p:spPr bwMode="black">
            <a:xfrm>
              <a:off x="1614379" y="3483561"/>
              <a:ext cx="761570" cy="489946"/>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xmlns="" val="4127908637"/>
      </p:ext>
    </p:extLst>
  </p:cSld>
  <p:clrMapOvr>
    <a:masterClrMapping/>
  </p:clrMapOvr>
  <mc:AlternateContent xmlns:mc="http://schemas.openxmlformats.org/markup-compatibility/2006">
    <mc:Choice xmlns:p14="http://schemas.microsoft.com/office/powerpoint/2010/main" xmlns="" Requires="p14">
      <p:transition spd="slow" p14:dur="1500">
        <p:push/>
      </p:transition>
    </mc:Choice>
    <mc:Fallback>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90525" y="6190576"/>
            <a:ext cx="8382000"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a:gradFill>
                  <a:gsLst>
                    <a:gs pos="0">
                      <a:srgbClr val="FFFFFF"/>
                    </a:gs>
                    <a:gs pos="100000">
                      <a:srgbClr val="FFFFFF"/>
                    </a:gs>
                  </a:gsLst>
                  <a:lin ang="5400000" scaled="0"/>
                </a:gradFill>
                <a:latin typeface="Segoe UI" pitchFamily="34" charset="0"/>
                <a:cs typeface="Arial" charset="0"/>
              </a:rPr>
              <a:t>© </a:t>
            </a:r>
            <a:r>
              <a:rPr lang="en-US" sz="700" smtClean="0">
                <a:gradFill>
                  <a:gsLst>
                    <a:gs pos="0">
                      <a:srgbClr val="FFFFFF"/>
                    </a:gs>
                    <a:gs pos="100000">
                      <a:srgbClr val="FFFFFF"/>
                    </a:gs>
                  </a:gsLst>
                  <a:lin ang="5400000" scaled="0"/>
                </a:gradFill>
                <a:latin typeface="Segoe UI" pitchFamily="34" charset="0"/>
                <a:cs typeface="Arial" charset="0"/>
              </a:rPr>
              <a:t>2011 </a:t>
            </a:r>
            <a:r>
              <a:rPr lang="en-US" sz="700" dirty="0">
                <a:gradFill>
                  <a:gsLst>
                    <a:gs pos="0">
                      <a:srgbClr val="FFFFFF"/>
                    </a:gs>
                    <a:gs pos="100000">
                      <a:srgbClr val="FFFFFF"/>
                    </a:gs>
                  </a:gsLst>
                  <a:lin ang="5400000" scaled="0"/>
                </a:gradFill>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6" name="Picture 2" descr="Microsoft logo and tagline"/>
          <p:cNvPicPr>
            <a:picLocks noChangeAspect="1" noChangeArrowheads="1"/>
          </p:cNvPicPr>
          <p:nvPr/>
        </p:nvPicPr>
        <p:blipFill rotWithShape="1">
          <a:blip r:embed="rId3" cstate="screen">
            <a:extLst>
              <a:ext uri="{BEBA8EAE-BF5A-486C-A8C5-ECC9F3942E4B}">
                <a14:imgProps xmlns:a14="http://schemas.microsoft.com/office/drawing/2010/main" xmlns="">
                  <a14:imgLayer r:embed="rId4">
                    <a14:imgEffect>
                      <a14:brightnessContrast bright="100000"/>
                    </a14:imgEffect>
                  </a14:imgLayer>
                </a14:imgProps>
              </a:ext>
              <a:ext uri="{28A0092B-C50C-407E-A947-70E740481C1C}">
                <a14:useLocalDpi xmlns:a14="http://schemas.microsoft.com/office/drawing/2010/main" xmlns=""/>
              </a:ext>
            </a:extLst>
          </a:blip>
          <a:srcRect/>
          <a:stretch/>
        </p:blipFill>
        <p:spPr bwMode="black">
          <a:xfrm>
            <a:off x="384671" y="2858023"/>
            <a:ext cx="3515281" cy="591615"/>
          </a:xfrm>
          <a:prstGeom prst="rect">
            <a:avLst/>
          </a:prstGeom>
          <a:noFill/>
          <a:ln>
            <a:noFill/>
          </a:ln>
        </p:spPr>
      </p:pic>
    </p:spTree>
    <p:extLst>
      <p:ext uri="{BB962C8B-B14F-4D97-AF65-F5344CB8AC3E}">
        <p14:creationId xmlns:p14="http://schemas.microsoft.com/office/powerpoint/2010/main" xmlns="" val="1186198653"/>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História do </a:t>
            </a:r>
            <a:r>
              <a:rPr lang="pt-BR" dirty="0" err="1" smtClean="0"/>
              <a:t>Git</a:t>
            </a:r>
            <a:endParaRPr lang="pt-BR" dirty="0"/>
          </a:p>
        </p:txBody>
      </p:sp>
      <p:sp>
        <p:nvSpPr>
          <p:cNvPr id="10" name="Rechteck 9"/>
          <p:cNvSpPr/>
          <p:nvPr/>
        </p:nvSpPr>
        <p:spPr bwMode="auto">
          <a:xfrm>
            <a:off x="7913590" y="147945"/>
            <a:ext cx="1100563" cy="110056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History</a:t>
            </a: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8" name="Picture 4" descr="C:\Users\arturn\AppData\Local\MetroStyleAddIn\Icons\Database.wm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49389" y="807276"/>
            <a:ext cx="325131" cy="344138"/>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extplatzhalter 26"/>
          <p:cNvSpPr txBox="1">
            <a:spLocks/>
          </p:cNvSpPr>
          <p:nvPr/>
        </p:nvSpPr>
        <p:spPr>
          <a:xfrm>
            <a:off x="360860" y="1703939"/>
            <a:ext cx="7824777" cy="4907876"/>
          </a:xfrm>
          <a:prstGeom prst="rect">
            <a:avLst/>
          </a:prstGeom>
        </p:spPr>
        <p:txBody>
          <a:bodyPr/>
          <a:lstStyle/>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a:t>
            </a: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Criado por Linus Torvalds para ser a ferramenta de versionamento do projeto kernel do linux, em substituição ao DVCS proprietário chamado BitKeeper. </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Linus Torvald entendia que não podia versionar um sistema operacional open source em uma ferramenta proprietaria.</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kumimoji="0" lang="de-DE" sz="200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a:p>
            <a:pPr marL="0" marR="0" lvl="0" indent="0" algn="l" defTabSz="686047" rtl="0" eaLnBrk="1" fontAlgn="auto" latinLnBrk="0" hangingPunct="1">
              <a:lnSpc>
                <a:spcPct val="90000"/>
              </a:lnSpc>
              <a:spcBef>
                <a:spcPct val="20000"/>
              </a:spcBef>
              <a:spcAft>
                <a:spcPts val="0"/>
              </a:spcAft>
              <a:buClrTx/>
              <a:buSzPct val="90000"/>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VCS</a:t>
            </a:r>
            <a:endParaRPr lang="pt-BR" dirty="0"/>
          </a:p>
        </p:txBody>
      </p:sp>
      <p:grpSp>
        <p:nvGrpSpPr>
          <p:cNvPr id="13" name="Grupo 12"/>
          <p:cNvGrpSpPr/>
          <p:nvPr/>
        </p:nvGrpSpPr>
        <p:grpSpPr>
          <a:xfrm>
            <a:off x="7896006" y="121568"/>
            <a:ext cx="1100563" cy="1100563"/>
            <a:chOff x="7896006" y="121568"/>
            <a:chExt cx="1100563" cy="1100563"/>
          </a:xfrm>
        </p:grpSpPr>
        <p:sp>
          <p:nvSpPr>
            <p:cNvPr id="10" name="Rechteck 9"/>
            <p:cNvSpPr/>
            <p:nvPr/>
          </p:nvSpPr>
          <p:spPr bwMode="auto">
            <a:xfrm>
              <a:off x="7896006" y="121568"/>
              <a:ext cx="1100563" cy="110056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VCS</a:t>
              </a: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8" name="Picture 4" descr="C:\Users\arturn\AppData\Local\MetroStyleAddIn\Icons\Database.wm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31805" y="780899"/>
              <a:ext cx="325131" cy="34413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 name="Textplatzhalter 26"/>
          <p:cNvSpPr txBox="1">
            <a:spLocks/>
          </p:cNvSpPr>
          <p:nvPr/>
        </p:nvSpPr>
        <p:spPr>
          <a:xfrm>
            <a:off x="396030" y="1633600"/>
            <a:ext cx="7824777" cy="4714446"/>
          </a:xfrm>
          <a:prstGeom prst="rect">
            <a:avLst/>
          </a:prstGeom>
        </p:spPr>
        <p:txBody>
          <a:bodyPr/>
          <a:lstStyle/>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Existem dois tipos de ferramentas de versionamento, as de repositório centralizado e descentralizado.</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r>
              <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VCS – Version Control System</a:t>
            </a:r>
          </a:p>
          <a:p>
            <a:pPr marL="0" marR="0" lvl="0" indent="0" algn="l" defTabSz="686047" rtl="0" eaLnBrk="1" fontAlgn="auto" latinLnBrk="0" hangingPunct="1">
              <a:lnSpc>
                <a:spcPct val="90000"/>
              </a:lnSpc>
              <a:spcBef>
                <a:spcPct val="20000"/>
              </a:spcBef>
              <a:spcAft>
                <a:spcPts val="0"/>
              </a:spcAft>
              <a:buClrTx/>
              <a:buSzPct val="90000"/>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Os VCS são ferramentas</a:t>
            </a: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que possuem o repositório centralizado, onde ficam hospedados as revisões, </a:t>
            </a:r>
            <a:r>
              <a:rPr lang="pt-BR" sz="2000" dirty="0" err="1"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branch</a:t>
            </a: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’,s e </a:t>
            </a:r>
            <a:r>
              <a:rPr lang="pt-BR" sz="2000" dirty="0" err="1"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tags</a:t>
            </a: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do código fonte. Todos os usuários possuem suas </a:t>
            </a:r>
            <a:r>
              <a:rPr lang="pt-BR" sz="2000" dirty="0" err="1"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workspaces</a:t>
            </a: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e quando </a:t>
            </a:r>
            <a:r>
              <a:rPr lang="pt-BR" sz="2000" dirty="0" err="1"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versionam</a:t>
            </a: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enviam o código fonte para o repositório centralizado.</a:t>
            </a:r>
          </a:p>
          <a:p>
            <a:pPr marL="0" marR="0" lvl="0" indent="0" algn="l" defTabSz="686047" rtl="0" eaLnBrk="1" fontAlgn="auto" latinLnBrk="0" hangingPunct="1">
              <a:lnSpc>
                <a:spcPct val="90000"/>
              </a:lnSpc>
              <a:spcBef>
                <a:spcPct val="20000"/>
              </a:spcBef>
              <a:spcAft>
                <a:spcPts val="0"/>
              </a:spcAft>
              <a:buClrTx/>
              <a:buSzPct val="90000"/>
              <a:tabLst/>
              <a:defRPr/>
            </a:pPr>
            <a:endPar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Exemplos de ferramentas VCS</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SVN</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TFS</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r>
              <a:rPr lang="pt-BR"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Visual Source Safe</a:t>
            </a:r>
            <a:endPar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VCS</a:t>
            </a:r>
            <a:endParaRPr lang="pt-BR" dirty="0"/>
          </a:p>
        </p:txBody>
      </p:sp>
      <p:grpSp>
        <p:nvGrpSpPr>
          <p:cNvPr id="15" name="Grupo 14"/>
          <p:cNvGrpSpPr/>
          <p:nvPr/>
        </p:nvGrpSpPr>
        <p:grpSpPr>
          <a:xfrm>
            <a:off x="7825667" y="147944"/>
            <a:ext cx="1100563" cy="1100563"/>
            <a:chOff x="7825667" y="147944"/>
            <a:chExt cx="1100563" cy="1100563"/>
          </a:xfrm>
        </p:grpSpPr>
        <p:sp>
          <p:nvSpPr>
            <p:cNvPr id="10" name="Rechteck 9"/>
            <p:cNvSpPr/>
            <p:nvPr/>
          </p:nvSpPr>
          <p:spPr bwMode="auto">
            <a:xfrm>
              <a:off x="7825667" y="147944"/>
              <a:ext cx="1100563" cy="110056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VCS</a:t>
              </a: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8" name="Picture 4" descr="C:\Users\arturn\AppData\Local\MetroStyleAddIn\Icons\Database.wm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61466" y="807275"/>
              <a:ext cx="325131" cy="34413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 name="Textplatzhalter 26"/>
          <p:cNvSpPr txBox="1">
            <a:spLocks/>
          </p:cNvSpPr>
          <p:nvPr/>
        </p:nvSpPr>
        <p:spPr>
          <a:xfrm>
            <a:off x="360860" y="1378635"/>
            <a:ext cx="7824777" cy="810661"/>
          </a:xfrm>
          <a:prstGeom prst="rect">
            <a:avLst/>
          </a:prstGeom>
        </p:spPr>
        <p:txBody>
          <a:bodyPr/>
          <a:lstStyle/>
          <a:p>
            <a:pPr lvl="0">
              <a:lnSpc>
                <a:spcPct val="90000"/>
              </a:lnSpc>
              <a:spcBef>
                <a:spcPct val="20000"/>
              </a:spcBef>
              <a:buSzPct val="90000"/>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A arquitetura padrão das ferramentas de versionamento VCS são semelhantes a imagem abaixo, o arquivo que será editado pelo usuário precisa ser “checkoutado“.</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pic>
        <p:nvPicPr>
          <p:cNvPr id="1027" name="Picture 3"/>
          <p:cNvPicPr>
            <a:picLocks noChangeAspect="1" noChangeArrowheads="1"/>
          </p:cNvPicPr>
          <p:nvPr/>
        </p:nvPicPr>
        <p:blipFill>
          <a:blip r:embed="rId3"/>
          <a:srcRect/>
          <a:stretch>
            <a:fillRect/>
          </a:stretch>
        </p:blipFill>
        <p:spPr bwMode="auto">
          <a:xfrm>
            <a:off x="2310178" y="2369894"/>
            <a:ext cx="4629150" cy="3648075"/>
          </a:xfrm>
          <a:prstGeom prst="rect">
            <a:avLst/>
          </a:prstGeom>
          <a:noFill/>
          <a:ln w="9525">
            <a:noFill/>
            <a:miter lim="800000"/>
            <a:headEnd/>
            <a:tailEnd/>
          </a:ln>
          <a:effectLst/>
        </p:spPr>
      </p:pic>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VCS</a:t>
            </a:r>
            <a:endParaRPr lang="pt-BR" dirty="0"/>
          </a:p>
        </p:txBody>
      </p:sp>
      <p:grpSp>
        <p:nvGrpSpPr>
          <p:cNvPr id="14" name="Grupo 13"/>
          <p:cNvGrpSpPr/>
          <p:nvPr/>
        </p:nvGrpSpPr>
        <p:grpSpPr>
          <a:xfrm>
            <a:off x="7904797" y="139153"/>
            <a:ext cx="1100563" cy="1100563"/>
            <a:chOff x="7904797" y="139153"/>
            <a:chExt cx="1100563" cy="1100563"/>
          </a:xfrm>
        </p:grpSpPr>
        <p:sp>
          <p:nvSpPr>
            <p:cNvPr id="10" name="Rechteck 9"/>
            <p:cNvSpPr/>
            <p:nvPr/>
          </p:nvSpPr>
          <p:spPr bwMode="auto">
            <a:xfrm>
              <a:off x="7904797" y="139153"/>
              <a:ext cx="1100563" cy="1100563"/>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VCS</a:t>
              </a:r>
              <a:endParaRPr lang="de-DE" sz="21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8" name="Picture 4" descr="C:\Users\arturn\AppData\Local\MetroStyleAddIn\Icons\Database.wm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40596" y="798484"/>
              <a:ext cx="325131" cy="34413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 name="Textplatzhalter 26"/>
          <p:cNvSpPr txBox="1">
            <a:spLocks/>
          </p:cNvSpPr>
          <p:nvPr/>
        </p:nvSpPr>
        <p:spPr>
          <a:xfrm>
            <a:off x="360860" y="1378635"/>
            <a:ext cx="7824777" cy="810661"/>
          </a:xfrm>
          <a:prstGeom prst="rect">
            <a:avLst/>
          </a:prstGeom>
        </p:spPr>
        <p:txBody>
          <a:bodyPr/>
          <a:lstStyle/>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Processo padrão do dia-dia de versionamento do usuário.</a:t>
            </a: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3342909" y="1925515"/>
            <a:ext cx="2607199" cy="4593248"/>
          </a:xfrm>
          <a:prstGeom prst="rect">
            <a:avLst/>
          </a:prstGeom>
          <a:noFill/>
          <a:ln w="9525">
            <a:noFill/>
            <a:miter lim="800000"/>
            <a:headEnd/>
            <a:tailEnd/>
          </a:ln>
          <a:effectLst/>
        </p:spPr>
      </p:pic>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srcRect/>
          <a:stretch>
            <a:fillRect/>
          </a:stretch>
        </p:blipFill>
        <p:spPr bwMode="auto">
          <a:xfrm>
            <a:off x="4636773" y="1512277"/>
            <a:ext cx="4137951" cy="4222872"/>
          </a:xfrm>
          <a:prstGeom prst="rect">
            <a:avLst/>
          </a:prstGeom>
          <a:noFill/>
          <a:ln w="9525">
            <a:noFill/>
            <a:miter lim="800000"/>
            <a:headEnd/>
            <a:tailEnd/>
          </a:ln>
          <a:effectLst/>
        </p:spPr>
      </p:pic>
      <p:sp>
        <p:nvSpPr>
          <p:cNvPr id="25" name="Título 24"/>
          <p:cNvSpPr>
            <a:spLocks noGrp="1"/>
          </p:cNvSpPr>
          <p:nvPr>
            <p:ph type="title"/>
          </p:nvPr>
        </p:nvSpPr>
        <p:spPr/>
        <p:txBody>
          <a:bodyPr/>
          <a:lstStyle/>
          <a:p>
            <a:r>
              <a:rPr lang="pt-BR" dirty="0" smtClean="0"/>
              <a:t>DVCS</a:t>
            </a:r>
            <a:endParaRPr lang="pt-BR" dirty="0"/>
          </a:p>
        </p:txBody>
      </p:sp>
      <p:grpSp>
        <p:nvGrpSpPr>
          <p:cNvPr id="3"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4"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2" name="Textplatzhalter 26"/>
          <p:cNvSpPr txBox="1">
            <a:spLocks/>
          </p:cNvSpPr>
          <p:nvPr/>
        </p:nvSpPr>
        <p:spPr>
          <a:xfrm>
            <a:off x="360861" y="1378634"/>
            <a:ext cx="4105631" cy="5479366"/>
          </a:xfrm>
          <a:prstGeom prst="rect">
            <a:avLst/>
          </a:prstGeom>
        </p:spPr>
        <p:txBody>
          <a:bodyPr/>
          <a:lstStyle/>
          <a:p>
            <a:pPr marL="0" marR="0" lvl="0" indent="0" algn="just"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No DVCS, Distributed Version Control System, os repositórios são distribuidos, isso significa dizer que além do repositório remoto onde ficam todos os versionamentos existem os repositórios presentes em cada máquina.</a:t>
            </a:r>
          </a:p>
          <a:p>
            <a:pPr marL="0" marR="0" lvl="0" indent="0" algn="just" defTabSz="686047" rtl="0" eaLnBrk="1" fontAlgn="auto" latinLnBrk="0" hangingPunct="1">
              <a:lnSpc>
                <a:spcPct val="90000"/>
              </a:lnSpc>
              <a:spcBef>
                <a:spcPct val="20000"/>
              </a:spcBef>
              <a:spcAft>
                <a:spcPts val="0"/>
              </a:spcAft>
              <a:buClrTx/>
              <a:buSzPct val="90000"/>
              <a:tabLst/>
              <a:defRPr/>
            </a:pPr>
            <a:endPar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just"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Uma das vantagens dessa arquitetura é a facilidade de se manter o versionamento mesmo off line, já que antes de enviar a revisão para o repositório remoto o usuário deve versionar em seu repositório local.</a:t>
            </a:r>
          </a:p>
          <a:p>
            <a:pPr marL="0" marR="0" lvl="0" indent="0" algn="just" defTabSz="686047" rtl="0" eaLnBrk="1" fontAlgn="auto" latinLnBrk="0" hangingPunct="1">
              <a:lnSpc>
                <a:spcPct val="90000"/>
              </a:lnSpc>
              <a:spcBef>
                <a:spcPct val="20000"/>
              </a:spcBef>
              <a:spcAft>
                <a:spcPts val="0"/>
              </a:spcAft>
              <a:buClrTx/>
              <a:buSzPct val="90000"/>
              <a:buFontTx/>
              <a:buChar char="-"/>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just"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DVCS</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pic>
        <p:nvPicPr>
          <p:cNvPr id="2050" name="Picture 2"/>
          <p:cNvPicPr>
            <a:picLocks noChangeAspect="1" noChangeArrowheads="1"/>
          </p:cNvPicPr>
          <p:nvPr/>
        </p:nvPicPr>
        <p:blipFill>
          <a:blip r:embed="rId2"/>
          <a:srcRect/>
          <a:stretch>
            <a:fillRect/>
          </a:stretch>
        </p:blipFill>
        <p:spPr bwMode="auto">
          <a:xfrm>
            <a:off x="5006049" y="1573823"/>
            <a:ext cx="4137951" cy="4222872"/>
          </a:xfrm>
          <a:prstGeom prst="rect">
            <a:avLst/>
          </a:prstGeom>
          <a:noFill/>
          <a:ln w="9525">
            <a:noFill/>
            <a:miter lim="800000"/>
            <a:headEnd/>
            <a:tailEnd/>
          </a:ln>
          <a:effectLst/>
        </p:spPr>
      </p:pic>
      <p:sp>
        <p:nvSpPr>
          <p:cNvPr id="13" name="Textplatzhalter 26"/>
          <p:cNvSpPr txBox="1">
            <a:spLocks/>
          </p:cNvSpPr>
          <p:nvPr/>
        </p:nvSpPr>
        <p:spPr>
          <a:xfrm>
            <a:off x="360860" y="1169377"/>
            <a:ext cx="4747471" cy="5336931"/>
          </a:xfrm>
          <a:prstGeom prst="rect">
            <a:avLst/>
          </a:prstGeom>
        </p:spPr>
        <p:txBody>
          <a:bodyPr/>
          <a:lstStyle/>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Como pode ser visto na imagem abaixo, tanto o servidor quanto os computadores possuem uma cópia do banco de dados de versionamento.</a:t>
            </a:r>
          </a:p>
          <a:p>
            <a:pPr marL="0" marR="0" lvl="0" indent="0" algn="l" defTabSz="686047" rtl="0" eaLnBrk="1" fontAlgn="auto" latinLnBrk="0" hangingPunct="1">
              <a:lnSpc>
                <a:spcPct val="90000"/>
              </a:lnSpc>
              <a:spcBef>
                <a:spcPct val="20000"/>
              </a:spcBef>
              <a:spcAft>
                <a:spcPts val="0"/>
              </a:spcAft>
              <a:buClrTx/>
              <a:buSzPct val="90000"/>
              <a:tabLst/>
              <a:defRPr/>
            </a:pPr>
            <a:endPar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buFontTx/>
              <a:buChar char="-"/>
              <a:tabLst/>
              <a:defRPr/>
            </a:pPr>
            <a:endParaRPr lang="de-DE" sz="2000" b="1"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0" marR="0" lvl="0" indent="0" algn="l" defTabSz="686047" rtl="0" eaLnBrk="1" fontAlgn="auto" latinLnBrk="0" hangingPunct="1">
              <a:lnSpc>
                <a:spcPct val="90000"/>
              </a:lnSpc>
              <a:spcBef>
                <a:spcPct val="20000"/>
              </a:spcBef>
              <a:spcAft>
                <a:spcPts val="0"/>
              </a:spcAft>
              <a:buClrTx/>
              <a:buSzPct val="90000"/>
              <a:tabLst/>
              <a:defRPr/>
            </a:pPr>
            <a:endParaRPr kumimoji="0" lang="de-DE" sz="2000" b="0" i="0" u="none" strike="noStrike" kern="1200" cap="none" spc="0" normalizeH="0" baseline="0" noProof="0" dirty="0" smtClean="0">
              <a:ln>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uLnTx/>
              <a:uFillTx/>
              <a:latin typeface="+mn-lt"/>
              <a:ea typeface="+mn-ea"/>
              <a:cs typeface="+mn-cs"/>
            </a:endParaRPr>
          </a:p>
        </p:txBody>
      </p:sp>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ítulo 24"/>
          <p:cNvSpPr>
            <a:spLocks noGrp="1"/>
          </p:cNvSpPr>
          <p:nvPr>
            <p:ph type="title"/>
          </p:nvPr>
        </p:nvSpPr>
        <p:spPr/>
        <p:txBody>
          <a:bodyPr/>
          <a:lstStyle/>
          <a:p>
            <a:r>
              <a:rPr lang="pt-BR" dirty="0" smtClean="0"/>
              <a:t>DVCS</a:t>
            </a:r>
            <a:endParaRPr lang="pt-BR" dirty="0"/>
          </a:p>
        </p:txBody>
      </p:sp>
      <p:grpSp>
        <p:nvGrpSpPr>
          <p:cNvPr id="2" name="Grupo 29"/>
          <p:cNvGrpSpPr/>
          <p:nvPr/>
        </p:nvGrpSpPr>
        <p:grpSpPr>
          <a:xfrm>
            <a:off x="7895838" y="156737"/>
            <a:ext cx="1100563" cy="1100563"/>
            <a:chOff x="4701058" y="1343699"/>
            <a:chExt cx="2155190" cy="2155190"/>
          </a:xfrm>
        </p:grpSpPr>
        <p:sp>
          <p:nvSpPr>
            <p:cNvPr id="11" name="Rechteck 10"/>
            <p:cNvSpPr/>
            <p:nvPr/>
          </p:nvSpPr>
          <p:spPr bwMode="auto">
            <a:xfrm>
              <a:off x="4701058" y="1343699"/>
              <a:ext cx="2155190" cy="2155190"/>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6520" tIns="64770" rIns="96520" bIns="64770" numCol="1" spcCol="0" rtlCol="0" fromWordArt="0" anchor="t" anchorCtr="0" forceAA="0" compatLnSpc="1">
              <a:prstTxWarp prst="textNoShape">
                <a:avLst/>
              </a:prstTxWarp>
              <a:noAutofit/>
            </a:bodyPr>
            <a:lstStyle/>
            <a:p>
              <a:pPr defTabSz="914099" fontAlgn="base">
                <a:spcBef>
                  <a:spcPct val="0"/>
                </a:spcBef>
                <a:spcAft>
                  <a:spcPct val="0"/>
                </a:spcAft>
              </a:pPr>
              <a:r>
                <a:rPr lang="de-DE" sz="21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DVCS</a:t>
              </a:r>
            </a:p>
          </p:txBody>
        </p:sp>
        <p:grpSp>
          <p:nvGrpSpPr>
            <p:cNvPr id="3" name="Group 54"/>
            <p:cNvGrpSpPr/>
            <p:nvPr/>
          </p:nvGrpSpPr>
          <p:grpSpPr bwMode="black">
            <a:xfrm>
              <a:off x="5967079" y="2741621"/>
              <a:ext cx="704313" cy="572990"/>
              <a:chOff x="5184775" y="225425"/>
              <a:chExt cx="1500188" cy="1220788"/>
            </a:xfrm>
            <a:solidFill>
              <a:srgbClr val="FFFFFF"/>
            </a:solidFill>
          </p:grpSpPr>
          <p:sp>
            <p:nvSpPr>
              <p:cNvPr id="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13" name="Textplatzhalter 26"/>
          <p:cNvSpPr txBox="1">
            <a:spLocks/>
          </p:cNvSpPr>
          <p:nvPr/>
        </p:nvSpPr>
        <p:spPr>
          <a:xfrm>
            <a:off x="360860" y="1239714"/>
            <a:ext cx="8598502" cy="668218"/>
          </a:xfrm>
          <a:prstGeom prst="rect">
            <a:avLst/>
          </a:prstGeom>
        </p:spPr>
        <p:txBody>
          <a:bodyPr/>
          <a:lstStyle/>
          <a:p>
            <a:pPr marL="0" marR="0" lvl="0" indent="0" algn="l" defTabSz="686047" rtl="0" eaLnBrk="1" fontAlgn="auto" latinLnBrk="0" hangingPunct="1">
              <a:lnSpc>
                <a:spcPct val="90000"/>
              </a:lnSpc>
              <a:spcBef>
                <a:spcPct val="20000"/>
              </a:spcBef>
              <a:spcAft>
                <a:spcPts val="0"/>
              </a:spcAft>
              <a:buClrTx/>
              <a:buSzPct val="90000"/>
              <a:tabLst/>
              <a:defRPr/>
            </a:pPr>
            <a:r>
              <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O versionamento no Git é um pouco mais longo por se tratar de possuir uma arquitetura distribuida, a imagem abaixo mostra isso:</a:t>
            </a:r>
          </a:p>
          <a:p>
            <a:pPr marL="0" marR="0" lvl="0" indent="0" algn="l" defTabSz="686047" rtl="0" eaLnBrk="1" fontAlgn="auto" latinLnBrk="0" hangingPunct="1">
              <a:lnSpc>
                <a:spcPct val="90000"/>
              </a:lnSpc>
              <a:spcBef>
                <a:spcPct val="20000"/>
              </a:spcBef>
              <a:spcAft>
                <a:spcPts val="0"/>
              </a:spcAft>
              <a:buClrTx/>
              <a:buSzPct val="90000"/>
              <a:tabLst/>
              <a:defRPr/>
            </a:pPr>
            <a:endParaRPr lang="de-DE" sz="20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p:txBody>
      </p:sp>
      <p:pic>
        <p:nvPicPr>
          <p:cNvPr id="3074" name="Picture 2" descr="http://osteele.com/images/2008/git-transport.png"/>
          <p:cNvPicPr>
            <a:picLocks noChangeAspect="1" noChangeArrowheads="1"/>
          </p:cNvPicPr>
          <p:nvPr/>
        </p:nvPicPr>
        <p:blipFill>
          <a:blip r:embed="rId2"/>
          <a:srcRect/>
          <a:stretch>
            <a:fillRect/>
          </a:stretch>
        </p:blipFill>
        <p:spPr bwMode="auto">
          <a:xfrm>
            <a:off x="2116260" y="2158267"/>
            <a:ext cx="4581525" cy="4333875"/>
          </a:xfrm>
          <a:prstGeom prst="rect">
            <a:avLst/>
          </a:prstGeom>
          <a:noFill/>
        </p:spPr>
      </p:pic>
    </p:spTree>
    <p:extLst>
      <p:ext uri="{BB962C8B-B14F-4D97-AF65-F5344CB8AC3E}">
        <p14:creationId xmlns:p14="http://schemas.microsoft.com/office/powerpoint/2010/main" xmlns="" val="5216774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etro Template Light 4x3">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1_Metro Template Light 4x3">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alpha val="82000"/>
          </a:schemeClr>
        </a:solidFill>
        <a:ln>
          <a:solidFill>
            <a:schemeClr val="tx1"/>
          </a:solidFill>
          <a:headEnd type="none" w="med" len="med"/>
          <a:tailEnd type="none" w="med" len="med"/>
        </a:ln>
        <a:effectLst/>
        <a:scene3d>
          <a:camera prst="orthographicFront"/>
          <a:lightRig rig="threePt" dir="t"/>
        </a:scene3d>
        <a:sp3d contourW="6350">
          <a:contourClr>
            <a:srgbClr val="FFFFFF"/>
          </a:contourClr>
        </a:sp3d>
      </a:spPr>
      <a:bodyPr vert="horz" wrap="none" lIns="0" tIns="72000" rIns="0" bIns="0" numCol="1" rtlCol="0" anchor="ctr" anchorCtr="0" compatLnSpc="1">
        <a:prstTxWarp prst="textNoShape">
          <a:avLst/>
        </a:prstTxWarp>
      </a:bodyPr>
      <a:lstStyle>
        <a:defPPr algn="ctr">
          <a:lnSpc>
            <a:spcPct val="80000"/>
          </a:lnSpc>
          <a:spcAft>
            <a:spcPts val="1369"/>
          </a:spcAft>
          <a:buClr>
            <a:srgbClr val="FFFFFF"/>
          </a:buClr>
          <a:buSzPct val="100000"/>
          <a:defRPr sz="1600" dirty="0" smtClean="0">
            <a:solidFill>
              <a:srgbClr val="000000"/>
            </a:solidFill>
            <a:latin typeface="Segoe Semibold"/>
          </a:defRPr>
        </a:defPPr>
      </a:lstStyle>
      <a:style>
        <a:lnRef idx="1">
          <a:schemeClr val="dk1"/>
        </a:lnRef>
        <a:fillRef idx="2">
          <a:schemeClr val="dk1"/>
        </a:fillRef>
        <a:effectRef idx="1">
          <a:schemeClr val="dk1"/>
        </a:effectRef>
        <a:fontRef idx="minor">
          <a:schemeClr val="dk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2D05CC57DDD404F9F97FEA81B13A162" ma:contentTypeVersion="0" ma:contentTypeDescription="Ein neues Dokument erstellen." ma:contentTypeScope="" ma:versionID="e3a59c85af0158d074ce6063ad8c2109">
  <xsd:schema xmlns:xsd="http://www.w3.org/2001/XMLSchema" xmlns:xs="http://www.w3.org/2001/XMLSchema" xmlns:p="http://schemas.microsoft.com/office/2006/metadata/properties" targetNamespace="http://schemas.microsoft.com/office/2006/metadata/properties" ma:root="true" ma:fieldsID="66c4a6dd5ef775a5269b08f7de37f93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8F0EBA-2B27-4371-8013-31DA60FD9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 Template Light 4x3</Template>
  <TotalTime>4208</TotalTime>
  <Words>1352</Words>
  <Application>Microsoft Office PowerPoint</Application>
  <PresentationFormat>Apresentação na tela (4:3)</PresentationFormat>
  <Paragraphs>211</Paragraphs>
  <Slides>27</Slides>
  <Notes>1</Notes>
  <HiddenSlides>0</HiddenSlides>
  <MMClips>0</MMClips>
  <ScaleCrop>false</ScaleCrop>
  <HeadingPairs>
    <vt:vector size="4" baseType="variant">
      <vt:variant>
        <vt:lpstr>Tema</vt:lpstr>
      </vt:variant>
      <vt:variant>
        <vt:i4>3</vt:i4>
      </vt:variant>
      <vt:variant>
        <vt:lpstr>Títulos de slides</vt:lpstr>
      </vt:variant>
      <vt:variant>
        <vt:i4>27</vt:i4>
      </vt:variant>
    </vt:vector>
  </HeadingPairs>
  <TitlesOfParts>
    <vt:vector size="30" baseType="lpstr">
      <vt:lpstr>Metro Template Light 4x3</vt:lpstr>
      <vt:lpstr>Metro Template Colored Titles Segoe UI 16x9</vt:lpstr>
      <vt:lpstr>1_Metro Template Light 4x3</vt:lpstr>
      <vt:lpstr>Slide 1</vt:lpstr>
      <vt:lpstr>A ferramenta</vt:lpstr>
      <vt:lpstr>História do Git</vt:lpstr>
      <vt:lpstr>VCS</vt:lpstr>
      <vt:lpstr>VCS</vt:lpstr>
      <vt:lpstr>VCS</vt:lpstr>
      <vt:lpstr>DVCS</vt:lpstr>
      <vt:lpstr>DVCS</vt:lpstr>
      <vt:lpstr>DVCS</vt:lpstr>
      <vt:lpstr>Git init</vt:lpstr>
      <vt:lpstr>Git status</vt:lpstr>
      <vt:lpstr>Git add</vt:lpstr>
      <vt:lpstr>Git add</vt:lpstr>
      <vt:lpstr>Git push</vt:lpstr>
      <vt:lpstr>Git remote</vt:lpstr>
      <vt:lpstr>Git reset</vt:lpstr>
      <vt:lpstr>Git reset</vt:lpstr>
      <vt:lpstr>Git reset</vt:lpstr>
      <vt:lpstr>Git branch</vt:lpstr>
      <vt:lpstr>Git branch</vt:lpstr>
      <vt:lpstr>Git merge</vt:lpstr>
      <vt:lpstr>Git merge</vt:lpstr>
      <vt:lpstr>Git merge</vt:lpstr>
      <vt:lpstr>Git fetch</vt:lpstr>
      <vt:lpstr>Git tag</vt:lpstr>
      <vt:lpstr>Marcus Dorbação</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Artur Speth</dc:creator>
  <cp:lastModifiedBy>BSI - Dorbação</cp:lastModifiedBy>
  <cp:revision>229</cp:revision>
  <dcterms:created xsi:type="dcterms:W3CDTF">2011-11-02T21:58:39Z</dcterms:created>
  <dcterms:modified xsi:type="dcterms:W3CDTF">2013-04-01T21:36:43Z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0x01010072D05CC57DDD404F9F97FEA81B13A162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