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78" r:id="rId30"/>
  </p:sldIdLst>
  <p:sldSz cx="9144000" cy="5143500" type="screen16x9"/>
  <p:notesSz cx="6858000" cy="9144000"/>
  <p:embeddedFontLst>
    <p:embeddedFont>
      <p:font typeface="Barlow" panose="02000000000000000000" pitchFamily="2" charset="0"/>
      <p:regular r:id="rId32"/>
      <p:bold r:id="rId33"/>
      <p:italic r:id="rId34"/>
      <p:boldItalic r:id="rId35"/>
    </p:embeddedFont>
    <p:embeddedFont>
      <p:font typeface="Barlow Light" panose="02000000000000000000" pitchFamily="2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Raleway Thin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font" Target="fonts/font8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3.fntdata" /><Relationship Id="rId42" Type="http://schemas.openxmlformats.org/officeDocument/2006/relationships/font" Target="fonts/font11.fntdata" /><Relationship Id="rId47" Type="http://schemas.openxmlformats.org/officeDocument/2006/relationships/font" Target="fonts/font16.fntdata" /><Relationship Id="rId50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2.fntdata" /><Relationship Id="rId38" Type="http://schemas.openxmlformats.org/officeDocument/2006/relationships/font" Target="fonts/font7.fntdata" /><Relationship Id="rId46" Type="http://schemas.openxmlformats.org/officeDocument/2006/relationships/font" Target="fonts/font15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10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1.fntdata" /><Relationship Id="rId37" Type="http://schemas.openxmlformats.org/officeDocument/2006/relationships/font" Target="fonts/font6.fntdata" /><Relationship Id="rId40" Type="http://schemas.openxmlformats.org/officeDocument/2006/relationships/font" Target="fonts/font9.fntdata" /><Relationship Id="rId45" Type="http://schemas.openxmlformats.org/officeDocument/2006/relationships/font" Target="fonts/font14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5.fntdata" /><Relationship Id="rId49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4" Type="http://schemas.openxmlformats.org/officeDocument/2006/relationships/font" Target="fonts/font1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font" Target="fonts/font4.fntdata" /><Relationship Id="rId43" Type="http://schemas.openxmlformats.org/officeDocument/2006/relationships/font" Target="fonts/font12.fntdata" /><Relationship Id="rId48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Stack Operations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047875" y="217379"/>
            <a:ext cx="4572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PUSH Instruction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PUSH instruction is executed in two steps</a:t>
            </a:r>
          </a:p>
          <a:p>
            <a:br>
              <a:rPr lang="en-US" dirty="0"/>
            </a:br>
            <a:r>
              <a:rPr lang="en-US" dirty="0"/>
              <a:t> First decrements SP by the size of stack element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Then copies the source operand on top of stack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PUSH instruction formats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PUSH </a:t>
            </a:r>
            <a:r>
              <a:rPr lang="en-US" dirty="0" err="1"/>
              <a:t>reg</a:t>
            </a:r>
            <a:r>
              <a:rPr lang="en-US" dirty="0"/>
              <a:t>/mem16     contents of 16-bit register or 16-bit memory location is pushed on stack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PUSH imm16    16-bit immediate value is pushed on stack</a:t>
            </a:r>
            <a:br>
              <a:rPr lang="en-US" dirty="0"/>
            </a:br>
            <a:r>
              <a:rPr lang="en-US" dirty="0"/>
              <a:t> Examples are</a:t>
            </a:r>
            <a:br>
              <a:rPr lang="en-US" dirty="0"/>
            </a:br>
            <a:r>
              <a:rPr lang="en-US" dirty="0"/>
              <a:t> PUSH AX</a:t>
            </a:r>
            <a:br>
              <a:rPr lang="en-US" dirty="0"/>
            </a:br>
            <a:r>
              <a:rPr lang="en-US" dirty="0"/>
              <a:t> PUSH 10h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48100" y="2647950"/>
            <a:ext cx="1333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76625" y="3305175"/>
            <a:ext cx="1333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52475" y="523874"/>
            <a:ext cx="732472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POP Instruction</a:t>
            </a:r>
            <a:br>
              <a:rPr lang="en-US" dirty="0"/>
            </a:br>
            <a:r>
              <a:rPr lang="en-US" dirty="0"/>
              <a:t> POP instruction is executed in two steps</a:t>
            </a:r>
          </a:p>
          <a:p>
            <a:br>
              <a:rPr lang="en-US" dirty="0"/>
            </a:br>
            <a:r>
              <a:rPr lang="en-US" dirty="0"/>
              <a:t> First the contents of stack element pointed to by SP are copied into destination operand</a:t>
            </a:r>
          </a:p>
          <a:p>
            <a:br>
              <a:rPr lang="en-US" dirty="0"/>
            </a:br>
            <a:r>
              <a:rPr lang="en-US" dirty="0"/>
              <a:t> Then SP is incremented by the size of stack element</a:t>
            </a:r>
          </a:p>
          <a:p>
            <a:br>
              <a:rPr lang="en-US" dirty="0"/>
            </a:br>
            <a:r>
              <a:rPr lang="en-US" dirty="0"/>
              <a:t> Only one POP instruction formats</a:t>
            </a:r>
          </a:p>
          <a:p>
            <a:br>
              <a:rPr lang="en-US" dirty="0"/>
            </a:br>
            <a:r>
              <a:rPr lang="en-US" dirty="0"/>
              <a:t> POP </a:t>
            </a:r>
            <a:r>
              <a:rPr lang="en-US" dirty="0" err="1"/>
              <a:t>reg</a:t>
            </a:r>
            <a:r>
              <a:rPr lang="en-US" dirty="0"/>
              <a:t>/mem16     copies the value pointed to by SP into 16-bit register or 16-bit memory location</a:t>
            </a:r>
          </a:p>
          <a:p>
            <a:br>
              <a:rPr lang="en-US" dirty="0"/>
            </a:br>
            <a:r>
              <a:rPr lang="en-US" dirty="0"/>
              <a:t> Examples are</a:t>
            </a:r>
            <a:br>
              <a:rPr lang="en-US" dirty="0"/>
            </a:br>
            <a:r>
              <a:rPr lang="en-US" dirty="0"/>
              <a:t> POP AX</a:t>
            </a:r>
            <a:br>
              <a:rPr lang="en-US" dirty="0"/>
            </a:br>
            <a:r>
              <a:rPr lang="en-US" dirty="0"/>
              <a:t> POP </a:t>
            </a:r>
            <a:r>
              <a:rPr lang="en-US" dirty="0" err="1"/>
              <a:t>var</a:t>
            </a:r>
            <a:r>
              <a:rPr lang="en-US" dirty="0"/>
              <a:t> ;where </a:t>
            </a:r>
            <a:r>
              <a:rPr lang="en-US" dirty="0" err="1"/>
              <a:t>var</a:t>
            </a:r>
            <a:r>
              <a:rPr lang="en-US" dirty="0"/>
              <a:t> is a 16-bit memory location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0775" y="2781300"/>
            <a:ext cx="1714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42925" y="561975"/>
            <a:ext cx="631507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PUSHF and POPF Instructions</a:t>
            </a:r>
            <a:br>
              <a:rPr lang="en-US" dirty="0"/>
            </a:br>
            <a:r>
              <a:rPr lang="en-US" dirty="0"/>
              <a:t> PUSHF is used to push EFLAGS register on the stack</a:t>
            </a:r>
          </a:p>
          <a:p>
            <a:br>
              <a:rPr lang="en-US" dirty="0"/>
            </a:br>
            <a:r>
              <a:rPr lang="en-US" dirty="0"/>
              <a:t> POPF pops the stack into EFLAGS register</a:t>
            </a:r>
          </a:p>
          <a:p>
            <a:br>
              <a:rPr lang="en-US" dirty="0"/>
            </a:br>
            <a:r>
              <a:rPr lang="en-US" dirty="0"/>
              <a:t> When using these instructions, make sure program’s execution path does not skip over POPF instruction</a:t>
            </a:r>
          </a:p>
          <a:p>
            <a:br>
              <a:rPr lang="en-US" dirty="0"/>
            </a:br>
            <a:r>
              <a:rPr lang="en-US" dirty="0"/>
              <a:t> Syntax is</a:t>
            </a:r>
            <a:br>
              <a:rPr lang="en-US" dirty="0"/>
            </a:br>
            <a:r>
              <a:rPr lang="en-US" dirty="0"/>
              <a:t> PUSHF</a:t>
            </a:r>
            <a:br>
              <a:rPr lang="en-US" dirty="0"/>
            </a:br>
            <a:r>
              <a:rPr lang="en-US" dirty="0"/>
              <a:t> POPF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71475" y="342900"/>
            <a:ext cx="648652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PUSHA and POPA Instructions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dirty="0"/>
            </a:br>
            <a:r>
              <a:rPr lang="en-US" dirty="0"/>
              <a:t> PUSHA instruction pushes all 16-bit general purpose register on the stack in given order</a:t>
            </a:r>
          </a:p>
          <a:p>
            <a:br>
              <a:rPr lang="en-US" dirty="0"/>
            </a:br>
            <a:r>
              <a:rPr lang="en-US" dirty="0"/>
              <a:t> AX, CX, DX, BX, SP, BP, SI, DI</a:t>
            </a:r>
          </a:p>
          <a:p>
            <a:br>
              <a:rPr lang="en-US" dirty="0"/>
            </a:br>
            <a:r>
              <a:rPr lang="en-US" dirty="0"/>
              <a:t> POPA instruction pops the same registers in the reverse order</a:t>
            </a:r>
          </a:p>
          <a:p>
            <a:br>
              <a:rPr lang="en-US" dirty="0"/>
            </a:br>
            <a:r>
              <a:rPr lang="en-US" dirty="0"/>
              <a:t> Useful when modifying many general purpose registers inside a procedure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66700" y="381000"/>
            <a:ext cx="6591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Stack Applications</a:t>
            </a:r>
          </a:p>
          <a:p>
            <a:br>
              <a:rPr lang="en-US" dirty="0"/>
            </a:br>
            <a:r>
              <a:rPr lang="en-US" dirty="0"/>
              <a:t> Registers can be saved temporarily when used for more than one purpose</a:t>
            </a:r>
          </a:p>
          <a:p>
            <a:br>
              <a:rPr lang="en-US" dirty="0"/>
            </a:br>
            <a:r>
              <a:rPr lang="en-US" dirty="0"/>
              <a:t> When CALL instruction executed, return address is saved on the stack</a:t>
            </a:r>
          </a:p>
          <a:p>
            <a:br>
              <a:rPr lang="en-US" dirty="0"/>
            </a:br>
            <a:r>
              <a:rPr lang="en-US" dirty="0"/>
              <a:t> Arguments are passed to a subroutine by pushing them on the stack</a:t>
            </a:r>
          </a:p>
          <a:p>
            <a:br>
              <a:rPr lang="en-US" dirty="0"/>
            </a:br>
            <a:r>
              <a:rPr lang="en-US" dirty="0"/>
              <a:t> Stack can be used as temporary storage for local variables inside a subroutine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276350" y="1333500"/>
            <a:ext cx="631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LECTURE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038225" y="638176"/>
            <a:ext cx="58197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Defining and Using Procedures</a:t>
            </a:r>
          </a:p>
          <a:p>
            <a:br>
              <a:rPr lang="en-US" dirty="0"/>
            </a:br>
            <a:r>
              <a:rPr lang="en-US" dirty="0"/>
              <a:t> Creating a Procedure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CALL and RET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Nested Procedure Calls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Local and Global Labels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Procedure Parameters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USES Operator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23900" y="361950"/>
            <a:ext cx="61341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Procedure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A complex code can be divided in different independent elements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Such elements are called functions in C++ and Procedures in assembly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Procedure is a named block of statements that ends with a return statement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466850"/>
            <a:ext cx="58197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76425" y="942975"/>
            <a:ext cx="436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Creating a Procedure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1657350"/>
            <a:ext cx="61626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66850" y="7620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CALL Instruction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1975"/>
            <a:ext cx="4962600" cy="1416300"/>
          </a:xfrm>
        </p:spPr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4425" y="1534091"/>
            <a:ext cx="6305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LIFO (Last In First Out) data structure</a:t>
            </a:r>
            <a:br>
              <a:rPr lang="en-US" dirty="0"/>
            </a:br>
            <a:r>
              <a:rPr lang="en-US" dirty="0"/>
              <a:t> New value is added to the top of stack</a:t>
            </a:r>
          </a:p>
          <a:p>
            <a:br>
              <a:rPr lang="en-US" dirty="0"/>
            </a:br>
            <a:r>
              <a:rPr lang="en-US" dirty="0"/>
              <a:t> Existing values are removed from the top of stack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An essential part of calling from and returning to the procedures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Real life example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A stack of plates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423988"/>
            <a:ext cx="60483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76400" y="514350"/>
            <a:ext cx="532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RET Instruction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13" y="1143000"/>
            <a:ext cx="58959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47800" y="600075"/>
            <a:ext cx="599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Nested Procedure Call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19100" y="476251"/>
            <a:ext cx="64389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Parameter Passing in Procedures</a:t>
            </a:r>
          </a:p>
          <a:p>
            <a:br>
              <a:rPr lang="en-US" dirty="0"/>
            </a:br>
            <a:r>
              <a:rPr lang="en-US" dirty="0"/>
              <a:t> Parameter passing is different and complicated in assembly than in HLL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In assembly language</a:t>
            </a:r>
          </a:p>
          <a:p>
            <a:br>
              <a:rPr lang="en-US" dirty="0"/>
            </a:br>
            <a:r>
              <a:rPr lang="en-US" dirty="0"/>
              <a:t> First place all required parameters in a mutually accessible storage area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Then call the procedure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Types of storage area 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Registers (general purpose registers are used)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Memory (Stack is used)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Two common methods for parameter passing</a:t>
            </a:r>
            <a:br>
              <a:rPr lang="en-US" dirty="0"/>
            </a:br>
            <a:r>
              <a:rPr lang="en-US" dirty="0"/>
              <a:t> Register Method</a:t>
            </a:r>
            <a:br>
              <a:rPr lang="en-US" dirty="0"/>
            </a:br>
            <a:r>
              <a:rPr lang="en-US" dirty="0"/>
              <a:t> Stack Method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1343025"/>
            <a:ext cx="58959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38250" y="6477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Parameter passing through registers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1214438"/>
            <a:ext cx="59912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43025" y="438150"/>
            <a:ext cx="602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Parameters passing using STACK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833438"/>
            <a:ext cx="59055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863" y="1071563"/>
            <a:ext cx="59531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38225" y="533400"/>
            <a:ext cx="646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Using BP to travel inside STACK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42900" y="762000"/>
            <a:ext cx="6515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USES Operator </a:t>
            </a:r>
          </a:p>
          <a:p>
            <a:br>
              <a:rPr lang="en-US" dirty="0"/>
            </a:br>
            <a:r>
              <a:rPr lang="en-US" dirty="0"/>
              <a:t> All registers modified in a procedure should be saved on stack and restored before return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USES operator facilitates the saving and restoring of registers in an easy way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USES operator is used right after PROC directive and lists names of all registers modified inside procedure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852488"/>
            <a:ext cx="62198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009650" y="590550"/>
            <a:ext cx="6896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		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Runtime Stack (1/3)</a:t>
            </a:r>
          </a:p>
          <a:p>
            <a:br>
              <a:rPr lang="en-US" dirty="0"/>
            </a:br>
            <a:r>
              <a:rPr lang="en-US" dirty="0"/>
              <a:t> A memory array managed by CPU using ESP/SP (Extended Stack Pointer) register and SS (Stack Segment)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ESP/SP always points to the last value pushed on the top of stack and holds offset of that value in Stack Segment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ESP/SP cannot be manipulated directly instead it can be modified indirectly by instructions such as PUSH, POP, CALL, RET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8199" y="676276"/>
            <a:ext cx="770572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		Runtime Stack (2/3)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In protected mode i.e. 32-bit mode, size of each stack location is 32-bits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In real-address mode i.e. 16-bit mode, size of each stack location is 16-bits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emu8086 uses real-address mode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Runtime Stack is different from Stack Abstract Data Type which is typically written in a HLL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857375" y="3010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   Runtime Stack (3/3)</a:t>
            </a:r>
          </a:p>
          <a:p>
            <a:br>
              <a:rPr lang="en-US" dirty="0"/>
            </a:br>
            <a:r>
              <a:rPr lang="en-US" dirty="0"/>
              <a:t> SS contains the base address of Stack Segment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SP contains the offset of value at the top of stack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52688"/>
            <a:ext cx="36576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85799" y="191065"/>
            <a:ext cx="707707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Push Operation (1/3)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dirty="0"/>
            </a:br>
            <a:r>
              <a:rPr lang="en-US" dirty="0"/>
              <a:t> A push operation in stack puts the value on the top location available in stack and decrements the stack pointer by size of stack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Size of each stack element is 32 bits in protected address mode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 Size of each stack element is 16 bits in real address mode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90674" y="330308"/>
            <a:ext cx="59721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Push Operation (2/3)</a:t>
            </a:r>
          </a:p>
          <a:p>
            <a:br>
              <a:rPr lang="en-US" dirty="0"/>
            </a:br>
            <a:r>
              <a:rPr lang="en-US" dirty="0"/>
              <a:t> SP is decremented by 2 with each push operation</a:t>
            </a:r>
          </a:p>
          <a:p>
            <a:br>
              <a:rPr lang="en-US" dirty="0"/>
            </a:br>
            <a:r>
              <a:rPr lang="en-US" dirty="0"/>
              <a:t> These values are pushed on stack</a:t>
            </a:r>
          </a:p>
          <a:p>
            <a:br>
              <a:rPr lang="en-US" dirty="0"/>
            </a:br>
            <a:r>
              <a:rPr lang="en-US" dirty="0"/>
              <a:t> 1000h</a:t>
            </a:r>
            <a:br>
              <a:rPr lang="en-US" dirty="0"/>
            </a:br>
            <a:r>
              <a:rPr lang="en-US" dirty="0"/>
              <a:t> 2000h</a:t>
            </a:r>
            <a:br>
              <a:rPr lang="en-US" dirty="0"/>
            </a:br>
            <a:r>
              <a:rPr lang="en-US" dirty="0"/>
              <a:t> 3000h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2952750"/>
            <a:ext cx="58864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85950" y="2886075"/>
            <a:ext cx="828675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90675" y="29527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Push Operation (3/3)</a:t>
            </a:r>
            <a:br>
              <a:rPr lang="en-US" dirty="0"/>
            </a:br>
            <a:endParaRPr lang="en-US" dirty="0"/>
          </a:p>
          <a:p>
            <a:r>
              <a:rPr lang="en-US" dirty="0"/>
              <a:t> This value is pushed on stack</a:t>
            </a:r>
            <a:br>
              <a:rPr lang="en-US" dirty="0"/>
            </a:br>
            <a:r>
              <a:rPr lang="en-US" dirty="0"/>
              <a:t>1 000 0000h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50" y="2266950"/>
            <a:ext cx="327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924050" y="32667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Pop Operation</a:t>
            </a:r>
          </a:p>
          <a:p>
            <a:br>
              <a:rPr lang="en-US" dirty="0"/>
            </a:br>
            <a:r>
              <a:rPr lang="en-US" dirty="0"/>
              <a:t> Removes value from top of stack</a:t>
            </a:r>
          </a:p>
          <a:p>
            <a:br>
              <a:rPr lang="en-US" dirty="0"/>
            </a:br>
            <a:r>
              <a:rPr lang="en-US" dirty="0"/>
              <a:t> SP is incremented by stack element size with</a:t>
            </a:r>
            <a:br>
              <a:rPr lang="en-US" dirty="0"/>
            </a:br>
            <a:r>
              <a:rPr lang="en-US" dirty="0"/>
              <a:t>each pop operation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2357438"/>
            <a:ext cx="54864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130</Words>
  <Application>Microsoft Office PowerPoint</Application>
  <PresentationFormat>On-screen Show (16:9)</PresentationFormat>
  <Paragraphs>138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Gaoler template</vt:lpstr>
      <vt:lpstr>Stack Operations  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ayeshainam91@outlook.com</cp:lastModifiedBy>
  <cp:revision>25</cp:revision>
  <dcterms:modified xsi:type="dcterms:W3CDTF">2021-10-10T13:09:01Z</dcterms:modified>
</cp:coreProperties>
</file>