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326" r:id="rId3"/>
    <p:sldId id="261" r:id="rId4"/>
    <p:sldId id="266" r:id="rId5"/>
    <p:sldId id="300" r:id="rId6"/>
    <p:sldId id="293" r:id="rId7"/>
    <p:sldId id="348" r:id="rId8"/>
    <p:sldId id="352" r:id="rId9"/>
    <p:sldId id="349" r:id="rId10"/>
    <p:sldId id="353" r:id="rId11"/>
    <p:sldId id="355" r:id="rId12"/>
    <p:sldId id="346" r:id="rId13"/>
    <p:sldId id="347" r:id="rId14"/>
    <p:sldId id="280" r:id="rId15"/>
    <p:sldId id="336" r:id="rId16"/>
    <p:sldId id="356" r:id="rId17"/>
    <p:sldId id="312" r:id="rId18"/>
    <p:sldId id="362" r:id="rId19"/>
    <p:sldId id="363" r:id="rId20"/>
    <p:sldId id="365" r:id="rId21"/>
    <p:sldId id="366" r:id="rId22"/>
    <p:sldId id="368" r:id="rId23"/>
    <p:sldId id="369" r:id="rId24"/>
    <p:sldId id="373" r:id="rId25"/>
    <p:sldId id="370" r:id="rId26"/>
    <p:sldId id="330" r:id="rId27"/>
    <p:sldId id="371" r:id="rId28"/>
    <p:sldId id="264" r:id="rId29"/>
    <p:sldId id="262" r:id="rId30"/>
    <p:sldId id="339" r:id="rId31"/>
    <p:sldId id="340" r:id="rId32"/>
    <p:sldId id="323" r:id="rId33"/>
    <p:sldId id="324" r:id="rId34"/>
    <p:sldId id="270" r:id="rId35"/>
    <p:sldId id="294" r:id="rId36"/>
    <p:sldId id="289" r:id="rId37"/>
    <p:sldId id="272" r:id="rId38"/>
    <p:sldId id="316" r:id="rId39"/>
    <p:sldId id="295" r:id="rId40"/>
    <p:sldId id="315" r:id="rId41"/>
    <p:sldId id="296" r:id="rId42"/>
    <p:sldId id="317" r:id="rId43"/>
    <p:sldId id="297" r:id="rId44"/>
    <p:sldId id="298" r:id="rId45"/>
    <p:sldId id="354" r:id="rId46"/>
  </p:sldIdLst>
  <p:sldSz cx="9144000" cy="5143500" type="screen16x9"/>
  <p:notesSz cx="6858000" cy="9144000"/>
  <p:embeddedFontLst>
    <p:embeddedFont>
      <p:font typeface="Barlow" panose="020B0604020202020204" pitchFamily="2" charset="0"/>
      <p:regular r:id="rId48"/>
      <p:bold r:id="rId49"/>
      <p:italic r:id="rId50"/>
      <p:boldItalic r:id="rId51"/>
    </p:embeddedFont>
    <p:embeddedFont>
      <p:font typeface="Barlow Light" panose="00000400000000000000" pitchFamily="2" charset="0"/>
      <p:regular r:id="rId52"/>
      <p:bold r:id="rId53"/>
      <p:italic r:id="rId54"/>
      <p:boldItalic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Raleway Thin" panose="020B02030301010600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3191-B1C2-41EA-B648-CDF28E1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BD584-4777-48CE-9E9F-C7E1D0EE3669}" type="datetimeFigureOut">
              <a:rPr lang="en-PK"/>
              <a:pPr>
                <a:defRPr/>
              </a:pPr>
              <a:t>09/11/2021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F89E-3DB5-4FCB-890E-A7B6BE1F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2222-0386-4085-93C5-03564D0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A6405-4142-4681-96C1-01DCF8D9A9C7}" type="slidenum">
              <a:rPr lang="en-PK"/>
              <a:pPr>
                <a:defRPr/>
              </a:pPr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297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FB12-78E5-4DC3-994D-4229F854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16E7E-74A3-44F1-85F8-148977C0D10A}" type="datetimeFigureOut">
              <a:rPr lang="en-PK"/>
              <a:pPr>
                <a:defRPr/>
              </a:pPr>
              <a:t>09/11/2021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BCB7-6AB3-476D-8EEC-BD1B2395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E76A-FD16-49EB-9422-D93C5DBF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16E11-5E72-43C3-B8CC-C5120A1EB03F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07643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3A5A60-CE1B-473A-9BFF-025C8F8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E297-DD4E-4D44-AAE1-13AB2777BAC6}" type="datetimeFigureOut">
              <a:rPr lang="en-PK"/>
              <a:pPr>
                <a:defRPr/>
              </a:pPr>
              <a:t>09/11/2021</a:t>
            </a:fld>
            <a:endParaRPr lang="en-P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A3A4D9-CA0F-4D6F-837D-4F1A49CB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A0BD93-563E-4984-9DB3-55FC5500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F22A-9CF8-4C26-9658-A88E93E7F2B6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798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hyperlink" Target="ArryFill.asm" TargetMode="Externa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6">
            <a:extLst>
              <a:ext uri="{FF2B5EF4-FFF2-40B4-BE49-F238E27FC236}">
                <a16:creationId xmlns:a16="http://schemas.microsoft.com/office/drawing/2014/main" id="{64A0687B-9355-4476-9A58-9FC0BCD5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1428750"/>
            <a:ext cx="3647152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(offset val2)     00000004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(offset val1)     00000000       ESP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        Stack prior to CALL </a:t>
            </a:r>
            <a:endParaRPr lang="en-US" altLang="en-PK" sz="1575" dirty="0">
              <a:latin typeface="Arial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B9F974E-7987-4B6D-A437-B28086A8D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Example</a:t>
            </a:r>
          </a:p>
        </p:txBody>
      </p:sp>
      <p:sp>
        <p:nvSpPr>
          <p:cNvPr id="13315" name="Footer Placeholder 2">
            <a:extLst>
              <a:ext uri="{FF2B5EF4-FFF2-40B4-BE49-F238E27FC236}">
                <a16:creationId xmlns:a16="http://schemas.microsoft.com/office/drawing/2014/main" id="{0F8712B9-0B42-4067-AFDC-A57A927A9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C491204-D1D4-40E2-A67A-89475B909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2560047-26A3-42B7-BCE9-7611AD57B202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52DD16C5-782F-48A6-855E-8A9DE406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94" y="1418035"/>
            <a:ext cx="240772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75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8" name="Text Box 4">
            <a:extLst>
              <a:ext uri="{FF2B5EF4-FFF2-40B4-BE49-F238E27FC236}">
                <a16:creationId xmlns:a16="http://schemas.microsoft.com/office/drawing/2014/main" id="{7AF4A68D-CD17-4AD0-9A3F-7F0CC83E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28750"/>
            <a:ext cx="2031325" cy="20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val1  DWORD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val2  DWORD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push OFFSET val2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push OFFSET val1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>
              <a:latin typeface="Courier New" panose="02070309020205020404" pitchFamily="49" charset="0"/>
            </a:endParaRP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A6D579C6-D251-40B8-8AC7-4244E94B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1278894"/>
            <a:ext cx="1200150" cy="13284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13321" name="Line 7">
            <a:extLst>
              <a:ext uri="{FF2B5EF4-FFF2-40B4-BE49-F238E27FC236}">
                <a16:creationId xmlns:a16="http://schemas.microsoft.com/office/drawing/2014/main" id="{968E8991-A362-45EA-9D33-8483AFBDF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7850" y="177165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3322" name="Line 8">
            <a:extLst>
              <a:ext uri="{FF2B5EF4-FFF2-40B4-BE49-F238E27FC236}">
                <a16:creationId xmlns:a16="http://schemas.microsoft.com/office/drawing/2014/main" id="{8569FD70-A8C3-4D1D-A189-9D03E378B7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7850" y="211455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3323" name="Line 9">
            <a:extLst>
              <a:ext uri="{FF2B5EF4-FFF2-40B4-BE49-F238E27FC236}">
                <a16:creationId xmlns:a16="http://schemas.microsoft.com/office/drawing/2014/main" id="{3623C209-0E61-4098-9A14-D0EA0F43D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5150" y="19431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9E2E6CB-982E-40FF-A50B-BE55B58E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Stack after the CALL</a:t>
            </a:r>
          </a:p>
        </p:txBody>
      </p:sp>
      <p:sp>
        <p:nvSpPr>
          <p:cNvPr id="14339" name="Footer Placeholder 2">
            <a:extLst>
              <a:ext uri="{FF2B5EF4-FFF2-40B4-BE49-F238E27FC236}">
                <a16:creationId xmlns:a16="http://schemas.microsoft.com/office/drawing/2014/main" id="{508281DA-E598-4B3E-A118-468BE63EC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757E217-4159-43DB-9916-38A57FB27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4EE0B30-4235-41C4-B1E8-78700E5FB69F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BFF20304-EDED-43D2-A583-EF5D9B57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968500"/>
            <a:ext cx="3352200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value or addr of val2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value or addr of val1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return address                   ESP</a:t>
            </a:r>
            <a:endParaRPr lang="en-US" altLang="en-PK" sz="1575">
              <a:latin typeface="Arial" panose="020B0604020202020204" pitchFamily="34" charset="0"/>
            </a:endParaRPr>
          </a:p>
        </p:txBody>
      </p:sp>
      <p:sp>
        <p:nvSpPr>
          <p:cNvPr id="14342" name="Rectangle 4">
            <a:extLst>
              <a:ext uri="{FF2B5EF4-FFF2-40B4-BE49-F238E27FC236}">
                <a16:creationId xmlns:a16="http://schemas.microsoft.com/office/drawing/2014/main" id="{2B1F73C9-21FC-4452-92E4-93640388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1" y="1511664"/>
            <a:ext cx="2571749" cy="24253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14343" name="Line 5">
            <a:extLst>
              <a:ext uri="{FF2B5EF4-FFF2-40B4-BE49-F238E27FC236}">
                <a16:creationId xmlns:a16="http://schemas.microsoft.com/office/drawing/2014/main" id="{532CED44-BEBA-48D2-BC8B-323F8D5F7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2425700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4344" name="Line 6">
            <a:extLst>
              <a:ext uri="{FF2B5EF4-FFF2-40B4-BE49-F238E27FC236}">
                <a16:creationId xmlns:a16="http://schemas.microsoft.com/office/drawing/2014/main" id="{E32C50F1-F915-4F88-9F63-345CE5C6C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2997200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4345" name="Line 7">
            <a:extLst>
              <a:ext uri="{FF2B5EF4-FFF2-40B4-BE49-F238E27FC236}">
                <a16:creationId xmlns:a16="http://schemas.microsoft.com/office/drawing/2014/main" id="{E27D0623-C6BC-459F-9DC8-9F24388EB7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28295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D8A9D90-8CDC-4CAA-A94C-26B83EE91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Passing an Array by Reference</a:t>
            </a:r>
            <a:r>
              <a:rPr lang="en-US" altLang="en-PK" sz="1800"/>
              <a:t>  (1 of 2)</a:t>
            </a:r>
            <a:endParaRPr lang="en-US" altLang="en-PK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251C268-14FE-4F42-97AA-CB1AD388E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943100"/>
            <a:ext cx="5829300" cy="12573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>
                <a:solidFill>
                  <a:schemeClr val="tx1"/>
                </a:solidFill>
              </a:rPr>
              <a:t>The </a:t>
            </a:r>
            <a:r>
              <a:rPr lang="en-US" altLang="en-PK" dirty="0" err="1">
                <a:solidFill>
                  <a:schemeClr val="tx1"/>
                </a:solidFill>
              </a:rPr>
              <a:t>ArrayFill</a:t>
            </a:r>
            <a:r>
              <a:rPr lang="en-US" altLang="en-PK" dirty="0">
                <a:solidFill>
                  <a:schemeClr val="tx1"/>
                </a:solidFill>
              </a:rPr>
              <a:t> procedure fills an array with 16-bit random integers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The calling program passes the address of the array, along with a count of the number of array elements:</a:t>
            </a:r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AA79DC9F-D399-42A5-8B07-9461810628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2E920B89-5C8B-4CFD-AC34-6764A2FC7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6C29BB66-A6F9-4432-9844-95EF967DAD65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00C8CB1B-BBB9-4373-87E7-5DC0F9A9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680650"/>
            <a:ext cx="3714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count = 100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array WORD count DUP(?)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push 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push COUNT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call </a:t>
            </a:r>
            <a:r>
              <a:rPr lang="en-US" altLang="en-PK" sz="1350" dirty="0" err="1">
                <a:latin typeface="Courier New" panose="02070309020205020404" pitchFamily="49" charset="0"/>
              </a:rPr>
              <a:t>ArrayFill</a:t>
            </a:r>
            <a:endParaRPr lang="en-US" altLang="en-PK" sz="135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5111E9-EFEC-4A74-9EB0-64A7CA67F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Passing an Array by Reference</a:t>
            </a:r>
            <a:r>
              <a:rPr lang="en-US" altLang="en-PK" sz="1800"/>
              <a:t>  (2 of 2)</a:t>
            </a:r>
            <a:endParaRPr lang="en-US" altLang="en-PK"/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B17F1636-CB0F-4161-9212-7888D8BA84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932FFE5A-B58B-4A45-8FD0-F8C43EC9D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804F662-B17A-43D4-8B6A-A91D5C99E8ED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1C3B728F-3855-4660-AFFA-E231BE4F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545550"/>
            <a:ext cx="26860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ArrayFill</a:t>
            </a:r>
            <a:r>
              <a:rPr lang="en-US" altLang="en-PK" sz="1350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push </a:t>
            </a:r>
            <a:r>
              <a:rPr lang="en-US" altLang="en-PK" sz="1350" dirty="0" err="1">
                <a:latin typeface="Courier New" panose="02070309020205020404" pitchFamily="49" charset="0"/>
              </a:rPr>
              <a:t>ebp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 </a:t>
            </a:r>
            <a:r>
              <a:rPr lang="en-US" altLang="en-PK" sz="1350" dirty="0" err="1">
                <a:latin typeface="Courier New" panose="02070309020205020404" pitchFamily="49" charset="0"/>
              </a:rPr>
              <a:t>ebp,esp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</a:t>
            </a:r>
            <a:r>
              <a:rPr lang="en-US" altLang="en-PK" sz="1350" dirty="0" err="1">
                <a:latin typeface="Courier New" panose="02070309020205020404" pitchFamily="49" charset="0"/>
              </a:rPr>
              <a:t>pushad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 </a:t>
            </a:r>
            <a:r>
              <a:rPr lang="en-US" altLang="en-PK" sz="1350" dirty="0" err="1">
                <a:latin typeface="Courier New" panose="02070309020205020404" pitchFamily="49" charset="0"/>
              </a:rPr>
              <a:t>esi</a:t>
            </a:r>
            <a:r>
              <a:rPr lang="en-US" altLang="en-PK" sz="1350" dirty="0">
                <a:latin typeface="Courier New" panose="02070309020205020404" pitchFamily="49" charset="0"/>
              </a:rPr>
              <a:t>,[ebp+12]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 </a:t>
            </a:r>
            <a:r>
              <a:rPr lang="en-US" altLang="en-PK" sz="1350" dirty="0" err="1">
                <a:latin typeface="Courier New" panose="02070309020205020404" pitchFamily="49" charset="0"/>
              </a:rPr>
              <a:t>ecx</a:t>
            </a:r>
            <a:r>
              <a:rPr lang="en-US" altLang="en-PK" sz="1350" dirty="0">
                <a:latin typeface="Courier New" panose="02070309020205020404" pitchFamily="49" charset="0"/>
              </a:rPr>
              <a:t>,[ebp+8]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</a:t>
            </a:r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C0C5EBAA-C9FA-4910-B5F4-EB00BDD1B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59064"/>
              </p:ext>
            </p:extLst>
          </p:nvPr>
        </p:nvGraphicFramePr>
        <p:xfrm>
          <a:off x="3904457" y="2659850"/>
          <a:ext cx="2260997" cy="138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2042160" imgH="1069848" progId="Visio.Drawing.6">
                  <p:embed/>
                </p:oleObj>
              </mc:Choice>
              <mc:Fallback>
                <p:oleObj name="VISIO" r:id="rId3" imgW="2042160" imgH="1069848" progId="Visio.Drawing.6">
                  <p:embed/>
                  <p:pic>
                    <p:nvPicPr>
                      <p:cNvPr id="174084" name="Object 4">
                        <a:extLst>
                          <a:ext uri="{FF2B5EF4-FFF2-40B4-BE49-F238E27FC236}">
                            <a16:creationId xmlns:a16="http://schemas.microsoft.com/office/drawing/2014/main" id="{C0C5EBAA-C9FA-4910-B5F4-EB00BDD1B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127" t="-9013" r="8510"/>
                      <a:stretch>
                        <a:fillRect/>
                      </a:stretch>
                    </p:blipFill>
                    <p:spPr bwMode="auto">
                      <a:xfrm>
                        <a:off x="3904457" y="2659850"/>
                        <a:ext cx="2260997" cy="138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>
            <a:extLst>
              <a:ext uri="{FF2B5EF4-FFF2-40B4-BE49-F238E27FC236}">
                <a16:creationId xmlns:a16="http://schemas.microsoft.com/office/drawing/2014/main" id="{9180E402-CDB7-40D9-B422-E97CFBF1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488651"/>
            <a:ext cx="5886450" cy="7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PK" sz="1575">
                <a:latin typeface="Arial" panose="020B0604020202020204" pitchFamily="34" charset="0"/>
              </a:rPr>
              <a:t>ESI points to the beginning of the array, so it's easy to use a loop to access each array element. </a:t>
            </a:r>
            <a:r>
              <a:rPr lang="en-US" altLang="en-PK" sz="1575">
                <a:latin typeface="Arial" panose="020B0604020202020204" pitchFamily="34" charset="0"/>
                <a:hlinkClick r:id="rId5"/>
              </a:rPr>
              <a:t>View the complete program</a:t>
            </a:r>
            <a:r>
              <a:rPr lang="en-US" altLang="en-PK" sz="1575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6392" name="Text Box 6">
            <a:extLst>
              <a:ext uri="{FF2B5EF4-FFF2-40B4-BE49-F238E27FC236}">
                <a16:creationId xmlns:a16="http://schemas.microsoft.com/office/drawing/2014/main" id="{C9A61A48-BD3C-4D40-B418-8C564D949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688300"/>
            <a:ext cx="5886450" cy="7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PK" sz="1575">
                <a:latin typeface="Arial" panose="020B0604020202020204" pitchFamily="34" charset="0"/>
              </a:rPr>
              <a:t>ArrayFill can reference an array without knowing the array's name: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E477D87-3267-4399-A36B-3B3157334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30210"/>
            <a:ext cx="8191825" cy="1082700"/>
          </a:xfrm>
        </p:spPr>
        <p:txBody>
          <a:bodyPr/>
          <a:lstStyle/>
          <a:p>
            <a:r>
              <a:rPr lang="en-US" altLang="en-PK" dirty="0"/>
              <a:t>Accessing Stack Parameters (C/C++)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237C219-81E1-4865-9983-D6B42CC57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850" y="1685935"/>
            <a:ext cx="5829300" cy="2857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PK" dirty="0"/>
              <a:t>C and C++ functions access stack parameters using constant offsets from EBP</a:t>
            </a:r>
            <a:r>
              <a:rPr lang="en-US" altLang="en-PK" baseline="30000" dirty="0"/>
              <a:t>1</a:t>
            </a:r>
            <a:r>
              <a:rPr lang="en-US" altLang="en-PK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PK" dirty="0"/>
              <a:t>Example: [</a:t>
            </a:r>
            <a:r>
              <a:rPr lang="en-US" altLang="en-PK" dirty="0" err="1"/>
              <a:t>ebp</a:t>
            </a:r>
            <a:r>
              <a:rPr lang="en-US" altLang="en-PK" dirty="0"/>
              <a:t> + 8]</a:t>
            </a:r>
          </a:p>
          <a:p>
            <a:pPr>
              <a:lnSpc>
                <a:spcPct val="110000"/>
              </a:lnSpc>
            </a:pPr>
            <a:r>
              <a:rPr lang="en-US" altLang="en-PK" dirty="0"/>
              <a:t>EBP is called the </a:t>
            </a:r>
            <a:r>
              <a:rPr lang="en-US" altLang="en-PK" dirty="0">
                <a:solidFill>
                  <a:schemeClr val="tx2"/>
                </a:solidFill>
              </a:rPr>
              <a:t>base pointer</a:t>
            </a:r>
            <a:r>
              <a:rPr lang="en-US" altLang="en-PK" dirty="0"/>
              <a:t> or </a:t>
            </a:r>
            <a:r>
              <a:rPr lang="en-US" altLang="en-PK" dirty="0">
                <a:solidFill>
                  <a:schemeClr val="tx2"/>
                </a:solidFill>
              </a:rPr>
              <a:t>frame pointer</a:t>
            </a:r>
            <a:r>
              <a:rPr lang="en-US" altLang="en-PK" dirty="0"/>
              <a:t> because it holds the base address of the stack frame.</a:t>
            </a:r>
          </a:p>
          <a:p>
            <a:pPr>
              <a:lnSpc>
                <a:spcPct val="110000"/>
              </a:lnSpc>
            </a:pPr>
            <a:r>
              <a:rPr lang="en-US" altLang="en-PK" dirty="0"/>
              <a:t>EBP does not change value during the function.</a:t>
            </a:r>
          </a:p>
          <a:p>
            <a:pPr>
              <a:lnSpc>
                <a:spcPct val="110000"/>
              </a:lnSpc>
            </a:pPr>
            <a:r>
              <a:rPr lang="en-US" altLang="en-PK" dirty="0"/>
              <a:t>EBP must be restored to its original value when a function returns.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75CA7A86-BF8C-44B8-A246-A936F2C58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PK" sz="750">
                <a:latin typeface="Arial" panose="020B0604020202020204" pitchFamily="34" charset="0"/>
              </a:rPr>
              <a:t>Irvine, Kip R. Assembly Language for x86 Processors 6/e, 2010.</a:t>
            </a:r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6A9DFF15-8631-4588-824F-2C826A6C9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1D79752-FE0A-4FFC-B458-163E51019BB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F5E56051-0880-4F6E-8A0D-38527A36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4716460"/>
            <a:ext cx="5715000" cy="4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800" baseline="30000" dirty="0">
                <a:latin typeface="Arial" panose="020B0604020202020204" pitchFamily="34" charset="0"/>
              </a:rPr>
              <a:t>1</a:t>
            </a:r>
            <a:r>
              <a:rPr lang="en-US" altLang="en-PK" sz="1425" dirty="0">
                <a:latin typeface="Arial" panose="020B0604020202020204" pitchFamily="34" charset="0"/>
              </a:rPr>
              <a:t> BP in Real-address mode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33F3B95-BFF1-46BA-85C4-B19B352FD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RET Instruction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569FA2-0587-402A-8D44-4B7DDC2B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50" y="1688300"/>
            <a:ext cx="5829300" cy="24003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i="1" dirty="0">
                <a:solidFill>
                  <a:schemeClr val="tx1"/>
                </a:solidFill>
              </a:rPr>
              <a:t>Return from subroutine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Pops stack into the instruction pointer (EIP or IP). Control transfers to the target address.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en-US" altLang="en-PK" b="1" dirty="0">
                <a:solidFill>
                  <a:schemeClr val="tx1"/>
                </a:solidFill>
              </a:rPr>
              <a:t>RET</a:t>
            </a:r>
          </a:p>
          <a:p>
            <a:pPr lvl="1"/>
            <a:r>
              <a:rPr lang="en-US" altLang="en-PK" b="1" dirty="0">
                <a:solidFill>
                  <a:schemeClr val="tx1"/>
                </a:solidFill>
              </a:rPr>
              <a:t>RET</a:t>
            </a:r>
            <a:r>
              <a:rPr lang="en-US" altLang="en-PK" i="1" dirty="0">
                <a:solidFill>
                  <a:schemeClr val="tx1"/>
                </a:solidFill>
              </a:rPr>
              <a:t> </a:t>
            </a:r>
            <a:r>
              <a:rPr lang="en-US" altLang="en-PK" b="1" i="1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Optional operand </a:t>
            </a:r>
            <a:r>
              <a:rPr lang="en-US" altLang="en-PK" i="1" dirty="0">
                <a:solidFill>
                  <a:schemeClr val="tx1"/>
                </a:solidFill>
              </a:rPr>
              <a:t>n</a:t>
            </a:r>
            <a:r>
              <a:rPr lang="en-US" altLang="en-PK" dirty="0">
                <a:solidFill>
                  <a:schemeClr val="tx1"/>
                </a:solidFill>
              </a:rPr>
              <a:t> causes </a:t>
            </a:r>
            <a:r>
              <a:rPr lang="en-US" altLang="en-PK" i="1" dirty="0">
                <a:solidFill>
                  <a:schemeClr val="tx1"/>
                </a:solidFill>
              </a:rPr>
              <a:t>n</a:t>
            </a:r>
            <a:r>
              <a:rPr lang="en-US" altLang="en-PK" dirty="0">
                <a:solidFill>
                  <a:schemeClr val="tx1"/>
                </a:solidFill>
              </a:rPr>
              <a:t> bytes to be added to the stack pointer after EIP (or IP) is assigned a value.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ABE58C8E-662B-4C4E-B7D6-E80686FDB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7C87A501-02AF-4759-8920-C45042A9F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B5FEC40A-5D0F-49BB-85BF-83FF6D1606EC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545B953-AD23-4DE7-A9BA-6C8F6849E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sz="2100"/>
              <a:t>Who removes parameters from the stack?</a:t>
            </a:r>
            <a:endParaRPr lang="en-US" altLang="en-PK" sz="1800"/>
          </a:p>
        </p:txBody>
      </p:sp>
      <p:sp>
        <p:nvSpPr>
          <p:cNvPr id="19459" name="Footer Placeholder 2">
            <a:extLst>
              <a:ext uri="{FF2B5EF4-FFF2-40B4-BE49-F238E27FC236}">
                <a16:creationId xmlns:a16="http://schemas.microsoft.com/office/drawing/2014/main" id="{6CDAD1CC-95E9-45CA-90D5-CA2D43BAB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B7B26C7-2B03-4FD7-B05B-C0E36E365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48DD646-FBAC-4194-A4F6-392225D69412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4942930A-EA87-49C8-A1C6-70A71819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1146950"/>
            <a:ext cx="8191825" cy="334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Caller (C)     ...... or ......     Called-procedure (STDCALL):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                                          </a:t>
            </a:r>
            <a:r>
              <a:rPr lang="en-US" altLang="en-PK" sz="1800" dirty="0" err="1">
                <a:latin typeface="Arial" panose="020B0604020202020204" pitchFamily="34" charset="0"/>
              </a:rPr>
              <a:t>AddTwo</a:t>
            </a:r>
            <a:r>
              <a:rPr lang="en-US" altLang="en-PK" sz="1800" dirty="0">
                <a:latin typeface="Arial" panose="020B0604020202020204" pitchFamily="34" charset="0"/>
              </a:rPr>
              <a:t> PROC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push val2		push  </a:t>
            </a:r>
            <a:r>
              <a:rPr lang="en-US" altLang="en-PK" sz="1800" dirty="0" err="1">
                <a:latin typeface="Arial" panose="020B0604020202020204" pitchFamily="34" charset="0"/>
              </a:rPr>
              <a:t>ebp</a:t>
            </a: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push val1		mov   </a:t>
            </a:r>
            <a:r>
              <a:rPr lang="en-US" altLang="en-PK" sz="1800" dirty="0" err="1">
                <a:latin typeface="Arial" panose="020B0604020202020204" pitchFamily="34" charset="0"/>
              </a:rPr>
              <a:t>ebp,esp</a:t>
            </a: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call </a:t>
            </a:r>
            <a:r>
              <a:rPr lang="en-US" altLang="en-PK" sz="1800" dirty="0" err="1">
                <a:latin typeface="Arial" panose="020B0604020202020204" pitchFamily="34" charset="0"/>
              </a:rPr>
              <a:t>AddTwo</a:t>
            </a:r>
            <a:r>
              <a:rPr lang="en-US" altLang="en-PK" sz="1800" dirty="0">
                <a:latin typeface="Arial" panose="020B0604020202020204" pitchFamily="34" charset="0"/>
              </a:rPr>
              <a:t>		mov   </a:t>
            </a:r>
            <a:r>
              <a:rPr lang="en-US" altLang="en-PK" sz="1800" dirty="0" err="1">
                <a:latin typeface="Arial" panose="020B0604020202020204" pitchFamily="34" charset="0"/>
              </a:rPr>
              <a:t>eax</a:t>
            </a:r>
            <a:r>
              <a:rPr lang="en-US" altLang="en-PK" sz="1800" dirty="0">
                <a:latin typeface="Arial" panose="020B0604020202020204" pitchFamily="34" charset="0"/>
              </a:rPr>
              <a:t>,[ebp+12]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add   esp,8		add    </a:t>
            </a:r>
            <a:r>
              <a:rPr lang="en-US" altLang="en-PK" sz="1800" dirty="0" err="1">
                <a:latin typeface="Arial" panose="020B0604020202020204" pitchFamily="34" charset="0"/>
              </a:rPr>
              <a:t>eax</a:t>
            </a:r>
            <a:r>
              <a:rPr lang="en-US" altLang="en-PK" sz="1800" dirty="0">
                <a:latin typeface="Arial" panose="020B0604020202020204" pitchFamily="34" charset="0"/>
              </a:rPr>
              <a:t>,[ebp+8]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		pop    </a:t>
            </a:r>
            <a:r>
              <a:rPr lang="en-US" altLang="en-PK" sz="1800" dirty="0" err="1">
                <a:latin typeface="Arial" panose="020B0604020202020204" pitchFamily="34" charset="0"/>
              </a:rPr>
              <a:t>ebp</a:t>
            </a: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		ret      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>
                <a:latin typeface="Arial" panose="020B0604020202020204" pitchFamily="34" charset="0"/>
              </a:rPr>
              <a:t>( Covered later: The MODEL directive specifies calling conventions )</a:t>
            </a:r>
            <a:endParaRPr lang="en-US" altLang="en-PK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4EBE542-0027-478A-8C79-E43E072D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Your turn . . .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40F0453-549C-4AF7-A00F-A73DA506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272775"/>
            <a:ext cx="5829300" cy="1828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3088481" algn="l"/>
              </a:tabLst>
            </a:pPr>
            <a:r>
              <a:rPr lang="en-US" altLang="en-PK" dirty="0"/>
              <a:t>Create a procedure named Difference that subtracts the first argument from the second one. Following is a sample call:</a:t>
            </a:r>
          </a:p>
          <a:p>
            <a:pPr lvl="2">
              <a:tabLst>
                <a:tab pos="3088481" algn="l"/>
              </a:tabLst>
            </a:pPr>
            <a:r>
              <a:rPr lang="en-US" altLang="en-PK" sz="1200" dirty="0"/>
              <a:t>push 14	; first argument</a:t>
            </a:r>
          </a:p>
          <a:p>
            <a:pPr lvl="2">
              <a:tabLst>
                <a:tab pos="3088481" algn="l"/>
              </a:tabLst>
            </a:pPr>
            <a:r>
              <a:rPr lang="en-US" altLang="en-PK" sz="1200" dirty="0"/>
              <a:t>push 30	; second argument</a:t>
            </a:r>
          </a:p>
          <a:p>
            <a:pPr lvl="2">
              <a:tabLst>
                <a:tab pos="3088481" algn="l"/>
              </a:tabLst>
            </a:pPr>
            <a:r>
              <a:rPr lang="en-US" altLang="en-PK" sz="1200" dirty="0"/>
              <a:t>call Difference	; EAX = 16</a:t>
            </a:r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4880A59E-C626-45CC-A1CE-741B677DE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9FC5E589-4416-49A8-B0F3-70F5489C3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79B2423-46DA-4CAF-935E-03B3D1AD1675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A8E9283B-7095-4018-BD59-75865CD3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693775"/>
            <a:ext cx="53721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Difference PROC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push </a:t>
            </a:r>
            <a:r>
              <a:rPr lang="en-US" altLang="en-PK" sz="1050" dirty="0" err="1">
                <a:latin typeface="Courier New" panose="02070309020205020404" pitchFamily="49" charset="0"/>
              </a:rPr>
              <a:t>ebp</a:t>
            </a:r>
            <a:endParaRPr lang="en-US" altLang="en-PK" sz="105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mov  </a:t>
            </a:r>
            <a:r>
              <a:rPr lang="en-US" altLang="en-PK" sz="1050" dirty="0" err="1">
                <a:latin typeface="Courier New" panose="02070309020205020404" pitchFamily="49" charset="0"/>
              </a:rPr>
              <a:t>ebp,esp</a:t>
            </a:r>
            <a:endParaRPr lang="en-US" altLang="en-PK" sz="105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mov  </a:t>
            </a:r>
            <a:r>
              <a:rPr lang="en-US" altLang="en-PK" sz="1050" dirty="0" err="1">
                <a:latin typeface="Courier New" panose="02070309020205020404" pitchFamily="49" charset="0"/>
              </a:rPr>
              <a:t>eax</a:t>
            </a:r>
            <a:r>
              <a:rPr lang="en-US" altLang="en-PK" sz="1050" dirty="0">
                <a:latin typeface="Courier New" panose="02070309020205020404" pitchFamily="49" charset="0"/>
              </a:rPr>
              <a:t>,[</a:t>
            </a:r>
            <a:r>
              <a:rPr lang="en-US" altLang="en-PK" sz="1050" dirty="0" err="1">
                <a:latin typeface="Courier New" panose="02070309020205020404" pitchFamily="49" charset="0"/>
              </a:rPr>
              <a:t>ebp</a:t>
            </a:r>
            <a:r>
              <a:rPr lang="en-US" altLang="en-PK" sz="1050" dirty="0">
                <a:latin typeface="Courier New" panose="02070309020205020404" pitchFamily="49" charset="0"/>
              </a:rPr>
              <a:t> + 8]	; second argument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sub  </a:t>
            </a:r>
            <a:r>
              <a:rPr lang="en-US" altLang="en-PK" sz="1050" dirty="0" err="1">
                <a:latin typeface="Courier New" panose="02070309020205020404" pitchFamily="49" charset="0"/>
              </a:rPr>
              <a:t>eax</a:t>
            </a:r>
            <a:r>
              <a:rPr lang="en-US" altLang="en-PK" sz="1050" dirty="0">
                <a:latin typeface="Courier New" panose="02070309020205020404" pitchFamily="49" charset="0"/>
              </a:rPr>
              <a:t>,[</a:t>
            </a:r>
            <a:r>
              <a:rPr lang="en-US" altLang="en-PK" sz="1050" dirty="0" err="1">
                <a:latin typeface="Courier New" panose="02070309020205020404" pitchFamily="49" charset="0"/>
              </a:rPr>
              <a:t>ebp</a:t>
            </a:r>
            <a:r>
              <a:rPr lang="en-US" altLang="en-PK" sz="1050" dirty="0">
                <a:latin typeface="Courier New" panose="02070309020205020404" pitchFamily="49" charset="0"/>
              </a:rPr>
              <a:t> + 12]	; first argument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pop  </a:t>
            </a:r>
            <a:r>
              <a:rPr lang="en-US" altLang="en-PK" sz="1050" dirty="0" err="1">
                <a:latin typeface="Courier New" panose="02070309020205020404" pitchFamily="49" charset="0"/>
              </a:rPr>
              <a:t>ebp</a:t>
            </a:r>
            <a:endParaRPr lang="en-US" altLang="en-PK" sz="105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ret 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Difference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C4C908-0033-4FC6-A52C-BDE193C66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35700"/>
            <a:ext cx="8191825" cy="1082700"/>
          </a:xfrm>
        </p:spPr>
        <p:txBody>
          <a:bodyPr/>
          <a:lstStyle/>
          <a:p>
            <a:r>
              <a:rPr lang="en-US" altLang="en-PK" dirty="0"/>
              <a:t>Passing 8-bit and 16-bit Arguments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5F7249-A2A4-4598-A696-0881C2C15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386150"/>
            <a:ext cx="8915400" cy="267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sz="1800" dirty="0"/>
              <a:t>Cannot push 8-bit values on stack</a:t>
            </a:r>
          </a:p>
          <a:p>
            <a:r>
              <a:rPr lang="en-US" altLang="en-PK" sz="1800" dirty="0"/>
              <a:t>Pushing 16-bit operand may cause page fault or  ESP alignment problem</a:t>
            </a:r>
          </a:p>
          <a:p>
            <a:pPr lvl="1"/>
            <a:r>
              <a:rPr lang="en-US" altLang="en-PK" sz="1800" dirty="0"/>
              <a:t>incompatible with Windows API functions</a:t>
            </a:r>
          </a:p>
          <a:p>
            <a:r>
              <a:rPr lang="en-US" altLang="en-PK" sz="1800" dirty="0"/>
              <a:t>Expand smaller arguments into 32-bit values, using MOVZX or MOVSX:</a:t>
            </a:r>
          </a:p>
          <a:p>
            <a:pPr lvl="2"/>
            <a:r>
              <a:rPr lang="en-US" altLang="en-PK" sz="1800" dirty="0"/>
              <a:t>.data</a:t>
            </a:r>
          </a:p>
          <a:p>
            <a:pPr lvl="2"/>
            <a:r>
              <a:rPr lang="en-US" altLang="en-PK" sz="1800" dirty="0" err="1"/>
              <a:t>charVal</a:t>
            </a:r>
            <a:r>
              <a:rPr lang="en-US" altLang="en-PK" sz="1800" dirty="0"/>
              <a:t> BYTE 'x'	</a:t>
            </a:r>
          </a:p>
          <a:p>
            <a:pPr lvl="2"/>
            <a:r>
              <a:rPr lang="en-US" altLang="en-PK" sz="1800" dirty="0"/>
              <a:t>.code</a:t>
            </a:r>
          </a:p>
          <a:p>
            <a:pPr lvl="2"/>
            <a:r>
              <a:rPr lang="en-US" altLang="en-PK" sz="1800" dirty="0"/>
              <a:t>	</a:t>
            </a:r>
            <a:r>
              <a:rPr lang="en-US" altLang="en-PK" sz="1800" dirty="0" err="1"/>
              <a:t>movzx</a:t>
            </a:r>
            <a:r>
              <a:rPr lang="en-US" altLang="en-PK" sz="1800" dirty="0"/>
              <a:t>	</a:t>
            </a:r>
            <a:r>
              <a:rPr lang="en-US" altLang="en-PK" sz="1800" dirty="0" err="1"/>
              <a:t>eax,charVal</a:t>
            </a:r>
            <a:endParaRPr lang="en-US" altLang="en-PK" sz="1800" dirty="0"/>
          </a:p>
          <a:p>
            <a:pPr lvl="2"/>
            <a:r>
              <a:rPr lang="en-US" altLang="en-PK" sz="1800" dirty="0"/>
              <a:t>	push	</a:t>
            </a:r>
            <a:r>
              <a:rPr lang="en-US" altLang="en-PK" sz="1800" dirty="0" err="1"/>
              <a:t>eax</a:t>
            </a:r>
            <a:endParaRPr lang="en-US" altLang="en-PK" sz="1800" dirty="0"/>
          </a:p>
          <a:p>
            <a:pPr lvl="2"/>
            <a:r>
              <a:rPr lang="en-US" altLang="en-PK" sz="1800" dirty="0"/>
              <a:t>	call	Uppercase</a:t>
            </a:r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46F3AB55-0D2D-4552-AB3F-524F56B00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8926EC1D-F724-4530-9DD9-F0669A006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B0CF6FF-DA88-4A8A-90F1-C7FE75771587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530B393-C9F6-4C5A-AE2F-4B6420EFD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8150"/>
            <a:ext cx="8191825" cy="1082700"/>
          </a:xfrm>
        </p:spPr>
        <p:txBody>
          <a:bodyPr/>
          <a:lstStyle/>
          <a:p>
            <a:r>
              <a:rPr lang="en-US" altLang="en-PK" dirty="0"/>
              <a:t>Passing Multiword Arguments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629F2B2-B34B-45C3-9B9A-3207E6CC0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250" y="1426250"/>
            <a:ext cx="8756675" cy="33718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sz="1800" dirty="0"/>
              <a:t>Push high-order values on the stack first; work backward in memory</a:t>
            </a:r>
          </a:p>
          <a:p>
            <a:r>
              <a:rPr lang="en-US" altLang="en-PK" sz="1800" dirty="0"/>
              <a:t>Results in little-endian ordering of data</a:t>
            </a:r>
          </a:p>
          <a:p>
            <a:r>
              <a:rPr lang="en-US" altLang="en-PK" sz="1800" dirty="0"/>
              <a:t>Example:</a:t>
            </a:r>
          </a:p>
          <a:p>
            <a:pPr lvl="2"/>
            <a:r>
              <a:rPr lang="en-US" altLang="en-PK" sz="1800" dirty="0"/>
              <a:t>.data</a:t>
            </a:r>
          </a:p>
          <a:p>
            <a:pPr lvl="2"/>
            <a:r>
              <a:rPr lang="en-US" altLang="en-PK" sz="1800" dirty="0" err="1"/>
              <a:t>longVal</a:t>
            </a:r>
            <a:r>
              <a:rPr lang="en-US" altLang="en-PK" sz="1800" dirty="0"/>
              <a:t> DQ 1234567800ABCDEFh</a:t>
            </a:r>
          </a:p>
          <a:p>
            <a:pPr lvl="2"/>
            <a:r>
              <a:rPr lang="en-US" altLang="en-PK" sz="1800" dirty="0"/>
              <a:t>.code</a:t>
            </a:r>
          </a:p>
          <a:p>
            <a:pPr lvl="2"/>
            <a:r>
              <a:rPr lang="en-US" altLang="en-PK" sz="1800" dirty="0"/>
              <a:t>	push	DWORD PTR </a:t>
            </a:r>
            <a:r>
              <a:rPr lang="en-US" altLang="en-PK" sz="1800" dirty="0" err="1"/>
              <a:t>longVal</a:t>
            </a:r>
            <a:r>
              <a:rPr lang="en-US" altLang="en-PK" sz="1800" dirty="0"/>
              <a:t> + 4	; high doubleword</a:t>
            </a:r>
          </a:p>
          <a:p>
            <a:pPr lvl="2"/>
            <a:r>
              <a:rPr lang="en-US" altLang="en-PK" sz="1800" dirty="0"/>
              <a:t>	push	DWORD PTR </a:t>
            </a:r>
            <a:r>
              <a:rPr lang="en-US" altLang="en-PK" sz="1800" dirty="0" err="1"/>
              <a:t>longVal</a:t>
            </a:r>
            <a:r>
              <a:rPr lang="en-US" altLang="en-PK" sz="1800" dirty="0"/>
              <a:t>		; low doubleword</a:t>
            </a:r>
          </a:p>
          <a:p>
            <a:pPr lvl="2"/>
            <a:r>
              <a:rPr lang="en-US" altLang="en-PK" sz="1800" dirty="0"/>
              <a:t>	call	WriteHex64</a:t>
            </a:r>
          </a:p>
          <a:p>
            <a:pPr lvl="2"/>
            <a:endParaRPr lang="en-US" altLang="en-PK" sz="1800" dirty="0"/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C830CD5F-AAEC-480E-80D8-045D8EFEB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8920BC49-40B7-4492-865F-1AFB1E9A0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5103A0B-7787-42F4-A634-B429A9FAC86A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13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Week 08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7A9E399-38BB-4F26-9A8A-03BF2B5C1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38900"/>
            <a:ext cx="8191825" cy="1082700"/>
          </a:xfrm>
        </p:spPr>
        <p:txBody>
          <a:bodyPr/>
          <a:lstStyle/>
          <a:p>
            <a:r>
              <a:rPr lang="en-US" altLang="en-PK" dirty="0"/>
              <a:t>Saving and Restoring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092778C-E838-4F46-9999-0240A5C68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088" y="1525850"/>
            <a:ext cx="8191824" cy="267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813197" algn="l"/>
              </a:tabLst>
            </a:pPr>
            <a:r>
              <a:rPr lang="en-US" altLang="en-PK"/>
              <a:t>Push registers on stack just after assigning ESP to EBP</a:t>
            </a:r>
          </a:p>
          <a:p>
            <a:pPr lvl="1">
              <a:tabLst>
                <a:tab pos="813197" algn="l"/>
              </a:tabLst>
            </a:pPr>
            <a:r>
              <a:rPr lang="en-US" altLang="en-PK"/>
              <a:t>local registers are modified inside the procedure</a:t>
            </a:r>
          </a:p>
          <a:p>
            <a:pPr lvl="1">
              <a:tabLst>
                <a:tab pos="813197" algn="l"/>
              </a:tabLst>
            </a:pPr>
            <a:endParaRPr lang="en-US" altLang="en-PK"/>
          </a:p>
          <a:p>
            <a:pPr lvl="2">
              <a:tabLst>
                <a:tab pos="813197" algn="l"/>
              </a:tabLst>
            </a:pPr>
            <a:r>
              <a:rPr lang="en-US" altLang="en-PK"/>
              <a:t>MySub PROC</a:t>
            </a:r>
          </a:p>
          <a:p>
            <a:pPr lvl="2">
              <a:tabLst>
                <a:tab pos="813197" algn="l"/>
              </a:tabLst>
            </a:pPr>
            <a:r>
              <a:rPr lang="en-US" altLang="en-PK"/>
              <a:t>	push	ebp</a:t>
            </a:r>
          </a:p>
          <a:p>
            <a:pPr lvl="2">
              <a:tabLst>
                <a:tab pos="813197" algn="l"/>
              </a:tabLst>
            </a:pPr>
            <a:r>
              <a:rPr lang="en-US" altLang="en-PK"/>
              <a:t>	mov	ebp,esp</a:t>
            </a:r>
          </a:p>
          <a:p>
            <a:pPr lvl="2">
              <a:tabLst>
                <a:tab pos="813197" algn="l"/>
              </a:tabLst>
            </a:pPr>
            <a:r>
              <a:rPr lang="en-US" altLang="en-PK"/>
              <a:t>	push	ecx		; save local registers</a:t>
            </a:r>
          </a:p>
          <a:p>
            <a:pPr lvl="2">
              <a:tabLst>
                <a:tab pos="813197" algn="l"/>
              </a:tabLst>
            </a:pPr>
            <a:r>
              <a:rPr lang="en-US" altLang="en-PK"/>
              <a:t>	push	edx</a:t>
            </a:r>
          </a:p>
          <a:p>
            <a:pPr lvl="2">
              <a:tabLst>
                <a:tab pos="813197" algn="l"/>
              </a:tabLst>
            </a:pPr>
            <a:r>
              <a:rPr lang="en-US" altLang="en-PK"/>
              <a:t>		</a:t>
            </a:r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E2FB7393-4185-4D4C-AED2-464C2720F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48F9B81D-A980-4646-90E8-164DF51C6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01FB220-1202-4A22-9557-B5F85E775B1E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46ADB5A-81B1-4018-97D3-C6E398E44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33900"/>
            <a:ext cx="8191825" cy="1082700"/>
          </a:xfrm>
        </p:spPr>
        <p:txBody>
          <a:bodyPr/>
          <a:lstStyle/>
          <a:p>
            <a:r>
              <a:rPr lang="en-US" altLang="en-PK" dirty="0"/>
              <a:t>Stack Affected by USES Operator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21BD949-8EB1-4661-9BD3-371421BA9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637" y="1303050"/>
            <a:ext cx="8648725" cy="3706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902494" lvl="2" indent="-259556"/>
            <a:r>
              <a:rPr lang="en-US" altLang="en-PK" sz="1600" dirty="0"/>
              <a:t>MySub1 PROC USES </a:t>
            </a:r>
            <a:r>
              <a:rPr lang="en-US" altLang="en-PK" sz="1600" dirty="0" err="1"/>
              <a:t>ecx</a:t>
            </a:r>
            <a:r>
              <a:rPr lang="en-US" altLang="en-PK" sz="1600" dirty="0"/>
              <a:t> </a:t>
            </a:r>
            <a:r>
              <a:rPr lang="en-US" altLang="en-PK" sz="1600" dirty="0" err="1"/>
              <a:t>edx</a:t>
            </a:r>
            <a:endParaRPr lang="en-US" altLang="en-PK" sz="1600" dirty="0"/>
          </a:p>
          <a:p>
            <a:pPr marL="902494" lvl="2" indent="-259556"/>
            <a:r>
              <a:rPr lang="en-US" altLang="en-PK" sz="1600" dirty="0"/>
              <a:t>	ret</a:t>
            </a:r>
          </a:p>
          <a:p>
            <a:pPr marL="902494" lvl="2" indent="-259556"/>
            <a:r>
              <a:rPr lang="en-US" altLang="en-PK" sz="1600" dirty="0"/>
              <a:t>MySub1 ENDP</a:t>
            </a:r>
          </a:p>
          <a:p>
            <a:pPr marL="902494" lvl="2" indent="-259556"/>
            <a:endParaRPr lang="en-US" altLang="en-PK" sz="500" dirty="0"/>
          </a:p>
          <a:p>
            <a:r>
              <a:rPr lang="en-US" altLang="en-PK" sz="1600" dirty="0"/>
              <a:t>USES operator generates code to save and restore registers:</a:t>
            </a:r>
          </a:p>
          <a:p>
            <a:pPr marL="902494" lvl="2" indent="-259556"/>
            <a:endParaRPr lang="en-US" altLang="en-PK" sz="1600" dirty="0"/>
          </a:p>
          <a:p>
            <a:pPr marL="902494" lvl="2" indent="-259556"/>
            <a:r>
              <a:rPr lang="en-US" altLang="en-PK" sz="1200" dirty="0"/>
              <a:t>MySub1 PROC</a:t>
            </a:r>
          </a:p>
          <a:p>
            <a:pPr marL="902494" lvl="2" indent="-259556"/>
            <a:r>
              <a:rPr lang="en-US" altLang="en-PK" sz="1200" dirty="0"/>
              <a:t>	push	</a:t>
            </a:r>
            <a:r>
              <a:rPr lang="en-US" altLang="en-PK" sz="1200" dirty="0" err="1"/>
              <a:t>ecx</a:t>
            </a:r>
            <a:endParaRPr lang="en-US" altLang="en-PK" sz="1200" dirty="0"/>
          </a:p>
          <a:p>
            <a:pPr marL="902494" lvl="2" indent="-259556"/>
            <a:r>
              <a:rPr lang="en-US" altLang="en-PK" sz="1200" dirty="0"/>
              <a:t>	push	</a:t>
            </a:r>
            <a:r>
              <a:rPr lang="en-US" altLang="en-PK" sz="1200" dirty="0" err="1"/>
              <a:t>edx</a:t>
            </a:r>
            <a:endParaRPr lang="en-US" altLang="en-PK" sz="1200" dirty="0"/>
          </a:p>
          <a:p>
            <a:pPr marL="902494" lvl="2" indent="-259556"/>
            <a:endParaRPr lang="en-US" altLang="en-PK" sz="1200" dirty="0"/>
          </a:p>
          <a:p>
            <a:pPr marL="902494" lvl="2" indent="-259556"/>
            <a:r>
              <a:rPr lang="en-US" altLang="en-PK" sz="1200" dirty="0"/>
              <a:t>	pop	</a:t>
            </a:r>
            <a:r>
              <a:rPr lang="en-US" altLang="en-PK" sz="1200" dirty="0" err="1"/>
              <a:t>edx</a:t>
            </a:r>
            <a:endParaRPr lang="en-US" altLang="en-PK" sz="1200" dirty="0"/>
          </a:p>
          <a:p>
            <a:pPr marL="902494" lvl="2" indent="-259556"/>
            <a:r>
              <a:rPr lang="en-US" altLang="en-PK" sz="1200" dirty="0"/>
              <a:t>	pop	</a:t>
            </a:r>
            <a:r>
              <a:rPr lang="en-US" altLang="en-PK" sz="1200" dirty="0" err="1"/>
              <a:t>ecx</a:t>
            </a:r>
            <a:endParaRPr lang="en-US" altLang="en-PK" sz="1200" dirty="0"/>
          </a:p>
          <a:p>
            <a:pPr marL="902494" lvl="2" indent="-259556"/>
            <a:r>
              <a:rPr lang="en-US" altLang="en-PK" sz="1200" dirty="0"/>
              <a:t>ret</a:t>
            </a:r>
          </a:p>
          <a:p>
            <a:pPr marL="902494" lvl="2" indent="-259556"/>
            <a:endParaRPr lang="en-US" altLang="en-PK" sz="1600" dirty="0"/>
          </a:p>
        </p:txBody>
      </p:sp>
      <p:sp>
        <p:nvSpPr>
          <p:cNvPr id="24580" name="Footer Placeholder 3">
            <a:extLst>
              <a:ext uri="{FF2B5EF4-FFF2-40B4-BE49-F238E27FC236}">
                <a16:creationId xmlns:a16="http://schemas.microsoft.com/office/drawing/2014/main" id="{A897F9CE-1B51-4994-8B48-99EEC5BBDE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049CC140-7ED3-42F0-989B-3D0715A38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008D1A0-4104-437C-A207-EF1F72D3034E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609C453-5701-412F-BA0C-1D71A1A25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Local Variables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1E43CEF-17A4-4872-9409-9FC345B62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Only statements within subroutine can view or modify local variables</a:t>
            </a:r>
          </a:p>
          <a:p>
            <a:r>
              <a:rPr lang="en-US" altLang="en-PK" dirty="0"/>
              <a:t>Storage used by local variables is released when subroutine ends</a:t>
            </a:r>
          </a:p>
          <a:p>
            <a:r>
              <a:rPr lang="en-US" altLang="en-PK" dirty="0"/>
              <a:t>local variable name can have the same name as a local variable in another function without creating a name clash</a:t>
            </a:r>
          </a:p>
          <a:p>
            <a:r>
              <a:rPr lang="en-US" altLang="en-PK" dirty="0"/>
              <a:t>Essential when writing recursive procedures, as well as procedures executed by multiple execution threads</a:t>
            </a:r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64E5F118-598E-4770-B774-7D10B6259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9040D2B3-0509-4882-9E2E-3892E8A49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91C44D3-211E-4790-969B-8A4CBB31FC08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E34EC33-E6CD-4417-B768-074F7B73C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226745"/>
            <a:ext cx="8191825" cy="1082700"/>
          </a:xfrm>
        </p:spPr>
        <p:txBody>
          <a:bodyPr/>
          <a:lstStyle/>
          <a:p>
            <a:r>
              <a:rPr lang="en-US" altLang="en-PK" dirty="0"/>
              <a:t>Creating LOCAL Variables</a:t>
            </a:r>
          </a:p>
        </p:txBody>
      </p:sp>
      <p:sp>
        <p:nvSpPr>
          <p:cNvPr id="26627" name="Footer Placeholder 2">
            <a:extLst>
              <a:ext uri="{FF2B5EF4-FFF2-40B4-BE49-F238E27FC236}">
                <a16:creationId xmlns:a16="http://schemas.microsoft.com/office/drawing/2014/main" id="{848BEEAC-DB0D-4F51-BC95-9464D6E96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4F881C9-A183-4C6B-9818-D4DDD52C4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81E10A0-35AD-4E62-A3C2-A94CF49A2216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7438E37B-27F3-41EA-90F8-A963E4E6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94" y="933450"/>
            <a:ext cx="6942926" cy="330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Example - create two DWORD local variables: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Say: int x=10, y=20;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				ret address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				saved </a:t>
            </a:r>
            <a:r>
              <a:rPr lang="en-US" altLang="en-PK" sz="1800" dirty="0" err="1">
                <a:latin typeface="Arial" panose="020B0604020202020204" pitchFamily="34" charset="0"/>
              </a:rPr>
              <a:t>ebp</a:t>
            </a:r>
            <a:r>
              <a:rPr lang="en-US" altLang="en-PK" sz="1800" dirty="0">
                <a:latin typeface="Arial" panose="020B0604020202020204" pitchFamily="34" charset="0"/>
              </a:rPr>
              <a:t>        EBP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				   10 (x)          [ebp-4]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 err="1">
                <a:latin typeface="Courier New" panose="02070309020205020404" pitchFamily="49" charset="0"/>
              </a:rPr>
              <a:t>MySub</a:t>
            </a:r>
            <a:r>
              <a:rPr lang="en-US" altLang="en-PK" sz="1500" dirty="0">
                <a:latin typeface="Courier New" panose="02070309020205020404" pitchFamily="49" charset="0"/>
              </a:rPr>
              <a:t> PROC</a:t>
            </a:r>
            <a:r>
              <a:rPr lang="en-US" altLang="en-PK" sz="1800" dirty="0">
                <a:latin typeface="Arial" panose="020B0604020202020204" pitchFamily="34" charset="0"/>
              </a:rPr>
              <a:t>			                  20 (y)          [ebp-8]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	</a:t>
            </a:r>
            <a:r>
              <a:rPr lang="en-US" altLang="en-PK" sz="1500" dirty="0">
                <a:latin typeface="Courier New" panose="02070309020205020404" pitchFamily="49" charset="0"/>
              </a:rPr>
              <a:t>push	</a:t>
            </a:r>
            <a:r>
              <a:rPr lang="en-US" altLang="en-PK" sz="1500" dirty="0" err="1">
                <a:latin typeface="Courier New" panose="02070309020205020404" pitchFamily="49" charset="0"/>
              </a:rPr>
              <a:t>ebp</a:t>
            </a:r>
            <a:endParaRPr lang="en-US" altLang="en-PK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>
                <a:latin typeface="Courier New" panose="02070309020205020404" pitchFamily="49" charset="0"/>
              </a:rPr>
              <a:t>	mov	</a:t>
            </a:r>
            <a:r>
              <a:rPr lang="en-US" altLang="en-PK" sz="1500" dirty="0" err="1">
                <a:latin typeface="Courier New" panose="02070309020205020404" pitchFamily="49" charset="0"/>
              </a:rPr>
              <a:t>ebp,esp</a:t>
            </a:r>
            <a:endParaRPr lang="en-US" altLang="en-PK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>
                <a:latin typeface="Courier New" panose="02070309020205020404" pitchFamily="49" charset="0"/>
              </a:rPr>
              <a:t>	sub   esp,8		;create 2 DWORD variables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>
                <a:latin typeface="Courier New" panose="02070309020205020404" pitchFamily="49" charset="0"/>
              </a:rPr>
              <a:t>	mov	DWORD PTR [ebp-4],10 ; initialize x=10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 dirty="0">
                <a:latin typeface="Courier New" panose="02070309020205020404" pitchFamily="49" charset="0"/>
              </a:rPr>
              <a:t>	mov	DWORD PTR [ebp-8],20 ; initialize y=20</a:t>
            </a:r>
            <a:endParaRPr lang="en-US" altLang="en-PK" sz="1425" dirty="0">
              <a:latin typeface="Courier New" panose="02070309020205020404" pitchFamily="49" charset="0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5169B7DA-E569-4951-8A92-34206F860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1" y="1511300"/>
            <a:ext cx="1428749" cy="1180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26631" name="Line 5">
            <a:extLst>
              <a:ext uri="{FF2B5EF4-FFF2-40B4-BE49-F238E27FC236}">
                <a16:creationId xmlns:a16="http://schemas.microsoft.com/office/drawing/2014/main" id="{8B923C67-8E2E-4213-8EBF-0EF9146FF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18859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26632" name="Line 6">
            <a:extLst>
              <a:ext uri="{FF2B5EF4-FFF2-40B4-BE49-F238E27FC236}">
                <a16:creationId xmlns:a16="http://schemas.microsoft.com/office/drawing/2014/main" id="{3FAB7863-24FB-474D-BF88-B5027633B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15146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26633" name="Line 7">
            <a:extLst>
              <a:ext uri="{FF2B5EF4-FFF2-40B4-BE49-F238E27FC236}">
                <a16:creationId xmlns:a16="http://schemas.microsoft.com/office/drawing/2014/main" id="{6635E807-1A5A-457F-9831-2229B16C6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4003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26634" name="Line 8">
            <a:extLst>
              <a:ext uri="{FF2B5EF4-FFF2-40B4-BE49-F238E27FC236}">
                <a16:creationId xmlns:a16="http://schemas.microsoft.com/office/drawing/2014/main" id="{925E9933-A8FF-45E8-8A48-A37AFD3F8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3350" y="200025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A794977-802F-44F5-935B-922ADDFDD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3050"/>
            <a:ext cx="8191825" cy="1082700"/>
          </a:xfrm>
        </p:spPr>
        <p:txBody>
          <a:bodyPr/>
          <a:lstStyle/>
          <a:p>
            <a:r>
              <a:rPr lang="en-US" altLang="en-PK" dirty="0"/>
              <a:t>LEA Instruction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B80E63B-2100-4A4C-896C-81CC3655A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042200"/>
            <a:ext cx="5829300" cy="1828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LEA returns offsets of direct and</a:t>
            </a:r>
            <a:r>
              <a:rPr lang="en-US" altLang="en-PK" dirty="0">
                <a:solidFill>
                  <a:schemeClr val="tx2"/>
                </a:solidFill>
              </a:rPr>
              <a:t> </a:t>
            </a:r>
            <a:r>
              <a:rPr lang="en-US" altLang="en-PK" dirty="0"/>
              <a:t>indirect operands</a:t>
            </a:r>
          </a:p>
          <a:p>
            <a:pPr lvl="1"/>
            <a:r>
              <a:rPr lang="en-US" altLang="en-PK" dirty="0"/>
              <a:t>OFFSET operator only returns constant offsets</a:t>
            </a:r>
          </a:p>
          <a:p>
            <a:r>
              <a:rPr lang="en-US" altLang="en-PK" dirty="0"/>
              <a:t>LEA required when obtaining offsets of stack parameters &amp; local variables</a:t>
            </a:r>
          </a:p>
          <a:p>
            <a:r>
              <a:rPr lang="en-US" altLang="en-PK" dirty="0"/>
              <a:t>Example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E444C47E-C36D-4A92-946E-2A0E88FF8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652E3C25-8ECB-440F-8D0A-A51A77355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45F0C87-8F9C-4186-8E90-110B88DD3B9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6852" name="Text Box 4">
            <a:extLst>
              <a:ext uri="{FF2B5EF4-FFF2-40B4-BE49-F238E27FC236}">
                <a16:creationId xmlns:a16="http://schemas.microsoft.com/office/drawing/2014/main" id="{7DEF9FE0-F414-4762-9123-D17FF020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186900"/>
            <a:ext cx="53721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003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CopyString</a:t>
            </a:r>
            <a:r>
              <a:rPr lang="en-US" altLang="en-PK" sz="1350" dirty="0">
                <a:latin typeface="Courier New" panose="02070309020205020404" pitchFamily="49" charset="0"/>
              </a:rPr>
              <a:t>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</a:t>
            </a:r>
            <a:r>
              <a:rPr lang="en-US" altLang="en-PK" sz="1350" dirty="0" err="1">
                <a:latin typeface="Courier New" panose="02070309020205020404" pitchFamily="49" charset="0"/>
              </a:rPr>
              <a:t>count:DWORD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LOCAL temp[20]:BYTE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</a:t>
            </a:r>
            <a:r>
              <a:rPr lang="en-US" altLang="en-PK" sz="1350" dirty="0" err="1">
                <a:latin typeface="Courier New" panose="02070309020205020404" pitchFamily="49" charset="0"/>
              </a:rPr>
              <a:t>edi,OFFSET</a:t>
            </a:r>
            <a:r>
              <a:rPr lang="en-US" altLang="en-PK" sz="1350" dirty="0">
                <a:latin typeface="Courier New" panose="02070309020205020404" pitchFamily="49" charset="0"/>
              </a:rPr>
              <a:t> count	; invalid operand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</a:t>
            </a:r>
            <a:r>
              <a:rPr lang="en-US" altLang="en-PK" sz="1350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dirty="0">
                <a:latin typeface="Courier New" panose="02070309020205020404" pitchFamily="49" charset="0"/>
              </a:rPr>
              <a:t> temp	; invalid operand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lea </a:t>
            </a:r>
            <a:r>
              <a:rPr lang="en-US" altLang="en-PK" sz="1350" dirty="0" err="1">
                <a:latin typeface="Courier New" panose="02070309020205020404" pitchFamily="49" charset="0"/>
              </a:rPr>
              <a:t>edi,count</a:t>
            </a:r>
            <a:r>
              <a:rPr lang="en-US" altLang="en-PK" sz="1350" dirty="0">
                <a:latin typeface="Courier New" panose="02070309020205020404" pitchFamily="49" charset="0"/>
              </a:rPr>
              <a:t>	; ok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lea </a:t>
            </a:r>
            <a:r>
              <a:rPr lang="en-US" altLang="en-PK" sz="1350" dirty="0" err="1">
                <a:latin typeface="Courier New" panose="02070309020205020404" pitchFamily="49" charset="0"/>
              </a:rPr>
              <a:t>esi,temp</a:t>
            </a:r>
            <a:r>
              <a:rPr lang="en-US" altLang="en-PK" sz="1350" dirty="0">
                <a:latin typeface="Courier New" panose="02070309020205020404" pitchFamily="49" charset="0"/>
              </a:rPr>
              <a:t>	;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E7E7204-DE32-44F3-86CC-50C5992D3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LEA Example</a:t>
            </a:r>
          </a:p>
        </p:txBody>
      </p:sp>
      <p:sp>
        <p:nvSpPr>
          <p:cNvPr id="28675" name="Footer Placeholder 2">
            <a:extLst>
              <a:ext uri="{FF2B5EF4-FFF2-40B4-BE49-F238E27FC236}">
                <a16:creationId xmlns:a16="http://schemas.microsoft.com/office/drawing/2014/main" id="{8933D8F4-6DB5-4E76-8C8E-A083F66C26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CAC69C-1BFE-44C9-8C49-8D1142B69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91707F9-49EC-4D01-95C0-727136B9A9E3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0270D687-BC94-40C3-9722-BDA1FA98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744" y="903685"/>
            <a:ext cx="184731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DAC7DACD-F4AD-4393-A077-1AAEF207B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028701"/>
            <a:ext cx="5673348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Suppose you have a Local variable at [ebp-8]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And you need the address of that local variable in ESI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You cannot use this:	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</a:t>
            </a:r>
            <a:r>
              <a:rPr lang="en-US" altLang="en-PK" sz="1500">
                <a:latin typeface="Courier New" panose="02070309020205020404" pitchFamily="49" charset="0"/>
              </a:rPr>
              <a:t>mov esi, OFFSET [ebp-8]   	; 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Use this instead: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</a:t>
            </a:r>
            <a:r>
              <a:rPr lang="en-US" altLang="en-PK" sz="1500">
                <a:latin typeface="Courier New" panose="02070309020205020404" pitchFamily="49" charset="0"/>
              </a:rPr>
              <a:t>lea esi,[ebp-8]</a:t>
            </a:r>
            <a:endParaRPr lang="en-US" altLang="en-PK" sz="1425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629AF4A-8409-48AD-8819-077030E05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97600"/>
            <a:ext cx="8191825" cy="1082700"/>
          </a:xfrm>
        </p:spPr>
        <p:txBody>
          <a:bodyPr/>
          <a:lstStyle/>
          <a:p>
            <a:r>
              <a:rPr lang="en-US" altLang="en-PK" dirty="0"/>
              <a:t>ENTER Instruction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61EE74-508F-4E4E-B94F-505EF16A4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005150"/>
            <a:ext cx="8191824" cy="267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sz="1600" dirty="0"/>
              <a:t>ENTER instruction creates stack frame for a called procedure</a:t>
            </a:r>
          </a:p>
          <a:p>
            <a:pPr lvl="1"/>
            <a:r>
              <a:rPr lang="en-US" altLang="en-PK" sz="1600" dirty="0"/>
              <a:t>pushes EBP on the stack</a:t>
            </a:r>
          </a:p>
          <a:p>
            <a:pPr lvl="1"/>
            <a:r>
              <a:rPr lang="en-US" altLang="en-PK" sz="1600" dirty="0"/>
              <a:t>sets EBP to the base of the stack frame</a:t>
            </a:r>
          </a:p>
          <a:p>
            <a:pPr lvl="1"/>
            <a:r>
              <a:rPr lang="en-US" altLang="en-PK" sz="1600" dirty="0"/>
              <a:t>reserves space for local variables</a:t>
            </a:r>
          </a:p>
          <a:p>
            <a:pPr lvl="1"/>
            <a:r>
              <a:rPr lang="en-US" altLang="en-PK" sz="1600" dirty="0"/>
              <a:t>Example:</a:t>
            </a:r>
          </a:p>
          <a:p>
            <a:pPr lvl="2"/>
            <a:r>
              <a:rPr lang="en-US" altLang="en-PK" sz="1600" dirty="0" err="1"/>
              <a:t>MySub</a:t>
            </a:r>
            <a:r>
              <a:rPr lang="en-US" altLang="en-PK" sz="1600" dirty="0"/>
              <a:t> PROC</a:t>
            </a:r>
          </a:p>
          <a:p>
            <a:pPr lvl="2"/>
            <a:r>
              <a:rPr lang="en-US" altLang="en-PK" sz="1600" dirty="0"/>
              <a:t>	enter 8,0</a:t>
            </a:r>
          </a:p>
          <a:p>
            <a:pPr lvl="1"/>
            <a:r>
              <a:rPr lang="en-US" altLang="en-PK" sz="1600" dirty="0"/>
              <a:t>Equivalent to:</a:t>
            </a:r>
          </a:p>
          <a:p>
            <a:pPr lvl="2"/>
            <a:r>
              <a:rPr lang="en-US" altLang="en-PK" sz="1600" dirty="0" err="1"/>
              <a:t>MySub</a:t>
            </a:r>
            <a:r>
              <a:rPr lang="en-US" altLang="en-PK" sz="1600" dirty="0"/>
              <a:t> PROC</a:t>
            </a:r>
          </a:p>
          <a:p>
            <a:pPr lvl="2"/>
            <a:r>
              <a:rPr lang="en-US" altLang="en-PK" sz="1600" dirty="0"/>
              <a:t>	push </a:t>
            </a:r>
            <a:r>
              <a:rPr lang="en-US" altLang="en-PK" sz="1600" dirty="0" err="1"/>
              <a:t>ebp</a:t>
            </a:r>
            <a:endParaRPr lang="en-US" altLang="en-PK" sz="1600" dirty="0"/>
          </a:p>
          <a:p>
            <a:pPr lvl="2"/>
            <a:r>
              <a:rPr lang="en-US" altLang="en-PK" sz="1600" dirty="0"/>
              <a:t>	mov </a:t>
            </a:r>
            <a:r>
              <a:rPr lang="en-US" altLang="en-PK" sz="1600" dirty="0" err="1"/>
              <a:t>ebp,esp</a:t>
            </a:r>
            <a:endParaRPr lang="en-US" altLang="en-PK" sz="1600" dirty="0"/>
          </a:p>
          <a:p>
            <a:pPr lvl="2"/>
            <a:r>
              <a:rPr lang="en-US" altLang="en-PK" sz="1600" dirty="0"/>
              <a:t>	sub esp,8</a:t>
            </a:r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5E51A7B5-62D1-4918-8693-443F52C66F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B61AD221-4D3E-4062-B959-E2DA9B117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46D8041-095F-4080-8C82-4CC3BA1C8C1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1C7BE6C-FFAB-49E5-812E-45FE43D32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98654"/>
            <a:ext cx="8191825" cy="1082700"/>
          </a:xfrm>
        </p:spPr>
        <p:txBody>
          <a:bodyPr/>
          <a:lstStyle/>
          <a:p>
            <a:r>
              <a:rPr lang="en-US" altLang="en-PK" dirty="0"/>
              <a:t>LEAVE Instruction</a:t>
            </a:r>
          </a:p>
        </p:txBody>
      </p:sp>
      <p:sp>
        <p:nvSpPr>
          <p:cNvPr id="30723" name="Footer Placeholder 2">
            <a:extLst>
              <a:ext uri="{FF2B5EF4-FFF2-40B4-BE49-F238E27FC236}">
                <a16:creationId xmlns:a16="http://schemas.microsoft.com/office/drawing/2014/main" id="{B9299B1E-663C-44EC-A2FE-411C7F6C2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4D97A3E-AB91-42E3-BC5C-0CDC9154C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B1BC2D28-FEA2-42B3-BC1A-8CEED6353A90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407F2C44-704C-43A5-87AB-067D8CC24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94" y="1017985"/>
            <a:ext cx="184731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594DA301-E5B6-4267-9A03-22D58931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685800"/>
            <a:ext cx="480131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Terminates the stack frame for a procedure.  </a:t>
            </a:r>
            <a:endParaRPr lang="en-US" altLang="en-PK" sz="1575">
              <a:latin typeface="Arial" panose="020B0604020202020204" pitchFamily="34" charset="0"/>
            </a:endParaRPr>
          </a:p>
        </p:txBody>
      </p:sp>
      <p:sp>
        <p:nvSpPr>
          <p:cNvPr id="30727" name="Text Box 5">
            <a:extLst>
              <a:ext uri="{FF2B5EF4-FFF2-40B4-BE49-F238E27FC236}">
                <a16:creationId xmlns:a16="http://schemas.microsoft.com/office/drawing/2014/main" id="{D8C0756D-B6D3-4A74-BE3A-DF66B1D1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3303985"/>
            <a:ext cx="184731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30728" name="Text Box 6">
            <a:extLst>
              <a:ext uri="{FF2B5EF4-FFF2-40B4-BE49-F238E27FC236}">
                <a16:creationId xmlns:a16="http://schemas.microsoft.com/office/drawing/2014/main" id="{68400E88-75E6-4845-8972-BCC96A34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1657350"/>
            <a:ext cx="2018501" cy="24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MySub PROC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enter 8,0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leave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	ret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MySub ENDP</a:t>
            </a:r>
          </a:p>
        </p:txBody>
      </p:sp>
      <p:sp>
        <p:nvSpPr>
          <p:cNvPr id="30729" name="Text Box 7">
            <a:extLst>
              <a:ext uri="{FF2B5EF4-FFF2-40B4-BE49-F238E27FC236}">
                <a16:creationId xmlns:a16="http://schemas.microsoft.com/office/drawing/2014/main" id="{0A509C01-BF37-497A-99AA-2ABDCD51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1314450"/>
            <a:ext cx="184731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>
              <a:latin typeface="Arial" panose="020B0604020202020204" pitchFamily="34" charset="0"/>
            </a:endParaRPr>
          </a:p>
        </p:txBody>
      </p:sp>
      <p:sp>
        <p:nvSpPr>
          <p:cNvPr id="30730" name="Text Box 8">
            <a:extLst>
              <a:ext uri="{FF2B5EF4-FFF2-40B4-BE49-F238E27FC236}">
                <a16:creationId xmlns:a16="http://schemas.microsoft.com/office/drawing/2014/main" id="{D0C29F53-F04A-436F-9CD8-10601B22A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1600200"/>
            <a:ext cx="3929281" cy="1038746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push	ebp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mov	ebp,esp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sub	esp,8      ; 2 local DWORDs</a:t>
            </a:r>
            <a:endParaRPr lang="en-US" altLang="en-PK" sz="1575">
              <a:latin typeface="Arial" panose="020B0604020202020204" pitchFamily="34" charset="0"/>
            </a:endParaRPr>
          </a:p>
        </p:txBody>
      </p:sp>
      <p:sp>
        <p:nvSpPr>
          <p:cNvPr id="30731" name="Text Box 9">
            <a:extLst>
              <a:ext uri="{FF2B5EF4-FFF2-40B4-BE49-F238E27FC236}">
                <a16:creationId xmlns:a16="http://schemas.microsoft.com/office/drawing/2014/main" id="{FC704A7F-30BB-4F8A-8612-8FEA37666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2971800"/>
            <a:ext cx="3801041" cy="761747"/>
          </a:xfrm>
          <a:prstGeom prst="rect">
            <a:avLst/>
          </a:prstGeom>
          <a:noFill/>
          <a:ln w="1270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mov	esp,ebp  ; free local space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pop	ebp</a:t>
            </a:r>
            <a:endParaRPr lang="en-US" altLang="en-PK" sz="1575">
              <a:latin typeface="Arial" panose="020B0604020202020204" pitchFamily="34" charset="0"/>
            </a:endParaRPr>
          </a:p>
        </p:txBody>
      </p:sp>
      <p:sp>
        <p:nvSpPr>
          <p:cNvPr id="30732" name="Text Box 10">
            <a:extLst>
              <a:ext uri="{FF2B5EF4-FFF2-40B4-BE49-F238E27FC236}">
                <a16:creationId xmlns:a16="http://schemas.microsoft.com/office/drawing/2014/main" id="{B30B75DE-CB23-44A7-A9EB-AF6C7BF27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1143000"/>
            <a:ext cx="2125903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75">
                <a:latin typeface="Arial" panose="020B0604020202020204" pitchFamily="34" charset="0"/>
              </a:rPr>
              <a:t>Equivalent operations</a:t>
            </a:r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88BEF220-13CC-4398-B55B-CF823449E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32575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446E88D4-F7CA-4B7A-9214-E2B1B6842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1717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77B57C-1955-48C8-992B-A28E6B2F6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LOCAL Directive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205BD15-5624-4290-B821-D86A5387A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50" y="1146950"/>
            <a:ext cx="5372100" cy="2971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The LOCAL directive declares a list of local variables</a:t>
            </a:r>
          </a:p>
          <a:p>
            <a:pPr lvl="1"/>
            <a:r>
              <a:rPr lang="en-US" altLang="en-PK" dirty="0"/>
              <a:t>immediately follows the PROC directive</a:t>
            </a:r>
          </a:p>
          <a:p>
            <a:pPr lvl="1"/>
            <a:r>
              <a:rPr lang="en-US" altLang="en-PK" dirty="0"/>
              <a:t>each variable is assigned a type</a:t>
            </a:r>
          </a:p>
          <a:p>
            <a:r>
              <a:rPr lang="en-US" altLang="en-PK" dirty="0"/>
              <a:t>Syntax:</a:t>
            </a:r>
          </a:p>
          <a:p>
            <a:pPr lvl="2"/>
            <a:r>
              <a:rPr lang="en-US" altLang="en-PK" dirty="0"/>
              <a:t>LOCAL </a:t>
            </a:r>
            <a:r>
              <a:rPr lang="en-US" altLang="en-PK" i="1" dirty="0" err="1"/>
              <a:t>varlist</a:t>
            </a:r>
            <a:endParaRPr lang="en-US" altLang="en-PK" i="1" dirty="0"/>
          </a:p>
          <a:p>
            <a:pPr>
              <a:buFontTx/>
              <a:buNone/>
            </a:pPr>
            <a:r>
              <a:rPr lang="en-US" altLang="en-PK" dirty="0"/>
              <a:t>Example: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C083D740-DFBA-4D86-B6E8-612B42F0D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FD05F4AA-55FD-4DB7-908C-ECCD2A79A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C1FD807-74F9-4EC0-A631-80C177377A6C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3EDE63F1-E6A9-47CC-A2FF-30612E75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3880675"/>
            <a:ext cx="620077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MySub</a:t>
            </a:r>
            <a:r>
              <a:rPr lang="en-US" altLang="en-PK" sz="1350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LOCAL var1:BYTE, var2:WORD, var3:SDWORD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28AB351-99EF-46B4-A3DD-5200EA43A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Using LOCAL</a:t>
            </a:r>
          </a:p>
        </p:txBody>
      </p:sp>
      <p:sp>
        <p:nvSpPr>
          <p:cNvPr id="32771" name="Footer Placeholder 2">
            <a:extLst>
              <a:ext uri="{FF2B5EF4-FFF2-40B4-BE49-F238E27FC236}">
                <a16:creationId xmlns:a16="http://schemas.microsoft.com/office/drawing/2014/main" id="{3A4F88C4-2819-49E9-8B6B-DC39220CB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886DD9A2-D095-4115-812C-006EC1DD3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0DA3BB4-95D5-4F1C-8BB2-FA5FD5F193FC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2633A00F-0274-41E7-AEF2-20A7B42A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2571750"/>
            <a:ext cx="7112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LOCAL </a:t>
            </a:r>
            <a:r>
              <a:rPr lang="en-US" altLang="en-PK" sz="1350" dirty="0" err="1">
                <a:latin typeface="Courier New" panose="02070309020205020404" pitchFamily="49" charset="0"/>
              </a:rPr>
              <a:t>flagVals</a:t>
            </a:r>
            <a:r>
              <a:rPr lang="en-US" altLang="en-PK" sz="1350" dirty="0">
                <a:latin typeface="Courier New" panose="02070309020205020404" pitchFamily="49" charset="0"/>
              </a:rPr>
              <a:t>[20]:BYTE	; array of bytes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LOCAL </a:t>
            </a:r>
            <a:r>
              <a:rPr lang="en-US" altLang="en-PK" sz="1350" dirty="0" err="1">
                <a:latin typeface="Courier New" panose="02070309020205020404" pitchFamily="49" charset="0"/>
              </a:rPr>
              <a:t>pArray:PTR</a:t>
            </a:r>
            <a:r>
              <a:rPr lang="en-US" altLang="en-PK" sz="1350" dirty="0">
                <a:latin typeface="Courier New" panose="02070309020205020404" pitchFamily="49" charset="0"/>
              </a:rPr>
              <a:t> WORD	; pointer to an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myProc</a:t>
            </a:r>
            <a:r>
              <a:rPr lang="en-US" altLang="en-PK" sz="1350" dirty="0">
                <a:latin typeface="Courier New" panose="02070309020205020404" pitchFamily="49" charset="0"/>
              </a:rPr>
              <a:t> PROC,	; procedure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LOCAL t1:BYTE,	; local variables</a:t>
            </a: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EE7EB703-8735-4C61-9503-673A2A2C1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1688300"/>
            <a:ext cx="577215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Examples: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E1D3BD-A9ED-4B3C-AB0E-795010BB4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Chapter Overview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93553B-41D0-49AF-A13C-2C012CA9A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b="1" dirty="0">
                <a:solidFill>
                  <a:schemeClr val="tx1"/>
                </a:solidFill>
              </a:rPr>
              <a:t>Stack Frames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Recursion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INVOKE, ADDR, PROC, and PROTO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Creating Multimodule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Java Bytecodes</a:t>
            </a:r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03E6FA2D-EB0A-48E1-95D0-78B26E59E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AA84909D-8018-4A04-ACB6-E9E3DC8977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773EC4A-27DC-4827-A43A-2636E50954DC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640240F-3731-481B-9640-2F53EA20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LOCAL Example</a:t>
            </a:r>
            <a:r>
              <a:rPr lang="en-US" altLang="en-PK" sz="1800"/>
              <a:t>  (1 of 2)</a:t>
            </a:r>
          </a:p>
        </p:txBody>
      </p:sp>
      <p:sp>
        <p:nvSpPr>
          <p:cNvPr id="33795" name="Footer Placeholder 2">
            <a:extLst>
              <a:ext uri="{FF2B5EF4-FFF2-40B4-BE49-F238E27FC236}">
                <a16:creationId xmlns:a16="http://schemas.microsoft.com/office/drawing/2014/main" id="{4E633319-D882-4E00-A359-C2D7DA6639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0FE96BA-3FD3-4C45-A7F0-5FE9410F7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F44BEC4-E0EF-43BB-835E-F8AC258A682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08F4A597-825C-47C2-8595-AFA1E2F2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1333725"/>
            <a:ext cx="6242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BubbleSort</a:t>
            </a:r>
            <a:r>
              <a:rPr lang="en-US" altLang="en-PK" sz="1350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LOCAL </a:t>
            </a:r>
            <a:r>
              <a:rPr lang="en-US" altLang="en-PK" sz="1350" dirty="0" err="1">
                <a:latin typeface="Courier New" panose="02070309020205020404" pitchFamily="49" charset="0"/>
              </a:rPr>
              <a:t>temp:DWORD</a:t>
            </a:r>
            <a:r>
              <a:rPr lang="en-US" altLang="en-PK" sz="1350" dirty="0">
                <a:latin typeface="Courier New" panose="02070309020205020404" pitchFamily="49" charset="0"/>
              </a:rPr>
              <a:t>, </a:t>
            </a:r>
            <a:r>
              <a:rPr lang="en-US" altLang="en-PK" sz="1350" dirty="0" err="1">
                <a:latin typeface="Courier New" panose="02070309020205020404" pitchFamily="49" charset="0"/>
              </a:rPr>
              <a:t>SwapFlag:BYTE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BubbleSort</a:t>
            </a:r>
            <a:r>
              <a:rPr lang="en-US" altLang="en-PK" sz="1350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64893FBA-8C7E-4C23-BDFF-D3514272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3048225"/>
            <a:ext cx="6763074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BubbleSort</a:t>
            </a:r>
            <a:r>
              <a:rPr lang="en-US" altLang="en-PK" sz="1350" dirty="0">
                <a:latin typeface="Courier New" panose="02070309020205020404" pitchFamily="49" charset="0"/>
              </a:rPr>
              <a:t> PROC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push </a:t>
            </a:r>
            <a:r>
              <a:rPr lang="en-US" altLang="en-PK" sz="1350" dirty="0" err="1">
                <a:latin typeface="Courier New" panose="02070309020205020404" pitchFamily="49" charset="0"/>
              </a:rPr>
              <a:t>ebp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 </a:t>
            </a:r>
            <a:r>
              <a:rPr lang="en-US" altLang="en-PK" sz="1350" dirty="0" err="1">
                <a:latin typeface="Courier New" panose="02070309020205020404" pitchFamily="49" charset="0"/>
              </a:rPr>
              <a:t>ebp,esp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add  esp,0FFFFFFF8h	; add -8 to ESP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mov  </a:t>
            </a:r>
            <a:r>
              <a:rPr lang="en-US" altLang="en-PK" sz="1350" dirty="0" err="1">
                <a:latin typeface="Courier New" panose="02070309020205020404" pitchFamily="49" charset="0"/>
              </a:rPr>
              <a:t>esp,ebp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pop  </a:t>
            </a:r>
            <a:r>
              <a:rPr lang="en-US" altLang="en-PK" sz="1350" dirty="0" err="1">
                <a:latin typeface="Courier New" panose="02070309020205020404" pitchFamily="49" charset="0"/>
              </a:rPr>
              <a:t>ebp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BubbleSort</a:t>
            </a:r>
            <a:r>
              <a:rPr lang="en-US" altLang="en-PK" sz="1350" dirty="0">
                <a:latin typeface="Courier New" panose="02070309020205020404" pitchFamily="49" charset="0"/>
              </a:rPr>
              <a:t> ENDP</a:t>
            </a:r>
          </a:p>
        </p:txBody>
      </p:sp>
      <p:sp>
        <p:nvSpPr>
          <p:cNvPr id="33799" name="Text Box 5">
            <a:extLst>
              <a:ext uri="{FF2B5EF4-FFF2-40B4-BE49-F238E27FC236}">
                <a16:creationId xmlns:a16="http://schemas.microsoft.com/office/drawing/2014/main" id="{AD091C9E-C769-425E-864C-367E9B7B1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2476725"/>
            <a:ext cx="4457700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800">
                <a:latin typeface="Arial" panose="020B0604020202020204" pitchFamily="34" charset="0"/>
              </a:rPr>
              <a:t>MASM generates the following code: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F20D07E-6509-4208-A837-4BB2E9B40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LOCAL Example</a:t>
            </a:r>
            <a:r>
              <a:rPr lang="en-US" altLang="en-PK" sz="1800"/>
              <a:t>  (2 of 2)</a:t>
            </a:r>
          </a:p>
        </p:txBody>
      </p:sp>
      <p:sp>
        <p:nvSpPr>
          <p:cNvPr id="34819" name="Footer Placeholder 2">
            <a:extLst>
              <a:ext uri="{FF2B5EF4-FFF2-40B4-BE49-F238E27FC236}">
                <a16:creationId xmlns:a16="http://schemas.microsoft.com/office/drawing/2014/main" id="{995586A2-6079-49A9-8F7E-95FEC583C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PK" sz="750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CFB685C8-1D5A-4A34-B047-293546354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BE963D3-3060-4ACF-9365-176642164DE4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BD00CF9D-5E54-44D1-B6A8-D5219FD3F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1416051"/>
            <a:ext cx="56007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875">
                <a:latin typeface="Arial" panose="020B0604020202020204" pitchFamily="34" charset="0"/>
              </a:rPr>
              <a:t>Diagram of the stack frame for the BubbleSort procedure:</a:t>
            </a:r>
          </a:p>
        </p:txBody>
      </p:sp>
      <p:graphicFrame>
        <p:nvGraphicFramePr>
          <p:cNvPr id="34822" name="Object 4">
            <a:extLst>
              <a:ext uri="{FF2B5EF4-FFF2-40B4-BE49-F238E27FC236}">
                <a16:creationId xmlns:a16="http://schemas.microsoft.com/office/drawing/2014/main" id="{0AD9248A-DF30-4CAC-BBB2-B18DC998B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262739"/>
              </p:ext>
            </p:extLst>
          </p:nvPr>
        </p:nvGraphicFramePr>
        <p:xfrm>
          <a:off x="2425700" y="2444750"/>
          <a:ext cx="3714750" cy="178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VISIO" r:id="rId3" imgW="2749296" imgH="1069848" progId="Visio.Drawing.6">
                  <p:embed/>
                </p:oleObj>
              </mc:Choice>
              <mc:Fallback>
                <p:oleObj name="VISIO" r:id="rId3" imgW="2749296" imgH="1069848" progId="Visio.Drawing.6">
                  <p:embed/>
                  <p:pic>
                    <p:nvPicPr>
                      <p:cNvPr id="34822" name="Object 4">
                        <a:extLst>
                          <a:ext uri="{FF2B5EF4-FFF2-40B4-BE49-F238E27FC236}">
                            <a16:creationId xmlns:a16="http://schemas.microsoft.com/office/drawing/2014/main" id="{0AD9248A-DF30-4CAC-BBB2-B18DC998B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99" t="-6833" r="9334"/>
                      <a:stretch>
                        <a:fillRect/>
                      </a:stretch>
                    </p:blipFill>
                    <p:spPr bwMode="auto">
                      <a:xfrm>
                        <a:off x="2425700" y="2444750"/>
                        <a:ext cx="3714750" cy="1787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D8B253F-C459-4F61-A0EC-A7BEBC0B4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What's Next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3316EDC-9509-436D-B515-41701EB91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250" y="1816100"/>
            <a:ext cx="4457700" cy="2286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>
                <a:solidFill>
                  <a:schemeClr val="tx1"/>
                </a:solidFill>
              </a:rPr>
              <a:t>Stack Frames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Recursion</a:t>
            </a:r>
          </a:p>
          <a:p>
            <a:r>
              <a:rPr lang="en-US" altLang="en-PK" b="1" dirty="0">
                <a:solidFill>
                  <a:schemeClr val="tx1"/>
                </a:solidFill>
              </a:rPr>
              <a:t>INVOKE, ADDR, PROC, and PROTO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Creating Multimodule Programs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Java Bytecodes</a:t>
            </a:r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D85375F4-517F-4A7D-858F-07E184E70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2706E8E1-6C40-4F49-A588-2EFD5ACA9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B230451-6E3E-46B1-9DA1-1FAB38227810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C596AE4-D4E3-4EC2-95F4-83421D7F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71450"/>
            <a:ext cx="6172200" cy="457200"/>
          </a:xfrm>
        </p:spPr>
        <p:txBody>
          <a:bodyPr/>
          <a:lstStyle/>
          <a:p>
            <a:r>
              <a:rPr lang="en-US" altLang="en-PK" dirty="0"/>
              <a:t>INVOKE, ADDR, PROC, and PROTO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F3E487E-A305-4DDD-AE0E-72A7B1644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0550" y="1752600"/>
            <a:ext cx="4343400" cy="26860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INVOKE Directive</a:t>
            </a:r>
          </a:p>
          <a:p>
            <a:r>
              <a:rPr lang="en-US" altLang="en-PK" dirty="0"/>
              <a:t>ADDR Operator</a:t>
            </a:r>
          </a:p>
          <a:p>
            <a:r>
              <a:rPr lang="en-US" altLang="en-PK" dirty="0"/>
              <a:t>PROC Directive</a:t>
            </a:r>
          </a:p>
          <a:p>
            <a:r>
              <a:rPr lang="en-US" altLang="en-PK" dirty="0"/>
              <a:t>PROTO Directive</a:t>
            </a:r>
          </a:p>
          <a:p>
            <a:r>
              <a:rPr lang="en-US" altLang="en-PK" dirty="0"/>
              <a:t>Parameter Classifications</a:t>
            </a:r>
          </a:p>
          <a:p>
            <a:r>
              <a:rPr lang="en-US" altLang="en-PK" dirty="0"/>
              <a:t>Example: </a:t>
            </a:r>
            <a:r>
              <a:rPr lang="en-US" altLang="en-PK" dirty="0" err="1"/>
              <a:t>Exchaning</a:t>
            </a:r>
            <a:r>
              <a:rPr lang="en-US" altLang="en-PK" dirty="0"/>
              <a:t> Two Integers</a:t>
            </a:r>
          </a:p>
          <a:p>
            <a:r>
              <a:rPr lang="en-US" altLang="en-PK" dirty="0"/>
              <a:t>Debugging Tips</a:t>
            </a:r>
          </a:p>
        </p:txBody>
      </p:sp>
      <p:sp>
        <p:nvSpPr>
          <p:cNvPr id="50180" name="Footer Placeholder 3">
            <a:extLst>
              <a:ext uri="{FF2B5EF4-FFF2-40B4-BE49-F238E27FC236}">
                <a16:creationId xmlns:a16="http://schemas.microsoft.com/office/drawing/2014/main" id="{3C775E05-9902-4981-B42C-8A64BD1A8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0181" name="Slide Number Placeholder 4">
            <a:extLst>
              <a:ext uri="{FF2B5EF4-FFF2-40B4-BE49-F238E27FC236}">
                <a16:creationId xmlns:a16="http://schemas.microsoft.com/office/drawing/2014/main" id="{D3856D25-5AB4-47B2-8915-2E156391B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5EA737E-6822-4161-A7AC-7C771DBB835D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3A5206-6568-4927-83FE-88761F7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50"/>
            <a:ext cx="8191825" cy="1082700"/>
          </a:xfrm>
        </p:spPr>
        <p:txBody>
          <a:bodyPr/>
          <a:lstStyle/>
          <a:p>
            <a:r>
              <a:rPr lang="en-US" altLang="en-PK" dirty="0"/>
              <a:t>INVOKE Directive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B6B8AAF-8267-43B2-8A4D-C8679EC60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924" y="749300"/>
            <a:ext cx="8388375" cy="342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The INVOKE directive is a powerful replacement for Intel’s CALL instruction that lets you pass multiple arguments </a:t>
            </a:r>
          </a:p>
          <a:p>
            <a:r>
              <a:rPr lang="en-US" altLang="en-PK" dirty="0"/>
              <a:t>Syntax:</a:t>
            </a:r>
          </a:p>
          <a:p>
            <a:pPr lvl="2"/>
            <a:r>
              <a:rPr lang="en-US" altLang="en-PK" dirty="0"/>
              <a:t>INVOKE </a:t>
            </a:r>
            <a:r>
              <a:rPr lang="en-US" altLang="en-PK" i="1" dirty="0" err="1"/>
              <a:t>procedureName</a:t>
            </a:r>
            <a:r>
              <a:rPr lang="en-US" altLang="en-PK" dirty="0"/>
              <a:t> [, </a:t>
            </a:r>
            <a:r>
              <a:rPr lang="en-US" altLang="en-PK" i="1" dirty="0" err="1"/>
              <a:t>argumentList</a:t>
            </a:r>
            <a:r>
              <a:rPr lang="en-US" altLang="en-PK" dirty="0"/>
              <a:t>]</a:t>
            </a:r>
          </a:p>
          <a:p>
            <a:r>
              <a:rPr lang="en-US" altLang="en-PK" i="1" dirty="0" err="1"/>
              <a:t>ArgumentList</a:t>
            </a:r>
            <a:r>
              <a:rPr lang="en-US" altLang="en-PK" dirty="0"/>
              <a:t> is an optional comma-delimited list of procedure arguments</a:t>
            </a:r>
          </a:p>
          <a:p>
            <a:r>
              <a:rPr lang="en-US" altLang="en-PK" dirty="0"/>
              <a:t>Arguments can be:</a:t>
            </a:r>
          </a:p>
          <a:p>
            <a:pPr lvl="1"/>
            <a:r>
              <a:rPr lang="en-US" altLang="en-PK" dirty="0"/>
              <a:t>immediate values and integer expressions</a:t>
            </a:r>
          </a:p>
          <a:p>
            <a:pPr lvl="1"/>
            <a:r>
              <a:rPr lang="en-US" altLang="en-PK" dirty="0"/>
              <a:t>variable names</a:t>
            </a:r>
          </a:p>
          <a:p>
            <a:pPr lvl="1"/>
            <a:r>
              <a:rPr lang="en-US" altLang="en-PK" dirty="0"/>
              <a:t>address and ADDR expressions</a:t>
            </a:r>
          </a:p>
          <a:p>
            <a:pPr lvl="1"/>
            <a:r>
              <a:rPr lang="en-US" altLang="en-PK" dirty="0"/>
              <a:t>register names</a:t>
            </a:r>
          </a:p>
        </p:txBody>
      </p:sp>
      <p:sp>
        <p:nvSpPr>
          <p:cNvPr id="51204" name="Footer Placeholder 3">
            <a:extLst>
              <a:ext uri="{FF2B5EF4-FFF2-40B4-BE49-F238E27FC236}">
                <a16:creationId xmlns:a16="http://schemas.microsoft.com/office/drawing/2014/main" id="{5B06158D-9D20-403A-8F79-DB2A25AB3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1205" name="Slide Number Placeholder 4">
            <a:extLst>
              <a:ext uri="{FF2B5EF4-FFF2-40B4-BE49-F238E27FC236}">
                <a16:creationId xmlns:a16="http://schemas.microsoft.com/office/drawing/2014/main" id="{DB1FCC84-1391-4754-B188-5C908C748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99ED8C6-9911-49A6-A6D2-54AFCAA508F9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5925FFC-934E-45CA-B255-17C868148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INVOKE Examples</a:t>
            </a:r>
          </a:p>
        </p:txBody>
      </p:sp>
      <p:sp>
        <p:nvSpPr>
          <p:cNvPr id="52227" name="Footer Placeholder 2">
            <a:extLst>
              <a:ext uri="{FF2B5EF4-FFF2-40B4-BE49-F238E27FC236}">
                <a16:creationId xmlns:a16="http://schemas.microsoft.com/office/drawing/2014/main" id="{A12A6D62-1BD4-4235-896D-74F476E27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7DD7379-E9DD-4760-A746-0138A9910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85D0CB0-C64D-4EF3-BE12-92E8B80312C5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AAAAF919-99EF-4816-A1A9-50F823E67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236" y="1476600"/>
            <a:ext cx="6118064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byteVal</a:t>
            </a:r>
            <a:r>
              <a:rPr lang="en-US" altLang="en-PK" sz="1350" dirty="0">
                <a:latin typeface="Courier New" panose="02070309020205020404" pitchFamily="49" charset="0"/>
              </a:rPr>
              <a:t> BYTE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wordVal</a:t>
            </a:r>
            <a:r>
              <a:rPr lang="en-US" altLang="en-PK" sz="1350" dirty="0">
                <a:latin typeface="Courier New" panose="02070309020205020404" pitchFamily="49" charset="0"/>
              </a:rPr>
              <a:t> WORD 1000h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; direct operands: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INVOKE Sub1,byteVal,wordVal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; address of variable: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INVOKE Sub2,ADDR </a:t>
            </a:r>
            <a:r>
              <a:rPr lang="en-US" altLang="en-PK" sz="1350" dirty="0" err="1">
                <a:latin typeface="Courier New" panose="02070309020205020404" pitchFamily="49" charset="0"/>
              </a:rPr>
              <a:t>byteVal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; register name, integer expression: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INVOKE Sub3,eax,(10 * 20)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; address expression (indirect operand):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INVOKE Sub4,[</a:t>
            </a:r>
            <a:r>
              <a:rPr lang="en-US" altLang="en-PK" sz="1350" dirty="0" err="1">
                <a:latin typeface="Courier New" panose="02070309020205020404" pitchFamily="49" charset="0"/>
              </a:rPr>
              <a:t>ebx</a:t>
            </a:r>
            <a:r>
              <a:rPr lang="en-US" altLang="en-PK" sz="1350" dirty="0">
                <a:latin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B3922BA-EBBD-4F52-A43F-F522BAAEE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ADDR Operator</a:t>
            </a:r>
          </a:p>
        </p:txBody>
      </p:sp>
      <p:sp>
        <p:nvSpPr>
          <p:cNvPr id="53251" name="Footer Placeholder 2">
            <a:extLst>
              <a:ext uri="{FF2B5EF4-FFF2-40B4-BE49-F238E27FC236}">
                <a16:creationId xmlns:a16="http://schemas.microsoft.com/office/drawing/2014/main" id="{C60B0614-B2F7-4517-82EF-B238100B34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AE387DA-8A7E-4563-9367-B4A528162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50D8EB1-5825-43B7-8683-F6E3D7590DB1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11CD6834-8244-437B-9F08-79051B7F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550900"/>
            <a:ext cx="3143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myWord WORD ?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INVOKE mySub,ADDR myWord</a:t>
            </a: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1C9916D4-1FDA-403A-8829-DC417867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722101"/>
            <a:ext cx="5772150" cy="176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31775" indent="-23177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0238" indent="-11747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Returns a near or far pointer to a variable, depending on which memory model your program uses: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	Small model: returns 16-bit offset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	Large model: returns 32-bit segment/offset</a:t>
            </a:r>
          </a:p>
          <a:p>
            <a:pPr lvl="1"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	Flat model: returns 32-bit offset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Simple example: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6F337DD-9F08-43A8-9CEC-5A6B19D30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PROC Directive</a:t>
            </a:r>
            <a:r>
              <a:rPr lang="en-US" altLang="en-PK" sz="1800"/>
              <a:t>  (1 of 2)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5D1E65A-3D0E-4FE8-BD08-6B0CC8C5C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379200"/>
            <a:ext cx="8191824" cy="3257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0260" indent="-170260"/>
            <a:r>
              <a:rPr lang="en-US" altLang="en-PK" dirty="0">
                <a:solidFill>
                  <a:schemeClr val="tx1"/>
                </a:solidFill>
              </a:rPr>
              <a:t>The PROC directive declares a procedure with an optional list of named parameters. </a:t>
            </a:r>
          </a:p>
          <a:p>
            <a:pPr marL="170260" indent="-170260"/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  <a:p>
            <a:pPr marL="596504" lvl="1">
              <a:buNone/>
            </a:pPr>
            <a:r>
              <a:rPr lang="en-US" altLang="en-PK" i="1" dirty="0">
                <a:solidFill>
                  <a:schemeClr val="tx1"/>
                </a:solidFill>
              </a:rPr>
              <a:t>label</a:t>
            </a:r>
            <a:r>
              <a:rPr lang="en-US" altLang="en-PK" dirty="0">
                <a:solidFill>
                  <a:schemeClr val="tx1"/>
                </a:solidFill>
              </a:rPr>
              <a:t> PROC </a:t>
            </a:r>
            <a:r>
              <a:rPr lang="en-US" altLang="en-PK" dirty="0" err="1">
                <a:solidFill>
                  <a:schemeClr val="tx1"/>
                </a:solidFill>
              </a:rPr>
              <a:t>paramList</a:t>
            </a:r>
            <a:endParaRPr lang="en-US" altLang="en-PK" dirty="0">
              <a:solidFill>
                <a:schemeClr val="tx1"/>
              </a:solidFill>
            </a:endParaRPr>
          </a:p>
          <a:p>
            <a:pPr marL="170260" indent="-170260"/>
            <a:r>
              <a:rPr lang="en-US" altLang="en-PK" i="1" dirty="0" err="1">
                <a:solidFill>
                  <a:schemeClr val="tx1"/>
                </a:solidFill>
              </a:rPr>
              <a:t>paramList</a:t>
            </a:r>
            <a:r>
              <a:rPr lang="en-US" altLang="en-PK" dirty="0">
                <a:solidFill>
                  <a:schemeClr val="tx1"/>
                </a:solidFill>
              </a:rPr>
              <a:t> is a list of parameters separated by commas. Each parameter has the following syntax:</a:t>
            </a:r>
          </a:p>
          <a:p>
            <a:pPr marL="596504" lvl="1">
              <a:buNone/>
            </a:pPr>
            <a:r>
              <a:rPr lang="en-US" altLang="en-PK" i="1" dirty="0" err="1">
                <a:solidFill>
                  <a:schemeClr val="tx1"/>
                </a:solidFill>
              </a:rPr>
              <a:t>paramName</a:t>
            </a:r>
            <a:r>
              <a:rPr lang="en-US" altLang="en-PK" i="1" dirty="0">
                <a:solidFill>
                  <a:schemeClr val="tx1"/>
                </a:solidFill>
              </a:rPr>
              <a:t> </a:t>
            </a:r>
            <a:r>
              <a:rPr lang="en-US" altLang="en-PK" b="1" dirty="0">
                <a:solidFill>
                  <a:schemeClr val="tx1"/>
                </a:solidFill>
              </a:rPr>
              <a:t>: </a:t>
            </a:r>
            <a:r>
              <a:rPr lang="en-US" altLang="en-PK" i="1" dirty="0">
                <a:solidFill>
                  <a:schemeClr val="tx1"/>
                </a:solidFill>
              </a:rPr>
              <a:t>type</a:t>
            </a:r>
          </a:p>
          <a:p>
            <a:pPr marL="170260" indent="-170260">
              <a:buNone/>
            </a:pPr>
            <a:endParaRPr lang="en-US" altLang="en-PK" sz="1500" i="1" dirty="0">
              <a:solidFill>
                <a:schemeClr val="tx1"/>
              </a:solidFill>
            </a:endParaRPr>
          </a:p>
          <a:p>
            <a:pPr marL="170260" indent="-170260">
              <a:buNone/>
            </a:pPr>
            <a:r>
              <a:rPr lang="en-US" altLang="en-PK" i="1" dirty="0">
                <a:solidFill>
                  <a:schemeClr val="tx1"/>
                </a:solidFill>
              </a:rPr>
              <a:t>type</a:t>
            </a:r>
            <a:r>
              <a:rPr lang="en-US" altLang="en-PK" dirty="0">
                <a:solidFill>
                  <a:schemeClr val="tx1"/>
                </a:solidFill>
              </a:rPr>
              <a:t> must either be one of the standard ASM types  (BYTE, SBYTE, WORD, etc.), or it can be a pointer to one of these types. </a:t>
            </a:r>
          </a:p>
        </p:txBody>
      </p:sp>
      <p:sp>
        <p:nvSpPr>
          <p:cNvPr id="54276" name="Footer Placeholder 3">
            <a:extLst>
              <a:ext uri="{FF2B5EF4-FFF2-40B4-BE49-F238E27FC236}">
                <a16:creationId xmlns:a16="http://schemas.microsoft.com/office/drawing/2014/main" id="{61D6A857-B327-4952-A5F9-69C6BE9F0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4277" name="Slide Number Placeholder 4">
            <a:extLst>
              <a:ext uri="{FF2B5EF4-FFF2-40B4-BE49-F238E27FC236}">
                <a16:creationId xmlns:a16="http://schemas.microsoft.com/office/drawing/2014/main" id="{7FBD1E67-47DB-4778-8CD5-7A3DBEDA4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884902F8-B6F0-4240-A8FB-99ABB09C0E87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BF095DB-740F-41AD-8C6D-665507DB5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PROC Directive</a:t>
            </a:r>
            <a:r>
              <a:rPr lang="en-US" altLang="en-PK" sz="1800"/>
              <a:t>  (2 of 2)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0BC47E7-75B9-4981-B766-6DC489F42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146950"/>
            <a:ext cx="8356924" cy="3657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0260" indent="-170260"/>
            <a:r>
              <a:rPr lang="en-US" altLang="en-PK" dirty="0">
                <a:solidFill>
                  <a:schemeClr val="tx1"/>
                </a:solidFill>
              </a:rPr>
              <a:t>Alternate format permits parameter list to be on one or more separate lines:</a:t>
            </a:r>
          </a:p>
          <a:p>
            <a:pPr marL="596504" lvl="1">
              <a:buNone/>
            </a:pPr>
            <a:r>
              <a:rPr lang="en-US" altLang="en-PK" sz="1500" i="1" dirty="0">
                <a:solidFill>
                  <a:schemeClr val="tx1"/>
                </a:solidFill>
              </a:rPr>
              <a:t>label</a:t>
            </a:r>
            <a:r>
              <a:rPr lang="en-US" altLang="en-PK" sz="1500" dirty="0">
                <a:solidFill>
                  <a:schemeClr val="tx1"/>
                </a:solidFill>
              </a:rPr>
              <a:t> PROC</a:t>
            </a:r>
            <a:r>
              <a:rPr lang="en-US" altLang="en-PK" sz="1500" b="1" dirty="0">
                <a:solidFill>
                  <a:schemeClr val="tx1"/>
                </a:solidFill>
              </a:rPr>
              <a:t>,</a:t>
            </a:r>
          </a:p>
          <a:p>
            <a:pPr marL="596504" lvl="1">
              <a:buNone/>
            </a:pPr>
            <a:r>
              <a:rPr lang="en-US" altLang="en-PK" sz="1500" dirty="0">
                <a:solidFill>
                  <a:schemeClr val="tx1"/>
                </a:solidFill>
              </a:rPr>
              <a:t>	</a:t>
            </a:r>
            <a:r>
              <a:rPr lang="en-US" altLang="en-PK" sz="1500" dirty="0" err="1">
                <a:solidFill>
                  <a:schemeClr val="tx1"/>
                </a:solidFill>
              </a:rPr>
              <a:t>paramList</a:t>
            </a:r>
            <a:endParaRPr lang="en-US" altLang="en-PK" sz="1500" i="1" dirty="0">
              <a:solidFill>
                <a:schemeClr val="tx1"/>
              </a:solidFill>
            </a:endParaRPr>
          </a:p>
          <a:p>
            <a:pPr marL="170260" indent="-170260"/>
            <a:r>
              <a:rPr lang="en-US" altLang="en-PK" dirty="0">
                <a:solidFill>
                  <a:schemeClr val="tx1"/>
                </a:solidFill>
              </a:rPr>
              <a:t>The parameters can be on the same line . . .</a:t>
            </a:r>
          </a:p>
          <a:p>
            <a:pPr marL="596504" lvl="1">
              <a:buNone/>
            </a:pPr>
            <a:r>
              <a:rPr lang="en-US" altLang="en-PK" sz="1500" i="1" dirty="0">
                <a:solidFill>
                  <a:schemeClr val="tx1"/>
                </a:solidFill>
              </a:rPr>
              <a:t>param-1:type-1, param-2:type-2, . . ., </a:t>
            </a:r>
            <a:r>
              <a:rPr lang="en-US" altLang="en-PK" sz="1500" i="1" dirty="0" err="1">
                <a:solidFill>
                  <a:schemeClr val="tx1"/>
                </a:solidFill>
              </a:rPr>
              <a:t>param-n:type-n</a:t>
            </a:r>
            <a:endParaRPr lang="en-US" altLang="en-PK" i="1" dirty="0">
              <a:solidFill>
                <a:schemeClr val="tx1"/>
              </a:solidFill>
            </a:endParaRPr>
          </a:p>
          <a:p>
            <a:pPr marL="170260" indent="-170260"/>
            <a:r>
              <a:rPr lang="en-US" altLang="en-PK" dirty="0">
                <a:solidFill>
                  <a:schemeClr val="tx1"/>
                </a:solidFill>
              </a:rPr>
              <a:t>Or they can be on separate lines:</a:t>
            </a:r>
          </a:p>
          <a:p>
            <a:pPr marL="596504" lvl="1">
              <a:buNone/>
            </a:pPr>
            <a:r>
              <a:rPr lang="en-US" altLang="en-PK" sz="1500" i="1" dirty="0">
                <a:solidFill>
                  <a:schemeClr val="tx1"/>
                </a:solidFill>
              </a:rPr>
              <a:t>param-1:type-1, </a:t>
            </a:r>
          </a:p>
          <a:p>
            <a:pPr marL="596504" lvl="1">
              <a:buNone/>
            </a:pPr>
            <a:r>
              <a:rPr lang="en-US" altLang="en-PK" sz="1500" i="1" dirty="0">
                <a:solidFill>
                  <a:schemeClr val="tx1"/>
                </a:solidFill>
              </a:rPr>
              <a:t>param-2:type-2,</a:t>
            </a:r>
          </a:p>
          <a:p>
            <a:pPr marL="596504" lvl="1">
              <a:buNone/>
            </a:pPr>
            <a:r>
              <a:rPr lang="en-US" altLang="en-PK" sz="1500" i="1" dirty="0">
                <a:solidFill>
                  <a:schemeClr val="tx1"/>
                </a:solidFill>
              </a:rPr>
              <a:t>. . ., </a:t>
            </a:r>
          </a:p>
          <a:p>
            <a:pPr marL="596504" lvl="1">
              <a:buNone/>
            </a:pPr>
            <a:r>
              <a:rPr lang="en-US" altLang="en-PK" sz="1500" i="1" dirty="0" err="1">
                <a:solidFill>
                  <a:schemeClr val="tx1"/>
                </a:solidFill>
              </a:rPr>
              <a:t>param-n:type-n</a:t>
            </a:r>
            <a:endParaRPr lang="en-US" altLang="en-PK" sz="1500" dirty="0">
              <a:solidFill>
                <a:schemeClr val="tx1"/>
              </a:solidFill>
            </a:endParaRPr>
          </a:p>
        </p:txBody>
      </p:sp>
      <p:sp>
        <p:nvSpPr>
          <p:cNvPr id="55300" name="Footer Placeholder 3">
            <a:extLst>
              <a:ext uri="{FF2B5EF4-FFF2-40B4-BE49-F238E27FC236}">
                <a16:creationId xmlns:a16="http://schemas.microsoft.com/office/drawing/2014/main" id="{86733A53-3C7D-490C-BDAE-7B0BACA69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6E56A379-6B9B-41F0-B4AF-E14D64BA41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7CBFDB6-F0CB-4232-A6F6-42B8C048B502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5302" name="Line 4">
            <a:extLst>
              <a:ext uri="{FF2B5EF4-FFF2-40B4-BE49-F238E27FC236}">
                <a16:creationId xmlns:a16="http://schemas.microsoft.com/office/drawing/2014/main" id="{F2F195E8-5EB9-4C62-8012-2A91D03FA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50" y="2059709"/>
            <a:ext cx="125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/>
          <a:p>
            <a:endParaRPr lang="en-PK" sz="1050"/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5DD5A59A-7140-4425-8227-4494656A5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866828"/>
            <a:ext cx="177165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200">
                <a:latin typeface="Arial" panose="020B0604020202020204" pitchFamily="34" charset="0"/>
              </a:rPr>
              <a:t>comma required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C6F312F-5787-4DE8-A28D-FD1F32133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AddTwo Procedure</a:t>
            </a:r>
            <a:r>
              <a:rPr lang="en-US" altLang="en-PK" sz="1800"/>
              <a:t>  (1 of 2)</a:t>
            </a:r>
          </a:p>
        </p:txBody>
      </p:sp>
      <p:sp>
        <p:nvSpPr>
          <p:cNvPr id="56323" name="Footer Placeholder 2">
            <a:extLst>
              <a:ext uri="{FF2B5EF4-FFF2-40B4-BE49-F238E27FC236}">
                <a16:creationId xmlns:a16="http://schemas.microsoft.com/office/drawing/2014/main" id="{1DEA4256-3130-4D2D-995C-5C81553CE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646DBE9-534F-4FF6-8928-8C4B55519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BC35DF5E-9DE6-4888-B47C-C4E61979A9E0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79262B04-FD85-48F9-A494-7C663D5D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545550"/>
            <a:ext cx="3086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AddTwo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val1:DWORD, val2:DWORD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mov eax,val1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add eax,val2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AddTwo ENDP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E175234F-2F6D-46E6-A2B7-838E1ADC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290513" indent="-2905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en-US" altLang="en-PK" sz="1575" dirty="0">
                <a:latin typeface="Arial" panose="020B0604020202020204" pitchFamily="34" charset="0"/>
              </a:rPr>
              <a:t>The </a:t>
            </a:r>
            <a:r>
              <a:rPr lang="en-US" altLang="en-PK" sz="1575" dirty="0" err="1">
                <a:latin typeface="Arial" panose="020B0604020202020204" pitchFamily="34" charset="0"/>
              </a:rPr>
              <a:t>AddTwo</a:t>
            </a:r>
            <a:r>
              <a:rPr lang="en-US" altLang="en-PK" sz="1575" dirty="0">
                <a:latin typeface="Arial" panose="020B0604020202020204" pitchFamily="34" charset="0"/>
              </a:rPr>
              <a:t> procedure receives two integers and returns their sum in EAX.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F907D4-A3CC-4599-A09B-AE3FE3403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Stack Frames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93B977E-50AF-4255-8DE5-ACFFE2B9A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/>
              <a:t>Stack Parameters</a:t>
            </a:r>
          </a:p>
          <a:p>
            <a:r>
              <a:rPr lang="en-US" altLang="en-PK"/>
              <a:t>Local Variables</a:t>
            </a:r>
          </a:p>
          <a:p>
            <a:r>
              <a:rPr lang="en-US" altLang="en-PK"/>
              <a:t>ENTER and LEAVE Instructions</a:t>
            </a:r>
          </a:p>
          <a:p>
            <a:r>
              <a:rPr lang="en-US" altLang="en-PK"/>
              <a:t>LOCAL Directive</a:t>
            </a:r>
          </a:p>
          <a:p>
            <a:r>
              <a:rPr lang="en-US" altLang="en-PK"/>
              <a:t>WriteStackFrame Procedure</a:t>
            </a: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63D047B0-6EB3-47B6-99CC-987B3DA26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D7AD51D8-DA45-4524-908A-F890A5E0D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47A896A-AA0C-4881-9656-D380CA6B435F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A676797-8E85-418A-AEB1-36FFC46B9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PROC Examples</a:t>
            </a:r>
            <a:r>
              <a:rPr lang="en-US" altLang="en-PK" sz="1800"/>
              <a:t>  (2 of 3)</a:t>
            </a:r>
          </a:p>
        </p:txBody>
      </p:sp>
      <p:sp>
        <p:nvSpPr>
          <p:cNvPr id="57347" name="Footer Placeholder 2">
            <a:extLst>
              <a:ext uri="{FF2B5EF4-FFF2-40B4-BE49-F238E27FC236}">
                <a16:creationId xmlns:a16="http://schemas.microsoft.com/office/drawing/2014/main" id="{A9547E2D-1BF3-43A6-A0DA-CED61DBE8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FCC33D5B-97B9-4B1C-B8D4-BE90EC46D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FFD425F-080F-4545-91B8-C8F6A9D50F80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02C28E28-FE48-4928-B2E5-5D640210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49" y="2457450"/>
            <a:ext cx="44005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568325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FillArray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pArray:PTR BYTE, fillVal:BYTE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arraySize:DWORD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mov ecx,arraySize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mov esi,pArray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mov al,fillVal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L1:	mov [esi],al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inc esi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loop 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FillArray ENDP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5EF74526-13BA-4936-B4A7-23E11A65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85901"/>
            <a:ext cx="5772150" cy="93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PK" sz="1575" dirty="0" err="1">
                <a:latin typeface="Arial" panose="020B0604020202020204" pitchFamily="34" charset="0"/>
              </a:rPr>
              <a:t>FillArray</a:t>
            </a:r>
            <a:r>
              <a:rPr lang="en-US" altLang="en-PK" sz="1575" dirty="0">
                <a:latin typeface="Arial" panose="020B0604020202020204" pitchFamily="34" charset="0"/>
              </a:rPr>
              <a:t> receives a pointer to an array of bytes, a single byte fill value that will be copied to each element of the array, and the size of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215CC08-6127-4178-99EA-9D1288174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PROC Examples</a:t>
            </a:r>
            <a:r>
              <a:rPr lang="en-US" altLang="en-PK" sz="1800"/>
              <a:t>  (3 of 3)</a:t>
            </a:r>
            <a:endParaRPr lang="en-US" altLang="en-PK"/>
          </a:p>
        </p:txBody>
      </p:sp>
      <p:sp>
        <p:nvSpPr>
          <p:cNvPr id="58371" name="Footer Placeholder 2">
            <a:extLst>
              <a:ext uri="{FF2B5EF4-FFF2-40B4-BE49-F238E27FC236}">
                <a16:creationId xmlns:a16="http://schemas.microsoft.com/office/drawing/2014/main" id="{A59AA73B-CBEB-4602-A6C6-EC445AA04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022D59D-24BB-4882-B482-21421F20D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3FDDAE1-E942-40BB-B6D3-D1CBE1D15CE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3085841F-587D-4E5C-8013-511941CB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3345650"/>
            <a:ext cx="45148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ReadFile PROC,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pBuffer:PTR BYTE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LOCAL fileHandle:DWORD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	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>
                <a:latin typeface="Courier New" panose="02070309020205020404" pitchFamily="49" charset="0"/>
              </a:rPr>
              <a:t>ReadFile ENDP</a:t>
            </a:r>
          </a:p>
        </p:txBody>
      </p:sp>
      <p:sp>
        <p:nvSpPr>
          <p:cNvPr id="58374" name="Text Box 5">
            <a:extLst>
              <a:ext uri="{FF2B5EF4-FFF2-40B4-BE49-F238E27FC236}">
                <a16:creationId xmlns:a16="http://schemas.microsoft.com/office/drawing/2014/main" id="{1C04E932-F864-4629-BD78-387E507E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688300"/>
            <a:ext cx="44577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Swap PROC,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 err="1">
                <a:latin typeface="Courier New" panose="02070309020205020404" pitchFamily="49" charset="0"/>
              </a:rPr>
              <a:t>pValX:PTR</a:t>
            </a:r>
            <a:r>
              <a:rPr lang="en-US" altLang="en-PK" sz="1050" dirty="0">
                <a:latin typeface="Courier New" panose="02070309020205020404" pitchFamily="49" charset="0"/>
              </a:rPr>
              <a:t> DWORD,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 err="1">
                <a:latin typeface="Courier New" panose="02070309020205020404" pitchFamily="49" charset="0"/>
              </a:rPr>
              <a:t>pValY:PTR</a:t>
            </a:r>
            <a:r>
              <a:rPr lang="en-US" altLang="en-PK" sz="1050" dirty="0">
                <a:latin typeface="Courier New" panose="02070309020205020404" pitchFamily="49" charset="0"/>
              </a:rPr>
              <a:t> DWORD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050" dirty="0"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Swap ENDP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8F44715-AFC7-44B5-B41C-68D23B46B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PROTO Directive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4E1C34-7239-42EE-8897-525EBB923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976" y="1549400"/>
            <a:ext cx="6400800" cy="26860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>
                <a:solidFill>
                  <a:schemeClr val="tx1"/>
                </a:solidFill>
              </a:rPr>
              <a:t>Creates a procedure prototype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en-US" altLang="en-PK" i="1" dirty="0">
                <a:solidFill>
                  <a:schemeClr val="tx1"/>
                </a:solidFill>
              </a:rPr>
              <a:t>label </a:t>
            </a:r>
            <a:r>
              <a:rPr lang="en-US" altLang="en-PK" dirty="0">
                <a:solidFill>
                  <a:schemeClr val="tx1"/>
                </a:solidFill>
              </a:rPr>
              <a:t> PROTO  </a:t>
            </a:r>
            <a:r>
              <a:rPr lang="en-US" altLang="en-PK" i="1" dirty="0" err="1">
                <a:solidFill>
                  <a:schemeClr val="tx1"/>
                </a:solidFill>
              </a:rPr>
              <a:t>paramList</a:t>
            </a:r>
            <a:endParaRPr lang="en-US" altLang="en-PK" i="1" dirty="0">
              <a:solidFill>
                <a:schemeClr val="tx1"/>
              </a:solidFill>
            </a:endParaRPr>
          </a:p>
          <a:p>
            <a:r>
              <a:rPr lang="en-US" altLang="en-PK" dirty="0">
                <a:solidFill>
                  <a:schemeClr val="tx1"/>
                </a:solidFill>
              </a:rPr>
              <a:t>Every procedure called by the INVOKE directive must have a prototype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 complete procedure definition can also serve as its own prototype</a:t>
            </a: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7DE07D52-53D4-451D-84C8-63E1DA4DE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54211144-A63A-43F9-991B-07C69FCAB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D866289-7FF8-43F6-9508-85C71D54F02D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29ECE2C-E4D4-484C-92CE-1C5713633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PROTO Directive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FB8CDEB-C8AD-48CE-83B8-9D36DAA13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150" y="1505175"/>
            <a:ext cx="5943600" cy="8572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altLang="en-PK" sz="1500" dirty="0"/>
              <a:t>Standard configuration: PROTO appears at top of the program listing, INVOKE appears in the code segment, and the procedure implementation occurs later in the program:</a:t>
            </a:r>
          </a:p>
        </p:txBody>
      </p:sp>
      <p:sp>
        <p:nvSpPr>
          <p:cNvPr id="60420" name="Footer Placeholder 3">
            <a:extLst>
              <a:ext uri="{FF2B5EF4-FFF2-40B4-BE49-F238E27FC236}">
                <a16:creationId xmlns:a16="http://schemas.microsoft.com/office/drawing/2014/main" id="{C7E8C9A8-C720-4098-AF99-CE491812C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60421" name="Slide Number Placeholder 4">
            <a:extLst>
              <a:ext uri="{FF2B5EF4-FFF2-40B4-BE49-F238E27FC236}">
                <a16:creationId xmlns:a16="http://schemas.microsoft.com/office/drawing/2014/main" id="{56438D5E-9C68-4B7E-9EFC-842795445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7A7F2CD-888E-4629-9F41-12F2216ECE93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8E1AD008-6B95-4093-97E1-8BDDA436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591025"/>
            <a:ext cx="6375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2681288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MySub</a:t>
            </a:r>
            <a:r>
              <a:rPr lang="en-US" altLang="en-PK" sz="1350" dirty="0">
                <a:latin typeface="Courier New" panose="02070309020205020404" pitchFamily="49" charset="0"/>
              </a:rPr>
              <a:t> PROTO  	; procedure prototype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INVOKE </a:t>
            </a:r>
            <a:r>
              <a:rPr lang="en-US" altLang="en-PK" sz="1350" dirty="0" err="1">
                <a:latin typeface="Courier New" panose="02070309020205020404" pitchFamily="49" charset="0"/>
              </a:rPr>
              <a:t>MySub</a:t>
            </a:r>
            <a:r>
              <a:rPr lang="en-US" altLang="en-PK" sz="1350" dirty="0">
                <a:latin typeface="Courier New" panose="02070309020205020404" pitchFamily="49" charset="0"/>
              </a:rPr>
              <a:t> 	; procedure call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MySub</a:t>
            </a:r>
            <a:r>
              <a:rPr lang="en-US" altLang="en-PK" sz="1350" dirty="0">
                <a:latin typeface="Courier New" panose="02070309020205020404" pitchFamily="49" charset="0"/>
              </a:rPr>
              <a:t> PROC 	; procedure implementation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MySub</a:t>
            </a:r>
            <a:r>
              <a:rPr lang="en-US" altLang="en-PK" sz="1350" dirty="0">
                <a:latin typeface="Courier New" panose="02070309020205020404" pitchFamily="49" charset="0"/>
              </a:rPr>
              <a:t> ENDP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en-PK" sz="135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7C89456-8436-4186-AAA5-8A1562055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PROTO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2570303-57B2-4E07-AEA2-38E8D58F0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976" y="1683551"/>
            <a:ext cx="6000750" cy="68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/>
              <a:t>Prototype for the </a:t>
            </a:r>
            <a:r>
              <a:rPr lang="en-US" altLang="en-PK" dirty="0" err="1"/>
              <a:t>ArraySum</a:t>
            </a:r>
            <a:r>
              <a:rPr lang="en-US" altLang="en-PK" dirty="0"/>
              <a:t> procedure, showing its parameter list:</a:t>
            </a:r>
          </a:p>
        </p:txBody>
      </p:sp>
      <p:sp>
        <p:nvSpPr>
          <p:cNvPr id="61444" name="Footer Placeholder 3">
            <a:extLst>
              <a:ext uri="{FF2B5EF4-FFF2-40B4-BE49-F238E27FC236}">
                <a16:creationId xmlns:a16="http://schemas.microsoft.com/office/drawing/2014/main" id="{B37CD457-E124-4550-89DC-6ABB9012B4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761ACB64-F1E6-4533-B169-775CAAF44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113F022-57D6-41F3-9653-0B21408EAC82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1446" name="Text Box 4">
            <a:extLst>
              <a:ext uri="{FF2B5EF4-FFF2-40B4-BE49-F238E27FC236}">
                <a16:creationId xmlns:a16="http://schemas.microsoft.com/office/drawing/2014/main" id="{6E9C55CE-9AFF-4F81-8FCD-86A2F80C6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026" y="2597951"/>
            <a:ext cx="6451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60775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ArraySum</a:t>
            </a:r>
            <a:r>
              <a:rPr lang="en-US" altLang="en-PK" sz="1350" dirty="0">
                <a:latin typeface="Courier New" panose="02070309020205020404" pitchFamily="49" charset="0"/>
              </a:rPr>
              <a:t> PROTO,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</a:t>
            </a:r>
            <a:r>
              <a:rPr lang="en-US" altLang="en-PK" sz="1350" dirty="0" err="1">
                <a:latin typeface="Courier New" panose="02070309020205020404" pitchFamily="49" charset="0"/>
              </a:rPr>
              <a:t>ptrArray:PTR</a:t>
            </a:r>
            <a:r>
              <a:rPr lang="en-US" altLang="en-PK" sz="1350" dirty="0">
                <a:latin typeface="Courier New" panose="02070309020205020404" pitchFamily="49" charset="0"/>
              </a:rPr>
              <a:t> DWORD,	; points to the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	</a:t>
            </a:r>
            <a:r>
              <a:rPr lang="en-US" altLang="en-PK" sz="1350" dirty="0" err="1">
                <a:latin typeface="Courier New" panose="02070309020205020404" pitchFamily="49" charset="0"/>
              </a:rPr>
              <a:t>szArray:DWORD</a:t>
            </a:r>
            <a:r>
              <a:rPr lang="en-US" altLang="en-PK" sz="1350" dirty="0">
                <a:latin typeface="Courier New" panose="02070309020205020404" pitchFamily="49" charset="0"/>
              </a:rPr>
              <a:t>	; array size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637A102E-ABB0-490F-9CA2-DE3198091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Stack Frame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6EA1C306-9B13-41F1-81E6-54F53F4C3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348050"/>
            <a:ext cx="8191824" cy="267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 dirty="0">
                <a:solidFill>
                  <a:schemeClr val="tx1"/>
                </a:solidFill>
              </a:rPr>
              <a:t>Also known as an </a:t>
            </a:r>
            <a:r>
              <a:rPr lang="en-US" altLang="en-PK" i="1" dirty="0">
                <a:solidFill>
                  <a:schemeClr val="tx1"/>
                </a:solidFill>
              </a:rPr>
              <a:t>activation record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Area of the stack set aside for a procedure's return address, passed parameters, saved registers, and local variables</a:t>
            </a:r>
          </a:p>
          <a:p>
            <a:r>
              <a:rPr lang="en-US" altLang="en-PK" dirty="0">
                <a:solidFill>
                  <a:schemeClr val="tx1"/>
                </a:solidFill>
              </a:rPr>
              <a:t>Created by the following steps: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Calling program pushes arguments on the stack and calls the procedure.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The called procedure pushes EBP on the stack, and sets EBP to ESP.</a:t>
            </a:r>
          </a:p>
          <a:p>
            <a:pPr lvl="1"/>
            <a:r>
              <a:rPr lang="en-US" altLang="en-PK" dirty="0">
                <a:solidFill>
                  <a:schemeClr val="tx1"/>
                </a:solidFill>
              </a:rPr>
              <a:t>If local variables are needed, a constant is subtracted from ESP to make room on the stack.</a:t>
            </a:r>
          </a:p>
        </p:txBody>
      </p:sp>
      <p:sp>
        <p:nvSpPr>
          <p:cNvPr id="8196" name="Footer Placeholder 3">
            <a:extLst>
              <a:ext uri="{FF2B5EF4-FFF2-40B4-BE49-F238E27FC236}">
                <a16:creationId xmlns:a16="http://schemas.microsoft.com/office/drawing/2014/main" id="{145BF9F3-4CA4-4CE4-9291-DA1E5475C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53E9460-BB8C-4999-92C6-2A450CEC3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46060A1-CDD0-4EFA-B6DF-E8EE0BE6B96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001024B2-BF26-4700-9B77-9F20E5D1B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Stack Parameters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24710C5D-91AB-4E94-8DAD-8EEB9BE7C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/>
              <a:t>More convenient than register parameters</a:t>
            </a:r>
          </a:p>
          <a:p>
            <a:r>
              <a:rPr lang="en-US" altLang="en-PK"/>
              <a:t>Two possible ways of calling DumpMem. Which is easier?</a:t>
            </a: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8C2EE726-7326-49AA-9A55-F1864EF5A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AA2EC5A-4447-4EA7-AB11-34F3DDD0F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626F2644-F7A2-4253-9F7E-CCDC58B90559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222" name="Text Box 1028">
            <a:extLst>
              <a:ext uri="{FF2B5EF4-FFF2-40B4-BE49-F238E27FC236}">
                <a16:creationId xmlns:a16="http://schemas.microsoft.com/office/drawing/2014/main" id="{364B5D72-C8AB-4DBF-9FD9-1FD47221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3335250"/>
            <a:ext cx="2743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pushad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mov </a:t>
            </a:r>
            <a:r>
              <a:rPr lang="en-US" altLang="en-PK" sz="1350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mov </a:t>
            </a:r>
            <a:r>
              <a:rPr lang="en-US" altLang="en-PK" sz="1350" dirty="0" err="1">
                <a:latin typeface="Courier New" panose="02070309020205020404" pitchFamily="49" charset="0"/>
              </a:rPr>
              <a:t>ecx,LENGTHOF</a:t>
            </a:r>
            <a:r>
              <a:rPr lang="en-US" altLang="en-PK" sz="1350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mov </a:t>
            </a:r>
            <a:r>
              <a:rPr lang="en-US" altLang="en-PK" sz="1350" dirty="0" err="1">
                <a:latin typeface="Courier New" panose="02070309020205020404" pitchFamily="49" charset="0"/>
              </a:rPr>
              <a:t>ebx,TYPE</a:t>
            </a:r>
            <a:r>
              <a:rPr lang="en-US" altLang="en-PK" sz="1350" dirty="0">
                <a:latin typeface="Courier New" panose="02070309020205020404" pitchFamily="49" charset="0"/>
              </a:rPr>
              <a:t>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call </a:t>
            </a:r>
            <a:r>
              <a:rPr lang="en-US" altLang="en-PK" sz="1350" dirty="0" err="1">
                <a:latin typeface="Courier New" panose="02070309020205020404" pitchFamily="49" charset="0"/>
              </a:rPr>
              <a:t>DumpMem</a:t>
            </a:r>
            <a:endParaRPr lang="en-US" altLang="en-PK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 err="1">
                <a:latin typeface="Courier New" panose="02070309020205020404" pitchFamily="49" charset="0"/>
              </a:rPr>
              <a:t>popad</a:t>
            </a:r>
            <a:endParaRPr lang="en-US" altLang="en-PK" sz="1350" dirty="0">
              <a:latin typeface="Courier New" panose="02070309020205020404" pitchFamily="49" charset="0"/>
            </a:endParaRPr>
          </a:p>
        </p:txBody>
      </p:sp>
      <p:sp>
        <p:nvSpPr>
          <p:cNvPr id="9223" name="Text Box 1029">
            <a:extLst>
              <a:ext uri="{FF2B5EF4-FFF2-40B4-BE49-F238E27FC236}">
                <a16:creationId xmlns:a16="http://schemas.microsoft.com/office/drawing/2014/main" id="{91B9A008-DB22-4D3F-BAF8-F1349860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111" y="3505150"/>
            <a:ext cx="25717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  <a:tab pos="3657600" algn="l"/>
                <a:tab pos="4114800" algn="l"/>
              </a:tabLs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push TYPE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push LENGTHOF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push OFFSET array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en-PK" sz="1350" dirty="0">
                <a:latin typeface="Courier New" panose="02070309020205020404" pitchFamily="49" charset="0"/>
              </a:rPr>
              <a:t>call </a:t>
            </a:r>
            <a:r>
              <a:rPr lang="en-US" altLang="en-PK" sz="1350" dirty="0" err="1">
                <a:latin typeface="Courier New" panose="02070309020205020404" pitchFamily="49" charset="0"/>
              </a:rPr>
              <a:t>DumpMem</a:t>
            </a:r>
            <a:endParaRPr lang="en-US" altLang="en-PK" sz="135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1C12DA6-49D1-4221-8BFB-C6BD95CC0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Passing Arguments by Value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8DCDA9-4B07-4140-BDFE-43A7B6F55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977" y="1688300"/>
            <a:ext cx="8191824" cy="267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75000"/>
              </a:spcBef>
            </a:pPr>
            <a:r>
              <a:rPr lang="en-US" altLang="en-PK" dirty="0"/>
              <a:t>Push argument values on stack</a:t>
            </a:r>
          </a:p>
          <a:p>
            <a:pPr lvl="1">
              <a:spcBef>
                <a:spcPct val="75000"/>
              </a:spcBef>
            </a:pPr>
            <a:r>
              <a:rPr lang="en-US" altLang="en-PK" dirty="0"/>
              <a:t>(Use only 32-bit values in protected mode to keep the stack aligned)</a:t>
            </a:r>
          </a:p>
          <a:p>
            <a:pPr>
              <a:spcBef>
                <a:spcPct val="75000"/>
              </a:spcBef>
            </a:pPr>
            <a:r>
              <a:rPr lang="en-US" altLang="en-PK" dirty="0"/>
              <a:t>Call the called-procedure</a:t>
            </a:r>
          </a:p>
          <a:p>
            <a:pPr>
              <a:spcBef>
                <a:spcPct val="75000"/>
              </a:spcBef>
            </a:pPr>
            <a:r>
              <a:rPr lang="en-US" altLang="en-PK" dirty="0"/>
              <a:t>Accept a return value in EAX, if any</a:t>
            </a:r>
          </a:p>
          <a:p>
            <a:pPr>
              <a:spcBef>
                <a:spcPct val="75000"/>
              </a:spcBef>
            </a:pPr>
            <a:r>
              <a:rPr lang="en-US" altLang="en-PK" dirty="0"/>
              <a:t>Remove arguments from the stack if the called-procedure did not remove them</a:t>
            </a:r>
          </a:p>
          <a:p>
            <a:endParaRPr lang="en-US" altLang="en-PK" dirty="0"/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A670C6D6-1703-47AB-B4F2-D4DE42644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4929211F-FB18-4815-8287-002F16285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648CC3A0-D0AB-4EE5-A469-1020AB9DA5AB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4C08D5D-0EEA-45FA-A27A-E09A86690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Example</a:t>
            </a:r>
          </a:p>
        </p:txBody>
      </p:sp>
      <p:sp>
        <p:nvSpPr>
          <p:cNvPr id="11267" name="Footer Placeholder 2">
            <a:extLst>
              <a:ext uri="{FF2B5EF4-FFF2-40B4-BE49-F238E27FC236}">
                <a16:creationId xmlns:a16="http://schemas.microsoft.com/office/drawing/2014/main" id="{51B1C03B-9A10-404C-A7B1-59B1E977D2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C07E0C2D-D56C-4507-95DF-63C9E576F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AAD6DB7-F791-44F4-9294-DCF889D7DA56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E0B111DE-F2CF-4AA6-9302-DFFD27B4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94" y="1418035"/>
            <a:ext cx="240772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75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08D50185-96DD-4627-A46D-65026C5E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485900"/>
            <a:ext cx="1685077" cy="205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val1  DWORD 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val2  DWORD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push val2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500">
                <a:latin typeface="Courier New" panose="02070309020205020404" pitchFamily="49" charset="0"/>
              </a:rPr>
              <a:t>push val1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500">
              <a:latin typeface="Courier New" panose="02070309020205020404" pitchFamily="49" charset="0"/>
            </a:endParaRPr>
          </a:p>
        </p:txBody>
      </p:sp>
      <p:sp>
        <p:nvSpPr>
          <p:cNvPr id="11271" name="Rectangle 5">
            <a:extLst>
              <a:ext uri="{FF2B5EF4-FFF2-40B4-BE49-F238E27FC236}">
                <a16:creationId xmlns:a16="http://schemas.microsoft.com/office/drawing/2014/main" id="{331F8F7A-8316-4880-8BD2-EB4CAC77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1" y="1638301"/>
            <a:ext cx="914399" cy="9108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PK" altLang="en-PK" sz="1575">
              <a:latin typeface="Arial" panose="020B0604020202020204" pitchFamily="34" charset="0"/>
            </a:endParaRPr>
          </a:p>
        </p:txBody>
      </p:sp>
      <p:sp>
        <p:nvSpPr>
          <p:cNvPr id="11272" name="Text Box 6">
            <a:extLst>
              <a:ext uri="{FF2B5EF4-FFF2-40B4-BE49-F238E27FC236}">
                <a16:creationId xmlns:a16="http://schemas.microsoft.com/office/drawing/2014/main" id="{89D0BA5B-B938-4B3E-87C0-9086CD928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1" y="1600200"/>
            <a:ext cx="2698175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(val2)            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(val1)             5        ESP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PK" sz="1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PK" sz="1800" dirty="0">
                <a:latin typeface="Arial" panose="020B0604020202020204" pitchFamily="34" charset="0"/>
              </a:rPr>
              <a:t>Stack prior to CALL </a:t>
            </a:r>
            <a:endParaRPr lang="en-US" altLang="en-PK" sz="1575" dirty="0">
              <a:latin typeface="Arial" panose="020B0604020202020204" pitchFamily="34" charset="0"/>
            </a:endParaRPr>
          </a:p>
        </p:txBody>
      </p:sp>
      <p:sp>
        <p:nvSpPr>
          <p:cNvPr id="11273" name="Line 7">
            <a:extLst>
              <a:ext uri="{FF2B5EF4-FFF2-40B4-BE49-F238E27FC236}">
                <a16:creationId xmlns:a16="http://schemas.microsoft.com/office/drawing/2014/main" id="{1FFDD27D-1B59-4AFC-B9DC-21E851D5C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20002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1274" name="Line 8">
            <a:extLst>
              <a:ext uri="{FF2B5EF4-FFF2-40B4-BE49-F238E27FC236}">
                <a16:creationId xmlns:a16="http://schemas.microsoft.com/office/drawing/2014/main" id="{37A874E3-277F-41C9-B264-A4C015785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  <p:sp>
        <p:nvSpPr>
          <p:cNvPr id="11275" name="Line 9">
            <a:extLst>
              <a:ext uri="{FF2B5EF4-FFF2-40B4-BE49-F238E27FC236}">
                <a16:creationId xmlns:a16="http://schemas.microsoft.com/office/drawing/2014/main" id="{A277434C-10DB-498B-907F-0B0A5765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0750" y="211455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2870" bIns="102870" anchor="ctr">
            <a:spAutoFit/>
          </a:bodyPr>
          <a:lstStyle/>
          <a:p>
            <a:endParaRPr lang="en-PK"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6903C84-9919-4C07-9644-BC1C786EF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Passing by Reference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E4E2E4D-CDCB-4920-B569-2BFA25AFC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PK"/>
              <a:t>Push the offsets of arguments on the stack</a:t>
            </a:r>
          </a:p>
          <a:p>
            <a:pPr>
              <a:spcBef>
                <a:spcPct val="75000"/>
              </a:spcBef>
            </a:pPr>
            <a:r>
              <a:rPr lang="en-US" altLang="en-PK"/>
              <a:t>Call the procedure</a:t>
            </a:r>
          </a:p>
          <a:p>
            <a:pPr>
              <a:spcBef>
                <a:spcPct val="75000"/>
              </a:spcBef>
            </a:pPr>
            <a:r>
              <a:rPr lang="en-US" altLang="en-PK"/>
              <a:t>Accept a return value in EAX, if any</a:t>
            </a:r>
          </a:p>
          <a:p>
            <a:pPr>
              <a:spcBef>
                <a:spcPct val="75000"/>
              </a:spcBef>
            </a:pPr>
            <a:r>
              <a:rPr lang="en-US" altLang="en-PK"/>
              <a:t>Remove arguments from the stack if the called procedure did not remove them</a:t>
            </a:r>
          </a:p>
          <a:p>
            <a:pPr>
              <a:buFontTx/>
              <a:buNone/>
            </a:pPr>
            <a:endParaRPr lang="en-US" altLang="en-PK"/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2626FC01-3726-4100-95B7-7A208691B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PK" sz="750" dirty="0">
              <a:latin typeface="Arial" panose="020B0604020202020204" pitchFamily="34" charset="0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9237D0F2-49E9-466E-8058-C76D01FBCF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fontAlgn="base">
              <a:lnSpc>
                <a:spcPct val="90000"/>
              </a:lnSpc>
              <a:spcBef>
                <a:spcPts val="281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75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FABF07E-4420-4193-9D60-B9009D6D0D39}" type="slidenum">
              <a:rPr lang="en-US" altLang="en-PK" sz="1200">
                <a:latin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2331</Words>
  <Application>Microsoft Office PowerPoint</Application>
  <PresentationFormat>On-screen Show (16:9)</PresentationFormat>
  <Paragraphs>470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Raleway Thin</vt:lpstr>
      <vt:lpstr>Calibri</vt:lpstr>
      <vt:lpstr>Courier New</vt:lpstr>
      <vt:lpstr>Barlow Light</vt:lpstr>
      <vt:lpstr>Barlow</vt:lpstr>
      <vt:lpstr>Times New Roman</vt:lpstr>
      <vt:lpstr>Gaoler template</vt:lpstr>
      <vt:lpstr>VISIO</vt:lpstr>
      <vt:lpstr>Computer Organization &amp; Assembly Language  - EE2003</vt:lpstr>
      <vt:lpstr>Lecture 13</vt:lpstr>
      <vt:lpstr>Chapter Overview</vt:lpstr>
      <vt:lpstr>Stack Frames</vt:lpstr>
      <vt:lpstr>Stack Frame</vt:lpstr>
      <vt:lpstr>Stack Parameters</vt:lpstr>
      <vt:lpstr>Passing Arguments by Value</vt:lpstr>
      <vt:lpstr>Example</vt:lpstr>
      <vt:lpstr>Passing by Reference</vt:lpstr>
      <vt:lpstr>Example</vt:lpstr>
      <vt:lpstr>Stack after the CALL</vt:lpstr>
      <vt:lpstr>Passing an Array by Reference  (1 of 2)</vt:lpstr>
      <vt:lpstr>Passing an Array by Reference  (2 of 2)</vt:lpstr>
      <vt:lpstr>Accessing Stack Parameters (C/C++)</vt:lpstr>
      <vt:lpstr>RET Instruction</vt:lpstr>
      <vt:lpstr>Who removes parameters from the stack?</vt:lpstr>
      <vt:lpstr>Your turn . . .</vt:lpstr>
      <vt:lpstr>Passing 8-bit and 16-bit Arguments</vt:lpstr>
      <vt:lpstr>Passing Multiword Arguments</vt:lpstr>
      <vt:lpstr>Saving and Restoring Registers</vt:lpstr>
      <vt:lpstr>Stack Affected by USES Operator</vt:lpstr>
      <vt:lpstr>Local Variables</vt:lpstr>
      <vt:lpstr>Creating LOCAL Variables</vt:lpstr>
      <vt:lpstr>LEA Instruction</vt:lpstr>
      <vt:lpstr>LEA Example</vt:lpstr>
      <vt:lpstr>ENTER Instruction</vt:lpstr>
      <vt:lpstr>LEAVE Instruction</vt:lpstr>
      <vt:lpstr>LOCAL Directive</vt:lpstr>
      <vt:lpstr>Using LOCAL</vt:lpstr>
      <vt:lpstr>LOCAL Example  (1 of 2)</vt:lpstr>
      <vt:lpstr>LOCAL Example  (2 of 2)</vt:lpstr>
      <vt:lpstr>What's Next</vt:lpstr>
      <vt:lpstr>INVOKE, ADDR, PROC, and PROTO</vt:lpstr>
      <vt:lpstr>INVOKE Directive</vt:lpstr>
      <vt:lpstr>INVOKE Examples</vt:lpstr>
      <vt:lpstr>ADDR Operator</vt:lpstr>
      <vt:lpstr>PROC Directive  (1 of 2)</vt:lpstr>
      <vt:lpstr>PROC Directive  (2 of 2)</vt:lpstr>
      <vt:lpstr>AddTwo Procedure  (1 of 2)</vt:lpstr>
      <vt:lpstr>PROC Examples  (2 of 3)</vt:lpstr>
      <vt:lpstr>PROC Examples  (3 of 3)</vt:lpstr>
      <vt:lpstr>PROTO Directive</vt:lpstr>
      <vt:lpstr>PROTO Directive</vt:lpstr>
      <vt:lpstr>PROTO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52</cp:revision>
  <dcterms:modified xsi:type="dcterms:W3CDTF">2021-11-09T03:47:40Z</dcterms:modified>
</cp:coreProperties>
</file>