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4"/>
  </p:notes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6" r:id="rId10"/>
    <p:sldId id="261" r:id="rId11"/>
    <p:sldId id="262" r:id="rId12"/>
    <p:sldId id="303" r:id="rId13"/>
    <p:sldId id="267" r:id="rId14"/>
    <p:sldId id="260" r:id="rId15"/>
    <p:sldId id="268" r:id="rId16"/>
    <p:sldId id="328" r:id="rId17"/>
    <p:sldId id="258" r:id="rId18"/>
    <p:sldId id="329" r:id="rId19"/>
    <p:sldId id="330" r:id="rId20"/>
    <p:sldId id="264" r:id="rId21"/>
    <p:sldId id="331" r:id="rId22"/>
    <p:sldId id="266" r:id="rId23"/>
    <p:sldId id="332" r:id="rId24"/>
    <p:sldId id="302" r:id="rId25"/>
    <p:sldId id="314" r:id="rId26"/>
    <p:sldId id="304" r:id="rId27"/>
    <p:sldId id="263" r:id="rId28"/>
    <p:sldId id="313" r:id="rId29"/>
    <p:sldId id="271" r:id="rId30"/>
    <p:sldId id="310" r:id="rId31"/>
    <p:sldId id="308" r:id="rId32"/>
    <p:sldId id="307" r:id="rId33"/>
    <p:sldId id="305" r:id="rId34"/>
    <p:sldId id="315" r:id="rId35"/>
    <p:sldId id="311" r:id="rId36"/>
    <p:sldId id="333" r:id="rId37"/>
    <p:sldId id="272" r:id="rId38"/>
    <p:sldId id="273" r:id="rId39"/>
    <p:sldId id="275" r:id="rId40"/>
    <p:sldId id="334" r:id="rId41"/>
    <p:sldId id="335" r:id="rId42"/>
    <p:sldId id="276" r:id="rId43"/>
    <p:sldId id="336" r:id="rId44"/>
    <p:sldId id="277" r:id="rId45"/>
    <p:sldId id="327" r:id="rId46"/>
    <p:sldId id="301" r:id="rId47"/>
    <p:sldId id="337" r:id="rId48"/>
    <p:sldId id="279" r:id="rId49"/>
    <p:sldId id="338" r:id="rId50"/>
    <p:sldId id="355" r:id="rId51"/>
    <p:sldId id="354" r:id="rId52"/>
    <p:sldId id="280" r:id="rId53"/>
    <p:sldId id="339" r:id="rId54"/>
    <p:sldId id="340" r:id="rId55"/>
    <p:sldId id="281" r:id="rId56"/>
    <p:sldId id="282" r:id="rId57"/>
    <p:sldId id="341" r:id="rId58"/>
    <p:sldId id="298" r:id="rId59"/>
    <p:sldId id="299" r:id="rId60"/>
    <p:sldId id="283" r:id="rId61"/>
    <p:sldId id="343" r:id="rId62"/>
    <p:sldId id="284" r:id="rId63"/>
    <p:sldId id="300" r:id="rId64"/>
    <p:sldId id="285" r:id="rId65"/>
    <p:sldId id="345" r:id="rId66"/>
    <p:sldId id="346" r:id="rId67"/>
    <p:sldId id="286" r:id="rId68"/>
    <p:sldId id="289" r:id="rId69"/>
    <p:sldId id="347" r:id="rId70"/>
    <p:sldId id="290" r:id="rId71"/>
    <p:sldId id="348" r:id="rId72"/>
    <p:sldId id="349" r:id="rId73"/>
    <p:sldId id="350" r:id="rId74"/>
    <p:sldId id="351" r:id="rId75"/>
    <p:sldId id="352" r:id="rId76"/>
    <p:sldId id="353" r:id="rId77"/>
    <p:sldId id="344" r:id="rId78"/>
    <p:sldId id="342" r:id="rId79"/>
    <p:sldId id="287" r:id="rId80"/>
    <p:sldId id="288" r:id="rId81"/>
    <p:sldId id="316" r:id="rId82"/>
    <p:sldId id="312" r:id="rId83"/>
    <p:sldId id="265" r:id="rId84"/>
    <p:sldId id="291" r:id="rId85"/>
    <p:sldId id="292" r:id="rId86"/>
    <p:sldId id="293" r:id="rId87"/>
    <p:sldId id="294" r:id="rId88"/>
    <p:sldId id="295" r:id="rId89"/>
    <p:sldId id="296" r:id="rId90"/>
    <p:sldId id="297" r:id="rId91"/>
    <p:sldId id="317" r:id="rId92"/>
    <p:sldId id="278" r:id="rId93"/>
  </p:sldIdLst>
  <p:sldSz cx="9144000" cy="5143500" type="screen16x9"/>
  <p:notesSz cx="6858000" cy="9144000"/>
  <p:embeddedFontLst>
    <p:embeddedFont>
      <p:font typeface="Barlow" panose="020B0604020202020204" charset="0"/>
      <p:regular r:id="rId95"/>
      <p:bold r:id="rId96"/>
      <p:italic r:id="rId97"/>
      <p:boldItalic r:id="rId98"/>
    </p:embeddedFont>
    <p:embeddedFont>
      <p:font typeface="Barlow Light" panose="020B0604020202020204" charset="0"/>
      <p:regular r:id="rId99"/>
      <p:bold r:id="rId100"/>
      <p:italic r:id="rId101"/>
      <p:boldItalic r:id="rId102"/>
    </p:embeddedFont>
    <p:embeddedFont>
      <p:font typeface="Calibri" panose="020F0502020204030204" pitchFamily="34" charset="0"/>
      <p:regular r:id="rId103"/>
      <p:bold r:id="rId104"/>
      <p:italic r:id="rId105"/>
      <p:boldItalic r:id="rId106"/>
    </p:embeddedFont>
    <p:embeddedFont>
      <p:font typeface="Raleway Thin" panose="020B0203030101060003" pitchFamily="34" charset="0"/>
      <p:regular r:id="rId107"/>
      <p:bold r:id="rId108"/>
      <p:italic r:id="rId109"/>
      <p:boldItalic r:id="rId110"/>
    </p:embeddedFont>
    <p:embeddedFont>
      <p:font typeface="Times" panose="02020603050405020304" pitchFamily="18" charset="0"/>
      <p:regular r:id="rId111"/>
      <p:bold r:id="rId112"/>
      <p:italic r:id="rId113"/>
      <p:boldItalic r:id="rId1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8.fntdata"/><Relationship Id="rId16" Type="http://schemas.openxmlformats.org/officeDocument/2006/relationships/slide" Target="slides/slide15.xml"/><Relationship Id="rId107" Type="http://schemas.openxmlformats.org/officeDocument/2006/relationships/font" Target="fonts/font13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8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9.fntdata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9.fntdata"/><Relationship Id="rId108" Type="http://schemas.openxmlformats.org/officeDocument/2006/relationships/font" Target="fonts/font14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2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font" Target="fonts/font5.fntdata"/><Relationship Id="rId10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5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3.fntdata"/><Relationship Id="rId104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6.fntdata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6.fntdata"/><Relationship Id="rId105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4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7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5D16D-681C-47D6-A865-5DB515D9F1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2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Processors are</a:t>
            </a:r>
            <a:r>
              <a:rPr lang="en-US" baseline="0" dirty="0"/>
              <a:t> based on transistors which have just two states, on and off. On state can be represented by 1 and off state can be represented by 0. So basically computers can understand just 1 and 0. The language that we can use to interact with hardware on very low level is called Machine Language.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5D16D-681C-47D6-A865-5DB515D9F1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3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47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C70F3-239B-4A7E-8B68-88412C2157A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5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8229599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21430" cy="10827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95750"/>
            <a:ext cx="8521429" cy="267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41D72F0-F554-44EC-982B-1A0D2682E7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PK"/>
              <a:t>Irvine, Kip R. Assembly Language for Intel-Based Computers 6/e, 2010.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26A5A0C-A2E2-4973-BD5E-E96A9E7306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71A46-402E-4C27-93FA-9A65F920D4EE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59893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60340" cy="10827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6FFA599-2E16-4280-BDBA-286CD0DB41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PK"/>
              <a:t>Irvine, Kip R. Assembly Language for Intel-Based Computers 6/e, 2010.</a:t>
            </a:r>
            <a:endParaRPr lang="en-US" altLang="en-PK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250309D-8744-47F7-BE83-41B25610B7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C659F-6314-422D-B0E2-FE4FE3EA0EB5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03604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19182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.qadeer@nu.edu.pk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wm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>
            <a:extLst>
              <a:ext uri="{FF2B5EF4-FFF2-40B4-BE49-F238E27FC236}">
                <a16:creationId xmlns:a16="http://schemas.microsoft.com/office/drawing/2014/main" id="{3F66733C-675B-4D42-9D01-A767718BB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Chapter Overview</a:t>
            </a:r>
          </a:p>
        </p:txBody>
      </p:sp>
      <p:sp>
        <p:nvSpPr>
          <p:cNvPr id="7173" name="Rectangle 1027">
            <a:extLst>
              <a:ext uri="{FF2B5EF4-FFF2-40B4-BE49-F238E27FC236}">
                <a16:creationId xmlns:a16="http://schemas.microsoft.com/office/drawing/2014/main" id="{ACBA13C4-2E69-4FC1-8F49-CD22A7137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 b="1">
                <a:solidFill>
                  <a:schemeClr val="tx2"/>
                </a:solidFill>
              </a:rPr>
              <a:t>Welcome to Assembly Language</a:t>
            </a:r>
          </a:p>
          <a:p>
            <a:pPr eaLnBrk="1" hangingPunct="1"/>
            <a:r>
              <a:rPr lang="en-US" altLang="en-PK"/>
              <a:t>Virtual Machine Concept</a:t>
            </a:r>
          </a:p>
          <a:p>
            <a:pPr eaLnBrk="1" hangingPunct="1"/>
            <a:r>
              <a:rPr lang="en-US" altLang="en-PK"/>
              <a:t>Data Representation</a:t>
            </a:r>
          </a:p>
          <a:p>
            <a:pPr eaLnBrk="1" hangingPunct="1"/>
            <a:r>
              <a:rPr lang="en-US" altLang="en-PK"/>
              <a:t>Boolean Operations</a:t>
            </a: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74913BCF-C8FF-467C-865D-A0EC5555E1B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7477FB-8D27-414E-942A-547A3E12B5F0}" type="slidenum">
              <a:rPr lang="en-US" altLang="en-PK" sz="1200">
                <a:latin typeface="Times New Roman" panose="02020603050405020304" pitchFamily="18" charset="0"/>
              </a:rPr>
              <a:pPr/>
              <a:t>10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DEFD3DF-11C1-4DF4-847B-4E70808D2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5600"/>
            <a:ext cx="8518634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PK" dirty="0"/>
              <a:t>Welcome to Assembly Language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184D8379-E14E-4A4E-9EAD-4A5BE0EE4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Some Good Questions to Ask</a:t>
            </a:r>
          </a:p>
          <a:p>
            <a:pPr eaLnBrk="1" hangingPunct="1"/>
            <a:r>
              <a:rPr lang="en-US" altLang="en-PK"/>
              <a:t>Assembly Language Applications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09F660FE-EF22-4A36-94A2-0F1061AD59D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B43DDA-6FEF-4254-B863-F5213240C6A1}" type="slidenum">
              <a:rPr lang="en-US" altLang="en-PK" sz="1200">
                <a:latin typeface="Times New Roman" panose="02020603050405020304" pitchFamily="18" charset="0"/>
              </a:rPr>
              <a:pPr/>
              <a:t>11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D5DF5A85-4AC6-449D-8D58-3C67C93D8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Questions to Ask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10610AD0-9E12-4CBB-8BDC-54D535458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Why am I learning Assembly Language?</a:t>
            </a:r>
          </a:p>
          <a:p>
            <a:pPr eaLnBrk="1" hangingPunct="1"/>
            <a:r>
              <a:rPr lang="en-US" altLang="en-PK"/>
              <a:t>What background should I have?</a:t>
            </a:r>
          </a:p>
          <a:p>
            <a:pPr eaLnBrk="1" hangingPunct="1"/>
            <a:r>
              <a:rPr lang="en-US" altLang="en-PK"/>
              <a:t>What is an assembler?</a:t>
            </a:r>
          </a:p>
          <a:p>
            <a:pPr eaLnBrk="1" hangingPunct="1"/>
            <a:r>
              <a:rPr lang="en-US" altLang="en-PK"/>
              <a:t>What hardware/software do I need?</a:t>
            </a:r>
          </a:p>
          <a:p>
            <a:pPr eaLnBrk="1" hangingPunct="1"/>
            <a:r>
              <a:rPr lang="en-US" altLang="en-PK"/>
              <a:t>What types of programs will I create?</a:t>
            </a:r>
          </a:p>
          <a:p>
            <a:pPr eaLnBrk="1" hangingPunct="1"/>
            <a:r>
              <a:rPr lang="en-US" altLang="en-PK"/>
              <a:t>What do I get with this book?</a:t>
            </a:r>
          </a:p>
          <a:p>
            <a:pPr eaLnBrk="1" hangingPunct="1"/>
            <a:r>
              <a:rPr lang="en-US" altLang="en-PK"/>
              <a:t>What will I learn?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77422127-7D15-4DD0-AB5D-F9C869D37E8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595E0C-05F2-48E3-8B45-D95C5F28CD63}" type="slidenum">
              <a:rPr lang="en-US" altLang="en-PK" sz="1200">
                <a:latin typeface="Times New Roman" panose="02020603050405020304" pitchFamily="18" charset="0"/>
              </a:rPr>
              <a:pPr/>
              <a:t>12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83B57E3-FA8E-4BB8-989A-B14E2F433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605600"/>
            <a:ext cx="8466083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PK" dirty="0"/>
              <a:t>Welcome to Assembly Language </a:t>
            </a:r>
            <a:r>
              <a:rPr lang="en-US" altLang="en-PK" sz="1800" i="1" dirty="0"/>
              <a:t>(</a:t>
            </a:r>
            <a:r>
              <a:rPr lang="en-US" altLang="en-PK" sz="1800" i="1" dirty="0" err="1"/>
              <a:t>cont</a:t>
            </a:r>
            <a:r>
              <a:rPr lang="en-US" altLang="en-PK" sz="1800" i="1" dirty="0"/>
              <a:t>)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6D06D3AF-86DB-4F1A-A9D4-9A008FD17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 dirty="0"/>
              <a:t>How does assembly language (AL) relate to machine language?</a:t>
            </a:r>
          </a:p>
          <a:p>
            <a:pPr eaLnBrk="1" hangingPunct="1"/>
            <a:r>
              <a:rPr lang="en-US" altLang="en-PK" dirty="0"/>
              <a:t>How do C++ and Java relate to AL?</a:t>
            </a:r>
          </a:p>
          <a:p>
            <a:pPr eaLnBrk="1" hangingPunct="1"/>
            <a:r>
              <a:rPr lang="en-US" altLang="en-PK" dirty="0"/>
              <a:t>Is AL portable?</a:t>
            </a:r>
          </a:p>
          <a:p>
            <a:pPr eaLnBrk="1" hangingPunct="1"/>
            <a:r>
              <a:rPr lang="en-US" altLang="en-PK" dirty="0"/>
              <a:t>Why learn AL?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085AB582-50B7-4EFD-AA52-FD7129F167C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9BD260-77C3-4F07-9B69-5A057E1A492A}" type="slidenum">
              <a:rPr lang="en-US" altLang="en-PK" sz="1200">
                <a:latin typeface="Times New Roman" panose="02020603050405020304" pitchFamily="18" charset="0"/>
              </a:rPr>
              <a:pPr/>
              <a:t>13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Computer Languages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2400300" y="3670081"/>
            <a:ext cx="4114800" cy="1200150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TextBox 8"/>
          <p:cNvSpPr txBox="1"/>
          <p:nvPr/>
        </p:nvSpPr>
        <p:spPr>
          <a:xfrm>
            <a:off x="3552825" y="4555906"/>
            <a:ext cx="8286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Hardware</a:t>
            </a:r>
          </a:p>
        </p:txBody>
      </p:sp>
      <p:sp>
        <p:nvSpPr>
          <p:cNvPr id="11" name="Cube 10"/>
          <p:cNvSpPr/>
          <p:nvPr/>
        </p:nvSpPr>
        <p:spPr>
          <a:xfrm>
            <a:off x="2686050" y="3212881"/>
            <a:ext cx="3771900" cy="1200150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/>
          <p:cNvSpPr txBox="1"/>
          <p:nvPr/>
        </p:nvSpPr>
        <p:spPr>
          <a:xfrm>
            <a:off x="3409950" y="4098706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Machine Language</a:t>
            </a:r>
          </a:p>
        </p:txBody>
      </p:sp>
      <p:sp>
        <p:nvSpPr>
          <p:cNvPr id="7" name="Cube 6"/>
          <p:cNvSpPr/>
          <p:nvPr/>
        </p:nvSpPr>
        <p:spPr>
          <a:xfrm>
            <a:off x="2971800" y="2755681"/>
            <a:ext cx="3429000" cy="1200150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Cube 11"/>
          <p:cNvSpPr/>
          <p:nvPr/>
        </p:nvSpPr>
        <p:spPr>
          <a:xfrm>
            <a:off x="3257550" y="2298481"/>
            <a:ext cx="3086100" cy="1200150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Cube 14"/>
          <p:cNvSpPr/>
          <p:nvPr/>
        </p:nvSpPr>
        <p:spPr>
          <a:xfrm>
            <a:off x="3543300" y="2012731"/>
            <a:ext cx="1328589" cy="943024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Cube 15"/>
          <p:cNvSpPr/>
          <p:nvPr/>
        </p:nvSpPr>
        <p:spPr>
          <a:xfrm>
            <a:off x="4286250" y="2012731"/>
            <a:ext cx="1085850" cy="944618"/>
          </a:xfrm>
          <a:prstGeom prst="cube">
            <a:avLst>
              <a:gd name="adj" fmla="val 6992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Cube 13"/>
          <p:cNvSpPr/>
          <p:nvPr/>
        </p:nvSpPr>
        <p:spPr>
          <a:xfrm>
            <a:off x="4800600" y="2012731"/>
            <a:ext cx="1543050" cy="942975"/>
          </a:xfrm>
          <a:prstGeom prst="cube">
            <a:avLst>
              <a:gd name="adj" fmla="val 6992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extBox 2"/>
          <p:cNvSpPr txBox="1"/>
          <p:nvPr/>
        </p:nvSpPr>
        <p:spPr>
          <a:xfrm>
            <a:off x="3511958" y="3641506"/>
            <a:ext cx="1409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Assembly Language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2301" y="3184306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High Level Languages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4900" y="2679481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Fortran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9026" y="2669182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03380" y="2678707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123196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9D06230-7170-42C1-A037-ED619C122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605600"/>
            <a:ext cx="86487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PK" dirty="0"/>
              <a:t>Assembly Language Applications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3F90D057-BF9D-40B5-A4A4-B129BE35E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Some representative types of applications:</a:t>
            </a:r>
          </a:p>
          <a:p>
            <a:pPr lvl="1" eaLnBrk="1" hangingPunct="1"/>
            <a:r>
              <a:rPr lang="en-US" altLang="en-PK"/>
              <a:t>Business application for single platform</a:t>
            </a:r>
          </a:p>
          <a:p>
            <a:pPr lvl="1" eaLnBrk="1" hangingPunct="1"/>
            <a:r>
              <a:rPr lang="en-US" altLang="en-PK"/>
              <a:t>Hardware device driver</a:t>
            </a:r>
          </a:p>
          <a:p>
            <a:pPr lvl="1" eaLnBrk="1" hangingPunct="1"/>
            <a:r>
              <a:rPr lang="en-US" altLang="en-PK"/>
              <a:t>Business application for multiple platforms</a:t>
            </a:r>
          </a:p>
          <a:p>
            <a:pPr lvl="1" eaLnBrk="1" hangingPunct="1"/>
            <a:r>
              <a:rPr lang="en-US" altLang="en-PK"/>
              <a:t>Embedded systems &amp; computer games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48AD5E2E-D961-4A96-8B52-A1978569100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7ED4F5-F1CE-454F-9147-A9F95519029C}" type="slidenum">
              <a:rPr lang="en-US" altLang="en-PK" sz="1200">
                <a:latin typeface="Times New Roman" panose="02020603050405020304" pitchFamily="18" charset="0"/>
              </a:rPr>
              <a:pPr/>
              <a:t>15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Called High Level because closer to human language and farther from machine language</a:t>
            </a:r>
          </a:p>
          <a:p>
            <a:r>
              <a:rPr lang="en-US" dirty="0"/>
              <a:t>Independent of a particular type of processor</a:t>
            </a:r>
          </a:p>
          <a:p>
            <a:r>
              <a:rPr lang="en-US" dirty="0"/>
              <a:t>Easier to read, write and understand because uses natural language elements</a:t>
            </a:r>
          </a:p>
          <a:p>
            <a:r>
              <a:rPr lang="en-US" dirty="0"/>
              <a:t>Hides implementation details</a:t>
            </a:r>
          </a:p>
          <a:p>
            <a:r>
              <a:rPr lang="en-US" dirty="0"/>
              <a:t>Must be translated to machine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Low level programming language</a:t>
            </a:r>
          </a:p>
          <a:p>
            <a:r>
              <a:rPr lang="en-US" dirty="0"/>
              <a:t>Used to interact with computer hardware</a:t>
            </a:r>
          </a:p>
          <a:p>
            <a:r>
              <a:rPr lang="en-US" dirty="0"/>
              <a:t>Specific to a particular computer architecture</a:t>
            </a:r>
          </a:p>
          <a:p>
            <a:r>
              <a:rPr lang="en-US" dirty="0"/>
              <a:t>The instructions in assembly language may directly match the computer’s architecture or they may</a:t>
            </a:r>
            <a:br>
              <a:rPr lang="en-US" dirty="0"/>
            </a:br>
            <a:r>
              <a:rPr lang="en-US" dirty="0"/>
              <a:t>be translated during execution by a program inside the processor known as a </a:t>
            </a:r>
            <a:r>
              <a:rPr lang="en-US" i="1" dirty="0"/>
              <a:t>microcode interpreter</a:t>
            </a:r>
            <a:endParaRPr lang="en-US" dirty="0"/>
          </a:p>
          <a:p>
            <a:r>
              <a:rPr lang="en-US" dirty="0"/>
              <a:t>Focuses on programming microprocessors</a:t>
            </a:r>
          </a:p>
          <a:p>
            <a:r>
              <a:rPr lang="en-US" dirty="0"/>
              <a:t>Used to program</a:t>
            </a:r>
          </a:p>
          <a:p>
            <a:pPr lvl="1"/>
            <a:r>
              <a:rPr lang="en-US" dirty="0"/>
              <a:t>Embedded system</a:t>
            </a:r>
          </a:p>
          <a:p>
            <a:pPr lvl="1"/>
            <a:r>
              <a:rPr lang="en-US" dirty="0"/>
              <a:t>Device driver programming</a:t>
            </a:r>
          </a:p>
          <a:p>
            <a:pPr lvl="1"/>
            <a:r>
              <a:rPr lang="en-US" dirty="0"/>
              <a:t>Computer viruses and </a:t>
            </a:r>
            <a:r>
              <a:rPr lang="en-US" dirty="0" err="1"/>
              <a:t>bootloaders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2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Lowest level programming language</a:t>
            </a:r>
          </a:p>
          <a:p>
            <a:pPr>
              <a:lnSpc>
                <a:spcPct val="150000"/>
              </a:lnSpc>
            </a:pPr>
            <a:r>
              <a:rPr lang="en-US" dirty="0"/>
              <a:t>Sequence of 1s and 0s</a:t>
            </a:r>
          </a:p>
          <a:p>
            <a:pPr>
              <a:lnSpc>
                <a:spcPct val="150000"/>
              </a:lnSpc>
            </a:pPr>
            <a:r>
              <a:rPr lang="en-US" dirty="0"/>
              <a:t>Easily understood by computers</a:t>
            </a:r>
          </a:p>
          <a:p>
            <a:pPr>
              <a:lnSpc>
                <a:spcPct val="150000"/>
              </a:lnSpc>
            </a:pPr>
            <a:r>
              <a:rPr lang="en-US" dirty="0"/>
              <a:t>Almost impossible for humans to use</a:t>
            </a:r>
          </a:p>
          <a:p>
            <a:pPr>
              <a:lnSpc>
                <a:spcPct val="150000"/>
              </a:lnSpc>
            </a:pPr>
            <a:r>
              <a:rPr lang="en-US" dirty="0"/>
              <a:t>Each CPU has its own unique machine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High Level (HL) to Low Level (LL)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2502600"/>
            <a:ext cx="8229599" cy="2640900"/>
          </a:xfrm>
        </p:spPr>
        <p:txBody>
          <a:bodyPr/>
          <a:lstStyle/>
          <a:p>
            <a:r>
              <a:rPr lang="en-US" dirty="0"/>
              <a:t>From Assembly to Machine Language</a:t>
            </a:r>
          </a:p>
          <a:p>
            <a:pPr lvl="1"/>
            <a:r>
              <a:rPr lang="en-US" dirty="0"/>
              <a:t>Assembler is used</a:t>
            </a:r>
          </a:p>
          <a:p>
            <a:r>
              <a:rPr lang="en-US" dirty="0"/>
              <a:t>From High Level to Machine Level Language</a:t>
            </a:r>
          </a:p>
          <a:p>
            <a:pPr lvl="1"/>
            <a:r>
              <a:rPr lang="en-US" dirty="0"/>
              <a:t>Compiler converts High Level Language to Object Code</a:t>
            </a:r>
          </a:p>
          <a:p>
            <a:pPr lvl="1"/>
            <a:r>
              <a:rPr lang="en-US" dirty="0"/>
              <a:t>Assembler is used to convert Assembly Language code to Machine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6931-F7BF-4DE3-AC30-D57AD6CA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GB" b="1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9FA49C-75BE-402F-840A-EE92FDBF6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Course Instructors</a:t>
            </a:r>
          </a:p>
          <a:p>
            <a:pPr lvl="1"/>
            <a:r>
              <a:rPr lang="en-GB" dirty="0"/>
              <a:t>Mr. Abdul Qadeer Bilal</a:t>
            </a:r>
          </a:p>
          <a:p>
            <a:pPr lvl="1"/>
            <a:r>
              <a:rPr lang="en-GB" dirty="0"/>
              <a:t>Ms. Ayesha </a:t>
            </a:r>
            <a:r>
              <a:rPr lang="en-GB" dirty="0" err="1"/>
              <a:t>Inam</a:t>
            </a:r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7B48C-01C0-4241-910D-DDBB4E5CDA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and Assembler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57550" y="1823543"/>
            <a:ext cx="26289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 Level Language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7550" y="3023693"/>
            <a:ext cx="26289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Assembly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7550" y="4280993"/>
            <a:ext cx="26289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Machine Language</a:t>
            </a:r>
          </a:p>
        </p:txBody>
      </p:sp>
      <p:sp>
        <p:nvSpPr>
          <p:cNvPr id="7" name="Oval 6"/>
          <p:cNvSpPr/>
          <p:nvPr/>
        </p:nvSpPr>
        <p:spPr>
          <a:xfrm>
            <a:off x="5886450" y="2280743"/>
            <a:ext cx="1885950" cy="628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Compiler</a:t>
            </a:r>
            <a:endParaRPr lang="en-US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86450" y="3652343"/>
            <a:ext cx="1885950" cy="628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Assembler</a:t>
            </a:r>
            <a:endParaRPr lang="en-US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257300" y="2956691"/>
            <a:ext cx="1885950" cy="628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Compiler</a:t>
            </a:r>
            <a:endParaRPr lang="en-US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7" idx="0"/>
          </p:cNvCxnSpPr>
          <p:nvPr/>
        </p:nvCxnSpPr>
        <p:spPr>
          <a:xfrm>
            <a:off x="5886450" y="2052143"/>
            <a:ext cx="942975" cy="228600"/>
          </a:xfrm>
          <a:prstGeom prst="curvedConnector2">
            <a:avLst/>
          </a:prstGeom>
          <a:ln w="254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5886450" y="3366593"/>
            <a:ext cx="942975" cy="28575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  <a:endCxn id="9" idx="0"/>
          </p:cNvCxnSpPr>
          <p:nvPr/>
        </p:nvCxnSpPr>
        <p:spPr>
          <a:xfrm rot="10800000" flipV="1">
            <a:off x="2200275" y="2052143"/>
            <a:ext cx="1057275" cy="90454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6" idx="1"/>
          </p:cNvCxnSpPr>
          <p:nvPr/>
        </p:nvCxnSpPr>
        <p:spPr>
          <a:xfrm rot="16200000" flipH="1">
            <a:off x="2266787" y="3518830"/>
            <a:ext cx="924252" cy="1057275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6" idx="3"/>
          </p:cNvCxnSpPr>
          <p:nvPr/>
        </p:nvCxnSpPr>
        <p:spPr>
          <a:xfrm rot="5400000">
            <a:off x="6243638" y="3923806"/>
            <a:ext cx="228600" cy="942975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</p:cNvCxnSpPr>
          <p:nvPr/>
        </p:nvCxnSpPr>
        <p:spPr>
          <a:xfrm rot="5400000">
            <a:off x="6243638" y="2552206"/>
            <a:ext cx="228600" cy="942975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20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 Portability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Can be compiled and run on a wide variety of computers</a:t>
            </a:r>
          </a:p>
          <a:p>
            <a:pPr>
              <a:lnSpc>
                <a:spcPct val="150000"/>
              </a:lnSpc>
            </a:pPr>
            <a:r>
              <a:rPr lang="en-US" dirty="0"/>
              <a:t>Assembly is designed for a specific processor family</a:t>
            </a:r>
          </a:p>
          <a:p>
            <a:pPr>
              <a:lnSpc>
                <a:spcPct val="150000"/>
              </a:lnSpc>
            </a:pPr>
            <a:r>
              <a:rPr lang="en-US" dirty="0"/>
              <a:t>Motorola 68x00, x86, SUN </a:t>
            </a:r>
            <a:r>
              <a:rPr lang="en-US" dirty="0" err="1"/>
              <a:t>Sparc</a:t>
            </a:r>
            <a:r>
              <a:rPr lang="en-US" dirty="0"/>
              <a:t>, </a:t>
            </a:r>
            <a:r>
              <a:rPr lang="en-US" dirty="0" err="1"/>
              <a:t>Vax</a:t>
            </a:r>
            <a:r>
              <a:rPr lang="en-US" dirty="0"/>
              <a:t>, IBM-370 are different processor architectures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0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HL to LL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4500" y="1981197"/>
            <a:ext cx="5715000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Natural Language: Add 5 into 3 and store the result into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2800466"/>
            <a:ext cx="3200400" cy="323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itchFamily="34" charset="0"/>
                <a:cs typeface="Arial" pitchFamily="34" charset="0"/>
              </a:rPr>
              <a:t>High Level Language: </a:t>
            </a:r>
            <a:r>
              <a:rPr lang="en-US" sz="15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 X = 5 + 3;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5776" y="3668528"/>
            <a:ext cx="1885950" cy="12742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latin typeface="Arial" pitchFamily="34" charset="0"/>
                <a:cs typeface="Arial" pitchFamily="34" charset="0"/>
              </a:rPr>
              <a:t>Assembly Language: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latin typeface="Arial" pitchFamily="34" charset="0"/>
                <a:cs typeface="Arial" pitchFamily="34" charset="0"/>
              </a:rPr>
              <a:t>mov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 ax, 5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latin typeface="Arial" pitchFamily="34" charset="0"/>
                <a:cs typeface="Arial" pitchFamily="34" charset="0"/>
              </a:rPr>
              <a:t>mov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latin typeface="Arial" pitchFamily="34" charset="0"/>
                <a:cs typeface="Arial" pitchFamily="34" charset="0"/>
              </a:rPr>
              <a:t>bx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, 3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add ax, </a:t>
            </a:r>
            <a:r>
              <a:rPr lang="en-US" sz="1050" dirty="0" err="1">
                <a:latin typeface="Arial" pitchFamily="34" charset="0"/>
                <a:cs typeface="Arial" pitchFamily="34" charset="0"/>
              </a:rPr>
              <a:t>bx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50" dirty="0" err="1">
                <a:latin typeface="Arial" pitchFamily="34" charset="0"/>
                <a:cs typeface="Arial" pitchFamily="34" charset="0"/>
              </a:rPr>
              <a:t>mov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 X, ax</a:t>
            </a:r>
          </a:p>
        </p:txBody>
      </p:sp>
      <p:sp>
        <p:nvSpPr>
          <p:cNvPr id="3" name="Down Arrow 2"/>
          <p:cNvSpPr/>
          <p:nvPr/>
        </p:nvSpPr>
        <p:spPr>
          <a:xfrm>
            <a:off x="4343400" y="2281845"/>
            <a:ext cx="457200" cy="508769"/>
          </a:xfrm>
          <a:prstGeom prst="downArrow">
            <a:avLst>
              <a:gd name="adj1" fmla="val 55911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Down Arrow 7"/>
          <p:cNvSpPr/>
          <p:nvPr/>
        </p:nvSpPr>
        <p:spPr>
          <a:xfrm>
            <a:off x="4343400" y="3129778"/>
            <a:ext cx="457200" cy="508769"/>
          </a:xfrm>
          <a:prstGeom prst="downArrow">
            <a:avLst>
              <a:gd name="adj1" fmla="val 55911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44079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HL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9426" y="1449212"/>
            <a:ext cx="8229599" cy="2640900"/>
          </a:xfrm>
        </p:spPr>
        <p:txBody>
          <a:bodyPr/>
          <a:lstStyle/>
          <a:p>
            <a:r>
              <a:rPr lang="en-US" dirty="0"/>
              <a:t>Program development is faster</a:t>
            </a:r>
          </a:p>
          <a:p>
            <a:pPr lvl="1"/>
            <a:r>
              <a:rPr lang="en-US" dirty="0"/>
              <a:t>High level statements: fewer instructions to code</a:t>
            </a:r>
          </a:p>
          <a:p>
            <a:r>
              <a:rPr lang="en-US" dirty="0"/>
              <a:t>Program maintenance is easier</a:t>
            </a:r>
          </a:p>
          <a:p>
            <a:pPr lvl="1"/>
            <a:r>
              <a:rPr lang="en-US" dirty="0"/>
              <a:t>For the same above reasons</a:t>
            </a:r>
          </a:p>
          <a:p>
            <a:r>
              <a:rPr lang="en-US" dirty="0"/>
              <a:t>Programs are portable</a:t>
            </a:r>
          </a:p>
          <a:p>
            <a:pPr lvl="1"/>
            <a:r>
              <a:rPr lang="en-US" dirty="0"/>
              <a:t>Contains less machine dependent details</a:t>
            </a:r>
          </a:p>
          <a:p>
            <a:pPr lvl="2"/>
            <a:r>
              <a:rPr lang="en-US" dirty="0"/>
              <a:t>Can be used with little or no modifications on different machines</a:t>
            </a:r>
          </a:p>
          <a:p>
            <a:pPr lvl="1"/>
            <a:r>
              <a:rPr lang="en-US" dirty="0"/>
              <a:t>Compiler translates to the target machine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46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>
            <a:extLst>
              <a:ext uri="{FF2B5EF4-FFF2-40B4-BE49-F238E27FC236}">
                <a16:creationId xmlns:a16="http://schemas.microsoft.com/office/drawing/2014/main" id="{AE4E8391-8D54-46B4-AAB0-D8EF0B3B3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 sz="2100"/>
              <a:t>Comparing ASM to High-Level Languages</a:t>
            </a: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765C9F1C-D0F0-445E-B064-B49CC263D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F0719C-6918-4C1E-837C-3D5B22C2EB8A}" type="slidenum">
              <a:rPr lang="en-US" altLang="en-PK" sz="1200">
                <a:latin typeface="Times New Roman" panose="02020603050405020304" pitchFamily="18" charset="0"/>
              </a:rPr>
              <a:pPr/>
              <a:t>24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12293" name="Picture 1027">
            <a:extLst>
              <a:ext uri="{FF2B5EF4-FFF2-40B4-BE49-F238E27FC236}">
                <a16:creationId xmlns:a16="http://schemas.microsoft.com/office/drawing/2014/main" id="{08944F79-C261-434E-867D-2303FCCF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04" y="1350176"/>
            <a:ext cx="5486400" cy="212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1028">
            <a:extLst>
              <a:ext uri="{FF2B5EF4-FFF2-40B4-BE49-F238E27FC236}">
                <a16:creationId xmlns:a16="http://schemas.microsoft.com/office/drawing/2014/main" id="{60F19AE3-4F4D-4ED9-B69A-00D5C9FD4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1" r="673"/>
          <a:stretch>
            <a:fillRect/>
          </a:stretch>
        </p:blipFill>
        <p:spPr bwMode="auto">
          <a:xfrm>
            <a:off x="2064873" y="3455201"/>
            <a:ext cx="5469731" cy="13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B3C3FF59-0E9F-4A99-9049-1898CB03A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What's Next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E2EB6932-1484-4DD9-8EBD-AF97E4CD4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Welcome to Assembly Language</a:t>
            </a:r>
          </a:p>
          <a:p>
            <a:pPr eaLnBrk="1" hangingPunct="1"/>
            <a:r>
              <a:rPr lang="en-US" altLang="en-PK" b="1">
                <a:solidFill>
                  <a:schemeClr val="tx2"/>
                </a:solidFill>
              </a:rPr>
              <a:t>Virtual Machine Concept</a:t>
            </a:r>
          </a:p>
          <a:p>
            <a:pPr eaLnBrk="1" hangingPunct="1"/>
            <a:r>
              <a:rPr lang="en-US" altLang="en-PK"/>
              <a:t>Data Representation</a:t>
            </a:r>
          </a:p>
          <a:p>
            <a:pPr eaLnBrk="1" hangingPunct="1"/>
            <a:r>
              <a:rPr lang="en-US" altLang="en-PK"/>
              <a:t>Boolean Operations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D1A2FB55-B3DF-484B-BFE7-64317724128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E2C1D3-A343-47D0-9FBA-44F9429098FF}" type="slidenum">
              <a:rPr lang="en-US" altLang="en-PK" sz="1200">
                <a:latin typeface="Times New Roman" panose="02020603050405020304" pitchFamily="18" charset="0"/>
              </a:rPr>
              <a:pPr/>
              <a:t>25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D794C12E-93CC-4EC7-AB70-C32D78ED6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5600"/>
            <a:ext cx="8024648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PK" dirty="0"/>
              <a:t>Virtual Machine Concept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A4FFCC3C-E384-4C6A-AFE9-ED6200F27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Virtual Machines</a:t>
            </a:r>
          </a:p>
          <a:p>
            <a:pPr eaLnBrk="1" hangingPunct="1"/>
            <a:r>
              <a:rPr lang="en-US" altLang="en-PK"/>
              <a:t>Specific Machine Levels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537C9DFD-DF00-491B-B8A4-625F3630E8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AB9F6B-5162-4CE5-B867-AF8FA91CAB68}" type="slidenum">
              <a:rPr lang="en-US" altLang="en-PK" sz="1200">
                <a:latin typeface="Times New Roman" panose="02020603050405020304" pitchFamily="18" charset="0"/>
              </a:rPr>
              <a:pPr/>
              <a:t>26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82A8654-1E1E-42B6-8E6C-7370D5A5A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Virtual Machines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6390E28D-16CE-483A-8516-AE11298B1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 sz="1500" dirty="0"/>
              <a:t>Tanenbaum: </a:t>
            </a:r>
            <a:r>
              <a:rPr lang="en-US" altLang="en-PK" sz="1500" dirty="0">
                <a:solidFill>
                  <a:schemeClr val="tx1"/>
                </a:solidFill>
              </a:rPr>
              <a:t>Virtual machine concept</a:t>
            </a:r>
          </a:p>
          <a:p>
            <a:pPr eaLnBrk="1" hangingPunct="1"/>
            <a:r>
              <a:rPr lang="en-US" altLang="en-PK" sz="1500" dirty="0"/>
              <a:t>Programming Language analogy:</a:t>
            </a:r>
          </a:p>
          <a:p>
            <a:pPr lvl="1" eaLnBrk="1" hangingPunct="1"/>
            <a:r>
              <a:rPr lang="en-US" altLang="en-PK" sz="1500" dirty="0"/>
              <a:t>Each computer has a native machine language (language L0) that runs directly on its hardware</a:t>
            </a:r>
          </a:p>
          <a:p>
            <a:pPr lvl="1" eaLnBrk="1" hangingPunct="1"/>
            <a:r>
              <a:rPr lang="en-US" altLang="en-PK" sz="1500" dirty="0"/>
              <a:t>A more human-friendly language is usually constructed above machine language, called Language L1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9BE15464-D659-4F1C-A5EE-3928B6A7211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B98FE-CFAE-48D8-A5F9-1158FF247C69}" type="slidenum">
              <a:rPr lang="en-US" altLang="en-PK" sz="1200">
                <a:latin typeface="Times New Roman" panose="02020603050405020304" pitchFamily="18" charset="0"/>
              </a:rPr>
              <a:pPr/>
              <a:t>27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EB730DF-000F-49EC-8B2D-8E25A8ED4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31" y="3823525"/>
            <a:ext cx="58293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PK" sz="1500" dirty="0"/>
              <a:t>Programs written in L1 can run two different ways:</a:t>
            </a:r>
          </a:p>
          <a:p>
            <a:pPr lvl="1" eaLnBrk="1" hangingPunct="1"/>
            <a:r>
              <a:rPr lang="en-US" altLang="en-PK" sz="1500" dirty="0"/>
              <a:t>Interpretation – L0 program interprets and executes L1 instructions one by one</a:t>
            </a:r>
          </a:p>
          <a:p>
            <a:pPr lvl="1" eaLnBrk="1" hangingPunct="1"/>
            <a:r>
              <a:rPr lang="en-US" altLang="en-PK" sz="1500" dirty="0"/>
              <a:t>Translation – L1 program is completely translated into an L0 program, which then runs on the computer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>
            <a:extLst>
              <a:ext uri="{FF2B5EF4-FFF2-40B4-BE49-F238E27FC236}">
                <a16:creationId xmlns:a16="http://schemas.microsoft.com/office/drawing/2014/main" id="{E93A8484-35B8-4F97-9A9C-C4F1F73AC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Translating Languages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300F9DBC-2CE1-4102-A877-922F04774C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E7AD84-DCE1-4D07-AEB1-40F6D43FFD46}" type="slidenum">
              <a:rPr lang="en-US" altLang="en-PK" sz="1200">
                <a:latin typeface="Times New Roman" panose="02020603050405020304" pitchFamily="18" charset="0"/>
              </a:rPr>
              <a:pPr/>
              <a:t>28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6389" name="Text Box 1027">
            <a:extLst>
              <a:ext uri="{FF2B5EF4-FFF2-40B4-BE49-F238E27FC236}">
                <a16:creationId xmlns:a16="http://schemas.microsoft.com/office/drawing/2014/main" id="{CE9CC072-B277-4DE7-89FC-F4CC64FB0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519401"/>
            <a:ext cx="4629150" cy="450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English: Display the sum of A times B plus C.</a:t>
            </a:r>
          </a:p>
        </p:txBody>
      </p:sp>
      <p:sp>
        <p:nvSpPr>
          <p:cNvPr id="16390" name="Text Box 1028">
            <a:extLst>
              <a:ext uri="{FF2B5EF4-FFF2-40B4-BE49-F238E27FC236}">
                <a16:creationId xmlns:a16="http://schemas.microsoft.com/office/drawing/2014/main" id="{F5CCD47D-A4CB-4CB3-BC42-DD91B1B8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376651"/>
            <a:ext cx="2800350" cy="450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C++:  </a:t>
            </a:r>
            <a:r>
              <a:rPr lang="en-US" altLang="en-PK" sz="1575" dirty="0" err="1"/>
              <a:t>cout</a:t>
            </a:r>
            <a:r>
              <a:rPr lang="en-US" altLang="en-PK" sz="1575" dirty="0"/>
              <a:t> &lt;&lt; (A * B + C);</a:t>
            </a:r>
          </a:p>
        </p:txBody>
      </p:sp>
      <p:sp>
        <p:nvSpPr>
          <p:cNvPr id="16391" name="Text Box 1029">
            <a:extLst>
              <a:ext uri="{FF2B5EF4-FFF2-40B4-BE49-F238E27FC236}">
                <a16:creationId xmlns:a16="http://schemas.microsoft.com/office/drawing/2014/main" id="{ADEB2931-C469-4947-A7A7-AF57A8269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3291051"/>
            <a:ext cx="2400300" cy="145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Assembly Language: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PK" sz="1575" dirty="0"/>
              <a:t>mov </a:t>
            </a:r>
            <a:r>
              <a:rPr lang="en-US" altLang="en-PK" sz="1575" dirty="0" err="1"/>
              <a:t>eax,A</a:t>
            </a:r>
            <a:endParaRPr lang="en-US" altLang="en-PK" sz="1575" dirty="0"/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PK" sz="1575" dirty="0" err="1"/>
              <a:t>mul</a:t>
            </a:r>
            <a:r>
              <a:rPr lang="en-US" altLang="en-PK" sz="1575" dirty="0"/>
              <a:t> B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PK" sz="1575" dirty="0"/>
              <a:t>add </a:t>
            </a:r>
            <a:r>
              <a:rPr lang="en-US" altLang="en-PK" sz="1575" dirty="0" err="1"/>
              <a:t>eax,C</a:t>
            </a:r>
            <a:endParaRPr lang="en-US" altLang="en-PK" sz="1575" dirty="0"/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575" dirty="0"/>
              <a:t>call </a:t>
            </a:r>
            <a:r>
              <a:rPr lang="en-US" altLang="en-PK" sz="1575" dirty="0" err="1"/>
              <a:t>WriteInt</a:t>
            </a:r>
            <a:endParaRPr lang="en-US" altLang="en-PK" sz="1575" dirty="0"/>
          </a:p>
        </p:txBody>
      </p:sp>
      <p:sp>
        <p:nvSpPr>
          <p:cNvPr id="16392" name="Text Box 1030">
            <a:extLst>
              <a:ext uri="{FF2B5EF4-FFF2-40B4-BE49-F238E27FC236}">
                <a16:creationId xmlns:a16="http://schemas.microsoft.com/office/drawing/2014/main" id="{78BD50FB-9FF7-4F60-A9E0-91444EB0F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291052"/>
            <a:ext cx="2857500" cy="16171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Intel Machine Language: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PK" sz="1575" dirty="0"/>
              <a:t>A1 00000000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PK" sz="1575" dirty="0"/>
              <a:t>F7 25 00000004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PK" sz="1575" dirty="0"/>
              <a:t>03 05 00000008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PK" sz="1575" dirty="0"/>
              <a:t>E8 00500000</a:t>
            </a:r>
          </a:p>
        </p:txBody>
      </p:sp>
      <p:sp>
        <p:nvSpPr>
          <p:cNvPr id="16393" name="Line 1031">
            <a:extLst>
              <a:ext uri="{FF2B5EF4-FFF2-40B4-BE49-F238E27FC236}">
                <a16:creationId xmlns:a16="http://schemas.microsoft.com/office/drawing/2014/main" id="{07E1DBD5-6C41-4DD9-A6D1-2B11B61D1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2033751"/>
            <a:ext cx="0" cy="342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6394" name="Line 1032">
            <a:extLst>
              <a:ext uri="{FF2B5EF4-FFF2-40B4-BE49-F238E27FC236}">
                <a16:creationId xmlns:a16="http://schemas.microsoft.com/office/drawing/2014/main" id="{B1307D2F-CB6B-4308-9396-C1C999704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2891001"/>
            <a:ext cx="0" cy="342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6395" name="Line 1033">
            <a:extLst>
              <a:ext uri="{FF2B5EF4-FFF2-40B4-BE49-F238E27FC236}">
                <a16:creationId xmlns:a16="http://schemas.microsoft.com/office/drawing/2014/main" id="{A327CF21-982E-4747-8866-B0A365578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3976851"/>
            <a:ext cx="5715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F19A628D-57E5-4773-93DD-D9D408CFE9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537DF4-5B8A-4609-A8E8-8D9BD91E8E10}" type="slidenum">
              <a:rPr lang="en-US" altLang="en-PK" sz="1200">
                <a:latin typeface="Times New Roman" panose="02020603050405020304" pitchFamily="18" charset="0"/>
              </a:rPr>
              <a:pPr/>
              <a:t>29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624BC12D-767B-4282-B291-2C7068C25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Specific Machine Levels</a:t>
            </a:r>
            <a:endParaRPr lang="en-US" altLang="en-PK" sz="1800" i="1"/>
          </a:p>
        </p:txBody>
      </p:sp>
      <p:sp>
        <p:nvSpPr>
          <p:cNvPr id="17413" name="Text Box 6">
            <a:extLst>
              <a:ext uri="{FF2B5EF4-FFF2-40B4-BE49-F238E27FC236}">
                <a16:creationId xmlns:a16="http://schemas.microsoft.com/office/drawing/2014/main" id="{3CDAD088-D4AE-41FD-9159-77E6573A3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3543300"/>
            <a:ext cx="22288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PK" altLang="en-PK" sz="1575"/>
          </a:p>
        </p:txBody>
      </p:sp>
      <p:sp>
        <p:nvSpPr>
          <p:cNvPr id="17414" name="Text Box 7">
            <a:extLst>
              <a:ext uri="{FF2B5EF4-FFF2-40B4-BE49-F238E27FC236}">
                <a16:creationId xmlns:a16="http://schemas.microsoft.com/office/drawing/2014/main" id="{E15C4A52-3A78-4C86-8432-1BEB2BEE0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978" y="3993423"/>
            <a:ext cx="2571750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200" dirty="0"/>
              <a:t>(descriptions of individual levels follow . . . )</a:t>
            </a:r>
          </a:p>
        </p:txBody>
      </p:sp>
      <p:pic>
        <p:nvPicPr>
          <p:cNvPr id="17415" name="Picture 8">
            <a:extLst>
              <a:ext uri="{FF2B5EF4-FFF2-40B4-BE49-F238E27FC236}">
                <a16:creationId xmlns:a16="http://schemas.microsoft.com/office/drawing/2014/main" id="{4183BB2D-CFE9-44E5-8018-787F750F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19" y="1600200"/>
            <a:ext cx="2857500" cy="25491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Teacher Info.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Abdul Qadeer Bilal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a.qadeer@nu.edu.pk</a:t>
            </a:r>
            <a:endParaRPr lang="en-US" dirty="0"/>
          </a:p>
          <a:p>
            <a:r>
              <a:rPr lang="en-US" dirty="0"/>
              <a:t>Office #: 2</a:t>
            </a:r>
            <a:r>
              <a:rPr lang="en-US" baseline="30000" dirty="0"/>
              <a:t>nd</a:t>
            </a:r>
            <a:r>
              <a:rPr lang="en-US" dirty="0"/>
              <a:t> Floor. #213</a:t>
            </a:r>
          </a:p>
          <a:p>
            <a:r>
              <a:rPr lang="en-US" dirty="0"/>
              <a:t>Visiting Hours: (Please Follow it Strictly)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D541D3-7471-4DB5-A8D5-2ED4CF262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20464"/>
              </p:ext>
            </p:extLst>
          </p:nvPr>
        </p:nvGraphicFramePr>
        <p:xfrm>
          <a:off x="1871662" y="3896350"/>
          <a:ext cx="5400675" cy="1085850"/>
        </p:xfrm>
        <a:graphic>
          <a:graphicData uri="http://schemas.openxmlformats.org/drawingml/2006/table">
            <a:tbl>
              <a:tblPr firstRow="1" firstCol="1" bandRow="1">
                <a:tableStyleId>{11E2214B-EEA6-4F0E-851E-DA328E0D34B4}</a:tableStyleId>
              </a:tblPr>
              <a:tblGrid>
                <a:gridCol w="2674620">
                  <a:extLst>
                    <a:ext uri="{9D8B030D-6E8A-4147-A177-3AD203B41FA5}">
                      <a16:colId xmlns:a16="http://schemas.microsoft.com/office/drawing/2014/main" val="2756676369"/>
                    </a:ext>
                  </a:extLst>
                </a:gridCol>
                <a:gridCol w="2726055">
                  <a:extLst>
                    <a:ext uri="{9D8B030D-6E8A-4147-A177-3AD203B41FA5}">
                      <a16:colId xmlns:a16="http://schemas.microsoft.com/office/drawing/2014/main" val="3880582306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Day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727209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Monday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10:30 AM to 12:00 PM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910630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Tuesday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01:30 PM to 03:00 PM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074440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Thursday</a:t>
                      </a:r>
                      <a:endParaRPr lang="en-P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10:30 AM to 12:00 PM</a:t>
                      </a:r>
                      <a:endParaRPr lang="en-P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8811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638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>
            <a:extLst>
              <a:ext uri="{FF2B5EF4-FFF2-40B4-BE49-F238E27FC236}">
                <a16:creationId xmlns:a16="http://schemas.microsoft.com/office/drawing/2014/main" id="{919ADA36-EDFA-44F1-974C-544B193DE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High-Level Language</a:t>
            </a:r>
          </a:p>
        </p:txBody>
      </p:sp>
      <p:sp>
        <p:nvSpPr>
          <p:cNvPr id="18437" name="Rectangle 1027">
            <a:extLst>
              <a:ext uri="{FF2B5EF4-FFF2-40B4-BE49-F238E27FC236}">
                <a16:creationId xmlns:a16="http://schemas.microsoft.com/office/drawing/2014/main" id="{930BCCC4-1EAD-4F8B-84F0-2FE681A27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Level 4</a:t>
            </a:r>
          </a:p>
          <a:p>
            <a:pPr eaLnBrk="1" hangingPunct="1"/>
            <a:r>
              <a:rPr lang="en-US" altLang="en-PK"/>
              <a:t>Application-oriented languages</a:t>
            </a:r>
          </a:p>
          <a:p>
            <a:pPr lvl="1" eaLnBrk="1" hangingPunct="1"/>
            <a:r>
              <a:rPr lang="en-US" altLang="en-PK" sz="1800"/>
              <a:t>C++, Java, Pascal, Visual Basic . . .</a:t>
            </a:r>
          </a:p>
          <a:p>
            <a:pPr eaLnBrk="1" hangingPunct="1"/>
            <a:r>
              <a:rPr lang="en-US" altLang="en-PK"/>
              <a:t>Programs compile into assembly language (Level 4) 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AFDD4361-C190-4E5B-A4F8-504DA814BB0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4EA5D5-005D-4608-AAD5-EF33C0B0D7AB}" type="slidenum">
              <a:rPr lang="en-US" altLang="en-PK" sz="1200">
                <a:latin typeface="Times New Roman" panose="02020603050405020304" pitchFamily="18" charset="0"/>
              </a:rPr>
              <a:pPr/>
              <a:t>30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>
            <a:extLst>
              <a:ext uri="{FF2B5EF4-FFF2-40B4-BE49-F238E27FC236}">
                <a16:creationId xmlns:a16="http://schemas.microsoft.com/office/drawing/2014/main" id="{A715930B-FC2A-415D-8407-6493E720B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Assembly Language</a:t>
            </a:r>
          </a:p>
        </p:txBody>
      </p:sp>
      <p:sp>
        <p:nvSpPr>
          <p:cNvPr id="19461" name="Rectangle 1027">
            <a:extLst>
              <a:ext uri="{FF2B5EF4-FFF2-40B4-BE49-F238E27FC236}">
                <a16:creationId xmlns:a16="http://schemas.microsoft.com/office/drawing/2014/main" id="{3A402300-4173-4F6A-B066-C10A8AABD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Level 3</a:t>
            </a:r>
          </a:p>
          <a:p>
            <a:pPr eaLnBrk="1" hangingPunct="1"/>
            <a:r>
              <a:rPr lang="en-US" altLang="en-PK"/>
              <a:t>Instruction mnemonics that have a one-to-one correspondence to machine language</a:t>
            </a:r>
          </a:p>
          <a:p>
            <a:pPr eaLnBrk="1" hangingPunct="1"/>
            <a:r>
              <a:rPr lang="en-US" altLang="en-PK"/>
              <a:t>Programs are translated into Instruction Set Architecture Level - machine language (Level 2)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9F6B731A-AF54-471C-86BB-5ACB96F9F30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B2A913-CA2D-4ACD-AF21-F7915DA0E3E7}" type="slidenum">
              <a:rPr lang="en-US" altLang="en-PK" sz="1200">
                <a:latin typeface="Times New Roman" panose="02020603050405020304" pitchFamily="18" charset="0"/>
              </a:rPr>
              <a:pPr/>
              <a:t>31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>
            <a:extLst>
              <a:ext uri="{FF2B5EF4-FFF2-40B4-BE49-F238E27FC236}">
                <a16:creationId xmlns:a16="http://schemas.microsoft.com/office/drawing/2014/main" id="{834BE91A-5A0C-43DF-BA2B-E9FF46622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Instruction Set Architecture (ISA)</a:t>
            </a:r>
          </a:p>
        </p:txBody>
      </p:sp>
      <p:sp>
        <p:nvSpPr>
          <p:cNvPr id="20485" name="Rectangle 1027">
            <a:extLst>
              <a:ext uri="{FF2B5EF4-FFF2-40B4-BE49-F238E27FC236}">
                <a16:creationId xmlns:a16="http://schemas.microsoft.com/office/drawing/2014/main" id="{CCA8DF4C-D067-42E3-A96A-B6C161339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Level 2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Also known as conventional machine language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Executed by Level 1 (Digital Logic)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C5CD0ADA-FA61-433B-9326-F47C509895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3809C0-6EF7-46E0-87E2-66B5DDAF7B98}" type="slidenum">
              <a:rPr lang="en-US" altLang="en-PK" sz="1200">
                <a:latin typeface="Times New Roman" panose="02020603050405020304" pitchFamily="18" charset="0"/>
              </a:rPr>
              <a:pPr/>
              <a:t>32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050">
            <a:extLst>
              <a:ext uri="{FF2B5EF4-FFF2-40B4-BE49-F238E27FC236}">
                <a16:creationId xmlns:a16="http://schemas.microsoft.com/office/drawing/2014/main" id="{80CDC93B-1B9F-4588-BF3B-5F7CBB736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Digital Logic</a:t>
            </a:r>
          </a:p>
        </p:txBody>
      </p:sp>
      <p:sp>
        <p:nvSpPr>
          <p:cNvPr id="21509" name="Rectangle 2051">
            <a:extLst>
              <a:ext uri="{FF2B5EF4-FFF2-40B4-BE49-F238E27FC236}">
                <a16:creationId xmlns:a16="http://schemas.microsoft.com/office/drawing/2014/main" id="{7A2F4F71-70D7-4A60-A722-636DC5859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Level 1</a:t>
            </a:r>
          </a:p>
          <a:p>
            <a:pPr eaLnBrk="1" hangingPunct="1"/>
            <a:r>
              <a:rPr lang="en-US" altLang="en-PK"/>
              <a:t>CPU, constructed from digital logic gates</a:t>
            </a:r>
          </a:p>
          <a:p>
            <a:pPr eaLnBrk="1" hangingPunct="1"/>
            <a:r>
              <a:rPr lang="en-US" altLang="en-PK"/>
              <a:t>System bus</a:t>
            </a:r>
          </a:p>
          <a:p>
            <a:pPr eaLnBrk="1" hangingPunct="1"/>
            <a:r>
              <a:rPr lang="en-US" altLang="en-PK"/>
              <a:t>Memory</a:t>
            </a:r>
          </a:p>
          <a:p>
            <a:pPr eaLnBrk="1" hangingPunct="1"/>
            <a:r>
              <a:rPr lang="en-US" altLang="en-PK"/>
              <a:t>Implemented using bipolar transistors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1BAF07B1-A94D-4285-8772-90442576E6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6F9EA2-7CBF-40C2-B384-C964DF2BD660}" type="slidenum">
              <a:rPr lang="en-US" altLang="en-PK" sz="1200">
                <a:latin typeface="Times New Roman" panose="02020603050405020304" pitchFamily="18" charset="0"/>
              </a:rPr>
              <a:pPr/>
              <a:t>33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1510" name="Text Box 2052">
            <a:extLst>
              <a:ext uri="{FF2B5EF4-FFF2-40B4-BE49-F238E27FC236}">
                <a16:creationId xmlns:a16="http://schemas.microsoft.com/office/drawing/2014/main" id="{E0CFC370-9FAD-4624-90C6-D1BD10209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057650"/>
            <a:ext cx="2114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PK" sz="1050">
                <a:solidFill>
                  <a:schemeClr val="tx2"/>
                </a:solidFill>
              </a:rPr>
              <a:t>next: Data Representation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993DC29-A29E-409B-ABA3-C4016A485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What's Next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095F6388-C67A-48AB-8A3D-2355AB569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Welcome to Assembly Language</a:t>
            </a:r>
          </a:p>
          <a:p>
            <a:pPr eaLnBrk="1" hangingPunct="1"/>
            <a:r>
              <a:rPr lang="en-US" altLang="en-PK"/>
              <a:t>Virtual Machine Concept</a:t>
            </a:r>
          </a:p>
          <a:p>
            <a:pPr eaLnBrk="1" hangingPunct="1"/>
            <a:r>
              <a:rPr lang="en-US" altLang="en-PK" b="1">
                <a:solidFill>
                  <a:schemeClr val="tx2"/>
                </a:solidFill>
              </a:rPr>
              <a:t>Data Representation</a:t>
            </a:r>
          </a:p>
          <a:p>
            <a:pPr eaLnBrk="1" hangingPunct="1"/>
            <a:r>
              <a:rPr lang="en-US" altLang="en-PK"/>
              <a:t>Boolean Operations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01B19601-A4F6-4B45-8045-0E346413037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B7C6AE-22FC-41C1-99C3-A9333BACB1FE}" type="slidenum">
              <a:rPr lang="en-US" altLang="en-PK" sz="1200">
                <a:latin typeface="Times New Roman" panose="02020603050405020304" pitchFamily="18" charset="0"/>
              </a:rPr>
              <a:pPr/>
              <a:t>34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050">
            <a:extLst>
              <a:ext uri="{FF2B5EF4-FFF2-40B4-BE49-F238E27FC236}">
                <a16:creationId xmlns:a16="http://schemas.microsoft.com/office/drawing/2014/main" id="{ABA7F793-309E-462C-932F-DE8D76222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Data Representation</a:t>
            </a:r>
          </a:p>
        </p:txBody>
      </p:sp>
      <p:sp>
        <p:nvSpPr>
          <p:cNvPr id="23557" name="Rectangle 2051">
            <a:extLst>
              <a:ext uri="{FF2B5EF4-FFF2-40B4-BE49-F238E27FC236}">
                <a16:creationId xmlns:a16="http://schemas.microsoft.com/office/drawing/2014/main" id="{D1E99C3B-BAE4-4072-BEA6-0BCC8FF84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0564" y="1480743"/>
            <a:ext cx="8229599" cy="2640900"/>
          </a:xfrm>
        </p:spPr>
        <p:txBody>
          <a:bodyPr/>
          <a:lstStyle/>
          <a:p>
            <a:pPr eaLnBrk="1" hangingPunct="1"/>
            <a:r>
              <a:rPr lang="en-US" altLang="en-PK" sz="1600" dirty="0"/>
              <a:t>Binary Numbers</a:t>
            </a:r>
          </a:p>
          <a:p>
            <a:pPr lvl="1" eaLnBrk="1" hangingPunct="1"/>
            <a:r>
              <a:rPr lang="en-US" altLang="en-PK" sz="1600" dirty="0"/>
              <a:t>Translating between binary and decimal</a:t>
            </a:r>
          </a:p>
          <a:p>
            <a:pPr eaLnBrk="1" hangingPunct="1"/>
            <a:r>
              <a:rPr lang="en-US" altLang="en-PK" sz="1600" dirty="0"/>
              <a:t>Binary Addition</a:t>
            </a:r>
          </a:p>
          <a:p>
            <a:pPr eaLnBrk="1" hangingPunct="1"/>
            <a:r>
              <a:rPr lang="en-US" altLang="en-PK" sz="1600" dirty="0"/>
              <a:t>Integer Storage Sizes</a:t>
            </a:r>
          </a:p>
          <a:p>
            <a:pPr eaLnBrk="1" hangingPunct="1"/>
            <a:r>
              <a:rPr lang="en-US" altLang="en-PK" sz="1600" dirty="0"/>
              <a:t>Hexadecimal Integers</a:t>
            </a:r>
          </a:p>
          <a:p>
            <a:pPr lvl="1" eaLnBrk="1" hangingPunct="1"/>
            <a:r>
              <a:rPr lang="en-US" altLang="en-PK" sz="1600" dirty="0"/>
              <a:t>Translating between decimal and hexadecimal</a:t>
            </a:r>
          </a:p>
          <a:p>
            <a:pPr lvl="1" eaLnBrk="1" hangingPunct="1"/>
            <a:r>
              <a:rPr lang="en-US" altLang="en-PK" sz="1600" dirty="0"/>
              <a:t>Hexadecimal subtraction</a:t>
            </a:r>
          </a:p>
          <a:p>
            <a:pPr eaLnBrk="1" hangingPunct="1"/>
            <a:r>
              <a:rPr lang="en-US" altLang="en-PK" sz="1600" dirty="0"/>
              <a:t>Signed Integers</a:t>
            </a:r>
          </a:p>
          <a:p>
            <a:pPr lvl="1" eaLnBrk="1" hangingPunct="1"/>
            <a:r>
              <a:rPr lang="en-US" altLang="en-PK" sz="1600" dirty="0"/>
              <a:t>Binary subtraction</a:t>
            </a:r>
          </a:p>
          <a:p>
            <a:pPr eaLnBrk="1" hangingPunct="1"/>
            <a:r>
              <a:rPr lang="en-US" altLang="en-PK" sz="1600" dirty="0"/>
              <a:t>Character Storage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1CEF8FF2-3BFF-4154-8D07-A406864C306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E5E5C6-7B17-4C7C-A4F3-2075D351EB5E}" type="slidenum">
              <a:rPr lang="en-US" altLang="en-PK" sz="1200">
                <a:latin typeface="Times New Roman" panose="02020603050405020304" pitchFamily="18" charset="0"/>
              </a:rPr>
              <a:pPr/>
              <a:t>35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basic data representation techniques</a:t>
            </a:r>
          </a:p>
          <a:p>
            <a:pPr lvl="1"/>
            <a:r>
              <a:rPr lang="en-US" dirty="0"/>
              <a:t>Binary (base 2)</a:t>
            </a:r>
          </a:p>
          <a:p>
            <a:pPr lvl="1"/>
            <a:r>
              <a:rPr lang="en-US" dirty="0"/>
              <a:t>Octal (base 8)</a:t>
            </a:r>
          </a:p>
          <a:p>
            <a:pPr lvl="1"/>
            <a:r>
              <a:rPr lang="en-US" dirty="0"/>
              <a:t>Decimal (base 10)</a:t>
            </a:r>
          </a:p>
          <a:p>
            <a:pPr lvl="1"/>
            <a:r>
              <a:rPr lang="en-US" dirty="0"/>
              <a:t>Hexadecimal (base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094565"/>
              </p:ext>
            </p:extLst>
          </p:nvPr>
        </p:nvGraphicFramePr>
        <p:xfrm>
          <a:off x="4340772" y="2760280"/>
          <a:ext cx="3943350" cy="154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System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Base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Possible Digits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Binary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sz="1200" baseline="0" dirty="0"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Octal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0 1 2 3 4 5 6 7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Decimal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sz="1200" baseline="0" dirty="0">
                          <a:latin typeface="Arial" pitchFamily="34" charset="0"/>
                          <a:cs typeface="Arial" pitchFamily="34" charset="0"/>
                        </a:rPr>
                        <a:t> 1 2 3 4 5 6 7 8 9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Hexadecimal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itchFamily="34" charset="0"/>
                          <a:cs typeface="Arial" pitchFamily="34" charset="0"/>
                        </a:rPr>
                        <a:t>0 1 2 3 4 5 6 7 8 9 A B C D E F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340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F8BA6F1-2991-4E76-92E9-927064548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Binary Numbers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7C249726-3B0A-477B-B4FE-6946101D8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Digits are 1 and 0</a:t>
            </a:r>
          </a:p>
          <a:p>
            <a:pPr lvl="1" eaLnBrk="1" hangingPunct="1"/>
            <a:r>
              <a:rPr lang="en-US" altLang="en-PK"/>
              <a:t>1 = true</a:t>
            </a:r>
          </a:p>
          <a:p>
            <a:pPr lvl="1" eaLnBrk="1" hangingPunct="1"/>
            <a:r>
              <a:rPr lang="en-US" altLang="en-PK"/>
              <a:t>0 = false</a:t>
            </a:r>
          </a:p>
          <a:p>
            <a:pPr eaLnBrk="1" hangingPunct="1"/>
            <a:r>
              <a:rPr lang="en-US" altLang="en-PK"/>
              <a:t>MSB – most significant bit</a:t>
            </a:r>
          </a:p>
          <a:p>
            <a:pPr eaLnBrk="1" hangingPunct="1"/>
            <a:r>
              <a:rPr lang="en-US" altLang="en-PK"/>
              <a:t>LSB – least significant bit</a:t>
            </a:r>
          </a:p>
          <a:p>
            <a:pPr eaLnBrk="1" hangingPunct="1"/>
            <a:endParaRPr lang="en-US" altLang="en-PK"/>
          </a:p>
          <a:p>
            <a:pPr eaLnBrk="1" hangingPunct="1"/>
            <a:r>
              <a:rPr lang="en-US" altLang="en-PK"/>
              <a:t>Bit numbering: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D3A1F232-28B7-448F-8C68-6B6BD09BFA2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1D7B89-9BBD-441F-9061-0FB95A90E0DC}" type="slidenum">
              <a:rPr lang="en-US" altLang="en-PK" sz="1200">
                <a:latin typeface="Times New Roman" panose="02020603050405020304" pitchFamily="18" charset="0"/>
              </a:rPr>
              <a:pPr/>
              <a:t>37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24582" name="Object 4">
            <a:extLst>
              <a:ext uri="{FF2B5EF4-FFF2-40B4-BE49-F238E27FC236}">
                <a16:creationId xmlns:a16="http://schemas.microsoft.com/office/drawing/2014/main" id="{AC69FB04-D1C0-4227-AA05-B45591197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0550" y="2971800"/>
          <a:ext cx="2400300" cy="69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29384" imgH="556260" progId="Visio.Drawing.6">
                  <p:embed/>
                </p:oleObj>
              </mc:Choice>
              <mc:Fallback>
                <p:oleObj name="VISIO" r:id="rId2" imgW="1929384" imgH="556260" progId="Visio.Drawing.6">
                  <p:embed/>
                  <p:pic>
                    <p:nvPicPr>
                      <p:cNvPr id="24582" name="Object 4">
                        <a:extLst>
                          <a:ext uri="{FF2B5EF4-FFF2-40B4-BE49-F238E27FC236}">
                            <a16:creationId xmlns:a16="http://schemas.microsoft.com/office/drawing/2014/main" id="{AC69FB04-D1C0-4227-AA05-B45591197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2971800"/>
                        <a:ext cx="2400300" cy="69294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B617F44-AFA7-4FAE-B7EF-A8E94123C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Binary Numbers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DBE35E77-6FB6-4191-A75C-8AAB69B9F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 sz="1500"/>
              <a:t>Each digit (bit) is either 1 or 0</a:t>
            </a:r>
          </a:p>
          <a:p>
            <a:pPr eaLnBrk="1" hangingPunct="1"/>
            <a:r>
              <a:rPr lang="en-US" altLang="en-PK" sz="1500"/>
              <a:t>Each bit represents a power of 2: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1AB12B4A-894E-4C90-A0A3-61248EB82CC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F15CB1-ABF7-4D12-8FEE-33432C7C19D5}" type="slidenum">
              <a:rPr lang="en-US" altLang="en-PK" sz="1200">
                <a:latin typeface="Times New Roman" panose="02020603050405020304" pitchFamily="18" charset="0"/>
              </a:rPr>
              <a:pPr/>
              <a:t>38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25606" name="Object 5">
            <a:extLst>
              <a:ext uri="{FF2B5EF4-FFF2-40B4-BE49-F238E27FC236}">
                <a16:creationId xmlns:a16="http://schemas.microsoft.com/office/drawing/2014/main" id="{385CA0BB-CBF7-4B8C-A5DB-388C3109B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612185"/>
              </p:ext>
            </p:extLst>
          </p:nvPr>
        </p:nvGraphicFramePr>
        <p:xfrm>
          <a:off x="457199" y="3905286"/>
          <a:ext cx="2171700" cy="575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92224" imgH="449580" progId="Visio.Drawing.6">
                  <p:embed/>
                </p:oleObj>
              </mc:Choice>
              <mc:Fallback>
                <p:oleObj name="VISIO" r:id="rId2" imgW="1792224" imgH="449580" progId="Visio.Drawing.6">
                  <p:embed/>
                  <p:pic>
                    <p:nvPicPr>
                      <p:cNvPr id="25606" name="Object 5">
                        <a:extLst>
                          <a:ext uri="{FF2B5EF4-FFF2-40B4-BE49-F238E27FC236}">
                            <a16:creationId xmlns:a16="http://schemas.microsoft.com/office/drawing/2014/main" id="{385CA0BB-CBF7-4B8C-A5DB-388C3109B6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77" t="-11035" r="-2777"/>
                      <a:stretch>
                        <a:fillRect/>
                      </a:stretch>
                    </p:blipFill>
                    <p:spPr bwMode="auto">
                      <a:xfrm>
                        <a:off x="457199" y="3905286"/>
                        <a:ext cx="2171700" cy="57507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2" name="Picture 6">
            <a:extLst>
              <a:ext uri="{FF2B5EF4-FFF2-40B4-BE49-F238E27FC236}">
                <a16:creationId xmlns:a16="http://schemas.microsoft.com/office/drawing/2014/main" id="{018440AD-1312-4FF7-BF7E-79B5505F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1" y="2351689"/>
            <a:ext cx="4000500" cy="238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8" name="Text Box 7">
            <a:extLst>
              <a:ext uri="{FF2B5EF4-FFF2-40B4-BE49-F238E27FC236}">
                <a16:creationId xmlns:a16="http://schemas.microsoft.com/office/drawing/2014/main" id="{59475741-26D2-4B37-A81D-DBC0883AA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2571750"/>
            <a:ext cx="1600200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Every binary number is a sum of powers of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823DA2F-DF4A-425E-90B7-41C2CB502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Translating Binary to Decimal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385CA10B-0BA0-45C6-A441-5D7687AB8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5725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PK" dirty="0">
                <a:solidFill>
                  <a:schemeClr val="tx1"/>
                </a:solidFill>
              </a:rPr>
              <a:t>Weighted positional notation shows how to calculate the decimal value of each binary bit:</a:t>
            </a:r>
            <a:endParaRPr lang="en-US" altLang="en-PK" i="1" dirty="0">
              <a:solidFill>
                <a:schemeClr val="tx1"/>
              </a:solidFill>
            </a:endParaRPr>
          </a:p>
          <a:p>
            <a:pPr marL="85725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PK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dec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(</a:t>
            </a:r>
            <a:r>
              <a:rPr lang="en-US" altLang="en-PK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PK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PK" b="1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en-PK" b="1" dirty="0">
                <a:solidFill>
                  <a:schemeClr val="tx1"/>
                </a:solidFill>
                <a:latin typeface="Symbol" panose="05050102010706020507" pitchFamily="18" charset="2"/>
              </a:rPr>
              <a:t> 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PK" b="1" i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PK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PK" b="1" dirty="0">
                <a:solidFill>
                  <a:schemeClr val="tx1"/>
                </a:solidFill>
                <a:latin typeface="Symbol" panose="05050102010706020507" pitchFamily="18" charset="2"/>
              </a:rPr>
              <a:t>+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PK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PK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n-2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PK" b="1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</a:rPr>
              <a:t> 2</a:t>
            </a:r>
            <a:r>
              <a:rPr lang="en-US" altLang="en-PK" b="1" i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PK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-2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PK" b="1" dirty="0">
                <a:solidFill>
                  <a:schemeClr val="tx1"/>
                </a:solidFill>
                <a:latin typeface="Symbol" panose="05050102010706020507" pitchFamily="18" charset="2"/>
              </a:rPr>
              <a:t>+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</a:rPr>
              <a:t> ... </a:t>
            </a:r>
            <a:r>
              <a:rPr lang="en-US" altLang="en-PK" b="1" dirty="0">
                <a:solidFill>
                  <a:schemeClr val="tx1"/>
                </a:solidFill>
                <a:latin typeface="Symbol" panose="05050102010706020507" pitchFamily="18" charset="2"/>
              </a:rPr>
              <a:t>+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PK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PK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</a:rPr>
              <a:t> 2</a:t>
            </a:r>
            <a:r>
              <a:rPr lang="en-US" altLang="en-PK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PK" b="1" dirty="0">
                <a:solidFill>
                  <a:schemeClr val="tx1"/>
                </a:solidFill>
                <a:latin typeface="Symbol" panose="05050102010706020507" pitchFamily="18" charset="2"/>
              </a:rPr>
              <a:t>+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PK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PK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</a:rPr>
              <a:t> 2</a:t>
            </a:r>
            <a:r>
              <a:rPr lang="en-US" altLang="en-PK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PK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marL="85725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PK" sz="1350" dirty="0">
                <a:solidFill>
                  <a:schemeClr val="tx1"/>
                </a:solidFill>
              </a:rPr>
              <a:t>D = binary digit</a:t>
            </a:r>
          </a:p>
          <a:p>
            <a:pPr marL="85725" indent="0">
              <a:spcBef>
                <a:spcPts val="450"/>
              </a:spcBef>
              <a:spcAft>
                <a:spcPts val="450"/>
              </a:spcAft>
              <a:buNone/>
            </a:pPr>
            <a:endParaRPr lang="en-US" altLang="en-PK" dirty="0">
              <a:solidFill>
                <a:schemeClr val="tx1"/>
              </a:solidFill>
            </a:endParaRPr>
          </a:p>
          <a:p>
            <a:pPr marL="85725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PK" dirty="0">
                <a:solidFill>
                  <a:schemeClr val="tx1"/>
                </a:solidFill>
              </a:rPr>
              <a:t>binary 00001001 = decimal 9:</a:t>
            </a:r>
          </a:p>
          <a:p>
            <a:pPr marL="85725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PK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PK" dirty="0">
                <a:solidFill>
                  <a:schemeClr val="tx1"/>
                </a:solidFill>
              </a:rPr>
              <a:t>(1 </a:t>
            </a:r>
            <a:r>
              <a:rPr lang="en-US" altLang="en-PK" dirty="0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altLang="en-PK" dirty="0">
                <a:solidFill>
                  <a:schemeClr val="tx1"/>
                </a:solidFill>
              </a:rPr>
              <a:t> 2</a:t>
            </a:r>
            <a:r>
              <a:rPr lang="en-US" altLang="en-PK" baseline="30000" dirty="0">
                <a:solidFill>
                  <a:schemeClr val="tx1"/>
                </a:solidFill>
              </a:rPr>
              <a:t>3</a:t>
            </a:r>
            <a:r>
              <a:rPr lang="en-US" altLang="en-PK" dirty="0">
                <a:solidFill>
                  <a:schemeClr val="tx1"/>
                </a:solidFill>
              </a:rPr>
              <a:t>) + (1 </a:t>
            </a:r>
            <a:r>
              <a:rPr lang="en-US" altLang="en-PK" dirty="0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altLang="en-PK" dirty="0">
                <a:solidFill>
                  <a:schemeClr val="tx1"/>
                </a:solidFill>
              </a:rPr>
              <a:t> 2</a:t>
            </a:r>
            <a:r>
              <a:rPr lang="en-US" altLang="en-PK" baseline="30000" dirty="0">
                <a:solidFill>
                  <a:schemeClr val="tx1"/>
                </a:solidFill>
              </a:rPr>
              <a:t>0</a:t>
            </a:r>
            <a:r>
              <a:rPr lang="en-US" altLang="en-PK" dirty="0">
                <a:solidFill>
                  <a:schemeClr val="tx1"/>
                </a:solidFill>
              </a:rPr>
              <a:t>) = 9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24008DAC-61A0-40C8-BA74-AA08EF632D2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FB1E6D-D6CE-4235-B32B-45BCD18D0450}" type="slidenum">
              <a:rPr lang="en-US" altLang="en-PK" sz="1200">
                <a:latin typeface="Times New Roman" panose="02020603050405020304" pitchFamily="18" charset="0"/>
              </a:rPr>
              <a:pPr/>
              <a:t>39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Info.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Code: EE-213</a:t>
            </a:r>
          </a:p>
          <a:p>
            <a:r>
              <a:rPr lang="en-US" dirty="0"/>
              <a:t>Credit Hours: 3+1</a:t>
            </a:r>
          </a:p>
          <a:p>
            <a:r>
              <a:rPr lang="en-US" dirty="0"/>
              <a:t>Two lectures per week each of duration 1.5 hour</a:t>
            </a:r>
          </a:p>
          <a:p>
            <a:r>
              <a:rPr lang="en-US" dirty="0"/>
              <a:t>Lab class each week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0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Weighted Positional Notation method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binary digit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= bit position number in binary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85900" y="1771650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Dec =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1800" i="1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-2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1800" i="1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-2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. . .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9685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1" y="12001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0 1 1 1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571750" y="1203499"/>
            <a:ext cx="742950" cy="346249"/>
          </a:xfrm>
          <a:prstGeom prst="rightArrow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953039" y="3825701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= (0 x 2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(1 x 2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(1 x 2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(1 x 2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8402" y="1206848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4-bit number so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3039" y="416860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8524" y="154639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i="1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8524" y="185948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i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0196" y="217839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i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7042" y="248067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i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53039" y="3139901"/>
            <a:ext cx="610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=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i="1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1800" i="1" baseline="30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i="1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-2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1800" i="1" baseline="30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-2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. . .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53039" y="3482801"/>
            <a:ext cx="528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=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. . .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85900" y="2800350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Dec =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1800" i="1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-2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1800" i="1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-2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. . .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28" name="Elbow Connector 27"/>
          <p:cNvCxnSpPr/>
          <p:nvPr/>
        </p:nvCxnSpPr>
        <p:spPr>
          <a:xfrm>
            <a:off x="2365418" y="1553097"/>
            <a:ext cx="1025374" cy="166427"/>
          </a:xfrm>
          <a:prstGeom prst="bentConnector3">
            <a:avLst>
              <a:gd name="adj1" fmla="val -3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1" idx="1"/>
          </p:cNvCxnSpPr>
          <p:nvPr/>
        </p:nvCxnSpPr>
        <p:spPr>
          <a:xfrm>
            <a:off x="2187641" y="1551958"/>
            <a:ext cx="1180883" cy="492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2" idx="1"/>
          </p:cNvCxnSpPr>
          <p:nvPr/>
        </p:nvCxnSpPr>
        <p:spPr>
          <a:xfrm>
            <a:off x="1991343" y="1551957"/>
            <a:ext cx="1378853" cy="8111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3" idx="1"/>
          </p:cNvCxnSpPr>
          <p:nvPr/>
        </p:nvCxnSpPr>
        <p:spPr>
          <a:xfrm>
            <a:off x="1780557" y="1552492"/>
            <a:ext cx="1586485" cy="11128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13333" y="4163896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7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3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78DDF46-C9E6-4E8E-B460-2A5CF8446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Translating Unsigned Decimal to Binary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F508E7CD-C02B-4FD7-BF26-A23F689E3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95750"/>
            <a:ext cx="4387404" cy="2640900"/>
          </a:xfrm>
        </p:spPr>
        <p:txBody>
          <a:bodyPr/>
          <a:lstStyle/>
          <a:p>
            <a:pPr eaLnBrk="1" hangingPunct="1"/>
            <a:r>
              <a:rPr lang="en-US" altLang="en-PK" dirty="0"/>
              <a:t>Repeatedly divide the decimal integer by 2. Each remainder is a binary digit in the translated value: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88C1BFF7-9BA8-4E42-AE68-A75CF27100D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26A887-C107-43E0-A6DF-96A81CBC584E}" type="slidenum">
              <a:rPr lang="en-US" altLang="en-PK" sz="1200">
                <a:latin typeface="Times New Roman" panose="02020603050405020304" pitchFamily="18" charset="0"/>
              </a:rPr>
              <a:pPr/>
              <a:t>42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27654" name="Picture 7">
            <a:extLst>
              <a:ext uri="{FF2B5EF4-FFF2-40B4-BE49-F238E27FC236}">
                <a16:creationId xmlns:a16="http://schemas.microsoft.com/office/drawing/2014/main" id="{5B6FF696-0A96-4A3B-A3FE-99122D89B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03" y="3227989"/>
            <a:ext cx="3943350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8">
            <a:extLst>
              <a:ext uri="{FF2B5EF4-FFF2-40B4-BE49-F238E27FC236}">
                <a16:creationId xmlns:a16="http://schemas.microsoft.com/office/drawing/2014/main" id="{CB8B833A-8DE3-4AB7-A9A3-F13999D7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03" y="2199289"/>
            <a:ext cx="3943350" cy="107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6" name="Text Box 9">
            <a:extLst>
              <a:ext uri="{FF2B5EF4-FFF2-40B4-BE49-F238E27FC236}">
                <a16:creationId xmlns:a16="http://schemas.microsoft.com/office/drawing/2014/main" id="{F20723B8-AB7F-4A52-8010-B3213E9B6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153" y="4771039"/>
            <a:ext cx="16573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PK" sz="1575"/>
              <a:t>37 = 100101</a:t>
            </a:r>
          </a:p>
        </p:txBody>
      </p:sp>
      <p:sp>
        <p:nvSpPr>
          <p:cNvPr id="27657" name="Line 10">
            <a:extLst>
              <a:ext uri="{FF2B5EF4-FFF2-40B4-BE49-F238E27FC236}">
                <a16:creationId xmlns:a16="http://schemas.microsoft.com/office/drawing/2014/main" id="{2A742B89-3A60-4431-959D-C6F6F2597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7398" y="2770132"/>
            <a:ext cx="0" cy="1657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00151"/>
            <a:ext cx="6172200" cy="514350"/>
          </a:xfrm>
        </p:spPr>
        <p:txBody>
          <a:bodyPr/>
          <a:lstStyle/>
          <a:p>
            <a:r>
              <a:rPr lang="en-US" dirty="0"/>
              <a:t>Convert 25</a:t>
            </a:r>
            <a:r>
              <a:rPr lang="en-US" baseline="-25000" dirty="0"/>
              <a:t>10</a:t>
            </a:r>
            <a:r>
              <a:rPr lang="en-US" dirty="0"/>
              <a:t> into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1" y="1817370"/>
          <a:ext cx="2971799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Division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Quotient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Remainder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43500" y="3550935"/>
            <a:ext cx="13308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1 1 0 0 1</a:t>
            </a:r>
            <a:r>
              <a:rPr lang="en-US" sz="21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8" name="Elbow Connector 7"/>
          <p:cNvCxnSpPr/>
          <p:nvPr/>
        </p:nvCxnSpPr>
        <p:spPr>
          <a:xfrm>
            <a:off x="4800600" y="2228850"/>
            <a:ext cx="1371600" cy="1322085"/>
          </a:xfrm>
          <a:prstGeom prst="bentConnector3">
            <a:avLst>
              <a:gd name="adj1" fmla="val 99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4800600" y="2514600"/>
            <a:ext cx="1143000" cy="1036335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4800600" y="2792715"/>
            <a:ext cx="914400" cy="75822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4800600" y="3070830"/>
            <a:ext cx="685800" cy="480105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4800600" y="3348945"/>
            <a:ext cx="457200" cy="20199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485900" y="3829050"/>
            <a:ext cx="6172200" cy="5143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Final result is </a:t>
            </a:r>
            <a:r>
              <a:rPr lang="en-US" sz="2100" b="1" dirty="0"/>
              <a:t>0001 1001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143500" y="1428750"/>
            <a:ext cx="1943100" cy="514350"/>
          </a:xfrm>
          <a:prstGeom prst="wedgeRoundRectCallout">
            <a:avLst>
              <a:gd name="adj1" fmla="val -65227"/>
              <a:gd name="adj2" fmla="val 10307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First remainder goes to LSB position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343400" y="4229100"/>
            <a:ext cx="2800350" cy="514350"/>
          </a:xfrm>
          <a:prstGeom prst="wedgeRoundRectCallout">
            <a:avLst>
              <a:gd name="adj1" fmla="val -32218"/>
              <a:gd name="adj2" fmla="val -21576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When quotient is 0, remainder goes at MSB position</a:t>
            </a:r>
          </a:p>
        </p:txBody>
      </p:sp>
    </p:spTree>
    <p:extLst>
      <p:ext uri="{BB962C8B-B14F-4D97-AF65-F5344CB8AC3E}">
        <p14:creationId xmlns:p14="http://schemas.microsoft.com/office/powerpoint/2010/main" val="3269924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69F977E-85B6-4847-8A41-B1E13821F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Binary Addition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0B3CC2AD-0025-41AC-8F02-D7F7C59E0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Starting with the LSB, add each pair of digits, include the carry if present.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CA7662C1-6AE3-4FE7-A952-CEA3ACC85ED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A993BB-C377-4648-88DA-293EDD9CC7D5}" type="slidenum">
              <a:rPr lang="en-US" altLang="en-PK" sz="1200">
                <a:latin typeface="Times New Roman" panose="02020603050405020304" pitchFamily="18" charset="0"/>
              </a:rPr>
              <a:pPr/>
              <a:t>44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28678" name="Object 4">
            <a:extLst>
              <a:ext uri="{FF2B5EF4-FFF2-40B4-BE49-F238E27FC236}">
                <a16:creationId xmlns:a16="http://schemas.microsoft.com/office/drawing/2014/main" id="{B17386E5-86AD-4E98-8628-D293849C3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63382"/>
              </p:ext>
            </p:extLst>
          </p:nvPr>
        </p:nvGraphicFramePr>
        <p:xfrm>
          <a:off x="2828923" y="2837665"/>
          <a:ext cx="3486150" cy="179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36036" imgH="1588008" progId="Visio.Drawing.6">
                  <p:embed/>
                </p:oleObj>
              </mc:Choice>
              <mc:Fallback>
                <p:oleObj name="VISIO" r:id="rId2" imgW="3336036" imgH="1588008" progId="Visio.Drawing.6">
                  <p:embed/>
                  <p:pic>
                    <p:nvPicPr>
                      <p:cNvPr id="28678" name="Object 4">
                        <a:extLst>
                          <a:ext uri="{FF2B5EF4-FFF2-40B4-BE49-F238E27FC236}">
                            <a16:creationId xmlns:a16="http://schemas.microsoft.com/office/drawing/2014/main" id="{B17386E5-86AD-4E98-8628-D293849C3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61" r="1515"/>
                      <a:stretch>
                        <a:fillRect/>
                      </a:stretch>
                    </p:blipFill>
                    <p:spPr bwMode="auto">
                      <a:xfrm>
                        <a:off x="2828923" y="2837665"/>
                        <a:ext cx="3486150" cy="179903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6AE81D3-239B-4F9C-9F7B-ABF60F9B4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 dirty="0"/>
              <a:t>Integer Storage Sizes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2BA402C6-DEE2-422D-9EE9-6367FC8DD87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93EF21-ED1C-43A1-8954-1E621E97BB3A}" type="slidenum">
              <a:rPr lang="en-US" altLang="en-PK" sz="1200">
                <a:latin typeface="Times New Roman" panose="02020603050405020304" pitchFamily="18" charset="0"/>
              </a:rPr>
              <a:pPr/>
              <a:t>45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29701" name="Object 4">
            <a:extLst>
              <a:ext uri="{FF2B5EF4-FFF2-40B4-BE49-F238E27FC236}">
                <a16:creationId xmlns:a16="http://schemas.microsoft.com/office/drawing/2014/main" id="{E9853B6F-A3EB-4FC3-9C71-982FC6F54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68760"/>
              </p:ext>
            </p:extLst>
          </p:nvPr>
        </p:nvGraphicFramePr>
        <p:xfrm>
          <a:off x="6226747" y="2358625"/>
          <a:ext cx="2343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29128" imgH="891540" progId="Visio.Drawing.6">
                  <p:embed/>
                </p:oleObj>
              </mc:Choice>
              <mc:Fallback>
                <p:oleObj name="VISIO" r:id="rId2" imgW="2929128" imgH="891540" progId="Visio.Drawing.6">
                  <p:embed/>
                  <p:pic>
                    <p:nvPicPr>
                      <p:cNvPr id="29701" name="Object 4">
                        <a:extLst>
                          <a:ext uri="{FF2B5EF4-FFF2-40B4-BE49-F238E27FC236}">
                            <a16:creationId xmlns:a16="http://schemas.microsoft.com/office/drawing/2014/main" id="{E9853B6F-A3EB-4FC3-9C71-982FC6F548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111" t="-7295" r="-2223" b="-9422"/>
                      <a:stretch>
                        <a:fillRect/>
                      </a:stretch>
                    </p:blipFill>
                    <p:spPr bwMode="auto">
                      <a:xfrm>
                        <a:off x="6226747" y="2358625"/>
                        <a:ext cx="2343150" cy="914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5">
            <a:extLst>
              <a:ext uri="{FF2B5EF4-FFF2-40B4-BE49-F238E27FC236}">
                <a16:creationId xmlns:a16="http://schemas.microsoft.com/office/drawing/2014/main" id="{8CDC377B-1132-42D3-B033-259DF2A09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017986"/>
            <a:ext cx="5143500" cy="167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2" name="Text Box 6">
            <a:extLst>
              <a:ext uri="{FF2B5EF4-FFF2-40B4-BE49-F238E27FC236}">
                <a16:creationId xmlns:a16="http://schemas.microsoft.com/office/drawing/2014/main" id="{C6DA6A97-D96C-4877-A002-75764FAE1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943350"/>
            <a:ext cx="5543550" cy="4039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275" dirty="0"/>
              <a:t>What is the largest unsigned integer that may be stored in 20 bits?</a:t>
            </a:r>
          </a:p>
        </p:txBody>
      </p:sp>
      <p:sp>
        <p:nvSpPr>
          <p:cNvPr id="29704" name="Text Box 7">
            <a:extLst>
              <a:ext uri="{FF2B5EF4-FFF2-40B4-BE49-F238E27FC236}">
                <a16:creationId xmlns:a16="http://schemas.microsoft.com/office/drawing/2014/main" id="{48143ABC-87EE-4E3E-A72D-37BB29A0E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025" y="1359293"/>
            <a:ext cx="18288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Standard sizes: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>
            <a:extLst>
              <a:ext uri="{FF2B5EF4-FFF2-40B4-BE49-F238E27FC236}">
                <a16:creationId xmlns:a16="http://schemas.microsoft.com/office/drawing/2014/main" id="{92F1063F-224A-4015-84D9-4331AD266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Hexadecimal Integers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A2A67755-83A9-4C19-84F8-7D5455E798B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FA9C2B-10B7-4115-A143-3346AE72AEF7}" type="slidenum">
              <a:rPr lang="en-US" altLang="en-PK" sz="1200">
                <a:latin typeface="Times New Roman" panose="02020603050405020304" pitchFamily="18" charset="0"/>
              </a:rPr>
              <a:pPr/>
              <a:t>46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30725" name="Picture 1027">
            <a:extLst>
              <a:ext uri="{FF2B5EF4-FFF2-40B4-BE49-F238E27FC236}">
                <a16:creationId xmlns:a16="http://schemas.microsoft.com/office/drawing/2014/main" id="{DA77858D-7E32-4920-9A98-9AD9C2658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224037"/>
            <a:ext cx="5143500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6" name="Text Box 1031">
            <a:extLst>
              <a:ext uri="{FF2B5EF4-FFF2-40B4-BE49-F238E27FC236}">
                <a16:creationId xmlns:a16="http://schemas.microsoft.com/office/drawing/2014/main" id="{88EC3540-8203-40F7-809D-D67B7F187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808" y="1688300"/>
            <a:ext cx="50863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Binary values are represented in hexadecimal.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hexadecimal integer corresponds to 4 binary bits</a:t>
            </a:r>
          </a:p>
          <a:p>
            <a:r>
              <a:rPr lang="en-US" dirty="0"/>
              <a:t>Convert each hexadecimal number to corresponding binary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7501" y="3965433"/>
            <a:ext cx="7809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0100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0942" y="3957798"/>
            <a:ext cx="7809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1111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8175" y="3957798"/>
            <a:ext cx="7809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1001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5425" y="3957798"/>
            <a:ext cx="7809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0001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3247993" y="3512423"/>
            <a:ext cx="695358" cy="4530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 flipH="1">
            <a:off x="4111434" y="3512423"/>
            <a:ext cx="174817" cy="4453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4629150" y="3512423"/>
            <a:ext cx="279517" cy="4453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4914900" y="3512423"/>
            <a:ext cx="851017" cy="4453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51811"/>
              </p:ext>
            </p:extLst>
          </p:nvPr>
        </p:nvGraphicFramePr>
        <p:xfrm>
          <a:off x="3781839" y="3123803"/>
          <a:ext cx="1311128" cy="38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29889"/>
              </p:ext>
            </p:extLst>
          </p:nvPr>
        </p:nvGraphicFramePr>
        <p:xfrm>
          <a:off x="2525898" y="4655423"/>
          <a:ext cx="3943360" cy="38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Down Arrow 33"/>
          <p:cNvSpPr/>
          <p:nvPr/>
        </p:nvSpPr>
        <p:spPr>
          <a:xfrm>
            <a:off x="2618961" y="4277049"/>
            <a:ext cx="3761961" cy="321224"/>
          </a:xfrm>
          <a:prstGeom prst="downArrow">
            <a:avLst>
              <a:gd name="adj1" fmla="val 64775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57276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AC72AD5-A12E-4AA4-9E60-B3CED8542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Translating Binary to Hexadecimal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E27D5163-BC94-45ED-8336-AE33FF4FD38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009CB9-002B-403C-92BD-04EFE2C6BB9D}" type="slidenum">
              <a:rPr lang="en-US" altLang="en-PK" sz="1200">
                <a:latin typeface="Times New Roman" panose="02020603050405020304" pitchFamily="18" charset="0"/>
              </a:rPr>
              <a:pPr/>
              <a:t>48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1749" name="Text Box 38">
            <a:extLst>
              <a:ext uri="{FF2B5EF4-FFF2-40B4-BE49-F238E27FC236}">
                <a16:creationId xmlns:a16="http://schemas.microsoft.com/office/drawing/2014/main" id="{4C487920-8FAD-4941-B765-D5203DEC2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375335"/>
            <a:ext cx="5772150" cy="105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286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PK" sz="1575" dirty="0"/>
              <a:t>Each hexadecimal digit corresponds to 4 binary bits.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PK" sz="1575" dirty="0"/>
              <a:t>Example: Translate the binary integer 000101101010011110010100 to  hexadecimal:</a:t>
            </a:r>
          </a:p>
        </p:txBody>
      </p:sp>
      <p:pic>
        <p:nvPicPr>
          <p:cNvPr id="31750" name="Picture 39">
            <a:extLst>
              <a:ext uri="{FF2B5EF4-FFF2-40B4-BE49-F238E27FC236}">
                <a16:creationId xmlns:a16="http://schemas.microsoft.com/office/drawing/2014/main" id="{52C04F28-D579-46F8-ABC3-9A30AF4D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32635"/>
            <a:ext cx="4171950" cy="61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each 4 bits of binary into its corresponding hexadecimal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14104"/>
              </p:ext>
            </p:extLst>
          </p:nvPr>
        </p:nvGraphicFramePr>
        <p:xfrm>
          <a:off x="3832374" y="4591311"/>
          <a:ext cx="1311128" cy="38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19256"/>
              </p:ext>
            </p:extLst>
          </p:nvPr>
        </p:nvGraphicFramePr>
        <p:xfrm>
          <a:off x="2525898" y="2751081"/>
          <a:ext cx="3943360" cy="38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Left Brace 15"/>
          <p:cNvSpPr/>
          <p:nvPr/>
        </p:nvSpPr>
        <p:spPr>
          <a:xfrm rot="16200000">
            <a:off x="2923036" y="2825090"/>
            <a:ext cx="205168" cy="857250"/>
          </a:xfrm>
          <a:prstGeom prst="leftBrace">
            <a:avLst>
              <a:gd name="adj1" fmla="val 374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Left Brace 16"/>
          <p:cNvSpPr/>
          <p:nvPr/>
        </p:nvSpPr>
        <p:spPr>
          <a:xfrm rot="16200000">
            <a:off x="3905454" y="2825090"/>
            <a:ext cx="205168" cy="857250"/>
          </a:xfrm>
          <a:prstGeom prst="leftBrace">
            <a:avLst>
              <a:gd name="adj1" fmla="val 374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Left Brace 17"/>
          <p:cNvSpPr/>
          <p:nvPr/>
        </p:nvSpPr>
        <p:spPr>
          <a:xfrm rot="16200000">
            <a:off x="4889626" y="2825090"/>
            <a:ext cx="205168" cy="857250"/>
          </a:xfrm>
          <a:prstGeom prst="leftBrace">
            <a:avLst>
              <a:gd name="adj1" fmla="val 374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Left Brace 18"/>
          <p:cNvSpPr/>
          <p:nvPr/>
        </p:nvSpPr>
        <p:spPr>
          <a:xfrm rot="16200000">
            <a:off x="5869592" y="2825090"/>
            <a:ext cx="205168" cy="857250"/>
          </a:xfrm>
          <a:prstGeom prst="leftBrace">
            <a:avLst>
              <a:gd name="adj1" fmla="val 374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22826"/>
              </p:ext>
            </p:extLst>
          </p:nvPr>
        </p:nvGraphicFramePr>
        <p:xfrm>
          <a:off x="2867439" y="3494031"/>
          <a:ext cx="332961" cy="38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48567"/>
              </p:ext>
            </p:extLst>
          </p:nvPr>
        </p:nvGraphicFramePr>
        <p:xfrm>
          <a:off x="3838989" y="3494031"/>
          <a:ext cx="332961" cy="38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08435"/>
              </p:ext>
            </p:extLst>
          </p:nvPr>
        </p:nvGraphicFramePr>
        <p:xfrm>
          <a:off x="4828353" y="3494031"/>
          <a:ext cx="332961" cy="38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57634"/>
              </p:ext>
            </p:extLst>
          </p:nvPr>
        </p:nvGraphicFramePr>
        <p:xfrm>
          <a:off x="5807033" y="3494031"/>
          <a:ext cx="332961" cy="38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Down Arrow 23"/>
          <p:cNvSpPr/>
          <p:nvPr/>
        </p:nvSpPr>
        <p:spPr>
          <a:xfrm>
            <a:off x="2971800" y="4008381"/>
            <a:ext cx="3028950" cy="457200"/>
          </a:xfrm>
          <a:prstGeom prst="downArrow">
            <a:avLst>
              <a:gd name="adj1" fmla="val 74938"/>
              <a:gd name="adj2" fmla="val 67391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6803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Books</a:t>
            </a:r>
          </a:p>
          <a:p>
            <a:pPr lvl="1"/>
            <a:r>
              <a:rPr lang="en-US" dirty="0"/>
              <a:t>Assembly Language for x86 Processors</a:t>
            </a:r>
          </a:p>
          <a:p>
            <a:pPr lvl="2"/>
            <a:r>
              <a:rPr lang="en-US" dirty="0"/>
              <a:t>by Kip R. Irvine</a:t>
            </a:r>
          </a:p>
          <a:p>
            <a:pPr lvl="2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36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02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01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9743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428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ED4FED9-08A7-4D5D-A6CC-E0C0A6319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 sz="2100"/>
              <a:t>Converting Hexadecimal to Decimal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4964A6A8-E4F7-49FB-9093-0AD8ACB34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Multiply each digit by its corresponding power of 16: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PK" sz="1500">
                <a:latin typeface="Times" panose="02020603050405020304" pitchFamily="18" charset="0"/>
              </a:rPr>
              <a:t>	dec = (D</a:t>
            </a:r>
            <a:r>
              <a:rPr lang="en-US" altLang="en-PK" sz="1500" baseline="-25000">
                <a:latin typeface="Times" panose="02020603050405020304" pitchFamily="18" charset="0"/>
              </a:rPr>
              <a:t>3</a:t>
            </a:r>
            <a:r>
              <a:rPr lang="en-US" altLang="en-PK" sz="1500">
                <a:latin typeface="Times" panose="02020603050405020304" pitchFamily="18" charset="0"/>
              </a:rPr>
              <a:t> </a:t>
            </a:r>
            <a:r>
              <a:rPr lang="en-US" altLang="en-PK" sz="15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en-PK" sz="1500">
                <a:latin typeface="Times" panose="02020603050405020304" pitchFamily="18" charset="0"/>
              </a:rPr>
              <a:t> 16</a:t>
            </a:r>
            <a:r>
              <a:rPr lang="en-US" altLang="en-PK" sz="1500" baseline="30000">
                <a:latin typeface="Times" panose="02020603050405020304" pitchFamily="18" charset="0"/>
              </a:rPr>
              <a:t>3</a:t>
            </a:r>
            <a:r>
              <a:rPr lang="en-US" altLang="en-PK" sz="1500">
                <a:latin typeface="Times" panose="02020603050405020304" pitchFamily="18" charset="0"/>
              </a:rPr>
              <a:t>) + (D</a:t>
            </a:r>
            <a:r>
              <a:rPr lang="en-US" altLang="en-PK" sz="1500" baseline="-25000">
                <a:latin typeface="Times" panose="02020603050405020304" pitchFamily="18" charset="0"/>
              </a:rPr>
              <a:t>2</a:t>
            </a:r>
            <a:r>
              <a:rPr lang="en-US" altLang="en-PK" sz="1500">
                <a:latin typeface="Times" panose="02020603050405020304" pitchFamily="18" charset="0"/>
              </a:rPr>
              <a:t> </a:t>
            </a:r>
            <a:r>
              <a:rPr lang="en-US" altLang="en-PK" sz="15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en-PK" sz="1500">
                <a:latin typeface="Times" panose="02020603050405020304" pitchFamily="18" charset="0"/>
              </a:rPr>
              <a:t> 16</a:t>
            </a:r>
            <a:r>
              <a:rPr lang="en-US" altLang="en-PK" sz="1500" baseline="30000">
                <a:latin typeface="Times" panose="02020603050405020304" pitchFamily="18" charset="0"/>
              </a:rPr>
              <a:t>2</a:t>
            </a:r>
            <a:r>
              <a:rPr lang="en-US" altLang="en-PK" sz="1500">
                <a:latin typeface="Times" panose="02020603050405020304" pitchFamily="18" charset="0"/>
              </a:rPr>
              <a:t>) + (D</a:t>
            </a:r>
            <a:r>
              <a:rPr lang="en-US" altLang="en-PK" sz="1500" baseline="-25000">
                <a:latin typeface="Times" panose="02020603050405020304" pitchFamily="18" charset="0"/>
              </a:rPr>
              <a:t>1</a:t>
            </a:r>
            <a:r>
              <a:rPr lang="en-US" altLang="en-PK" sz="1500">
                <a:latin typeface="Times" panose="02020603050405020304" pitchFamily="18" charset="0"/>
              </a:rPr>
              <a:t> </a:t>
            </a:r>
            <a:r>
              <a:rPr lang="en-US" altLang="en-PK" sz="15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en-PK" sz="1500">
                <a:latin typeface="Times" panose="02020603050405020304" pitchFamily="18" charset="0"/>
              </a:rPr>
              <a:t> 16</a:t>
            </a:r>
            <a:r>
              <a:rPr lang="en-US" altLang="en-PK" sz="1500" baseline="30000">
                <a:latin typeface="Times" panose="02020603050405020304" pitchFamily="18" charset="0"/>
              </a:rPr>
              <a:t>1</a:t>
            </a:r>
            <a:r>
              <a:rPr lang="en-US" altLang="en-PK" sz="1500">
                <a:latin typeface="Times" panose="02020603050405020304" pitchFamily="18" charset="0"/>
              </a:rPr>
              <a:t>) + (D</a:t>
            </a:r>
            <a:r>
              <a:rPr lang="en-US" altLang="en-PK" sz="1500" baseline="-25000">
                <a:latin typeface="Times" panose="02020603050405020304" pitchFamily="18" charset="0"/>
              </a:rPr>
              <a:t>0</a:t>
            </a:r>
            <a:r>
              <a:rPr lang="en-US" altLang="en-PK" sz="1500">
                <a:latin typeface="Times" panose="02020603050405020304" pitchFamily="18" charset="0"/>
              </a:rPr>
              <a:t> </a:t>
            </a:r>
            <a:r>
              <a:rPr lang="en-US" altLang="en-PK" sz="15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en-PK" sz="1500">
                <a:latin typeface="Times" panose="02020603050405020304" pitchFamily="18" charset="0"/>
              </a:rPr>
              <a:t> 16</a:t>
            </a:r>
            <a:r>
              <a:rPr lang="en-US" altLang="en-PK" sz="1500" baseline="30000">
                <a:latin typeface="Times" panose="02020603050405020304" pitchFamily="18" charset="0"/>
              </a:rPr>
              <a:t>0</a:t>
            </a:r>
            <a:r>
              <a:rPr lang="en-US" altLang="en-PK" sz="1500">
                <a:latin typeface="Times" panose="02020603050405020304" pitchFamily="18" charset="0"/>
              </a:rPr>
              <a:t>)</a:t>
            </a:r>
          </a:p>
          <a:p>
            <a:pPr>
              <a:spcBef>
                <a:spcPts val="450"/>
              </a:spcBef>
              <a:spcAft>
                <a:spcPts val="450"/>
              </a:spcAft>
              <a:buNone/>
            </a:pPr>
            <a:endParaRPr lang="en-US" altLang="en-PK" sz="1500">
              <a:latin typeface="Times" panose="02020603050405020304" pitchFamily="18" charset="0"/>
            </a:endParaRP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altLang="en-PK" sz="1500">
                <a:latin typeface="Times" panose="02020603050405020304" pitchFamily="18" charset="0"/>
              </a:rPr>
              <a:t>Hex 1234 equals (1 </a:t>
            </a:r>
            <a:r>
              <a:rPr lang="en-US" altLang="en-PK" sz="15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en-PK" sz="1500">
                <a:latin typeface="Times" panose="02020603050405020304" pitchFamily="18" charset="0"/>
              </a:rPr>
              <a:t> 16</a:t>
            </a:r>
            <a:r>
              <a:rPr lang="en-US" altLang="en-PK" sz="1500" baseline="30000">
                <a:latin typeface="Times" panose="02020603050405020304" pitchFamily="18" charset="0"/>
              </a:rPr>
              <a:t>3</a:t>
            </a:r>
            <a:r>
              <a:rPr lang="en-US" altLang="en-PK" sz="1500">
                <a:latin typeface="Times" panose="02020603050405020304" pitchFamily="18" charset="0"/>
              </a:rPr>
              <a:t>) + (2 </a:t>
            </a:r>
            <a:r>
              <a:rPr lang="en-US" altLang="en-PK" sz="15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en-PK" sz="1500">
                <a:latin typeface="Times" panose="02020603050405020304" pitchFamily="18" charset="0"/>
              </a:rPr>
              <a:t> 16</a:t>
            </a:r>
            <a:r>
              <a:rPr lang="en-US" altLang="en-PK" sz="1500" baseline="30000">
                <a:latin typeface="Times" panose="02020603050405020304" pitchFamily="18" charset="0"/>
              </a:rPr>
              <a:t>2</a:t>
            </a:r>
            <a:r>
              <a:rPr lang="en-US" altLang="en-PK" sz="1500">
                <a:latin typeface="Times" panose="02020603050405020304" pitchFamily="18" charset="0"/>
              </a:rPr>
              <a:t>) + (3 </a:t>
            </a:r>
            <a:r>
              <a:rPr lang="en-US" altLang="en-PK" sz="15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en-PK" sz="1500">
                <a:latin typeface="Times" panose="02020603050405020304" pitchFamily="18" charset="0"/>
              </a:rPr>
              <a:t> 16</a:t>
            </a:r>
            <a:r>
              <a:rPr lang="en-US" altLang="en-PK" sz="1500" baseline="30000">
                <a:latin typeface="Times" panose="02020603050405020304" pitchFamily="18" charset="0"/>
              </a:rPr>
              <a:t>1</a:t>
            </a:r>
            <a:r>
              <a:rPr lang="en-US" altLang="en-PK" sz="1500">
                <a:latin typeface="Times" panose="02020603050405020304" pitchFamily="18" charset="0"/>
              </a:rPr>
              <a:t>) + (4 </a:t>
            </a:r>
            <a:r>
              <a:rPr lang="en-US" altLang="en-PK" sz="15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en-PK" sz="1500">
                <a:latin typeface="Times" panose="02020603050405020304" pitchFamily="18" charset="0"/>
              </a:rPr>
              <a:t> 16</a:t>
            </a:r>
            <a:r>
              <a:rPr lang="en-US" altLang="en-PK" sz="1500" baseline="30000">
                <a:latin typeface="Times" panose="02020603050405020304" pitchFamily="18" charset="0"/>
              </a:rPr>
              <a:t>0</a:t>
            </a:r>
            <a:r>
              <a:rPr lang="en-US" altLang="en-PK" sz="1500">
                <a:latin typeface="Times" panose="02020603050405020304" pitchFamily="18" charset="0"/>
              </a:rPr>
              <a:t>), or decimal 4,660. 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endParaRPr lang="en-US" altLang="en-PK" sz="1500">
              <a:latin typeface="Times" panose="02020603050405020304" pitchFamily="18" charset="0"/>
            </a:endParaRP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altLang="en-PK" sz="1500">
                <a:latin typeface="Times" panose="02020603050405020304" pitchFamily="18" charset="0"/>
              </a:rPr>
              <a:t>Hex 3BA4 equals (3 </a:t>
            </a:r>
            <a:r>
              <a:rPr lang="en-US" altLang="en-PK" sz="15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en-PK" sz="1500">
                <a:latin typeface="Times" panose="02020603050405020304" pitchFamily="18" charset="0"/>
              </a:rPr>
              <a:t> 16</a:t>
            </a:r>
            <a:r>
              <a:rPr lang="en-US" altLang="en-PK" sz="1500" baseline="30000">
                <a:latin typeface="Times" panose="02020603050405020304" pitchFamily="18" charset="0"/>
              </a:rPr>
              <a:t>3</a:t>
            </a:r>
            <a:r>
              <a:rPr lang="en-US" altLang="en-PK" sz="1500">
                <a:latin typeface="Times" panose="02020603050405020304" pitchFamily="18" charset="0"/>
              </a:rPr>
              <a:t>) + (11 * 16</a:t>
            </a:r>
            <a:r>
              <a:rPr lang="en-US" altLang="en-PK" sz="1500" baseline="30000">
                <a:latin typeface="Times" panose="02020603050405020304" pitchFamily="18" charset="0"/>
              </a:rPr>
              <a:t>2</a:t>
            </a:r>
            <a:r>
              <a:rPr lang="en-US" altLang="en-PK" sz="1500">
                <a:latin typeface="Times" panose="02020603050405020304" pitchFamily="18" charset="0"/>
              </a:rPr>
              <a:t>) + (10 </a:t>
            </a:r>
            <a:r>
              <a:rPr lang="en-US" altLang="en-PK" sz="15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en-PK" sz="1500">
                <a:latin typeface="Times" panose="02020603050405020304" pitchFamily="18" charset="0"/>
              </a:rPr>
              <a:t> 16</a:t>
            </a:r>
            <a:r>
              <a:rPr lang="en-US" altLang="en-PK" sz="1500" baseline="30000">
                <a:latin typeface="Times" panose="02020603050405020304" pitchFamily="18" charset="0"/>
              </a:rPr>
              <a:t>1</a:t>
            </a:r>
            <a:r>
              <a:rPr lang="en-US" altLang="en-PK" sz="1500">
                <a:latin typeface="Times" panose="02020603050405020304" pitchFamily="18" charset="0"/>
              </a:rPr>
              <a:t>) + (4 </a:t>
            </a:r>
            <a:r>
              <a:rPr lang="en-US" altLang="en-PK" sz="15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en-PK" sz="1500">
                <a:latin typeface="Times" panose="02020603050405020304" pitchFamily="18" charset="0"/>
              </a:rPr>
              <a:t> 16</a:t>
            </a:r>
            <a:r>
              <a:rPr lang="en-US" altLang="en-PK" sz="1500" baseline="30000">
                <a:latin typeface="Times" panose="02020603050405020304" pitchFamily="18" charset="0"/>
              </a:rPr>
              <a:t>0</a:t>
            </a:r>
            <a:r>
              <a:rPr lang="en-US" altLang="en-PK" sz="1500">
                <a:latin typeface="Times" panose="02020603050405020304" pitchFamily="18" charset="0"/>
              </a:rPr>
              <a:t>), or decimal 15,268.</a:t>
            </a:r>
            <a:endParaRPr lang="en-US" altLang="en-PK" sz="1500"/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0CE93F10-00CE-4157-AA1D-03F5229E5E4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B813A4-BCC6-47CE-B288-59785DB806B4}" type="slidenum">
              <a:rPr lang="en-US" altLang="en-PK" sz="1200">
                <a:latin typeface="Times New Roman" panose="02020603050405020304" pitchFamily="18" charset="0"/>
              </a:rPr>
              <a:pPr/>
              <a:t>52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57351" y="120015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3 B A 4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571750" y="1203499"/>
            <a:ext cx="742950" cy="346249"/>
          </a:xfrm>
          <a:prstGeom prst="rightArrow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TextBox 22"/>
          <p:cNvSpPr txBox="1"/>
          <p:nvPr/>
        </p:nvSpPr>
        <p:spPr>
          <a:xfrm>
            <a:off x="1953039" y="3825701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= (3 x 4096) + (11 x 256) + (10 x 16) + (4 x 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8402" y="120684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4-digit number so 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68524" y="154639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i="1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68524" y="1859482"/>
            <a:ext cx="8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i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70196" y="217839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i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67042" y="248067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i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3039" y="3139901"/>
            <a:ext cx="568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=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i="1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16</a:t>
            </a:r>
            <a:r>
              <a:rPr lang="en-US" sz="1800" i="1" baseline="30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i="1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-2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16</a:t>
            </a:r>
            <a:r>
              <a:rPr lang="en-US" sz="1800" i="1" baseline="30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-2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16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16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53039" y="3482801"/>
            <a:ext cx="528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=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16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16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16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16</a:t>
            </a:r>
            <a:r>
              <a:rPr lang="en-US" sz="1800" baseline="30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32" name="Elbow Connector 31"/>
          <p:cNvCxnSpPr/>
          <p:nvPr/>
        </p:nvCxnSpPr>
        <p:spPr>
          <a:xfrm>
            <a:off x="2365418" y="1553097"/>
            <a:ext cx="1025374" cy="166427"/>
          </a:xfrm>
          <a:prstGeom prst="bentConnector3">
            <a:avLst>
              <a:gd name="adj1" fmla="val -3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7" idx="1"/>
          </p:cNvCxnSpPr>
          <p:nvPr/>
        </p:nvCxnSpPr>
        <p:spPr>
          <a:xfrm>
            <a:off x="2187641" y="1551958"/>
            <a:ext cx="1180883" cy="492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8" idx="1"/>
          </p:cNvCxnSpPr>
          <p:nvPr/>
        </p:nvCxnSpPr>
        <p:spPr>
          <a:xfrm>
            <a:off x="1991343" y="1551957"/>
            <a:ext cx="1378853" cy="8111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1"/>
          </p:cNvCxnSpPr>
          <p:nvPr/>
        </p:nvCxnSpPr>
        <p:spPr>
          <a:xfrm>
            <a:off x="1780557" y="1552492"/>
            <a:ext cx="1586485" cy="11128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54925" y="4225751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= (12288 + 2816 + 160 + 4)   = 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15268</a:t>
            </a:r>
          </a:p>
        </p:txBody>
      </p:sp>
    </p:spTree>
    <p:extLst>
      <p:ext uri="{BB962C8B-B14F-4D97-AF65-F5344CB8AC3E}">
        <p14:creationId xmlns:p14="http://schemas.microsoft.com/office/powerpoint/2010/main" val="162132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Repeatedly divide the decimal integer by 16 until last quotient is 0</a:t>
            </a:r>
          </a:p>
          <a:p>
            <a:pPr>
              <a:lnSpc>
                <a:spcPct val="150000"/>
              </a:lnSpc>
            </a:pPr>
            <a:r>
              <a:rPr lang="en-US" dirty="0"/>
              <a:t>Each remainder is a hex digit</a:t>
            </a:r>
          </a:p>
          <a:p>
            <a:pPr>
              <a:lnSpc>
                <a:spcPct val="150000"/>
              </a:lnSpc>
            </a:pPr>
            <a:r>
              <a:rPr lang="en-US" dirty="0"/>
              <a:t>First remainder goes at least significant position and last remainder goes at most significant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3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6F8C905-94CA-487F-BDB6-2D1EFF751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Powers of 16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AF59729C-8E19-4047-A68A-87CF95F7160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D27EB7-806F-4EB2-8FDD-7B7A9AE9419B}" type="slidenum">
              <a:rPr lang="en-US" altLang="en-PK" sz="1200">
                <a:latin typeface="Times New Roman" panose="02020603050405020304" pitchFamily="18" charset="0"/>
              </a:rPr>
              <a:pPr/>
              <a:t>55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33797" name="Picture 4">
            <a:extLst>
              <a:ext uri="{FF2B5EF4-FFF2-40B4-BE49-F238E27FC236}">
                <a16:creationId xmlns:a16="http://schemas.microsoft.com/office/drawing/2014/main" id="{82442A46-15D4-4D78-82CC-36C601376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806260"/>
            <a:ext cx="4343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8" name="Text Box 5">
            <a:extLst>
              <a:ext uri="{FF2B5EF4-FFF2-40B4-BE49-F238E27FC236}">
                <a16:creationId xmlns:a16="http://schemas.microsoft.com/office/drawing/2014/main" id="{984BC309-1B69-4AB8-9960-796D19CFD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1949010"/>
            <a:ext cx="51435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Used when calculating hexadecimal values up to 8 digits long: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28B5C47-F587-4F23-AD30-49E7D5A82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Converting Decimal to Hexadecimal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59FC8B69-098B-4D4A-BF53-F91BEDC8AC8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2E5081-7720-43F0-AA1C-57217235C3A3}" type="slidenum">
              <a:rPr lang="en-US" altLang="en-PK" sz="1200">
                <a:latin typeface="Times New Roman" panose="02020603050405020304" pitchFamily="18" charset="0"/>
              </a:rPr>
              <a:pPr/>
              <a:t>56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34821" name="Picture 4">
            <a:extLst>
              <a:ext uri="{FF2B5EF4-FFF2-40B4-BE49-F238E27FC236}">
                <a16:creationId xmlns:a16="http://schemas.microsoft.com/office/drawing/2014/main" id="{38D044D3-3829-4E30-9280-AE03F41F8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55780"/>
            <a:ext cx="3634979" cy="1348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2" name="Text Box 5">
            <a:extLst>
              <a:ext uri="{FF2B5EF4-FFF2-40B4-BE49-F238E27FC236}">
                <a16:creationId xmlns:a16="http://schemas.microsoft.com/office/drawing/2014/main" id="{BED5957B-C5F5-41B4-BD70-96B222F5C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3913130"/>
            <a:ext cx="40005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PK" sz="1575"/>
              <a:t>decimal 422 = 1A6 hexadecimal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5900" y="1200151"/>
            <a:ext cx="6172200" cy="514350"/>
          </a:xfrm>
        </p:spPr>
        <p:txBody>
          <a:bodyPr/>
          <a:lstStyle/>
          <a:p>
            <a:r>
              <a:rPr lang="en-US" dirty="0"/>
              <a:t>Convert 2895</a:t>
            </a:r>
            <a:r>
              <a:rPr lang="en-US" baseline="-25000" dirty="0"/>
              <a:t>10</a:t>
            </a:r>
            <a:r>
              <a:rPr lang="en-US" dirty="0"/>
              <a:t> into hexadecimal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1" y="1817370"/>
          <a:ext cx="29717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Division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Quotient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Remainder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2895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16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180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16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16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72100" y="3550935"/>
            <a:ext cx="12538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B  4  F </a:t>
            </a:r>
            <a:r>
              <a:rPr lang="en-US" sz="2100" baseline="-25000" dirty="0">
                <a:latin typeface="Arial" pitchFamily="34" charset="0"/>
                <a:cs typeface="Arial" pitchFamily="34" charset="0"/>
              </a:rPr>
              <a:t>16</a:t>
            </a:r>
          </a:p>
        </p:txBody>
      </p:sp>
      <p:cxnSp>
        <p:nvCxnSpPr>
          <p:cNvPr id="8" name="Elbow Connector 7"/>
          <p:cNvCxnSpPr/>
          <p:nvPr/>
        </p:nvCxnSpPr>
        <p:spPr>
          <a:xfrm>
            <a:off x="4800600" y="2228850"/>
            <a:ext cx="1371600" cy="1322085"/>
          </a:xfrm>
          <a:prstGeom prst="bentConnector3">
            <a:avLst>
              <a:gd name="adj1" fmla="val 99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H="1">
            <a:off x="4796783" y="2518418"/>
            <a:ext cx="1036335" cy="1028700"/>
          </a:xfrm>
          <a:prstGeom prst="bentConnector3">
            <a:avLst>
              <a:gd name="adj1" fmla="val -2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H="1">
            <a:off x="4764390" y="2828925"/>
            <a:ext cx="758220" cy="685800"/>
          </a:xfrm>
          <a:prstGeom prst="bentConnector3">
            <a:avLst>
              <a:gd name="adj1" fmla="val -6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1485900" y="3829050"/>
            <a:ext cx="6172200" cy="5143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So    2895</a:t>
            </a:r>
            <a:r>
              <a:rPr lang="en-US" sz="2100" baseline="-25000" dirty="0"/>
              <a:t>10</a:t>
            </a:r>
            <a:r>
              <a:rPr lang="en-US" sz="2100" dirty="0"/>
              <a:t> = </a:t>
            </a:r>
            <a:r>
              <a:rPr lang="en-US" sz="2100" b="1" dirty="0"/>
              <a:t>B 4 F</a:t>
            </a:r>
            <a:r>
              <a:rPr lang="en-US" sz="2100" baseline="-25000" dirty="0"/>
              <a:t>16</a:t>
            </a:r>
            <a:endParaRPr lang="en-US" sz="2100" b="1" baseline="-250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5143500" y="1543050"/>
            <a:ext cx="1943100" cy="514350"/>
          </a:xfrm>
          <a:prstGeom prst="wedgeRoundRectCallout">
            <a:avLst>
              <a:gd name="adj1" fmla="val -67661"/>
              <a:gd name="adj2" fmla="val 7319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First remainder goes to LS position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2000250" y="3143250"/>
            <a:ext cx="2800350" cy="514350"/>
          </a:xfrm>
          <a:prstGeom prst="wedgeRoundRectCallout">
            <a:avLst>
              <a:gd name="adj1" fmla="val -12539"/>
              <a:gd name="adj2" fmla="val -989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When quotient is 0, remainder goes at MS position</a:t>
            </a:r>
          </a:p>
        </p:txBody>
      </p:sp>
    </p:spTree>
    <p:extLst>
      <p:ext uri="{BB962C8B-B14F-4D97-AF65-F5344CB8AC3E}">
        <p14:creationId xmlns:p14="http://schemas.microsoft.com/office/powerpoint/2010/main" val="36471677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>
            <a:extLst>
              <a:ext uri="{FF2B5EF4-FFF2-40B4-BE49-F238E27FC236}">
                <a16:creationId xmlns:a16="http://schemas.microsoft.com/office/drawing/2014/main" id="{6D66F1D5-8353-4D2F-B7E7-74F6B6A99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Hexadecimal Addition</a:t>
            </a:r>
          </a:p>
        </p:txBody>
      </p:sp>
      <p:sp>
        <p:nvSpPr>
          <p:cNvPr id="35845" name="Rectangle 1027">
            <a:extLst>
              <a:ext uri="{FF2B5EF4-FFF2-40B4-BE49-F238E27FC236}">
                <a16:creationId xmlns:a16="http://schemas.microsoft.com/office/drawing/2014/main" id="{EC23EB45-E587-4359-9A25-A6CE6311C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PK" sz="1350" dirty="0"/>
              <a:t>Divide the sum of two digits by the number base (16). The quotient becomes the carry value, and the remainder is the sum digit.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C0E68D37-D8C8-4FAD-B314-466D7C54EB0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4F7273-890A-4282-BE6C-0F7F3B80FA49}" type="slidenum">
              <a:rPr lang="en-US" altLang="en-PK" sz="1200">
                <a:latin typeface="Times New Roman" panose="02020603050405020304" pitchFamily="18" charset="0"/>
              </a:rPr>
              <a:pPr/>
              <a:t>58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5846" name="Text Box 1028">
            <a:extLst>
              <a:ext uri="{FF2B5EF4-FFF2-40B4-BE49-F238E27FC236}">
                <a16:creationId xmlns:a16="http://schemas.microsoft.com/office/drawing/2014/main" id="{670091BB-A5A0-4E57-81E6-8BDFB4EF6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984" y="2647292"/>
            <a:ext cx="3328493" cy="76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PK" sz="1575" dirty="0"/>
              <a:t>36	28	28	6A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PK" sz="1575" dirty="0"/>
              <a:t>42	45	58	4B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PK" sz="1575" dirty="0"/>
              <a:t>78	6D	80	B5</a:t>
            </a:r>
          </a:p>
        </p:txBody>
      </p:sp>
      <p:sp>
        <p:nvSpPr>
          <p:cNvPr id="35847" name="Line 1029">
            <a:extLst>
              <a:ext uri="{FF2B5EF4-FFF2-40B4-BE49-F238E27FC236}">
                <a16:creationId xmlns:a16="http://schemas.microsoft.com/office/drawing/2014/main" id="{4BC41300-B91D-479F-BDC7-A124609F1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1984" y="3046745"/>
            <a:ext cx="3130116" cy="22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/>
          <a:p>
            <a:endParaRPr lang="en-PK" sz="1050"/>
          </a:p>
        </p:txBody>
      </p:sp>
      <p:sp>
        <p:nvSpPr>
          <p:cNvPr id="35848" name="Text Box 1030">
            <a:extLst>
              <a:ext uri="{FF2B5EF4-FFF2-40B4-BE49-F238E27FC236}">
                <a16:creationId xmlns:a16="http://schemas.microsoft.com/office/drawing/2014/main" id="{CB90FCD6-FFDA-451D-BF8F-A41449345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3482" y="2407976"/>
            <a:ext cx="211931" cy="3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975" b="1"/>
              <a:t>1</a:t>
            </a:r>
          </a:p>
        </p:txBody>
      </p:sp>
      <p:sp>
        <p:nvSpPr>
          <p:cNvPr id="35849" name="Text Box 1033">
            <a:extLst>
              <a:ext uri="{FF2B5EF4-FFF2-40B4-BE49-F238E27FC236}">
                <a16:creationId xmlns:a16="http://schemas.microsoft.com/office/drawing/2014/main" id="{F2E96601-C0FC-45CB-A9E9-339F46ADA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0" y="2385211"/>
            <a:ext cx="211931" cy="3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975" b="1" dirty="0"/>
              <a:t>1</a:t>
            </a:r>
          </a:p>
        </p:txBody>
      </p:sp>
      <p:sp>
        <p:nvSpPr>
          <p:cNvPr id="35850" name="Line 1035">
            <a:extLst>
              <a:ext uri="{FF2B5EF4-FFF2-40B4-BE49-F238E27FC236}">
                <a16:creationId xmlns:a16="http://schemas.microsoft.com/office/drawing/2014/main" id="{6BDA71C6-2E84-4566-B969-5966EACCC7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81" y="3275941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35851" name="Text Box 1036">
            <a:extLst>
              <a:ext uri="{FF2B5EF4-FFF2-40B4-BE49-F238E27FC236}">
                <a16:creationId xmlns:a16="http://schemas.microsoft.com/office/drawing/2014/main" id="{758411AD-5A5B-41A4-AC1F-1A2171205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3790291"/>
            <a:ext cx="1371600" cy="38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PK" sz="1125" dirty="0"/>
              <a:t>21 / 16 = 1, rem 5</a:t>
            </a:r>
          </a:p>
        </p:txBody>
      </p:sp>
      <p:sp>
        <p:nvSpPr>
          <p:cNvPr id="76814" name="Text Box 1038">
            <a:extLst>
              <a:ext uri="{FF2B5EF4-FFF2-40B4-BE49-F238E27FC236}">
                <a16:creationId xmlns:a16="http://schemas.microsoft.com/office/drawing/2014/main" id="{27291851-18AB-4A9D-A67C-A1B268E38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694" y="4402925"/>
            <a:ext cx="5543550" cy="64633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425" dirty="0"/>
              <a:t>Important skill: Programmers frequently add and subtract the addresses of variables and instructions.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4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>
            <a:extLst>
              <a:ext uri="{FF2B5EF4-FFF2-40B4-BE49-F238E27FC236}">
                <a16:creationId xmlns:a16="http://schemas.microsoft.com/office/drawing/2014/main" id="{AC836407-6632-4092-A8C6-2C2C0BBFB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Hexadecimal Subtraction</a:t>
            </a:r>
          </a:p>
        </p:txBody>
      </p:sp>
      <p:sp>
        <p:nvSpPr>
          <p:cNvPr id="36869" name="Rectangle 1027">
            <a:extLst>
              <a:ext uri="{FF2B5EF4-FFF2-40B4-BE49-F238E27FC236}">
                <a16:creationId xmlns:a16="http://schemas.microsoft.com/office/drawing/2014/main" id="{B9C91EFF-F014-4CFB-B466-1DE165CC9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PK" sz="1500"/>
              <a:t>When a borrow is required from the digit to the left, add 16 (decimal) to the current digit's value: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559FF3EB-E841-4082-85EE-7AF1E2D319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8DE9AC-5CB5-4D89-8684-E14CA079BADA}" type="slidenum">
              <a:rPr lang="en-US" altLang="en-PK" sz="1200">
                <a:latin typeface="Times New Roman" panose="02020603050405020304" pitchFamily="18" charset="0"/>
              </a:rPr>
              <a:pPr/>
              <a:t>59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6870" name="Text Box 1028">
            <a:extLst>
              <a:ext uri="{FF2B5EF4-FFF2-40B4-BE49-F238E27FC236}">
                <a16:creationId xmlns:a16="http://schemas.microsoft.com/office/drawing/2014/main" id="{B6699A34-EDB6-46C2-87EE-BF0D30BE6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674" y="3544408"/>
            <a:ext cx="2148707" cy="98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PK" sz="1575" dirty="0"/>
              <a:t>C6	75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PK" sz="1575" dirty="0"/>
              <a:t>A2	47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en-PK" sz="1575" dirty="0"/>
              <a:t>24	2E.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endParaRPr lang="en-US" altLang="en-PK" sz="1575" dirty="0"/>
          </a:p>
        </p:txBody>
      </p:sp>
      <p:sp>
        <p:nvSpPr>
          <p:cNvPr id="36871" name="Line 1029">
            <a:extLst>
              <a:ext uri="{FF2B5EF4-FFF2-40B4-BE49-F238E27FC236}">
                <a16:creationId xmlns:a16="http://schemas.microsoft.com/office/drawing/2014/main" id="{E7E11E9F-169F-4E5D-86C2-5DE3C4D750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7594" y="3908781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36872" name="Text Box 1031">
            <a:extLst>
              <a:ext uri="{FF2B5EF4-FFF2-40B4-BE49-F238E27FC236}">
                <a16:creationId xmlns:a16="http://schemas.microsoft.com/office/drawing/2014/main" id="{CCB52506-16C8-4BFA-B89D-941BBFE29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669" y="3195597"/>
            <a:ext cx="40005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125" b="1" dirty="0">
                <a:solidFill>
                  <a:schemeClr val="tx2"/>
                </a:solidFill>
                <a:latin typeface="Symbol" panose="05050102010706020507" pitchFamily="18" charset="2"/>
              </a:rPr>
              <a:t>-</a:t>
            </a:r>
            <a:r>
              <a:rPr lang="en-US" altLang="en-PK" sz="1125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6873" name="Line 1034">
            <a:extLst>
              <a:ext uri="{FF2B5EF4-FFF2-40B4-BE49-F238E27FC236}">
                <a16:creationId xmlns:a16="http://schemas.microsoft.com/office/drawing/2014/main" id="{6746E408-B8C1-4AB2-A82F-7B6B7E2370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4850" y="2787212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36874" name="Text Box 1035">
            <a:extLst>
              <a:ext uri="{FF2B5EF4-FFF2-40B4-BE49-F238E27FC236}">
                <a16:creationId xmlns:a16="http://schemas.microsoft.com/office/drawing/2014/main" id="{60CD4762-2472-4256-AE30-5BF8272DB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2387162"/>
            <a:ext cx="1143000" cy="38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PK" sz="1125"/>
              <a:t>16 + 5 = 21</a:t>
            </a:r>
          </a:p>
        </p:txBody>
      </p:sp>
      <p:sp>
        <p:nvSpPr>
          <p:cNvPr id="77837" name="Text Box 1037">
            <a:extLst>
              <a:ext uri="{FF2B5EF4-FFF2-40B4-BE49-F238E27FC236}">
                <a16:creationId xmlns:a16="http://schemas.microsoft.com/office/drawing/2014/main" id="{E9FA8F40-B109-4E5C-9323-509CF30C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4336668"/>
            <a:ext cx="5543550" cy="6001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275" dirty="0"/>
              <a:t>Practice: The address of </a:t>
            </a:r>
            <a:r>
              <a:rPr lang="en-US" altLang="en-PK" sz="1275" b="1" dirty="0">
                <a:solidFill>
                  <a:schemeClr val="tx2"/>
                </a:solidFill>
              </a:rPr>
              <a:t>var1</a:t>
            </a:r>
            <a:r>
              <a:rPr lang="en-US" altLang="en-PK" sz="1275" dirty="0"/>
              <a:t> is 00400020. The address of the next variable after var1 is 0040006A. How many bytes are used by var1?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575126"/>
              </p:ext>
            </p:extLst>
          </p:nvPr>
        </p:nvGraphicFramePr>
        <p:xfrm>
          <a:off x="1828800" y="1688300"/>
          <a:ext cx="5486400" cy="20260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Class</a:t>
                      </a:r>
                      <a:endParaRPr lang="en-US" sz="21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Assignments</a:t>
                      </a:r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5%</a:t>
                      </a:r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Quizzes</a:t>
                      </a:r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15%</a:t>
                      </a:r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696">
                <a:tc>
                  <a:txBody>
                    <a:bodyPr/>
                    <a:lstStyle/>
                    <a:p>
                      <a:r>
                        <a:rPr lang="en-US" sz="1100" dirty="0"/>
                        <a:t>Midterm Exams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(15+15)%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4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Class Participation</a:t>
                      </a:r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5%</a:t>
                      </a:r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706475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Final Exam</a:t>
                      </a:r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45%</a:t>
                      </a:r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Total</a:t>
                      </a:r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75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CCDFE76-B213-4DCC-9C16-379092A38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Signed Integers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A4C5E11D-AAF7-4F99-895B-433521D75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PK"/>
              <a:t>The highest bit indicates the sign. 1 = negative, </a:t>
            </a:r>
            <a:br>
              <a:rPr lang="en-US" altLang="en-PK"/>
            </a:br>
            <a:r>
              <a:rPr lang="en-US" altLang="en-PK"/>
              <a:t>0 = positive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FB8FD37F-55DC-454F-90E4-6AC7224E01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768932-EA62-4B72-B416-CDADB9B9733A}" type="slidenum">
              <a:rPr lang="en-US" altLang="en-PK" sz="1200">
                <a:latin typeface="Times New Roman" panose="02020603050405020304" pitchFamily="18" charset="0"/>
              </a:rPr>
              <a:pPr/>
              <a:t>60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37894" name="Object 4">
            <a:extLst>
              <a:ext uri="{FF2B5EF4-FFF2-40B4-BE49-F238E27FC236}">
                <a16:creationId xmlns:a16="http://schemas.microsoft.com/office/drawing/2014/main" id="{96516A1F-8C10-4899-9241-38882DD91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891842"/>
              </p:ext>
            </p:extLst>
          </p:nvPr>
        </p:nvGraphicFramePr>
        <p:xfrm>
          <a:off x="4943146" y="2547445"/>
          <a:ext cx="36004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08732" imgH="1199388" progId="Visio.Drawing.6">
                  <p:embed/>
                </p:oleObj>
              </mc:Choice>
              <mc:Fallback>
                <p:oleObj name="VISIO" r:id="rId2" imgW="2808732" imgH="1199388" progId="Visio.Drawing.6">
                  <p:embed/>
                  <p:pic>
                    <p:nvPicPr>
                      <p:cNvPr id="37894" name="Object 4">
                        <a:extLst>
                          <a:ext uri="{FF2B5EF4-FFF2-40B4-BE49-F238E27FC236}">
                            <a16:creationId xmlns:a16="http://schemas.microsoft.com/office/drawing/2014/main" id="{96516A1F-8C10-4899-9241-38882DD91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598" r="3076" b="-4347"/>
                      <a:stretch>
                        <a:fillRect/>
                      </a:stretch>
                    </p:blipFill>
                    <p:spPr bwMode="auto">
                      <a:xfrm>
                        <a:off x="4943146" y="2547445"/>
                        <a:ext cx="3600450" cy="1714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5">
            <a:extLst>
              <a:ext uri="{FF2B5EF4-FFF2-40B4-BE49-F238E27FC236}">
                <a16:creationId xmlns:a16="http://schemas.microsoft.com/office/drawing/2014/main" id="{9758D1AF-DAF5-44CB-AE57-185B2FF3F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62" y="4352752"/>
            <a:ext cx="57150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If the highest digit of a hexadecimal integer is &gt; 7, the value is negative. Examples: 8A, C5, A2, 9D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Signed integers are either positive or negative</a:t>
            </a:r>
          </a:p>
          <a:p>
            <a:r>
              <a:rPr lang="en-US" dirty="0"/>
              <a:t>Not possible to stick negative sign to a number in binary numbers</a:t>
            </a:r>
          </a:p>
          <a:p>
            <a:r>
              <a:rPr lang="en-US" dirty="0"/>
              <a:t>When explicitly mentioned as signed integer, then MSB decides the +</a:t>
            </a:r>
            <a:r>
              <a:rPr lang="en-US" dirty="0" err="1"/>
              <a:t>ve</a:t>
            </a:r>
            <a:r>
              <a:rPr lang="en-US" dirty="0"/>
              <a:t> and –</a:t>
            </a:r>
            <a:r>
              <a:rPr lang="en-US" dirty="0" err="1"/>
              <a:t>ve</a:t>
            </a:r>
            <a:r>
              <a:rPr lang="en-US" dirty="0"/>
              <a:t> sign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signed binary/octal/hex</a:t>
            </a:r>
            <a:r>
              <a:rPr lang="en-US" dirty="0"/>
              <a:t> integers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MSB = 1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integers is negative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MSB = 0  integers is positive</a:t>
            </a:r>
          </a:p>
          <a:p>
            <a:r>
              <a:rPr lang="en-US" dirty="0">
                <a:sym typeface="Wingdings" pitchFamily="2" charset="2"/>
              </a:rPr>
              <a:t>Negative integers are represented using 2’s complement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83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AFA41A9-7375-49E4-98EB-E0E0641B6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Forming the Two's Complement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C8C68A60-6535-45A3-B22C-07B2929F7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Negative numbers are stored in two's complement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>
                <a:solidFill>
                  <a:schemeClr val="tx1"/>
                </a:solidFill>
              </a:rPr>
              <a:t>Represents the additive Inverse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987BEEA0-9683-450C-94DE-5F820C2FC8F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B76930-EDBE-40C1-8269-CAA4715DE261}" type="slidenum">
              <a:rPr lang="en-US" altLang="en-PK" sz="1200">
                <a:latin typeface="Times New Roman" panose="02020603050405020304" pitchFamily="18" charset="0"/>
              </a:rPr>
              <a:pPr/>
              <a:t>62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38918" name="Picture 4">
            <a:extLst>
              <a:ext uri="{FF2B5EF4-FFF2-40B4-BE49-F238E27FC236}">
                <a16:creationId xmlns:a16="http://schemas.microsoft.com/office/drawing/2014/main" id="{44907C46-1AE6-4B56-AC98-94DC63AD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946181"/>
            <a:ext cx="4549379" cy="15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9" name="Text Box 5">
            <a:extLst>
              <a:ext uri="{FF2B5EF4-FFF2-40B4-BE49-F238E27FC236}">
                <a16:creationId xmlns:a16="http://schemas.microsoft.com/office/drawing/2014/main" id="{02E3925A-77B0-43D9-AE23-9A531C289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774980"/>
            <a:ext cx="58293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PK" sz="1575"/>
              <a:t>Note that 00000001 + 11111111 = 00000000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1B70CCCB-50D4-4207-BF0C-8168982DD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Binary Subtraction</a:t>
            </a:r>
          </a:p>
        </p:txBody>
      </p:sp>
      <p:sp>
        <p:nvSpPr>
          <p:cNvPr id="39941" name="Rectangle 1027">
            <a:extLst>
              <a:ext uri="{FF2B5EF4-FFF2-40B4-BE49-F238E27FC236}">
                <a16:creationId xmlns:a16="http://schemas.microsoft.com/office/drawing/2014/main" id="{C6CB66C8-CB3A-4B2C-A298-49C7D5BC5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 dirty="0"/>
              <a:t>When subtracting A – B, convert B to its two's complement</a:t>
            </a:r>
          </a:p>
          <a:p>
            <a:pPr eaLnBrk="1" hangingPunct="1"/>
            <a:r>
              <a:rPr lang="en-US" altLang="en-PK" dirty="0"/>
              <a:t>Add A to (–B)</a:t>
            </a:r>
          </a:p>
          <a:p>
            <a:pPr eaLnBrk="1" hangingPunct="1"/>
            <a:endParaRPr lang="en-US" altLang="en-PK" dirty="0"/>
          </a:p>
          <a:p>
            <a:pPr eaLnBrk="1" hangingPunct="1">
              <a:buFontTx/>
              <a:buNone/>
            </a:pPr>
            <a:r>
              <a:rPr lang="en-US" altLang="en-PK" dirty="0"/>
              <a:t>	0 0 0 0 1 1 0 0			0 0 0 0 1 1 0 0</a:t>
            </a:r>
          </a:p>
          <a:p>
            <a:pPr eaLnBrk="1" hangingPunct="1">
              <a:buFontTx/>
              <a:buNone/>
            </a:pPr>
            <a:r>
              <a:rPr lang="en-US" altLang="en-PK" dirty="0"/>
              <a:t>–	0 0 0 0 0 0 1 1			 1  1 1 1 1 1 1 0 1</a:t>
            </a:r>
          </a:p>
          <a:p>
            <a:pPr eaLnBrk="1" hangingPunct="1">
              <a:buFontTx/>
              <a:buNone/>
            </a:pPr>
            <a:r>
              <a:rPr lang="en-US" altLang="en-PK" dirty="0"/>
              <a:t>	  	   			                  0 0 0 0 1 0 0 1</a:t>
            </a: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BC773997-B769-4C8E-B575-1D1D71EEDE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C00AFF-50EE-4D24-880C-FCBF47E8B7CB}" type="slidenum">
              <a:rPr lang="en-US" altLang="en-PK" sz="1200">
                <a:latin typeface="Times New Roman" panose="02020603050405020304" pitchFamily="18" charset="0"/>
              </a:rPr>
              <a:pPr/>
              <a:t>63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9942" name="Line 1028">
            <a:extLst>
              <a:ext uri="{FF2B5EF4-FFF2-40B4-BE49-F238E27FC236}">
                <a16:creationId xmlns:a16="http://schemas.microsoft.com/office/drawing/2014/main" id="{6AA99C24-B756-488A-A76E-F3933B932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5357" y="3718691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39943" name="Line 1029">
            <a:extLst>
              <a:ext uri="{FF2B5EF4-FFF2-40B4-BE49-F238E27FC236}">
                <a16:creationId xmlns:a16="http://schemas.microsoft.com/office/drawing/2014/main" id="{D9671F29-1DBA-4B4D-A048-760C9FF89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575" y="4093122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39944" name="Line 1030">
            <a:extLst>
              <a:ext uri="{FF2B5EF4-FFF2-40B4-BE49-F238E27FC236}">
                <a16:creationId xmlns:a16="http://schemas.microsoft.com/office/drawing/2014/main" id="{86C9328F-025C-4808-B452-822690031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9880" y="407390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78855" name="Text Box 1031">
            <a:extLst>
              <a:ext uri="{FF2B5EF4-FFF2-40B4-BE49-F238E27FC236}">
                <a16:creationId xmlns:a16="http://schemas.microsoft.com/office/drawing/2014/main" id="{96E5C77B-6170-4A9E-83FC-CCAAD7F63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4636650"/>
            <a:ext cx="3200400" cy="40395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275" dirty="0"/>
              <a:t>Practice: Subtract 0101 from 1001.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C20BFED-8998-4242-AE59-016C6DA18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Learn How To Do the Following: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C38ECDBD-A144-4202-B7A6-30355A492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Form the two's complement of a hexadecimal integer</a:t>
            </a:r>
          </a:p>
          <a:p>
            <a:pPr eaLnBrk="1" hangingPunct="1"/>
            <a:r>
              <a:rPr lang="en-US" altLang="en-PK"/>
              <a:t>Convert signed binary to decimal</a:t>
            </a:r>
          </a:p>
          <a:p>
            <a:pPr eaLnBrk="1" hangingPunct="1"/>
            <a:r>
              <a:rPr lang="en-US" altLang="en-PK"/>
              <a:t>Convert signed decimal to binary</a:t>
            </a:r>
          </a:p>
          <a:p>
            <a:pPr eaLnBrk="1" hangingPunct="1"/>
            <a:r>
              <a:rPr lang="en-US" altLang="en-PK"/>
              <a:t>Convert signed decimal to hexadecimal</a:t>
            </a:r>
          </a:p>
          <a:p>
            <a:pPr eaLnBrk="1" hangingPunct="1"/>
            <a:r>
              <a:rPr lang="en-US" altLang="en-PK"/>
              <a:t>Convert signed hexadecimal to decimal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61035968-56C3-4D17-B7EF-9F4316C6AEC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476B82-06ED-4D4D-A420-71D28A5B7767}" type="slidenum">
              <a:rPr lang="en-US" altLang="en-PK" sz="1200">
                <a:latin typeface="Times New Roman" panose="02020603050405020304" pitchFamily="18" charset="0"/>
              </a:rPr>
              <a:pPr/>
              <a:t>64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Signed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certain number of bits can store only a fixed number of signed integers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65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339621"/>
              </p:ext>
            </p:extLst>
          </p:nvPr>
        </p:nvGraphicFramePr>
        <p:xfrm>
          <a:off x="1682969" y="3042263"/>
          <a:ext cx="5543550" cy="1495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32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Bits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Range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Total Numbers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32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-128 to +127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256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32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-32768 to +32767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65,536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-2,147,483,648 to +2,147,483,647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4,294,967,296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-9,223,372,036,854,775,808 to +9,223,372,036,854,775,807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18,446,744,073,709,551,616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783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Unsigned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numbers in signed integers is exactly equal to the total numbers in unsigned integers in the same size of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66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54037"/>
              </p:ext>
            </p:extLst>
          </p:nvPr>
        </p:nvGraphicFramePr>
        <p:xfrm>
          <a:off x="1800225" y="3335250"/>
          <a:ext cx="5543550" cy="1314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25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Bits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Range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Total Unsigned Numbers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5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0 to 255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256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5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0 to 65,535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65,536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25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0 to 4,294,967,295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4,294,967,296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44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0 to 18,446,744,073,709,551,615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18,446,744,073,709,551,616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7481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for processors to perform subtraction with addition operation</a:t>
            </a:r>
          </a:p>
          <a:p>
            <a:r>
              <a:rPr lang="en-US" dirty="0"/>
              <a:t>A fixed number of bits are used to represent the numbers</a:t>
            </a:r>
          </a:p>
          <a:p>
            <a:r>
              <a:rPr lang="en-US" dirty="0"/>
              <a:t>The leftmost bit is called </a:t>
            </a:r>
            <a:r>
              <a:rPr lang="en-US" b="1" dirty="0"/>
              <a:t>sign bit</a:t>
            </a:r>
          </a:p>
          <a:p>
            <a:r>
              <a:rPr lang="en-US" dirty="0"/>
              <a:t>2’s complement notation is used to represent both +</a:t>
            </a:r>
            <a:r>
              <a:rPr lang="en-US" dirty="0" err="1"/>
              <a:t>ve</a:t>
            </a:r>
            <a:r>
              <a:rPr lang="en-US" dirty="0"/>
              <a:t> and –</a:t>
            </a:r>
            <a:r>
              <a:rPr lang="en-US" dirty="0" err="1"/>
              <a:t>ve</a:t>
            </a:r>
            <a:r>
              <a:rPr lang="en-US" dirty="0"/>
              <a:t>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717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2’s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2’s complement of a binary number?</a:t>
            </a:r>
          </a:p>
          <a:p>
            <a:pPr lvl="1"/>
            <a:r>
              <a:rPr lang="en-US" dirty="0"/>
              <a:t>Take 1’s complement of that number(invert all its bits)</a:t>
            </a:r>
          </a:p>
          <a:p>
            <a:pPr lvl="1"/>
            <a:r>
              <a:rPr lang="en-US" dirty="0"/>
              <a:t>Add 1 into the inverted binary number</a:t>
            </a:r>
          </a:p>
          <a:p>
            <a:pPr lvl="1"/>
            <a:r>
              <a:rPr lang="en-US" dirty="0"/>
              <a:t>... and the result is 2’s complement of that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68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570003"/>
              </p:ext>
            </p:extLst>
          </p:nvPr>
        </p:nvGraphicFramePr>
        <p:xfrm>
          <a:off x="1885950" y="3946560"/>
          <a:ext cx="2400304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90369"/>
              </p:ext>
            </p:extLst>
          </p:nvPr>
        </p:nvGraphicFramePr>
        <p:xfrm>
          <a:off x="4813529" y="3944272"/>
          <a:ext cx="2400304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5F3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98594"/>
              </p:ext>
            </p:extLst>
          </p:nvPr>
        </p:nvGraphicFramePr>
        <p:xfrm>
          <a:off x="4514850" y="4287175"/>
          <a:ext cx="28575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66171"/>
              </p:ext>
            </p:extLst>
          </p:nvPr>
        </p:nvGraphicFramePr>
        <p:xfrm>
          <a:off x="4812528" y="4722427"/>
          <a:ext cx="2400304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04752"/>
              </p:ext>
            </p:extLst>
          </p:nvPr>
        </p:nvGraphicFramePr>
        <p:xfrm>
          <a:off x="4811904" y="4287835"/>
          <a:ext cx="2400304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4354666" y="4665277"/>
            <a:ext cx="29605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301952" y="3956405"/>
            <a:ext cx="498059" cy="314324"/>
            <a:chOff x="4211936" y="4084037"/>
            <a:chExt cx="664078" cy="419098"/>
          </a:xfrm>
        </p:grpSpPr>
        <p:sp>
          <p:nvSpPr>
            <p:cNvPr id="23" name="Isosceles Triangle 22"/>
            <p:cNvSpPr/>
            <p:nvPr/>
          </p:nvSpPr>
          <p:spPr>
            <a:xfrm rot="5400000">
              <a:off x="4269087" y="4026886"/>
              <a:ext cx="419098" cy="5334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Oval 23"/>
            <p:cNvSpPr/>
            <p:nvPr/>
          </p:nvSpPr>
          <p:spPr>
            <a:xfrm>
              <a:off x="4723614" y="4216862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86397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 of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95750"/>
            <a:ext cx="8521429" cy="1809713"/>
          </a:xfrm>
        </p:spPr>
        <p:txBody>
          <a:bodyPr/>
          <a:lstStyle/>
          <a:p>
            <a:r>
              <a:rPr lang="en-US" dirty="0"/>
              <a:t>Invert all bits of hex number</a:t>
            </a:r>
          </a:p>
          <a:p>
            <a:r>
              <a:rPr lang="en-US" dirty="0"/>
              <a:t>All bits of hex numbers can be inverted simply by subtracting the number from F</a:t>
            </a:r>
            <a:r>
              <a:rPr lang="en-US" baseline="-25000" dirty="0"/>
              <a:t>16</a:t>
            </a:r>
          </a:p>
          <a:p>
            <a:r>
              <a:rPr lang="en-US" dirty="0"/>
              <a:t>Add 1 into the inverted hex number and the result is the 2’s complement</a:t>
            </a:r>
          </a:p>
          <a:p>
            <a:r>
              <a:rPr lang="en-US" dirty="0"/>
              <a:t>Calculate 2’s complement of (B 4 F)</a:t>
            </a:r>
            <a:r>
              <a:rPr lang="en-US" baseline="-25000" dirty="0"/>
              <a:t>16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314700" y="3959968"/>
            <a:ext cx="742950" cy="93915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TextBox 8"/>
          <p:cNvSpPr txBox="1"/>
          <p:nvPr/>
        </p:nvSpPr>
        <p:spPr>
          <a:xfrm>
            <a:off x="4076390" y="4220961"/>
            <a:ext cx="813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4 B 0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857750" y="3957393"/>
            <a:ext cx="742950" cy="93915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TextBox 10"/>
          <p:cNvSpPr txBox="1"/>
          <p:nvPr/>
        </p:nvSpPr>
        <p:spPr>
          <a:xfrm>
            <a:off x="5829301" y="3984726"/>
            <a:ext cx="813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4 B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3468" y="4327626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57850" y="4327626"/>
            <a:ext cx="3417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654818" y="4727676"/>
            <a:ext cx="10317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29301" y="4792461"/>
            <a:ext cx="827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 B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90096" y="3927576"/>
            <a:ext cx="8306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F </a:t>
            </a:r>
            <a:r>
              <a:rPr lang="en-US" sz="2100" dirty="0" err="1">
                <a:latin typeface="Arial" pitchFamily="34" charset="0"/>
                <a:cs typeface="Arial" pitchFamily="34" charset="0"/>
              </a:rPr>
              <a:t>F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latin typeface="Arial" pitchFamily="34" charset="0"/>
                <a:cs typeface="Arial" pitchFamily="34" charset="0"/>
              </a:rPr>
              <a:t>F</a:t>
            </a:r>
            <a:endParaRPr lang="en-US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9751" y="4278111"/>
            <a:ext cx="8290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B 4 F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11506" y="4727676"/>
            <a:ext cx="10317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43100" y="4327626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–</a:t>
            </a:r>
            <a:endParaRPr lang="en-US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5991" y="4727676"/>
            <a:ext cx="813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4 B 0</a:t>
            </a:r>
          </a:p>
        </p:txBody>
      </p:sp>
    </p:spTree>
    <p:extLst>
      <p:ext uri="{BB962C8B-B14F-4D97-AF65-F5344CB8AC3E}">
        <p14:creationId xmlns:p14="http://schemas.microsoft.com/office/powerpoint/2010/main" val="63363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  <p:bldP spid="13" grpId="0"/>
      <p:bldP spid="16" grpId="0"/>
      <p:bldP spid="17" grpId="0"/>
      <p:bldP spid="18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deadlines will be hard</a:t>
            </a:r>
          </a:p>
          <a:p>
            <a:r>
              <a:rPr lang="en-US" dirty="0"/>
              <a:t>Re-grading can be requested after grade reporting, within following time limits: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Midterm: Same day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Assignments: 2 working days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Quizzes: </a:t>
            </a:r>
            <a:r>
              <a:rPr lang="en-US">
                <a:latin typeface="Arial" pitchFamily="34" charset="0"/>
                <a:cs typeface="Arial" pitchFamily="34" charset="0"/>
              </a:rPr>
              <a:t>2 working </a:t>
            </a:r>
            <a:r>
              <a:rPr lang="en-US" dirty="0">
                <a:latin typeface="Arial" pitchFamily="34" charset="0"/>
                <a:cs typeface="Arial" pitchFamily="34" charset="0"/>
              </a:rPr>
              <a:t>days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Everything will be final on 3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rd</a:t>
            </a:r>
            <a:r>
              <a:rPr lang="en-US" dirty="0">
                <a:latin typeface="Arial" pitchFamily="34" charset="0"/>
                <a:cs typeface="Arial" pitchFamily="34" charset="0"/>
              </a:rPr>
              <a:t> day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</p:spPr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86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Signed Binary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MSB is 0, then number is +</a:t>
            </a:r>
            <a:r>
              <a:rPr lang="en-US" dirty="0" err="1"/>
              <a:t>ve</a:t>
            </a:r>
            <a:r>
              <a:rPr lang="en-US" dirty="0"/>
              <a:t> and convert it into decimal in usual way</a:t>
            </a:r>
          </a:p>
          <a:p>
            <a:r>
              <a:rPr lang="en-US" dirty="0"/>
              <a:t>If MSB is 1, then the number is in 2’s complement notation and follow these steps</a:t>
            </a:r>
          </a:p>
          <a:p>
            <a:pPr lvl="1"/>
            <a:r>
              <a:rPr lang="en-US" dirty="0"/>
              <a:t>Calculate its 2’s complement again</a:t>
            </a:r>
          </a:p>
          <a:p>
            <a:pPr lvl="1"/>
            <a:r>
              <a:rPr lang="en-US" dirty="0"/>
              <a:t>Convert this new number into decimal and add a –</a:t>
            </a:r>
            <a:r>
              <a:rPr lang="en-US" dirty="0" err="1"/>
              <a:t>ve</a:t>
            </a:r>
            <a:r>
              <a:rPr lang="en-US" dirty="0"/>
              <a:t> sign with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the number was negative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in decimal it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71993"/>
              </p:ext>
            </p:extLst>
          </p:nvPr>
        </p:nvGraphicFramePr>
        <p:xfrm>
          <a:off x="1714500" y="3371771"/>
          <a:ext cx="2400304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62142"/>
              </p:ext>
            </p:extLst>
          </p:nvPr>
        </p:nvGraphicFramePr>
        <p:xfrm>
          <a:off x="4972050" y="3371187"/>
          <a:ext cx="2400304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5116662" y="3747588"/>
            <a:ext cx="2114550" cy="28575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5804007" y="3976188"/>
            <a:ext cx="7825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1 0 6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7356" y="4269573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 1 0 6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29405" y="3404688"/>
            <a:ext cx="818811" cy="28575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TextBox 10"/>
          <p:cNvSpPr txBox="1"/>
          <p:nvPr/>
        </p:nvSpPr>
        <p:spPr>
          <a:xfrm>
            <a:off x="4153240" y="3184839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2’s comp.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89295" y="3747588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Decimal</a:t>
            </a:r>
          </a:p>
        </p:txBody>
      </p:sp>
    </p:spTree>
    <p:extLst>
      <p:ext uri="{BB962C8B-B14F-4D97-AF65-F5344CB8AC3E}">
        <p14:creationId xmlns:p14="http://schemas.microsoft.com/office/powerpoint/2010/main" val="17896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Signed 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95750"/>
            <a:ext cx="3310617" cy="2679000"/>
          </a:xfrm>
        </p:spPr>
        <p:txBody>
          <a:bodyPr/>
          <a:lstStyle/>
          <a:p>
            <a:r>
              <a:rPr lang="en-US" dirty="0"/>
              <a:t>Convert absolute value of decimal into binary</a:t>
            </a:r>
          </a:p>
          <a:p>
            <a:r>
              <a:rPr lang="en-US" dirty="0"/>
              <a:t>If original decimal number is –</a:t>
            </a:r>
            <a:r>
              <a:rPr lang="en-US" dirty="0" err="1"/>
              <a:t>ve</a:t>
            </a:r>
            <a:r>
              <a:rPr lang="en-US" dirty="0"/>
              <a:t>, calculate 2’s complement of the binary number</a:t>
            </a:r>
          </a:p>
          <a:p>
            <a:r>
              <a:rPr lang="en-US" dirty="0"/>
              <a:t>Convert -35 to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48075" y="2807985"/>
            <a:ext cx="7072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35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91025" y="3028950"/>
            <a:ext cx="14859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85447" y="2743200"/>
            <a:ext cx="10935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Absolute Value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4075" y="2810289"/>
            <a:ext cx="4828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35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58442" y="3028950"/>
            <a:ext cx="107583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76657" y="2743200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Binary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91425" y="2810289"/>
            <a:ext cx="1452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0010 0011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931253"/>
              </p:ext>
            </p:extLst>
          </p:nvPr>
        </p:nvGraphicFramePr>
        <p:xfrm>
          <a:off x="3705225" y="3338933"/>
          <a:ext cx="2400304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487876"/>
              </p:ext>
            </p:extLst>
          </p:nvPr>
        </p:nvGraphicFramePr>
        <p:xfrm>
          <a:off x="6632804" y="3336645"/>
          <a:ext cx="2400304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5F3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5F3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484250"/>
              </p:ext>
            </p:extLst>
          </p:nvPr>
        </p:nvGraphicFramePr>
        <p:xfrm>
          <a:off x="6334125" y="3679548"/>
          <a:ext cx="28575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78795"/>
              </p:ext>
            </p:extLst>
          </p:nvPr>
        </p:nvGraphicFramePr>
        <p:xfrm>
          <a:off x="6631803" y="4114800"/>
          <a:ext cx="2400304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10627"/>
              </p:ext>
            </p:extLst>
          </p:nvPr>
        </p:nvGraphicFramePr>
        <p:xfrm>
          <a:off x="6631179" y="3680208"/>
          <a:ext cx="2400304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6173941" y="4057650"/>
            <a:ext cx="29605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121227" y="3348778"/>
            <a:ext cx="498059" cy="314324"/>
            <a:chOff x="4211936" y="4084037"/>
            <a:chExt cx="664078" cy="419098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4269087" y="4026886"/>
              <a:ext cx="419098" cy="5334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Oval 21"/>
            <p:cNvSpPr/>
            <p:nvPr/>
          </p:nvSpPr>
          <p:spPr>
            <a:xfrm>
              <a:off x="4723614" y="4216862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48075" y="4293885"/>
            <a:ext cx="25619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35 = (1101 1101)</a:t>
            </a:r>
            <a:r>
              <a:rPr lang="en-US" sz="21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8380" y="3169146"/>
            <a:ext cx="521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Invert</a:t>
            </a:r>
          </a:p>
        </p:txBody>
      </p:sp>
    </p:spTree>
    <p:extLst>
      <p:ext uri="{BB962C8B-B14F-4D97-AF65-F5344CB8AC3E}">
        <p14:creationId xmlns:p14="http://schemas.microsoft.com/office/powerpoint/2010/main" val="394818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793247" y="3829051"/>
            <a:ext cx="3436103" cy="5714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Signed Decimal to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absolute value of decimal to hex</a:t>
            </a:r>
          </a:p>
          <a:p>
            <a:r>
              <a:rPr lang="en-US" dirty="0"/>
              <a:t>If decimal integer is –</a:t>
            </a:r>
            <a:r>
              <a:rPr lang="en-US" dirty="0" err="1"/>
              <a:t>ve</a:t>
            </a:r>
            <a:r>
              <a:rPr lang="en-US" dirty="0"/>
              <a:t>, create 2’s complement of hexadecimal integer</a:t>
            </a:r>
          </a:p>
          <a:p>
            <a:r>
              <a:rPr lang="en-US" dirty="0"/>
              <a:t>Convert -2895 to hexadecimal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1" y="3322335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2895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500" y="3543300"/>
            <a:ext cx="12001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25361" y="3257550"/>
            <a:ext cx="10935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Absolute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1" y="3324639"/>
            <a:ext cx="7809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2895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24917" y="3543300"/>
            <a:ext cx="119013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6278" y="3257550"/>
            <a:ext cx="966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Hexadecimal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43650" y="3324639"/>
            <a:ext cx="8290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B 4 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00250" y="3950985"/>
            <a:ext cx="8290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B 4 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90473" y="3943350"/>
            <a:ext cx="813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4 B 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57500" y="4171950"/>
            <a:ext cx="12001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09817" y="3894951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Bit Inversion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924917" y="4171950"/>
            <a:ext cx="119013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00651" y="3894951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Add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19323" y="3943350"/>
            <a:ext cx="813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4 B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86151" y="4351035"/>
            <a:ext cx="21259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2’s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31398411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Signed Hex to Decimal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signed hex number, if MSB=1, the number is –</a:t>
            </a:r>
            <a:r>
              <a:rPr lang="en-US" dirty="0" err="1"/>
              <a:t>ve</a:t>
            </a:r>
            <a:r>
              <a:rPr lang="en-US" dirty="0"/>
              <a:t> </a:t>
            </a:r>
          </a:p>
          <a:p>
            <a:r>
              <a:rPr lang="en-US" dirty="0"/>
              <a:t>To convert it into decimal, follow these steps</a:t>
            </a:r>
          </a:p>
          <a:p>
            <a:pPr lvl="1"/>
            <a:r>
              <a:rPr lang="en-US" dirty="0"/>
              <a:t>Create its 2’s complement</a:t>
            </a:r>
          </a:p>
          <a:p>
            <a:pPr lvl="1"/>
            <a:r>
              <a:rPr lang="en-US" dirty="0"/>
              <a:t>Convert the 2’s complemented hex to decimal</a:t>
            </a:r>
          </a:p>
          <a:p>
            <a:pPr lvl="1"/>
            <a:r>
              <a:rPr lang="en-US" dirty="0"/>
              <a:t>Attach –</a:t>
            </a:r>
            <a:r>
              <a:rPr lang="en-US" dirty="0" err="1"/>
              <a:t>ve</a:t>
            </a:r>
            <a:r>
              <a:rPr lang="en-US" dirty="0"/>
              <a:t> sign to the decimal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256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Signed Hex to Decimal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Determine if </a:t>
            </a:r>
            <a:r>
              <a:rPr lang="en-US" sz="1600" dirty="0">
                <a:solidFill>
                  <a:srgbClr val="FF0000"/>
                </a:solidFill>
              </a:rPr>
              <a:t>Signed</a:t>
            </a:r>
            <a:r>
              <a:rPr lang="en-US" sz="1600" dirty="0"/>
              <a:t> 8C</a:t>
            </a:r>
            <a:r>
              <a:rPr lang="en-US" sz="1600" baseline="-25000" dirty="0"/>
              <a:t>16</a:t>
            </a:r>
            <a:r>
              <a:rPr lang="en-US" sz="1600" dirty="0"/>
              <a:t> is +</a:t>
            </a:r>
            <a:r>
              <a:rPr lang="en-US" sz="1600" dirty="0" err="1"/>
              <a:t>ve</a:t>
            </a:r>
            <a:r>
              <a:rPr lang="en-US" sz="1600" dirty="0"/>
              <a:t> or –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</a:p>
          <a:p>
            <a:r>
              <a:rPr lang="en-US" sz="1600" dirty="0"/>
              <a:t>By converting into binary</a:t>
            </a:r>
          </a:p>
          <a:p>
            <a:pPr lvl="1"/>
            <a:r>
              <a:rPr lang="en-US" sz="1600" dirty="0"/>
              <a:t>If MSB = 1, then number is –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8C</a:t>
            </a:r>
            <a:r>
              <a:rPr lang="en-US" sz="1600" baseline="-25000" dirty="0"/>
              <a:t>16</a:t>
            </a:r>
            <a:r>
              <a:rPr lang="en-US" sz="1600" dirty="0"/>
              <a:t> = (1000 1100)</a:t>
            </a:r>
            <a:r>
              <a:rPr lang="en-US" sz="1600" baseline="-25000" dirty="0"/>
              <a:t>2</a:t>
            </a:r>
          </a:p>
          <a:p>
            <a:pPr lvl="1"/>
            <a:r>
              <a:rPr lang="en-US" sz="1600" dirty="0"/>
              <a:t>Since MSB = 1, so 8C</a:t>
            </a:r>
            <a:r>
              <a:rPr lang="en-US" sz="1600" baseline="-25000" dirty="0"/>
              <a:t>16</a:t>
            </a:r>
            <a:r>
              <a:rPr lang="en-US" sz="1600" dirty="0"/>
              <a:t> is –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</a:p>
          <a:p>
            <a:r>
              <a:rPr lang="en-US" sz="1600" dirty="0"/>
              <a:t>Another method</a:t>
            </a:r>
          </a:p>
          <a:p>
            <a:pPr lvl="1"/>
            <a:r>
              <a:rPr lang="en-US" sz="1600" dirty="0"/>
              <a:t>If leftmost digit &gt; 7, then number is –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Since leftmost digit i.e. 8 &gt; 7</a:t>
            </a:r>
          </a:p>
          <a:p>
            <a:pPr lvl="1"/>
            <a:r>
              <a:rPr lang="en-US" sz="1600" dirty="0"/>
              <a:t>8C</a:t>
            </a:r>
            <a:r>
              <a:rPr lang="en-US" sz="1600" baseline="-25000" dirty="0"/>
              <a:t>16</a:t>
            </a:r>
            <a:r>
              <a:rPr lang="en-US" sz="1600" dirty="0"/>
              <a:t> is –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825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Signed Hex to Decimal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Convert </a:t>
            </a:r>
            <a:r>
              <a:rPr lang="en-US" dirty="0">
                <a:solidFill>
                  <a:srgbClr val="FF0000"/>
                </a:solidFill>
              </a:rPr>
              <a:t>Signed</a:t>
            </a:r>
            <a:r>
              <a:rPr lang="en-US" dirty="0"/>
              <a:t> A3</a:t>
            </a:r>
            <a:r>
              <a:rPr lang="en-US" baseline="-25000" dirty="0"/>
              <a:t>16</a:t>
            </a:r>
            <a:r>
              <a:rPr lang="en-US" dirty="0"/>
              <a:t> into 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1646" y="2788935"/>
            <a:ext cx="588623" cy="4154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A 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1645" y="3474735"/>
            <a:ext cx="24673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A &gt; 7 =&gt; A3 is –</a:t>
            </a:r>
            <a:r>
              <a:rPr lang="en-US" sz="21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85950" y="3124200"/>
            <a:ext cx="0" cy="40005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2686" y="4095750"/>
            <a:ext cx="3421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2’s complement of A3 = 5D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452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advantage of signed number is to use same circuit for addition and subtraction</a:t>
            </a:r>
          </a:p>
          <a:p>
            <a:r>
              <a:rPr lang="en-US" dirty="0"/>
              <a:t>To perform A – B</a:t>
            </a:r>
          </a:p>
          <a:p>
            <a:pPr lvl="1"/>
            <a:r>
              <a:rPr lang="en-US" dirty="0"/>
              <a:t>Calculate –B by taking 2’s complement of B</a:t>
            </a:r>
          </a:p>
          <a:p>
            <a:pPr lvl="1"/>
            <a:r>
              <a:rPr lang="en-US" dirty="0"/>
              <a:t>Perform A+(-B)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70450"/>
              </p:ext>
            </p:extLst>
          </p:nvPr>
        </p:nvGraphicFramePr>
        <p:xfrm>
          <a:off x="3276600" y="3924300"/>
          <a:ext cx="2400304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02803"/>
              </p:ext>
            </p:extLst>
          </p:nvPr>
        </p:nvGraphicFramePr>
        <p:xfrm>
          <a:off x="2933700" y="4324350"/>
          <a:ext cx="28575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20440"/>
              </p:ext>
            </p:extLst>
          </p:nvPr>
        </p:nvGraphicFramePr>
        <p:xfrm>
          <a:off x="3276600" y="4324350"/>
          <a:ext cx="2400304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5734050" y="4381500"/>
            <a:ext cx="3429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91786"/>
              </p:ext>
            </p:extLst>
          </p:nvPr>
        </p:nvGraphicFramePr>
        <p:xfrm>
          <a:off x="6534150" y="4324350"/>
          <a:ext cx="2400304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18781"/>
              </p:ext>
            </p:extLst>
          </p:nvPr>
        </p:nvGraphicFramePr>
        <p:xfrm>
          <a:off x="6534150" y="3924300"/>
          <a:ext cx="2400304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65166"/>
              </p:ext>
            </p:extLst>
          </p:nvPr>
        </p:nvGraphicFramePr>
        <p:xfrm>
          <a:off x="6191250" y="4324350"/>
          <a:ext cx="28575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marL="68580" marR="68580" marT="34290" marB="34290" anchor="ctr" anchorCtr="1">
                    <a:solidFill>
                      <a:srgbClr val="FF9B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186967"/>
              </p:ext>
            </p:extLst>
          </p:nvPr>
        </p:nvGraphicFramePr>
        <p:xfrm>
          <a:off x="6534150" y="4781550"/>
          <a:ext cx="2400304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 anchorCtr="1">
                    <a:solidFill>
                      <a:srgbClr val="A28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6145366" y="4724400"/>
            <a:ext cx="29605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Storage System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Byte</a:t>
            </a:r>
            <a:r>
              <a:rPr lang="en-US" dirty="0"/>
              <a:t> is the basic storage unit in x86 architecture</a:t>
            </a:r>
          </a:p>
          <a:p>
            <a:r>
              <a:rPr lang="en-US" dirty="0"/>
              <a:t>Byte is composed of </a:t>
            </a:r>
            <a:r>
              <a:rPr lang="en-US" b="1" dirty="0"/>
              <a:t>8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71850" y="3067049"/>
            <a:ext cx="514350" cy="342900"/>
          </a:xfrm>
          <a:prstGeom prst="rect">
            <a:avLst/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Arial" pitchFamily="34" charset="0"/>
                <a:cs typeface="Arial" pitchFamily="34" charset="0"/>
              </a:rPr>
              <a:t>8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1850" y="3524249"/>
            <a:ext cx="1028700" cy="342900"/>
          </a:xfrm>
          <a:prstGeom prst="rect">
            <a:avLst/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1850" y="3981449"/>
            <a:ext cx="2057400" cy="342900"/>
          </a:xfrm>
          <a:prstGeom prst="rect">
            <a:avLst/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Arial" pitchFamily="34" charset="0"/>
                <a:cs typeface="Arial" pitchFamily="34" charset="0"/>
              </a:rPr>
              <a:t>32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1850" y="4438649"/>
            <a:ext cx="4114800" cy="342900"/>
          </a:xfrm>
          <a:prstGeom prst="rect">
            <a:avLst/>
          </a:prstGeom>
          <a:solidFill>
            <a:srgbClr val="A2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Arial" pitchFamily="34" charset="0"/>
                <a:cs typeface="Arial" pitchFamily="34" charset="0"/>
              </a:rPr>
              <a:t>64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8901" y="3033548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Byte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91325" y="3498383"/>
            <a:ext cx="827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itchFamily="34" charset="0"/>
                <a:cs typeface="Arial" pitchFamily="34" charset="0"/>
              </a:rPr>
              <a:t>Word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6524" y="3943758"/>
            <a:ext cx="16161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>
                <a:latin typeface="Arial" pitchFamily="34" charset="0"/>
                <a:cs typeface="Arial" pitchFamily="34" charset="0"/>
              </a:rPr>
              <a:t>Doubleword</a:t>
            </a:r>
            <a:endParaRPr lang="en-US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3100" y="4422635"/>
            <a:ext cx="14237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>
                <a:latin typeface="Arial" pitchFamily="34" charset="0"/>
                <a:cs typeface="Arial" pitchFamily="34" charset="0"/>
              </a:rPr>
              <a:t>Quadword</a:t>
            </a:r>
            <a:endParaRPr lang="en-US" sz="2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3886200" y="3524249"/>
            <a:ext cx="0" cy="3429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"/>
          <p:cNvCxnSpPr/>
          <p:nvPr/>
        </p:nvCxnSpPr>
        <p:spPr>
          <a:xfrm>
            <a:off x="3886200" y="3981449"/>
            <a:ext cx="0" cy="3429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3"/>
          <p:cNvCxnSpPr/>
          <p:nvPr/>
        </p:nvCxnSpPr>
        <p:spPr>
          <a:xfrm>
            <a:off x="4400550" y="3981449"/>
            <a:ext cx="0" cy="3429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3"/>
          <p:cNvCxnSpPr/>
          <p:nvPr/>
        </p:nvCxnSpPr>
        <p:spPr>
          <a:xfrm>
            <a:off x="4914900" y="3981449"/>
            <a:ext cx="0" cy="3429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3"/>
          <p:cNvCxnSpPr/>
          <p:nvPr/>
        </p:nvCxnSpPr>
        <p:spPr>
          <a:xfrm>
            <a:off x="3886200" y="4438649"/>
            <a:ext cx="0" cy="3429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13"/>
          <p:cNvCxnSpPr/>
          <p:nvPr/>
        </p:nvCxnSpPr>
        <p:spPr>
          <a:xfrm>
            <a:off x="4400550" y="4438649"/>
            <a:ext cx="0" cy="3429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3"/>
          <p:cNvCxnSpPr/>
          <p:nvPr/>
        </p:nvCxnSpPr>
        <p:spPr>
          <a:xfrm>
            <a:off x="4914900" y="4438649"/>
            <a:ext cx="0" cy="3429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3"/>
          <p:cNvCxnSpPr/>
          <p:nvPr/>
        </p:nvCxnSpPr>
        <p:spPr>
          <a:xfrm>
            <a:off x="5429250" y="4438649"/>
            <a:ext cx="0" cy="3429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3"/>
          <p:cNvCxnSpPr/>
          <p:nvPr/>
        </p:nvCxnSpPr>
        <p:spPr>
          <a:xfrm>
            <a:off x="5943600" y="4438649"/>
            <a:ext cx="0" cy="3429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/>
          <p:nvPr/>
        </p:nvCxnSpPr>
        <p:spPr>
          <a:xfrm>
            <a:off x="6457950" y="4438649"/>
            <a:ext cx="0" cy="3429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3"/>
          <p:cNvCxnSpPr/>
          <p:nvPr/>
        </p:nvCxnSpPr>
        <p:spPr>
          <a:xfrm>
            <a:off x="6972300" y="4438649"/>
            <a:ext cx="0" cy="34290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723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Storage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7876" y="1438702"/>
            <a:ext cx="8229599" cy="2640900"/>
          </a:xfrm>
        </p:spPr>
        <p:txBody>
          <a:bodyPr/>
          <a:lstStyle/>
          <a:p>
            <a:r>
              <a:rPr lang="en-US" dirty="0"/>
              <a:t>Some larger measurements units</a:t>
            </a:r>
          </a:p>
          <a:p>
            <a:pPr lvl="1"/>
            <a:r>
              <a:rPr lang="en-US" dirty="0"/>
              <a:t>One kilobyte = 2</a:t>
            </a:r>
            <a:r>
              <a:rPr lang="en-US" baseline="30000" dirty="0"/>
              <a:t>10</a:t>
            </a:r>
            <a:r>
              <a:rPr lang="en-US" dirty="0"/>
              <a:t> bytes = 1024 bytes</a:t>
            </a:r>
          </a:p>
          <a:p>
            <a:pPr lvl="1"/>
            <a:r>
              <a:rPr lang="en-US" dirty="0"/>
              <a:t>One megabyte = 2</a:t>
            </a:r>
            <a:r>
              <a:rPr lang="en-US" baseline="30000" dirty="0"/>
              <a:t>20</a:t>
            </a:r>
            <a:r>
              <a:rPr lang="en-US" dirty="0"/>
              <a:t> bytes = 1,048,576 bytes</a:t>
            </a:r>
          </a:p>
          <a:p>
            <a:pPr lvl="1"/>
            <a:r>
              <a:rPr lang="en-US" dirty="0"/>
              <a:t>One gigabyte = 2</a:t>
            </a:r>
            <a:r>
              <a:rPr lang="en-US" baseline="30000" dirty="0"/>
              <a:t>30</a:t>
            </a:r>
            <a:r>
              <a:rPr lang="en-US" dirty="0"/>
              <a:t> bytes = 1,073,741,824 bytes</a:t>
            </a:r>
          </a:p>
          <a:p>
            <a:pPr lvl="1"/>
            <a:r>
              <a:rPr lang="en-US" dirty="0"/>
              <a:t>One terabyte = 2</a:t>
            </a:r>
            <a:r>
              <a:rPr lang="en-US" baseline="30000" dirty="0"/>
              <a:t>40</a:t>
            </a:r>
            <a:r>
              <a:rPr lang="en-US" dirty="0"/>
              <a:t> bytes = 1,099,511,627,776 bytes</a:t>
            </a:r>
          </a:p>
          <a:p>
            <a:pPr lvl="1"/>
            <a:r>
              <a:rPr lang="en-US" dirty="0"/>
              <a:t>One petabyte = 2</a:t>
            </a:r>
            <a:r>
              <a:rPr lang="en-US" baseline="30000" dirty="0"/>
              <a:t>50 </a:t>
            </a:r>
            <a:r>
              <a:rPr lang="en-US" dirty="0"/>
              <a:t>bytes = 2</a:t>
            </a:r>
            <a:r>
              <a:rPr lang="en-US" baseline="30000" dirty="0"/>
              <a:t>40</a:t>
            </a:r>
            <a:r>
              <a:rPr lang="en-US" dirty="0"/>
              <a:t> kilobytes</a:t>
            </a:r>
          </a:p>
          <a:p>
            <a:pPr lvl="1"/>
            <a:r>
              <a:rPr lang="en-US" dirty="0"/>
              <a:t>One </a:t>
            </a:r>
            <a:r>
              <a:rPr lang="en-US" dirty="0" err="1"/>
              <a:t>exabyte</a:t>
            </a:r>
            <a:r>
              <a:rPr lang="en-US" dirty="0"/>
              <a:t> = 2</a:t>
            </a:r>
            <a:r>
              <a:rPr lang="en-US" baseline="30000" dirty="0"/>
              <a:t>60</a:t>
            </a:r>
            <a:r>
              <a:rPr lang="en-US" dirty="0"/>
              <a:t> bytes = 2</a:t>
            </a:r>
            <a:r>
              <a:rPr lang="en-US" baseline="30000" dirty="0"/>
              <a:t>10</a:t>
            </a:r>
            <a:r>
              <a:rPr lang="en-US" dirty="0"/>
              <a:t> petabytes</a:t>
            </a:r>
          </a:p>
          <a:p>
            <a:pPr lvl="1"/>
            <a:r>
              <a:rPr lang="en-US" dirty="0"/>
              <a:t>One </a:t>
            </a:r>
            <a:r>
              <a:rPr lang="en-US" dirty="0" err="1"/>
              <a:t>zettabyte</a:t>
            </a:r>
            <a:r>
              <a:rPr lang="en-US" dirty="0"/>
              <a:t> = 2</a:t>
            </a:r>
            <a:r>
              <a:rPr lang="en-US" baseline="30000" dirty="0"/>
              <a:t>70</a:t>
            </a:r>
            <a:r>
              <a:rPr lang="en-US" dirty="0"/>
              <a:t> bytes = 2</a:t>
            </a:r>
            <a:r>
              <a:rPr lang="en-US" baseline="30000" dirty="0"/>
              <a:t>30</a:t>
            </a:r>
            <a:r>
              <a:rPr lang="en-US" dirty="0"/>
              <a:t> terabytes</a:t>
            </a:r>
          </a:p>
          <a:p>
            <a:pPr lvl="1"/>
            <a:r>
              <a:rPr lang="en-US" dirty="0"/>
              <a:t>One </a:t>
            </a:r>
            <a:r>
              <a:rPr lang="en-US" dirty="0" err="1"/>
              <a:t>yottabyte</a:t>
            </a:r>
            <a:r>
              <a:rPr lang="en-US" dirty="0"/>
              <a:t> = 2</a:t>
            </a:r>
            <a:r>
              <a:rPr lang="en-US" baseline="30000" dirty="0"/>
              <a:t>80</a:t>
            </a:r>
            <a:r>
              <a:rPr lang="en-US" dirty="0"/>
              <a:t> bytes = 2</a:t>
            </a:r>
            <a:r>
              <a:rPr lang="en-US" baseline="30000" dirty="0"/>
              <a:t>20</a:t>
            </a:r>
            <a:r>
              <a:rPr lang="en-US" dirty="0"/>
              <a:t> </a:t>
            </a:r>
            <a:r>
              <a:rPr lang="en-US" dirty="0" err="1"/>
              <a:t>exabytes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449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2C0185E-9047-411F-A3A8-45A28DB8D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Character Storage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D91FCA14-A937-487E-8F57-6A20E6832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461" y="1396660"/>
            <a:ext cx="8229599" cy="2640900"/>
          </a:xfrm>
        </p:spPr>
        <p:txBody>
          <a:bodyPr/>
          <a:lstStyle/>
          <a:p>
            <a:pPr eaLnBrk="1" hangingPunct="1"/>
            <a:r>
              <a:rPr lang="en-US" altLang="en-PK" dirty="0"/>
              <a:t>Character sets</a:t>
            </a:r>
          </a:p>
          <a:p>
            <a:pPr lvl="1" eaLnBrk="1" hangingPunct="1"/>
            <a:r>
              <a:rPr lang="en-US" altLang="en-PK" dirty="0"/>
              <a:t>Standard ASCII	(0 – 127)</a:t>
            </a:r>
          </a:p>
          <a:p>
            <a:pPr lvl="1" eaLnBrk="1" hangingPunct="1"/>
            <a:r>
              <a:rPr lang="en-US" altLang="en-PK" dirty="0"/>
              <a:t>Extended ASCII (0 – 255)</a:t>
            </a:r>
          </a:p>
          <a:p>
            <a:pPr lvl="1" eaLnBrk="1" hangingPunct="1"/>
            <a:r>
              <a:rPr lang="en-US" altLang="en-PK" dirty="0"/>
              <a:t>ANSI (0 – 255)</a:t>
            </a:r>
          </a:p>
          <a:p>
            <a:pPr lvl="1" eaLnBrk="1" hangingPunct="1"/>
            <a:r>
              <a:rPr lang="en-US" altLang="en-PK" dirty="0"/>
              <a:t>Unicode  (0 – 65,535)</a:t>
            </a:r>
          </a:p>
          <a:p>
            <a:pPr eaLnBrk="1" hangingPunct="1"/>
            <a:r>
              <a:rPr lang="en-US" altLang="en-PK" dirty="0"/>
              <a:t>Null-terminated String</a:t>
            </a:r>
          </a:p>
          <a:p>
            <a:pPr lvl="1" eaLnBrk="1" hangingPunct="1"/>
            <a:r>
              <a:rPr lang="en-US" altLang="en-PK" dirty="0"/>
              <a:t>Array of characters followed by a </a:t>
            </a:r>
            <a:r>
              <a:rPr lang="en-US" altLang="en-PK" i="1" dirty="0"/>
              <a:t>null byte</a:t>
            </a:r>
          </a:p>
          <a:p>
            <a:pPr eaLnBrk="1" hangingPunct="1"/>
            <a:r>
              <a:rPr lang="en-US" altLang="en-PK" dirty="0"/>
              <a:t>Using the ASCII table</a:t>
            </a:r>
          </a:p>
          <a:p>
            <a:pPr lvl="1" eaLnBrk="1" hangingPunct="1"/>
            <a:r>
              <a:rPr lang="en-US" altLang="en-PK" dirty="0"/>
              <a:t>back inside cover of book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B477A4AF-14F8-42B6-A319-B93C8120C78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9E07EB-259C-49DC-9465-47077E08FE57}" type="slidenum">
              <a:rPr lang="en-US" altLang="en-PK" sz="1200">
                <a:latin typeface="Times New Roman" panose="02020603050405020304" pitchFamily="18" charset="0"/>
              </a:rPr>
              <a:pPr/>
              <a:t>79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5750"/>
            <a:ext cx="6731876" cy="2679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 work on project/assignment right from the first day</a:t>
            </a:r>
          </a:p>
          <a:p>
            <a:r>
              <a:rPr lang="en-US" dirty="0"/>
              <a:t>No assignment will be accepted after due date</a:t>
            </a:r>
          </a:p>
          <a:p>
            <a:r>
              <a:rPr lang="en-US" dirty="0"/>
              <a:t>Assignments copied from others will be marked zero</a:t>
            </a:r>
          </a:p>
          <a:p>
            <a:r>
              <a:rPr lang="en-US" dirty="0"/>
              <a:t>No excuse will be accepted for a missed assignment or quiz</a:t>
            </a:r>
          </a:p>
          <a:p>
            <a:r>
              <a:rPr lang="en-US" dirty="0"/>
              <a:t>Unannounced quizzes, so come prepared in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823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>
            <a:extLst>
              <a:ext uri="{FF2B5EF4-FFF2-40B4-BE49-F238E27FC236}">
                <a16:creationId xmlns:a16="http://schemas.microsoft.com/office/drawing/2014/main" id="{623C6FD8-1870-4DE1-BC1B-A0DEA0FDB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Numeric Data Representation</a:t>
            </a:r>
          </a:p>
        </p:txBody>
      </p:sp>
      <p:sp>
        <p:nvSpPr>
          <p:cNvPr id="44037" name="Rectangle 1027">
            <a:extLst>
              <a:ext uri="{FF2B5EF4-FFF2-40B4-BE49-F238E27FC236}">
                <a16:creationId xmlns:a16="http://schemas.microsoft.com/office/drawing/2014/main" id="{A14A1671-9CAF-495E-A5F2-079A33F86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876" y="1601416"/>
            <a:ext cx="8229599" cy="2640900"/>
          </a:xfrm>
        </p:spPr>
        <p:txBody>
          <a:bodyPr/>
          <a:lstStyle/>
          <a:p>
            <a:pPr eaLnBrk="1" hangingPunct="1"/>
            <a:r>
              <a:rPr lang="en-US" altLang="en-PK" dirty="0"/>
              <a:t>pure binary</a:t>
            </a:r>
          </a:p>
          <a:p>
            <a:pPr lvl="1" eaLnBrk="1" hangingPunct="1"/>
            <a:r>
              <a:rPr lang="en-US" altLang="en-PK" dirty="0"/>
              <a:t>can be calculated directly</a:t>
            </a:r>
          </a:p>
          <a:p>
            <a:pPr eaLnBrk="1" hangingPunct="1"/>
            <a:r>
              <a:rPr lang="en-US" altLang="en-PK" dirty="0"/>
              <a:t>ASCII binary</a:t>
            </a:r>
          </a:p>
          <a:p>
            <a:pPr lvl="1" eaLnBrk="1" hangingPunct="1"/>
            <a:r>
              <a:rPr lang="en-US" altLang="en-PK" dirty="0"/>
              <a:t>string of digits: "01010101"</a:t>
            </a:r>
          </a:p>
          <a:p>
            <a:pPr eaLnBrk="1" hangingPunct="1"/>
            <a:r>
              <a:rPr lang="en-US" altLang="en-PK" dirty="0"/>
              <a:t>ASCII decimal</a:t>
            </a:r>
          </a:p>
          <a:p>
            <a:pPr lvl="1" eaLnBrk="1" hangingPunct="1"/>
            <a:r>
              <a:rPr lang="en-US" altLang="en-PK" dirty="0"/>
              <a:t>string of digits: "65"</a:t>
            </a:r>
          </a:p>
          <a:p>
            <a:pPr eaLnBrk="1" hangingPunct="1"/>
            <a:r>
              <a:rPr lang="en-US" altLang="en-PK" dirty="0"/>
              <a:t>ASCII hexadecimal</a:t>
            </a:r>
          </a:p>
          <a:p>
            <a:pPr lvl="1" eaLnBrk="1" hangingPunct="1"/>
            <a:r>
              <a:rPr lang="en-US" altLang="en-PK" dirty="0"/>
              <a:t>string of digits: "9C"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73A86CBA-24AE-4078-880E-1255DF4FEC3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83845E-4C93-47CD-B9B0-DEB612DA052B}" type="slidenum">
              <a:rPr lang="en-US" altLang="en-PK" sz="1200">
                <a:latin typeface="Times New Roman" panose="02020603050405020304" pitchFamily="18" charset="0"/>
              </a:rPr>
              <a:pPr/>
              <a:t>80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4038" name="Text Box 1028">
            <a:extLst>
              <a:ext uri="{FF2B5EF4-FFF2-40B4-BE49-F238E27FC236}">
                <a16:creationId xmlns:a16="http://schemas.microsoft.com/office/drawing/2014/main" id="{6CAF8107-A4B2-424B-B485-561B6B54B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057650"/>
            <a:ext cx="2114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PK" sz="1050">
                <a:solidFill>
                  <a:schemeClr val="tx2"/>
                </a:solidFill>
              </a:rPr>
              <a:t>next: Boolean Operations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D8BB2906-9E45-45DE-A7BA-2B05310FD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What's Next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623BDF08-9DED-4BAD-9DB3-D70123E97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Welcome to Assembly Language</a:t>
            </a:r>
          </a:p>
          <a:p>
            <a:pPr eaLnBrk="1" hangingPunct="1"/>
            <a:r>
              <a:rPr lang="en-US" altLang="en-PK"/>
              <a:t>Virtual Machine Concept</a:t>
            </a:r>
          </a:p>
          <a:p>
            <a:pPr eaLnBrk="1" hangingPunct="1"/>
            <a:r>
              <a:rPr lang="en-US" altLang="en-PK"/>
              <a:t>Data Representation</a:t>
            </a:r>
          </a:p>
          <a:p>
            <a:pPr eaLnBrk="1" hangingPunct="1"/>
            <a:r>
              <a:rPr lang="en-US" altLang="en-PK" b="1">
                <a:solidFill>
                  <a:schemeClr val="tx2"/>
                </a:solidFill>
              </a:rPr>
              <a:t>Boolean Operations</a:t>
            </a:r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F2129D36-A83C-4FA2-B348-4FAA795513C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422B7E-8F37-457A-93EB-8078CDC2C4B8}" type="slidenum">
              <a:rPr lang="en-US" altLang="en-PK" sz="1200">
                <a:latin typeface="Times New Roman" panose="02020603050405020304" pitchFamily="18" charset="0"/>
              </a:rPr>
              <a:pPr/>
              <a:t>81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050">
            <a:extLst>
              <a:ext uri="{FF2B5EF4-FFF2-40B4-BE49-F238E27FC236}">
                <a16:creationId xmlns:a16="http://schemas.microsoft.com/office/drawing/2014/main" id="{216F86BC-4D62-455B-82CD-920F410A0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Boolean Operations</a:t>
            </a:r>
          </a:p>
        </p:txBody>
      </p:sp>
      <p:sp>
        <p:nvSpPr>
          <p:cNvPr id="46085" name="Rectangle 2051">
            <a:extLst>
              <a:ext uri="{FF2B5EF4-FFF2-40B4-BE49-F238E27FC236}">
                <a16:creationId xmlns:a16="http://schemas.microsoft.com/office/drawing/2014/main" id="{719B86CC-9C4C-442D-A557-AEEFB2BE4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NOT</a:t>
            </a:r>
          </a:p>
          <a:p>
            <a:pPr eaLnBrk="1" hangingPunct="1"/>
            <a:r>
              <a:rPr lang="en-US" altLang="en-PK"/>
              <a:t>AND</a:t>
            </a:r>
          </a:p>
          <a:p>
            <a:pPr eaLnBrk="1" hangingPunct="1"/>
            <a:r>
              <a:rPr lang="en-US" altLang="en-PK"/>
              <a:t>OR</a:t>
            </a:r>
          </a:p>
          <a:p>
            <a:pPr eaLnBrk="1" hangingPunct="1"/>
            <a:r>
              <a:rPr lang="en-US" altLang="en-PK"/>
              <a:t>Operator Precedence</a:t>
            </a:r>
          </a:p>
          <a:p>
            <a:pPr eaLnBrk="1" hangingPunct="1"/>
            <a:r>
              <a:rPr lang="en-US" altLang="en-PK"/>
              <a:t>Truth Tables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BBF08830-198F-453C-A5BF-E0CC04C84C4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41BD87-D019-4606-A5F5-A3D8B8EDE433}" type="slidenum">
              <a:rPr lang="en-US" altLang="en-PK" sz="1200">
                <a:latin typeface="Times New Roman" panose="02020603050405020304" pitchFamily="18" charset="0"/>
              </a:rPr>
              <a:pPr/>
              <a:t>82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B8711BE-CB15-4CCA-A869-FAEEDCE8E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Boolean Algebra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9353CBE6-C63D-4E9E-A529-E1190DA4E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Based on symbolic logic, designed by George Boole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Boolean expressions created from:</a:t>
            </a:r>
          </a:p>
          <a:p>
            <a:pPr lvl="1" eaLnBrk="1" hangingPunct="1"/>
            <a:r>
              <a:rPr lang="en-US" altLang="en-PK" dirty="0">
                <a:solidFill>
                  <a:schemeClr val="tx1"/>
                </a:solidFill>
              </a:rPr>
              <a:t>NOT, AND, OR</a:t>
            </a:r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8DE0380F-0C72-4663-B608-0BB1C9D083E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D8DA2D-1B4A-4B14-98A0-EF5F60681F9C}" type="slidenum">
              <a:rPr lang="en-US" altLang="en-PK" sz="1200" smtClean="0">
                <a:latin typeface="Times New Roman" panose="02020603050405020304" pitchFamily="18" charset="0"/>
              </a:rPr>
              <a:pPr/>
              <a:t>83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47110" name="Picture 6">
            <a:extLst>
              <a:ext uri="{FF2B5EF4-FFF2-40B4-BE49-F238E27FC236}">
                <a16:creationId xmlns:a16="http://schemas.microsoft.com/office/drawing/2014/main" id="{C52E3A9A-E25C-48BD-A8D3-BF18CCA82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75" y="2764581"/>
            <a:ext cx="4972050" cy="234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12F1679-1D3E-4185-A06F-9EAEE9475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NOT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BFAA6F4D-B926-4B40-AE22-8447042B1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Inverts (reverses) a boolean value</a:t>
            </a:r>
          </a:p>
          <a:p>
            <a:pPr eaLnBrk="1" hangingPunct="1"/>
            <a:r>
              <a:rPr lang="en-US" altLang="en-PK"/>
              <a:t>Truth table for Boolean NOT operator:</a:t>
            </a:r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2D3FA571-D80C-4DF5-A022-41DAFC44B37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5544CC-68C0-448D-A9F8-5E4921D57B54}" type="slidenum">
              <a:rPr lang="en-US" altLang="en-PK" sz="1200">
                <a:latin typeface="Times New Roman" panose="02020603050405020304" pitchFamily="18" charset="0"/>
              </a:rPr>
              <a:pPr/>
              <a:t>84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48134" name="Picture 4">
            <a:extLst>
              <a:ext uri="{FF2B5EF4-FFF2-40B4-BE49-F238E27FC236}">
                <a16:creationId xmlns:a16="http://schemas.microsoft.com/office/drawing/2014/main" id="{BF6A1B54-3E5E-49D1-8321-08D8FC39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354769"/>
            <a:ext cx="1102519" cy="1120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640" name="Group 8">
            <a:extLst>
              <a:ext uri="{FF2B5EF4-FFF2-40B4-BE49-F238E27FC236}">
                <a16:creationId xmlns:a16="http://schemas.microsoft.com/office/drawing/2014/main" id="{88FCF83D-014B-45B7-9F90-0F7A0FAC3E4D}"/>
              </a:ext>
            </a:extLst>
          </p:cNvPr>
          <p:cNvGrpSpPr>
            <a:grpSpLocks/>
          </p:cNvGrpSpPr>
          <p:nvPr/>
        </p:nvGrpSpPr>
        <p:grpSpPr bwMode="auto">
          <a:xfrm>
            <a:off x="4171950" y="3298810"/>
            <a:ext cx="2800350" cy="1156097"/>
            <a:chOff x="2544" y="1729"/>
            <a:chExt cx="2352" cy="971"/>
          </a:xfrm>
        </p:grpSpPr>
        <p:graphicFrame>
          <p:nvGraphicFramePr>
            <p:cNvPr id="48136" name="Object 6">
              <a:extLst>
                <a:ext uri="{FF2B5EF4-FFF2-40B4-BE49-F238E27FC236}">
                  <a16:creationId xmlns:a16="http://schemas.microsoft.com/office/drawing/2014/main" id="{7A9AC9AE-E4EF-464D-ACCC-681A63EEA9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2064"/>
            <a:ext cx="1488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790956" imgH="336804" progId="Visio.Drawing.6">
                    <p:embed/>
                  </p:oleObj>
                </mc:Choice>
                <mc:Fallback>
                  <p:oleObj name="VISIO" r:id="rId3" imgW="790956" imgH="336804" progId="Visio.Drawing.6">
                    <p:embed/>
                    <p:pic>
                      <p:nvPicPr>
                        <p:cNvPr id="48136" name="Object 6">
                          <a:extLst>
                            <a:ext uri="{FF2B5EF4-FFF2-40B4-BE49-F238E27FC236}">
                              <a16:creationId xmlns:a16="http://schemas.microsoft.com/office/drawing/2014/main" id="{7A9AC9AE-E4EF-464D-ACCC-681A63EEA9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064"/>
                          <a:ext cx="1488" cy="636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7" name="Text Box 7">
              <a:extLst>
                <a:ext uri="{FF2B5EF4-FFF2-40B4-BE49-F238E27FC236}">
                  <a16:creationId xmlns:a16="http://schemas.microsoft.com/office/drawing/2014/main" id="{34EF1F8D-72FD-4FB3-87D5-7D7B93FDD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729"/>
              <a:ext cx="235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PK" sz="1275"/>
                <a:t>Digital gate diagram for NOT: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1C6D9D6E-C05C-4852-A8EC-2CACC9E98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B533F0-8853-4845-A234-1C4C6FD70A38}" type="slidenum">
              <a:rPr lang="en-US" altLang="en-PK" sz="1200">
                <a:latin typeface="Times New Roman" panose="02020603050405020304" pitchFamily="18" charset="0"/>
              </a:rPr>
              <a:pPr/>
              <a:t>85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163C4EB6-62DE-47A9-B238-D035DEE20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AND</a:t>
            </a:r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49E75E93-72CA-45D5-911D-3E31EE9E0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1650" y="857250"/>
            <a:ext cx="5829300" cy="400050"/>
          </a:xfrm>
        </p:spPr>
        <p:txBody>
          <a:bodyPr/>
          <a:lstStyle/>
          <a:p>
            <a:pPr eaLnBrk="1" hangingPunct="1"/>
            <a:r>
              <a:rPr lang="en-US" altLang="en-PK"/>
              <a:t>Truth table for Boolean AND operator:</a:t>
            </a:r>
          </a:p>
        </p:txBody>
      </p:sp>
      <p:pic>
        <p:nvPicPr>
          <p:cNvPr id="49158" name="Picture 5">
            <a:extLst>
              <a:ext uri="{FF2B5EF4-FFF2-40B4-BE49-F238E27FC236}">
                <a16:creationId xmlns:a16="http://schemas.microsoft.com/office/drawing/2014/main" id="{59CA06F0-3C82-4B2D-9A6D-D9A3589B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657350"/>
            <a:ext cx="1485900" cy="181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664" name="Group 8">
            <a:extLst>
              <a:ext uri="{FF2B5EF4-FFF2-40B4-BE49-F238E27FC236}">
                <a16:creationId xmlns:a16="http://schemas.microsoft.com/office/drawing/2014/main" id="{DB72DF7C-99D5-4C56-A316-3C18354C6C3B}"/>
              </a:ext>
            </a:extLst>
          </p:cNvPr>
          <p:cNvGrpSpPr>
            <a:grpSpLocks/>
          </p:cNvGrpSpPr>
          <p:nvPr/>
        </p:nvGrpSpPr>
        <p:grpSpPr bwMode="auto">
          <a:xfrm>
            <a:off x="4171950" y="2228850"/>
            <a:ext cx="2800350" cy="1158479"/>
            <a:chOff x="2544" y="1872"/>
            <a:chExt cx="2352" cy="973"/>
          </a:xfrm>
        </p:grpSpPr>
        <p:graphicFrame>
          <p:nvGraphicFramePr>
            <p:cNvPr id="49160" name="Object 6">
              <a:extLst>
                <a:ext uri="{FF2B5EF4-FFF2-40B4-BE49-F238E27FC236}">
                  <a16:creationId xmlns:a16="http://schemas.microsoft.com/office/drawing/2014/main" id="{44A60492-E74F-4642-827D-E23251DCBF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208"/>
            <a:ext cx="1248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790956" imgH="402336" progId="Visio.Drawing.6">
                    <p:embed/>
                  </p:oleObj>
                </mc:Choice>
                <mc:Fallback>
                  <p:oleObj name="VISIO" r:id="rId3" imgW="790956" imgH="402336" progId="Visio.Drawing.6">
                    <p:embed/>
                    <p:pic>
                      <p:nvPicPr>
                        <p:cNvPr id="49160" name="Object 6">
                          <a:extLst>
                            <a:ext uri="{FF2B5EF4-FFF2-40B4-BE49-F238E27FC236}">
                              <a16:creationId xmlns:a16="http://schemas.microsoft.com/office/drawing/2014/main" id="{44A60492-E74F-4642-827D-E23251DCBF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08"/>
                          <a:ext cx="1248" cy="63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1" name="Text Box 7">
              <a:extLst>
                <a:ext uri="{FF2B5EF4-FFF2-40B4-BE49-F238E27FC236}">
                  <a16:creationId xmlns:a16="http://schemas.microsoft.com/office/drawing/2014/main" id="{C2E47E7B-AB87-4781-9D4F-54879F147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872"/>
              <a:ext cx="235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PK" sz="1275"/>
                <a:t>Digital gate diagram for AND: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ABAD4FC6-9CB1-4EC6-8A46-5D8B71EBD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CD7FF7-A0BA-4D9F-A94B-CFF086528818}" type="slidenum">
              <a:rPr lang="en-US" altLang="en-PK" sz="1200">
                <a:latin typeface="Times New Roman" panose="02020603050405020304" pitchFamily="18" charset="0"/>
              </a:rPr>
              <a:pPr/>
              <a:t>86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CC2FEDF-4F17-4731-9B72-CD4447358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OR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D528339D-3900-407C-BED2-62295203C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1650" y="857250"/>
            <a:ext cx="5829300" cy="400050"/>
          </a:xfrm>
        </p:spPr>
        <p:txBody>
          <a:bodyPr/>
          <a:lstStyle/>
          <a:p>
            <a:pPr eaLnBrk="1" hangingPunct="1"/>
            <a:r>
              <a:rPr lang="en-US" altLang="en-PK"/>
              <a:t>Truth table for Boolean OR operator:</a:t>
            </a:r>
          </a:p>
        </p:txBody>
      </p:sp>
      <p:pic>
        <p:nvPicPr>
          <p:cNvPr id="50182" name="Picture 5">
            <a:extLst>
              <a:ext uri="{FF2B5EF4-FFF2-40B4-BE49-F238E27FC236}">
                <a16:creationId xmlns:a16="http://schemas.microsoft.com/office/drawing/2014/main" id="{A71B191F-B46E-4121-BFF6-6C175AC77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1" y="1657350"/>
            <a:ext cx="147994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688" name="Group 8">
            <a:extLst>
              <a:ext uri="{FF2B5EF4-FFF2-40B4-BE49-F238E27FC236}">
                <a16:creationId xmlns:a16="http://schemas.microsoft.com/office/drawing/2014/main" id="{38BF6922-01D5-4674-BAEB-3B3B1FE61D1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228850"/>
            <a:ext cx="2800350" cy="1100138"/>
            <a:chOff x="2496" y="1872"/>
            <a:chExt cx="2352" cy="924"/>
          </a:xfrm>
        </p:grpSpPr>
        <p:graphicFrame>
          <p:nvGraphicFramePr>
            <p:cNvPr id="50184" name="Object 6">
              <a:extLst>
                <a:ext uri="{FF2B5EF4-FFF2-40B4-BE49-F238E27FC236}">
                  <a16:creationId xmlns:a16="http://schemas.microsoft.com/office/drawing/2014/main" id="{B543667F-74C2-4836-A25B-78791E97E9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208"/>
            <a:ext cx="1152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790956" imgH="402336" progId="Visio.Drawing.6">
                    <p:embed/>
                  </p:oleObj>
                </mc:Choice>
                <mc:Fallback>
                  <p:oleObj name="VISIO" r:id="rId3" imgW="790956" imgH="402336" progId="Visio.Drawing.6">
                    <p:embed/>
                    <p:pic>
                      <p:nvPicPr>
                        <p:cNvPr id="50184" name="Object 6">
                          <a:extLst>
                            <a:ext uri="{FF2B5EF4-FFF2-40B4-BE49-F238E27FC236}">
                              <a16:creationId xmlns:a16="http://schemas.microsoft.com/office/drawing/2014/main" id="{B543667F-74C2-4836-A25B-78791E97E9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08"/>
                          <a:ext cx="1152" cy="58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5" name="Text Box 7">
              <a:extLst>
                <a:ext uri="{FF2B5EF4-FFF2-40B4-BE49-F238E27FC236}">
                  <a16:creationId xmlns:a16="http://schemas.microsoft.com/office/drawing/2014/main" id="{2C9BB302-75F6-4885-8650-939D7F48D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872"/>
              <a:ext cx="235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PK" sz="1275"/>
                <a:t>Digital gate diagram for OR: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6EE12A27-8C65-4A7F-8D20-BFF4BCE8CC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902957-7CD3-41CD-9193-4B939F1686AF}" type="slidenum">
              <a:rPr lang="en-US" altLang="en-PK" sz="1200">
                <a:latin typeface="Times New Roman" panose="02020603050405020304" pitchFamily="18" charset="0"/>
              </a:rPr>
              <a:pPr/>
              <a:t>87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57EEF2B9-9F5F-42C3-959D-8D2B53EFB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Operator Precedence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25AD3197-1F04-4566-A457-CDD5E48EE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1650" y="1085850"/>
            <a:ext cx="5829300" cy="400050"/>
          </a:xfrm>
        </p:spPr>
        <p:txBody>
          <a:bodyPr/>
          <a:lstStyle/>
          <a:p>
            <a:pPr eaLnBrk="1" hangingPunct="1"/>
            <a:r>
              <a:rPr lang="en-US" altLang="en-PK"/>
              <a:t>Examples showing the order of operations:</a:t>
            </a:r>
          </a:p>
        </p:txBody>
      </p:sp>
      <p:pic>
        <p:nvPicPr>
          <p:cNvPr id="51206" name="Picture 5">
            <a:extLst>
              <a:ext uri="{FF2B5EF4-FFF2-40B4-BE49-F238E27FC236}">
                <a16:creationId xmlns:a16="http://schemas.microsoft.com/office/drawing/2014/main" id="{132CA16B-DF08-4B0A-B1BF-8A0A907D2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902619"/>
            <a:ext cx="4000500" cy="133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4837CA34-9B16-4288-8864-D51C5AEB8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Truth Tables </a:t>
            </a:r>
            <a:r>
              <a:rPr lang="en-US" altLang="en-PK" sz="1800"/>
              <a:t>(1 of 3)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CDF25400-B6F1-4CF6-A7CF-99F668E33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A Boolean function has one or more Boolean inputs, and returns a single Boolean output.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A truth table shows all the inputs and outputs of a Boolean function</a:t>
            </a:r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A0B13FFE-AFEC-4800-981B-1AD8D138C4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3A94B0-75B6-4181-BBE9-73608FBCC321}" type="slidenum">
              <a:rPr lang="en-US" altLang="en-PK" sz="1200">
                <a:latin typeface="Times New Roman" panose="02020603050405020304" pitchFamily="18" charset="0"/>
              </a:rPr>
              <a:pPr/>
              <a:t>88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52230" name="Picture 4">
            <a:extLst>
              <a:ext uri="{FF2B5EF4-FFF2-40B4-BE49-F238E27FC236}">
                <a16:creationId xmlns:a16="http://schemas.microsoft.com/office/drawing/2014/main" id="{22F1FBF3-30C5-40C5-8507-CE2427A21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3273969"/>
            <a:ext cx="2463404" cy="183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1" name="Rectangle 5">
            <a:extLst>
              <a:ext uri="{FF2B5EF4-FFF2-40B4-BE49-F238E27FC236}">
                <a16:creationId xmlns:a16="http://schemas.microsoft.com/office/drawing/2014/main" id="{48AE1D3C-9AA1-41F1-A5B5-EABCB827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3694261"/>
            <a:ext cx="2023311" cy="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altLang="en-PK" sz="1875"/>
              <a:t>Example: </a:t>
            </a:r>
            <a:r>
              <a:rPr lang="en-US" altLang="en-PK" sz="1875">
                <a:sym typeface="Symbol" panose="05050102010706020507" pitchFamily="18" charset="2"/>
              </a:rPr>
              <a:t></a:t>
            </a:r>
            <a:r>
              <a:rPr lang="en-US" altLang="en-PK" sz="1875"/>
              <a:t>X </a:t>
            </a:r>
            <a:r>
              <a:rPr lang="en-US" altLang="en-PK" sz="1875">
                <a:sym typeface="Symbol" panose="05050102010706020507" pitchFamily="18" charset="2"/>
              </a:rPr>
              <a:t></a:t>
            </a:r>
            <a:r>
              <a:rPr lang="en-US" altLang="en-PK" sz="1875"/>
              <a:t> Y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238DB6A1-A8F9-44B9-B95E-11258388D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Truth Tables </a:t>
            </a:r>
            <a:r>
              <a:rPr lang="en-US" altLang="en-PK" sz="1800"/>
              <a:t>(2 of 3)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BAA37A7E-7A6D-4943-A515-0CD48C9EF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altLang="en-PK"/>
              <a:t>Example: X </a:t>
            </a:r>
            <a:r>
              <a:rPr lang="en-US" altLang="en-PK">
                <a:sym typeface="Symbol" panose="05050102010706020507" pitchFamily="18" charset="2"/>
              </a:rPr>
              <a:t></a:t>
            </a:r>
            <a:r>
              <a:rPr lang="en-US" altLang="en-PK"/>
              <a:t> </a:t>
            </a:r>
            <a:r>
              <a:rPr lang="en-US" altLang="en-PK">
                <a:sym typeface="Symbol" panose="05050102010706020507" pitchFamily="18" charset="2"/>
              </a:rPr>
              <a:t></a:t>
            </a:r>
            <a:r>
              <a:rPr lang="en-US" altLang="en-PK"/>
              <a:t>Y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6144E73D-35D4-46C7-9037-BEE287995D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632C29-43B8-41ED-B632-9F7AE37E70AA}" type="slidenum">
              <a:rPr lang="en-US" altLang="en-PK" sz="1200">
                <a:latin typeface="Times New Roman" panose="02020603050405020304" pitchFamily="18" charset="0"/>
              </a:rPr>
              <a:pPr/>
              <a:t>89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53254" name="Picture 6">
            <a:extLst>
              <a:ext uri="{FF2B5EF4-FFF2-40B4-BE49-F238E27FC236}">
                <a16:creationId xmlns:a16="http://schemas.microsoft.com/office/drawing/2014/main" id="{FE37FD6D-B1BD-4D04-A770-22670BE6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476" y="2528493"/>
            <a:ext cx="2686050" cy="20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01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01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3043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89266A0-11B5-457D-A276-364F34F25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Truth Tables </a:t>
            </a:r>
            <a:r>
              <a:rPr lang="en-US" altLang="en-PK" sz="1800"/>
              <a:t>(3 of 3)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05A6006C-5E55-48B7-9E63-7CE0839CF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altLang="en-PK"/>
              <a:t>Example: (Y </a:t>
            </a:r>
            <a:r>
              <a:rPr lang="en-US" altLang="en-PK">
                <a:sym typeface="Symbol" panose="05050102010706020507" pitchFamily="18" charset="2"/>
              </a:rPr>
              <a:t></a:t>
            </a:r>
            <a:r>
              <a:rPr lang="en-US" altLang="en-PK"/>
              <a:t> S) </a:t>
            </a:r>
            <a:r>
              <a:rPr lang="en-US" altLang="en-PK">
                <a:sym typeface="Symbol" panose="05050102010706020507" pitchFamily="18" charset="2"/>
              </a:rPr>
              <a:t></a:t>
            </a:r>
            <a:r>
              <a:rPr lang="en-US" altLang="en-PK"/>
              <a:t> (X </a:t>
            </a:r>
            <a:r>
              <a:rPr lang="en-US" altLang="en-PK">
                <a:sym typeface="Symbol" panose="05050102010706020507" pitchFamily="18" charset="2"/>
              </a:rPr>
              <a:t></a:t>
            </a:r>
            <a:r>
              <a:rPr lang="en-US" altLang="en-PK"/>
              <a:t> </a:t>
            </a:r>
            <a:r>
              <a:rPr lang="en-US" altLang="en-PK">
                <a:sym typeface="Symbol" panose="05050102010706020507" pitchFamily="18" charset="2"/>
              </a:rPr>
              <a:t></a:t>
            </a:r>
            <a:r>
              <a:rPr lang="en-US" altLang="en-PK"/>
              <a:t>S)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6F70513E-FB35-4E1C-9F10-45F6CE5B439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691311-7348-4109-8DAD-DBA12273CC6E}" type="slidenum">
              <a:rPr lang="en-US" altLang="en-PK" sz="1200">
                <a:latin typeface="Times New Roman" panose="02020603050405020304" pitchFamily="18" charset="0"/>
              </a:rPr>
              <a:pPr/>
              <a:t>90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54278" name="Picture 5">
            <a:extLst>
              <a:ext uri="{FF2B5EF4-FFF2-40B4-BE49-F238E27FC236}">
                <a16:creationId xmlns:a16="http://schemas.microsoft.com/office/drawing/2014/main" id="{1C6A1626-C672-4F50-AF33-5330B2827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20408"/>
            <a:ext cx="3829050" cy="2053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279" name="Group 9">
            <a:extLst>
              <a:ext uri="{FF2B5EF4-FFF2-40B4-BE49-F238E27FC236}">
                <a16:creationId xmlns:a16="http://schemas.microsoft.com/office/drawing/2014/main" id="{5DBEF071-B145-4F48-86E4-4F7D4EE3C26D}"/>
              </a:ext>
            </a:extLst>
          </p:cNvPr>
          <p:cNvGrpSpPr>
            <a:grpSpLocks/>
          </p:cNvGrpSpPr>
          <p:nvPr/>
        </p:nvGrpSpPr>
        <p:grpSpPr bwMode="auto">
          <a:xfrm>
            <a:off x="5543550" y="3306159"/>
            <a:ext cx="2171700" cy="1547813"/>
            <a:chOff x="3696" y="1488"/>
            <a:chExt cx="1824" cy="1300"/>
          </a:xfrm>
        </p:grpSpPr>
        <p:graphicFrame>
          <p:nvGraphicFramePr>
            <p:cNvPr id="54280" name="Object 6">
              <a:extLst>
                <a:ext uri="{FF2B5EF4-FFF2-40B4-BE49-F238E27FC236}">
                  <a16:creationId xmlns:a16="http://schemas.microsoft.com/office/drawing/2014/main" id="{A6B7700D-567A-42E7-AA4A-4A5A480120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488"/>
            <a:ext cx="1824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2034540" imgH="1048512" progId="Visio.Drawing.6">
                    <p:embed/>
                  </p:oleObj>
                </mc:Choice>
                <mc:Fallback>
                  <p:oleObj name="VISIO" r:id="rId3" imgW="2034540" imgH="1048512" progId="Visio.Drawing.6">
                    <p:embed/>
                    <p:pic>
                      <p:nvPicPr>
                        <p:cNvPr id="54280" name="Object 6">
                          <a:extLst>
                            <a:ext uri="{FF2B5EF4-FFF2-40B4-BE49-F238E27FC236}">
                              <a16:creationId xmlns:a16="http://schemas.microsoft.com/office/drawing/2014/main" id="{A6B7700D-567A-42E7-AA4A-4A5A480120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-2019"/>
                        <a:stretch>
                          <a:fillRect/>
                        </a:stretch>
                      </p:blipFill>
                      <p:spPr bwMode="auto">
                        <a:xfrm>
                          <a:off x="3696" y="1488"/>
                          <a:ext cx="1824" cy="96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1" name="Text Box 7">
              <a:extLst>
                <a:ext uri="{FF2B5EF4-FFF2-40B4-BE49-F238E27FC236}">
                  <a16:creationId xmlns:a16="http://schemas.microsoft.com/office/drawing/2014/main" id="{5518407D-C254-4159-9F0E-C4334EE07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449"/>
              <a:ext cx="163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PK" sz="1275"/>
                <a:t>Two-input multiplexer</a:t>
              </a: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0F150A8E-78C0-4BAA-B6D9-401BC8B54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PK"/>
              <a:t>Summary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431096D7-41C1-4D83-8979-4ABAEF664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Assembly language helps you learn how software is constructed at the lowest levels</a:t>
            </a:r>
          </a:p>
          <a:p>
            <a:pPr eaLnBrk="1" hangingPunct="1"/>
            <a:r>
              <a:rPr lang="en-US" altLang="en-PK"/>
              <a:t>Assembly language has a one-to-one relationship with machine language</a:t>
            </a:r>
          </a:p>
          <a:p>
            <a:pPr eaLnBrk="1" hangingPunct="1"/>
            <a:r>
              <a:rPr lang="en-US" altLang="en-PK"/>
              <a:t>Each layer in a computer's architecture is an abstraction of a machine</a:t>
            </a:r>
          </a:p>
          <a:p>
            <a:pPr lvl="1" eaLnBrk="1" hangingPunct="1"/>
            <a:r>
              <a:rPr lang="en-US" altLang="en-PK"/>
              <a:t>layers can be hardware or software</a:t>
            </a:r>
          </a:p>
          <a:p>
            <a:pPr eaLnBrk="1" hangingPunct="1"/>
            <a:r>
              <a:rPr lang="en-US" altLang="en-PK"/>
              <a:t>Boolean expressions are essential to the design of computer hardware and software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86914623-2802-48C5-85A5-68E05373E34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C822D9-9D1E-4D48-A0F8-4B4A347F7EB0}" type="slidenum">
              <a:rPr lang="en-US" altLang="en-PK" sz="1200">
                <a:latin typeface="Times New Roman" panose="02020603050405020304" pitchFamily="18" charset="0"/>
              </a:rPr>
              <a:pPr/>
              <a:t>91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3782</Words>
  <Application>Microsoft Office PowerPoint</Application>
  <PresentationFormat>On-screen Show (16:9)</PresentationFormat>
  <Paragraphs>892</Paragraphs>
  <Slides>92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3" baseType="lpstr">
      <vt:lpstr>Symbol</vt:lpstr>
      <vt:lpstr>Times</vt:lpstr>
      <vt:lpstr>Arial</vt:lpstr>
      <vt:lpstr>Wingdings</vt:lpstr>
      <vt:lpstr>Raleway Thin</vt:lpstr>
      <vt:lpstr>Times New Roman</vt:lpstr>
      <vt:lpstr>Barlow Light</vt:lpstr>
      <vt:lpstr>Barlow</vt:lpstr>
      <vt:lpstr>Calibri</vt:lpstr>
      <vt:lpstr>Gaoler template</vt:lpstr>
      <vt:lpstr>Microsoft Visio Drawing</vt:lpstr>
      <vt:lpstr>Introduction</vt:lpstr>
      <vt:lpstr>About me</vt:lpstr>
      <vt:lpstr>Teacher Info.</vt:lpstr>
      <vt:lpstr>Course Info.</vt:lpstr>
      <vt:lpstr>Text Books</vt:lpstr>
      <vt:lpstr>Grading Policy</vt:lpstr>
      <vt:lpstr>Grading Policy</vt:lpstr>
      <vt:lpstr>General Guidelines</vt:lpstr>
      <vt:lpstr>Lecture 01</vt:lpstr>
      <vt:lpstr>Chapter Overview</vt:lpstr>
      <vt:lpstr>Welcome to Assembly Language</vt:lpstr>
      <vt:lpstr>Questions to Ask</vt:lpstr>
      <vt:lpstr>Welcome to Assembly Language (cont)</vt:lpstr>
      <vt:lpstr>Hierarchy of Computer Languages</vt:lpstr>
      <vt:lpstr>Assembly Language Applications</vt:lpstr>
      <vt:lpstr>High Level Language</vt:lpstr>
      <vt:lpstr>Assembly Language</vt:lpstr>
      <vt:lpstr>Machine Language</vt:lpstr>
      <vt:lpstr>Conversion from High Level (HL) to Low Level (LL) Language</vt:lpstr>
      <vt:lpstr>Compiler and Assembler</vt:lpstr>
      <vt:lpstr>Assembly Language Portability</vt:lpstr>
      <vt:lpstr>Conversion from HL to LL Language</vt:lpstr>
      <vt:lpstr>Advantages of HL Languages</vt:lpstr>
      <vt:lpstr>Comparing ASM to High-Level Languages</vt:lpstr>
      <vt:lpstr>What's Next</vt:lpstr>
      <vt:lpstr>Virtual Machine Concept</vt:lpstr>
      <vt:lpstr>Virtual Machines</vt:lpstr>
      <vt:lpstr>Translating Languages</vt:lpstr>
      <vt:lpstr>Specific Machine Levels</vt:lpstr>
      <vt:lpstr>High-Level Language</vt:lpstr>
      <vt:lpstr>Assembly Language</vt:lpstr>
      <vt:lpstr>Instruction Set Architecture (ISA)</vt:lpstr>
      <vt:lpstr>Digital Logic</vt:lpstr>
      <vt:lpstr>What's Next</vt:lpstr>
      <vt:lpstr>Data Representation</vt:lpstr>
      <vt:lpstr>Data Representation</vt:lpstr>
      <vt:lpstr>Binary Numbers</vt:lpstr>
      <vt:lpstr>Binary Numbers</vt:lpstr>
      <vt:lpstr>Translating Binary to Decimal</vt:lpstr>
      <vt:lpstr>Binary to Decimal (1/2)</vt:lpstr>
      <vt:lpstr>Binary to Decimal (2/2)</vt:lpstr>
      <vt:lpstr>Translating Unsigned Decimal to Binary</vt:lpstr>
      <vt:lpstr>Decimal to Binary (2/2)</vt:lpstr>
      <vt:lpstr>Binary Addition</vt:lpstr>
      <vt:lpstr>Integer Storage Sizes</vt:lpstr>
      <vt:lpstr>Hexadecimal Integers</vt:lpstr>
      <vt:lpstr>Hexadecimal to Binary</vt:lpstr>
      <vt:lpstr>Translating Binary to Hexadecimal</vt:lpstr>
      <vt:lpstr>Binary to Hexadecimal</vt:lpstr>
      <vt:lpstr>Lecture 02</vt:lpstr>
      <vt:lpstr>THANKS!</vt:lpstr>
      <vt:lpstr>Converting Hexadecimal to Decimal</vt:lpstr>
      <vt:lpstr>Hexadecimal to Decimal (2/2)</vt:lpstr>
      <vt:lpstr>Decimal to Hexadecimal (1/2)</vt:lpstr>
      <vt:lpstr>Powers of 16</vt:lpstr>
      <vt:lpstr>Converting Decimal to Hexadecimal</vt:lpstr>
      <vt:lpstr>Decimal to Hexadecimal (2/2)</vt:lpstr>
      <vt:lpstr>Hexadecimal Addition</vt:lpstr>
      <vt:lpstr>Hexadecimal Subtraction</vt:lpstr>
      <vt:lpstr>Signed Integers</vt:lpstr>
      <vt:lpstr>Signed Integers</vt:lpstr>
      <vt:lpstr>Forming the Two's Complement</vt:lpstr>
      <vt:lpstr>Binary Subtraction</vt:lpstr>
      <vt:lpstr>Learn How To Do the Following:</vt:lpstr>
      <vt:lpstr>Range of Signed Numbers</vt:lpstr>
      <vt:lpstr>Range of Unsigned Numbers</vt:lpstr>
      <vt:lpstr>2’s Complement Notation</vt:lpstr>
      <vt:lpstr>How to calculate 2’s complement</vt:lpstr>
      <vt:lpstr>2’s Complement of Hexadecimal</vt:lpstr>
      <vt:lpstr>Converting Signed Binary to Decimal</vt:lpstr>
      <vt:lpstr>Converting Signed Decimal to Binary</vt:lpstr>
      <vt:lpstr>Convert Signed Decimal to Hexadecimal</vt:lpstr>
      <vt:lpstr>Converting Signed Hex to Decimal (1/3)</vt:lpstr>
      <vt:lpstr>Converting Signed Hex to Decimal (2/3)</vt:lpstr>
      <vt:lpstr>Converting Signed Hex to Decimal (3/3)</vt:lpstr>
      <vt:lpstr>Binary Subtraction</vt:lpstr>
      <vt:lpstr>Integer Storage System (1/2)</vt:lpstr>
      <vt:lpstr>Integer Storage System</vt:lpstr>
      <vt:lpstr>Character Storage</vt:lpstr>
      <vt:lpstr>Numeric Data Representation</vt:lpstr>
      <vt:lpstr>What's Next</vt:lpstr>
      <vt:lpstr>Boolean Operations</vt:lpstr>
      <vt:lpstr>Boolean Algebra</vt:lpstr>
      <vt:lpstr>NOT</vt:lpstr>
      <vt:lpstr>AND</vt:lpstr>
      <vt:lpstr>OR</vt:lpstr>
      <vt:lpstr>Operator Precedence</vt:lpstr>
      <vt:lpstr>Truth Tables (1 of 3)</vt:lpstr>
      <vt:lpstr>Truth Tables (2 of 3)</vt:lpstr>
      <vt:lpstr>Truth Tables (3 of 3)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AQBilal</dc:creator>
  <cp:lastModifiedBy>Abdul Qadeer</cp:lastModifiedBy>
  <cp:revision>18</cp:revision>
  <dcterms:modified xsi:type="dcterms:W3CDTF">2021-09-06T02:08:04Z</dcterms:modified>
</cp:coreProperties>
</file>