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7"/>
  </p:notesMasterIdLst>
  <p:sldIdLst>
    <p:sldId id="256" r:id="rId2"/>
    <p:sldId id="326" r:id="rId3"/>
    <p:sldId id="261" r:id="rId4"/>
    <p:sldId id="264" r:id="rId5"/>
    <p:sldId id="269" r:id="rId6"/>
    <p:sldId id="349" r:id="rId7"/>
    <p:sldId id="270" r:id="rId8"/>
    <p:sldId id="262" r:id="rId9"/>
    <p:sldId id="271" r:id="rId10"/>
    <p:sldId id="272" r:id="rId11"/>
    <p:sldId id="328" r:id="rId12"/>
    <p:sldId id="273" r:id="rId13"/>
    <p:sldId id="274" r:id="rId14"/>
    <p:sldId id="356" r:id="rId15"/>
    <p:sldId id="275" r:id="rId16"/>
    <p:sldId id="276" r:id="rId17"/>
    <p:sldId id="327" r:id="rId18"/>
    <p:sldId id="277" r:id="rId19"/>
    <p:sldId id="350" r:id="rId20"/>
    <p:sldId id="300" r:id="rId21"/>
    <p:sldId id="278" r:id="rId22"/>
    <p:sldId id="351" r:id="rId23"/>
    <p:sldId id="301" r:id="rId24"/>
    <p:sldId id="329" r:id="rId25"/>
    <p:sldId id="343" r:id="rId26"/>
    <p:sldId id="265" r:id="rId27"/>
    <p:sldId id="279" r:id="rId28"/>
    <p:sldId id="280" r:id="rId29"/>
    <p:sldId id="352" r:id="rId30"/>
    <p:sldId id="317" r:id="rId31"/>
    <p:sldId id="281" r:id="rId32"/>
    <p:sldId id="282" r:id="rId33"/>
    <p:sldId id="344" r:id="rId34"/>
    <p:sldId id="266" r:id="rId35"/>
    <p:sldId id="283" r:id="rId36"/>
    <p:sldId id="302" r:id="rId37"/>
    <p:sldId id="316" r:id="rId38"/>
    <p:sldId id="321" r:id="rId39"/>
    <p:sldId id="284" r:id="rId40"/>
    <p:sldId id="303" r:id="rId41"/>
    <p:sldId id="322" r:id="rId42"/>
    <p:sldId id="285" r:id="rId43"/>
    <p:sldId id="304" r:id="rId44"/>
    <p:sldId id="323" r:id="rId45"/>
    <p:sldId id="324" r:id="rId46"/>
    <p:sldId id="286" r:id="rId47"/>
    <p:sldId id="306" r:id="rId48"/>
    <p:sldId id="305" r:id="rId49"/>
    <p:sldId id="307" r:id="rId50"/>
    <p:sldId id="325" r:id="rId51"/>
    <p:sldId id="287" r:id="rId52"/>
    <p:sldId id="308" r:id="rId53"/>
    <p:sldId id="309" r:id="rId54"/>
    <p:sldId id="296" r:id="rId55"/>
    <p:sldId id="320" r:id="rId56"/>
    <p:sldId id="319" r:id="rId57"/>
    <p:sldId id="345" r:id="rId58"/>
    <p:sldId id="267" r:id="rId59"/>
    <p:sldId id="331" r:id="rId60"/>
    <p:sldId id="288" r:id="rId61"/>
    <p:sldId id="342" r:id="rId62"/>
    <p:sldId id="290" r:id="rId63"/>
    <p:sldId id="334" r:id="rId64"/>
    <p:sldId id="348" r:id="rId65"/>
    <p:sldId id="354" r:id="rId66"/>
  </p:sldIdLst>
  <p:sldSz cx="9144000" cy="5143500" type="screen16x9"/>
  <p:notesSz cx="6858000" cy="9144000"/>
  <p:embeddedFontLst>
    <p:embeddedFont>
      <p:font typeface="Barlow" panose="00000500000000000000" pitchFamily="2" charset="0"/>
      <p:regular r:id="rId68"/>
      <p:bold r:id="rId69"/>
      <p:italic r:id="rId70"/>
      <p:boldItalic r:id="rId71"/>
    </p:embeddedFont>
    <p:embeddedFont>
      <p:font typeface="Barlow Light" panose="00000400000000000000" pitchFamily="2" charset="0"/>
      <p:regular r:id="rId72"/>
      <p:bold r:id="rId73"/>
      <p:italic r:id="rId74"/>
      <p:boldItalic r:id="rId75"/>
    </p:embeddedFont>
    <p:embeddedFont>
      <p:font typeface="Calibri" panose="020F0502020204030204" pitchFamily="34" charset="0"/>
      <p:regular r:id="rId76"/>
      <p:bold r:id="rId77"/>
      <p:italic r:id="rId78"/>
      <p:boldItalic r:id="rId79"/>
    </p:embeddedFont>
    <p:embeddedFont>
      <p:font typeface="Raleway Thin" panose="020B0203030101060003" pitchFamily="34" charset="0"/>
      <p:regular r:id="rId80"/>
      <p:bold r:id="rId81"/>
      <p:italic r:id="rId82"/>
      <p:boldItalic r:id="rId8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$MBA$" initials="$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9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84" Type="http://schemas.openxmlformats.org/officeDocument/2006/relationships/commentAuthors" Target="commentAuthor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7.fntdata"/><Relationship Id="rId79" Type="http://schemas.openxmlformats.org/officeDocument/2006/relationships/font" Target="fonts/font12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77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5.fntdata"/><Relationship Id="rId80" Type="http://schemas.openxmlformats.org/officeDocument/2006/relationships/font" Target="fonts/font13.fntdata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83" Type="http://schemas.openxmlformats.org/officeDocument/2006/relationships/font" Target="fonts/font16.fntdata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6.fntdata"/><Relationship Id="rId78" Type="http://schemas.openxmlformats.org/officeDocument/2006/relationships/font" Target="fonts/font11.fntdata"/><Relationship Id="rId81" Type="http://schemas.openxmlformats.org/officeDocument/2006/relationships/font" Target="fonts/font14.fntdata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9.fntdata"/><Relationship Id="rId7" Type="http://schemas.openxmlformats.org/officeDocument/2006/relationships/slide" Target="slides/slide6.xml"/><Relationship Id="rId71" Type="http://schemas.openxmlformats.org/officeDocument/2006/relationships/font" Target="fonts/font4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font" Target="fonts/font15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85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89735019-4595-436D-B843-AD1317797D2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x86 Processors 6/e, 2010.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447E175-7417-488C-B533-6C440C9C80B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166614-25B9-489E-B8E7-3708A4A52084}" type="slidenum">
              <a:rPr lang="en-US" altLang="en-PK"/>
              <a:pPr/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3613861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F202E40A-E77F-47C7-B6B1-904C07EA342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x86 Processors 6/e, 2010.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920BA1F-F498-45DA-B5AB-F015276118E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146809-E000-4245-9D87-6DCD88125813}" type="slidenum">
              <a:rPr lang="en-US" altLang="en-PK"/>
              <a:pPr/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359653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8191825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8191824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65" r:id="rId4"/>
    <p:sldLayoutId id="214748366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5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7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ultiShf.asm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9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2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675586" y="1082566"/>
            <a:ext cx="3287984" cy="3478738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Computer Organization &amp; Assembly Language</a:t>
            </a:r>
            <a:br>
              <a:rPr lang="en" sz="3600" dirty="0"/>
            </a:br>
            <a:r>
              <a:rPr lang="en" sz="3600" dirty="0"/>
              <a:t> - EE2003</a:t>
            </a:r>
            <a:endParaRPr sz="3600"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BAFDBA8-811D-46C4-80E5-470912C8D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042" y="3653287"/>
            <a:ext cx="3680251" cy="11927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D2E162CE-2E42-40FD-8E62-D4BD77BE64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SAL and SAR Instructions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627C8BB2-8EDD-4ADE-8178-A018CC4C86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4977" y="1565768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/>
              <a:t>SAL (shift arithmetic left) is identical to SHL.</a:t>
            </a:r>
          </a:p>
          <a:p>
            <a:pPr eaLnBrk="1" hangingPunct="1"/>
            <a:r>
              <a:rPr lang="en-US" altLang="en-PK" dirty="0"/>
              <a:t>SAR (shift arithmetic right) performs a right arithmetic shift on the destination operand.</a:t>
            </a:r>
          </a:p>
        </p:txBody>
      </p:sp>
      <p:sp>
        <p:nvSpPr>
          <p:cNvPr id="13314" name="Footer Placeholder 3">
            <a:extLst>
              <a:ext uri="{FF2B5EF4-FFF2-40B4-BE49-F238E27FC236}">
                <a16:creationId xmlns:a16="http://schemas.microsoft.com/office/drawing/2014/main" id="{C6B0170A-5955-4A28-B789-1C0BEAE5AB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13315" name="Slide Number Placeholder 4">
            <a:extLst>
              <a:ext uri="{FF2B5EF4-FFF2-40B4-BE49-F238E27FC236}">
                <a16:creationId xmlns:a16="http://schemas.microsoft.com/office/drawing/2014/main" id="{30953A61-0835-4601-9D58-5D14A5E3FB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CB2B31-AF78-478C-B7B0-C523F584D836}" type="slidenum">
              <a:rPr lang="en-US" altLang="en-PK" sz="1200">
                <a:latin typeface="Times New Roman" panose="02020603050405020304" pitchFamily="18" charset="0"/>
              </a:rPr>
              <a:pPr/>
              <a:t>10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graphicFrame>
        <p:nvGraphicFramePr>
          <p:cNvPr id="13318" name="Object 4">
            <a:extLst>
              <a:ext uri="{FF2B5EF4-FFF2-40B4-BE49-F238E27FC236}">
                <a16:creationId xmlns:a16="http://schemas.microsoft.com/office/drawing/2014/main" id="{C59FD323-5C96-4EF3-B07A-DC11A76676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1593"/>
              </p:ext>
            </p:extLst>
          </p:nvPr>
        </p:nvGraphicFramePr>
        <p:xfrm>
          <a:off x="2130879" y="2937700"/>
          <a:ext cx="44577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VISIO" r:id="rId3" imgW="3838956" imgH="542544" progId="Visio.Drawing.6">
                  <p:embed/>
                </p:oleObj>
              </mc:Choice>
              <mc:Fallback>
                <p:oleObj name="VISIO" r:id="rId3" imgW="3838956" imgH="542544" progId="Visio.Drawing.6">
                  <p:embed/>
                  <p:pic>
                    <p:nvPicPr>
                      <p:cNvPr id="13318" name="Object 4">
                        <a:extLst>
                          <a:ext uri="{FF2B5EF4-FFF2-40B4-BE49-F238E27FC236}">
                            <a16:creationId xmlns:a16="http://schemas.microsoft.com/office/drawing/2014/main" id="{C59FD323-5C96-4EF3-B07A-DC11A76676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751" t="-17647" r="-1250"/>
                      <a:stretch>
                        <a:fillRect/>
                      </a:stretch>
                    </p:blipFill>
                    <p:spPr bwMode="auto">
                      <a:xfrm>
                        <a:off x="2130879" y="2937700"/>
                        <a:ext cx="4457700" cy="76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048" name="Group 8">
            <a:extLst>
              <a:ext uri="{FF2B5EF4-FFF2-40B4-BE49-F238E27FC236}">
                <a16:creationId xmlns:a16="http://schemas.microsoft.com/office/drawing/2014/main" id="{BFED697B-8978-4551-B6D5-DFA552D9A937}"/>
              </a:ext>
            </a:extLst>
          </p:cNvPr>
          <p:cNvGrpSpPr>
            <a:grpSpLocks/>
          </p:cNvGrpSpPr>
          <p:nvPr/>
        </p:nvGrpSpPr>
        <p:grpSpPr bwMode="auto">
          <a:xfrm>
            <a:off x="1502229" y="3852100"/>
            <a:ext cx="6858000" cy="1371600"/>
            <a:chOff x="576" y="2448"/>
            <a:chExt cx="4512" cy="1152"/>
          </a:xfrm>
        </p:grpSpPr>
        <p:sp>
          <p:nvSpPr>
            <p:cNvPr id="13320" name="Text Box 5">
              <a:extLst>
                <a:ext uri="{FF2B5EF4-FFF2-40B4-BE49-F238E27FC236}">
                  <a16:creationId xmlns:a16="http://schemas.microsoft.com/office/drawing/2014/main" id="{92E0203E-216D-4B97-BF67-2E77A75D8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448"/>
              <a:ext cx="4512" cy="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02870" bIns="102870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PK" sz="1875" dirty="0"/>
                <a:t>An arithmetic shift preserves the number's sign.</a:t>
              </a:r>
            </a:p>
          </p:txBody>
        </p:sp>
        <p:sp>
          <p:nvSpPr>
            <p:cNvPr id="13321" name="Text Box 6">
              <a:extLst>
                <a:ext uri="{FF2B5EF4-FFF2-40B4-BE49-F238E27FC236}">
                  <a16:creationId xmlns:a16="http://schemas.microsoft.com/office/drawing/2014/main" id="{2D570FC5-5A2B-465F-BECB-268EB0C7C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928"/>
              <a:ext cx="3456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2870" tIns="137160" rIns="102870" bIns="137160"/>
            <a:lstStyle>
              <a:lvl1pPr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 dirty="0">
                  <a:latin typeface="Courier New" panose="02070309020205020404" pitchFamily="49" charset="0"/>
                </a:rPr>
                <a:t>mov dl,-80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 dirty="0" err="1">
                  <a:latin typeface="Courier New" panose="02070309020205020404" pitchFamily="49" charset="0"/>
                </a:rPr>
                <a:t>sar</a:t>
              </a:r>
              <a:r>
                <a:rPr lang="en-US" altLang="en-PK" sz="1350" b="1" dirty="0">
                  <a:latin typeface="Courier New" panose="02070309020205020404" pitchFamily="49" charset="0"/>
                </a:rPr>
                <a:t> dl,1	; DL = -40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 dirty="0" err="1">
                  <a:latin typeface="Courier New" panose="02070309020205020404" pitchFamily="49" charset="0"/>
                </a:rPr>
                <a:t>sar</a:t>
              </a:r>
              <a:r>
                <a:rPr lang="en-US" altLang="en-PK" sz="1350" b="1" dirty="0">
                  <a:latin typeface="Courier New" panose="02070309020205020404" pitchFamily="49" charset="0"/>
                </a:rPr>
                <a:t> dl,2	; DL = -10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050">
            <a:extLst>
              <a:ext uri="{FF2B5EF4-FFF2-40B4-BE49-F238E27FC236}">
                <a16:creationId xmlns:a16="http://schemas.microsoft.com/office/drawing/2014/main" id="{F768FEC1-ED72-4B50-BA7A-E42E5B4AEC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14338" name="Footer Placeholder 2">
            <a:extLst>
              <a:ext uri="{FF2B5EF4-FFF2-40B4-BE49-F238E27FC236}">
                <a16:creationId xmlns:a16="http://schemas.microsoft.com/office/drawing/2014/main" id="{9B65EAC5-A69A-462D-877D-179CC83B97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14339" name="Slide Number Placeholder 3">
            <a:extLst>
              <a:ext uri="{FF2B5EF4-FFF2-40B4-BE49-F238E27FC236}">
                <a16:creationId xmlns:a16="http://schemas.microsoft.com/office/drawing/2014/main" id="{E969EA89-6F9B-4FA2-99B0-8206AB2E41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8FD942-795C-4C79-AE80-AA2E9B0528C9}" type="slidenum">
              <a:rPr lang="en-US" altLang="en-PK" sz="1200">
                <a:latin typeface="Times New Roman" panose="02020603050405020304" pitchFamily="18" charset="0"/>
              </a:rPr>
              <a:pPr/>
              <a:t>11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4341" name="Text Box 2051">
            <a:extLst>
              <a:ext uri="{FF2B5EF4-FFF2-40B4-BE49-F238E27FC236}">
                <a16:creationId xmlns:a16="http://schemas.microsoft.com/office/drawing/2014/main" id="{AF0372D1-E0B7-4E10-B92C-34CA8542B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48" y="2413907"/>
            <a:ext cx="6196693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al,6Bh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shr</a:t>
            </a:r>
            <a:r>
              <a:rPr lang="en-US" altLang="en-PK" sz="1350" b="1" dirty="0">
                <a:latin typeface="Courier New" panose="02070309020205020404" pitchFamily="49" charset="0"/>
              </a:rPr>
              <a:t> al,1	a.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shl</a:t>
            </a:r>
            <a:r>
              <a:rPr lang="en-US" altLang="en-PK" sz="1350" b="1" dirty="0">
                <a:latin typeface="Courier New" panose="02070309020205020404" pitchFamily="49" charset="0"/>
              </a:rPr>
              <a:t> al,3	b.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al,8Ch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sar</a:t>
            </a:r>
            <a:r>
              <a:rPr lang="en-US" altLang="en-PK" sz="1350" b="1" dirty="0">
                <a:latin typeface="Courier New" panose="02070309020205020404" pitchFamily="49" charset="0"/>
              </a:rPr>
              <a:t> al,1	c.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sar</a:t>
            </a:r>
            <a:r>
              <a:rPr lang="en-US" altLang="en-PK" sz="1350" b="1" dirty="0">
                <a:latin typeface="Courier New" panose="02070309020205020404" pitchFamily="49" charset="0"/>
              </a:rPr>
              <a:t> al,3	d.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PK" sz="1350" b="1" dirty="0">
              <a:latin typeface="Courier New" panose="02070309020205020404" pitchFamily="49" charset="0"/>
            </a:endParaRPr>
          </a:p>
        </p:txBody>
      </p:sp>
      <p:sp>
        <p:nvSpPr>
          <p:cNvPr id="14342" name="Text Box 2052">
            <a:extLst>
              <a:ext uri="{FF2B5EF4-FFF2-40B4-BE49-F238E27FC236}">
                <a16:creationId xmlns:a16="http://schemas.microsoft.com/office/drawing/2014/main" id="{E07E2851-E7DB-4CD0-B3FA-B30614B2B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1785257"/>
            <a:ext cx="542925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575" dirty="0"/>
              <a:t>Indicate the hexadecimal value of AL after each shift:</a:t>
            </a:r>
          </a:p>
        </p:txBody>
      </p:sp>
      <p:sp>
        <p:nvSpPr>
          <p:cNvPr id="146437" name="Text Box 2053">
            <a:extLst>
              <a:ext uri="{FF2B5EF4-FFF2-40B4-BE49-F238E27FC236}">
                <a16:creationId xmlns:a16="http://schemas.microsoft.com/office/drawing/2014/main" id="{F84115D4-00F9-4701-AE01-17D6AB808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413907"/>
            <a:ext cx="344805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35h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A8h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C6h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F8h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PK" sz="135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2D9AC760-8A4F-434A-AB41-F086DDFC37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ROL Instruction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AEBD5BD5-CD4F-4E9C-9EF1-B1C06D6431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284637"/>
            <a:ext cx="8191824" cy="2679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PK" dirty="0"/>
              <a:t>ROL (rotate) shifts each bit to the left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PK" dirty="0"/>
              <a:t>The highest bit is copied into both the Carry flag and into the lowest bit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PK" dirty="0"/>
              <a:t>No bits are lost</a:t>
            </a:r>
          </a:p>
        </p:txBody>
      </p:sp>
      <p:sp>
        <p:nvSpPr>
          <p:cNvPr id="15362" name="Footer Placeholder 3">
            <a:extLst>
              <a:ext uri="{FF2B5EF4-FFF2-40B4-BE49-F238E27FC236}">
                <a16:creationId xmlns:a16="http://schemas.microsoft.com/office/drawing/2014/main" id="{96EB2332-1903-4458-9CC0-B9169FFD58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15363" name="Slide Number Placeholder 4">
            <a:extLst>
              <a:ext uri="{FF2B5EF4-FFF2-40B4-BE49-F238E27FC236}">
                <a16:creationId xmlns:a16="http://schemas.microsoft.com/office/drawing/2014/main" id="{3D495250-9A3B-4145-9EC8-BA70D754A2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914C9E-ABD3-45DB-AE73-84B28C48EF81}" type="slidenum">
              <a:rPr lang="en-US" altLang="en-PK" sz="1200">
                <a:latin typeface="Times New Roman" panose="02020603050405020304" pitchFamily="18" charset="0"/>
              </a:rPr>
              <a:pPr/>
              <a:t>12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graphicFrame>
        <p:nvGraphicFramePr>
          <p:cNvPr id="15366" name="Object 4">
            <a:extLst>
              <a:ext uri="{FF2B5EF4-FFF2-40B4-BE49-F238E27FC236}">
                <a16:creationId xmlns:a16="http://schemas.microsoft.com/office/drawing/2014/main" id="{02F3152D-F750-4CF4-BF0A-B83AA9FE94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589943"/>
              </p:ext>
            </p:extLst>
          </p:nvPr>
        </p:nvGraphicFramePr>
        <p:xfrm>
          <a:off x="2095500" y="2682964"/>
          <a:ext cx="44577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VISIO" r:id="rId3" imgW="3538728" imgH="542544" progId="Visio.Drawing.6">
                  <p:embed/>
                </p:oleObj>
              </mc:Choice>
              <mc:Fallback>
                <p:oleObj name="VISIO" r:id="rId3" imgW="3538728" imgH="542544" progId="Visio.Drawing.6">
                  <p:embed/>
                  <p:pic>
                    <p:nvPicPr>
                      <p:cNvPr id="15366" name="Object 4">
                        <a:extLst>
                          <a:ext uri="{FF2B5EF4-FFF2-40B4-BE49-F238E27FC236}">
                            <a16:creationId xmlns:a16="http://schemas.microsoft.com/office/drawing/2014/main" id="{02F3152D-F750-4CF4-BF0A-B83AA9FE94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299" t="-16902"/>
                      <a:stretch>
                        <a:fillRect/>
                      </a:stretch>
                    </p:blipFill>
                    <p:spPr bwMode="auto">
                      <a:xfrm>
                        <a:off x="2095500" y="2682964"/>
                        <a:ext cx="4457700" cy="7905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2" name="Text Box 8">
            <a:extLst>
              <a:ext uri="{FF2B5EF4-FFF2-40B4-BE49-F238E27FC236}">
                <a16:creationId xmlns:a16="http://schemas.microsoft.com/office/drawing/2014/main" id="{65B6EC7C-C7E5-4E2D-941C-946421CBC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929" y="3700119"/>
            <a:ext cx="6705924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al,11110000b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rol</a:t>
            </a:r>
            <a:r>
              <a:rPr lang="en-US" altLang="en-PK" sz="1350" b="1" dirty="0">
                <a:latin typeface="Courier New" panose="02070309020205020404" pitchFamily="49" charset="0"/>
              </a:rPr>
              <a:t> al,1	; AL = 11100001b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dl,3Fh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rol</a:t>
            </a:r>
            <a:r>
              <a:rPr lang="en-US" altLang="en-PK" sz="1350" b="1" dirty="0">
                <a:latin typeface="Courier New" panose="02070309020205020404" pitchFamily="49" charset="0"/>
              </a:rPr>
              <a:t> dl,4	; DL = F3h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81CFF365-ACE2-4640-9DEE-0B1B002C43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ROR Instruction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BCC565E3-EEC4-4742-A701-CEF7E256BF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386150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/>
              <a:t>ROR (rotate right) shifts each bit to the right</a:t>
            </a:r>
          </a:p>
          <a:p>
            <a:pPr eaLnBrk="1" hangingPunct="1"/>
            <a:r>
              <a:rPr lang="en-US" altLang="en-PK" dirty="0"/>
              <a:t>The lowest bit is copied into both the Carry flag and into the highest bit</a:t>
            </a:r>
          </a:p>
          <a:p>
            <a:pPr eaLnBrk="1" hangingPunct="1"/>
            <a:r>
              <a:rPr lang="en-US" altLang="en-PK" dirty="0"/>
              <a:t>No bits are lost</a:t>
            </a:r>
          </a:p>
        </p:txBody>
      </p:sp>
      <p:sp>
        <p:nvSpPr>
          <p:cNvPr id="16386" name="Footer Placeholder 3">
            <a:extLst>
              <a:ext uri="{FF2B5EF4-FFF2-40B4-BE49-F238E27FC236}">
                <a16:creationId xmlns:a16="http://schemas.microsoft.com/office/drawing/2014/main" id="{C9FCC2DE-CD84-4693-8030-2D30C7933E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16387" name="Slide Number Placeholder 4">
            <a:extLst>
              <a:ext uri="{FF2B5EF4-FFF2-40B4-BE49-F238E27FC236}">
                <a16:creationId xmlns:a16="http://schemas.microsoft.com/office/drawing/2014/main" id="{B5D1AE80-4B77-487D-BAA3-3426E53B8D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43C615-8A4F-47DD-BBA2-741F7E519A00}" type="slidenum">
              <a:rPr lang="en-US" altLang="en-PK" sz="1200">
                <a:latin typeface="Times New Roman" panose="02020603050405020304" pitchFamily="18" charset="0"/>
              </a:rPr>
              <a:pPr/>
              <a:t>13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graphicFrame>
        <p:nvGraphicFramePr>
          <p:cNvPr id="16390" name="Object 4">
            <a:extLst>
              <a:ext uri="{FF2B5EF4-FFF2-40B4-BE49-F238E27FC236}">
                <a16:creationId xmlns:a16="http://schemas.microsoft.com/office/drawing/2014/main" id="{FEDAE469-BA2D-4D5B-8B08-1C805E5072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266723"/>
              </p:ext>
            </p:extLst>
          </p:nvPr>
        </p:nvGraphicFramePr>
        <p:xfrm>
          <a:off x="2048199" y="2865000"/>
          <a:ext cx="4400550" cy="767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VISIO" r:id="rId3" imgW="3610356" imgH="542544" progId="Visio.Drawing.6">
                  <p:embed/>
                </p:oleObj>
              </mc:Choice>
              <mc:Fallback>
                <p:oleObj name="VISIO" r:id="rId3" imgW="3610356" imgH="542544" progId="Visio.Drawing.6">
                  <p:embed/>
                  <p:pic>
                    <p:nvPicPr>
                      <p:cNvPr id="16390" name="Object 4">
                        <a:extLst>
                          <a:ext uri="{FF2B5EF4-FFF2-40B4-BE49-F238E27FC236}">
                            <a16:creationId xmlns:a16="http://schemas.microsoft.com/office/drawing/2014/main" id="{FEDAE469-BA2D-4D5B-8B08-1C805E5072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315" t="-17487" r="-2632"/>
                      <a:stretch>
                        <a:fillRect/>
                      </a:stretch>
                    </p:blipFill>
                    <p:spPr bwMode="auto">
                      <a:xfrm>
                        <a:off x="2048199" y="2865000"/>
                        <a:ext cx="4400550" cy="76795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3" name="Text Box 5">
            <a:extLst>
              <a:ext uri="{FF2B5EF4-FFF2-40B4-BE49-F238E27FC236}">
                <a16:creationId xmlns:a16="http://schemas.microsoft.com/office/drawing/2014/main" id="{853F3F65-D45A-4310-91D4-4460EAC86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889" y="3905200"/>
            <a:ext cx="6482443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al,11110000b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ror</a:t>
            </a:r>
            <a:r>
              <a:rPr lang="en-US" altLang="en-PK" sz="1350" b="1" dirty="0">
                <a:latin typeface="Courier New" panose="02070309020205020404" pitchFamily="49" charset="0"/>
              </a:rPr>
              <a:t> al,1	; AL = 01111000b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dl,3Fh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ror</a:t>
            </a:r>
            <a:r>
              <a:rPr lang="en-US" altLang="en-PK" sz="1350" b="1" dirty="0">
                <a:latin typeface="Courier New" panose="02070309020205020404" pitchFamily="49" charset="0"/>
              </a:rPr>
              <a:t> dl,4	; DL = F3h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>
            <a:extLst>
              <a:ext uri="{FF2B5EF4-FFF2-40B4-BE49-F238E27FC236}">
                <a16:creationId xmlns:a16="http://schemas.microsoft.com/office/drawing/2014/main" id="{E73A3829-6908-49CD-BE8F-72998AE9EA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17410" name="Footer Placeholder 2">
            <a:extLst>
              <a:ext uri="{FF2B5EF4-FFF2-40B4-BE49-F238E27FC236}">
                <a16:creationId xmlns:a16="http://schemas.microsoft.com/office/drawing/2014/main" id="{68B62FC9-5A93-4AD0-9437-7DBAB967F5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425D824D-3E81-4356-A566-1E4DDB3B5A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81FD57-AF3B-41F4-9085-24AC7003AFC4}" type="slidenum">
              <a:rPr lang="en-US" altLang="en-PK" sz="1200">
                <a:latin typeface="Times New Roman" panose="02020603050405020304" pitchFamily="18" charset="0"/>
              </a:rPr>
              <a:pPr/>
              <a:t>14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7413" name="Text Box 1027">
            <a:extLst>
              <a:ext uri="{FF2B5EF4-FFF2-40B4-BE49-F238E27FC236}">
                <a16:creationId xmlns:a16="http://schemas.microsoft.com/office/drawing/2014/main" id="{80F0A5ED-608B-4DE7-9CBB-FF438162B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799" y="2504670"/>
            <a:ext cx="52006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al,6Bh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ror</a:t>
            </a:r>
            <a:r>
              <a:rPr lang="en-US" altLang="en-PK" sz="1350" b="1" dirty="0">
                <a:latin typeface="Courier New" panose="02070309020205020404" pitchFamily="49" charset="0"/>
              </a:rPr>
              <a:t> al,1	a.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rol</a:t>
            </a:r>
            <a:r>
              <a:rPr lang="en-US" altLang="en-PK" sz="1350" b="1" dirty="0">
                <a:latin typeface="Courier New" panose="02070309020205020404" pitchFamily="49" charset="0"/>
              </a:rPr>
              <a:t> al,3	b.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PK" sz="1350" b="1" dirty="0">
              <a:latin typeface="Courier New" panose="02070309020205020404" pitchFamily="49" charset="0"/>
            </a:endParaRPr>
          </a:p>
        </p:txBody>
      </p:sp>
      <p:sp>
        <p:nvSpPr>
          <p:cNvPr id="17414" name="Text Box 1028">
            <a:extLst>
              <a:ext uri="{FF2B5EF4-FFF2-40B4-BE49-F238E27FC236}">
                <a16:creationId xmlns:a16="http://schemas.microsoft.com/office/drawing/2014/main" id="{9E0D1174-CE2D-4BF9-8F0E-7D5608602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1876020"/>
            <a:ext cx="542925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575"/>
              <a:t>Indicate the hexadecimal value of AL after each rotation:</a:t>
            </a:r>
          </a:p>
        </p:txBody>
      </p:sp>
      <p:sp>
        <p:nvSpPr>
          <p:cNvPr id="144389" name="Text Box 1029">
            <a:extLst>
              <a:ext uri="{FF2B5EF4-FFF2-40B4-BE49-F238E27FC236}">
                <a16:creationId xmlns:a16="http://schemas.microsoft.com/office/drawing/2014/main" id="{867E0EA3-569B-4F8D-8E31-68424D91B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74" y="2513863"/>
            <a:ext cx="234315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B5h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ADh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PK" sz="135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15912189-44BF-4A2C-8B18-7838771BDC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RCL Instruction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C16E7B2B-0AC1-4311-9E53-FF2E87C4A3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395162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/>
              <a:t>RCL (rotate carry left) shifts each bit to the left</a:t>
            </a:r>
          </a:p>
          <a:p>
            <a:pPr eaLnBrk="1" hangingPunct="1"/>
            <a:r>
              <a:rPr lang="en-US" altLang="en-PK" dirty="0"/>
              <a:t>Copies the Carry flag to the least significant bit</a:t>
            </a:r>
          </a:p>
          <a:p>
            <a:pPr eaLnBrk="1" hangingPunct="1"/>
            <a:r>
              <a:rPr lang="en-US" altLang="en-PK" dirty="0"/>
              <a:t>Copies the most significant bit to the Carry flag</a:t>
            </a:r>
          </a:p>
        </p:txBody>
      </p:sp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9743C3FA-2134-4650-8CFF-5475936B18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3F235542-01CE-4C59-B1BF-FF25F7D337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B09FA6-D87C-492C-9093-6CF432A6C9B4}" type="slidenum">
              <a:rPr lang="en-US" altLang="en-PK" sz="1200">
                <a:latin typeface="Times New Roman" panose="02020603050405020304" pitchFamily="18" charset="0"/>
              </a:rPr>
              <a:pPr/>
              <a:t>15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graphicFrame>
        <p:nvGraphicFramePr>
          <p:cNvPr id="18438" name="Object 5">
            <a:extLst>
              <a:ext uri="{FF2B5EF4-FFF2-40B4-BE49-F238E27FC236}">
                <a16:creationId xmlns:a16="http://schemas.microsoft.com/office/drawing/2014/main" id="{B6DC077A-2344-40E4-9C26-4EAB577B10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993937"/>
              </p:ext>
            </p:extLst>
          </p:nvPr>
        </p:nvGraphicFramePr>
        <p:xfrm>
          <a:off x="2000549" y="3007743"/>
          <a:ext cx="4057650" cy="816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VISIO" r:id="rId3" imgW="3625596" imgH="728472" progId="Visio.Drawing.6">
                  <p:embed/>
                </p:oleObj>
              </mc:Choice>
              <mc:Fallback>
                <p:oleObj name="VISIO" r:id="rId3" imgW="3625596" imgH="728472" progId="Visio.Drawing.6">
                  <p:embed/>
                  <p:pic>
                    <p:nvPicPr>
                      <p:cNvPr id="18438" name="Object 5">
                        <a:extLst>
                          <a:ext uri="{FF2B5EF4-FFF2-40B4-BE49-F238E27FC236}">
                            <a16:creationId xmlns:a16="http://schemas.microsoft.com/office/drawing/2014/main" id="{B6DC077A-2344-40E4-9C26-4EAB577B10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549" y="3007743"/>
                        <a:ext cx="4057650" cy="8167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8" name="Text Box 6">
            <a:extLst>
              <a:ext uri="{FF2B5EF4-FFF2-40B4-BE49-F238E27FC236}">
                <a16:creationId xmlns:a16="http://schemas.microsoft.com/office/drawing/2014/main" id="{4D8FF529-C670-4209-B3E4-4DB8940CA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748" y="4093593"/>
            <a:ext cx="7334275" cy="108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2870" bIns="102870">
            <a:spAutoFit/>
          </a:bodyPr>
          <a:lstStyle>
            <a:lvl1pPr>
              <a:tabLst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PK" sz="1425" b="1" dirty="0" err="1">
                <a:latin typeface="Courier New" panose="02070309020205020404" pitchFamily="49" charset="0"/>
              </a:rPr>
              <a:t>clc</a:t>
            </a:r>
            <a:r>
              <a:rPr lang="en-US" altLang="en-PK" sz="1425" b="1" dirty="0">
                <a:latin typeface="Courier New" panose="02070309020205020404" pitchFamily="49" charset="0"/>
              </a:rPr>
              <a:t>		; CF = 0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PK" sz="1425" b="1" dirty="0">
                <a:latin typeface="Courier New" panose="02070309020205020404" pitchFamily="49" charset="0"/>
              </a:rPr>
              <a:t>mov bl,88h		; CF,BL = 0 10001000b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PK" sz="1425" b="1" dirty="0" err="1">
                <a:latin typeface="Courier New" panose="02070309020205020404" pitchFamily="49" charset="0"/>
              </a:rPr>
              <a:t>rcl</a:t>
            </a:r>
            <a:r>
              <a:rPr lang="en-US" altLang="en-PK" sz="1425" b="1" dirty="0">
                <a:latin typeface="Courier New" panose="02070309020205020404" pitchFamily="49" charset="0"/>
              </a:rPr>
              <a:t> bl,1		; CF,BL = 1 00010000b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PK" sz="1425" b="1" dirty="0" err="1">
                <a:latin typeface="Courier New" panose="02070309020205020404" pitchFamily="49" charset="0"/>
              </a:rPr>
              <a:t>rcl</a:t>
            </a:r>
            <a:r>
              <a:rPr lang="en-US" altLang="en-PK" sz="1425" b="1" dirty="0">
                <a:latin typeface="Courier New" panose="02070309020205020404" pitchFamily="49" charset="0"/>
              </a:rPr>
              <a:t> bl,1		; CF,BL = 0 00100001b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69FED928-2BF9-4C97-9341-E462852064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RCR Instruction</a:t>
            </a:r>
          </a:p>
        </p:txBody>
      </p:sp>
      <p:sp>
        <p:nvSpPr>
          <p:cNvPr id="19461" name="Rectangle 4">
            <a:extLst>
              <a:ext uri="{FF2B5EF4-FFF2-40B4-BE49-F238E27FC236}">
                <a16:creationId xmlns:a16="http://schemas.microsoft.com/office/drawing/2014/main" id="{86DF9075-47BF-48F4-B617-D03F9CE68D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4976" y="1582657"/>
            <a:ext cx="8191824" cy="2679000"/>
          </a:xfrm>
          <a:noFill/>
        </p:spPr>
        <p:txBody>
          <a:bodyPr/>
          <a:lstStyle/>
          <a:p>
            <a:pPr eaLnBrk="1" hangingPunct="1"/>
            <a:r>
              <a:rPr lang="en-US" altLang="en-PK" dirty="0"/>
              <a:t>RCR (rotate carry right) shifts each bit to the right</a:t>
            </a:r>
          </a:p>
          <a:p>
            <a:pPr eaLnBrk="1" hangingPunct="1"/>
            <a:r>
              <a:rPr lang="en-US" altLang="en-PK" dirty="0"/>
              <a:t>Copies the Carry flag to the most significant bit</a:t>
            </a:r>
          </a:p>
          <a:p>
            <a:pPr eaLnBrk="1" hangingPunct="1"/>
            <a:r>
              <a:rPr lang="en-US" altLang="en-PK" dirty="0"/>
              <a:t>Copies the least significant bit to the Carry flag</a:t>
            </a:r>
          </a:p>
        </p:txBody>
      </p:sp>
      <p:sp>
        <p:nvSpPr>
          <p:cNvPr id="19458" name="Footer Placeholder 3">
            <a:extLst>
              <a:ext uri="{FF2B5EF4-FFF2-40B4-BE49-F238E27FC236}">
                <a16:creationId xmlns:a16="http://schemas.microsoft.com/office/drawing/2014/main" id="{5AE5C5AE-A7AE-4C1F-8DEB-D4CE6BC034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19459" name="Slide Number Placeholder 4">
            <a:extLst>
              <a:ext uri="{FF2B5EF4-FFF2-40B4-BE49-F238E27FC236}">
                <a16:creationId xmlns:a16="http://schemas.microsoft.com/office/drawing/2014/main" id="{B3825F4B-5E4E-417F-AA32-70F3B47F34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2CFBEF-32B4-4BD0-BA88-FA9BDC445112}" type="slidenum">
              <a:rPr lang="en-US" altLang="en-PK" sz="1200">
                <a:latin typeface="Times New Roman" panose="02020603050405020304" pitchFamily="18" charset="0"/>
              </a:rPr>
              <a:pPr/>
              <a:t>16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91142" name="Text Box 6">
            <a:extLst>
              <a:ext uri="{FF2B5EF4-FFF2-40B4-BE49-F238E27FC236}">
                <a16:creationId xmlns:a16="http://schemas.microsoft.com/office/drawing/2014/main" id="{45D46BBA-8636-4C95-9F54-74F48CFF2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1857" y="4261657"/>
            <a:ext cx="7010400" cy="843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2870" bIns="102870">
            <a:spAutoFit/>
          </a:bodyPr>
          <a:lstStyle>
            <a:lvl1pPr>
              <a:tabLst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PK" sz="1425" b="1" dirty="0" err="1">
                <a:latin typeface="Courier New" panose="02070309020205020404" pitchFamily="49" charset="0"/>
              </a:rPr>
              <a:t>stc</a:t>
            </a:r>
            <a:r>
              <a:rPr lang="en-US" altLang="en-PK" sz="1425" b="1" dirty="0">
                <a:latin typeface="Courier New" panose="02070309020205020404" pitchFamily="49" charset="0"/>
              </a:rPr>
              <a:t>	; CF = 1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PK" sz="1425" b="1" dirty="0">
                <a:latin typeface="Courier New" panose="02070309020205020404" pitchFamily="49" charset="0"/>
              </a:rPr>
              <a:t>mov ah,10h	; CF,AH = 1 00010000b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PK" sz="1425" b="1" dirty="0" err="1">
                <a:latin typeface="Courier New" panose="02070309020205020404" pitchFamily="49" charset="0"/>
              </a:rPr>
              <a:t>rcr</a:t>
            </a:r>
            <a:r>
              <a:rPr lang="en-US" altLang="en-PK" sz="1425" b="1" dirty="0">
                <a:latin typeface="Courier New" panose="02070309020205020404" pitchFamily="49" charset="0"/>
              </a:rPr>
              <a:t> ah,1	; CF,AH = 0 10001000b</a:t>
            </a:r>
          </a:p>
        </p:txBody>
      </p:sp>
      <p:graphicFrame>
        <p:nvGraphicFramePr>
          <p:cNvPr id="19463" name="Object 8">
            <a:extLst>
              <a:ext uri="{FF2B5EF4-FFF2-40B4-BE49-F238E27FC236}">
                <a16:creationId xmlns:a16="http://schemas.microsoft.com/office/drawing/2014/main" id="{D7016647-8890-4C9A-BE54-2DA8AE94CD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784847"/>
              </p:ext>
            </p:extLst>
          </p:nvPr>
        </p:nvGraphicFramePr>
        <p:xfrm>
          <a:off x="2467136" y="3045030"/>
          <a:ext cx="4171950" cy="820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VISIO" r:id="rId3" imgW="3604349" imgH="727260" progId="Visio.Drawing.6">
                  <p:embed/>
                </p:oleObj>
              </mc:Choice>
              <mc:Fallback>
                <p:oleObj name="VISIO" r:id="rId3" imgW="3604349" imgH="727260" progId="Visio.Drawing.6">
                  <p:embed/>
                  <p:pic>
                    <p:nvPicPr>
                      <p:cNvPr id="19463" name="Object 8">
                        <a:extLst>
                          <a:ext uri="{FF2B5EF4-FFF2-40B4-BE49-F238E27FC236}">
                            <a16:creationId xmlns:a16="http://schemas.microsoft.com/office/drawing/2014/main" id="{D7016647-8890-4C9A-BE54-2DA8AE94CD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2817"/>
                      <a:stretch>
                        <a:fillRect/>
                      </a:stretch>
                    </p:blipFill>
                    <p:spPr bwMode="auto">
                      <a:xfrm>
                        <a:off x="2467136" y="3045030"/>
                        <a:ext cx="4171950" cy="82034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1026">
            <a:extLst>
              <a:ext uri="{FF2B5EF4-FFF2-40B4-BE49-F238E27FC236}">
                <a16:creationId xmlns:a16="http://schemas.microsoft.com/office/drawing/2014/main" id="{E0443D03-9E51-4602-9DAD-14E18ADA30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20482" name="Footer Placeholder 2">
            <a:extLst>
              <a:ext uri="{FF2B5EF4-FFF2-40B4-BE49-F238E27FC236}">
                <a16:creationId xmlns:a16="http://schemas.microsoft.com/office/drawing/2014/main" id="{1895914D-84C6-480D-BA78-5F2AA7D0AB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9B3ADA3B-E1C1-4A83-B3F5-BA6EB24C26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A8F2155-638D-45E0-B131-B3D560830B1E}" type="slidenum">
              <a:rPr lang="en-US" altLang="en-PK" sz="1200">
                <a:latin typeface="Times New Roman" panose="02020603050405020304" pitchFamily="18" charset="0"/>
              </a:rPr>
              <a:pPr/>
              <a:t>17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20485" name="Text Box 1027">
            <a:extLst>
              <a:ext uri="{FF2B5EF4-FFF2-40B4-BE49-F238E27FC236}">
                <a16:creationId xmlns:a16="http://schemas.microsoft.com/office/drawing/2014/main" id="{F6EA0B48-F553-4AD2-96E0-6F7000CD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336" y="2571750"/>
            <a:ext cx="44577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stc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al,6Bh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rcr</a:t>
            </a:r>
            <a:r>
              <a:rPr lang="en-US" altLang="en-PK" sz="1350" b="1" dirty="0">
                <a:latin typeface="Courier New" panose="02070309020205020404" pitchFamily="49" charset="0"/>
              </a:rPr>
              <a:t> al,1	a.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rcl</a:t>
            </a:r>
            <a:r>
              <a:rPr lang="en-US" altLang="en-PK" sz="1350" b="1" dirty="0">
                <a:latin typeface="Courier New" panose="02070309020205020404" pitchFamily="49" charset="0"/>
              </a:rPr>
              <a:t> al,3	b.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PK" sz="1350" b="1" dirty="0">
              <a:latin typeface="Courier New" panose="02070309020205020404" pitchFamily="49" charset="0"/>
            </a:endParaRPr>
          </a:p>
        </p:txBody>
      </p:sp>
      <p:sp>
        <p:nvSpPr>
          <p:cNvPr id="20486" name="Text Box 1028">
            <a:extLst>
              <a:ext uri="{FF2B5EF4-FFF2-40B4-BE49-F238E27FC236}">
                <a16:creationId xmlns:a16="http://schemas.microsoft.com/office/drawing/2014/main" id="{3CCD7E2A-FBBF-47B7-B81B-9E40EE50E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3886" y="1943100"/>
            <a:ext cx="542925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575"/>
              <a:t>Indicate the hexadecimal value of AL after each rotation:</a:t>
            </a:r>
          </a:p>
        </p:txBody>
      </p:sp>
      <p:sp>
        <p:nvSpPr>
          <p:cNvPr id="145413" name="Text Box 1029">
            <a:extLst>
              <a:ext uri="{FF2B5EF4-FFF2-40B4-BE49-F238E27FC236}">
                <a16:creationId xmlns:a16="http://schemas.microsoft.com/office/drawing/2014/main" id="{2007C0DA-B5F7-4ACD-9FB0-661991CEC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2293" y="2571750"/>
            <a:ext cx="234315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B5h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AEh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PK" sz="135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26">
            <a:extLst>
              <a:ext uri="{FF2B5EF4-FFF2-40B4-BE49-F238E27FC236}">
                <a16:creationId xmlns:a16="http://schemas.microsoft.com/office/drawing/2014/main" id="{A9DA38B0-FB81-4328-BBA8-CF2C4000BF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SHLD Instruction</a:t>
            </a:r>
          </a:p>
        </p:txBody>
      </p:sp>
      <p:sp>
        <p:nvSpPr>
          <p:cNvPr id="21509" name="Rectangle 1027">
            <a:extLst>
              <a:ext uri="{FF2B5EF4-FFF2-40B4-BE49-F238E27FC236}">
                <a16:creationId xmlns:a16="http://schemas.microsoft.com/office/drawing/2014/main" id="{6BCADF46-CB22-4ADD-A680-F369FF47F5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4977" y="1368054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/>
              <a:t>Shifts a destination operand a given number of bits to the left </a:t>
            </a:r>
          </a:p>
          <a:p>
            <a:pPr eaLnBrk="1" hangingPunct="1"/>
            <a:r>
              <a:rPr lang="en-US" altLang="en-PK" dirty="0"/>
              <a:t>The bit positions opened up by the shift are filled by the most significant bits of the source operand</a:t>
            </a:r>
          </a:p>
          <a:p>
            <a:pPr eaLnBrk="1" hangingPunct="1"/>
            <a:r>
              <a:rPr lang="en-US" altLang="en-PK" dirty="0"/>
              <a:t>The source operand is not affected</a:t>
            </a:r>
          </a:p>
          <a:p>
            <a:pPr eaLnBrk="1" hangingPunct="1"/>
            <a:r>
              <a:rPr lang="en-US" altLang="en-PK" dirty="0"/>
              <a:t>Syntax:</a:t>
            </a:r>
          </a:p>
          <a:p>
            <a:pPr lvl="1" eaLnBrk="1" hangingPunct="1">
              <a:buFontTx/>
              <a:buNone/>
            </a:pPr>
            <a:r>
              <a:rPr lang="en-US" altLang="en-PK" dirty="0"/>
              <a:t>	</a:t>
            </a:r>
            <a:r>
              <a:rPr lang="en-US" altLang="en-PK" dirty="0">
                <a:solidFill>
                  <a:schemeClr val="tx1"/>
                </a:solidFill>
              </a:rPr>
              <a:t>SHLD </a:t>
            </a:r>
            <a:r>
              <a:rPr lang="en-US" altLang="en-PK" i="1" dirty="0">
                <a:solidFill>
                  <a:schemeClr val="tx1"/>
                </a:solidFill>
              </a:rPr>
              <a:t>destination, source, count</a:t>
            </a:r>
          </a:p>
          <a:p>
            <a:pPr eaLnBrk="1" hangingPunct="1"/>
            <a:r>
              <a:rPr lang="en-US" altLang="en-PK" dirty="0"/>
              <a:t>Operand types:</a:t>
            </a:r>
            <a:endParaRPr lang="en-US" altLang="en-PK" i="1" dirty="0">
              <a:solidFill>
                <a:schemeClr val="tx2"/>
              </a:solidFill>
            </a:endParaRPr>
          </a:p>
        </p:txBody>
      </p:sp>
      <p:sp>
        <p:nvSpPr>
          <p:cNvPr id="21506" name="Footer Placeholder 3">
            <a:extLst>
              <a:ext uri="{FF2B5EF4-FFF2-40B4-BE49-F238E27FC236}">
                <a16:creationId xmlns:a16="http://schemas.microsoft.com/office/drawing/2014/main" id="{F36C82BC-9822-46FC-8096-815E574098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21507" name="Slide Number Placeholder 4">
            <a:extLst>
              <a:ext uri="{FF2B5EF4-FFF2-40B4-BE49-F238E27FC236}">
                <a16:creationId xmlns:a16="http://schemas.microsoft.com/office/drawing/2014/main" id="{1B81B519-2DBE-43CF-B7B4-7DAAA8B979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9F1E24-471E-45D6-94F2-7D97646EC53A}" type="slidenum">
              <a:rPr lang="en-US" altLang="en-PK" sz="1200">
                <a:latin typeface="Times New Roman" panose="02020603050405020304" pitchFamily="18" charset="0"/>
              </a:rPr>
              <a:pPr/>
              <a:t>18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21510" name="Text Box 1028">
            <a:extLst>
              <a:ext uri="{FF2B5EF4-FFF2-40B4-BE49-F238E27FC236}">
                <a16:creationId xmlns:a16="http://schemas.microsoft.com/office/drawing/2014/main" id="{8B838924-FE97-4B9A-A16A-DD2EE2077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327723"/>
            <a:ext cx="3657600" cy="6180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tIns="102870" bIns="102870">
            <a:spAutoFit/>
          </a:bodyPr>
          <a:lstStyle>
            <a:lvl1pPr>
              <a:tabLst>
                <a:tab pos="457200" algn="l"/>
                <a:tab pos="39449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9449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9449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9449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9449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9449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9449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9449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9449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PK" sz="1350" b="1" dirty="0">
                <a:solidFill>
                  <a:schemeClr val="bg2"/>
                </a:solidFill>
                <a:latin typeface="Courier New" panose="02070309020205020404" pitchFamily="49" charset="0"/>
              </a:rPr>
              <a:t>SHLD </a:t>
            </a:r>
            <a:r>
              <a:rPr lang="en-US" altLang="en-PK" sz="135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reg16/32</a:t>
            </a:r>
            <a:r>
              <a:rPr lang="en-US" altLang="en-PK" sz="1350" b="1" dirty="0">
                <a:solidFill>
                  <a:schemeClr val="bg2"/>
                </a:solidFill>
                <a:latin typeface="Courier New" panose="02070309020205020404" pitchFamily="49" charset="0"/>
              </a:rPr>
              <a:t>, </a:t>
            </a:r>
            <a:r>
              <a:rPr lang="en-US" altLang="en-PK" sz="135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reg16/32, imm8</a:t>
            </a:r>
            <a:r>
              <a:rPr lang="en-US" altLang="en-PK" sz="1350" b="1" dirty="0">
                <a:solidFill>
                  <a:schemeClr val="bg2"/>
                </a:solidFill>
                <a:latin typeface="Courier New" panose="02070309020205020404" pitchFamily="49" charset="0"/>
              </a:rPr>
              <a:t>/CL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PK" sz="1350" b="1" dirty="0">
                <a:solidFill>
                  <a:schemeClr val="bg2"/>
                </a:solidFill>
                <a:latin typeface="Courier New" panose="02070309020205020404" pitchFamily="49" charset="0"/>
              </a:rPr>
              <a:t>SHLD </a:t>
            </a:r>
            <a:r>
              <a:rPr lang="en-US" altLang="en-PK" sz="135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mem16/32, reg16/32, imm8</a:t>
            </a:r>
            <a:r>
              <a:rPr lang="en-US" altLang="en-PK" sz="1350" b="1" dirty="0">
                <a:solidFill>
                  <a:schemeClr val="bg2"/>
                </a:solidFill>
                <a:latin typeface="Courier New" panose="02070309020205020404" pitchFamily="49" charset="0"/>
              </a:rPr>
              <a:t>/CL</a:t>
            </a:r>
            <a:endParaRPr lang="en-US" altLang="en-PK" sz="1350" b="1" i="1" dirty="0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795367E0-C5C2-421F-B742-145C02B02B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SHLD Example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A2ADABB4-42BB-4B0D-A4D8-DC6C96AC97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/>
              <a:t>Shift count of 1: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/>
              <a:t>	</a:t>
            </a:r>
            <a:r>
              <a:rPr lang="en-US" altLang="en-PK" sz="1500" b="1">
                <a:latin typeface="Courier New" panose="02070309020205020404" pitchFamily="49" charset="0"/>
              </a:rPr>
              <a:t>	mov al,11100000b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500" b="1">
                <a:latin typeface="Courier New" panose="02070309020205020404" pitchFamily="49" charset="0"/>
              </a:rPr>
              <a:t>		mov bl,10011101b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500" b="1">
                <a:latin typeface="Courier New" panose="02070309020205020404" pitchFamily="49" charset="0"/>
              </a:rPr>
              <a:t>		shld al,bl,1</a:t>
            </a:r>
          </a:p>
        </p:txBody>
      </p:sp>
      <p:sp>
        <p:nvSpPr>
          <p:cNvPr id="22530" name="Footer Placeholder 3">
            <a:extLst>
              <a:ext uri="{FF2B5EF4-FFF2-40B4-BE49-F238E27FC236}">
                <a16:creationId xmlns:a16="http://schemas.microsoft.com/office/drawing/2014/main" id="{3820159F-0029-48D5-ACDB-2BA723C4F6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22531" name="Slide Number Placeholder 4">
            <a:extLst>
              <a:ext uri="{FF2B5EF4-FFF2-40B4-BE49-F238E27FC236}">
                <a16:creationId xmlns:a16="http://schemas.microsoft.com/office/drawing/2014/main" id="{A2CF7F44-AC74-4F25-851D-B547D4F173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139280-A36E-40C8-A5D8-877E6DB84F1A}" type="slidenum">
              <a:rPr lang="en-US" altLang="en-PK" sz="1200">
                <a:latin typeface="Times New Roman" panose="02020603050405020304" pitchFamily="18" charset="0"/>
              </a:rPr>
              <a:pPr/>
              <a:t>19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pic>
        <p:nvPicPr>
          <p:cNvPr id="22534" name="Picture 4">
            <a:extLst>
              <a:ext uri="{FF2B5EF4-FFF2-40B4-BE49-F238E27FC236}">
                <a16:creationId xmlns:a16="http://schemas.microsoft.com/office/drawing/2014/main" id="{B2DDBAE5-93A1-45A8-A9BA-A0C4742F0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3468290"/>
            <a:ext cx="4857750" cy="1675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10FB-557C-4D8D-B6A9-CFB782C83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Lecture 16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74D9D-D818-462E-B1AE-E04E5945F4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10</a:t>
            </a:r>
            <a:endParaRPr lang="en-PK" dirty="0"/>
          </a:p>
        </p:txBody>
      </p:sp>
      <p:grpSp>
        <p:nvGrpSpPr>
          <p:cNvPr id="4" name="Google Shape;4349;p48">
            <a:extLst>
              <a:ext uri="{FF2B5EF4-FFF2-40B4-BE49-F238E27FC236}">
                <a16:creationId xmlns:a16="http://schemas.microsoft.com/office/drawing/2014/main" id="{4B843817-6BC6-47AA-9308-E64E07042CDE}"/>
              </a:ext>
            </a:extLst>
          </p:cNvPr>
          <p:cNvGrpSpPr/>
          <p:nvPr/>
        </p:nvGrpSpPr>
        <p:grpSpPr>
          <a:xfrm>
            <a:off x="5570483" y="908092"/>
            <a:ext cx="3143086" cy="3406477"/>
            <a:chOff x="2181300" y="231400"/>
            <a:chExt cx="4262637" cy="4762499"/>
          </a:xfrm>
        </p:grpSpPr>
        <p:sp>
          <p:nvSpPr>
            <p:cNvPr id="5" name="Google Shape;4350;p48">
              <a:extLst>
                <a:ext uri="{FF2B5EF4-FFF2-40B4-BE49-F238E27FC236}">
                  <a16:creationId xmlns:a16="http://schemas.microsoft.com/office/drawing/2014/main" id="{94389DF8-6AC1-4D34-B609-2E913CE190A7}"/>
                </a:ext>
              </a:extLst>
            </p:cNvPr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351;p48">
              <a:extLst>
                <a:ext uri="{FF2B5EF4-FFF2-40B4-BE49-F238E27FC236}">
                  <a16:creationId xmlns:a16="http://schemas.microsoft.com/office/drawing/2014/main" id="{D411DC7A-B15D-480D-BEAD-775E51ECCC2C}"/>
                </a:ext>
              </a:extLst>
            </p:cNvPr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352;p48">
              <a:extLst>
                <a:ext uri="{FF2B5EF4-FFF2-40B4-BE49-F238E27FC236}">
                  <a16:creationId xmlns:a16="http://schemas.microsoft.com/office/drawing/2014/main" id="{05C56744-4C52-482C-B41D-86619800DF3E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353;p48">
              <a:extLst>
                <a:ext uri="{FF2B5EF4-FFF2-40B4-BE49-F238E27FC236}">
                  <a16:creationId xmlns:a16="http://schemas.microsoft.com/office/drawing/2014/main" id="{B6D360C8-4BEF-421B-B16F-CB0BAF7EE236}"/>
                </a:ext>
              </a:extLst>
            </p:cNvPr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354;p48">
              <a:extLst>
                <a:ext uri="{FF2B5EF4-FFF2-40B4-BE49-F238E27FC236}">
                  <a16:creationId xmlns:a16="http://schemas.microsoft.com/office/drawing/2014/main" id="{8069A179-F22D-44B9-9708-033FE8FD0588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355;p48">
              <a:extLst>
                <a:ext uri="{FF2B5EF4-FFF2-40B4-BE49-F238E27FC236}">
                  <a16:creationId xmlns:a16="http://schemas.microsoft.com/office/drawing/2014/main" id="{C06CB7DE-DE9D-4101-8DD9-D7DE69A2B5EE}"/>
                </a:ext>
              </a:extLst>
            </p:cNvPr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356;p48">
              <a:extLst>
                <a:ext uri="{FF2B5EF4-FFF2-40B4-BE49-F238E27FC236}">
                  <a16:creationId xmlns:a16="http://schemas.microsoft.com/office/drawing/2014/main" id="{FFCF3D4A-DEC5-4A06-9DFD-AEADCF70D867}"/>
                </a:ext>
              </a:extLst>
            </p:cNvPr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357;p48">
              <a:extLst>
                <a:ext uri="{FF2B5EF4-FFF2-40B4-BE49-F238E27FC236}">
                  <a16:creationId xmlns:a16="http://schemas.microsoft.com/office/drawing/2014/main" id="{30372073-67B3-40D9-9AE6-17FFF4347CB9}"/>
                </a:ext>
              </a:extLst>
            </p:cNvPr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358;p48">
              <a:extLst>
                <a:ext uri="{FF2B5EF4-FFF2-40B4-BE49-F238E27FC236}">
                  <a16:creationId xmlns:a16="http://schemas.microsoft.com/office/drawing/2014/main" id="{07C54BF5-4F99-406D-BA93-DEE3C5D30503}"/>
                </a:ext>
              </a:extLst>
            </p:cNvPr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359;p48">
              <a:extLst>
                <a:ext uri="{FF2B5EF4-FFF2-40B4-BE49-F238E27FC236}">
                  <a16:creationId xmlns:a16="http://schemas.microsoft.com/office/drawing/2014/main" id="{5AE503B7-3C0B-4BAE-8E6E-79F0390900CF}"/>
                </a:ext>
              </a:extLst>
            </p:cNvPr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360;p48">
              <a:extLst>
                <a:ext uri="{FF2B5EF4-FFF2-40B4-BE49-F238E27FC236}">
                  <a16:creationId xmlns:a16="http://schemas.microsoft.com/office/drawing/2014/main" id="{6131E1EA-2B6D-414B-B718-98EEA1F90466}"/>
                </a:ext>
              </a:extLst>
            </p:cNvPr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361;p48">
              <a:extLst>
                <a:ext uri="{FF2B5EF4-FFF2-40B4-BE49-F238E27FC236}">
                  <a16:creationId xmlns:a16="http://schemas.microsoft.com/office/drawing/2014/main" id="{D5B868E0-5570-463A-BF7C-C57125617ED4}"/>
                </a:ext>
              </a:extLst>
            </p:cNvPr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362;p48">
              <a:extLst>
                <a:ext uri="{FF2B5EF4-FFF2-40B4-BE49-F238E27FC236}">
                  <a16:creationId xmlns:a16="http://schemas.microsoft.com/office/drawing/2014/main" id="{DA396958-6ECF-4BA8-8C7B-3DED5DA5309B}"/>
                </a:ext>
              </a:extLst>
            </p:cNvPr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363;p48">
              <a:extLst>
                <a:ext uri="{FF2B5EF4-FFF2-40B4-BE49-F238E27FC236}">
                  <a16:creationId xmlns:a16="http://schemas.microsoft.com/office/drawing/2014/main" id="{3E526219-2770-4301-936D-EBE5E23B4F96}"/>
                </a:ext>
              </a:extLst>
            </p:cNvPr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364;p48">
              <a:extLst>
                <a:ext uri="{FF2B5EF4-FFF2-40B4-BE49-F238E27FC236}">
                  <a16:creationId xmlns:a16="http://schemas.microsoft.com/office/drawing/2014/main" id="{715B8677-FC7F-4C6E-89E9-A058AAC1071D}"/>
                </a:ext>
              </a:extLst>
            </p:cNvPr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365;p48">
              <a:extLst>
                <a:ext uri="{FF2B5EF4-FFF2-40B4-BE49-F238E27FC236}">
                  <a16:creationId xmlns:a16="http://schemas.microsoft.com/office/drawing/2014/main" id="{7AB2AEAC-0AEA-4036-9AA1-A3615B4BC607}"/>
                </a:ext>
              </a:extLst>
            </p:cNvPr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366;p48">
              <a:extLst>
                <a:ext uri="{FF2B5EF4-FFF2-40B4-BE49-F238E27FC236}">
                  <a16:creationId xmlns:a16="http://schemas.microsoft.com/office/drawing/2014/main" id="{69AE4474-6CAE-496C-8BEB-DFEBC7E4913C}"/>
                </a:ext>
              </a:extLst>
            </p:cNvPr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367;p48">
              <a:extLst>
                <a:ext uri="{FF2B5EF4-FFF2-40B4-BE49-F238E27FC236}">
                  <a16:creationId xmlns:a16="http://schemas.microsoft.com/office/drawing/2014/main" id="{34885E21-451E-46A5-94DE-B6A907435403}"/>
                </a:ext>
              </a:extLst>
            </p:cNvPr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368;p48">
              <a:extLst>
                <a:ext uri="{FF2B5EF4-FFF2-40B4-BE49-F238E27FC236}">
                  <a16:creationId xmlns:a16="http://schemas.microsoft.com/office/drawing/2014/main" id="{A7B35C89-395B-4284-8068-8E2C5B729322}"/>
                </a:ext>
              </a:extLst>
            </p:cNvPr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369;p48">
              <a:extLst>
                <a:ext uri="{FF2B5EF4-FFF2-40B4-BE49-F238E27FC236}">
                  <a16:creationId xmlns:a16="http://schemas.microsoft.com/office/drawing/2014/main" id="{7F30121F-1435-4FED-8A98-ACF903A2EE54}"/>
                </a:ext>
              </a:extLst>
            </p:cNvPr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370;p48">
              <a:extLst>
                <a:ext uri="{FF2B5EF4-FFF2-40B4-BE49-F238E27FC236}">
                  <a16:creationId xmlns:a16="http://schemas.microsoft.com/office/drawing/2014/main" id="{2B34216D-B880-451D-8D1A-AD620CA69D56}"/>
                </a:ext>
              </a:extLst>
            </p:cNvPr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371;p48">
              <a:extLst>
                <a:ext uri="{FF2B5EF4-FFF2-40B4-BE49-F238E27FC236}">
                  <a16:creationId xmlns:a16="http://schemas.microsoft.com/office/drawing/2014/main" id="{708C7713-DB60-429A-A041-F08E390DCA30}"/>
                </a:ext>
              </a:extLst>
            </p:cNvPr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372;p48">
              <a:extLst>
                <a:ext uri="{FF2B5EF4-FFF2-40B4-BE49-F238E27FC236}">
                  <a16:creationId xmlns:a16="http://schemas.microsoft.com/office/drawing/2014/main" id="{13D3F553-1F5E-439A-B218-912CE14FBA69}"/>
                </a:ext>
              </a:extLst>
            </p:cNvPr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373;p48">
              <a:extLst>
                <a:ext uri="{FF2B5EF4-FFF2-40B4-BE49-F238E27FC236}">
                  <a16:creationId xmlns:a16="http://schemas.microsoft.com/office/drawing/2014/main" id="{53ABF5D1-7BFC-431C-8BF6-686DCAE0FBD1}"/>
                </a:ext>
              </a:extLst>
            </p:cNvPr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374;p48">
              <a:extLst>
                <a:ext uri="{FF2B5EF4-FFF2-40B4-BE49-F238E27FC236}">
                  <a16:creationId xmlns:a16="http://schemas.microsoft.com/office/drawing/2014/main" id="{66D7AF65-9B94-425E-9D6E-B385EBF21846}"/>
                </a:ext>
              </a:extLst>
            </p:cNvPr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375;p48">
              <a:extLst>
                <a:ext uri="{FF2B5EF4-FFF2-40B4-BE49-F238E27FC236}">
                  <a16:creationId xmlns:a16="http://schemas.microsoft.com/office/drawing/2014/main" id="{E35DE70C-D0AA-46CD-B092-7DBDE5706DA4}"/>
                </a:ext>
              </a:extLst>
            </p:cNvPr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376;p48">
              <a:extLst>
                <a:ext uri="{FF2B5EF4-FFF2-40B4-BE49-F238E27FC236}">
                  <a16:creationId xmlns:a16="http://schemas.microsoft.com/office/drawing/2014/main" id="{9A34396F-F0AE-43F1-AC42-9725E04D8F66}"/>
                </a:ext>
              </a:extLst>
            </p:cNvPr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377;p48">
              <a:extLst>
                <a:ext uri="{FF2B5EF4-FFF2-40B4-BE49-F238E27FC236}">
                  <a16:creationId xmlns:a16="http://schemas.microsoft.com/office/drawing/2014/main" id="{9FB4ED13-1DAC-4FEE-B9C7-5E6857177802}"/>
                </a:ext>
              </a:extLst>
            </p:cNvPr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378;p48">
              <a:extLst>
                <a:ext uri="{FF2B5EF4-FFF2-40B4-BE49-F238E27FC236}">
                  <a16:creationId xmlns:a16="http://schemas.microsoft.com/office/drawing/2014/main" id="{AAA7D360-085F-4C0E-8888-577A88C7A0B2}"/>
                </a:ext>
              </a:extLst>
            </p:cNvPr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379;p48">
              <a:extLst>
                <a:ext uri="{FF2B5EF4-FFF2-40B4-BE49-F238E27FC236}">
                  <a16:creationId xmlns:a16="http://schemas.microsoft.com/office/drawing/2014/main" id="{B5040743-FA1E-4151-B610-0331538F082F}"/>
                </a:ext>
              </a:extLst>
            </p:cNvPr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380;p48">
              <a:extLst>
                <a:ext uri="{FF2B5EF4-FFF2-40B4-BE49-F238E27FC236}">
                  <a16:creationId xmlns:a16="http://schemas.microsoft.com/office/drawing/2014/main" id="{C08D26CA-A7A1-4C17-8C77-0491BF240753}"/>
                </a:ext>
              </a:extLst>
            </p:cNvPr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381;p48">
              <a:extLst>
                <a:ext uri="{FF2B5EF4-FFF2-40B4-BE49-F238E27FC236}">
                  <a16:creationId xmlns:a16="http://schemas.microsoft.com/office/drawing/2014/main" id="{754B55D1-5AF2-4623-9042-61CD8B275C56}"/>
                </a:ext>
              </a:extLst>
            </p:cNvPr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382;p48">
              <a:extLst>
                <a:ext uri="{FF2B5EF4-FFF2-40B4-BE49-F238E27FC236}">
                  <a16:creationId xmlns:a16="http://schemas.microsoft.com/office/drawing/2014/main" id="{A988424E-1AB7-4391-A26C-DFFA67F66684}"/>
                </a:ext>
              </a:extLst>
            </p:cNvPr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383;p48">
              <a:extLst>
                <a:ext uri="{FF2B5EF4-FFF2-40B4-BE49-F238E27FC236}">
                  <a16:creationId xmlns:a16="http://schemas.microsoft.com/office/drawing/2014/main" id="{618A82CA-EA40-4BB9-B6E5-AFD3129488BD}"/>
                </a:ext>
              </a:extLst>
            </p:cNvPr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384;p48">
              <a:extLst>
                <a:ext uri="{FF2B5EF4-FFF2-40B4-BE49-F238E27FC236}">
                  <a16:creationId xmlns:a16="http://schemas.microsoft.com/office/drawing/2014/main" id="{7F89ED2F-2C99-485B-AFA7-A8A902008B76}"/>
                </a:ext>
              </a:extLst>
            </p:cNvPr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385;p48">
              <a:extLst>
                <a:ext uri="{FF2B5EF4-FFF2-40B4-BE49-F238E27FC236}">
                  <a16:creationId xmlns:a16="http://schemas.microsoft.com/office/drawing/2014/main" id="{812090CE-9247-40FA-8594-A1F59CC4D313}"/>
                </a:ext>
              </a:extLst>
            </p:cNvPr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386;p48">
              <a:extLst>
                <a:ext uri="{FF2B5EF4-FFF2-40B4-BE49-F238E27FC236}">
                  <a16:creationId xmlns:a16="http://schemas.microsoft.com/office/drawing/2014/main" id="{1EDE550F-FD42-4B2C-97C3-7628D95EBC03}"/>
                </a:ext>
              </a:extLst>
            </p:cNvPr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387;p48">
              <a:extLst>
                <a:ext uri="{FF2B5EF4-FFF2-40B4-BE49-F238E27FC236}">
                  <a16:creationId xmlns:a16="http://schemas.microsoft.com/office/drawing/2014/main" id="{10D0D8C5-977F-4AC6-824B-D5F36B3FE6F8}"/>
                </a:ext>
              </a:extLst>
            </p:cNvPr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" name="Google Shape;4388;p48">
              <a:extLst>
                <a:ext uri="{FF2B5EF4-FFF2-40B4-BE49-F238E27FC236}">
                  <a16:creationId xmlns:a16="http://schemas.microsoft.com/office/drawing/2014/main" id="{981BE346-0397-4303-9F0B-DA0F099AEAB4}"/>
                </a:ext>
              </a:extLst>
            </p:cNvPr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195" name="Google Shape;4389;p48">
                <a:extLst>
                  <a:ext uri="{FF2B5EF4-FFF2-40B4-BE49-F238E27FC236}">
                    <a16:creationId xmlns:a16="http://schemas.microsoft.com/office/drawing/2014/main" id="{F18AC14F-4624-4F62-BB57-1AF387AD3CA0}"/>
                  </a:ext>
                </a:extLst>
              </p:cNvPr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4390;p48">
                <a:extLst>
                  <a:ext uri="{FF2B5EF4-FFF2-40B4-BE49-F238E27FC236}">
                    <a16:creationId xmlns:a16="http://schemas.microsoft.com/office/drawing/2014/main" id="{A4788D8B-0130-4A3C-A02B-EA9EA27CF1E7}"/>
                  </a:ext>
                </a:extLst>
              </p:cNvPr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4391;p48">
                <a:extLst>
                  <a:ext uri="{FF2B5EF4-FFF2-40B4-BE49-F238E27FC236}">
                    <a16:creationId xmlns:a16="http://schemas.microsoft.com/office/drawing/2014/main" id="{D695A356-BA6B-4D12-92C8-7B264B5E71B8}"/>
                  </a:ext>
                </a:extLst>
              </p:cNvPr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534" extrusionOk="0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4392;p48">
                <a:extLst>
                  <a:ext uri="{FF2B5EF4-FFF2-40B4-BE49-F238E27FC236}">
                    <a16:creationId xmlns:a16="http://schemas.microsoft.com/office/drawing/2014/main" id="{9D6399EA-15BE-4A93-AED7-5C083E96CB4B}"/>
                  </a:ext>
                </a:extLst>
              </p:cNvPr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4393;p48">
                <a:extLst>
                  <a:ext uri="{FF2B5EF4-FFF2-40B4-BE49-F238E27FC236}">
                    <a16:creationId xmlns:a16="http://schemas.microsoft.com/office/drawing/2014/main" id="{BA51C476-E3EA-4342-8ABE-3858DBA44D09}"/>
                  </a:ext>
                </a:extLst>
              </p:cNvPr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4394;p48">
                <a:extLst>
                  <a:ext uri="{FF2B5EF4-FFF2-40B4-BE49-F238E27FC236}">
                    <a16:creationId xmlns:a16="http://schemas.microsoft.com/office/drawing/2014/main" id="{12CBB838-193E-4DCE-9F62-6F2C0280356F}"/>
                  </a:ext>
                </a:extLst>
              </p:cNvPr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248" extrusionOk="0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4395;p48">
                <a:extLst>
                  <a:ext uri="{FF2B5EF4-FFF2-40B4-BE49-F238E27FC236}">
                    <a16:creationId xmlns:a16="http://schemas.microsoft.com/office/drawing/2014/main" id="{2F94D7A4-C8E2-4123-AFFC-5ABD9C7F689D}"/>
                  </a:ext>
                </a:extLst>
              </p:cNvPr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4396;p48">
                <a:extLst>
                  <a:ext uri="{FF2B5EF4-FFF2-40B4-BE49-F238E27FC236}">
                    <a16:creationId xmlns:a16="http://schemas.microsoft.com/office/drawing/2014/main" id="{E830BFC6-DDB4-42EA-99CB-A93AE08E752B}"/>
                  </a:ext>
                </a:extLst>
              </p:cNvPr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4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4397;p48">
                <a:extLst>
                  <a:ext uri="{FF2B5EF4-FFF2-40B4-BE49-F238E27FC236}">
                    <a16:creationId xmlns:a16="http://schemas.microsoft.com/office/drawing/2014/main" id="{A68672D7-23D7-4197-8CA3-1D069978D315}"/>
                  </a:ext>
                </a:extLst>
              </p:cNvPr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4398;p48">
                <a:extLst>
                  <a:ext uri="{FF2B5EF4-FFF2-40B4-BE49-F238E27FC236}">
                    <a16:creationId xmlns:a16="http://schemas.microsoft.com/office/drawing/2014/main" id="{13B585BA-35EC-44F4-B439-B88351837E16}"/>
                  </a:ext>
                </a:extLst>
              </p:cNvPr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763" extrusionOk="0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4399;p48">
                <a:extLst>
                  <a:ext uri="{FF2B5EF4-FFF2-40B4-BE49-F238E27FC236}">
                    <a16:creationId xmlns:a16="http://schemas.microsoft.com/office/drawing/2014/main" id="{418FA8AD-83B3-4DAD-9AA4-13BBEFE3D815}"/>
                  </a:ext>
                </a:extLst>
              </p:cNvPr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4400;p48">
                <a:extLst>
                  <a:ext uri="{FF2B5EF4-FFF2-40B4-BE49-F238E27FC236}">
                    <a16:creationId xmlns:a16="http://schemas.microsoft.com/office/drawing/2014/main" id="{B42EC7E5-2007-41E2-A391-023AD99D99F6}"/>
                  </a:ext>
                </a:extLst>
              </p:cNvPr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4401;p48">
                <a:extLst>
                  <a:ext uri="{FF2B5EF4-FFF2-40B4-BE49-F238E27FC236}">
                    <a16:creationId xmlns:a16="http://schemas.microsoft.com/office/drawing/2014/main" id="{3F7D6C38-A24B-43BC-88A9-74727EAC4C29}"/>
                  </a:ext>
                </a:extLst>
              </p:cNvPr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4402;p48">
                <a:extLst>
                  <a:ext uri="{FF2B5EF4-FFF2-40B4-BE49-F238E27FC236}">
                    <a16:creationId xmlns:a16="http://schemas.microsoft.com/office/drawing/2014/main" id="{35033C95-99F3-4E85-9FCC-911EBC6BC2AE}"/>
                  </a:ext>
                </a:extLst>
              </p:cNvPr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623" h="18383" extrusionOk="0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4403;p48">
                <a:extLst>
                  <a:ext uri="{FF2B5EF4-FFF2-40B4-BE49-F238E27FC236}">
                    <a16:creationId xmlns:a16="http://schemas.microsoft.com/office/drawing/2014/main" id="{6086CF02-8A90-451B-8F3B-599D11E84E2F}"/>
                  </a:ext>
                </a:extLst>
              </p:cNvPr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573" extrusionOk="0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4404;p48">
                <a:extLst>
                  <a:ext uri="{FF2B5EF4-FFF2-40B4-BE49-F238E27FC236}">
                    <a16:creationId xmlns:a16="http://schemas.microsoft.com/office/drawing/2014/main" id="{8A773B44-C1D8-45ED-9F20-EA7E11172E75}"/>
                  </a:ext>
                </a:extLst>
              </p:cNvPr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4405;p48">
                <a:extLst>
                  <a:ext uri="{FF2B5EF4-FFF2-40B4-BE49-F238E27FC236}">
                    <a16:creationId xmlns:a16="http://schemas.microsoft.com/office/drawing/2014/main" id="{25901097-EACB-4458-9BFD-EA66094EBCB8}"/>
                  </a:ext>
                </a:extLst>
              </p:cNvPr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avLst/>
                <a:gdLst/>
                <a:ahLst/>
                <a:cxnLst/>
                <a:rect l="l" t="t" r="r" b="b"/>
                <a:pathLst>
                  <a:path w="221034" h="138969" extrusionOk="0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4406;p48">
              <a:extLst>
                <a:ext uri="{FF2B5EF4-FFF2-40B4-BE49-F238E27FC236}">
                  <a16:creationId xmlns:a16="http://schemas.microsoft.com/office/drawing/2014/main" id="{75108941-2D8F-499B-9E8F-16CAC719B132}"/>
                </a:ext>
              </a:extLst>
            </p:cNvPr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179" name="Google Shape;4407;p48">
                <a:extLst>
                  <a:ext uri="{FF2B5EF4-FFF2-40B4-BE49-F238E27FC236}">
                    <a16:creationId xmlns:a16="http://schemas.microsoft.com/office/drawing/2014/main" id="{11EFEB3A-3EAF-4657-B6B6-F219B3453CA7}"/>
                  </a:ext>
                </a:extLst>
              </p:cNvPr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4408;p48">
                <a:extLst>
                  <a:ext uri="{FF2B5EF4-FFF2-40B4-BE49-F238E27FC236}">
                    <a16:creationId xmlns:a16="http://schemas.microsoft.com/office/drawing/2014/main" id="{4824F9AB-A222-4193-ABEC-90C100FF45E3}"/>
                  </a:ext>
                </a:extLst>
              </p:cNvPr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576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4409;p48">
                <a:extLst>
                  <a:ext uri="{FF2B5EF4-FFF2-40B4-BE49-F238E27FC236}">
                    <a16:creationId xmlns:a16="http://schemas.microsoft.com/office/drawing/2014/main" id="{6CF20DE5-DC4A-4D8F-81DE-371A260509F2}"/>
                  </a:ext>
                </a:extLst>
              </p:cNvPr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4410;p48">
                <a:extLst>
                  <a:ext uri="{FF2B5EF4-FFF2-40B4-BE49-F238E27FC236}">
                    <a16:creationId xmlns:a16="http://schemas.microsoft.com/office/drawing/2014/main" id="{76CC53A2-FE9D-4A81-9AB5-3CCC0FA3283F}"/>
                  </a:ext>
                </a:extLst>
              </p:cNvPr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4411;p48">
                <a:extLst>
                  <a:ext uri="{FF2B5EF4-FFF2-40B4-BE49-F238E27FC236}">
                    <a16:creationId xmlns:a16="http://schemas.microsoft.com/office/drawing/2014/main" id="{54E0F474-73BE-4C54-8CFE-D18F09393201}"/>
                  </a:ext>
                </a:extLst>
              </p:cNvPr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16" h="275248" extrusionOk="0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4412;p48">
                <a:extLst>
                  <a:ext uri="{FF2B5EF4-FFF2-40B4-BE49-F238E27FC236}">
                    <a16:creationId xmlns:a16="http://schemas.microsoft.com/office/drawing/2014/main" id="{EC065618-0840-4BCD-AC7D-D59935D5A571}"/>
                  </a:ext>
                </a:extLst>
              </p:cNvPr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714" h="258770" extrusionOk="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4413;p48">
                <a:extLst>
                  <a:ext uri="{FF2B5EF4-FFF2-40B4-BE49-F238E27FC236}">
                    <a16:creationId xmlns:a16="http://schemas.microsoft.com/office/drawing/2014/main" id="{BA0D0CAB-FA1F-45D2-A0B0-C964F91D9AFB}"/>
                  </a:ext>
                </a:extLst>
              </p:cNvPr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8588" extrusionOk="0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4414;p48">
                <a:extLst>
                  <a:ext uri="{FF2B5EF4-FFF2-40B4-BE49-F238E27FC236}">
                    <a16:creationId xmlns:a16="http://schemas.microsoft.com/office/drawing/2014/main" id="{5FD797EF-962E-4712-BC9B-DCB4C19C08DB}"/>
                  </a:ext>
                </a:extLst>
              </p:cNvPr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4415;p48">
                <a:extLst>
                  <a:ext uri="{FF2B5EF4-FFF2-40B4-BE49-F238E27FC236}">
                    <a16:creationId xmlns:a16="http://schemas.microsoft.com/office/drawing/2014/main" id="{AED1EDF8-4ABC-45A0-B95C-116E79C7D6C5}"/>
                  </a:ext>
                </a:extLst>
              </p:cNvPr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4416;p48">
                <a:extLst>
                  <a:ext uri="{FF2B5EF4-FFF2-40B4-BE49-F238E27FC236}">
                    <a16:creationId xmlns:a16="http://schemas.microsoft.com/office/drawing/2014/main" id="{D6CCBEC1-5369-406D-B963-50CBD6A3A469}"/>
                  </a:ext>
                </a:extLst>
              </p:cNvPr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4417;p48">
                <a:extLst>
                  <a:ext uri="{FF2B5EF4-FFF2-40B4-BE49-F238E27FC236}">
                    <a16:creationId xmlns:a16="http://schemas.microsoft.com/office/drawing/2014/main" id="{C3EF3B2A-C8D9-4E29-B86D-D719061C99BD}"/>
                  </a:ext>
                </a:extLst>
              </p:cNvPr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4418;p48">
                <a:extLst>
                  <a:ext uri="{FF2B5EF4-FFF2-40B4-BE49-F238E27FC236}">
                    <a16:creationId xmlns:a16="http://schemas.microsoft.com/office/drawing/2014/main" id="{02B1779B-CD27-42AD-BA05-EC4A5C156011}"/>
                  </a:ext>
                </a:extLst>
              </p:cNvPr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4419;p48">
                <a:extLst>
                  <a:ext uri="{FF2B5EF4-FFF2-40B4-BE49-F238E27FC236}">
                    <a16:creationId xmlns:a16="http://schemas.microsoft.com/office/drawing/2014/main" id="{87748F64-F8F6-4D48-9A0F-733F1F7C1E07}"/>
                  </a:ext>
                </a:extLst>
              </p:cNvPr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4420;p48">
                <a:extLst>
                  <a:ext uri="{FF2B5EF4-FFF2-40B4-BE49-F238E27FC236}">
                    <a16:creationId xmlns:a16="http://schemas.microsoft.com/office/drawing/2014/main" id="{31B20046-236F-4DB9-9287-CE2D2FEFAD0E}"/>
                  </a:ext>
                </a:extLst>
              </p:cNvPr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4421;p48">
                <a:extLst>
                  <a:ext uri="{FF2B5EF4-FFF2-40B4-BE49-F238E27FC236}">
                    <a16:creationId xmlns:a16="http://schemas.microsoft.com/office/drawing/2014/main" id="{5BBB94A8-28C4-4292-92E6-A2FB05AEE929}"/>
                  </a:ext>
                </a:extLst>
              </p:cNvPr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4422;p48">
                <a:extLst>
                  <a:ext uri="{FF2B5EF4-FFF2-40B4-BE49-F238E27FC236}">
                    <a16:creationId xmlns:a16="http://schemas.microsoft.com/office/drawing/2014/main" id="{5F69CEC9-84B1-4A15-96C2-697B9A79C521}"/>
                  </a:ext>
                </a:extLst>
              </p:cNvPr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9065" extrusionOk="0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423;p48">
              <a:extLst>
                <a:ext uri="{FF2B5EF4-FFF2-40B4-BE49-F238E27FC236}">
                  <a16:creationId xmlns:a16="http://schemas.microsoft.com/office/drawing/2014/main" id="{D1A3A73A-DD83-48A3-A04F-D240940622D2}"/>
                </a:ext>
              </a:extLst>
            </p:cNvPr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163" name="Google Shape;4424;p48">
                <a:extLst>
                  <a:ext uri="{FF2B5EF4-FFF2-40B4-BE49-F238E27FC236}">
                    <a16:creationId xmlns:a16="http://schemas.microsoft.com/office/drawing/2014/main" id="{57FC3512-78A4-417D-B125-81F4617BA199}"/>
                  </a:ext>
                </a:extLst>
              </p:cNvPr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4425;p48">
                <a:extLst>
                  <a:ext uri="{FF2B5EF4-FFF2-40B4-BE49-F238E27FC236}">
                    <a16:creationId xmlns:a16="http://schemas.microsoft.com/office/drawing/2014/main" id="{52F20116-CE5A-4D58-B723-5089AC4753AA}"/>
                  </a:ext>
                </a:extLst>
              </p:cNvPr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4426;p48">
                <a:extLst>
                  <a:ext uri="{FF2B5EF4-FFF2-40B4-BE49-F238E27FC236}">
                    <a16:creationId xmlns:a16="http://schemas.microsoft.com/office/drawing/2014/main" id="{D0D9B966-B0D3-4DFC-A915-625ECEEAB166}"/>
                  </a:ext>
                </a:extLst>
              </p:cNvPr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4427;p48">
                <a:extLst>
                  <a:ext uri="{FF2B5EF4-FFF2-40B4-BE49-F238E27FC236}">
                    <a16:creationId xmlns:a16="http://schemas.microsoft.com/office/drawing/2014/main" id="{90EFAC7D-8945-4F98-844E-E00A07B713AF}"/>
                  </a:ext>
                </a:extLst>
              </p:cNvPr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4428;p48">
                <a:extLst>
                  <a:ext uri="{FF2B5EF4-FFF2-40B4-BE49-F238E27FC236}">
                    <a16:creationId xmlns:a16="http://schemas.microsoft.com/office/drawing/2014/main" id="{06A0541D-AE80-4259-A2F5-244315F7D2E1}"/>
                  </a:ext>
                </a:extLst>
              </p:cNvPr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343" extrusionOk="0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4429;p48">
                <a:extLst>
                  <a:ext uri="{FF2B5EF4-FFF2-40B4-BE49-F238E27FC236}">
                    <a16:creationId xmlns:a16="http://schemas.microsoft.com/office/drawing/2014/main" id="{819DB099-C2B2-473C-8339-58D2161FFAF6}"/>
                  </a:ext>
                </a:extLst>
              </p:cNvPr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4430;p48">
                <a:extLst>
                  <a:ext uri="{FF2B5EF4-FFF2-40B4-BE49-F238E27FC236}">
                    <a16:creationId xmlns:a16="http://schemas.microsoft.com/office/drawing/2014/main" id="{8DD03BD5-14EB-473C-AB9C-5B314AEF284F}"/>
                  </a:ext>
                </a:extLst>
              </p:cNvPr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5" extrusionOk="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4431;p48">
                <a:extLst>
                  <a:ext uri="{FF2B5EF4-FFF2-40B4-BE49-F238E27FC236}">
                    <a16:creationId xmlns:a16="http://schemas.microsoft.com/office/drawing/2014/main" id="{531A3C8F-A21B-431E-831C-441BFD095AB5}"/>
                  </a:ext>
                </a:extLst>
              </p:cNvPr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4432;p48">
                <a:extLst>
                  <a:ext uri="{FF2B5EF4-FFF2-40B4-BE49-F238E27FC236}">
                    <a16:creationId xmlns:a16="http://schemas.microsoft.com/office/drawing/2014/main" id="{C861CD18-46D7-4086-85CE-1C06867946C9}"/>
                  </a:ext>
                </a:extLst>
              </p:cNvPr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4433;p48">
                <a:extLst>
                  <a:ext uri="{FF2B5EF4-FFF2-40B4-BE49-F238E27FC236}">
                    <a16:creationId xmlns:a16="http://schemas.microsoft.com/office/drawing/2014/main" id="{34C5419E-FF43-424D-9FF5-4893ED3CF63D}"/>
                  </a:ext>
                </a:extLst>
              </p:cNvPr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4434;p48">
                <a:extLst>
                  <a:ext uri="{FF2B5EF4-FFF2-40B4-BE49-F238E27FC236}">
                    <a16:creationId xmlns:a16="http://schemas.microsoft.com/office/drawing/2014/main" id="{C34E9832-7348-4851-AA11-E3ABFDB975AD}"/>
                  </a:ext>
                </a:extLst>
              </p:cNvPr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5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4435;p48">
                <a:extLst>
                  <a:ext uri="{FF2B5EF4-FFF2-40B4-BE49-F238E27FC236}">
                    <a16:creationId xmlns:a16="http://schemas.microsoft.com/office/drawing/2014/main" id="{CD3D588C-B3C9-4437-81D6-5AC0AA54A6A9}"/>
                  </a:ext>
                </a:extLst>
              </p:cNvPr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4436;p48">
                <a:extLst>
                  <a:ext uri="{FF2B5EF4-FFF2-40B4-BE49-F238E27FC236}">
                    <a16:creationId xmlns:a16="http://schemas.microsoft.com/office/drawing/2014/main" id="{2E8A382C-240F-4C64-ABBE-84762D419068}"/>
                  </a:ext>
                </a:extLst>
              </p:cNvPr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4437;p48">
                <a:extLst>
                  <a:ext uri="{FF2B5EF4-FFF2-40B4-BE49-F238E27FC236}">
                    <a16:creationId xmlns:a16="http://schemas.microsoft.com/office/drawing/2014/main" id="{CC80945F-AA92-4D0B-B6D2-92A28B718AAC}"/>
                  </a:ext>
                </a:extLst>
              </p:cNvPr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4438;p48">
                <a:extLst>
                  <a:ext uri="{FF2B5EF4-FFF2-40B4-BE49-F238E27FC236}">
                    <a16:creationId xmlns:a16="http://schemas.microsoft.com/office/drawing/2014/main" id="{5A95D311-26EA-40E0-B067-C19F293F6D57}"/>
                  </a:ext>
                </a:extLst>
              </p:cNvPr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4439;p48">
                <a:extLst>
                  <a:ext uri="{FF2B5EF4-FFF2-40B4-BE49-F238E27FC236}">
                    <a16:creationId xmlns:a16="http://schemas.microsoft.com/office/drawing/2014/main" id="{807FF51F-EECC-4391-A16B-11CC68E63DCF}"/>
                  </a:ext>
                </a:extLst>
              </p:cNvPr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36" h="139064" extrusionOk="0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4440;p48">
              <a:extLst>
                <a:ext uri="{FF2B5EF4-FFF2-40B4-BE49-F238E27FC236}">
                  <a16:creationId xmlns:a16="http://schemas.microsoft.com/office/drawing/2014/main" id="{46C2868A-78AD-4E65-96FF-ED8735166BF5}"/>
                </a:ext>
              </a:extLst>
            </p:cNvPr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147" name="Google Shape;4441;p48">
                <a:extLst>
                  <a:ext uri="{FF2B5EF4-FFF2-40B4-BE49-F238E27FC236}">
                    <a16:creationId xmlns:a16="http://schemas.microsoft.com/office/drawing/2014/main" id="{751FEBF1-B5CC-494D-BC78-A32DA2D6A937}"/>
                  </a:ext>
                </a:extLst>
              </p:cNvPr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4442;p48">
                <a:extLst>
                  <a:ext uri="{FF2B5EF4-FFF2-40B4-BE49-F238E27FC236}">
                    <a16:creationId xmlns:a16="http://schemas.microsoft.com/office/drawing/2014/main" id="{2328A51C-6275-4302-A4AD-255F99969E10}"/>
                  </a:ext>
                </a:extLst>
              </p:cNvPr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4443;p48">
                <a:extLst>
                  <a:ext uri="{FF2B5EF4-FFF2-40B4-BE49-F238E27FC236}">
                    <a16:creationId xmlns:a16="http://schemas.microsoft.com/office/drawing/2014/main" id="{770C853C-6ECD-4127-9EB3-7FA07697480D}"/>
                  </a:ext>
                </a:extLst>
              </p:cNvPr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4444;p48">
                <a:extLst>
                  <a:ext uri="{FF2B5EF4-FFF2-40B4-BE49-F238E27FC236}">
                    <a16:creationId xmlns:a16="http://schemas.microsoft.com/office/drawing/2014/main" id="{6B9E65EE-D8E8-45C4-8697-FEE19886C771}"/>
                  </a:ext>
                </a:extLst>
              </p:cNvPr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4445;p48">
                <a:extLst>
                  <a:ext uri="{FF2B5EF4-FFF2-40B4-BE49-F238E27FC236}">
                    <a16:creationId xmlns:a16="http://schemas.microsoft.com/office/drawing/2014/main" id="{150B7DE1-0CE7-4A08-A96B-B4C92DA5008E}"/>
                  </a:ext>
                </a:extLst>
              </p:cNvPr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4446;p48">
                <a:extLst>
                  <a:ext uri="{FF2B5EF4-FFF2-40B4-BE49-F238E27FC236}">
                    <a16:creationId xmlns:a16="http://schemas.microsoft.com/office/drawing/2014/main" id="{595D2926-CA57-4BFA-AF03-79885EB11D82}"/>
                  </a:ext>
                </a:extLst>
              </p:cNvPr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4447;p48">
                <a:extLst>
                  <a:ext uri="{FF2B5EF4-FFF2-40B4-BE49-F238E27FC236}">
                    <a16:creationId xmlns:a16="http://schemas.microsoft.com/office/drawing/2014/main" id="{A1B39887-E1A8-4A12-9518-E468D2501E5A}"/>
                  </a:ext>
                </a:extLst>
              </p:cNvPr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4448;p48">
                <a:extLst>
                  <a:ext uri="{FF2B5EF4-FFF2-40B4-BE49-F238E27FC236}">
                    <a16:creationId xmlns:a16="http://schemas.microsoft.com/office/drawing/2014/main" id="{8849C6E4-90E1-43E0-BEA8-7A18808C2C01}"/>
                  </a:ext>
                </a:extLst>
              </p:cNvPr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4449;p48">
                <a:extLst>
                  <a:ext uri="{FF2B5EF4-FFF2-40B4-BE49-F238E27FC236}">
                    <a16:creationId xmlns:a16="http://schemas.microsoft.com/office/drawing/2014/main" id="{8873C063-B8D7-473A-8559-BF01355C4759}"/>
                  </a:ext>
                </a:extLst>
              </p:cNvPr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4450;p48">
                <a:extLst>
                  <a:ext uri="{FF2B5EF4-FFF2-40B4-BE49-F238E27FC236}">
                    <a16:creationId xmlns:a16="http://schemas.microsoft.com/office/drawing/2014/main" id="{0C9631FB-E4BF-4966-A486-F4110D2962D5}"/>
                  </a:ext>
                </a:extLst>
              </p:cNvPr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4451;p48">
                <a:extLst>
                  <a:ext uri="{FF2B5EF4-FFF2-40B4-BE49-F238E27FC236}">
                    <a16:creationId xmlns:a16="http://schemas.microsoft.com/office/drawing/2014/main" id="{FA7DE2D6-12C7-409E-81D7-D9021DEE66FD}"/>
                  </a:ext>
                </a:extLst>
              </p:cNvPr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544" h="24669" extrusionOk="0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4452;p48">
                <a:extLst>
                  <a:ext uri="{FF2B5EF4-FFF2-40B4-BE49-F238E27FC236}">
                    <a16:creationId xmlns:a16="http://schemas.microsoft.com/office/drawing/2014/main" id="{E928722A-8FA3-4CAA-BFA1-109F7A016628}"/>
                  </a:ext>
                </a:extLst>
              </p:cNvPr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4453;p48">
                <a:extLst>
                  <a:ext uri="{FF2B5EF4-FFF2-40B4-BE49-F238E27FC236}">
                    <a16:creationId xmlns:a16="http://schemas.microsoft.com/office/drawing/2014/main" id="{16B758E8-5E5D-41E5-AF12-0F62FE16C081}"/>
                  </a:ext>
                </a:extLst>
              </p:cNvPr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4454;p48">
                <a:extLst>
                  <a:ext uri="{FF2B5EF4-FFF2-40B4-BE49-F238E27FC236}">
                    <a16:creationId xmlns:a16="http://schemas.microsoft.com/office/drawing/2014/main" id="{509E6D1C-DC50-4C88-87BF-4B2AA4B29A38}"/>
                  </a:ext>
                </a:extLst>
              </p:cNvPr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4455;p48">
                <a:extLst>
                  <a:ext uri="{FF2B5EF4-FFF2-40B4-BE49-F238E27FC236}">
                    <a16:creationId xmlns:a16="http://schemas.microsoft.com/office/drawing/2014/main" id="{1DD41E68-7B2E-4DC4-A9F7-96B4D6370809}"/>
                  </a:ext>
                </a:extLst>
              </p:cNvPr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4456;p48">
                <a:extLst>
                  <a:ext uri="{FF2B5EF4-FFF2-40B4-BE49-F238E27FC236}">
                    <a16:creationId xmlns:a16="http://schemas.microsoft.com/office/drawing/2014/main" id="{58FA431A-6593-4636-B1D9-94488039861E}"/>
                  </a:ext>
                </a:extLst>
              </p:cNvPr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4457;p48">
              <a:extLst>
                <a:ext uri="{FF2B5EF4-FFF2-40B4-BE49-F238E27FC236}">
                  <a16:creationId xmlns:a16="http://schemas.microsoft.com/office/drawing/2014/main" id="{FFABBA72-96E7-4633-8183-B96E98391988}"/>
                </a:ext>
              </a:extLst>
            </p:cNvPr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131" name="Google Shape;4458;p48">
                <a:extLst>
                  <a:ext uri="{FF2B5EF4-FFF2-40B4-BE49-F238E27FC236}">
                    <a16:creationId xmlns:a16="http://schemas.microsoft.com/office/drawing/2014/main" id="{2F418313-FF02-44E0-A6CE-40AC010EA601}"/>
                  </a:ext>
                </a:extLst>
              </p:cNvPr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4459;p48">
                <a:extLst>
                  <a:ext uri="{FF2B5EF4-FFF2-40B4-BE49-F238E27FC236}">
                    <a16:creationId xmlns:a16="http://schemas.microsoft.com/office/drawing/2014/main" id="{D8736794-6B59-4E06-967C-DFC375AB46F5}"/>
                  </a:ext>
                </a:extLst>
              </p:cNvPr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4460;p48">
                <a:extLst>
                  <a:ext uri="{FF2B5EF4-FFF2-40B4-BE49-F238E27FC236}">
                    <a16:creationId xmlns:a16="http://schemas.microsoft.com/office/drawing/2014/main" id="{FB5CF0DB-36BE-41F2-B0C9-ED7D44700F90}"/>
                  </a:ext>
                </a:extLst>
              </p:cNvPr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4461;p48">
                <a:extLst>
                  <a:ext uri="{FF2B5EF4-FFF2-40B4-BE49-F238E27FC236}">
                    <a16:creationId xmlns:a16="http://schemas.microsoft.com/office/drawing/2014/main" id="{AF89B5D5-1B4D-4FBE-912D-7845CBEDEB4C}"/>
                  </a:ext>
                </a:extLst>
              </p:cNvPr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4462;p48">
                <a:extLst>
                  <a:ext uri="{FF2B5EF4-FFF2-40B4-BE49-F238E27FC236}">
                    <a16:creationId xmlns:a16="http://schemas.microsoft.com/office/drawing/2014/main" id="{C1FB60DB-574B-476C-A1EF-C30ADEE189E2}"/>
                  </a:ext>
                </a:extLst>
              </p:cNvPr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4" extrusionOk="0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4463;p48">
                <a:extLst>
                  <a:ext uri="{FF2B5EF4-FFF2-40B4-BE49-F238E27FC236}">
                    <a16:creationId xmlns:a16="http://schemas.microsoft.com/office/drawing/2014/main" id="{55F567D4-F320-43FA-8EF2-0CB2C0477858}"/>
                  </a:ext>
                </a:extLst>
              </p:cNvPr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4464;p48">
                <a:extLst>
                  <a:ext uri="{FF2B5EF4-FFF2-40B4-BE49-F238E27FC236}">
                    <a16:creationId xmlns:a16="http://schemas.microsoft.com/office/drawing/2014/main" id="{23142584-17BB-42B0-8B27-1A7447B3E53C}"/>
                  </a:ext>
                </a:extLst>
              </p:cNvPr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1515" h="139160" extrusionOk="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4465;p48">
                <a:extLst>
                  <a:ext uri="{FF2B5EF4-FFF2-40B4-BE49-F238E27FC236}">
                    <a16:creationId xmlns:a16="http://schemas.microsoft.com/office/drawing/2014/main" id="{88243866-3F88-4696-8889-CAB1FC0BCD5F}"/>
                  </a:ext>
                </a:extLst>
              </p:cNvPr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4466;p48">
                <a:extLst>
                  <a:ext uri="{FF2B5EF4-FFF2-40B4-BE49-F238E27FC236}">
                    <a16:creationId xmlns:a16="http://schemas.microsoft.com/office/drawing/2014/main" id="{92FB057C-D8F2-4A74-A49E-731A9283FDC5}"/>
                  </a:ext>
                </a:extLst>
              </p:cNvPr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4467;p48">
                <a:extLst>
                  <a:ext uri="{FF2B5EF4-FFF2-40B4-BE49-F238E27FC236}">
                    <a16:creationId xmlns:a16="http://schemas.microsoft.com/office/drawing/2014/main" id="{4E5E66BB-1191-4D45-993E-B10DCCCEA0CF}"/>
                  </a:ext>
                </a:extLst>
              </p:cNvPr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4468;p48">
                <a:extLst>
                  <a:ext uri="{FF2B5EF4-FFF2-40B4-BE49-F238E27FC236}">
                    <a16:creationId xmlns:a16="http://schemas.microsoft.com/office/drawing/2014/main" id="{8752CFC3-1278-462F-BC37-070A35F06818}"/>
                  </a:ext>
                </a:extLst>
              </p:cNvPr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4469;p48">
                <a:extLst>
                  <a:ext uri="{FF2B5EF4-FFF2-40B4-BE49-F238E27FC236}">
                    <a16:creationId xmlns:a16="http://schemas.microsoft.com/office/drawing/2014/main" id="{B3964E2D-72A3-41E4-AB7D-DD2B3B37C0E5}"/>
                  </a:ext>
                </a:extLst>
              </p:cNvPr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4470;p48">
                <a:extLst>
                  <a:ext uri="{FF2B5EF4-FFF2-40B4-BE49-F238E27FC236}">
                    <a16:creationId xmlns:a16="http://schemas.microsoft.com/office/drawing/2014/main" id="{D7FD45CD-5577-4E3E-A70E-06E0E8EF180D}"/>
                  </a:ext>
                </a:extLst>
              </p:cNvPr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4471;p48">
                <a:extLst>
                  <a:ext uri="{FF2B5EF4-FFF2-40B4-BE49-F238E27FC236}">
                    <a16:creationId xmlns:a16="http://schemas.microsoft.com/office/drawing/2014/main" id="{E4A78F70-2D00-4767-AA03-6C860BAD5B52}"/>
                  </a:ext>
                </a:extLst>
              </p:cNvPr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4472;p48">
                <a:extLst>
                  <a:ext uri="{FF2B5EF4-FFF2-40B4-BE49-F238E27FC236}">
                    <a16:creationId xmlns:a16="http://schemas.microsoft.com/office/drawing/2014/main" id="{A5184784-8BE4-4502-9E0B-F7CB77E9533E}"/>
                  </a:ext>
                </a:extLst>
              </p:cNvPr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4473;p48">
                <a:extLst>
                  <a:ext uri="{FF2B5EF4-FFF2-40B4-BE49-F238E27FC236}">
                    <a16:creationId xmlns:a16="http://schemas.microsoft.com/office/drawing/2014/main" id="{588E0E89-894E-4F9D-80AE-B59A8F892DAF}"/>
                  </a:ext>
                </a:extLst>
              </p:cNvPr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avLst/>
                <a:gdLst/>
                <a:ahLst/>
                <a:cxnLst/>
                <a:rect l="l" t="t" r="r" b="b"/>
                <a:pathLst>
                  <a:path w="221610" h="138874" extrusionOk="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4474;p48">
              <a:extLst>
                <a:ext uri="{FF2B5EF4-FFF2-40B4-BE49-F238E27FC236}">
                  <a16:creationId xmlns:a16="http://schemas.microsoft.com/office/drawing/2014/main" id="{D8A71BE8-ED98-47B1-BCE6-FE4750A827AA}"/>
                </a:ext>
              </a:extLst>
            </p:cNvPr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114" name="Google Shape;4475;p48">
                <a:extLst>
                  <a:ext uri="{FF2B5EF4-FFF2-40B4-BE49-F238E27FC236}">
                    <a16:creationId xmlns:a16="http://schemas.microsoft.com/office/drawing/2014/main" id="{A7713051-5E6B-4E46-ADA7-CC2D2DA4F358}"/>
                  </a:ext>
                </a:extLst>
              </p:cNvPr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4476;p48">
                <a:extLst>
                  <a:ext uri="{FF2B5EF4-FFF2-40B4-BE49-F238E27FC236}">
                    <a16:creationId xmlns:a16="http://schemas.microsoft.com/office/drawing/2014/main" id="{51C07B42-3D18-4B50-84CE-0EC7A872D507}"/>
                  </a:ext>
                </a:extLst>
              </p:cNvPr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4477;p48">
                <a:extLst>
                  <a:ext uri="{FF2B5EF4-FFF2-40B4-BE49-F238E27FC236}">
                    <a16:creationId xmlns:a16="http://schemas.microsoft.com/office/drawing/2014/main" id="{591E25D6-C3A8-4F57-9AC6-76AFFF9B8F05}"/>
                  </a:ext>
                </a:extLst>
              </p:cNvPr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4478;p48">
                <a:extLst>
                  <a:ext uri="{FF2B5EF4-FFF2-40B4-BE49-F238E27FC236}">
                    <a16:creationId xmlns:a16="http://schemas.microsoft.com/office/drawing/2014/main" id="{FE294D21-12DC-4E0B-8C7F-2FD59636E886}"/>
                  </a:ext>
                </a:extLst>
              </p:cNvPr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4479;p48">
                <a:extLst>
                  <a:ext uri="{FF2B5EF4-FFF2-40B4-BE49-F238E27FC236}">
                    <a16:creationId xmlns:a16="http://schemas.microsoft.com/office/drawing/2014/main" id="{9C91353C-F90A-4533-86A4-DEB360FDA41A}"/>
                  </a:ext>
                </a:extLst>
              </p:cNvPr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4480;p48">
                <a:extLst>
                  <a:ext uri="{FF2B5EF4-FFF2-40B4-BE49-F238E27FC236}">
                    <a16:creationId xmlns:a16="http://schemas.microsoft.com/office/drawing/2014/main" id="{36EB66C5-AA23-4A3D-934E-6EE1F2B97A09}"/>
                  </a:ext>
                </a:extLst>
              </p:cNvPr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57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4481;p48">
                <a:extLst>
                  <a:ext uri="{FF2B5EF4-FFF2-40B4-BE49-F238E27FC236}">
                    <a16:creationId xmlns:a16="http://schemas.microsoft.com/office/drawing/2014/main" id="{F08B37DE-D4A4-4214-B95C-0F300CED0EFD}"/>
                  </a:ext>
                </a:extLst>
              </p:cNvPr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4482;p48">
                <a:extLst>
                  <a:ext uri="{FF2B5EF4-FFF2-40B4-BE49-F238E27FC236}">
                    <a16:creationId xmlns:a16="http://schemas.microsoft.com/office/drawing/2014/main" id="{FD5386CE-496E-4325-94E7-7136E5FF20DD}"/>
                  </a:ext>
                </a:extLst>
              </p:cNvPr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8970" extrusionOk="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4483;p48">
                <a:extLst>
                  <a:ext uri="{FF2B5EF4-FFF2-40B4-BE49-F238E27FC236}">
                    <a16:creationId xmlns:a16="http://schemas.microsoft.com/office/drawing/2014/main" id="{9559EE1E-7BBE-40A9-9DA1-949144B7A07A}"/>
                  </a:ext>
                </a:extLst>
              </p:cNvPr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4484;p48">
                <a:extLst>
                  <a:ext uri="{FF2B5EF4-FFF2-40B4-BE49-F238E27FC236}">
                    <a16:creationId xmlns:a16="http://schemas.microsoft.com/office/drawing/2014/main" id="{3E09826D-C80E-4857-BE2C-1EE352BFD44B}"/>
                  </a:ext>
                </a:extLst>
              </p:cNvPr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4485;p48">
                <a:extLst>
                  <a:ext uri="{FF2B5EF4-FFF2-40B4-BE49-F238E27FC236}">
                    <a16:creationId xmlns:a16="http://schemas.microsoft.com/office/drawing/2014/main" id="{6B93A9A9-04ED-42F6-BE9E-604D64289170}"/>
                  </a:ext>
                </a:extLst>
              </p:cNvPr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4486;p48">
                <a:extLst>
                  <a:ext uri="{FF2B5EF4-FFF2-40B4-BE49-F238E27FC236}">
                    <a16:creationId xmlns:a16="http://schemas.microsoft.com/office/drawing/2014/main" id="{81BCA7BE-0C48-4B2D-89D7-FF2AF9117F31}"/>
                  </a:ext>
                </a:extLst>
              </p:cNvPr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4487;p48">
                <a:extLst>
                  <a:ext uri="{FF2B5EF4-FFF2-40B4-BE49-F238E27FC236}">
                    <a16:creationId xmlns:a16="http://schemas.microsoft.com/office/drawing/2014/main" id="{A2782A09-DCC4-4A76-A3D9-BE898DEDEDCE}"/>
                  </a:ext>
                </a:extLst>
              </p:cNvPr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4488;p48">
                <a:extLst>
                  <a:ext uri="{FF2B5EF4-FFF2-40B4-BE49-F238E27FC236}">
                    <a16:creationId xmlns:a16="http://schemas.microsoft.com/office/drawing/2014/main" id="{6BEF537C-DBDA-4921-BBC9-5F098035F8BA}"/>
                  </a:ext>
                </a:extLst>
              </p:cNvPr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4489;p48">
                <a:extLst>
                  <a:ext uri="{FF2B5EF4-FFF2-40B4-BE49-F238E27FC236}">
                    <a16:creationId xmlns:a16="http://schemas.microsoft.com/office/drawing/2014/main" id="{6A73CBE0-C5B5-4284-A7D6-E43DDACAB24E}"/>
                  </a:ext>
                </a:extLst>
              </p:cNvPr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4490;p48">
                <a:extLst>
                  <a:ext uri="{FF2B5EF4-FFF2-40B4-BE49-F238E27FC236}">
                    <a16:creationId xmlns:a16="http://schemas.microsoft.com/office/drawing/2014/main" id="{CB7F80B2-B138-42F3-A4E4-04AF5D984806}"/>
                  </a:ext>
                </a:extLst>
              </p:cNvPr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4491;p48">
                <a:extLst>
                  <a:ext uri="{FF2B5EF4-FFF2-40B4-BE49-F238E27FC236}">
                    <a16:creationId xmlns:a16="http://schemas.microsoft.com/office/drawing/2014/main" id="{BC9C8BBD-C898-4032-B11C-28CA784ECE45}"/>
                  </a:ext>
                </a:extLst>
              </p:cNvPr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97" h="139065" extrusionOk="0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Google Shape;4492;p48">
              <a:extLst>
                <a:ext uri="{FF2B5EF4-FFF2-40B4-BE49-F238E27FC236}">
                  <a16:creationId xmlns:a16="http://schemas.microsoft.com/office/drawing/2014/main" id="{973CB141-0565-41D1-8289-1BEE8BAA525B}"/>
                </a:ext>
              </a:extLst>
            </p:cNvPr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98" name="Google Shape;4493;p48">
                <a:extLst>
                  <a:ext uri="{FF2B5EF4-FFF2-40B4-BE49-F238E27FC236}">
                    <a16:creationId xmlns:a16="http://schemas.microsoft.com/office/drawing/2014/main" id="{4E4A3C3B-32E9-4ABE-B54B-501E87F17541}"/>
                  </a:ext>
                </a:extLst>
              </p:cNvPr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4494;p48">
                <a:extLst>
                  <a:ext uri="{FF2B5EF4-FFF2-40B4-BE49-F238E27FC236}">
                    <a16:creationId xmlns:a16="http://schemas.microsoft.com/office/drawing/2014/main" id="{71BE4A11-C568-4550-8C7E-322B7BF8845F}"/>
                  </a:ext>
                </a:extLst>
              </p:cNvPr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4495;p48">
                <a:extLst>
                  <a:ext uri="{FF2B5EF4-FFF2-40B4-BE49-F238E27FC236}">
                    <a16:creationId xmlns:a16="http://schemas.microsoft.com/office/drawing/2014/main" id="{D86DA38B-F1C3-491C-8321-0A38D05567F7}"/>
                  </a:ext>
                </a:extLst>
              </p:cNvPr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4496;p48">
                <a:extLst>
                  <a:ext uri="{FF2B5EF4-FFF2-40B4-BE49-F238E27FC236}">
                    <a16:creationId xmlns:a16="http://schemas.microsoft.com/office/drawing/2014/main" id="{03B0786D-483A-4625-880B-10F33DDC4A99}"/>
                  </a:ext>
                </a:extLst>
              </p:cNvPr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4497;p48">
                <a:extLst>
                  <a:ext uri="{FF2B5EF4-FFF2-40B4-BE49-F238E27FC236}">
                    <a16:creationId xmlns:a16="http://schemas.microsoft.com/office/drawing/2014/main" id="{9191F4D8-06E3-4EF0-A685-7FB2BEDA58F5}"/>
                  </a:ext>
                </a:extLst>
              </p:cNvPr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3" extrusionOk="0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4498;p48">
                <a:extLst>
                  <a:ext uri="{FF2B5EF4-FFF2-40B4-BE49-F238E27FC236}">
                    <a16:creationId xmlns:a16="http://schemas.microsoft.com/office/drawing/2014/main" id="{54B8DDDD-37D1-45F4-9831-24C7A0C5CBCC}"/>
                  </a:ext>
                </a:extLst>
              </p:cNvPr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4499;p48">
                <a:extLst>
                  <a:ext uri="{FF2B5EF4-FFF2-40B4-BE49-F238E27FC236}">
                    <a16:creationId xmlns:a16="http://schemas.microsoft.com/office/drawing/2014/main" id="{E7165DC9-7A2B-421E-B450-C8B3E301F850}"/>
                  </a:ext>
                </a:extLst>
              </p:cNvPr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706" h="139065" extrusionOk="0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4500;p48">
                <a:extLst>
                  <a:ext uri="{FF2B5EF4-FFF2-40B4-BE49-F238E27FC236}">
                    <a16:creationId xmlns:a16="http://schemas.microsoft.com/office/drawing/2014/main" id="{B112ADE4-B0B2-4F93-BF16-B0014C7C761C}"/>
                  </a:ext>
                </a:extLst>
              </p:cNvPr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4501;p48">
                <a:extLst>
                  <a:ext uri="{FF2B5EF4-FFF2-40B4-BE49-F238E27FC236}">
                    <a16:creationId xmlns:a16="http://schemas.microsoft.com/office/drawing/2014/main" id="{9F744782-15EC-4CDF-94A6-CD6558BB1EF0}"/>
                  </a:ext>
                </a:extLst>
              </p:cNvPr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763" extrusionOk="0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4502;p48">
                <a:extLst>
                  <a:ext uri="{FF2B5EF4-FFF2-40B4-BE49-F238E27FC236}">
                    <a16:creationId xmlns:a16="http://schemas.microsoft.com/office/drawing/2014/main" id="{DF807853-59C1-40DE-907F-34AC85286D2A}"/>
                  </a:ext>
                </a:extLst>
              </p:cNvPr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4503;p48">
                <a:extLst>
                  <a:ext uri="{FF2B5EF4-FFF2-40B4-BE49-F238E27FC236}">
                    <a16:creationId xmlns:a16="http://schemas.microsoft.com/office/drawing/2014/main" id="{3C40D572-45DB-4055-8E88-8E53DE7862C9}"/>
                  </a:ext>
                </a:extLst>
              </p:cNvPr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4504;p48">
                <a:extLst>
                  <a:ext uri="{FF2B5EF4-FFF2-40B4-BE49-F238E27FC236}">
                    <a16:creationId xmlns:a16="http://schemas.microsoft.com/office/drawing/2014/main" id="{0CD6F4E7-C50F-45A9-A6D9-5A68BC91B550}"/>
                  </a:ext>
                </a:extLst>
              </p:cNvPr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4505;p48">
                <a:extLst>
                  <a:ext uri="{FF2B5EF4-FFF2-40B4-BE49-F238E27FC236}">
                    <a16:creationId xmlns:a16="http://schemas.microsoft.com/office/drawing/2014/main" id="{ED96C591-FC2F-4226-8A3F-07B8DE3712F7}"/>
                  </a:ext>
                </a:extLst>
              </p:cNvPr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4506;p48">
                <a:extLst>
                  <a:ext uri="{FF2B5EF4-FFF2-40B4-BE49-F238E27FC236}">
                    <a16:creationId xmlns:a16="http://schemas.microsoft.com/office/drawing/2014/main" id="{6E0BAA1E-E5A0-42EE-8034-6DA75D08F989}"/>
                  </a:ext>
                </a:extLst>
              </p:cNvPr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4507;p48">
                <a:extLst>
                  <a:ext uri="{FF2B5EF4-FFF2-40B4-BE49-F238E27FC236}">
                    <a16:creationId xmlns:a16="http://schemas.microsoft.com/office/drawing/2014/main" id="{69796C26-F98B-470A-8DF6-09E4DFAF4D6B}"/>
                  </a:ext>
                </a:extLst>
              </p:cNvPr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4508;p48">
                <a:extLst>
                  <a:ext uri="{FF2B5EF4-FFF2-40B4-BE49-F238E27FC236}">
                    <a16:creationId xmlns:a16="http://schemas.microsoft.com/office/drawing/2014/main" id="{599E39B3-FD35-41F0-B573-7D25B3255207}"/>
                  </a:ext>
                </a:extLst>
              </p:cNvPr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0369" h="139160" extrusionOk="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" name="Google Shape;4509;p48">
              <a:extLst>
                <a:ext uri="{FF2B5EF4-FFF2-40B4-BE49-F238E27FC236}">
                  <a16:creationId xmlns:a16="http://schemas.microsoft.com/office/drawing/2014/main" id="{F13C7989-4B5D-41E9-9730-B07AC7AE54F4}"/>
                </a:ext>
              </a:extLst>
            </p:cNvPr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81" name="Google Shape;4510;p48">
                <a:extLst>
                  <a:ext uri="{FF2B5EF4-FFF2-40B4-BE49-F238E27FC236}">
                    <a16:creationId xmlns:a16="http://schemas.microsoft.com/office/drawing/2014/main" id="{1F772507-8D32-41B8-AB89-4C097669BF0E}"/>
                  </a:ext>
                </a:extLst>
              </p:cNvPr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4511;p48">
                <a:extLst>
                  <a:ext uri="{FF2B5EF4-FFF2-40B4-BE49-F238E27FC236}">
                    <a16:creationId xmlns:a16="http://schemas.microsoft.com/office/drawing/2014/main" id="{E95A1F73-0937-4B37-9269-EF5599FBA676}"/>
                  </a:ext>
                </a:extLst>
              </p:cNvPr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4512;p48">
                <a:extLst>
                  <a:ext uri="{FF2B5EF4-FFF2-40B4-BE49-F238E27FC236}">
                    <a16:creationId xmlns:a16="http://schemas.microsoft.com/office/drawing/2014/main" id="{5F71A988-66D6-4522-A3E6-D3F029E8F82E}"/>
                  </a:ext>
                </a:extLst>
              </p:cNvPr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4513;p48">
                <a:extLst>
                  <a:ext uri="{FF2B5EF4-FFF2-40B4-BE49-F238E27FC236}">
                    <a16:creationId xmlns:a16="http://schemas.microsoft.com/office/drawing/2014/main" id="{CDE39728-FFB6-446A-BE46-93FB9104E598}"/>
                  </a:ext>
                </a:extLst>
              </p:cNvPr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4514;p48">
                <a:extLst>
                  <a:ext uri="{FF2B5EF4-FFF2-40B4-BE49-F238E27FC236}">
                    <a16:creationId xmlns:a16="http://schemas.microsoft.com/office/drawing/2014/main" id="{0BE5D1B0-D05A-4869-A5EC-1D1520B1A15B}"/>
                  </a:ext>
                </a:extLst>
              </p:cNvPr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4515;p48">
                <a:extLst>
                  <a:ext uri="{FF2B5EF4-FFF2-40B4-BE49-F238E27FC236}">
                    <a16:creationId xmlns:a16="http://schemas.microsoft.com/office/drawing/2014/main" id="{630C52E9-9CB9-43F0-A798-77BE7BC7AA5A}"/>
                  </a:ext>
                </a:extLst>
              </p:cNvPr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4516;p48">
                <a:extLst>
                  <a:ext uri="{FF2B5EF4-FFF2-40B4-BE49-F238E27FC236}">
                    <a16:creationId xmlns:a16="http://schemas.microsoft.com/office/drawing/2014/main" id="{9B555FEF-E788-43E5-9BAE-00040103D49A}"/>
                  </a:ext>
                </a:extLst>
              </p:cNvPr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4517;p48">
                <a:extLst>
                  <a:ext uri="{FF2B5EF4-FFF2-40B4-BE49-F238E27FC236}">
                    <a16:creationId xmlns:a16="http://schemas.microsoft.com/office/drawing/2014/main" id="{EB41D300-6ECA-4310-991E-50CFA184BCF0}"/>
                  </a:ext>
                </a:extLst>
              </p:cNvPr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8970" extrusionOk="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4518;p48">
                <a:extLst>
                  <a:ext uri="{FF2B5EF4-FFF2-40B4-BE49-F238E27FC236}">
                    <a16:creationId xmlns:a16="http://schemas.microsoft.com/office/drawing/2014/main" id="{2EDDB2E3-CC68-4C43-8A18-E3E52D303541}"/>
                  </a:ext>
                </a:extLst>
              </p:cNvPr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4519;p48">
                <a:extLst>
                  <a:ext uri="{FF2B5EF4-FFF2-40B4-BE49-F238E27FC236}">
                    <a16:creationId xmlns:a16="http://schemas.microsoft.com/office/drawing/2014/main" id="{41F6BA60-58B1-46AD-938A-D5F2C496456C}"/>
                  </a:ext>
                </a:extLst>
              </p:cNvPr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4520;p48">
                <a:extLst>
                  <a:ext uri="{FF2B5EF4-FFF2-40B4-BE49-F238E27FC236}">
                    <a16:creationId xmlns:a16="http://schemas.microsoft.com/office/drawing/2014/main" id="{D35504BE-063F-4E14-9A88-F22E33768C7D}"/>
                  </a:ext>
                </a:extLst>
              </p:cNvPr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13049" extrusionOk="0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4521;p48">
                <a:extLst>
                  <a:ext uri="{FF2B5EF4-FFF2-40B4-BE49-F238E27FC236}">
                    <a16:creationId xmlns:a16="http://schemas.microsoft.com/office/drawing/2014/main" id="{EB67DC6C-237B-4C85-8B8E-F404CBCB527B}"/>
                  </a:ext>
                </a:extLst>
              </p:cNvPr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4522;p48">
                <a:extLst>
                  <a:ext uri="{FF2B5EF4-FFF2-40B4-BE49-F238E27FC236}">
                    <a16:creationId xmlns:a16="http://schemas.microsoft.com/office/drawing/2014/main" id="{062D5171-E38B-4B81-845D-74D7B5B001E5}"/>
                  </a:ext>
                </a:extLst>
              </p:cNvPr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4523;p48">
                <a:extLst>
                  <a:ext uri="{FF2B5EF4-FFF2-40B4-BE49-F238E27FC236}">
                    <a16:creationId xmlns:a16="http://schemas.microsoft.com/office/drawing/2014/main" id="{2B5D0EF4-9756-48DC-81FE-D305D3F4B915}"/>
                  </a:ext>
                </a:extLst>
              </p:cNvPr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4524;p48">
                <a:extLst>
                  <a:ext uri="{FF2B5EF4-FFF2-40B4-BE49-F238E27FC236}">
                    <a16:creationId xmlns:a16="http://schemas.microsoft.com/office/drawing/2014/main" id="{CDFFF65D-69F4-47E6-B741-1D92951885FB}"/>
                  </a:ext>
                </a:extLst>
              </p:cNvPr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4525;p48">
                <a:extLst>
                  <a:ext uri="{FF2B5EF4-FFF2-40B4-BE49-F238E27FC236}">
                    <a16:creationId xmlns:a16="http://schemas.microsoft.com/office/drawing/2014/main" id="{3EA3E716-49FB-4120-9C9E-02D22B44E14E}"/>
                  </a:ext>
                </a:extLst>
              </p:cNvPr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4526;p48">
                <a:extLst>
                  <a:ext uri="{FF2B5EF4-FFF2-40B4-BE49-F238E27FC236}">
                    <a16:creationId xmlns:a16="http://schemas.microsoft.com/office/drawing/2014/main" id="{2452DA6A-8505-4DC1-A031-F26192C82B67}"/>
                  </a:ext>
                </a:extLst>
              </p:cNvPr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9065" extrusionOk="0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" name="Google Shape;4527;p48">
              <a:extLst>
                <a:ext uri="{FF2B5EF4-FFF2-40B4-BE49-F238E27FC236}">
                  <a16:creationId xmlns:a16="http://schemas.microsoft.com/office/drawing/2014/main" id="{278BA5FC-8314-4CBE-A9AD-48F7BBCC3B8E}"/>
                </a:ext>
              </a:extLst>
            </p:cNvPr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528;p48">
              <a:extLst>
                <a:ext uri="{FF2B5EF4-FFF2-40B4-BE49-F238E27FC236}">
                  <a16:creationId xmlns:a16="http://schemas.microsoft.com/office/drawing/2014/main" id="{82B40DA5-9B9E-45EF-ABD6-C2C11325105A}"/>
                </a:ext>
              </a:extLst>
            </p:cNvPr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529;p48">
              <a:extLst>
                <a:ext uri="{FF2B5EF4-FFF2-40B4-BE49-F238E27FC236}">
                  <a16:creationId xmlns:a16="http://schemas.microsoft.com/office/drawing/2014/main" id="{C94EFCE8-D944-4FB6-8D43-56D29B17F56D}"/>
                </a:ext>
              </a:extLst>
            </p:cNvPr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530;p48">
              <a:extLst>
                <a:ext uri="{FF2B5EF4-FFF2-40B4-BE49-F238E27FC236}">
                  <a16:creationId xmlns:a16="http://schemas.microsoft.com/office/drawing/2014/main" id="{CC0E4008-E9BE-42DC-A8D4-647CEB0BEAAA}"/>
                </a:ext>
              </a:extLst>
            </p:cNvPr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531;p48">
              <a:extLst>
                <a:ext uri="{FF2B5EF4-FFF2-40B4-BE49-F238E27FC236}">
                  <a16:creationId xmlns:a16="http://schemas.microsoft.com/office/drawing/2014/main" id="{924DA898-4968-4695-8B56-3EFD6B55C76D}"/>
                </a:ext>
              </a:extLst>
            </p:cNvPr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532;p48">
              <a:extLst>
                <a:ext uri="{FF2B5EF4-FFF2-40B4-BE49-F238E27FC236}">
                  <a16:creationId xmlns:a16="http://schemas.microsoft.com/office/drawing/2014/main" id="{B2B122F5-E41B-4F5F-B53E-ACF7D27B6840}"/>
                </a:ext>
              </a:extLst>
            </p:cNvPr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4533;p48">
              <a:extLst>
                <a:ext uri="{FF2B5EF4-FFF2-40B4-BE49-F238E27FC236}">
                  <a16:creationId xmlns:a16="http://schemas.microsoft.com/office/drawing/2014/main" id="{7C194499-00D8-401D-8387-06080A7E9755}"/>
                </a:ext>
              </a:extLst>
            </p:cNvPr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4534;p48">
              <a:extLst>
                <a:ext uri="{FF2B5EF4-FFF2-40B4-BE49-F238E27FC236}">
                  <a16:creationId xmlns:a16="http://schemas.microsoft.com/office/drawing/2014/main" id="{ADCCBBBF-05B7-44A2-B6C3-CF3734D9F03F}"/>
                </a:ext>
              </a:extLst>
            </p:cNvPr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4535;p48">
              <a:extLst>
                <a:ext uri="{FF2B5EF4-FFF2-40B4-BE49-F238E27FC236}">
                  <a16:creationId xmlns:a16="http://schemas.microsoft.com/office/drawing/2014/main" id="{6D2A19DA-77CB-436A-BEC1-8667C138D02A}"/>
                </a:ext>
              </a:extLst>
            </p:cNvPr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4536;p48">
              <a:extLst>
                <a:ext uri="{FF2B5EF4-FFF2-40B4-BE49-F238E27FC236}">
                  <a16:creationId xmlns:a16="http://schemas.microsoft.com/office/drawing/2014/main" id="{DAB2383B-CA7C-42AA-8B3A-FEE213711154}"/>
                </a:ext>
              </a:extLst>
            </p:cNvPr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4537;p48">
              <a:extLst>
                <a:ext uri="{FF2B5EF4-FFF2-40B4-BE49-F238E27FC236}">
                  <a16:creationId xmlns:a16="http://schemas.microsoft.com/office/drawing/2014/main" id="{511AFDB9-3BD8-45D3-93C8-3C966E95CBFF}"/>
                </a:ext>
              </a:extLst>
            </p:cNvPr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4538;p48">
              <a:extLst>
                <a:ext uri="{FF2B5EF4-FFF2-40B4-BE49-F238E27FC236}">
                  <a16:creationId xmlns:a16="http://schemas.microsoft.com/office/drawing/2014/main" id="{F345AADA-1B83-4E02-9840-D6EDF32705A8}"/>
                </a:ext>
              </a:extLst>
            </p:cNvPr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4539;p48">
              <a:extLst>
                <a:ext uri="{FF2B5EF4-FFF2-40B4-BE49-F238E27FC236}">
                  <a16:creationId xmlns:a16="http://schemas.microsoft.com/office/drawing/2014/main" id="{6B9907E5-E33A-462A-A9DC-EB6A5B6E126C}"/>
                </a:ext>
              </a:extLst>
            </p:cNvPr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4540;p48">
              <a:extLst>
                <a:ext uri="{FF2B5EF4-FFF2-40B4-BE49-F238E27FC236}">
                  <a16:creationId xmlns:a16="http://schemas.microsoft.com/office/drawing/2014/main" id="{FD5F5931-739E-48E6-A563-12906F5D54CF}"/>
                </a:ext>
              </a:extLst>
            </p:cNvPr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4541;p48">
              <a:extLst>
                <a:ext uri="{FF2B5EF4-FFF2-40B4-BE49-F238E27FC236}">
                  <a16:creationId xmlns:a16="http://schemas.microsoft.com/office/drawing/2014/main" id="{C2A42485-0504-4312-AD35-039D546EB88E}"/>
                </a:ext>
              </a:extLst>
            </p:cNvPr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4542;p48">
              <a:extLst>
                <a:ext uri="{FF2B5EF4-FFF2-40B4-BE49-F238E27FC236}">
                  <a16:creationId xmlns:a16="http://schemas.microsoft.com/office/drawing/2014/main" id="{D9247231-E4BB-4633-A0E0-71E557D7E6EC}"/>
                </a:ext>
              </a:extLst>
            </p:cNvPr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4543;p48">
              <a:extLst>
                <a:ext uri="{FF2B5EF4-FFF2-40B4-BE49-F238E27FC236}">
                  <a16:creationId xmlns:a16="http://schemas.microsoft.com/office/drawing/2014/main" id="{F84BBD66-CD58-4187-A872-E55160410A30}"/>
                </a:ext>
              </a:extLst>
            </p:cNvPr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4544;p48">
              <a:extLst>
                <a:ext uri="{FF2B5EF4-FFF2-40B4-BE49-F238E27FC236}">
                  <a16:creationId xmlns:a16="http://schemas.microsoft.com/office/drawing/2014/main" id="{6D6CD2CF-74E3-476F-8ED7-97630C5EBDD5}"/>
                </a:ext>
              </a:extLst>
            </p:cNvPr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4545;p48">
              <a:extLst>
                <a:ext uri="{FF2B5EF4-FFF2-40B4-BE49-F238E27FC236}">
                  <a16:creationId xmlns:a16="http://schemas.microsoft.com/office/drawing/2014/main" id="{A3F797B5-009A-491B-A056-5C9204653EB3}"/>
                </a:ext>
              </a:extLst>
            </p:cNvPr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4546;p48">
              <a:extLst>
                <a:ext uri="{FF2B5EF4-FFF2-40B4-BE49-F238E27FC236}">
                  <a16:creationId xmlns:a16="http://schemas.microsoft.com/office/drawing/2014/main" id="{10C2890E-AAF6-4C59-B6B7-1BEDFBAB09CA}"/>
                </a:ext>
              </a:extLst>
            </p:cNvPr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4547;p48">
              <a:extLst>
                <a:ext uri="{FF2B5EF4-FFF2-40B4-BE49-F238E27FC236}">
                  <a16:creationId xmlns:a16="http://schemas.microsoft.com/office/drawing/2014/main" id="{537E0365-94C3-481D-B10E-BB1B746CEDA6}"/>
                </a:ext>
              </a:extLst>
            </p:cNvPr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4548;p48">
              <a:extLst>
                <a:ext uri="{FF2B5EF4-FFF2-40B4-BE49-F238E27FC236}">
                  <a16:creationId xmlns:a16="http://schemas.microsoft.com/office/drawing/2014/main" id="{491C4685-1398-4EFF-9B0E-810D2D1071B9}"/>
                </a:ext>
              </a:extLst>
            </p:cNvPr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4549;p48">
              <a:extLst>
                <a:ext uri="{FF2B5EF4-FFF2-40B4-BE49-F238E27FC236}">
                  <a16:creationId xmlns:a16="http://schemas.microsoft.com/office/drawing/2014/main" id="{B6A5F687-D61B-4D67-9F19-B24FB8781AEF}"/>
                </a:ext>
              </a:extLst>
            </p:cNvPr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4550;p48">
              <a:extLst>
                <a:ext uri="{FF2B5EF4-FFF2-40B4-BE49-F238E27FC236}">
                  <a16:creationId xmlns:a16="http://schemas.microsoft.com/office/drawing/2014/main" id="{37C896F0-CF4F-4431-84C0-9A1ABA6398F5}"/>
                </a:ext>
              </a:extLst>
            </p:cNvPr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4551;p48">
              <a:extLst>
                <a:ext uri="{FF2B5EF4-FFF2-40B4-BE49-F238E27FC236}">
                  <a16:creationId xmlns:a16="http://schemas.microsoft.com/office/drawing/2014/main" id="{D6C99239-7095-47E6-B401-7FC70ABA8E97}"/>
                </a:ext>
              </a:extLst>
            </p:cNvPr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4552;p48">
              <a:extLst>
                <a:ext uri="{FF2B5EF4-FFF2-40B4-BE49-F238E27FC236}">
                  <a16:creationId xmlns:a16="http://schemas.microsoft.com/office/drawing/2014/main" id="{6D0D01BA-B2B3-4448-93D3-A9E93B665CE7}"/>
                </a:ext>
              </a:extLst>
            </p:cNvPr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4553;p48">
              <a:extLst>
                <a:ext uri="{FF2B5EF4-FFF2-40B4-BE49-F238E27FC236}">
                  <a16:creationId xmlns:a16="http://schemas.microsoft.com/office/drawing/2014/main" id="{F915EA31-D46C-42F9-A989-205F065EE327}"/>
                </a:ext>
              </a:extLst>
            </p:cNvPr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4554;p48">
              <a:extLst>
                <a:ext uri="{FF2B5EF4-FFF2-40B4-BE49-F238E27FC236}">
                  <a16:creationId xmlns:a16="http://schemas.microsoft.com/office/drawing/2014/main" id="{C10F65E9-F036-445D-B5A0-10910A35698F}"/>
                </a:ext>
              </a:extLst>
            </p:cNvPr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4555;p48">
              <a:extLst>
                <a:ext uri="{FF2B5EF4-FFF2-40B4-BE49-F238E27FC236}">
                  <a16:creationId xmlns:a16="http://schemas.microsoft.com/office/drawing/2014/main" id="{40163011-B3B1-44DE-A28B-2510019C0C5E}"/>
                </a:ext>
              </a:extLst>
            </p:cNvPr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4556;p48">
              <a:extLst>
                <a:ext uri="{FF2B5EF4-FFF2-40B4-BE49-F238E27FC236}">
                  <a16:creationId xmlns:a16="http://schemas.microsoft.com/office/drawing/2014/main" id="{42EA9286-2577-46C5-9EEE-3BF60F576B73}"/>
                </a:ext>
              </a:extLst>
            </p:cNvPr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2" name="Picture 211" descr="Icon&#10;&#10;Description automatically generated">
            <a:extLst>
              <a:ext uri="{FF2B5EF4-FFF2-40B4-BE49-F238E27FC236}">
                <a16:creationId xmlns:a16="http://schemas.microsoft.com/office/drawing/2014/main" id="{D3F65AF7-9054-4C1B-B4B3-A2942D261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302"/>
          <a:stretch/>
        </p:blipFill>
        <p:spPr>
          <a:xfrm>
            <a:off x="1689853" y="637819"/>
            <a:ext cx="1240158" cy="119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58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026">
            <a:extLst>
              <a:ext uri="{FF2B5EF4-FFF2-40B4-BE49-F238E27FC236}">
                <a16:creationId xmlns:a16="http://schemas.microsoft.com/office/drawing/2014/main" id="{C28E3F77-CF6E-4AE1-8997-336871AB87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Another SHLD Example</a:t>
            </a:r>
          </a:p>
        </p:txBody>
      </p:sp>
      <p:sp>
        <p:nvSpPr>
          <p:cNvPr id="23554" name="Footer Placeholder 3">
            <a:extLst>
              <a:ext uri="{FF2B5EF4-FFF2-40B4-BE49-F238E27FC236}">
                <a16:creationId xmlns:a16="http://schemas.microsoft.com/office/drawing/2014/main" id="{0B6F3E6D-D87A-42FF-93AF-F2F1C874FA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23555" name="Slide Number Placeholder 4">
            <a:extLst>
              <a:ext uri="{FF2B5EF4-FFF2-40B4-BE49-F238E27FC236}">
                <a16:creationId xmlns:a16="http://schemas.microsoft.com/office/drawing/2014/main" id="{0C2AF2A3-B2C8-4FD4-A1A8-8200C0FBD6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F49E89-17B0-4BB2-8823-1D318AAF0968}" type="slidenum">
              <a:rPr lang="en-US" altLang="en-PK" sz="1200">
                <a:latin typeface="Times New Roman" panose="02020603050405020304" pitchFamily="18" charset="0"/>
              </a:rPr>
              <a:pPr/>
              <a:t>20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23557" name="Text Box 1028">
            <a:extLst>
              <a:ext uri="{FF2B5EF4-FFF2-40B4-BE49-F238E27FC236}">
                <a16:creationId xmlns:a16="http://schemas.microsoft.com/office/drawing/2014/main" id="{2957B0EA-13D4-4D80-B2F0-2A4E44B18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515" y="2941864"/>
            <a:ext cx="2286000" cy="1326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tabLst>
                <a:tab pos="3205163" algn="l"/>
                <a:tab pos="37163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3205163" algn="l"/>
                <a:tab pos="37163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3205163" algn="l"/>
                <a:tab pos="37163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3205163" algn="l"/>
                <a:tab pos="37163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3205163" algn="l"/>
                <a:tab pos="37163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5163" algn="l"/>
                <a:tab pos="37163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5163" algn="l"/>
                <a:tab pos="37163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5163" algn="l"/>
                <a:tab pos="37163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5163" algn="l"/>
                <a:tab pos="37163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PK" sz="1425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PK" sz="1425" b="1" dirty="0" err="1">
                <a:latin typeface="Courier New" panose="02070309020205020404" pitchFamily="49" charset="0"/>
              </a:rPr>
              <a:t>wval</a:t>
            </a:r>
            <a:r>
              <a:rPr lang="en-US" altLang="en-PK" sz="1425" b="1" dirty="0">
                <a:latin typeface="Courier New" panose="02070309020205020404" pitchFamily="49" charset="0"/>
              </a:rPr>
              <a:t> WORD 9BA6h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PK" sz="1425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PK" sz="1425" b="1" dirty="0">
                <a:latin typeface="Courier New" panose="02070309020205020404" pitchFamily="49" charset="0"/>
              </a:rPr>
              <a:t>mov  ax,0AC36h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PK" sz="1425" b="1" dirty="0" err="1">
                <a:latin typeface="Courier New" panose="02070309020205020404" pitchFamily="49" charset="0"/>
              </a:rPr>
              <a:t>shld</a:t>
            </a:r>
            <a:r>
              <a:rPr lang="en-US" altLang="en-PK" sz="1425" b="1" dirty="0">
                <a:latin typeface="Courier New" panose="02070309020205020404" pitchFamily="49" charset="0"/>
              </a:rPr>
              <a:t> wval,ax,4</a:t>
            </a:r>
          </a:p>
        </p:txBody>
      </p:sp>
      <p:graphicFrame>
        <p:nvGraphicFramePr>
          <p:cNvPr id="23558" name="Object 1029">
            <a:extLst>
              <a:ext uri="{FF2B5EF4-FFF2-40B4-BE49-F238E27FC236}">
                <a16:creationId xmlns:a16="http://schemas.microsoft.com/office/drawing/2014/main" id="{45AC2B0F-DC43-43DD-8805-68823A2C74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800589"/>
              </p:ext>
            </p:extLst>
          </p:nvPr>
        </p:nvGraphicFramePr>
        <p:xfrm>
          <a:off x="4161065" y="3056164"/>
          <a:ext cx="17145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VISIO" r:id="rId3" imgW="1229868" imgH="669036" progId="Visio.Drawing.6">
                  <p:embed/>
                </p:oleObj>
              </mc:Choice>
              <mc:Fallback>
                <p:oleObj name="VISIO" r:id="rId3" imgW="1229868" imgH="669036" progId="Visio.Drawing.6">
                  <p:embed/>
                  <p:pic>
                    <p:nvPicPr>
                      <p:cNvPr id="23558" name="Object 1029">
                        <a:extLst>
                          <a:ext uri="{FF2B5EF4-FFF2-40B4-BE49-F238E27FC236}">
                            <a16:creationId xmlns:a16="http://schemas.microsoft.com/office/drawing/2014/main" id="{45AC2B0F-DC43-43DD-8805-68823A2C74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7143" b="-11322"/>
                      <a:stretch>
                        <a:fillRect/>
                      </a:stretch>
                    </p:blipFill>
                    <p:spPr bwMode="auto">
                      <a:xfrm>
                        <a:off x="4161065" y="3056164"/>
                        <a:ext cx="1714500" cy="97155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Text Box 1030">
            <a:extLst>
              <a:ext uri="{FF2B5EF4-FFF2-40B4-BE49-F238E27FC236}">
                <a16:creationId xmlns:a16="http://schemas.microsoft.com/office/drawing/2014/main" id="{F58DCD3A-8557-442D-A40A-071A224BA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765" y="1856014"/>
            <a:ext cx="554355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575" dirty="0"/>
              <a:t>Shift </a:t>
            </a:r>
            <a:r>
              <a:rPr lang="en-US" altLang="en-PK" sz="1575" dirty="0" err="1"/>
              <a:t>wval</a:t>
            </a:r>
            <a:r>
              <a:rPr lang="en-US" altLang="en-PK" sz="1575" dirty="0"/>
              <a:t> 4 bits to the left and replace its lowest 4 bits with the high 4 bits of AX:</a:t>
            </a:r>
          </a:p>
        </p:txBody>
      </p:sp>
      <p:sp>
        <p:nvSpPr>
          <p:cNvPr id="23560" name="Text Box 1031">
            <a:extLst>
              <a:ext uri="{FF2B5EF4-FFF2-40B4-BE49-F238E27FC236}">
                <a16:creationId xmlns:a16="http://schemas.microsoft.com/office/drawing/2014/main" id="{3DE084BB-C7F0-46E1-9F68-691DABC0F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365" y="3227614"/>
            <a:ext cx="971550" cy="40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PK" sz="1275"/>
              <a:t>Before:</a:t>
            </a:r>
          </a:p>
        </p:txBody>
      </p:sp>
      <p:sp>
        <p:nvSpPr>
          <p:cNvPr id="23561" name="Text Box 1032">
            <a:extLst>
              <a:ext uri="{FF2B5EF4-FFF2-40B4-BE49-F238E27FC236}">
                <a16:creationId xmlns:a16="http://schemas.microsoft.com/office/drawing/2014/main" id="{CC5DD8E8-C643-431A-B5C3-285BC58DB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365" y="3627664"/>
            <a:ext cx="971550" cy="40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PK" sz="1275"/>
              <a:t>After: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25E314D5-64FB-4A75-B327-55C5314915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SHRD Instruction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8C803890-FDCD-4F5B-B2B6-ECB099C85A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368054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Shifts a destination operand a given number of bits to the right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The bit positions opened up by the shift are filled by the least significant bits of the source operand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The source operand is not affected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Syntax:</a:t>
            </a:r>
          </a:p>
          <a:p>
            <a:pPr lvl="1" eaLnBrk="1" hangingPunct="1">
              <a:buFontTx/>
              <a:buNone/>
            </a:pPr>
            <a:r>
              <a:rPr lang="en-US" altLang="en-PK" dirty="0">
                <a:solidFill>
                  <a:schemeClr val="tx1"/>
                </a:solidFill>
              </a:rPr>
              <a:t>	SHRD </a:t>
            </a:r>
            <a:r>
              <a:rPr lang="en-US" altLang="en-PK" i="1" dirty="0">
                <a:solidFill>
                  <a:schemeClr val="tx1"/>
                </a:solidFill>
              </a:rPr>
              <a:t>destination, source, count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Operand types:</a:t>
            </a:r>
          </a:p>
        </p:txBody>
      </p:sp>
      <p:sp>
        <p:nvSpPr>
          <p:cNvPr id="24578" name="Footer Placeholder 3">
            <a:extLst>
              <a:ext uri="{FF2B5EF4-FFF2-40B4-BE49-F238E27FC236}">
                <a16:creationId xmlns:a16="http://schemas.microsoft.com/office/drawing/2014/main" id="{89A92A51-0829-4F03-9568-4B499D23D0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C91896CE-3B2B-482A-B3C1-1AE029818A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6C0B6C-E8A0-4BBF-88DF-F1B7452CF852}" type="slidenum">
              <a:rPr lang="en-US" altLang="en-PK" sz="1200">
                <a:latin typeface="Times New Roman" panose="02020603050405020304" pitchFamily="18" charset="0"/>
              </a:rPr>
              <a:pPr/>
              <a:t>21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24582" name="Text Box 5">
            <a:extLst>
              <a:ext uri="{FF2B5EF4-FFF2-40B4-BE49-F238E27FC236}">
                <a16:creationId xmlns:a16="http://schemas.microsoft.com/office/drawing/2014/main" id="{21E9AB8E-A4AC-4AFC-AECF-90990B4AC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9028" y="4459068"/>
            <a:ext cx="3657600" cy="6180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tIns="102870" bIns="102870">
            <a:spAutoFit/>
          </a:bodyPr>
          <a:lstStyle>
            <a:lvl1pPr>
              <a:tabLst>
                <a:tab pos="457200" algn="l"/>
                <a:tab pos="39449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9449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9449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9449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9449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9449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9449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9449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9449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PK" sz="1350" b="1" dirty="0">
                <a:solidFill>
                  <a:schemeClr val="bg2"/>
                </a:solidFill>
                <a:latin typeface="Courier New" panose="02070309020205020404" pitchFamily="49" charset="0"/>
              </a:rPr>
              <a:t>SHRD </a:t>
            </a:r>
            <a:r>
              <a:rPr lang="en-US" altLang="en-PK" sz="135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reg16/32</a:t>
            </a:r>
            <a:r>
              <a:rPr lang="en-US" altLang="en-PK" sz="1350" b="1" dirty="0">
                <a:solidFill>
                  <a:schemeClr val="bg2"/>
                </a:solidFill>
                <a:latin typeface="Courier New" panose="02070309020205020404" pitchFamily="49" charset="0"/>
              </a:rPr>
              <a:t>, </a:t>
            </a:r>
            <a:r>
              <a:rPr lang="en-US" altLang="en-PK" sz="135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reg16/32, imm8</a:t>
            </a:r>
            <a:r>
              <a:rPr lang="en-US" altLang="en-PK" sz="1350" b="1" dirty="0">
                <a:solidFill>
                  <a:schemeClr val="bg2"/>
                </a:solidFill>
                <a:latin typeface="Courier New" panose="02070309020205020404" pitchFamily="49" charset="0"/>
              </a:rPr>
              <a:t>/CL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PK" sz="1350" b="1" dirty="0">
                <a:solidFill>
                  <a:schemeClr val="bg2"/>
                </a:solidFill>
                <a:latin typeface="Courier New" panose="02070309020205020404" pitchFamily="49" charset="0"/>
              </a:rPr>
              <a:t>SHRD </a:t>
            </a:r>
            <a:r>
              <a:rPr lang="en-US" altLang="en-PK" sz="135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mem16/32, reg16/32, imm8</a:t>
            </a:r>
            <a:r>
              <a:rPr lang="en-US" altLang="en-PK" sz="1350" b="1" dirty="0">
                <a:solidFill>
                  <a:schemeClr val="bg2"/>
                </a:solidFill>
                <a:latin typeface="Courier New" panose="02070309020205020404" pitchFamily="49" charset="0"/>
              </a:rPr>
              <a:t>/CL</a:t>
            </a:r>
            <a:endParaRPr lang="en-US" altLang="en-PK" sz="1350" b="1" i="1" dirty="0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DB863920-EE49-4B58-9E13-B303EAC23D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SHRD Example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688E6817-64AD-4AD6-BCD3-F731CDCBDF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4976" y="1429693"/>
            <a:ext cx="8191824" cy="2679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dirty="0"/>
              <a:t>Shift count of 1: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dirty="0"/>
              <a:t>	</a:t>
            </a:r>
            <a:r>
              <a:rPr lang="en-US" altLang="en-PK" sz="1500" b="1" dirty="0">
                <a:latin typeface="Courier New" panose="02070309020205020404" pitchFamily="49" charset="0"/>
              </a:rPr>
              <a:t>	mov al,11000001b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500" b="1" dirty="0">
                <a:latin typeface="Courier New" panose="02070309020205020404" pitchFamily="49" charset="0"/>
              </a:rPr>
              <a:t>		mov bl,00011101b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500" b="1" dirty="0">
                <a:latin typeface="Courier New" panose="02070309020205020404" pitchFamily="49" charset="0"/>
              </a:rPr>
              <a:t>		</a:t>
            </a:r>
            <a:r>
              <a:rPr lang="en-US" altLang="en-PK" sz="1500" b="1" dirty="0" err="1">
                <a:latin typeface="Courier New" panose="02070309020205020404" pitchFamily="49" charset="0"/>
              </a:rPr>
              <a:t>shrd</a:t>
            </a:r>
            <a:r>
              <a:rPr lang="en-US" altLang="en-PK" sz="1500" b="1" dirty="0">
                <a:latin typeface="Courier New" panose="02070309020205020404" pitchFamily="49" charset="0"/>
              </a:rPr>
              <a:t> al,bl,1</a:t>
            </a:r>
          </a:p>
        </p:txBody>
      </p:sp>
      <p:sp>
        <p:nvSpPr>
          <p:cNvPr id="25602" name="Footer Placeholder 3">
            <a:extLst>
              <a:ext uri="{FF2B5EF4-FFF2-40B4-BE49-F238E27FC236}">
                <a16:creationId xmlns:a16="http://schemas.microsoft.com/office/drawing/2014/main" id="{A357F146-E4EE-4D48-AD08-8CB1CEE4B3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25603" name="Slide Number Placeholder 4">
            <a:extLst>
              <a:ext uri="{FF2B5EF4-FFF2-40B4-BE49-F238E27FC236}">
                <a16:creationId xmlns:a16="http://schemas.microsoft.com/office/drawing/2014/main" id="{9DA96E50-1408-4212-B3B3-24E9EA3C25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B9FF4B-DF11-4E7D-869B-9F24B9EE54E9}" type="slidenum">
              <a:rPr lang="en-US" altLang="en-PK" sz="1200">
                <a:latin typeface="Times New Roman" panose="02020603050405020304" pitchFamily="18" charset="0"/>
              </a:rPr>
              <a:pPr/>
              <a:t>22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pic>
        <p:nvPicPr>
          <p:cNvPr id="25606" name="Picture 5">
            <a:extLst>
              <a:ext uri="{FF2B5EF4-FFF2-40B4-BE49-F238E27FC236}">
                <a16:creationId xmlns:a16="http://schemas.microsoft.com/office/drawing/2014/main" id="{D24F549F-9384-4023-9BE9-942F35B05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606" y="3303135"/>
            <a:ext cx="4647010" cy="1539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EC0B2AE7-9106-48DB-8FB2-1A6075547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Another SHRD Example</a:t>
            </a:r>
          </a:p>
        </p:txBody>
      </p:sp>
      <p:sp>
        <p:nvSpPr>
          <p:cNvPr id="26626" name="Footer Placeholder 3">
            <a:extLst>
              <a:ext uri="{FF2B5EF4-FFF2-40B4-BE49-F238E27FC236}">
                <a16:creationId xmlns:a16="http://schemas.microsoft.com/office/drawing/2014/main" id="{552DC684-317D-4069-9A4E-3B0FD0032A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26627" name="Slide Number Placeholder 4">
            <a:extLst>
              <a:ext uri="{FF2B5EF4-FFF2-40B4-BE49-F238E27FC236}">
                <a16:creationId xmlns:a16="http://schemas.microsoft.com/office/drawing/2014/main" id="{1CA78B46-2174-4869-AB48-02107F9E67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4753DB-132D-44E9-B611-B8938924E684}" type="slidenum">
              <a:rPr lang="en-US" altLang="en-PK" sz="1200">
                <a:latin typeface="Times New Roman" panose="02020603050405020304" pitchFamily="18" charset="0"/>
              </a:rPr>
              <a:pPr/>
              <a:t>23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26629" name="Text Box 3">
            <a:extLst>
              <a:ext uri="{FF2B5EF4-FFF2-40B4-BE49-F238E27FC236}">
                <a16:creationId xmlns:a16="http://schemas.microsoft.com/office/drawing/2014/main" id="{5E75BAAC-0A3B-440E-86F0-8657DC6E2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014" y="3033354"/>
            <a:ext cx="2286000" cy="843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tabLst>
                <a:tab pos="3205163" algn="l"/>
                <a:tab pos="37163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3205163" algn="l"/>
                <a:tab pos="37163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3205163" algn="l"/>
                <a:tab pos="37163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3205163" algn="l"/>
                <a:tab pos="37163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3205163" algn="l"/>
                <a:tab pos="37163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5163" algn="l"/>
                <a:tab pos="37163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5163" algn="l"/>
                <a:tab pos="37163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5163" algn="l"/>
                <a:tab pos="37163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5163" algn="l"/>
                <a:tab pos="37163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PK" sz="1425" b="1">
                <a:latin typeface="Courier New" panose="02070309020205020404" pitchFamily="49" charset="0"/>
              </a:rPr>
              <a:t>mov  ax,234Bh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PK" sz="1425" b="1">
                <a:latin typeface="Courier New" panose="02070309020205020404" pitchFamily="49" charset="0"/>
              </a:rPr>
              <a:t>mov  dx,7654h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PK" sz="1425" b="1">
                <a:latin typeface="Courier New" panose="02070309020205020404" pitchFamily="49" charset="0"/>
              </a:rPr>
              <a:t>shrd ax,dx,4</a:t>
            </a:r>
          </a:p>
        </p:txBody>
      </p:sp>
      <p:sp>
        <p:nvSpPr>
          <p:cNvPr id="26630" name="Text Box 5">
            <a:extLst>
              <a:ext uri="{FF2B5EF4-FFF2-40B4-BE49-F238E27FC236}">
                <a16:creationId xmlns:a16="http://schemas.microsoft.com/office/drawing/2014/main" id="{7F3642A6-6BD3-46FE-B4AA-250021787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4564" y="2061804"/>
            <a:ext cx="554355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575" dirty="0"/>
              <a:t>Shift AX 4 bits to the right and replace its highest 4 bits with the low 4 bits of DX:</a:t>
            </a:r>
          </a:p>
        </p:txBody>
      </p:sp>
      <p:sp>
        <p:nvSpPr>
          <p:cNvPr id="26631" name="Text Box 6">
            <a:extLst>
              <a:ext uri="{FF2B5EF4-FFF2-40B4-BE49-F238E27FC236}">
                <a16:creationId xmlns:a16="http://schemas.microsoft.com/office/drawing/2014/main" id="{D9617C56-86E7-4E5D-A43B-03602332C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164" y="3148845"/>
            <a:ext cx="971550" cy="40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PK" sz="1275"/>
              <a:t>Before:</a:t>
            </a:r>
          </a:p>
        </p:txBody>
      </p:sp>
      <p:sp>
        <p:nvSpPr>
          <p:cNvPr id="26632" name="Text Box 7">
            <a:extLst>
              <a:ext uri="{FF2B5EF4-FFF2-40B4-BE49-F238E27FC236}">
                <a16:creationId xmlns:a16="http://schemas.microsoft.com/office/drawing/2014/main" id="{933B36C1-1C24-4BFE-ABE3-F1EE06ACD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164" y="3548895"/>
            <a:ext cx="971550" cy="40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PK" sz="1275"/>
              <a:t>After:</a:t>
            </a:r>
          </a:p>
        </p:txBody>
      </p:sp>
      <p:graphicFrame>
        <p:nvGraphicFramePr>
          <p:cNvPr id="26633" name="Object 8">
            <a:extLst>
              <a:ext uri="{FF2B5EF4-FFF2-40B4-BE49-F238E27FC236}">
                <a16:creationId xmlns:a16="http://schemas.microsoft.com/office/drawing/2014/main" id="{F16D4E08-D13F-442D-92B2-5DA595965D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571024"/>
              </p:ext>
            </p:extLst>
          </p:nvPr>
        </p:nvGraphicFramePr>
        <p:xfrm>
          <a:off x="5342164" y="2976204"/>
          <a:ext cx="16573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VISIO" r:id="rId3" imgW="1283208" imgH="669036" progId="Visio.Drawing.6">
                  <p:embed/>
                </p:oleObj>
              </mc:Choice>
              <mc:Fallback>
                <p:oleObj name="VISIO" r:id="rId3" imgW="1283208" imgH="669036" progId="Visio.Drawing.6">
                  <p:embed/>
                  <p:pic>
                    <p:nvPicPr>
                      <p:cNvPr id="26633" name="Object 8">
                        <a:extLst>
                          <a:ext uri="{FF2B5EF4-FFF2-40B4-BE49-F238E27FC236}">
                            <a16:creationId xmlns:a16="http://schemas.microsoft.com/office/drawing/2014/main" id="{F16D4E08-D13F-442D-92B2-5DA595965D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448" r="3448" b="-12088"/>
                      <a:stretch>
                        <a:fillRect/>
                      </a:stretch>
                    </p:blipFill>
                    <p:spPr bwMode="auto">
                      <a:xfrm>
                        <a:off x="5342164" y="2976204"/>
                        <a:ext cx="1657350" cy="97155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AEF3E494-B61C-4A6F-8B96-DB2434BAB1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27650" name="Footer Placeholder 3">
            <a:extLst>
              <a:ext uri="{FF2B5EF4-FFF2-40B4-BE49-F238E27FC236}">
                <a16:creationId xmlns:a16="http://schemas.microsoft.com/office/drawing/2014/main" id="{226F2246-4580-4B6F-A2FE-20574DEB78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27651" name="Slide Number Placeholder 4">
            <a:extLst>
              <a:ext uri="{FF2B5EF4-FFF2-40B4-BE49-F238E27FC236}">
                <a16:creationId xmlns:a16="http://schemas.microsoft.com/office/drawing/2014/main" id="{1B25CABD-1BF5-4256-95FF-0257C4EEA2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941A51-4395-45C8-BAF5-1A4115317D7F}" type="slidenum">
              <a:rPr lang="en-US" altLang="en-PK" sz="1200">
                <a:latin typeface="Times New Roman" panose="02020603050405020304" pitchFamily="18" charset="0"/>
              </a:rPr>
              <a:pPr/>
              <a:t>24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27653" name="Text Box 3">
            <a:extLst>
              <a:ext uri="{FF2B5EF4-FFF2-40B4-BE49-F238E27FC236}">
                <a16:creationId xmlns:a16="http://schemas.microsoft.com/office/drawing/2014/main" id="{F858663E-31A9-419E-8921-A5197D978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321" y="2571750"/>
            <a:ext cx="4114800" cy="108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tabLst>
                <a:tab pos="3205163" algn="l"/>
                <a:tab pos="37163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3205163" algn="l"/>
                <a:tab pos="37163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3205163" algn="l"/>
                <a:tab pos="37163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3205163" algn="l"/>
                <a:tab pos="37163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3205163" algn="l"/>
                <a:tab pos="37163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5163" algn="l"/>
                <a:tab pos="37163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5163" algn="l"/>
                <a:tab pos="37163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5163" algn="l"/>
                <a:tab pos="37163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5163" algn="l"/>
                <a:tab pos="37163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PK" sz="1425" b="1">
                <a:latin typeface="Courier New" panose="02070309020205020404" pitchFamily="49" charset="0"/>
              </a:rPr>
              <a:t>mov  ax,7C36h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PK" sz="1425" b="1">
                <a:latin typeface="Courier New" panose="02070309020205020404" pitchFamily="49" charset="0"/>
              </a:rPr>
              <a:t>mov  dx,9FA6h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PK" sz="1425" b="1">
                <a:latin typeface="Courier New" panose="02070309020205020404" pitchFamily="49" charset="0"/>
              </a:rPr>
              <a:t>shld dx,ax,4	; DX =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PK" sz="1425" b="1">
                <a:latin typeface="Courier New" panose="02070309020205020404" pitchFamily="49" charset="0"/>
              </a:rPr>
              <a:t>shrd dx,ax,8	; DX =</a:t>
            </a:r>
          </a:p>
        </p:txBody>
      </p:sp>
      <p:sp>
        <p:nvSpPr>
          <p:cNvPr id="27654" name="Text Box 5">
            <a:extLst>
              <a:ext uri="{FF2B5EF4-FFF2-40B4-BE49-F238E27FC236}">
                <a16:creationId xmlns:a16="http://schemas.microsoft.com/office/drawing/2014/main" id="{335B46E7-05C6-4B9E-A515-8A7AC40BF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271" y="1714500"/>
            <a:ext cx="554355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575"/>
              <a:t>Indicate the hexadecimal values of each destination operand:</a:t>
            </a:r>
          </a:p>
        </p:txBody>
      </p:sp>
      <p:sp>
        <p:nvSpPr>
          <p:cNvPr id="147464" name="Text Box 8">
            <a:extLst>
              <a:ext uri="{FF2B5EF4-FFF2-40B4-BE49-F238E27FC236}">
                <a16:creationId xmlns:a16="http://schemas.microsoft.com/office/drawing/2014/main" id="{84A62C16-9595-45E5-9819-632DFB18F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8493" y="2648175"/>
            <a:ext cx="16002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FA67h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36FAh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PK" sz="135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A11171F3-E76E-42F4-A36B-2C0B89857E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What's Next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2EDA7DED-DD90-41A3-A85D-EF2A609B8E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Shift and Rotate Instructions</a:t>
            </a:r>
          </a:p>
          <a:p>
            <a:pPr eaLnBrk="1" hangingPunct="1"/>
            <a:r>
              <a:rPr lang="en-US" altLang="en-PK" b="1" dirty="0">
                <a:solidFill>
                  <a:schemeClr val="tx1"/>
                </a:solidFill>
              </a:rPr>
              <a:t>Shift and Rotate Applications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Multiplication and Division Instructions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Extended Addition and Subtraction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ASCII and Unpacked Decimal Arithmetic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Packed Decimal Arithmetic</a:t>
            </a:r>
          </a:p>
        </p:txBody>
      </p:sp>
      <p:sp>
        <p:nvSpPr>
          <p:cNvPr id="28674" name="Footer Placeholder 3">
            <a:extLst>
              <a:ext uri="{FF2B5EF4-FFF2-40B4-BE49-F238E27FC236}">
                <a16:creationId xmlns:a16="http://schemas.microsoft.com/office/drawing/2014/main" id="{D23558F5-3074-4215-87C2-DFA8BBF4DE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28675" name="Slide Number Placeholder 4">
            <a:extLst>
              <a:ext uri="{FF2B5EF4-FFF2-40B4-BE49-F238E27FC236}">
                <a16:creationId xmlns:a16="http://schemas.microsoft.com/office/drawing/2014/main" id="{49AD833A-2B74-4CA7-842D-A043122294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6A0F3D-958F-4575-8B59-4B6F7329672D}" type="slidenum">
              <a:rPr lang="en-US" altLang="en-PK" sz="1200">
                <a:latin typeface="Times New Roman" panose="02020603050405020304" pitchFamily="18" charset="0"/>
              </a:rPr>
              <a:pPr/>
              <a:t>25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A099A2CE-BB4D-4AB6-B4F7-485E28EC6E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Shift and Rotate Applications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1D52AC9F-A602-4D75-87C1-5968FBA627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 dirty="0"/>
              <a:t>Shifting Multiple Doublewords </a:t>
            </a:r>
          </a:p>
          <a:p>
            <a:pPr eaLnBrk="1" hangingPunct="1"/>
            <a:r>
              <a:rPr lang="en-US" altLang="en-PK" dirty="0"/>
              <a:t>Binary Multiplication </a:t>
            </a:r>
          </a:p>
          <a:p>
            <a:pPr eaLnBrk="1" hangingPunct="1"/>
            <a:r>
              <a:rPr lang="en-US" altLang="en-PK" dirty="0"/>
              <a:t>Displaying Binary Bits </a:t>
            </a:r>
          </a:p>
          <a:p>
            <a:pPr eaLnBrk="1" hangingPunct="1"/>
            <a:r>
              <a:rPr lang="en-US" altLang="en-PK" dirty="0"/>
              <a:t>Isolating a Bit String </a:t>
            </a:r>
          </a:p>
        </p:txBody>
      </p:sp>
      <p:sp>
        <p:nvSpPr>
          <p:cNvPr id="29698" name="Footer Placeholder 3">
            <a:extLst>
              <a:ext uri="{FF2B5EF4-FFF2-40B4-BE49-F238E27FC236}">
                <a16:creationId xmlns:a16="http://schemas.microsoft.com/office/drawing/2014/main" id="{E3C13693-3553-4186-870E-98674173E9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29699" name="Slide Number Placeholder 4">
            <a:extLst>
              <a:ext uri="{FF2B5EF4-FFF2-40B4-BE49-F238E27FC236}">
                <a16:creationId xmlns:a16="http://schemas.microsoft.com/office/drawing/2014/main" id="{8A0BA068-9CAD-43E5-B4BB-F38C1A17E0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94B831-87C6-4D8E-ADCA-B6236BCD25BE}" type="slidenum">
              <a:rPr lang="en-US" altLang="en-PK" sz="1200">
                <a:latin typeface="Times New Roman" panose="02020603050405020304" pitchFamily="18" charset="0"/>
              </a:rPr>
              <a:pPr/>
              <a:t>26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CAC14D5C-388B-4232-8EC2-203739584C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144450"/>
            <a:ext cx="8191825" cy="1082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Shifting Multiple Doublewords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1AEBCF8E-A0CA-4B82-BE56-38A62212B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451465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/>
              <a:t>Programs sometimes need to shift all bits within an array, as one might when moving a bitmapped graphic image from one screen location to another.</a:t>
            </a:r>
          </a:p>
          <a:p>
            <a:pPr eaLnBrk="1" hangingPunct="1"/>
            <a:r>
              <a:rPr lang="en-US" altLang="en-PK" dirty="0"/>
              <a:t>The following shifts an array of 3 doublewords 1 bit to the right (view complete </a:t>
            </a:r>
            <a:r>
              <a:rPr lang="en-US" altLang="en-PK" dirty="0">
                <a:hlinkClick r:id="rId2" action="ppaction://hlinkfile"/>
              </a:rPr>
              <a:t>source code</a:t>
            </a:r>
            <a:r>
              <a:rPr lang="en-US" altLang="en-PK" dirty="0"/>
              <a:t>):</a:t>
            </a:r>
          </a:p>
        </p:txBody>
      </p:sp>
      <p:sp>
        <p:nvSpPr>
          <p:cNvPr id="30722" name="Footer Placeholder 3">
            <a:extLst>
              <a:ext uri="{FF2B5EF4-FFF2-40B4-BE49-F238E27FC236}">
                <a16:creationId xmlns:a16="http://schemas.microsoft.com/office/drawing/2014/main" id="{4C366997-ECF8-48AA-B85D-8233C38526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30723" name="Slide Number Placeholder 4">
            <a:extLst>
              <a:ext uri="{FF2B5EF4-FFF2-40B4-BE49-F238E27FC236}">
                <a16:creationId xmlns:a16="http://schemas.microsoft.com/office/drawing/2014/main" id="{316578CE-1C26-4253-8CED-0C7340DF7E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BB65FE-C51B-45A2-A34E-E46133C0B068}" type="slidenum">
              <a:rPr lang="en-US" altLang="en-PK" sz="1200">
                <a:latin typeface="Times New Roman" panose="02020603050405020304" pitchFamily="18" charset="0"/>
              </a:rPr>
              <a:pPr/>
              <a:t>27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30726" name="Text Box 4">
            <a:extLst>
              <a:ext uri="{FF2B5EF4-FFF2-40B4-BE49-F238E27FC236}">
                <a16:creationId xmlns:a16="http://schemas.microsoft.com/office/drawing/2014/main" id="{FED39EFE-0F5D-45A0-937B-2E3A06403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772" y="3354655"/>
            <a:ext cx="7990113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ArraySize</a:t>
            </a:r>
            <a:r>
              <a:rPr lang="en-US" altLang="en-PK" sz="1350" b="1" dirty="0">
                <a:latin typeface="Courier New" panose="02070309020205020404" pitchFamily="49" charset="0"/>
              </a:rPr>
              <a:t> = 3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array DWORD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ArraySize</a:t>
            </a:r>
            <a:r>
              <a:rPr lang="en-US" altLang="en-PK" sz="1350" b="1" dirty="0">
                <a:latin typeface="Courier New" panose="02070309020205020404" pitchFamily="49" charset="0"/>
              </a:rPr>
              <a:t> DUP(99999999h)      ; 1001 1001...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esi,0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shr</a:t>
            </a:r>
            <a:r>
              <a:rPr lang="en-US" altLang="en-PK" sz="1350" b="1" dirty="0">
                <a:latin typeface="Courier New" panose="02070309020205020404" pitchFamily="49" charset="0"/>
              </a:rPr>
              <a:t> array[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</a:t>
            </a:r>
            <a:r>
              <a:rPr lang="en-US" altLang="en-PK" sz="1350" b="1" dirty="0">
                <a:latin typeface="Courier New" panose="02070309020205020404" pitchFamily="49" charset="0"/>
              </a:rPr>
              <a:t> + 8],1	; high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dword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rcr</a:t>
            </a:r>
            <a:r>
              <a:rPr lang="en-US" altLang="en-PK" sz="1350" b="1" dirty="0">
                <a:latin typeface="Courier New" panose="02070309020205020404" pitchFamily="49" charset="0"/>
              </a:rPr>
              <a:t> array[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</a:t>
            </a:r>
            <a:r>
              <a:rPr lang="en-US" altLang="en-PK" sz="1350" b="1" dirty="0">
                <a:latin typeface="Courier New" panose="02070309020205020404" pitchFamily="49" charset="0"/>
              </a:rPr>
              <a:t> + 4],1	; middle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dword</a:t>
            </a:r>
            <a:r>
              <a:rPr lang="en-US" altLang="en-PK" sz="1350" b="1" dirty="0">
                <a:latin typeface="Courier New" panose="02070309020205020404" pitchFamily="49" charset="0"/>
              </a:rPr>
              <a:t>, include Carry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rcr</a:t>
            </a:r>
            <a:r>
              <a:rPr lang="en-US" altLang="en-PK" sz="1350" b="1" dirty="0">
                <a:latin typeface="Courier New" panose="02070309020205020404" pitchFamily="49" charset="0"/>
              </a:rPr>
              <a:t> array[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</a:t>
            </a:r>
            <a:r>
              <a:rPr lang="en-US" altLang="en-PK" sz="1350" b="1" dirty="0">
                <a:latin typeface="Courier New" panose="02070309020205020404" pitchFamily="49" charset="0"/>
              </a:rPr>
              <a:t>],1	; low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dword</a:t>
            </a:r>
            <a:r>
              <a:rPr lang="en-US" altLang="en-PK" sz="1350" b="1" dirty="0">
                <a:latin typeface="Courier New" panose="02070309020205020404" pitchFamily="49" charset="0"/>
              </a:rPr>
              <a:t>, include Carry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7C0A6806-6DF2-4E33-8CB3-E485BDBF66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Binary Multiplication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30E4D5AF-EEEA-4989-9610-99D933D0C6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mutiply 123 * 36</a:t>
            </a:r>
          </a:p>
        </p:txBody>
      </p:sp>
      <p:sp>
        <p:nvSpPr>
          <p:cNvPr id="31746" name="Footer Placeholder 3">
            <a:extLst>
              <a:ext uri="{FF2B5EF4-FFF2-40B4-BE49-F238E27FC236}">
                <a16:creationId xmlns:a16="http://schemas.microsoft.com/office/drawing/2014/main" id="{FF2B35C7-0C34-4148-9B59-080F2B8D99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31747" name="Slide Number Placeholder 4">
            <a:extLst>
              <a:ext uri="{FF2B5EF4-FFF2-40B4-BE49-F238E27FC236}">
                <a16:creationId xmlns:a16="http://schemas.microsoft.com/office/drawing/2014/main" id="{6846333E-826C-4BAD-868D-E2E61DC8DB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8A6BA3-26AF-42BA-A00B-C9C24EC6C005}" type="slidenum">
              <a:rPr lang="en-US" altLang="en-PK" sz="1200">
                <a:latin typeface="Times New Roman" panose="02020603050405020304" pitchFamily="18" charset="0"/>
              </a:rPr>
              <a:pPr/>
              <a:t>28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pic>
        <p:nvPicPr>
          <p:cNvPr id="31750" name="Picture 8">
            <a:extLst>
              <a:ext uri="{FF2B5EF4-FFF2-40B4-BE49-F238E27FC236}">
                <a16:creationId xmlns:a16="http://schemas.microsoft.com/office/drawing/2014/main" id="{114C33D2-6F6F-472E-AE6C-9DED28CBF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643" y="2917373"/>
            <a:ext cx="3371850" cy="14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29A65488-EEC6-406B-AA12-820AE3720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Binary Multiplication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B519F33A-B769-4F6E-83C1-22E4BA3691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397035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/>
              <a:t>We already know that SHL performs unsigned multiplication efficiently when the multiplier is a power of 2. </a:t>
            </a:r>
          </a:p>
          <a:p>
            <a:pPr eaLnBrk="1" hangingPunct="1"/>
            <a:r>
              <a:rPr lang="en-US" altLang="en-PK" dirty="0"/>
              <a:t>You can factor any binary number into powers of 2. </a:t>
            </a:r>
          </a:p>
          <a:p>
            <a:pPr lvl="1" eaLnBrk="1" hangingPunct="1"/>
            <a:r>
              <a:rPr lang="en-US" altLang="en-PK" dirty="0"/>
              <a:t>For example, to multiply EAX * 36, factor 36 into 32 + 4 and use the distributive property of multiplication to carry out the operation:</a:t>
            </a:r>
          </a:p>
        </p:txBody>
      </p:sp>
      <p:sp>
        <p:nvSpPr>
          <p:cNvPr id="32770" name="Footer Placeholder 3">
            <a:extLst>
              <a:ext uri="{FF2B5EF4-FFF2-40B4-BE49-F238E27FC236}">
                <a16:creationId xmlns:a16="http://schemas.microsoft.com/office/drawing/2014/main" id="{FAC21BF6-2A7A-4475-B3D0-A71DC355C6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32771" name="Slide Number Placeholder 4">
            <a:extLst>
              <a:ext uri="{FF2B5EF4-FFF2-40B4-BE49-F238E27FC236}">
                <a16:creationId xmlns:a16="http://schemas.microsoft.com/office/drawing/2014/main" id="{92EF44F4-7202-40D5-94F2-ACE6F77BDB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B83C04-72C5-45EC-8CFE-8EE1A0E3318A}" type="slidenum">
              <a:rPr lang="en-US" altLang="en-PK" sz="1200">
                <a:latin typeface="Times New Roman" panose="02020603050405020304" pitchFamily="18" charset="0"/>
              </a:rPr>
              <a:pPr/>
              <a:t>29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32774" name="Text Box 4">
            <a:extLst>
              <a:ext uri="{FF2B5EF4-FFF2-40B4-BE49-F238E27FC236}">
                <a16:creationId xmlns:a16="http://schemas.microsoft.com/office/drawing/2014/main" id="{943058C9-1E03-468C-836D-5791F40A6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607" y="3667320"/>
            <a:ext cx="2514600" cy="120015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>
                <a:latin typeface="Courier New" panose="02070309020205020404" pitchFamily="49" charset="0"/>
              </a:rPr>
              <a:t>EAX * 36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>
                <a:latin typeface="Courier New" panose="02070309020205020404" pitchFamily="49" charset="0"/>
              </a:rPr>
              <a:t>= EAX * (32 + 4)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>
                <a:latin typeface="Courier New" panose="02070309020205020404" pitchFamily="49" charset="0"/>
              </a:rPr>
              <a:t>= (EAX * 32)+(EAX * 4)</a:t>
            </a:r>
          </a:p>
        </p:txBody>
      </p:sp>
      <p:sp>
        <p:nvSpPr>
          <p:cNvPr id="172037" name="Text Box 5">
            <a:extLst>
              <a:ext uri="{FF2B5EF4-FFF2-40B4-BE49-F238E27FC236}">
                <a16:creationId xmlns:a16="http://schemas.microsoft.com/office/drawing/2014/main" id="{C2349B35-E8F2-4144-AFFB-AC3D56814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4507" y="3667320"/>
            <a:ext cx="4963886" cy="120015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22860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22860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22860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22860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22860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2860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2860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2860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2860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eax,123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ebx,eax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shl</a:t>
            </a:r>
            <a:r>
              <a:rPr lang="en-US" altLang="en-PK" sz="1350" b="1" dirty="0">
                <a:latin typeface="Courier New" panose="02070309020205020404" pitchFamily="49" charset="0"/>
              </a:rPr>
              <a:t> eax,5	;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mult</a:t>
            </a:r>
            <a:r>
              <a:rPr lang="en-US" altLang="en-PK" sz="1350" b="1" dirty="0">
                <a:latin typeface="Courier New" panose="02070309020205020404" pitchFamily="49" charset="0"/>
              </a:rPr>
              <a:t> by 2</a:t>
            </a:r>
            <a:r>
              <a:rPr lang="en-US" altLang="en-PK" sz="1350" b="1" baseline="30000" dirty="0">
                <a:latin typeface="Courier New" panose="02070309020205020404" pitchFamily="49" charset="0"/>
              </a:rPr>
              <a:t>5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shl</a:t>
            </a:r>
            <a:r>
              <a:rPr lang="en-US" altLang="en-PK" sz="1350" b="1" dirty="0">
                <a:latin typeface="Courier New" panose="02070309020205020404" pitchFamily="49" charset="0"/>
              </a:rPr>
              <a:t> ebx,2	;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mult</a:t>
            </a:r>
            <a:r>
              <a:rPr lang="en-US" altLang="en-PK" sz="1350" b="1" dirty="0">
                <a:latin typeface="Courier New" panose="02070309020205020404" pitchFamily="49" charset="0"/>
              </a:rPr>
              <a:t> by 2</a:t>
            </a:r>
            <a:r>
              <a:rPr lang="en-US" altLang="en-PK" sz="1350" b="1" baseline="30000" dirty="0">
                <a:latin typeface="Courier New" panose="02070309020205020404" pitchFamily="49" charset="0"/>
              </a:rPr>
              <a:t>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add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eax,ebx</a:t>
            </a:r>
            <a:endParaRPr lang="en-US" altLang="en-PK" sz="135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7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EFA582E0-A6D2-4D46-BA7E-0DD70C901C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Chapter Overview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F5FAECA1-50B3-4557-82A1-83A4FDAD72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 b="1" dirty="0">
                <a:solidFill>
                  <a:schemeClr val="tx1"/>
                </a:solidFill>
              </a:rPr>
              <a:t>Shift and Rotate Instructions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Shift and Rotate Applications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Multiplication and Division Instructions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Extended Addition and Subtraction</a:t>
            </a:r>
          </a:p>
          <a:p>
            <a:pPr eaLnBrk="1" hangingPunct="1"/>
            <a:r>
              <a:rPr lang="en-US" altLang="en-PK" strike="sngStrike" dirty="0">
                <a:solidFill>
                  <a:schemeClr val="tx1"/>
                </a:solidFill>
              </a:rPr>
              <a:t>ASCII and Unpacked Decimal Arithmetic</a:t>
            </a:r>
          </a:p>
          <a:p>
            <a:pPr eaLnBrk="1" hangingPunct="1"/>
            <a:r>
              <a:rPr lang="en-US" altLang="en-PK" strike="sngStrike" dirty="0">
                <a:solidFill>
                  <a:schemeClr val="tx1"/>
                </a:solidFill>
              </a:rPr>
              <a:t>Packed Decimal Arithmetic</a:t>
            </a:r>
          </a:p>
        </p:txBody>
      </p:sp>
      <p:sp>
        <p:nvSpPr>
          <p:cNvPr id="6146" name="Footer Placeholder 3">
            <a:extLst>
              <a:ext uri="{FF2B5EF4-FFF2-40B4-BE49-F238E27FC236}">
                <a16:creationId xmlns:a16="http://schemas.microsoft.com/office/drawing/2014/main" id="{84F20766-55B5-46D6-842C-64E7DB1A5D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1038FF68-7644-48B7-8D88-5DBCD09535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8C4AD4-21C6-4B71-A856-B658A97D17FB}" type="slidenum">
              <a:rPr lang="en-US" altLang="en-PK" sz="1200">
                <a:latin typeface="Times New Roman" panose="02020603050405020304" pitchFamily="18" charset="0"/>
              </a:rPr>
              <a:pPr/>
              <a:t>3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A7F2E04C-577C-47E1-A115-5686CDB175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33794" name="Footer Placeholder 2">
            <a:extLst>
              <a:ext uri="{FF2B5EF4-FFF2-40B4-BE49-F238E27FC236}">
                <a16:creationId xmlns:a16="http://schemas.microsoft.com/office/drawing/2014/main" id="{6D2C3E18-7678-4244-BC9D-AE90E647D1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EBA9D45C-75C0-4466-987F-D64F043C1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78603D-800B-4638-9A7C-6A9C0D2500F4}" type="slidenum">
              <a:rPr lang="en-US" altLang="en-PK" sz="1200">
                <a:latin typeface="Times New Roman" panose="02020603050405020304" pitchFamily="18" charset="0"/>
              </a:rPr>
              <a:pPr/>
              <a:t>30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35171" name="Text Box 3">
            <a:extLst>
              <a:ext uri="{FF2B5EF4-FFF2-40B4-BE49-F238E27FC236}">
                <a16:creationId xmlns:a16="http://schemas.microsoft.com/office/drawing/2014/main" id="{2FB0346A-F5F2-45D7-9FFA-0C921B5D2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275" y="2362425"/>
            <a:ext cx="7195457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ax,2	; test value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dx,ax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shl</a:t>
            </a:r>
            <a:r>
              <a:rPr lang="en-US" altLang="en-PK" sz="1350" b="1" dirty="0">
                <a:latin typeface="Courier New" panose="02070309020205020404" pitchFamily="49" charset="0"/>
              </a:rPr>
              <a:t> dx,4	; AX * 16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push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edx</a:t>
            </a:r>
            <a:r>
              <a:rPr lang="en-US" altLang="en-PK" sz="1350" b="1" dirty="0">
                <a:latin typeface="Courier New" panose="02070309020205020404" pitchFamily="49" charset="0"/>
              </a:rPr>
              <a:t>	; save for later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dx,ax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shl</a:t>
            </a:r>
            <a:r>
              <a:rPr lang="en-US" altLang="en-PK" sz="1350" b="1" dirty="0">
                <a:latin typeface="Courier New" panose="02070309020205020404" pitchFamily="49" charset="0"/>
              </a:rPr>
              <a:t> dx,3	; AX * 8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shl</a:t>
            </a:r>
            <a:r>
              <a:rPr lang="en-US" altLang="en-PK" sz="1350" b="1" dirty="0">
                <a:latin typeface="Courier New" panose="02070309020205020404" pitchFamily="49" charset="0"/>
              </a:rPr>
              <a:t> ax,1	; AX * 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add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ax,dx</a:t>
            </a:r>
            <a:r>
              <a:rPr lang="en-US" altLang="en-PK" sz="1350" b="1" dirty="0">
                <a:latin typeface="Courier New" panose="02070309020205020404" pitchFamily="49" charset="0"/>
              </a:rPr>
              <a:t>	; AX * 10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pop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edx</a:t>
            </a:r>
            <a:r>
              <a:rPr lang="en-US" altLang="en-PK" sz="1350" b="1" dirty="0">
                <a:latin typeface="Courier New" panose="02070309020205020404" pitchFamily="49" charset="0"/>
              </a:rPr>
              <a:t>	; recall AX * 16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add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ax,dx</a:t>
            </a:r>
            <a:r>
              <a:rPr lang="en-US" altLang="en-PK" sz="1350" b="1" dirty="0">
                <a:latin typeface="Courier New" panose="02070309020205020404" pitchFamily="49" charset="0"/>
              </a:rPr>
              <a:t>	; AX * 26</a:t>
            </a:r>
          </a:p>
        </p:txBody>
      </p:sp>
      <p:sp>
        <p:nvSpPr>
          <p:cNvPr id="33798" name="Text Box 4">
            <a:extLst>
              <a:ext uri="{FF2B5EF4-FFF2-40B4-BE49-F238E27FC236}">
                <a16:creationId xmlns:a16="http://schemas.microsoft.com/office/drawing/2014/main" id="{583795F3-6E38-4631-9C8B-41B2BA152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76" y="1505175"/>
            <a:ext cx="5622471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575" dirty="0"/>
              <a:t>Multiply AX by 26, using shifting and addition instructions. </a:t>
            </a:r>
            <a:r>
              <a:rPr lang="en-US" altLang="en-PK" sz="1575" i="1" dirty="0"/>
              <a:t>Hint:</a:t>
            </a:r>
            <a:r>
              <a:rPr lang="en-US" altLang="en-PK" sz="1575" dirty="0"/>
              <a:t> 26 = 16 + 8 + 2.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7F6BD0E8-1C8B-4E8D-B489-8A5D048BC7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Displaying Binary Bits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3FF847CA-A001-45A5-8993-C645FEACAE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238" y="1492950"/>
            <a:ext cx="8191824" cy="2679000"/>
          </a:xfrm>
        </p:spPr>
        <p:txBody>
          <a:bodyPr/>
          <a:lstStyle/>
          <a:p>
            <a:pPr marL="0" indent="0">
              <a:buNone/>
            </a:pPr>
            <a:r>
              <a:rPr lang="en-US" altLang="en-PK" sz="1575" i="1" dirty="0"/>
              <a:t>Algorithm:</a:t>
            </a:r>
            <a:r>
              <a:rPr lang="en-US" altLang="en-PK" sz="1575" dirty="0"/>
              <a:t> Shift MSB into the Carry flag; If CF = 1, append a "1" character to a string; otherwise, append a "0" character. Repeat in a loop, 32 times.</a:t>
            </a:r>
          </a:p>
        </p:txBody>
      </p:sp>
      <p:sp>
        <p:nvSpPr>
          <p:cNvPr id="34818" name="Footer Placeholder 3">
            <a:extLst>
              <a:ext uri="{FF2B5EF4-FFF2-40B4-BE49-F238E27FC236}">
                <a16:creationId xmlns:a16="http://schemas.microsoft.com/office/drawing/2014/main" id="{0C5C560A-7EE8-4303-AB7A-F93F50802D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34819" name="Slide Number Placeholder 4">
            <a:extLst>
              <a:ext uri="{FF2B5EF4-FFF2-40B4-BE49-F238E27FC236}">
                <a16:creationId xmlns:a16="http://schemas.microsoft.com/office/drawing/2014/main" id="{75972288-EFD0-43E5-B3A4-EDE7A32891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0CA318-93CC-41FE-B4A5-7698572C174C}" type="slidenum">
              <a:rPr lang="en-US" altLang="en-PK" sz="1200">
                <a:latin typeface="Times New Roman" panose="02020603050405020304" pitchFamily="18" charset="0"/>
              </a:rPr>
              <a:pPr/>
              <a:t>31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34822" name="Text Box 4">
            <a:extLst>
              <a:ext uri="{FF2B5EF4-FFF2-40B4-BE49-F238E27FC236}">
                <a16:creationId xmlns:a16="http://schemas.microsoft.com/office/drawing/2014/main" id="{3A0B2BEE-DA7A-4A28-9075-F74AA672B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5986" y="2413600"/>
            <a:ext cx="4773386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buffer BYTE 32 DUP(0),0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	mov ecx,32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	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esi,OFFSET</a:t>
            </a:r>
            <a:r>
              <a:rPr lang="en-US" altLang="en-PK" sz="1350" b="1" dirty="0">
                <a:latin typeface="Courier New" panose="02070309020205020404" pitchFamily="49" charset="0"/>
              </a:rPr>
              <a:t> buffer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L1: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shl</a:t>
            </a:r>
            <a:r>
              <a:rPr lang="en-US" altLang="en-PK" sz="1350" b="1" dirty="0">
                <a:latin typeface="Courier New" panose="02070309020205020404" pitchFamily="49" charset="0"/>
              </a:rPr>
              <a:t> eax,1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	mov BYTE PTR [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</a:t>
            </a:r>
            <a:r>
              <a:rPr lang="en-US" altLang="en-PK" sz="1350" b="1" dirty="0">
                <a:latin typeface="Courier New" panose="02070309020205020404" pitchFamily="49" charset="0"/>
              </a:rPr>
              <a:t>],'0'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jnc</a:t>
            </a:r>
            <a:r>
              <a:rPr lang="en-US" altLang="en-PK" sz="1350" b="1" dirty="0">
                <a:latin typeface="Courier New" panose="02070309020205020404" pitchFamily="49" charset="0"/>
              </a:rPr>
              <a:t> L2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	mov BYTE PTR [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</a:t>
            </a:r>
            <a:r>
              <a:rPr lang="en-US" altLang="en-PK" sz="1350" b="1" dirty="0">
                <a:latin typeface="Courier New" panose="02070309020205020404" pitchFamily="49" charset="0"/>
              </a:rPr>
              <a:t>],'1'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L2: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inc</a:t>
            </a:r>
            <a:r>
              <a:rPr lang="en-US" altLang="en-PK" sz="1350" b="1" dirty="0">
                <a:latin typeface="Courier New" panose="02070309020205020404" pitchFamily="49" charset="0"/>
              </a:rPr>
              <a:t>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	loop L1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EBDD60A1-9703-4A61-BDF1-BF6CF3EE1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Isolating a Bit String</a:t>
            </a:r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B92AEE78-7FF2-495B-A003-1D75471AE0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232250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/>
              <a:t>The MS-DOS file date field packs the year, month, and day into 16 bits:</a:t>
            </a:r>
          </a:p>
        </p:txBody>
      </p:sp>
      <p:sp>
        <p:nvSpPr>
          <p:cNvPr id="35842" name="Footer Placeholder 3">
            <a:extLst>
              <a:ext uri="{FF2B5EF4-FFF2-40B4-BE49-F238E27FC236}">
                <a16:creationId xmlns:a16="http://schemas.microsoft.com/office/drawing/2014/main" id="{814AFE96-833C-4D52-AC92-E048802846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35843" name="Slide Number Placeholder 4">
            <a:extLst>
              <a:ext uri="{FF2B5EF4-FFF2-40B4-BE49-F238E27FC236}">
                <a16:creationId xmlns:a16="http://schemas.microsoft.com/office/drawing/2014/main" id="{A1D4423D-5E1E-45A4-8684-31A72C2D72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75D633-67FC-4116-86D0-8B9381BB577C}" type="slidenum">
              <a:rPr lang="en-US" altLang="en-PK" sz="1200">
                <a:latin typeface="Times New Roman" panose="02020603050405020304" pitchFamily="18" charset="0"/>
              </a:rPr>
              <a:pPr/>
              <a:t>32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graphicFrame>
        <p:nvGraphicFramePr>
          <p:cNvPr id="35846" name="Object 4">
            <a:extLst>
              <a:ext uri="{FF2B5EF4-FFF2-40B4-BE49-F238E27FC236}">
                <a16:creationId xmlns:a16="http://schemas.microsoft.com/office/drawing/2014/main" id="{5C5EB519-1741-4A10-90F9-31C12D845A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135433"/>
              </p:ext>
            </p:extLst>
          </p:nvPr>
        </p:nvGraphicFramePr>
        <p:xfrm>
          <a:off x="2376150" y="2046515"/>
          <a:ext cx="3948113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VISIO" r:id="rId3" imgW="3745992" imgH="1094232" progId="Visio.Drawing.6">
                  <p:embed/>
                </p:oleObj>
              </mc:Choice>
              <mc:Fallback>
                <p:oleObj name="VISIO" r:id="rId3" imgW="3745992" imgH="1094232" progId="Visio.Drawing.6">
                  <p:embed/>
                  <p:pic>
                    <p:nvPicPr>
                      <p:cNvPr id="35846" name="Object 4">
                        <a:extLst>
                          <a:ext uri="{FF2B5EF4-FFF2-40B4-BE49-F238E27FC236}">
                            <a16:creationId xmlns:a16="http://schemas.microsoft.com/office/drawing/2014/main" id="{5C5EB519-1741-4A10-90F9-31C12D845A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132" r="5132"/>
                      <a:stretch>
                        <a:fillRect/>
                      </a:stretch>
                    </p:blipFill>
                    <p:spPr bwMode="auto">
                      <a:xfrm>
                        <a:off x="2376150" y="2046515"/>
                        <a:ext cx="3948113" cy="129063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7287" name="Group 7">
            <a:extLst>
              <a:ext uri="{FF2B5EF4-FFF2-40B4-BE49-F238E27FC236}">
                <a16:creationId xmlns:a16="http://schemas.microsoft.com/office/drawing/2014/main" id="{E62C6186-6F3B-418E-A525-6D151656DD98}"/>
              </a:ext>
            </a:extLst>
          </p:cNvPr>
          <p:cNvGrpSpPr>
            <a:grpSpLocks/>
          </p:cNvGrpSpPr>
          <p:nvPr/>
        </p:nvGrpSpPr>
        <p:grpSpPr bwMode="auto">
          <a:xfrm>
            <a:off x="1235530" y="3418115"/>
            <a:ext cx="7451271" cy="1388269"/>
            <a:chOff x="288" y="2496"/>
            <a:chExt cx="4944" cy="1166"/>
          </a:xfrm>
        </p:grpSpPr>
        <p:sp>
          <p:nvSpPr>
            <p:cNvPr id="35848" name="Text Box 5">
              <a:extLst>
                <a:ext uri="{FF2B5EF4-FFF2-40B4-BE49-F238E27FC236}">
                  <a16:creationId xmlns:a16="http://schemas.microsoft.com/office/drawing/2014/main" id="{3ED8D071-0893-4235-9499-450F19D33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846"/>
              <a:ext cx="4608" cy="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2870" tIns="137160" rIns="102870" bIns="137160"/>
            <a:lstStyle>
              <a:lvl1pPr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 dirty="0">
                  <a:latin typeface="Courier New" panose="02070309020205020404" pitchFamily="49" charset="0"/>
                </a:rPr>
                <a:t>mov </a:t>
              </a:r>
              <a:r>
                <a:rPr lang="en-US" altLang="en-PK" sz="1350" b="1" dirty="0" err="1">
                  <a:latin typeface="Courier New" panose="02070309020205020404" pitchFamily="49" charset="0"/>
                </a:rPr>
                <a:t>ax,dx</a:t>
              </a:r>
              <a:r>
                <a:rPr lang="en-US" altLang="en-PK" sz="1350" b="1" dirty="0">
                  <a:latin typeface="Courier New" panose="02070309020205020404" pitchFamily="49" charset="0"/>
                </a:rPr>
                <a:t>	; make a copy of DX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 dirty="0" err="1">
                  <a:latin typeface="Courier New" panose="02070309020205020404" pitchFamily="49" charset="0"/>
                </a:rPr>
                <a:t>shr</a:t>
              </a:r>
              <a:r>
                <a:rPr lang="en-US" altLang="en-PK" sz="1350" b="1" dirty="0">
                  <a:latin typeface="Courier New" panose="02070309020205020404" pitchFamily="49" charset="0"/>
                </a:rPr>
                <a:t> ax,5	; shift right 5 bits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 dirty="0">
                  <a:latin typeface="Courier New" panose="02070309020205020404" pitchFamily="49" charset="0"/>
                </a:rPr>
                <a:t>and al,00001111b	; clear bits 4-7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 dirty="0">
                  <a:latin typeface="Courier New" panose="02070309020205020404" pitchFamily="49" charset="0"/>
                </a:rPr>
                <a:t>mov </a:t>
              </a:r>
              <a:r>
                <a:rPr lang="en-US" altLang="en-PK" sz="1350" b="1" dirty="0" err="1">
                  <a:latin typeface="Courier New" panose="02070309020205020404" pitchFamily="49" charset="0"/>
                </a:rPr>
                <a:t>month,al</a:t>
              </a:r>
              <a:r>
                <a:rPr lang="en-US" altLang="en-PK" sz="1350" b="1" dirty="0">
                  <a:latin typeface="Courier New" panose="02070309020205020404" pitchFamily="49" charset="0"/>
                </a:rPr>
                <a:t>	; save in month variable</a:t>
              </a:r>
            </a:p>
          </p:txBody>
        </p:sp>
        <p:sp>
          <p:nvSpPr>
            <p:cNvPr id="35849" name="Text Box 6">
              <a:extLst>
                <a:ext uri="{FF2B5EF4-FFF2-40B4-BE49-F238E27FC236}">
                  <a16:creationId xmlns:a16="http://schemas.microsoft.com/office/drawing/2014/main" id="{BD202A14-9AF9-4B02-91C1-26E3682A49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496"/>
              <a:ext cx="2160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02870" bIns="102870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PK" sz="1575"/>
                <a:t>Isolate the Month field: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CAB76E7A-2315-4E31-A920-ACCF50D4EC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What's Next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E707CA71-EF66-46BF-997F-D4D2F7A18B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Shift and Rotate Instructions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Shift and Rotate Applications</a:t>
            </a:r>
          </a:p>
          <a:p>
            <a:pPr eaLnBrk="1" hangingPunct="1"/>
            <a:r>
              <a:rPr lang="en-US" altLang="en-PK" b="1" dirty="0">
                <a:solidFill>
                  <a:schemeClr val="tx1"/>
                </a:solidFill>
              </a:rPr>
              <a:t>Multiplication and Division Instructions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Extended Addition and Subtraction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ASCII and Unpacked Decimal Arithmetic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Packed Decimal Arithmetic</a:t>
            </a:r>
          </a:p>
        </p:txBody>
      </p:sp>
      <p:sp>
        <p:nvSpPr>
          <p:cNvPr id="36866" name="Footer Placeholder 3">
            <a:extLst>
              <a:ext uri="{FF2B5EF4-FFF2-40B4-BE49-F238E27FC236}">
                <a16:creationId xmlns:a16="http://schemas.microsoft.com/office/drawing/2014/main" id="{D1DDD93E-0283-4157-BB16-2C11C7B599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36867" name="Slide Number Placeholder 4">
            <a:extLst>
              <a:ext uri="{FF2B5EF4-FFF2-40B4-BE49-F238E27FC236}">
                <a16:creationId xmlns:a16="http://schemas.microsoft.com/office/drawing/2014/main" id="{BED9E963-2D01-438F-A003-BBA21FA58A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4D4CD0-1CC1-4F68-83F9-25A313299F05}" type="slidenum">
              <a:rPr lang="en-US" altLang="en-PK" sz="1200">
                <a:latin typeface="Times New Roman" panose="02020603050405020304" pitchFamily="18" charset="0"/>
              </a:rPr>
              <a:pPr/>
              <a:t>33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91CF45AA-CF28-4CCC-937E-1D459A7B5B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Multiplication and Division Instructions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42B4CE18-4D7A-4A4B-8EE6-401914EF41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MUL Instruction </a:t>
            </a:r>
          </a:p>
          <a:p>
            <a:pPr eaLnBrk="1" hangingPunct="1"/>
            <a:r>
              <a:rPr lang="en-US" altLang="en-PK"/>
              <a:t>IMUL Instruction </a:t>
            </a:r>
          </a:p>
          <a:p>
            <a:pPr eaLnBrk="1" hangingPunct="1"/>
            <a:r>
              <a:rPr lang="en-US" altLang="en-PK"/>
              <a:t>DIV Instruction </a:t>
            </a:r>
          </a:p>
          <a:p>
            <a:pPr eaLnBrk="1" hangingPunct="1"/>
            <a:r>
              <a:rPr lang="en-US" altLang="en-PK"/>
              <a:t>Signed Integer Division</a:t>
            </a:r>
          </a:p>
          <a:p>
            <a:pPr eaLnBrk="1" hangingPunct="1"/>
            <a:r>
              <a:rPr lang="en-US" altLang="en-PK"/>
              <a:t>CBW, CWD, CDQ Instructions</a:t>
            </a:r>
          </a:p>
          <a:p>
            <a:pPr eaLnBrk="1" hangingPunct="1"/>
            <a:r>
              <a:rPr lang="en-US" altLang="en-PK"/>
              <a:t>IDIV Instruction </a:t>
            </a:r>
          </a:p>
          <a:p>
            <a:pPr eaLnBrk="1" hangingPunct="1"/>
            <a:r>
              <a:rPr lang="en-US" altLang="en-PK"/>
              <a:t>Implementing Arithmetic Expressions </a:t>
            </a:r>
          </a:p>
        </p:txBody>
      </p:sp>
      <p:sp>
        <p:nvSpPr>
          <p:cNvPr id="37890" name="Footer Placeholder 3">
            <a:extLst>
              <a:ext uri="{FF2B5EF4-FFF2-40B4-BE49-F238E27FC236}">
                <a16:creationId xmlns:a16="http://schemas.microsoft.com/office/drawing/2014/main" id="{E68A6069-A602-42E2-9827-2B92330618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37891" name="Slide Number Placeholder 4">
            <a:extLst>
              <a:ext uri="{FF2B5EF4-FFF2-40B4-BE49-F238E27FC236}">
                <a16:creationId xmlns:a16="http://schemas.microsoft.com/office/drawing/2014/main" id="{32D9D171-223C-4DEC-8FFF-3B601A47F7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B6AE65-CC68-46C4-8D68-0383A3360907}" type="slidenum">
              <a:rPr lang="en-US" altLang="en-PK" sz="1200">
                <a:latin typeface="Times New Roman" panose="02020603050405020304" pitchFamily="18" charset="0"/>
              </a:rPr>
              <a:pPr/>
              <a:t>34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8301479D-6F18-423A-A313-DF9C661179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MUL Instruction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E1191104-5531-4F24-9464-E3E3570B78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397036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sz="1500" dirty="0"/>
              <a:t>The MUL (unsigned multiply) instruction multiplies an 8-, 16-, or 32-bit operand by either AL, AX, or EAX. </a:t>
            </a:r>
          </a:p>
          <a:p>
            <a:pPr eaLnBrk="1" hangingPunct="1"/>
            <a:endParaRPr lang="en-US" altLang="en-PK" sz="1500" dirty="0"/>
          </a:p>
          <a:p>
            <a:pPr eaLnBrk="1" hangingPunct="1"/>
            <a:r>
              <a:rPr lang="en-US" altLang="en-PK" sz="1500" dirty="0"/>
              <a:t>The instruction formats are:</a:t>
            </a:r>
          </a:p>
          <a:p>
            <a:pPr lvl="2" eaLnBrk="1" hangingPunct="1"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MUL r/m8</a:t>
            </a:r>
          </a:p>
          <a:p>
            <a:pPr lvl="2" eaLnBrk="1" hangingPunct="1"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MUL r/m16</a:t>
            </a:r>
          </a:p>
          <a:p>
            <a:pPr lvl="2" eaLnBrk="1" hangingPunct="1"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MUL r/m32</a:t>
            </a:r>
          </a:p>
        </p:txBody>
      </p:sp>
      <p:sp>
        <p:nvSpPr>
          <p:cNvPr id="38914" name="Footer Placeholder 3">
            <a:extLst>
              <a:ext uri="{FF2B5EF4-FFF2-40B4-BE49-F238E27FC236}">
                <a16:creationId xmlns:a16="http://schemas.microsoft.com/office/drawing/2014/main" id="{4306CC83-086F-494B-A108-44F8B25373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38915" name="Slide Number Placeholder 4">
            <a:extLst>
              <a:ext uri="{FF2B5EF4-FFF2-40B4-BE49-F238E27FC236}">
                <a16:creationId xmlns:a16="http://schemas.microsoft.com/office/drawing/2014/main" id="{5C775DE7-6C04-45A3-9F11-1CE963C08E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410D09-1470-4B66-B6BA-8191A0A45393}" type="slidenum">
              <a:rPr lang="en-US" altLang="en-PK" sz="1200">
                <a:latin typeface="Times New Roman" panose="02020603050405020304" pitchFamily="18" charset="0"/>
              </a:rPr>
              <a:pPr/>
              <a:t>35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pic>
        <p:nvPicPr>
          <p:cNvPr id="38918" name="Picture 11">
            <a:extLst>
              <a:ext uri="{FF2B5EF4-FFF2-40B4-BE49-F238E27FC236}">
                <a16:creationId xmlns:a16="http://schemas.microsoft.com/office/drawing/2014/main" id="{40D562F5-4D19-44A0-9825-1F6681C05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171" y="3570718"/>
            <a:ext cx="3943350" cy="1312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026">
            <a:extLst>
              <a:ext uri="{FF2B5EF4-FFF2-40B4-BE49-F238E27FC236}">
                <a16:creationId xmlns:a16="http://schemas.microsoft.com/office/drawing/2014/main" id="{1424C40F-E5AD-41D9-AA64-E68B896519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MUL Examples</a:t>
            </a:r>
          </a:p>
        </p:txBody>
      </p:sp>
      <p:sp>
        <p:nvSpPr>
          <p:cNvPr id="39938" name="Footer Placeholder 3">
            <a:extLst>
              <a:ext uri="{FF2B5EF4-FFF2-40B4-BE49-F238E27FC236}">
                <a16:creationId xmlns:a16="http://schemas.microsoft.com/office/drawing/2014/main" id="{484D1FD8-D665-4ADF-8677-8E12C25CE7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39939" name="Slide Number Placeholder 4">
            <a:extLst>
              <a:ext uri="{FF2B5EF4-FFF2-40B4-BE49-F238E27FC236}">
                <a16:creationId xmlns:a16="http://schemas.microsoft.com/office/drawing/2014/main" id="{2732A720-A924-4792-B75A-38BD2D4F95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5E94A4-E077-448F-BAE2-47CFDF39557B}" type="slidenum">
              <a:rPr lang="en-US" altLang="en-PK" sz="1200">
                <a:latin typeface="Times New Roman" panose="02020603050405020304" pitchFamily="18" charset="0"/>
              </a:rPr>
              <a:pPr/>
              <a:t>36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39941" name="Rectangle 1036">
            <a:extLst>
              <a:ext uri="{FF2B5EF4-FFF2-40B4-BE49-F238E27FC236}">
                <a16:creationId xmlns:a16="http://schemas.microsoft.com/office/drawing/2014/main" id="{564CAEC9-0E86-4F2A-BFAA-1D0C7B49A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26" y="1378546"/>
            <a:ext cx="58293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PK" sz="1800"/>
              <a:t>100h * 2000h, using 16-bit operands:</a:t>
            </a:r>
          </a:p>
        </p:txBody>
      </p:sp>
      <p:sp>
        <p:nvSpPr>
          <p:cNvPr id="39942" name="Text Box 1037">
            <a:extLst>
              <a:ext uri="{FF2B5EF4-FFF2-40B4-BE49-F238E27FC236}">
                <a16:creationId xmlns:a16="http://schemas.microsoft.com/office/drawing/2014/main" id="{87208BD4-B8DB-494C-850C-1C03B60F2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425" y="1835746"/>
            <a:ext cx="58292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18303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18303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18303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18303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18303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8303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8303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8303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8303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val1 WORD 2000h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val2 WORD 100h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ax,val1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mul</a:t>
            </a:r>
            <a:r>
              <a:rPr lang="en-US" altLang="en-PK" sz="1350" b="1" dirty="0">
                <a:latin typeface="Courier New" panose="02070309020205020404" pitchFamily="49" charset="0"/>
              </a:rPr>
              <a:t> val2	; DX:AX = 00200000h, CF=1</a:t>
            </a:r>
          </a:p>
        </p:txBody>
      </p:sp>
      <p:sp>
        <p:nvSpPr>
          <p:cNvPr id="117777" name="Text Box 1041">
            <a:extLst>
              <a:ext uri="{FF2B5EF4-FFF2-40B4-BE49-F238E27FC236}">
                <a16:creationId xmlns:a16="http://schemas.microsoft.com/office/drawing/2014/main" id="{F38071B4-E89B-4CD7-8323-E4C4657DF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3075" y="1606683"/>
            <a:ext cx="1714500" cy="113107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200" dirty="0"/>
              <a:t>The Carry flag indicates whether or not the upper half of the product contains significant digits.</a:t>
            </a:r>
          </a:p>
        </p:txBody>
      </p:sp>
      <p:grpSp>
        <p:nvGrpSpPr>
          <p:cNvPr id="117779" name="Group 1043">
            <a:extLst>
              <a:ext uri="{FF2B5EF4-FFF2-40B4-BE49-F238E27FC236}">
                <a16:creationId xmlns:a16="http://schemas.microsoft.com/office/drawing/2014/main" id="{8CDBCA30-61D1-4EA6-BD29-E3BD5A9484C6}"/>
              </a:ext>
            </a:extLst>
          </p:cNvPr>
          <p:cNvGrpSpPr>
            <a:grpSpLocks/>
          </p:cNvGrpSpPr>
          <p:nvPr/>
        </p:nvGrpSpPr>
        <p:grpSpPr bwMode="auto">
          <a:xfrm>
            <a:off x="494976" y="3550246"/>
            <a:ext cx="7364510" cy="1371600"/>
            <a:chOff x="384" y="2592"/>
            <a:chExt cx="4512" cy="1152"/>
          </a:xfrm>
        </p:grpSpPr>
        <p:sp>
          <p:nvSpPr>
            <p:cNvPr id="39945" name="Text Box 1040">
              <a:extLst>
                <a:ext uri="{FF2B5EF4-FFF2-40B4-BE49-F238E27FC236}">
                  <a16:creationId xmlns:a16="http://schemas.microsoft.com/office/drawing/2014/main" id="{FB346B0E-0AFD-4BB9-87A7-F6EBE7AD3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72"/>
              <a:ext cx="4464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2870" tIns="137160" rIns="102870" bIns="137160"/>
            <a:lstStyle>
              <a:lvl1pPr>
                <a:tabLst>
                  <a:tab pos="457200" algn="l"/>
                  <a:tab pos="1766888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457200" algn="l"/>
                  <a:tab pos="1766888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457200" algn="l"/>
                  <a:tab pos="1766888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457200" algn="l"/>
                  <a:tab pos="1766888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457200" algn="l"/>
                  <a:tab pos="1766888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766888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766888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766888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766888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 dirty="0">
                  <a:latin typeface="Courier New" panose="02070309020205020404" pitchFamily="49" charset="0"/>
                </a:rPr>
                <a:t>mov eax,12345h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 dirty="0">
                  <a:latin typeface="Courier New" panose="02070309020205020404" pitchFamily="49" charset="0"/>
                </a:rPr>
                <a:t>mov ebx,1000h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 dirty="0" err="1">
                  <a:latin typeface="Courier New" panose="02070309020205020404" pitchFamily="49" charset="0"/>
                </a:rPr>
                <a:t>mul</a:t>
              </a:r>
              <a:r>
                <a:rPr lang="en-US" altLang="en-PK" sz="1350" b="1" dirty="0">
                  <a:latin typeface="Courier New" panose="02070309020205020404" pitchFamily="49" charset="0"/>
                </a:rPr>
                <a:t> </a:t>
              </a:r>
              <a:r>
                <a:rPr lang="en-US" altLang="en-PK" sz="1350" b="1" dirty="0" err="1">
                  <a:latin typeface="Courier New" panose="02070309020205020404" pitchFamily="49" charset="0"/>
                </a:rPr>
                <a:t>ebx</a:t>
              </a:r>
              <a:r>
                <a:rPr lang="en-US" altLang="en-PK" sz="1350" b="1" dirty="0">
                  <a:latin typeface="Courier New" panose="02070309020205020404" pitchFamily="49" charset="0"/>
                </a:rPr>
                <a:t>	; EDX:EAX = 0000000012345000h, CF=0</a:t>
              </a:r>
            </a:p>
          </p:txBody>
        </p:sp>
        <p:sp>
          <p:nvSpPr>
            <p:cNvPr id="39946" name="Text Box 1042">
              <a:extLst>
                <a:ext uri="{FF2B5EF4-FFF2-40B4-BE49-F238E27FC236}">
                  <a16:creationId xmlns:a16="http://schemas.microsoft.com/office/drawing/2014/main" id="{60C0B8EF-F21A-4BB7-9EED-2F8486F9BB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592"/>
              <a:ext cx="451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02870" bIns="102870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PK" sz="1800"/>
                <a:t>12345h * 1000h, using 32-bit operands: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7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7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D0298D2F-3D71-4022-BD58-259D7EAE49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40962" name="Footer Placeholder 2">
            <a:extLst>
              <a:ext uri="{FF2B5EF4-FFF2-40B4-BE49-F238E27FC236}">
                <a16:creationId xmlns:a16="http://schemas.microsoft.com/office/drawing/2014/main" id="{694FB290-8D1F-4E83-A286-5CCB0CF86F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40963" name="Slide Number Placeholder 3">
            <a:extLst>
              <a:ext uri="{FF2B5EF4-FFF2-40B4-BE49-F238E27FC236}">
                <a16:creationId xmlns:a16="http://schemas.microsoft.com/office/drawing/2014/main" id="{C2C47CB3-27C0-4B5F-BC3F-90952D8423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DE1594-462F-4131-87D8-95D7DB159046}" type="slidenum">
              <a:rPr lang="en-US" altLang="en-PK" sz="1200">
                <a:latin typeface="Times New Roman" panose="02020603050405020304" pitchFamily="18" charset="0"/>
              </a:rPr>
              <a:pPr/>
              <a:t>37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40965" name="Text Box 3">
            <a:extLst>
              <a:ext uri="{FF2B5EF4-FFF2-40B4-BE49-F238E27FC236}">
                <a16:creationId xmlns:a16="http://schemas.microsoft.com/office/drawing/2014/main" id="{6908BBCC-6A62-4F67-85EC-997DB9483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675" y="2312201"/>
            <a:ext cx="5576207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ax,1234h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bx,100h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mul</a:t>
            </a:r>
            <a:r>
              <a:rPr lang="en-US" altLang="en-PK" sz="1350" b="1" dirty="0">
                <a:latin typeface="Courier New" panose="02070309020205020404" pitchFamily="49" charset="0"/>
              </a:rPr>
              <a:t> bx	</a:t>
            </a:r>
          </a:p>
        </p:txBody>
      </p:sp>
      <p:sp>
        <p:nvSpPr>
          <p:cNvPr id="40966" name="Text Box 4">
            <a:extLst>
              <a:ext uri="{FF2B5EF4-FFF2-40B4-BE49-F238E27FC236}">
                <a16:creationId xmlns:a16="http://schemas.microsoft.com/office/drawing/2014/main" id="{356C3304-271D-4C71-8BCB-A7142B847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76" y="1512102"/>
            <a:ext cx="577215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575"/>
              <a:t>What will be the hexadecimal values of DX, AX, and the Carry flag after the following instructions execute?</a:t>
            </a:r>
          </a:p>
        </p:txBody>
      </p:sp>
      <p:sp>
        <p:nvSpPr>
          <p:cNvPr id="134149" name="Text Box 5">
            <a:extLst>
              <a:ext uri="{FF2B5EF4-FFF2-40B4-BE49-F238E27FC236}">
                <a16:creationId xmlns:a16="http://schemas.microsoft.com/office/drawing/2014/main" id="{8549BC26-75A9-46F8-93C8-151214FE3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726" y="3455201"/>
            <a:ext cx="480060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575" dirty="0"/>
              <a:t>DX = 0012h, AX = 3400h, CF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9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1026">
            <a:extLst>
              <a:ext uri="{FF2B5EF4-FFF2-40B4-BE49-F238E27FC236}">
                <a16:creationId xmlns:a16="http://schemas.microsoft.com/office/drawing/2014/main" id="{26470AB2-55B6-4C71-9027-68FCA1E608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41986" name="Footer Placeholder 2">
            <a:extLst>
              <a:ext uri="{FF2B5EF4-FFF2-40B4-BE49-F238E27FC236}">
                <a16:creationId xmlns:a16="http://schemas.microsoft.com/office/drawing/2014/main" id="{C1E94AA5-696C-4985-8683-72574DD1FE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41987" name="Slide Number Placeholder 3">
            <a:extLst>
              <a:ext uri="{FF2B5EF4-FFF2-40B4-BE49-F238E27FC236}">
                <a16:creationId xmlns:a16="http://schemas.microsoft.com/office/drawing/2014/main" id="{F247C340-48E5-4C5C-9C70-7627D865E4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1622BB-27E5-4664-81EA-525D8EEC67E0}" type="slidenum">
              <a:rPr lang="en-US" altLang="en-PK" sz="1200">
                <a:latin typeface="Times New Roman" panose="02020603050405020304" pitchFamily="18" charset="0"/>
              </a:rPr>
              <a:pPr/>
              <a:t>38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41989" name="Text Box 1027">
            <a:extLst>
              <a:ext uri="{FF2B5EF4-FFF2-40B4-BE49-F238E27FC236}">
                <a16:creationId xmlns:a16="http://schemas.microsoft.com/office/drawing/2014/main" id="{B55E7A46-7C4E-4B84-97E9-85C22591D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2312201"/>
            <a:ext cx="40576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eax,00128765h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ecx,10000h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mul</a:t>
            </a:r>
            <a:r>
              <a:rPr lang="en-US" altLang="en-PK" sz="1350" b="1" dirty="0">
                <a:latin typeface="Courier New" panose="02070309020205020404" pitchFamily="49" charset="0"/>
              </a:rPr>
              <a:t>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ecx</a:t>
            </a:r>
            <a:endParaRPr lang="en-US" altLang="en-PK" sz="1350" b="1" dirty="0">
              <a:latin typeface="Courier New" panose="02070309020205020404" pitchFamily="49" charset="0"/>
            </a:endParaRPr>
          </a:p>
        </p:txBody>
      </p:sp>
      <p:sp>
        <p:nvSpPr>
          <p:cNvPr id="41990" name="Text Box 1028">
            <a:extLst>
              <a:ext uri="{FF2B5EF4-FFF2-40B4-BE49-F238E27FC236}">
                <a16:creationId xmlns:a16="http://schemas.microsoft.com/office/drawing/2014/main" id="{C7479343-D5C1-4CE7-84CC-327AABFA6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1512102"/>
            <a:ext cx="577215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575"/>
              <a:t>What will be the hexadecimal values of EDX, EAX, and the Carry flag after the following instructions execute?</a:t>
            </a:r>
          </a:p>
        </p:txBody>
      </p:sp>
      <p:sp>
        <p:nvSpPr>
          <p:cNvPr id="139269" name="Text Box 1029">
            <a:extLst>
              <a:ext uri="{FF2B5EF4-FFF2-40B4-BE49-F238E27FC236}">
                <a16:creationId xmlns:a16="http://schemas.microsoft.com/office/drawing/2014/main" id="{11213895-A50D-4E99-BEEE-C9EFC3D44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3455201"/>
            <a:ext cx="480060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575" dirty="0"/>
              <a:t>EDX = 00000012h, EAX = 87650000h, CF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9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BA789B54-05C3-4F53-8011-0FD94628BF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IMUL Instruction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DDD75183-679E-4E65-B186-38FA952DF1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418807"/>
            <a:ext cx="8191824" cy="2679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PK"/>
              <a:t>IMUL (signed integer multiply ) multiplies an 8-, 16-, or 32-bit signed operand by either AL, AX, or EAX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PK"/>
              <a:t>Preserves the sign of the product by sign-extending it into the upper half of the destination register</a:t>
            </a:r>
          </a:p>
        </p:txBody>
      </p:sp>
      <p:sp>
        <p:nvSpPr>
          <p:cNvPr id="43010" name="Footer Placeholder 3">
            <a:extLst>
              <a:ext uri="{FF2B5EF4-FFF2-40B4-BE49-F238E27FC236}">
                <a16:creationId xmlns:a16="http://schemas.microsoft.com/office/drawing/2014/main" id="{30FE3FF7-520F-490C-8D2D-FAA0515AB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43011" name="Slide Number Placeholder 4">
            <a:extLst>
              <a:ext uri="{FF2B5EF4-FFF2-40B4-BE49-F238E27FC236}">
                <a16:creationId xmlns:a16="http://schemas.microsoft.com/office/drawing/2014/main" id="{37B4652D-5B76-4EBD-BBC4-DD89592DE8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388289-0825-44DE-A2FA-643451CE2246}" type="slidenum">
              <a:rPr lang="en-US" altLang="en-PK" sz="1200">
                <a:latin typeface="Times New Roman" panose="02020603050405020304" pitchFamily="18" charset="0"/>
              </a:rPr>
              <a:pPr/>
              <a:t>39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43014" name="Rectangle 4">
            <a:extLst>
              <a:ext uri="{FF2B5EF4-FFF2-40B4-BE49-F238E27FC236}">
                <a16:creationId xmlns:a16="http://schemas.microsoft.com/office/drawing/2014/main" id="{A64795EB-B4C0-4527-9523-62BB6C118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157" y="3040088"/>
            <a:ext cx="58293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PK" sz="1800"/>
              <a:t>Example: multiply 48 * 4, using 8-bit operands:</a:t>
            </a:r>
          </a:p>
        </p:txBody>
      </p:sp>
      <p:sp>
        <p:nvSpPr>
          <p:cNvPr id="43015" name="Text Box 5">
            <a:extLst>
              <a:ext uri="{FF2B5EF4-FFF2-40B4-BE49-F238E27FC236}">
                <a16:creationId xmlns:a16="http://schemas.microsoft.com/office/drawing/2014/main" id="{21F4D58F-61A1-488C-9C40-448499D52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8656" y="3497288"/>
            <a:ext cx="5029199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 al,48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 bl,4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imul</a:t>
            </a:r>
            <a:r>
              <a:rPr lang="en-US" altLang="en-PK" sz="1350" b="1" dirty="0">
                <a:latin typeface="Courier New" panose="02070309020205020404" pitchFamily="49" charset="0"/>
              </a:rPr>
              <a:t> bl	; AX = 00C0h, OF=1</a:t>
            </a:r>
          </a:p>
        </p:txBody>
      </p:sp>
      <p:sp>
        <p:nvSpPr>
          <p:cNvPr id="43016" name="Text Box 6">
            <a:extLst>
              <a:ext uri="{FF2B5EF4-FFF2-40B4-BE49-F238E27FC236}">
                <a16:creationId xmlns:a16="http://schemas.microsoft.com/office/drawing/2014/main" id="{E5724781-B809-4F41-A63F-EC040C64D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007" y="4411688"/>
            <a:ext cx="502920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575"/>
              <a:t>OF=1 because AH is not a sign extension of 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62C4D8E9-5E42-4BF9-855E-11DBF60FC2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Shift and Rotate Instructions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3964250B-4893-436E-8F25-A033C3CE8E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823025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/>
              <a:t>Logical vs Arithmetic Shifts</a:t>
            </a:r>
          </a:p>
          <a:p>
            <a:pPr eaLnBrk="1" hangingPunct="1"/>
            <a:r>
              <a:rPr lang="en-US" altLang="en-PK" dirty="0"/>
              <a:t>SHL Instruction </a:t>
            </a:r>
          </a:p>
          <a:p>
            <a:pPr eaLnBrk="1" hangingPunct="1"/>
            <a:r>
              <a:rPr lang="en-US" altLang="en-PK" dirty="0"/>
              <a:t>SHR Instruction </a:t>
            </a:r>
          </a:p>
          <a:p>
            <a:pPr eaLnBrk="1" hangingPunct="1"/>
            <a:r>
              <a:rPr lang="en-US" altLang="en-PK" dirty="0"/>
              <a:t>SAL and SAR Instructions </a:t>
            </a:r>
          </a:p>
          <a:p>
            <a:pPr eaLnBrk="1" hangingPunct="1"/>
            <a:r>
              <a:rPr lang="en-US" altLang="en-PK" dirty="0"/>
              <a:t>ROL Instruction </a:t>
            </a:r>
          </a:p>
          <a:p>
            <a:pPr eaLnBrk="1" hangingPunct="1"/>
            <a:r>
              <a:rPr lang="en-US" altLang="en-PK" dirty="0"/>
              <a:t>ROR Instruction </a:t>
            </a:r>
          </a:p>
          <a:p>
            <a:pPr eaLnBrk="1" hangingPunct="1"/>
            <a:r>
              <a:rPr lang="en-US" altLang="en-PK" dirty="0"/>
              <a:t>RCL and RCR Instructions </a:t>
            </a:r>
          </a:p>
          <a:p>
            <a:pPr eaLnBrk="1" hangingPunct="1"/>
            <a:r>
              <a:rPr lang="en-US" altLang="en-PK" dirty="0"/>
              <a:t>SHLD/SHRD Instructions</a:t>
            </a:r>
          </a:p>
        </p:txBody>
      </p:sp>
      <p:sp>
        <p:nvSpPr>
          <p:cNvPr id="7170" name="Footer Placeholder 3">
            <a:extLst>
              <a:ext uri="{FF2B5EF4-FFF2-40B4-BE49-F238E27FC236}">
                <a16:creationId xmlns:a16="http://schemas.microsoft.com/office/drawing/2014/main" id="{3668CCD8-C753-4E61-BE83-0689C4F8AC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7171" name="Slide Number Placeholder 4">
            <a:extLst>
              <a:ext uri="{FF2B5EF4-FFF2-40B4-BE49-F238E27FC236}">
                <a16:creationId xmlns:a16="http://schemas.microsoft.com/office/drawing/2014/main" id="{3F7CEC57-55E3-4B1C-857E-A4178C57F4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45A3C4-BA12-43AC-9EDB-DE1223CF7327}" type="slidenum">
              <a:rPr lang="en-US" altLang="en-PK" sz="1200">
                <a:latin typeface="Times New Roman" panose="02020603050405020304" pitchFamily="18" charset="0"/>
              </a:rPr>
              <a:pPr/>
              <a:t>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BE18AF46-90FB-4FFC-9A45-BCD04A3277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IMUL Examples</a:t>
            </a:r>
          </a:p>
        </p:txBody>
      </p:sp>
      <p:sp>
        <p:nvSpPr>
          <p:cNvPr id="44034" name="Footer Placeholder 3">
            <a:extLst>
              <a:ext uri="{FF2B5EF4-FFF2-40B4-BE49-F238E27FC236}">
                <a16:creationId xmlns:a16="http://schemas.microsoft.com/office/drawing/2014/main" id="{3FBA95D7-6C0D-463B-8BE6-4DBB53EA38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44035" name="Slide Number Placeholder 4">
            <a:extLst>
              <a:ext uri="{FF2B5EF4-FFF2-40B4-BE49-F238E27FC236}">
                <a16:creationId xmlns:a16="http://schemas.microsoft.com/office/drawing/2014/main" id="{8EFCE144-DDFC-4A26-94DF-9B8FE87801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7ECAAE-776C-492D-9065-65CDF00396E2}" type="slidenum">
              <a:rPr lang="en-US" altLang="en-PK" sz="1200">
                <a:latin typeface="Times New Roman" panose="02020603050405020304" pitchFamily="18" charset="0"/>
              </a:rPr>
              <a:pPr/>
              <a:t>40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44037" name="Rectangle 4">
            <a:extLst>
              <a:ext uri="{FF2B5EF4-FFF2-40B4-BE49-F238E27FC236}">
                <a16:creationId xmlns:a16="http://schemas.microsoft.com/office/drawing/2014/main" id="{C55C83BF-FADA-4ECF-9909-F69BB8841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006734"/>
            <a:ext cx="5486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PK" sz="1800"/>
              <a:t>Multiply 4,823,424 *  </a:t>
            </a:r>
            <a:r>
              <a:rPr lang="en-US" altLang="en-PK" sz="1800">
                <a:latin typeface="Symbol" panose="05050102010706020507" pitchFamily="18" charset="2"/>
              </a:rPr>
              <a:t>-</a:t>
            </a:r>
            <a:r>
              <a:rPr lang="en-US" altLang="en-PK" sz="1800"/>
              <a:t>423:</a:t>
            </a:r>
          </a:p>
        </p:txBody>
      </p:sp>
      <p:sp>
        <p:nvSpPr>
          <p:cNvPr id="44038" name="Text Box 5">
            <a:extLst>
              <a:ext uri="{FF2B5EF4-FFF2-40B4-BE49-F238E27FC236}">
                <a16:creationId xmlns:a16="http://schemas.microsoft.com/office/drawing/2014/main" id="{46A18C22-2169-4D42-A993-6B7AD120E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2463934"/>
            <a:ext cx="6689271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eax,4823424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ebx,-423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imul</a:t>
            </a:r>
            <a:r>
              <a:rPr lang="en-US" altLang="en-PK" sz="1350" b="1" dirty="0">
                <a:latin typeface="Courier New" panose="02070309020205020404" pitchFamily="49" charset="0"/>
              </a:rPr>
              <a:t>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ebx</a:t>
            </a:r>
            <a:r>
              <a:rPr lang="en-US" altLang="en-PK" sz="1350" b="1" dirty="0">
                <a:latin typeface="Courier New" panose="02070309020205020404" pitchFamily="49" charset="0"/>
              </a:rPr>
              <a:t>	; EDX:EAX = FFFFFFFF86635D80h, OF=0</a:t>
            </a:r>
          </a:p>
        </p:txBody>
      </p:sp>
      <p:sp>
        <p:nvSpPr>
          <p:cNvPr id="44039" name="Text Box 6">
            <a:extLst>
              <a:ext uri="{FF2B5EF4-FFF2-40B4-BE49-F238E27FC236}">
                <a16:creationId xmlns:a16="http://schemas.microsoft.com/office/drawing/2014/main" id="{661E9048-8F70-4791-8B5E-69A9CEFF4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606934"/>
            <a:ext cx="502920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575"/>
              <a:t>OF=0 because EDX is a sign extension of EAX.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F787FA2D-EF5F-47E9-B868-875B92C31B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45058" name="Footer Placeholder 2">
            <a:extLst>
              <a:ext uri="{FF2B5EF4-FFF2-40B4-BE49-F238E27FC236}">
                <a16:creationId xmlns:a16="http://schemas.microsoft.com/office/drawing/2014/main" id="{1E902BC4-E5AC-4486-A508-ECB209C0A4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45059" name="Slide Number Placeholder 3">
            <a:extLst>
              <a:ext uri="{FF2B5EF4-FFF2-40B4-BE49-F238E27FC236}">
                <a16:creationId xmlns:a16="http://schemas.microsoft.com/office/drawing/2014/main" id="{7A7592AE-E85D-483C-9077-65B03CF472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CE0E5F-57C0-4DBF-B8F6-192BE606B2F8}" type="slidenum">
              <a:rPr lang="en-US" altLang="en-PK" sz="1200">
                <a:latin typeface="Times New Roman" panose="02020603050405020304" pitchFamily="18" charset="0"/>
              </a:rPr>
              <a:pPr/>
              <a:t>41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45061" name="Text Box 3">
            <a:extLst>
              <a:ext uri="{FF2B5EF4-FFF2-40B4-BE49-F238E27FC236}">
                <a16:creationId xmlns:a16="http://schemas.microsoft.com/office/drawing/2014/main" id="{190A8F5A-1E92-4BB1-9096-BCCA6FABF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676" y="2488399"/>
            <a:ext cx="488801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>
                <a:latin typeface="Courier New" panose="02070309020205020404" pitchFamily="49" charset="0"/>
              </a:rPr>
              <a:t>mov ax,8760h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>
                <a:latin typeface="Courier New" panose="02070309020205020404" pitchFamily="49" charset="0"/>
              </a:rPr>
              <a:t>mov bx,100h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>
                <a:latin typeface="Courier New" panose="02070309020205020404" pitchFamily="49" charset="0"/>
              </a:rPr>
              <a:t>imul bx	</a:t>
            </a:r>
          </a:p>
        </p:txBody>
      </p:sp>
      <p:sp>
        <p:nvSpPr>
          <p:cNvPr id="45062" name="Text Box 4">
            <a:extLst>
              <a:ext uri="{FF2B5EF4-FFF2-40B4-BE49-F238E27FC236}">
                <a16:creationId xmlns:a16="http://schemas.microsoft.com/office/drawing/2014/main" id="{9BB12CE9-5A79-4346-9915-61722EB4D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76" y="1688300"/>
            <a:ext cx="577215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575"/>
              <a:t>What will be the hexadecimal values of DX, AX, and the Carry flag after the following instructions execute?</a:t>
            </a:r>
          </a:p>
        </p:txBody>
      </p:sp>
      <p:sp>
        <p:nvSpPr>
          <p:cNvPr id="140293" name="Text Box 5">
            <a:extLst>
              <a:ext uri="{FF2B5EF4-FFF2-40B4-BE49-F238E27FC236}">
                <a16:creationId xmlns:a16="http://schemas.microsoft.com/office/drawing/2014/main" id="{F938539E-F94C-4EBE-93BF-9561113AE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726" y="3631399"/>
            <a:ext cx="480060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575" dirty="0"/>
              <a:t>DX = FF87h, AX = 6000h, OF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3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20153D3E-9571-44C2-81B9-EED3D8179D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DIV Instruction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58AA833D-20AE-42D5-8C3D-0DF19564F7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289400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/>
              <a:t>The DIV (unsigned divide) instruction performs 8-bit, 16-bit, and 32-bit division on unsigned integers</a:t>
            </a:r>
          </a:p>
          <a:p>
            <a:pPr eaLnBrk="1" hangingPunct="1"/>
            <a:r>
              <a:rPr lang="en-US" altLang="en-PK" dirty="0"/>
              <a:t>A single operand is supplied (register or memory operand), which is assumed to be the divisor </a:t>
            </a:r>
          </a:p>
          <a:p>
            <a:pPr eaLnBrk="1" hangingPunct="1"/>
            <a:r>
              <a:rPr lang="en-US" altLang="en-PK" dirty="0"/>
              <a:t>Instruction formats:</a:t>
            </a:r>
          </a:p>
          <a:p>
            <a:pPr lvl="2" eaLnBrk="1" hangingPunct="1"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DIV </a:t>
            </a:r>
            <a:r>
              <a:rPr lang="en-US" altLang="en-PK" sz="1350" b="1" i="1" dirty="0">
                <a:latin typeface="Courier New" panose="02070309020205020404" pitchFamily="49" charset="0"/>
              </a:rPr>
              <a:t>reg/mem8</a:t>
            </a:r>
          </a:p>
          <a:p>
            <a:pPr lvl="2" eaLnBrk="1" hangingPunct="1"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DIV </a:t>
            </a:r>
            <a:r>
              <a:rPr lang="en-US" altLang="en-PK" sz="1350" b="1" i="1" dirty="0">
                <a:latin typeface="Courier New" panose="02070309020205020404" pitchFamily="49" charset="0"/>
              </a:rPr>
              <a:t>reg/mem16</a:t>
            </a:r>
          </a:p>
          <a:p>
            <a:pPr lvl="2" eaLnBrk="1" hangingPunct="1"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DIV </a:t>
            </a:r>
            <a:r>
              <a:rPr lang="en-US" altLang="en-PK" sz="1350" b="1" i="1" dirty="0">
                <a:latin typeface="Courier New" panose="02070309020205020404" pitchFamily="49" charset="0"/>
              </a:rPr>
              <a:t>reg/mem32</a:t>
            </a:r>
          </a:p>
        </p:txBody>
      </p:sp>
      <p:sp>
        <p:nvSpPr>
          <p:cNvPr id="46082" name="Footer Placeholder 3">
            <a:extLst>
              <a:ext uri="{FF2B5EF4-FFF2-40B4-BE49-F238E27FC236}">
                <a16:creationId xmlns:a16="http://schemas.microsoft.com/office/drawing/2014/main" id="{8E45D33B-EFA7-4A90-9902-1225541261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46083" name="Slide Number Placeholder 4">
            <a:extLst>
              <a:ext uri="{FF2B5EF4-FFF2-40B4-BE49-F238E27FC236}">
                <a16:creationId xmlns:a16="http://schemas.microsoft.com/office/drawing/2014/main" id="{0A86E028-6722-4C97-A507-A09A22C6C9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CF975F-8E7A-47FB-878B-ACF88D3647C9}" type="slidenum">
              <a:rPr lang="en-US" altLang="en-PK" sz="1200">
                <a:latin typeface="Times New Roman" panose="02020603050405020304" pitchFamily="18" charset="0"/>
              </a:rPr>
              <a:pPr/>
              <a:t>42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grpSp>
        <p:nvGrpSpPr>
          <p:cNvPr id="100358" name="Group 6">
            <a:extLst>
              <a:ext uri="{FF2B5EF4-FFF2-40B4-BE49-F238E27FC236}">
                <a16:creationId xmlns:a16="http://schemas.microsoft.com/office/drawing/2014/main" id="{88337307-2ADA-441F-814C-6E304AEB3A0C}"/>
              </a:ext>
            </a:extLst>
          </p:cNvPr>
          <p:cNvGrpSpPr>
            <a:grpSpLocks/>
          </p:cNvGrpSpPr>
          <p:nvPr/>
        </p:nvGrpSpPr>
        <p:grpSpPr bwMode="auto">
          <a:xfrm>
            <a:off x="4449536" y="3331571"/>
            <a:ext cx="3543300" cy="1539479"/>
            <a:chOff x="2256" y="2496"/>
            <a:chExt cx="2976" cy="1293"/>
          </a:xfrm>
        </p:grpSpPr>
        <p:pic>
          <p:nvPicPr>
            <p:cNvPr id="46087" name="Picture 4">
              <a:extLst>
                <a:ext uri="{FF2B5EF4-FFF2-40B4-BE49-F238E27FC236}">
                  <a16:creationId xmlns:a16="http://schemas.microsoft.com/office/drawing/2014/main" id="{D216EBC9-45B8-4CDF-9982-1A692FB0BC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2832"/>
              <a:ext cx="2976" cy="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088" name="Text Box 5">
              <a:extLst>
                <a:ext uri="{FF2B5EF4-FFF2-40B4-BE49-F238E27FC236}">
                  <a16:creationId xmlns:a16="http://schemas.microsoft.com/office/drawing/2014/main" id="{849001DF-480C-415A-8B63-799EAA884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496"/>
              <a:ext cx="1728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02870" bIns="102870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PK" sz="1575"/>
                <a:t>Default Operands: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5D477D2D-9E09-4A91-9DB5-8AF421BC9F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DIV Examples</a:t>
            </a:r>
          </a:p>
        </p:txBody>
      </p:sp>
      <p:sp>
        <p:nvSpPr>
          <p:cNvPr id="47106" name="Footer Placeholder 3">
            <a:extLst>
              <a:ext uri="{FF2B5EF4-FFF2-40B4-BE49-F238E27FC236}">
                <a16:creationId xmlns:a16="http://schemas.microsoft.com/office/drawing/2014/main" id="{9850D46B-E2FB-40B8-AE3F-09D171EE23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47107" name="Slide Number Placeholder 4">
            <a:extLst>
              <a:ext uri="{FF2B5EF4-FFF2-40B4-BE49-F238E27FC236}">
                <a16:creationId xmlns:a16="http://schemas.microsoft.com/office/drawing/2014/main" id="{075B2A34-F86D-4D08-BA24-ADDB9F5214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41AB94-8451-4C66-B29B-4EDE5B7BF236}" type="slidenum">
              <a:rPr lang="en-US" altLang="en-PK" sz="1200">
                <a:latin typeface="Times New Roman" panose="02020603050405020304" pitchFamily="18" charset="0"/>
              </a:rPr>
              <a:pPr/>
              <a:t>43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47109" name="Rectangle 7">
            <a:extLst>
              <a:ext uri="{FF2B5EF4-FFF2-40B4-BE49-F238E27FC236}">
                <a16:creationId xmlns:a16="http://schemas.microsoft.com/office/drawing/2014/main" id="{F9E0EF54-DBFC-426F-9474-509DEC417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" y="1288250"/>
            <a:ext cx="5486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PK" sz="1800"/>
              <a:t>Divide 8003h by 100h, using 16-bit operands:</a:t>
            </a:r>
          </a:p>
        </p:txBody>
      </p:sp>
      <p:sp>
        <p:nvSpPr>
          <p:cNvPr id="47110" name="Text Box 8">
            <a:extLst>
              <a:ext uri="{FF2B5EF4-FFF2-40B4-BE49-F238E27FC236}">
                <a16:creationId xmlns:a16="http://schemas.microsoft.com/office/drawing/2014/main" id="{EB2618C7-1097-48F6-B04E-F5F8D4450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1745450"/>
            <a:ext cx="7946572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dx,0	; clear dividend, high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ax,8003h	; dividend, low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cx,100h	; divisor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div cx	; AX = 0080h, DX = 3</a:t>
            </a:r>
          </a:p>
        </p:txBody>
      </p:sp>
      <p:grpSp>
        <p:nvGrpSpPr>
          <p:cNvPr id="119819" name="Group 11">
            <a:extLst>
              <a:ext uri="{FF2B5EF4-FFF2-40B4-BE49-F238E27FC236}">
                <a16:creationId xmlns:a16="http://schemas.microsoft.com/office/drawing/2014/main" id="{BE1F6013-5F1C-4AC6-86C0-5DAF45E781DD}"/>
              </a:ext>
            </a:extLst>
          </p:cNvPr>
          <p:cNvGrpSpPr>
            <a:grpSpLocks/>
          </p:cNvGrpSpPr>
          <p:nvPr/>
        </p:nvGrpSpPr>
        <p:grpSpPr bwMode="auto">
          <a:xfrm>
            <a:off x="457198" y="3117050"/>
            <a:ext cx="7946571" cy="1543050"/>
            <a:chOff x="480" y="2304"/>
            <a:chExt cx="4656" cy="1296"/>
          </a:xfrm>
        </p:grpSpPr>
        <p:sp>
          <p:nvSpPr>
            <p:cNvPr id="47112" name="Rectangle 9">
              <a:extLst>
                <a:ext uri="{FF2B5EF4-FFF2-40B4-BE49-F238E27FC236}">
                  <a16:creationId xmlns:a16="http://schemas.microsoft.com/office/drawing/2014/main" id="{FF42ACC2-F3A8-4F85-BCE3-B1521FEDB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304"/>
              <a:ext cx="460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PK" sz="1800"/>
                <a:t>Same division, using 32-bit operands:</a:t>
              </a:r>
            </a:p>
          </p:txBody>
        </p:sp>
        <p:sp>
          <p:nvSpPr>
            <p:cNvPr id="47113" name="Text Box 10">
              <a:extLst>
                <a:ext uri="{FF2B5EF4-FFF2-40B4-BE49-F238E27FC236}">
                  <a16:creationId xmlns:a16="http://schemas.microsoft.com/office/drawing/2014/main" id="{18FACF8D-01A2-4AC2-A1EF-B15B02C449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736"/>
              <a:ext cx="4512" cy="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2870" tIns="137160" rIns="102870" bIns="137160"/>
            <a:lstStyle>
              <a:lvl1pPr>
                <a:tabLst>
                  <a:tab pos="457200" algn="l"/>
                  <a:tab pos="3205163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457200" algn="l"/>
                  <a:tab pos="3205163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457200" algn="l"/>
                  <a:tab pos="3205163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457200" algn="l"/>
                  <a:tab pos="3205163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457200" algn="l"/>
                  <a:tab pos="3205163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205163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205163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205163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205163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 dirty="0">
                  <a:latin typeface="Courier New" panose="02070309020205020404" pitchFamily="49" charset="0"/>
                </a:rPr>
                <a:t>mov edx,0	; clear dividend, high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 dirty="0">
                  <a:latin typeface="Courier New" panose="02070309020205020404" pitchFamily="49" charset="0"/>
                </a:rPr>
                <a:t>mov eax,8003h	; dividend, low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 dirty="0">
                  <a:latin typeface="Courier New" panose="02070309020205020404" pitchFamily="49" charset="0"/>
                </a:rPr>
                <a:t>mov ecx,100h	; divisor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 dirty="0">
                  <a:latin typeface="Courier New" panose="02070309020205020404" pitchFamily="49" charset="0"/>
                </a:rPr>
                <a:t>div </a:t>
              </a:r>
              <a:r>
                <a:rPr lang="en-US" altLang="en-PK" sz="1350" b="1" dirty="0" err="1">
                  <a:latin typeface="Courier New" panose="02070309020205020404" pitchFamily="49" charset="0"/>
                </a:rPr>
                <a:t>ecx</a:t>
              </a:r>
              <a:r>
                <a:rPr lang="en-US" altLang="en-PK" sz="1350" b="1" dirty="0">
                  <a:latin typeface="Courier New" panose="02070309020205020404" pitchFamily="49" charset="0"/>
                </a:rPr>
                <a:t>	; EAX = 00000080h, DX = 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B61CC884-409F-4B50-B4DA-68F6B6A6EE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48130" name="Footer Placeholder 2">
            <a:extLst>
              <a:ext uri="{FF2B5EF4-FFF2-40B4-BE49-F238E27FC236}">
                <a16:creationId xmlns:a16="http://schemas.microsoft.com/office/drawing/2014/main" id="{ABF868CD-2300-4E55-AE2D-451CD24E14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48131" name="Slide Number Placeholder 3">
            <a:extLst>
              <a:ext uri="{FF2B5EF4-FFF2-40B4-BE49-F238E27FC236}">
                <a16:creationId xmlns:a16="http://schemas.microsoft.com/office/drawing/2014/main" id="{B43427CC-EEB2-462D-A000-64C5077067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1EB840-A082-4AAC-B3F2-B83E6E903D82}" type="slidenum">
              <a:rPr lang="en-US" altLang="en-PK" sz="1200">
                <a:latin typeface="Times New Roman" panose="02020603050405020304" pitchFamily="18" charset="0"/>
              </a:rPr>
              <a:pPr/>
              <a:t>44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48133" name="Text Box 3">
            <a:extLst>
              <a:ext uri="{FF2B5EF4-FFF2-40B4-BE49-F238E27FC236}">
                <a16:creationId xmlns:a16="http://schemas.microsoft.com/office/drawing/2014/main" id="{1DC75061-C7FE-4850-9B5B-008EF73AE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275" y="2733154"/>
            <a:ext cx="2228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>
                <a:latin typeface="Courier New" panose="02070309020205020404" pitchFamily="49" charset="0"/>
              </a:rPr>
              <a:t>mov dx,0087h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>
                <a:latin typeface="Courier New" panose="02070309020205020404" pitchFamily="49" charset="0"/>
              </a:rPr>
              <a:t>mov ax,6000h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>
                <a:latin typeface="Courier New" panose="02070309020205020404" pitchFamily="49" charset="0"/>
              </a:rPr>
              <a:t>mov bx,100h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>
                <a:latin typeface="Courier New" panose="02070309020205020404" pitchFamily="49" charset="0"/>
              </a:rPr>
              <a:t>div bx</a:t>
            </a:r>
          </a:p>
        </p:txBody>
      </p:sp>
      <p:sp>
        <p:nvSpPr>
          <p:cNvPr id="48134" name="Text Box 4">
            <a:extLst>
              <a:ext uri="{FF2B5EF4-FFF2-40B4-BE49-F238E27FC236}">
                <a16:creationId xmlns:a16="http://schemas.microsoft.com/office/drawing/2014/main" id="{39449E67-AE43-42CA-9BFA-BA9C602FC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925" y="1533004"/>
            <a:ext cx="5772150" cy="103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800"/>
              <a:t>What will be the hexadecimal values of DX and AX after the following instructions execute? Or, if divide overflow occurs, you can indicate that as your answer:</a:t>
            </a:r>
          </a:p>
        </p:txBody>
      </p:sp>
      <p:sp>
        <p:nvSpPr>
          <p:cNvPr id="141317" name="Text Box 5">
            <a:extLst>
              <a:ext uri="{FF2B5EF4-FFF2-40B4-BE49-F238E27FC236}">
                <a16:creationId xmlns:a16="http://schemas.microsoft.com/office/drawing/2014/main" id="{699F5CDB-1464-4747-AFF4-523503877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7475" y="3819004"/>
            <a:ext cx="360045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PK" sz="1575" dirty="0"/>
              <a:t>DX = 0000h, AX = 8760h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7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3071F699-E7CE-4C02-93CB-CA9F95E1D4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49154" name="Footer Placeholder 2">
            <a:extLst>
              <a:ext uri="{FF2B5EF4-FFF2-40B4-BE49-F238E27FC236}">
                <a16:creationId xmlns:a16="http://schemas.microsoft.com/office/drawing/2014/main" id="{320A9B9D-54E6-44CC-A8C2-51CE6BE620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49155" name="Slide Number Placeholder 3">
            <a:extLst>
              <a:ext uri="{FF2B5EF4-FFF2-40B4-BE49-F238E27FC236}">
                <a16:creationId xmlns:a16="http://schemas.microsoft.com/office/drawing/2014/main" id="{00684A1E-16E3-4BE4-810F-820D06C687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71C1EB-8C7F-4BC6-927F-A18922C7DC52}" type="slidenum">
              <a:rPr lang="en-US" altLang="en-PK" sz="1200">
                <a:latin typeface="Times New Roman" panose="02020603050405020304" pitchFamily="18" charset="0"/>
              </a:rPr>
              <a:pPr/>
              <a:t>45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49157" name="Text Box 3">
            <a:extLst>
              <a:ext uri="{FF2B5EF4-FFF2-40B4-BE49-F238E27FC236}">
                <a16:creationId xmlns:a16="http://schemas.microsoft.com/office/drawing/2014/main" id="{209D9771-C187-4237-A7C6-538548D08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6075" y="2802210"/>
            <a:ext cx="20002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>
                <a:latin typeface="Courier New" panose="02070309020205020404" pitchFamily="49" charset="0"/>
              </a:rPr>
              <a:t>mov dx,0087h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>
                <a:latin typeface="Courier New" panose="02070309020205020404" pitchFamily="49" charset="0"/>
              </a:rPr>
              <a:t>mov ax,6002h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>
                <a:latin typeface="Courier New" panose="02070309020205020404" pitchFamily="49" charset="0"/>
              </a:rPr>
              <a:t>mov bx,10h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>
                <a:latin typeface="Courier New" panose="02070309020205020404" pitchFamily="49" charset="0"/>
              </a:rPr>
              <a:t>div bx</a:t>
            </a:r>
          </a:p>
        </p:txBody>
      </p:sp>
      <p:sp>
        <p:nvSpPr>
          <p:cNvPr id="49158" name="Text Box 4">
            <a:extLst>
              <a:ext uri="{FF2B5EF4-FFF2-40B4-BE49-F238E27FC236}">
                <a16:creationId xmlns:a16="http://schemas.microsoft.com/office/drawing/2014/main" id="{7964674C-DDBB-4BAA-890C-CDD593BB9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925" y="1533004"/>
            <a:ext cx="5772150" cy="103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800"/>
              <a:t>What will be the hexadecimal values of DX and AX after the following instructions execute? Or, if divide overflow occurs, you can indicate that as your answer:</a:t>
            </a:r>
          </a:p>
        </p:txBody>
      </p:sp>
      <p:sp>
        <p:nvSpPr>
          <p:cNvPr id="142341" name="Text Box 5">
            <a:extLst>
              <a:ext uri="{FF2B5EF4-FFF2-40B4-BE49-F238E27FC236}">
                <a16:creationId xmlns:a16="http://schemas.microsoft.com/office/drawing/2014/main" id="{1BFDDE7A-F781-484B-B177-1514C3701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925" y="3876154"/>
            <a:ext cx="360045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575" dirty="0"/>
              <a:t>Divide Overflow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1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9EF6E49F-38B0-4403-8252-312D0B8CE2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Signed Integer Division (IDIV)</a:t>
            </a:r>
          </a:p>
        </p:txBody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A2E3A72E-B732-413B-BD54-8AA00B454D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6088" y="1397035"/>
            <a:ext cx="8191824" cy="26790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826544" algn="l"/>
              </a:tabLst>
            </a:pPr>
            <a:r>
              <a:rPr lang="en-US" altLang="en-PK" dirty="0"/>
              <a:t>Signed integers must be sign-extended before division takes place</a:t>
            </a:r>
          </a:p>
          <a:p>
            <a:pPr lvl="1">
              <a:lnSpc>
                <a:spcPct val="90000"/>
              </a:lnSpc>
              <a:tabLst>
                <a:tab pos="2826544" algn="l"/>
              </a:tabLst>
            </a:pPr>
            <a:r>
              <a:rPr lang="en-US" altLang="en-PK" dirty="0"/>
              <a:t>fill high byte/word/doubleword with a copy of the low byte/word/doubleword's sign bit</a:t>
            </a:r>
          </a:p>
          <a:p>
            <a:pPr>
              <a:lnSpc>
                <a:spcPct val="90000"/>
              </a:lnSpc>
              <a:tabLst>
                <a:tab pos="2826544" algn="l"/>
              </a:tabLst>
            </a:pPr>
            <a:r>
              <a:rPr lang="en-US" altLang="en-PK" dirty="0"/>
              <a:t>For example, the high byte contains a copy of the sign bit from the low byte:</a:t>
            </a:r>
          </a:p>
        </p:txBody>
      </p:sp>
      <p:sp>
        <p:nvSpPr>
          <p:cNvPr id="50178" name="Footer Placeholder 3">
            <a:extLst>
              <a:ext uri="{FF2B5EF4-FFF2-40B4-BE49-F238E27FC236}">
                <a16:creationId xmlns:a16="http://schemas.microsoft.com/office/drawing/2014/main" id="{5B4AFE7E-B6E4-4DF1-8743-E25E7E68FB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50179" name="Slide Number Placeholder 4">
            <a:extLst>
              <a:ext uri="{FF2B5EF4-FFF2-40B4-BE49-F238E27FC236}">
                <a16:creationId xmlns:a16="http://schemas.microsoft.com/office/drawing/2014/main" id="{9163C55A-CF20-4E07-A1D9-31BBCDF5EE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171B50-065E-42CD-AD13-DA6D8B33C1E6}" type="slidenum">
              <a:rPr lang="en-US" altLang="en-PK" sz="1200">
                <a:latin typeface="Times New Roman" panose="02020603050405020304" pitchFamily="18" charset="0"/>
              </a:rPr>
              <a:pPr/>
              <a:t>46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graphicFrame>
        <p:nvGraphicFramePr>
          <p:cNvPr id="50182" name="Object 5">
            <a:extLst>
              <a:ext uri="{FF2B5EF4-FFF2-40B4-BE49-F238E27FC236}">
                <a16:creationId xmlns:a16="http://schemas.microsoft.com/office/drawing/2014/main" id="{6A0EF01F-1434-4664-A273-7865CC08EB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615048"/>
              </p:ext>
            </p:extLst>
          </p:nvPr>
        </p:nvGraphicFramePr>
        <p:xfrm>
          <a:off x="3086100" y="3303814"/>
          <a:ext cx="29718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VISIO" r:id="rId3" imgW="2093976" imgH="1176528" progId="Visio.Drawing.6">
                  <p:embed/>
                </p:oleObj>
              </mc:Choice>
              <mc:Fallback>
                <p:oleObj name="VISIO" r:id="rId3" imgW="2093976" imgH="1176528" progId="Visio.Drawing.6">
                  <p:embed/>
                  <p:pic>
                    <p:nvPicPr>
                      <p:cNvPr id="50182" name="Object 5">
                        <a:extLst>
                          <a:ext uri="{FF2B5EF4-FFF2-40B4-BE49-F238E27FC236}">
                            <a16:creationId xmlns:a16="http://schemas.microsoft.com/office/drawing/2014/main" id="{6A0EF01F-1434-4664-A273-7865CC08EB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167" t="-3700" r="-4167" b="-7324"/>
                      <a:stretch>
                        <a:fillRect/>
                      </a:stretch>
                    </p:blipFill>
                    <p:spPr bwMode="auto">
                      <a:xfrm>
                        <a:off x="3086100" y="3303814"/>
                        <a:ext cx="2971800" cy="1714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3CE493E8-786F-413F-9537-EBA01EF95A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CBW, CWD, CDQ Instructions</a:t>
            </a:r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6E19B224-E8C0-4490-91E1-412ADA3616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309950"/>
            <a:ext cx="8403772" cy="2679000"/>
          </a:xfrm>
        </p:spPr>
        <p:txBody>
          <a:bodyPr/>
          <a:lstStyle/>
          <a:p>
            <a:pPr>
              <a:tabLst>
                <a:tab pos="2057400" algn="l"/>
              </a:tabLst>
            </a:pPr>
            <a:r>
              <a:rPr lang="en-US" altLang="en-PK" sz="2100" dirty="0"/>
              <a:t>The CBW, CWD, and CDQ instructions provide important sign-extension operations:</a:t>
            </a:r>
          </a:p>
          <a:p>
            <a:pPr lvl="1">
              <a:tabLst>
                <a:tab pos="2057400" algn="l"/>
              </a:tabLst>
            </a:pPr>
            <a:r>
              <a:rPr lang="en-US" altLang="en-PK" sz="1500" dirty="0"/>
              <a:t>CBW (convert byte to word) extends AL into AH</a:t>
            </a:r>
          </a:p>
          <a:p>
            <a:pPr lvl="1">
              <a:tabLst>
                <a:tab pos="2057400" algn="l"/>
              </a:tabLst>
            </a:pPr>
            <a:r>
              <a:rPr lang="en-US" altLang="en-PK" sz="1500" dirty="0"/>
              <a:t>CWD (convert word to doubleword) extends AX into DX</a:t>
            </a:r>
          </a:p>
          <a:p>
            <a:pPr lvl="1">
              <a:tabLst>
                <a:tab pos="2057400" algn="l"/>
              </a:tabLst>
            </a:pPr>
            <a:r>
              <a:rPr lang="en-US" altLang="en-PK" sz="1500" dirty="0"/>
              <a:t>CDQ (convert doubleword to quadword) extends EAX into EDX</a:t>
            </a:r>
          </a:p>
          <a:p>
            <a:pPr>
              <a:tabLst>
                <a:tab pos="2057400" algn="l"/>
              </a:tabLst>
            </a:pPr>
            <a:r>
              <a:rPr lang="en-US" altLang="en-PK" dirty="0"/>
              <a:t>Example: </a:t>
            </a:r>
          </a:p>
          <a:p>
            <a:pPr lvl="2">
              <a:buNone/>
              <a:tabLst>
                <a:tab pos="2057400" algn="l"/>
              </a:tabLst>
            </a:pPr>
            <a:r>
              <a:rPr lang="en-US" altLang="en-PK" sz="1400" b="1" dirty="0">
                <a:latin typeface="Courier New" panose="02070309020205020404" pitchFamily="49" charset="0"/>
              </a:rPr>
              <a:t>.data</a:t>
            </a:r>
          </a:p>
          <a:p>
            <a:pPr lvl="2">
              <a:buNone/>
              <a:tabLst>
                <a:tab pos="2057400" algn="l"/>
              </a:tabLst>
            </a:pPr>
            <a:r>
              <a:rPr lang="en-US" altLang="en-PK" sz="1400" b="1" dirty="0" err="1">
                <a:latin typeface="Courier New" panose="02070309020205020404" pitchFamily="49" charset="0"/>
              </a:rPr>
              <a:t>dwordVal</a:t>
            </a:r>
            <a:r>
              <a:rPr lang="en-US" altLang="en-PK" sz="1400" b="1" dirty="0">
                <a:latin typeface="Courier New" panose="02070309020205020404" pitchFamily="49" charset="0"/>
              </a:rPr>
              <a:t> SDWORD -101 	; FFFFFF9Bh</a:t>
            </a:r>
          </a:p>
          <a:p>
            <a:pPr lvl="2">
              <a:buNone/>
              <a:tabLst>
                <a:tab pos="2057400" algn="l"/>
              </a:tabLst>
            </a:pPr>
            <a:r>
              <a:rPr lang="en-US" altLang="en-PK" sz="1400" b="1" dirty="0">
                <a:latin typeface="Courier New" panose="02070309020205020404" pitchFamily="49" charset="0"/>
              </a:rPr>
              <a:t>.code</a:t>
            </a:r>
          </a:p>
          <a:p>
            <a:pPr lvl="2">
              <a:buNone/>
              <a:tabLst>
                <a:tab pos="2057400" algn="l"/>
              </a:tabLst>
            </a:pPr>
            <a:r>
              <a:rPr lang="en-US" altLang="en-PK" sz="1400" b="1" dirty="0">
                <a:latin typeface="Courier New" panose="02070309020205020404" pitchFamily="49" charset="0"/>
              </a:rPr>
              <a:t>mov </a:t>
            </a:r>
            <a:r>
              <a:rPr lang="en-US" altLang="en-PK" sz="1400" b="1" dirty="0" err="1">
                <a:latin typeface="Courier New" panose="02070309020205020404" pitchFamily="49" charset="0"/>
              </a:rPr>
              <a:t>eax,dwordVal</a:t>
            </a:r>
            <a:endParaRPr lang="en-US" altLang="en-PK" sz="1400" b="1" dirty="0">
              <a:latin typeface="Courier New" panose="02070309020205020404" pitchFamily="49" charset="0"/>
            </a:endParaRPr>
          </a:p>
          <a:p>
            <a:pPr lvl="2">
              <a:buNone/>
              <a:tabLst>
                <a:tab pos="2057400" algn="l"/>
              </a:tabLst>
            </a:pPr>
            <a:r>
              <a:rPr lang="en-US" altLang="en-PK" sz="1400" b="1" dirty="0" err="1">
                <a:latin typeface="Courier New" panose="02070309020205020404" pitchFamily="49" charset="0"/>
              </a:rPr>
              <a:t>cdq</a:t>
            </a:r>
            <a:r>
              <a:rPr lang="en-US" altLang="en-PK" sz="1400" b="1" dirty="0">
                <a:latin typeface="Courier New" panose="02070309020205020404" pitchFamily="49" charset="0"/>
              </a:rPr>
              <a:t> 		; EDX:EAX = FFFFFFFFFFFFFF9Bh</a:t>
            </a:r>
          </a:p>
        </p:txBody>
      </p:sp>
      <p:sp>
        <p:nvSpPr>
          <p:cNvPr id="51202" name="Footer Placeholder 3">
            <a:extLst>
              <a:ext uri="{FF2B5EF4-FFF2-40B4-BE49-F238E27FC236}">
                <a16:creationId xmlns:a16="http://schemas.microsoft.com/office/drawing/2014/main" id="{ACE2CEA6-F6E7-4F08-9EF1-E11434124D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51203" name="Slide Number Placeholder 4">
            <a:extLst>
              <a:ext uri="{FF2B5EF4-FFF2-40B4-BE49-F238E27FC236}">
                <a16:creationId xmlns:a16="http://schemas.microsoft.com/office/drawing/2014/main" id="{FDC0751D-4A6C-46E3-BDB4-8DF61EEE69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448A26-E477-459F-88BA-D868354DB415}" type="slidenum">
              <a:rPr lang="en-US" altLang="en-PK" sz="1200">
                <a:latin typeface="Times New Roman" panose="02020603050405020304" pitchFamily="18" charset="0"/>
              </a:rPr>
              <a:pPr/>
              <a:t>47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A8243336-B56A-4ED4-A729-D670F6290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IDIV Instruction</a:t>
            </a:r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625D8290-D663-41BF-873F-F494961CA3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IDIV (signed divide) performs signed integer division</a:t>
            </a:r>
          </a:p>
          <a:p>
            <a:pPr eaLnBrk="1" hangingPunct="1"/>
            <a:r>
              <a:rPr lang="en-US" altLang="en-PK"/>
              <a:t>Same syntax and operands as DIV instruction</a:t>
            </a:r>
          </a:p>
        </p:txBody>
      </p:sp>
      <p:sp>
        <p:nvSpPr>
          <p:cNvPr id="52226" name="Footer Placeholder 3">
            <a:extLst>
              <a:ext uri="{FF2B5EF4-FFF2-40B4-BE49-F238E27FC236}">
                <a16:creationId xmlns:a16="http://schemas.microsoft.com/office/drawing/2014/main" id="{9AD69892-291E-4CC7-BD1D-2F5164F41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52227" name="Slide Number Placeholder 4">
            <a:extLst>
              <a:ext uri="{FF2B5EF4-FFF2-40B4-BE49-F238E27FC236}">
                <a16:creationId xmlns:a16="http://schemas.microsoft.com/office/drawing/2014/main" id="{C562BAE7-1948-49D4-BE6D-7373133D1A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C2CD23-221C-4808-A958-29F1E7B6E5B0}" type="slidenum">
              <a:rPr lang="en-US" altLang="en-PK" sz="1200">
                <a:latin typeface="Times New Roman" panose="02020603050405020304" pitchFamily="18" charset="0"/>
              </a:rPr>
              <a:pPr/>
              <a:t>48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52230" name="Rectangle 4">
            <a:extLst>
              <a:ext uri="{FF2B5EF4-FFF2-40B4-BE49-F238E27FC236}">
                <a16:creationId xmlns:a16="http://schemas.microsoft.com/office/drawing/2014/main" id="{DBF13157-BAF5-4533-BE8D-DA749AEB8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3400037"/>
            <a:ext cx="5486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PK" sz="1800"/>
              <a:t>Example: 8-bit division of –48 by 5</a:t>
            </a:r>
          </a:p>
        </p:txBody>
      </p:sp>
      <p:sp>
        <p:nvSpPr>
          <p:cNvPr id="52231" name="Text Box 5">
            <a:extLst>
              <a:ext uri="{FF2B5EF4-FFF2-40B4-BE49-F238E27FC236}">
                <a16:creationId xmlns:a16="http://schemas.microsoft.com/office/drawing/2014/main" id="{2E96914E-3EAD-4B2A-90B5-A716ED9A0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799" y="3857237"/>
            <a:ext cx="6651171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 al,-48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cbw</a:t>
            </a:r>
            <a:r>
              <a:rPr lang="en-US" altLang="en-PK" sz="1350" b="1" dirty="0">
                <a:latin typeface="Courier New" panose="02070309020205020404" pitchFamily="49" charset="0"/>
              </a:rPr>
              <a:t>		; extend AL into AH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 bl,5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idiv</a:t>
            </a:r>
            <a:r>
              <a:rPr lang="en-US" altLang="en-PK" sz="1350" b="1" dirty="0">
                <a:latin typeface="Courier New" panose="02070309020205020404" pitchFamily="49" charset="0"/>
              </a:rPr>
              <a:t> bl	; AL = -9,  AH = -3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3EDC1970-8E8F-4D12-8A68-81D1692868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IDIV Examples</a:t>
            </a:r>
          </a:p>
        </p:txBody>
      </p:sp>
      <p:sp>
        <p:nvSpPr>
          <p:cNvPr id="53250" name="Footer Placeholder 3">
            <a:extLst>
              <a:ext uri="{FF2B5EF4-FFF2-40B4-BE49-F238E27FC236}">
                <a16:creationId xmlns:a16="http://schemas.microsoft.com/office/drawing/2014/main" id="{43D8D5B1-FA7A-4D67-86B1-471B8F5E8E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53251" name="Slide Number Placeholder 4">
            <a:extLst>
              <a:ext uri="{FF2B5EF4-FFF2-40B4-BE49-F238E27FC236}">
                <a16:creationId xmlns:a16="http://schemas.microsoft.com/office/drawing/2014/main" id="{3C5D60E1-DAFF-4CAE-B954-35E940533D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79E3DA-2212-4A62-8096-424DCEC2B8FB}" type="slidenum">
              <a:rPr lang="en-US" altLang="en-PK" sz="1200">
                <a:latin typeface="Times New Roman" panose="02020603050405020304" pitchFamily="18" charset="0"/>
              </a:rPr>
              <a:pPr/>
              <a:t>49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grpSp>
        <p:nvGrpSpPr>
          <p:cNvPr id="124937" name="Group 9">
            <a:extLst>
              <a:ext uri="{FF2B5EF4-FFF2-40B4-BE49-F238E27FC236}">
                <a16:creationId xmlns:a16="http://schemas.microsoft.com/office/drawing/2014/main" id="{93261515-CB8A-4A3F-A0EC-D3C47C7FDC1D}"/>
              </a:ext>
            </a:extLst>
          </p:cNvPr>
          <p:cNvGrpSpPr>
            <a:grpSpLocks/>
          </p:cNvGrpSpPr>
          <p:nvPr/>
        </p:nvGrpSpPr>
        <p:grpSpPr bwMode="auto">
          <a:xfrm>
            <a:off x="457198" y="3211285"/>
            <a:ext cx="8088087" cy="1543050"/>
            <a:chOff x="480" y="2304"/>
            <a:chExt cx="4608" cy="1296"/>
          </a:xfrm>
        </p:grpSpPr>
        <p:sp>
          <p:nvSpPr>
            <p:cNvPr id="53256" name="Rectangle 4">
              <a:extLst>
                <a:ext uri="{FF2B5EF4-FFF2-40B4-BE49-F238E27FC236}">
                  <a16:creationId xmlns:a16="http://schemas.microsoft.com/office/drawing/2014/main" id="{13BB32B2-E91A-4636-A611-4A382971E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304"/>
              <a:ext cx="460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PK" sz="1800"/>
                <a:t>Example: 32-bit division of –48 by 5</a:t>
              </a:r>
            </a:p>
          </p:txBody>
        </p:sp>
        <p:sp>
          <p:nvSpPr>
            <p:cNvPr id="53257" name="Text Box 5">
              <a:extLst>
                <a:ext uri="{FF2B5EF4-FFF2-40B4-BE49-F238E27FC236}">
                  <a16:creationId xmlns:a16="http://schemas.microsoft.com/office/drawing/2014/main" id="{7E89EAA6-255B-4A8C-818D-AFDB5595BF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688"/>
              <a:ext cx="3840" cy="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2870" tIns="137160" rIns="102870" bIns="137160"/>
            <a:lstStyle>
              <a:lvl1pPr>
                <a:tabLst>
                  <a:tab pos="457200" algn="l"/>
                  <a:tab pos="22860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457200" algn="l"/>
                  <a:tab pos="22860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457200" algn="l"/>
                  <a:tab pos="22860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457200" algn="l"/>
                  <a:tab pos="22860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457200" algn="l"/>
                  <a:tab pos="22860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22860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22860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22860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22860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 dirty="0">
                  <a:latin typeface="Courier New" panose="02070309020205020404" pitchFamily="49" charset="0"/>
                </a:rPr>
                <a:t>mov  eax,-48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 dirty="0" err="1">
                  <a:latin typeface="Courier New" panose="02070309020205020404" pitchFamily="49" charset="0"/>
                </a:rPr>
                <a:t>cdq</a:t>
              </a:r>
              <a:r>
                <a:rPr lang="en-US" altLang="en-PK" sz="1350" b="1" dirty="0">
                  <a:latin typeface="Courier New" panose="02070309020205020404" pitchFamily="49" charset="0"/>
                </a:rPr>
                <a:t>		; extend EAX into EDX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 dirty="0">
                  <a:latin typeface="Courier New" panose="02070309020205020404" pitchFamily="49" charset="0"/>
                </a:rPr>
                <a:t>mov  ebx,5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 dirty="0" err="1">
                  <a:latin typeface="Courier New" panose="02070309020205020404" pitchFamily="49" charset="0"/>
                </a:rPr>
                <a:t>idiv</a:t>
              </a:r>
              <a:r>
                <a:rPr lang="en-US" altLang="en-PK" sz="1350" b="1" dirty="0">
                  <a:latin typeface="Courier New" panose="02070309020205020404" pitchFamily="49" charset="0"/>
                </a:rPr>
                <a:t> </a:t>
              </a:r>
              <a:r>
                <a:rPr lang="en-US" altLang="en-PK" sz="1350" b="1" dirty="0" err="1">
                  <a:latin typeface="Courier New" panose="02070309020205020404" pitchFamily="49" charset="0"/>
                </a:rPr>
                <a:t>ebx</a:t>
              </a:r>
              <a:r>
                <a:rPr lang="en-US" altLang="en-PK" sz="1350" b="1" dirty="0">
                  <a:latin typeface="Courier New" panose="02070309020205020404" pitchFamily="49" charset="0"/>
                </a:rPr>
                <a:t>	; EAX = -9,  EDX = -3</a:t>
              </a:r>
            </a:p>
          </p:txBody>
        </p:sp>
      </p:grpSp>
      <p:sp>
        <p:nvSpPr>
          <p:cNvPr id="53254" name="Rectangle 7">
            <a:extLst>
              <a:ext uri="{FF2B5EF4-FFF2-40B4-BE49-F238E27FC236}">
                <a16:creationId xmlns:a16="http://schemas.microsoft.com/office/drawing/2014/main" id="{3AED6044-EE12-4796-ACC2-EF5B15274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" y="1382485"/>
            <a:ext cx="5486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PK" sz="1800"/>
              <a:t>Example: 16-bit division of –48 by 5</a:t>
            </a:r>
          </a:p>
        </p:txBody>
      </p:sp>
      <p:sp>
        <p:nvSpPr>
          <p:cNvPr id="53255" name="Text Box 8">
            <a:extLst>
              <a:ext uri="{FF2B5EF4-FFF2-40B4-BE49-F238E27FC236}">
                <a16:creationId xmlns:a16="http://schemas.microsoft.com/office/drawing/2014/main" id="{DAD9379A-A21B-4DDA-8A1C-25AC4E457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699" y="1839685"/>
            <a:ext cx="457200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>
                <a:latin typeface="Courier New" panose="02070309020205020404" pitchFamily="49" charset="0"/>
              </a:rPr>
              <a:t>mov  ax,-48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>
                <a:latin typeface="Courier New" panose="02070309020205020404" pitchFamily="49" charset="0"/>
              </a:rPr>
              <a:t>cwd		; extend AX into DX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>
                <a:latin typeface="Courier New" panose="02070309020205020404" pitchFamily="49" charset="0"/>
              </a:rPr>
              <a:t>mov  bx,5	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>
                <a:latin typeface="Courier New" panose="02070309020205020404" pitchFamily="49" charset="0"/>
              </a:rPr>
              <a:t>idiv bx	; AX = -9,  DX = -3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026">
            <a:extLst>
              <a:ext uri="{FF2B5EF4-FFF2-40B4-BE49-F238E27FC236}">
                <a16:creationId xmlns:a16="http://schemas.microsoft.com/office/drawing/2014/main" id="{C5C206B7-BE74-46F4-88DE-ED722D8464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Logical Shift</a:t>
            </a:r>
          </a:p>
        </p:txBody>
      </p:sp>
      <p:sp>
        <p:nvSpPr>
          <p:cNvPr id="8197" name="Rectangle 1027">
            <a:extLst>
              <a:ext uri="{FF2B5EF4-FFF2-40B4-BE49-F238E27FC236}">
                <a16:creationId xmlns:a16="http://schemas.microsoft.com/office/drawing/2014/main" id="{4866A2A8-67F2-47FA-862C-3E39456B3F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A logical shift fills the newly created bit position with zero:</a:t>
            </a:r>
          </a:p>
        </p:txBody>
      </p:sp>
      <p:sp>
        <p:nvSpPr>
          <p:cNvPr id="8194" name="Footer Placeholder 3">
            <a:extLst>
              <a:ext uri="{FF2B5EF4-FFF2-40B4-BE49-F238E27FC236}">
                <a16:creationId xmlns:a16="http://schemas.microsoft.com/office/drawing/2014/main" id="{2B1203D4-FFA4-48DC-92D9-0E363C2D7D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8195" name="Slide Number Placeholder 4">
            <a:extLst>
              <a:ext uri="{FF2B5EF4-FFF2-40B4-BE49-F238E27FC236}">
                <a16:creationId xmlns:a16="http://schemas.microsoft.com/office/drawing/2014/main" id="{4F1BA99A-5986-45EE-927F-4BEE5C8CB3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D304AE-6450-4FE8-8B6E-5E253EF38250}" type="slidenum">
              <a:rPr lang="en-US" altLang="en-PK" sz="1200">
                <a:latin typeface="Times New Roman" panose="02020603050405020304" pitchFamily="18" charset="0"/>
              </a:rPr>
              <a:pPr/>
              <a:t>5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8198" name="Rectangle 1028">
            <a:extLst>
              <a:ext uri="{FF2B5EF4-FFF2-40B4-BE49-F238E27FC236}">
                <a16:creationId xmlns:a16="http://schemas.microsoft.com/office/drawing/2014/main" id="{9033CB0E-7F66-4A1B-BDED-F59E75F87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2457450"/>
            <a:ext cx="58293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PK" altLang="en-PK" sz="1800"/>
          </a:p>
        </p:txBody>
      </p:sp>
      <p:graphicFrame>
        <p:nvGraphicFramePr>
          <p:cNvPr id="8199" name="Object 1029">
            <a:extLst>
              <a:ext uri="{FF2B5EF4-FFF2-40B4-BE49-F238E27FC236}">
                <a16:creationId xmlns:a16="http://schemas.microsoft.com/office/drawing/2014/main" id="{4C461B3C-9CC6-433A-96DB-51CB9BF26F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711252"/>
              </p:ext>
            </p:extLst>
          </p:nvPr>
        </p:nvGraphicFramePr>
        <p:xfrm>
          <a:off x="2771775" y="2728031"/>
          <a:ext cx="3714750" cy="607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VISIO" r:id="rId3" imgW="3736848" imgH="502920" progId="Visio.Drawing.6">
                  <p:embed/>
                </p:oleObj>
              </mc:Choice>
              <mc:Fallback>
                <p:oleObj name="VISIO" r:id="rId3" imgW="3736848" imgH="502920" progId="Visio.Drawing.6">
                  <p:embed/>
                  <p:pic>
                    <p:nvPicPr>
                      <p:cNvPr id="8199" name="Object 1029">
                        <a:extLst>
                          <a:ext uri="{FF2B5EF4-FFF2-40B4-BE49-F238E27FC236}">
                            <a16:creationId xmlns:a16="http://schemas.microsoft.com/office/drawing/2014/main" id="{4C461B3C-9CC6-433A-96DB-51CB9BF26F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23189" r="-1563"/>
                      <a:stretch>
                        <a:fillRect/>
                      </a:stretch>
                    </p:blipFill>
                    <p:spPr bwMode="auto">
                      <a:xfrm>
                        <a:off x="2771775" y="2728031"/>
                        <a:ext cx="3714750" cy="6072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00" name="Picture 1031">
            <a:extLst>
              <a:ext uri="{FF2B5EF4-FFF2-40B4-BE49-F238E27FC236}">
                <a16:creationId xmlns:a16="http://schemas.microsoft.com/office/drawing/2014/main" id="{553C40D6-0251-4807-88AA-6BF8C76C3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978" y="3507850"/>
            <a:ext cx="3994547" cy="1065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A24C977F-E4CE-44A5-9782-76DFE071A8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54274" name="Footer Placeholder 2">
            <a:extLst>
              <a:ext uri="{FF2B5EF4-FFF2-40B4-BE49-F238E27FC236}">
                <a16:creationId xmlns:a16="http://schemas.microsoft.com/office/drawing/2014/main" id="{D6752FE4-C74C-4824-883D-FCC16470D6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54275" name="Slide Number Placeholder 3">
            <a:extLst>
              <a:ext uri="{FF2B5EF4-FFF2-40B4-BE49-F238E27FC236}">
                <a16:creationId xmlns:a16="http://schemas.microsoft.com/office/drawing/2014/main" id="{49941622-53A3-43BE-9585-CEC5A2670E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386721-2017-4BDB-880A-653451435FFD}" type="slidenum">
              <a:rPr lang="en-US" altLang="en-PK" sz="1200">
                <a:latin typeface="Times New Roman" panose="02020603050405020304" pitchFamily="18" charset="0"/>
              </a:rPr>
              <a:pPr/>
              <a:t>50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54277" name="Text Box 3">
            <a:extLst>
              <a:ext uri="{FF2B5EF4-FFF2-40B4-BE49-F238E27FC236}">
                <a16:creationId xmlns:a16="http://schemas.microsoft.com/office/drawing/2014/main" id="{772C31DA-CF64-4015-BC7D-CF3F6E44B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349" y="2900356"/>
            <a:ext cx="6539593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 ax,0FDFFh	; -513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cwd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 bx,100h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idiv</a:t>
            </a:r>
            <a:r>
              <a:rPr lang="en-US" altLang="en-PK" sz="1350" b="1" dirty="0">
                <a:latin typeface="Courier New" panose="02070309020205020404" pitchFamily="49" charset="0"/>
              </a:rPr>
              <a:t> bx</a:t>
            </a:r>
          </a:p>
        </p:txBody>
      </p:sp>
      <p:sp>
        <p:nvSpPr>
          <p:cNvPr id="54278" name="Text Box 4">
            <a:extLst>
              <a:ext uri="{FF2B5EF4-FFF2-40B4-BE49-F238E27FC236}">
                <a16:creationId xmlns:a16="http://schemas.microsoft.com/office/drawing/2014/main" id="{AFB03FD9-C768-4DAE-9477-9E2C10A95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1688300"/>
            <a:ext cx="5772150" cy="103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800" dirty="0"/>
              <a:t>What will be the hexadecimal values of DX and AX after the following instructions execute? Or, if divide overflow occurs, you can indicate that as your answer:</a:t>
            </a:r>
          </a:p>
        </p:txBody>
      </p:sp>
      <p:sp>
        <p:nvSpPr>
          <p:cNvPr id="143365" name="Text Box 5">
            <a:extLst>
              <a:ext uri="{FF2B5EF4-FFF2-40B4-BE49-F238E27FC236}">
                <a16:creationId xmlns:a16="http://schemas.microsoft.com/office/drawing/2014/main" id="{2553ED1A-A34D-4170-AF7F-72602E501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0650" y="4043357"/>
            <a:ext cx="360045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575" dirty="0"/>
              <a:t>DX = </a:t>
            </a:r>
            <a:r>
              <a:rPr lang="en-US" altLang="en-PK" sz="1575" dirty="0" err="1"/>
              <a:t>FFFFh</a:t>
            </a:r>
            <a:r>
              <a:rPr lang="en-US" altLang="en-PK" sz="1575" dirty="0"/>
              <a:t> (</a:t>
            </a:r>
            <a:r>
              <a:rPr lang="en-US" altLang="en-PK" sz="1575" dirty="0">
                <a:latin typeface="Symbol" panose="05050102010706020507" pitchFamily="18" charset="2"/>
              </a:rPr>
              <a:t>-</a:t>
            </a:r>
            <a:r>
              <a:rPr lang="en-US" altLang="en-PK" sz="1575" dirty="0"/>
              <a:t>1),  AX = </a:t>
            </a:r>
            <a:r>
              <a:rPr lang="en-US" altLang="en-PK" sz="1575" dirty="0" err="1"/>
              <a:t>FFFEh</a:t>
            </a:r>
            <a:r>
              <a:rPr lang="en-US" altLang="en-PK" sz="1575" dirty="0"/>
              <a:t> (</a:t>
            </a:r>
            <a:r>
              <a:rPr lang="en-US" altLang="en-PK" sz="1575" dirty="0">
                <a:latin typeface="Symbol" panose="05050102010706020507" pitchFamily="18" charset="2"/>
              </a:rPr>
              <a:t>-</a:t>
            </a:r>
            <a:r>
              <a:rPr lang="en-US" altLang="en-PK" sz="1575" dirty="0"/>
              <a:t>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5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5893582F-A3D8-4EAD-9482-6DB1B9A591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284688"/>
            <a:ext cx="8191825" cy="1082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Unsigned Arithmetic Expressions</a:t>
            </a:r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DFC495C1-0994-46AE-817B-31EF062A36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564175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/>
              <a:t>Some good reasons to learn how to implement integer expressions:</a:t>
            </a:r>
          </a:p>
          <a:p>
            <a:pPr lvl="1" eaLnBrk="1" hangingPunct="1"/>
            <a:r>
              <a:rPr lang="en-US" altLang="en-PK" dirty="0"/>
              <a:t>Learn how do compilers do it</a:t>
            </a:r>
          </a:p>
          <a:p>
            <a:pPr lvl="1" eaLnBrk="1" hangingPunct="1"/>
            <a:r>
              <a:rPr lang="en-US" altLang="en-PK" dirty="0"/>
              <a:t>Test your understanding of MUL, IMUL, DIV, IDIV</a:t>
            </a:r>
          </a:p>
          <a:p>
            <a:pPr lvl="1" eaLnBrk="1" hangingPunct="1"/>
            <a:r>
              <a:rPr lang="en-US" altLang="en-PK" dirty="0"/>
              <a:t>Check for overflow (Carry and Overflow flags)</a:t>
            </a:r>
          </a:p>
        </p:txBody>
      </p:sp>
      <p:sp>
        <p:nvSpPr>
          <p:cNvPr id="55298" name="Footer Placeholder 3">
            <a:extLst>
              <a:ext uri="{FF2B5EF4-FFF2-40B4-BE49-F238E27FC236}">
                <a16:creationId xmlns:a16="http://schemas.microsoft.com/office/drawing/2014/main" id="{34D9E32E-C557-4304-BFD4-2BB6DAE9C0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55299" name="Slide Number Placeholder 4">
            <a:extLst>
              <a:ext uri="{FF2B5EF4-FFF2-40B4-BE49-F238E27FC236}">
                <a16:creationId xmlns:a16="http://schemas.microsoft.com/office/drawing/2014/main" id="{7D77D09A-5981-4F11-A6CA-C61FD0BFA4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4760E2-2507-4C39-BF65-E0D7B9AC5A85}" type="slidenum">
              <a:rPr lang="en-US" altLang="en-PK" sz="1200">
                <a:latin typeface="Times New Roman" panose="02020603050405020304" pitchFamily="18" charset="0"/>
              </a:rPr>
              <a:pPr/>
              <a:t>51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grpSp>
        <p:nvGrpSpPr>
          <p:cNvPr id="102410" name="Group 10">
            <a:extLst>
              <a:ext uri="{FF2B5EF4-FFF2-40B4-BE49-F238E27FC236}">
                <a16:creationId xmlns:a16="http://schemas.microsoft.com/office/drawing/2014/main" id="{F4828648-697A-4561-967F-610DCB55E415}"/>
              </a:ext>
            </a:extLst>
          </p:cNvPr>
          <p:cNvGrpSpPr>
            <a:grpSpLocks/>
          </p:cNvGrpSpPr>
          <p:nvPr/>
        </p:nvGrpSpPr>
        <p:grpSpPr bwMode="auto">
          <a:xfrm>
            <a:off x="979714" y="3335250"/>
            <a:ext cx="8360228" cy="1971675"/>
            <a:chOff x="384" y="1968"/>
            <a:chExt cx="4656" cy="1656"/>
          </a:xfrm>
        </p:grpSpPr>
        <p:sp>
          <p:nvSpPr>
            <p:cNvPr id="55303" name="Rectangle 4">
              <a:extLst>
                <a:ext uri="{FF2B5EF4-FFF2-40B4-BE49-F238E27FC236}">
                  <a16:creationId xmlns:a16="http://schemas.microsoft.com/office/drawing/2014/main" id="{1B23007C-74E3-4D55-B312-55EC8C033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968"/>
              <a:ext cx="4656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PK" sz="1800" dirty="0"/>
                <a:t>Example:   </a:t>
              </a:r>
              <a:r>
                <a:rPr lang="en-US" altLang="en-PK" sz="1500" b="1" dirty="0">
                  <a:latin typeface="Courier New" panose="02070309020205020404" pitchFamily="49" charset="0"/>
                </a:rPr>
                <a:t>var4 = (var1 + var2) * var3</a:t>
              </a:r>
            </a:p>
          </p:txBody>
        </p:sp>
        <p:sp>
          <p:nvSpPr>
            <p:cNvPr id="55304" name="Text Box 5">
              <a:extLst>
                <a:ext uri="{FF2B5EF4-FFF2-40B4-BE49-F238E27FC236}">
                  <a16:creationId xmlns:a16="http://schemas.microsoft.com/office/drawing/2014/main" id="{81C6B87F-B298-467A-9DAD-72D3A8578E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400"/>
              <a:ext cx="3840" cy="1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2870" tIns="137160" rIns="102870" bIns="137160"/>
            <a:lstStyle>
              <a:lvl1pPr>
                <a:tabLst>
                  <a:tab pos="457200" algn="l"/>
                  <a:tab pos="2744788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457200" algn="l"/>
                  <a:tab pos="2744788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457200" algn="l"/>
                  <a:tab pos="2744788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457200" algn="l"/>
                  <a:tab pos="2744788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457200" algn="l"/>
                  <a:tab pos="2744788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2744788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2744788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2744788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2744788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 dirty="0">
                  <a:latin typeface="Courier New" panose="02070309020205020404" pitchFamily="49" charset="0"/>
                </a:rPr>
                <a:t>; Assume unsigned operands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 dirty="0">
                  <a:latin typeface="Courier New" panose="02070309020205020404" pitchFamily="49" charset="0"/>
                </a:rPr>
                <a:t>mov  eax,var1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 dirty="0">
                  <a:latin typeface="Courier New" panose="02070309020205020404" pitchFamily="49" charset="0"/>
                </a:rPr>
                <a:t>add  eax,var2	; EAX = var1 + var2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 dirty="0" err="1">
                  <a:latin typeface="Courier New" panose="02070309020205020404" pitchFamily="49" charset="0"/>
                </a:rPr>
                <a:t>mul</a:t>
              </a:r>
              <a:r>
                <a:rPr lang="en-US" altLang="en-PK" sz="1350" b="1" dirty="0">
                  <a:latin typeface="Courier New" panose="02070309020205020404" pitchFamily="49" charset="0"/>
                </a:rPr>
                <a:t>  var3	; EAX = EAX * var3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 dirty="0" err="1">
                  <a:latin typeface="Courier New" panose="02070309020205020404" pitchFamily="49" charset="0"/>
                </a:rPr>
                <a:t>jc</a:t>
              </a:r>
              <a:r>
                <a:rPr lang="en-US" altLang="en-PK" sz="1350" b="1" dirty="0">
                  <a:latin typeface="Courier New" panose="02070309020205020404" pitchFamily="49" charset="0"/>
                </a:rPr>
                <a:t>   </a:t>
              </a:r>
              <a:r>
                <a:rPr lang="en-US" altLang="en-PK" sz="1350" b="1" dirty="0" err="1">
                  <a:latin typeface="Courier New" panose="02070309020205020404" pitchFamily="49" charset="0"/>
                </a:rPr>
                <a:t>TooBig</a:t>
              </a:r>
              <a:r>
                <a:rPr lang="en-US" altLang="en-PK" sz="1350" b="1" dirty="0">
                  <a:latin typeface="Courier New" panose="02070309020205020404" pitchFamily="49" charset="0"/>
                </a:rPr>
                <a:t>	; check for carry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 dirty="0">
                  <a:latin typeface="Courier New" panose="02070309020205020404" pitchFamily="49" charset="0"/>
                </a:rPr>
                <a:t>mov  var4,eax	; save product</a:t>
              </a:r>
              <a:endParaRPr lang="en-US" altLang="en-PK" sz="1350" b="1" baseline="30000" dirty="0">
                <a:latin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796809E8-9F96-44B9-B115-B9D0B274A1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087" y="92025"/>
            <a:ext cx="8191825" cy="1082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Signed Arithmetic Expressions</a:t>
            </a:r>
            <a:r>
              <a:rPr lang="en-US" sz="1800" dirty="0"/>
              <a:t>  (1 of 2)</a:t>
            </a:r>
          </a:p>
        </p:txBody>
      </p:sp>
      <p:sp>
        <p:nvSpPr>
          <p:cNvPr id="56322" name="Footer Placeholder 3">
            <a:extLst>
              <a:ext uri="{FF2B5EF4-FFF2-40B4-BE49-F238E27FC236}">
                <a16:creationId xmlns:a16="http://schemas.microsoft.com/office/drawing/2014/main" id="{EF492A49-6C3D-41AA-95BD-AE822EE984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56323" name="Slide Number Placeholder 4">
            <a:extLst>
              <a:ext uri="{FF2B5EF4-FFF2-40B4-BE49-F238E27FC236}">
                <a16:creationId xmlns:a16="http://schemas.microsoft.com/office/drawing/2014/main" id="{DD5BCD07-2FC0-4AF8-AD7E-AC62FA28A6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932BFF-4F21-40B6-BBD3-84CE9BE2B180}" type="slidenum">
              <a:rPr lang="en-US" altLang="en-PK" sz="1200">
                <a:latin typeface="Times New Roman" panose="02020603050405020304" pitchFamily="18" charset="0"/>
              </a:rPr>
              <a:pPr/>
              <a:t>52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56325" name="Rectangle 4">
            <a:extLst>
              <a:ext uri="{FF2B5EF4-FFF2-40B4-BE49-F238E27FC236}">
                <a16:creationId xmlns:a16="http://schemas.microsoft.com/office/drawing/2014/main" id="{E5283312-5132-4506-B6B5-2CE16A29C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403" y="1344600"/>
            <a:ext cx="8832749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PK" sz="1800" dirty="0"/>
              <a:t>Example:   </a:t>
            </a:r>
            <a:r>
              <a:rPr lang="en-US" altLang="en-PK" sz="1500" b="1" dirty="0" err="1">
                <a:latin typeface="Courier New" panose="02070309020205020404" pitchFamily="49" charset="0"/>
              </a:rPr>
              <a:t>eax</a:t>
            </a:r>
            <a:r>
              <a:rPr lang="en-US" altLang="en-PK" sz="1500" b="1" dirty="0">
                <a:latin typeface="Courier New" panose="02070309020205020404" pitchFamily="49" charset="0"/>
              </a:rPr>
              <a:t> = (-var1 * var2) + var3</a:t>
            </a:r>
          </a:p>
        </p:txBody>
      </p:sp>
      <p:sp>
        <p:nvSpPr>
          <p:cNvPr id="56326" name="Text Box 5">
            <a:extLst>
              <a:ext uri="{FF2B5EF4-FFF2-40B4-BE49-F238E27FC236}">
                <a16:creationId xmlns:a16="http://schemas.microsoft.com/office/drawing/2014/main" id="{43396E79-E478-4EEF-9E20-90FB06047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5054" y="1744650"/>
            <a:ext cx="7452632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27447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27447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27447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27447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27447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7447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7447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7447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7447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 eax,var1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neg 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eax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imul</a:t>
            </a:r>
            <a:r>
              <a:rPr lang="en-US" altLang="en-PK" sz="1350" b="1" dirty="0">
                <a:latin typeface="Courier New" panose="02070309020205020404" pitchFamily="49" charset="0"/>
              </a:rPr>
              <a:t> var2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jo  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TooBig</a:t>
            </a:r>
            <a:r>
              <a:rPr lang="en-US" altLang="en-PK" sz="1350" b="1" dirty="0">
                <a:latin typeface="Courier New" panose="02070309020205020404" pitchFamily="49" charset="0"/>
              </a:rPr>
              <a:t>	; check for overflow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add  eax,var3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jo  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TooBig</a:t>
            </a:r>
            <a:r>
              <a:rPr lang="en-US" altLang="en-PK" sz="1350" b="1" dirty="0">
                <a:latin typeface="Courier New" panose="02070309020205020404" pitchFamily="49" charset="0"/>
              </a:rPr>
              <a:t>	; check for overflow</a:t>
            </a:r>
          </a:p>
        </p:txBody>
      </p:sp>
      <p:grpSp>
        <p:nvGrpSpPr>
          <p:cNvPr id="125961" name="Group 9">
            <a:extLst>
              <a:ext uri="{FF2B5EF4-FFF2-40B4-BE49-F238E27FC236}">
                <a16:creationId xmlns:a16="http://schemas.microsoft.com/office/drawing/2014/main" id="{B7700612-DB9A-43C1-B6AC-9E27F510434D}"/>
              </a:ext>
            </a:extLst>
          </p:cNvPr>
          <p:cNvGrpSpPr>
            <a:grpSpLocks/>
          </p:cNvGrpSpPr>
          <p:nvPr/>
        </p:nvGrpSpPr>
        <p:grpSpPr bwMode="auto">
          <a:xfrm>
            <a:off x="673553" y="3230550"/>
            <a:ext cx="8832749" cy="2000250"/>
            <a:chOff x="432" y="2208"/>
            <a:chExt cx="4608" cy="1680"/>
          </a:xfrm>
        </p:grpSpPr>
        <p:sp>
          <p:nvSpPr>
            <p:cNvPr id="56328" name="Rectangle 7">
              <a:extLst>
                <a:ext uri="{FF2B5EF4-FFF2-40B4-BE49-F238E27FC236}">
                  <a16:creationId xmlns:a16="http://schemas.microsoft.com/office/drawing/2014/main" id="{9568AAFC-2E2E-49CF-B1E2-C09356407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208"/>
              <a:ext cx="460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PK" sz="1800" dirty="0"/>
                <a:t>Example:   </a:t>
              </a:r>
              <a:r>
                <a:rPr lang="en-US" altLang="en-PK" sz="1500" b="1" dirty="0">
                  <a:latin typeface="Courier New" panose="02070309020205020404" pitchFamily="49" charset="0"/>
                </a:rPr>
                <a:t>var4 = (var1 * 5) / (var2 – 3)</a:t>
              </a:r>
            </a:p>
          </p:txBody>
        </p:sp>
        <p:sp>
          <p:nvSpPr>
            <p:cNvPr id="56329" name="Text Box 8">
              <a:extLst>
                <a:ext uri="{FF2B5EF4-FFF2-40B4-BE49-F238E27FC236}">
                  <a16:creationId xmlns:a16="http://schemas.microsoft.com/office/drawing/2014/main" id="{5C507E97-AE8E-4AAA-9FAB-3DFA70639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592"/>
              <a:ext cx="3936" cy="1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2870" tIns="137160" rIns="102870" bIns="137160"/>
            <a:lstStyle>
              <a:lvl1pPr>
                <a:tabLst>
                  <a:tab pos="457200" algn="l"/>
                  <a:tab pos="3205163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457200" algn="l"/>
                  <a:tab pos="3205163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457200" algn="l"/>
                  <a:tab pos="3205163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457200" algn="l"/>
                  <a:tab pos="3205163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457200" algn="l"/>
                  <a:tab pos="3205163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205163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205163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205163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205163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>
                  <a:latin typeface="Courier New" panose="02070309020205020404" pitchFamily="49" charset="0"/>
                </a:rPr>
                <a:t>mov  eax,var1 	; left side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>
                  <a:latin typeface="Courier New" panose="02070309020205020404" pitchFamily="49" charset="0"/>
                </a:rPr>
                <a:t>mov  ebx,5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>
                  <a:latin typeface="Courier New" panose="02070309020205020404" pitchFamily="49" charset="0"/>
                </a:rPr>
                <a:t>imul ebx 	; EDX:EAX = product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>
                  <a:latin typeface="Courier New" panose="02070309020205020404" pitchFamily="49" charset="0"/>
                </a:rPr>
                <a:t>mov  ebx,var2 	; right side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>
                  <a:latin typeface="Courier New" panose="02070309020205020404" pitchFamily="49" charset="0"/>
                </a:rPr>
                <a:t>sub  ebx,3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>
                  <a:latin typeface="Courier New" panose="02070309020205020404" pitchFamily="49" charset="0"/>
                </a:rPr>
                <a:t>idiv ebx 	; EAX = quotient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>
                  <a:latin typeface="Courier New" panose="02070309020205020404" pitchFamily="49" charset="0"/>
                </a:rPr>
                <a:t>mov  var4,eax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026">
            <a:extLst>
              <a:ext uri="{FF2B5EF4-FFF2-40B4-BE49-F238E27FC236}">
                <a16:creationId xmlns:a16="http://schemas.microsoft.com/office/drawing/2014/main" id="{5606799A-28E3-49EB-AEB9-47225CB71B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9122"/>
            <a:ext cx="8191825" cy="1082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Signed Arithmetic Expressions</a:t>
            </a:r>
            <a:r>
              <a:rPr lang="en-US" sz="1800" dirty="0"/>
              <a:t>  (2 of 2)</a:t>
            </a:r>
          </a:p>
        </p:txBody>
      </p:sp>
      <p:sp>
        <p:nvSpPr>
          <p:cNvPr id="57346" name="Footer Placeholder 3">
            <a:extLst>
              <a:ext uri="{FF2B5EF4-FFF2-40B4-BE49-F238E27FC236}">
                <a16:creationId xmlns:a16="http://schemas.microsoft.com/office/drawing/2014/main" id="{E16EE237-A049-402D-92FA-5B06459CEE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57347" name="Slide Number Placeholder 4">
            <a:extLst>
              <a:ext uri="{FF2B5EF4-FFF2-40B4-BE49-F238E27FC236}">
                <a16:creationId xmlns:a16="http://schemas.microsoft.com/office/drawing/2014/main" id="{FDDCC96A-D5ED-4756-B0F6-2BB628750F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D0E64C-4FE6-48A4-8A55-2EFE575F23CD}" type="slidenum">
              <a:rPr lang="en-US" altLang="en-PK" sz="1200">
                <a:latin typeface="Times New Roman" panose="02020603050405020304" pitchFamily="18" charset="0"/>
              </a:rPr>
              <a:pPr/>
              <a:t>53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57349" name="Rectangle 1027">
            <a:extLst>
              <a:ext uri="{FF2B5EF4-FFF2-40B4-BE49-F238E27FC236}">
                <a16:creationId xmlns:a16="http://schemas.microsoft.com/office/drawing/2014/main" id="{8E23044E-367C-46D9-8B0D-5276AD838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772" y="1638704"/>
            <a:ext cx="56578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PK" sz="1800" dirty="0"/>
              <a:t>Example:   </a:t>
            </a:r>
            <a:r>
              <a:rPr lang="en-US" altLang="en-PK" sz="1500" b="1" dirty="0">
                <a:latin typeface="Courier New" panose="02070309020205020404" pitchFamily="49" charset="0"/>
              </a:rPr>
              <a:t>var4 = (var1 * -5) / (-var2 % var3);</a:t>
            </a:r>
          </a:p>
        </p:txBody>
      </p:sp>
      <p:sp>
        <p:nvSpPr>
          <p:cNvPr id="57350" name="Text Box 1028">
            <a:extLst>
              <a:ext uri="{FF2B5EF4-FFF2-40B4-BE49-F238E27FC236}">
                <a16:creationId xmlns:a16="http://schemas.microsoft.com/office/drawing/2014/main" id="{A7A40AE6-6E5C-4128-8C83-6311C7460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8671" y="2153054"/>
            <a:ext cx="7015843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 eax,var2	; begin right side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neg 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eax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cdq</a:t>
            </a:r>
            <a:r>
              <a:rPr lang="en-US" altLang="en-PK" sz="1350" b="1" dirty="0">
                <a:latin typeface="Courier New" panose="02070309020205020404" pitchFamily="49" charset="0"/>
              </a:rPr>
              <a:t> 	; sign-extend dividend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idiv</a:t>
            </a:r>
            <a:r>
              <a:rPr lang="en-US" altLang="en-PK" sz="1350" b="1" dirty="0">
                <a:latin typeface="Courier New" panose="02070309020205020404" pitchFamily="49" charset="0"/>
              </a:rPr>
              <a:t> var3 	; EDX = remainder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ebx,edx</a:t>
            </a:r>
            <a:r>
              <a:rPr lang="en-US" altLang="en-PK" sz="1350" b="1" dirty="0">
                <a:latin typeface="Courier New" panose="02070309020205020404" pitchFamily="49" charset="0"/>
              </a:rPr>
              <a:t> 	; EBX = right side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 eax,-5 	; begin left side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imul</a:t>
            </a:r>
            <a:r>
              <a:rPr lang="en-US" altLang="en-PK" sz="1350" b="1" dirty="0">
                <a:latin typeface="Courier New" panose="02070309020205020404" pitchFamily="49" charset="0"/>
              </a:rPr>
              <a:t> var1 	; EDX:EAX = left side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idiv</a:t>
            </a:r>
            <a:r>
              <a:rPr lang="en-US" altLang="en-PK" sz="1350" b="1" dirty="0">
                <a:latin typeface="Courier New" panose="02070309020205020404" pitchFamily="49" charset="0"/>
              </a:rPr>
              <a:t>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ebx</a:t>
            </a:r>
            <a:r>
              <a:rPr lang="en-US" altLang="en-PK" sz="1350" b="1" dirty="0">
                <a:latin typeface="Courier New" panose="02070309020205020404" pitchFamily="49" charset="0"/>
              </a:rPr>
              <a:t> 	; final division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 var4,eax 	; quotient</a:t>
            </a:r>
          </a:p>
        </p:txBody>
      </p:sp>
      <p:sp>
        <p:nvSpPr>
          <p:cNvPr id="126984" name="Text Box 1032">
            <a:extLst>
              <a:ext uri="{FF2B5EF4-FFF2-40B4-BE49-F238E27FC236}">
                <a16:creationId xmlns:a16="http://schemas.microsoft.com/office/drawing/2014/main" id="{59BF5CB3-98D6-45E9-BEC1-016C950ED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5772" y="4439054"/>
            <a:ext cx="5715000" cy="6924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575" dirty="0"/>
              <a:t>Sometimes it's easiest to calculate the right-hand term of an expression first.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4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6E22ED8C-D40A-4783-A627-B8F48158AC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58370" name="Footer Placeholder 2">
            <a:extLst>
              <a:ext uri="{FF2B5EF4-FFF2-40B4-BE49-F238E27FC236}">
                <a16:creationId xmlns:a16="http://schemas.microsoft.com/office/drawing/2014/main" id="{6EF192A9-AEAF-4384-AF31-30FF186F59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58371" name="Slide Number Placeholder 3">
            <a:extLst>
              <a:ext uri="{FF2B5EF4-FFF2-40B4-BE49-F238E27FC236}">
                <a16:creationId xmlns:a16="http://schemas.microsoft.com/office/drawing/2014/main" id="{0E2EF386-90D5-45FF-8FF8-38D7A597B8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50F22A-405E-49F9-96FA-18F10968A161}" type="slidenum">
              <a:rPr lang="en-US" altLang="en-PK" sz="1200">
                <a:latin typeface="Times New Roman" panose="02020603050405020304" pitchFamily="18" charset="0"/>
              </a:rPr>
              <a:pPr/>
              <a:t>54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11619" name="Text Box 3">
            <a:extLst>
              <a:ext uri="{FF2B5EF4-FFF2-40B4-BE49-F238E27FC236}">
                <a16:creationId xmlns:a16="http://schemas.microsoft.com/office/drawing/2014/main" id="{999515E6-4B87-429F-90E5-A433BC456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6871" y="2797629"/>
            <a:ext cx="2514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>
                <a:latin typeface="Courier New" panose="02070309020205020404" pitchFamily="49" charset="0"/>
              </a:rPr>
              <a:t>mov eax,20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>
                <a:latin typeface="Courier New" panose="02070309020205020404" pitchFamily="49" charset="0"/>
              </a:rPr>
              <a:t>imul ebx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>
                <a:latin typeface="Courier New" panose="02070309020205020404" pitchFamily="49" charset="0"/>
              </a:rPr>
              <a:t>idiv ecx</a:t>
            </a:r>
          </a:p>
        </p:txBody>
      </p:sp>
      <p:sp>
        <p:nvSpPr>
          <p:cNvPr id="58374" name="Text Box 4">
            <a:extLst>
              <a:ext uri="{FF2B5EF4-FFF2-40B4-BE49-F238E27FC236}">
                <a16:creationId xmlns:a16="http://schemas.microsoft.com/office/drawing/2014/main" id="{BF5837CB-7869-4026-9BA5-ED784F725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321" y="1540329"/>
            <a:ext cx="577215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800"/>
              <a:t>Implement the following expression using signed 32-bit integers: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PK" sz="1500" b="1">
                <a:latin typeface="Courier New" panose="02070309020205020404" pitchFamily="49" charset="0"/>
              </a:rPr>
              <a:t>	eax = (ebx * 20) / ecx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F370E34B-E525-454A-AC2C-13177D6B63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59394" name="Footer Placeholder 2">
            <a:extLst>
              <a:ext uri="{FF2B5EF4-FFF2-40B4-BE49-F238E27FC236}">
                <a16:creationId xmlns:a16="http://schemas.microsoft.com/office/drawing/2014/main" id="{3157657D-BA37-40D4-BE36-F0908AE5C6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59395" name="Slide Number Placeholder 3">
            <a:extLst>
              <a:ext uri="{FF2B5EF4-FFF2-40B4-BE49-F238E27FC236}">
                <a16:creationId xmlns:a16="http://schemas.microsoft.com/office/drawing/2014/main" id="{2FCAE52A-060E-45CB-BACC-DCFF472AAB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25FE10-764E-48FB-8F70-64C5566FCF76}" type="slidenum">
              <a:rPr lang="en-US" altLang="en-PK" sz="1200">
                <a:latin typeface="Times New Roman" panose="02020603050405020304" pitchFamily="18" charset="0"/>
              </a:rPr>
              <a:pPr/>
              <a:t>55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38243" name="Text Box 3">
            <a:extLst>
              <a:ext uri="{FF2B5EF4-FFF2-40B4-BE49-F238E27FC236}">
                <a16:creationId xmlns:a16="http://schemas.microsoft.com/office/drawing/2014/main" id="{A91E31CB-607C-42A8-89C2-14EE44F97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7656" y="3002750"/>
            <a:ext cx="6498771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1432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1432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1432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1432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1432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1432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1432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1432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1432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push 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edx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push 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eax</a:t>
            </a:r>
            <a:r>
              <a:rPr lang="en-US" altLang="en-PK" sz="1350" b="1" dirty="0">
                <a:latin typeface="Courier New" panose="02070309020205020404" pitchFamily="49" charset="0"/>
              </a:rPr>
              <a:t>	; EAX needed later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 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eax,ecx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imul</a:t>
            </a:r>
            <a:r>
              <a:rPr lang="en-US" altLang="en-PK" sz="1350" b="1" dirty="0">
                <a:latin typeface="Courier New" panose="02070309020205020404" pitchFamily="49" charset="0"/>
              </a:rPr>
              <a:t> 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edx</a:t>
            </a:r>
            <a:r>
              <a:rPr lang="en-US" altLang="en-PK" sz="1350" b="1" dirty="0">
                <a:latin typeface="Courier New" panose="02070309020205020404" pitchFamily="49" charset="0"/>
              </a:rPr>
              <a:t>	; left side: EDX:EAX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pop  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ebx</a:t>
            </a:r>
            <a:r>
              <a:rPr lang="en-US" altLang="en-PK" sz="1350" b="1" dirty="0">
                <a:latin typeface="Courier New" panose="02070309020205020404" pitchFamily="49" charset="0"/>
              </a:rPr>
              <a:t>	; saved value of EAX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idiv</a:t>
            </a:r>
            <a:r>
              <a:rPr lang="en-US" altLang="en-PK" sz="1350" b="1" dirty="0">
                <a:latin typeface="Courier New" panose="02070309020205020404" pitchFamily="49" charset="0"/>
              </a:rPr>
              <a:t> 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ebx</a:t>
            </a:r>
            <a:r>
              <a:rPr lang="en-US" altLang="en-PK" sz="1350" b="1" dirty="0">
                <a:latin typeface="Courier New" panose="02070309020205020404" pitchFamily="49" charset="0"/>
              </a:rPr>
              <a:t>	; EAX = quotient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pop  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edx</a:t>
            </a:r>
            <a:r>
              <a:rPr lang="en-US" altLang="en-PK" sz="1350" b="1" dirty="0">
                <a:latin typeface="Courier New" panose="02070309020205020404" pitchFamily="49" charset="0"/>
              </a:rPr>
              <a:t>	; restore EDX, ECX</a:t>
            </a:r>
          </a:p>
        </p:txBody>
      </p:sp>
      <p:sp>
        <p:nvSpPr>
          <p:cNvPr id="59398" name="Text Box 4">
            <a:extLst>
              <a:ext uri="{FF2B5EF4-FFF2-40B4-BE49-F238E27FC236}">
                <a16:creationId xmlns:a16="http://schemas.microsoft.com/office/drawing/2014/main" id="{FD4999B5-F501-4034-95DF-07FCC0E73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7607" y="1688300"/>
            <a:ext cx="577215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800"/>
              <a:t>Implement the following expression using signed 32-bit integers. Save and restore ECX and EDX: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PK" sz="1500" b="1">
                <a:latin typeface="Courier New" panose="02070309020205020404" pitchFamily="49" charset="0"/>
              </a:rPr>
              <a:t>	eax = (ecx * edx) / eax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708962D7-0943-40D4-9E4D-AF1DF39828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60418" name="Footer Placeholder 2">
            <a:extLst>
              <a:ext uri="{FF2B5EF4-FFF2-40B4-BE49-F238E27FC236}">
                <a16:creationId xmlns:a16="http://schemas.microsoft.com/office/drawing/2014/main" id="{761FC980-C6B8-4347-89B3-4496C0AA25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60419" name="Slide Number Placeholder 3">
            <a:extLst>
              <a:ext uri="{FF2B5EF4-FFF2-40B4-BE49-F238E27FC236}">
                <a16:creationId xmlns:a16="http://schemas.microsoft.com/office/drawing/2014/main" id="{5FD1C600-F63F-4652-9EC3-01684515BC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E536F1-B192-45B3-92B4-D6D081ED029B}" type="slidenum">
              <a:rPr lang="en-US" altLang="en-PK" sz="1200">
                <a:latin typeface="Times New Roman" panose="02020603050405020304" pitchFamily="18" charset="0"/>
              </a:rPr>
              <a:pPr/>
              <a:t>56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37219" name="Text Box 3">
            <a:extLst>
              <a:ext uri="{FF2B5EF4-FFF2-40B4-BE49-F238E27FC236}">
                <a16:creationId xmlns:a16="http://schemas.microsoft.com/office/drawing/2014/main" id="{46582E37-6DD3-4872-A7A0-385655801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649" y="3002750"/>
            <a:ext cx="699137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26876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26876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26876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26876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26876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6876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6876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6876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6876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 eax,var1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 edx,var2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neg 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edx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imul</a:t>
            </a:r>
            <a:r>
              <a:rPr lang="en-US" altLang="en-PK" sz="1350" b="1" dirty="0">
                <a:latin typeface="Courier New" panose="02070309020205020404" pitchFamily="49" charset="0"/>
              </a:rPr>
              <a:t>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edx</a:t>
            </a:r>
            <a:r>
              <a:rPr lang="en-US" altLang="en-PK" sz="1350" b="1" dirty="0">
                <a:latin typeface="Courier New" panose="02070309020205020404" pitchFamily="49" charset="0"/>
              </a:rPr>
              <a:t>	; left side: EDX:EAX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 ecx,var3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sub 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ecx,ebx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idiv</a:t>
            </a:r>
            <a:r>
              <a:rPr lang="en-US" altLang="en-PK" sz="1350" b="1" dirty="0">
                <a:latin typeface="Courier New" panose="02070309020205020404" pitchFamily="49" charset="0"/>
              </a:rPr>
              <a:t>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ecx</a:t>
            </a:r>
            <a:r>
              <a:rPr lang="en-US" altLang="en-PK" sz="1350" b="1" dirty="0">
                <a:latin typeface="Courier New" panose="02070309020205020404" pitchFamily="49" charset="0"/>
              </a:rPr>
              <a:t>	; EAX = quotient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 var3,eax</a:t>
            </a:r>
          </a:p>
        </p:txBody>
      </p:sp>
      <p:sp>
        <p:nvSpPr>
          <p:cNvPr id="60422" name="Text Box 4">
            <a:extLst>
              <a:ext uri="{FF2B5EF4-FFF2-40B4-BE49-F238E27FC236}">
                <a16:creationId xmlns:a16="http://schemas.microsoft.com/office/drawing/2014/main" id="{CC79B613-945B-41CD-BA7C-955A01EF4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450" y="1688300"/>
            <a:ext cx="577215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800"/>
              <a:t>Implement the following expression using signed 32-bit integers. Do not modify any variables other than var3: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PK" sz="1500" b="1">
                <a:latin typeface="Courier New" panose="02070309020205020404" pitchFamily="49" charset="0"/>
              </a:rPr>
              <a:t>	var3 = (var1 * -var2) / (var3 – ebx)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5C3E3D3E-6093-4F51-8328-62669D323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What's Next</a:t>
            </a:r>
          </a:p>
        </p:txBody>
      </p:sp>
      <p:sp>
        <p:nvSpPr>
          <p:cNvPr id="61445" name="Rectangle 3">
            <a:extLst>
              <a:ext uri="{FF2B5EF4-FFF2-40B4-BE49-F238E27FC236}">
                <a16:creationId xmlns:a16="http://schemas.microsoft.com/office/drawing/2014/main" id="{BB1B4CFD-8A15-427F-A832-CD7F453D5E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Shift and Rotate Instructions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Shift and Rotate Applications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Multiplication and Division Instructions</a:t>
            </a:r>
          </a:p>
          <a:p>
            <a:pPr eaLnBrk="1" hangingPunct="1"/>
            <a:r>
              <a:rPr lang="en-US" altLang="en-PK" b="1" dirty="0">
                <a:solidFill>
                  <a:schemeClr val="tx1"/>
                </a:solidFill>
              </a:rPr>
              <a:t>Extended Addition and Subtraction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ASCII and </a:t>
            </a:r>
            <a:r>
              <a:rPr lang="en-US" altLang="en-PK" dirty="0" err="1">
                <a:solidFill>
                  <a:schemeClr val="tx1"/>
                </a:solidFill>
              </a:rPr>
              <a:t>UnPacked</a:t>
            </a:r>
            <a:r>
              <a:rPr lang="en-US" altLang="en-PK" dirty="0">
                <a:solidFill>
                  <a:schemeClr val="tx1"/>
                </a:solidFill>
              </a:rPr>
              <a:t> Decimal Arithmetic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Packed Decimal Arithmetic</a:t>
            </a:r>
          </a:p>
        </p:txBody>
      </p:sp>
      <p:sp>
        <p:nvSpPr>
          <p:cNvPr id="61442" name="Footer Placeholder 3">
            <a:extLst>
              <a:ext uri="{FF2B5EF4-FFF2-40B4-BE49-F238E27FC236}">
                <a16:creationId xmlns:a16="http://schemas.microsoft.com/office/drawing/2014/main" id="{D0584319-C3FD-4A90-B2C8-FD29EDF7E0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61443" name="Slide Number Placeholder 4">
            <a:extLst>
              <a:ext uri="{FF2B5EF4-FFF2-40B4-BE49-F238E27FC236}">
                <a16:creationId xmlns:a16="http://schemas.microsoft.com/office/drawing/2014/main" id="{DB6CB9A6-E39D-43B8-9DEF-222BB0A34C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886D85-9A8C-42AD-8671-E914E81B7425}" type="slidenum">
              <a:rPr lang="en-US" altLang="en-PK" sz="1200">
                <a:latin typeface="Times New Roman" panose="02020603050405020304" pitchFamily="18" charset="0"/>
              </a:rPr>
              <a:pPr/>
              <a:t>57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C29D57F8-70E0-448A-9694-14672F867F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Extended Addition and Subtraction</a:t>
            </a:r>
          </a:p>
        </p:txBody>
      </p:sp>
      <p:sp>
        <p:nvSpPr>
          <p:cNvPr id="62469" name="Rectangle 3">
            <a:extLst>
              <a:ext uri="{FF2B5EF4-FFF2-40B4-BE49-F238E27FC236}">
                <a16:creationId xmlns:a16="http://schemas.microsoft.com/office/drawing/2014/main" id="{507E3777-5591-441D-9D6A-B9D03A2AB9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ADC Instruction </a:t>
            </a:r>
          </a:p>
          <a:p>
            <a:pPr eaLnBrk="1" hangingPunct="1"/>
            <a:r>
              <a:rPr lang="en-US" altLang="en-PK"/>
              <a:t>Extended Precision Addition</a:t>
            </a:r>
          </a:p>
          <a:p>
            <a:pPr eaLnBrk="1" hangingPunct="1"/>
            <a:r>
              <a:rPr lang="en-US" altLang="en-PK"/>
              <a:t>SBB Instruction</a:t>
            </a:r>
          </a:p>
          <a:p>
            <a:pPr eaLnBrk="1" hangingPunct="1"/>
            <a:r>
              <a:rPr lang="en-US" altLang="en-PK"/>
              <a:t>Extended Precision Subtraction</a:t>
            </a:r>
          </a:p>
        </p:txBody>
      </p:sp>
      <p:sp>
        <p:nvSpPr>
          <p:cNvPr id="62466" name="Footer Placeholder 3">
            <a:extLst>
              <a:ext uri="{FF2B5EF4-FFF2-40B4-BE49-F238E27FC236}">
                <a16:creationId xmlns:a16="http://schemas.microsoft.com/office/drawing/2014/main" id="{8B8B2983-6FA3-4E8A-AC4D-2BB4332DF3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62467" name="Slide Number Placeholder 4">
            <a:extLst>
              <a:ext uri="{FF2B5EF4-FFF2-40B4-BE49-F238E27FC236}">
                <a16:creationId xmlns:a16="http://schemas.microsoft.com/office/drawing/2014/main" id="{B752A937-867C-4245-A207-81A46241C9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AD7C1D-CC27-4D24-A385-0A175CC24329}" type="slidenum">
              <a:rPr lang="en-US" altLang="en-PK" sz="1200">
                <a:latin typeface="Times New Roman" panose="02020603050405020304" pitchFamily="18" charset="0"/>
              </a:rPr>
              <a:pPr/>
              <a:t>58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4175085F-C189-4A2D-9496-7447DFCF8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Extended Precision Addition</a:t>
            </a:r>
          </a:p>
        </p:txBody>
      </p:sp>
      <p:sp>
        <p:nvSpPr>
          <p:cNvPr id="63493" name="Rectangle 3">
            <a:extLst>
              <a:ext uri="{FF2B5EF4-FFF2-40B4-BE49-F238E27FC236}">
                <a16:creationId xmlns:a16="http://schemas.microsoft.com/office/drawing/2014/main" id="{5C686D2F-2DA7-40A0-93CB-79EE268B7D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Adding two operands that are longer than the computer's word size (32 bits).</a:t>
            </a:r>
          </a:p>
          <a:p>
            <a:pPr lvl="1" eaLnBrk="1" hangingPunct="1"/>
            <a:r>
              <a:rPr lang="en-US" altLang="en-PK"/>
              <a:t>Virtually no limit to the size of the operands</a:t>
            </a:r>
          </a:p>
          <a:p>
            <a:pPr eaLnBrk="1" hangingPunct="1"/>
            <a:r>
              <a:rPr lang="en-US" altLang="en-PK"/>
              <a:t>The arithmetic must be performed in steps</a:t>
            </a:r>
          </a:p>
          <a:p>
            <a:pPr lvl="1" eaLnBrk="1" hangingPunct="1"/>
            <a:r>
              <a:rPr lang="en-US" altLang="en-PK"/>
              <a:t>The Carry value from each step is passed on to the next step.</a:t>
            </a:r>
          </a:p>
        </p:txBody>
      </p:sp>
      <p:sp>
        <p:nvSpPr>
          <p:cNvPr id="63490" name="Footer Placeholder 3">
            <a:extLst>
              <a:ext uri="{FF2B5EF4-FFF2-40B4-BE49-F238E27FC236}">
                <a16:creationId xmlns:a16="http://schemas.microsoft.com/office/drawing/2014/main" id="{563EF709-B50E-4B36-AB24-41F0DC6620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63491" name="Slide Number Placeholder 4">
            <a:extLst>
              <a:ext uri="{FF2B5EF4-FFF2-40B4-BE49-F238E27FC236}">
                <a16:creationId xmlns:a16="http://schemas.microsoft.com/office/drawing/2014/main" id="{1EDA1AE3-EC1A-4A7E-AEF3-EC13CAE467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281D22-9885-4865-9E32-1108B9B15927}" type="slidenum">
              <a:rPr lang="en-US" altLang="en-PK" sz="1200">
                <a:latin typeface="Times New Roman" panose="02020603050405020304" pitchFamily="18" charset="0"/>
              </a:rPr>
              <a:pPr/>
              <a:t>59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A763313A-19B0-4FE6-A71C-05EF452AA8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Arithmetic Shift</a:t>
            </a:r>
          </a:p>
        </p:txBody>
      </p:sp>
      <p:sp>
        <p:nvSpPr>
          <p:cNvPr id="9218" name="Footer Placeholder 3">
            <a:extLst>
              <a:ext uri="{FF2B5EF4-FFF2-40B4-BE49-F238E27FC236}">
                <a16:creationId xmlns:a16="http://schemas.microsoft.com/office/drawing/2014/main" id="{B6DA66D7-7CFA-4F65-BA0E-DEE627A170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9219" name="Slide Number Placeholder 4">
            <a:extLst>
              <a:ext uri="{FF2B5EF4-FFF2-40B4-BE49-F238E27FC236}">
                <a16:creationId xmlns:a16="http://schemas.microsoft.com/office/drawing/2014/main" id="{EDCCE2F0-AC6A-429C-984B-5B69306C4D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E26C09-0C30-47BB-917B-33545B38D5C0}" type="slidenum">
              <a:rPr lang="en-US" altLang="en-PK" sz="1200">
                <a:latin typeface="Times New Roman" panose="02020603050405020304" pitchFamily="18" charset="0"/>
              </a:rPr>
              <a:pPr/>
              <a:t>6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9221" name="Rectangle 4">
            <a:extLst>
              <a:ext uri="{FF2B5EF4-FFF2-40B4-BE49-F238E27FC236}">
                <a16:creationId xmlns:a16="http://schemas.microsoft.com/office/drawing/2014/main" id="{C7B74EFA-9346-4BAD-AB8A-107F0CE0E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814" y="1510897"/>
            <a:ext cx="58293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PK" sz="1800" dirty="0"/>
              <a:t>An arithmetic shift fills the newly created bit position with a copy of the number’s sign bit:</a:t>
            </a:r>
          </a:p>
        </p:txBody>
      </p:sp>
      <p:graphicFrame>
        <p:nvGraphicFramePr>
          <p:cNvPr id="9222" name="Object 6">
            <a:extLst>
              <a:ext uri="{FF2B5EF4-FFF2-40B4-BE49-F238E27FC236}">
                <a16:creationId xmlns:a16="http://schemas.microsoft.com/office/drawing/2014/main" id="{FE45B0AF-6EF3-43CD-A3DD-C602DFB4E9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525230"/>
              </p:ext>
            </p:extLst>
          </p:nvPr>
        </p:nvGraphicFramePr>
        <p:xfrm>
          <a:off x="2411186" y="2797630"/>
          <a:ext cx="3657600" cy="640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VISIO" r:id="rId3" imgW="3838956" imgH="542544" progId="Visio.Drawing.6">
                  <p:embed/>
                </p:oleObj>
              </mc:Choice>
              <mc:Fallback>
                <p:oleObj name="VISIO" r:id="rId3" imgW="3838956" imgH="542544" progId="Visio.Drawing.6">
                  <p:embed/>
                  <p:pic>
                    <p:nvPicPr>
                      <p:cNvPr id="9222" name="Object 6">
                        <a:extLst>
                          <a:ext uri="{FF2B5EF4-FFF2-40B4-BE49-F238E27FC236}">
                            <a16:creationId xmlns:a16="http://schemas.microsoft.com/office/drawing/2014/main" id="{FE45B0AF-6EF3-43CD-A3DD-C602DFB4E9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076" t="-21719" r="-1538"/>
                      <a:stretch>
                        <a:fillRect/>
                      </a:stretch>
                    </p:blipFill>
                    <p:spPr bwMode="auto">
                      <a:xfrm>
                        <a:off x="2411186" y="2797630"/>
                        <a:ext cx="3657600" cy="64055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3" name="Picture 7">
            <a:extLst>
              <a:ext uri="{FF2B5EF4-FFF2-40B4-BE49-F238E27FC236}">
                <a16:creationId xmlns:a16="http://schemas.microsoft.com/office/drawing/2014/main" id="{36EB5CD1-D247-4559-BB25-AB494A534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187" y="3826329"/>
            <a:ext cx="3613547" cy="1027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0807E27A-6A0B-4708-B849-9BEA1836AD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ADC Instruction</a:t>
            </a:r>
          </a:p>
        </p:txBody>
      </p:sp>
      <p:sp>
        <p:nvSpPr>
          <p:cNvPr id="64517" name="Rectangle 3">
            <a:extLst>
              <a:ext uri="{FF2B5EF4-FFF2-40B4-BE49-F238E27FC236}">
                <a16:creationId xmlns:a16="http://schemas.microsoft.com/office/drawing/2014/main" id="{B00053A8-F57F-4963-ADC1-C3E8553586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505893"/>
            <a:ext cx="8191824" cy="26790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744391" algn="l"/>
              </a:tabLst>
            </a:pPr>
            <a:r>
              <a:rPr lang="en-US" altLang="en-PK" dirty="0"/>
              <a:t>ADC (add with carry) instruction adds both a source operand and the contents of the Carry flag to a destination operand.</a:t>
            </a:r>
          </a:p>
          <a:p>
            <a:pPr>
              <a:lnSpc>
                <a:spcPct val="90000"/>
              </a:lnSpc>
              <a:tabLst>
                <a:tab pos="2744391" algn="l"/>
              </a:tabLst>
            </a:pPr>
            <a:r>
              <a:rPr lang="en-US" altLang="en-PK" dirty="0"/>
              <a:t>Operands are binary values</a:t>
            </a:r>
          </a:p>
          <a:p>
            <a:pPr lvl="1">
              <a:lnSpc>
                <a:spcPct val="90000"/>
              </a:lnSpc>
              <a:tabLst>
                <a:tab pos="2744391" algn="l"/>
              </a:tabLst>
            </a:pPr>
            <a:r>
              <a:rPr lang="en-US" altLang="en-PK" dirty="0"/>
              <a:t>Same syntax as ADD, SUB, etc.</a:t>
            </a:r>
          </a:p>
          <a:p>
            <a:pPr>
              <a:lnSpc>
                <a:spcPct val="90000"/>
              </a:lnSpc>
              <a:tabLst>
                <a:tab pos="2744391" algn="l"/>
              </a:tabLst>
            </a:pPr>
            <a:r>
              <a:rPr lang="en-US" altLang="en-PK" dirty="0"/>
              <a:t>Example</a:t>
            </a:r>
          </a:p>
          <a:p>
            <a:pPr lvl="1">
              <a:lnSpc>
                <a:spcPct val="90000"/>
              </a:lnSpc>
              <a:tabLst>
                <a:tab pos="2744391" algn="l"/>
              </a:tabLst>
            </a:pPr>
            <a:r>
              <a:rPr lang="en-US" altLang="en-PK" dirty="0"/>
              <a:t>Add two 32-bit integers (</a:t>
            </a:r>
            <a:r>
              <a:rPr lang="en-US" altLang="en-PK" dirty="0" err="1"/>
              <a:t>FFFFFFFFh</a:t>
            </a:r>
            <a:r>
              <a:rPr lang="en-US" altLang="en-PK" dirty="0"/>
              <a:t> + </a:t>
            </a:r>
            <a:r>
              <a:rPr lang="en-US" altLang="en-PK" dirty="0" err="1"/>
              <a:t>FFFFFFFFh</a:t>
            </a:r>
            <a:r>
              <a:rPr lang="en-US" altLang="en-PK" dirty="0"/>
              <a:t>), producing a 64-bit sum in EDX:EAX:</a:t>
            </a:r>
          </a:p>
          <a:p>
            <a:pPr lvl="2">
              <a:lnSpc>
                <a:spcPct val="90000"/>
              </a:lnSpc>
              <a:buNone/>
              <a:tabLst>
                <a:tab pos="2744391" algn="l"/>
              </a:tabLst>
            </a:pPr>
            <a:endParaRPr lang="en-US" altLang="en-PK" sz="750" b="1" dirty="0">
              <a:latin typeface="Courier New" panose="02070309020205020404" pitchFamily="49" charset="0"/>
            </a:endParaRPr>
          </a:p>
          <a:p>
            <a:pPr lvl="2">
              <a:lnSpc>
                <a:spcPct val="90000"/>
              </a:lnSpc>
              <a:buNone/>
              <a:tabLst>
                <a:tab pos="2744391" algn="l"/>
              </a:tabLst>
            </a:pPr>
            <a:r>
              <a:rPr lang="en-US" altLang="en-PK" sz="1350" b="1" dirty="0">
                <a:latin typeface="Courier New" panose="02070309020205020404" pitchFamily="49" charset="0"/>
              </a:rPr>
              <a:t>mov edx,0</a:t>
            </a:r>
          </a:p>
          <a:p>
            <a:pPr lvl="2">
              <a:lnSpc>
                <a:spcPct val="90000"/>
              </a:lnSpc>
              <a:buNone/>
              <a:tabLst>
                <a:tab pos="2744391" algn="l"/>
              </a:tabLst>
            </a:pPr>
            <a:r>
              <a:rPr lang="en-US" altLang="en-PK" sz="1350" b="1" dirty="0">
                <a:latin typeface="Courier New" panose="02070309020205020404" pitchFamily="49" charset="0"/>
              </a:rPr>
              <a:t>mov eax,0FFFFFFFFh</a:t>
            </a:r>
          </a:p>
          <a:p>
            <a:pPr lvl="2">
              <a:lnSpc>
                <a:spcPct val="90000"/>
              </a:lnSpc>
              <a:buNone/>
              <a:tabLst>
                <a:tab pos="2744391" algn="l"/>
              </a:tabLst>
            </a:pPr>
            <a:r>
              <a:rPr lang="en-US" altLang="en-PK" sz="1350" b="1" dirty="0">
                <a:latin typeface="Courier New" panose="02070309020205020404" pitchFamily="49" charset="0"/>
              </a:rPr>
              <a:t>add eax,0FFFFFFFFh</a:t>
            </a:r>
          </a:p>
          <a:p>
            <a:pPr lvl="2">
              <a:lnSpc>
                <a:spcPct val="90000"/>
              </a:lnSpc>
              <a:buNone/>
              <a:tabLst>
                <a:tab pos="2744391" algn="l"/>
              </a:tabLst>
            </a:pPr>
            <a:r>
              <a:rPr lang="en-US" altLang="en-PK" sz="1350" b="1" dirty="0" err="1">
                <a:latin typeface="Courier New" panose="02070309020205020404" pitchFamily="49" charset="0"/>
              </a:rPr>
              <a:t>adc</a:t>
            </a:r>
            <a:r>
              <a:rPr lang="en-US" altLang="en-PK" sz="1350" b="1" dirty="0">
                <a:latin typeface="Courier New" panose="02070309020205020404" pitchFamily="49" charset="0"/>
              </a:rPr>
              <a:t> edx,0	;EDX:EAX = 00000001FFFFFFFEh</a:t>
            </a:r>
          </a:p>
        </p:txBody>
      </p:sp>
      <p:sp>
        <p:nvSpPr>
          <p:cNvPr id="64514" name="Footer Placeholder 3">
            <a:extLst>
              <a:ext uri="{FF2B5EF4-FFF2-40B4-BE49-F238E27FC236}">
                <a16:creationId xmlns:a16="http://schemas.microsoft.com/office/drawing/2014/main" id="{A19DAB53-15DD-4147-B2E6-4B8A7CCE50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64515" name="Slide Number Placeholder 4">
            <a:extLst>
              <a:ext uri="{FF2B5EF4-FFF2-40B4-BE49-F238E27FC236}">
                <a16:creationId xmlns:a16="http://schemas.microsoft.com/office/drawing/2014/main" id="{A60B5E92-6ADE-4530-9598-82A3AAD436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A34C98-8FEC-48FB-AD98-2CA53792B3AE}" type="slidenum">
              <a:rPr lang="en-US" altLang="en-PK" sz="1200">
                <a:latin typeface="Times New Roman" panose="02020603050405020304" pitchFamily="18" charset="0"/>
              </a:rPr>
              <a:pPr/>
              <a:t>60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A2BCAF1F-6BB7-45B5-B1EE-516EEE7AD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Extended Addition Example</a:t>
            </a:r>
          </a:p>
        </p:txBody>
      </p:sp>
      <p:sp>
        <p:nvSpPr>
          <p:cNvPr id="65541" name="Rectangle 3">
            <a:extLst>
              <a:ext uri="{FF2B5EF4-FFF2-40B4-BE49-F238E27FC236}">
                <a16:creationId xmlns:a16="http://schemas.microsoft.com/office/drawing/2014/main" id="{088DC14F-4DCC-4C68-8F0B-CB1CE5FF8B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473235"/>
            <a:ext cx="8191824" cy="2679000"/>
          </a:xfrm>
        </p:spPr>
        <p:txBody>
          <a:bodyPr/>
          <a:lstStyle/>
          <a:p>
            <a:pPr>
              <a:tabLst>
                <a:tab pos="3088481" algn="l"/>
              </a:tabLst>
            </a:pPr>
            <a:r>
              <a:rPr lang="en-US" altLang="en-PK" sz="1500" dirty="0"/>
              <a:t>Task: Add 1 to EDX:EAX</a:t>
            </a:r>
          </a:p>
          <a:p>
            <a:pPr lvl="1">
              <a:tabLst>
                <a:tab pos="3088481" algn="l"/>
              </a:tabLst>
            </a:pPr>
            <a:r>
              <a:rPr lang="en-US" altLang="en-PK" sz="1500" dirty="0"/>
              <a:t>Starting value of EDX:EAX: 00000000FFFFFFFFh</a:t>
            </a:r>
          </a:p>
          <a:p>
            <a:pPr lvl="1">
              <a:tabLst>
                <a:tab pos="3088481" algn="l"/>
              </a:tabLst>
            </a:pPr>
            <a:r>
              <a:rPr lang="en-US" altLang="en-PK" sz="1500" dirty="0"/>
              <a:t>Add the lower 32 bits first, setting the Carry flag. </a:t>
            </a:r>
          </a:p>
          <a:p>
            <a:pPr lvl="1">
              <a:tabLst>
                <a:tab pos="3088481" algn="l"/>
              </a:tabLst>
            </a:pPr>
            <a:r>
              <a:rPr lang="en-US" altLang="en-PK" sz="1500" dirty="0"/>
              <a:t>Add the upper 32 bits, and include the Carry flag.</a:t>
            </a:r>
            <a:endParaRPr lang="en-US" altLang="en-PK" sz="1500" b="1" dirty="0">
              <a:latin typeface="Courier New" panose="02070309020205020404" pitchFamily="49" charset="0"/>
            </a:endParaRPr>
          </a:p>
        </p:txBody>
      </p:sp>
      <p:sp>
        <p:nvSpPr>
          <p:cNvPr id="65538" name="Footer Placeholder 3">
            <a:extLst>
              <a:ext uri="{FF2B5EF4-FFF2-40B4-BE49-F238E27FC236}">
                <a16:creationId xmlns:a16="http://schemas.microsoft.com/office/drawing/2014/main" id="{C95ED27C-F59F-424C-95BA-1C9B085A7F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65539" name="Slide Number Placeholder 4">
            <a:extLst>
              <a:ext uri="{FF2B5EF4-FFF2-40B4-BE49-F238E27FC236}">
                <a16:creationId xmlns:a16="http://schemas.microsoft.com/office/drawing/2014/main" id="{16501AE5-A3D3-40D1-9588-B9F5B4C56C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55F101-4671-40BC-A183-9DF8B93772C1}" type="slidenum">
              <a:rPr lang="en-US" altLang="en-PK" sz="1200">
                <a:latin typeface="Times New Roman" panose="02020603050405020304" pitchFamily="18" charset="0"/>
              </a:rPr>
              <a:pPr/>
              <a:t>61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65542" name="Text Box 4">
            <a:extLst>
              <a:ext uri="{FF2B5EF4-FFF2-40B4-BE49-F238E27FC236}">
                <a16:creationId xmlns:a16="http://schemas.microsoft.com/office/drawing/2014/main" id="{B4755614-537B-4388-AABD-35AB149BC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3291" y="3273879"/>
            <a:ext cx="6343651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27447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27447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8600">
              <a:tabLst>
                <a:tab pos="27447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7447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7447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47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47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47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47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edx,0	; set upper half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eax,0FFFFFFFFh	; set lower half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add eax,1 	; add lower half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adc</a:t>
            </a:r>
            <a:r>
              <a:rPr lang="en-US" altLang="en-PK" sz="1350" b="1" dirty="0">
                <a:latin typeface="Courier New" panose="02070309020205020404" pitchFamily="49" charset="0"/>
              </a:rPr>
              <a:t> edx,0 	; add upper half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PK" sz="1350" b="1" dirty="0">
                <a:latin typeface="Courier New" panose="02070309020205020404" pitchFamily="49" charset="0"/>
              </a:rPr>
              <a:t>EDX:EAX = 00000001 00000000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PK" sz="135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A4BE6C11-D826-4429-A925-C3E1968954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SBB Instruction</a:t>
            </a:r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7EDCF181-9B94-417B-983A-48F207F690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088481" algn="l"/>
              </a:tabLst>
            </a:pPr>
            <a:r>
              <a:rPr lang="en-US" altLang="en-PK"/>
              <a:t>The SBB (subtract</a:t>
            </a:r>
            <a:r>
              <a:rPr lang="en-US" altLang="en-PK" sz="2100"/>
              <a:t> </a:t>
            </a:r>
            <a:r>
              <a:rPr lang="en-US" altLang="en-PK"/>
              <a:t>with borrow) instruction subtracts both a source operand and the value of the Carry flag from a destination operand.</a:t>
            </a:r>
          </a:p>
          <a:p>
            <a:pPr>
              <a:tabLst>
                <a:tab pos="3088481" algn="l"/>
              </a:tabLst>
            </a:pPr>
            <a:r>
              <a:rPr lang="en-US" altLang="en-PK"/>
              <a:t>Operand syntax:</a:t>
            </a:r>
          </a:p>
          <a:p>
            <a:pPr lvl="1">
              <a:tabLst>
                <a:tab pos="3088481" algn="l"/>
              </a:tabLst>
            </a:pPr>
            <a:r>
              <a:rPr lang="en-US" altLang="en-PK"/>
              <a:t>Same as for the ADC instruction</a:t>
            </a:r>
          </a:p>
        </p:txBody>
      </p:sp>
      <p:sp>
        <p:nvSpPr>
          <p:cNvPr id="66562" name="Footer Placeholder 3">
            <a:extLst>
              <a:ext uri="{FF2B5EF4-FFF2-40B4-BE49-F238E27FC236}">
                <a16:creationId xmlns:a16="http://schemas.microsoft.com/office/drawing/2014/main" id="{FF473347-B29B-4CC5-A8EB-81D461DF75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66563" name="Slide Number Placeholder 4">
            <a:extLst>
              <a:ext uri="{FF2B5EF4-FFF2-40B4-BE49-F238E27FC236}">
                <a16:creationId xmlns:a16="http://schemas.microsoft.com/office/drawing/2014/main" id="{5797DE34-1D60-4499-8023-424876DB5B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960316-6C82-4083-A3A6-2054B0D2D9AB}" type="slidenum">
              <a:rPr lang="en-US" altLang="en-PK" sz="1200">
                <a:latin typeface="Times New Roman" panose="02020603050405020304" pitchFamily="18" charset="0"/>
              </a:rPr>
              <a:pPr/>
              <a:t>62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31776025-4F17-4274-9B3A-1CD8E9D339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Extended Subtraction Example</a:t>
            </a:r>
          </a:p>
        </p:txBody>
      </p:sp>
      <p:sp>
        <p:nvSpPr>
          <p:cNvPr id="67589" name="Rectangle 3">
            <a:extLst>
              <a:ext uri="{FF2B5EF4-FFF2-40B4-BE49-F238E27FC236}">
                <a16:creationId xmlns:a16="http://schemas.microsoft.com/office/drawing/2014/main" id="{A9C43BC4-8861-42E1-AA46-099DF64D92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088481" algn="l"/>
              </a:tabLst>
            </a:pPr>
            <a:r>
              <a:rPr lang="en-US" altLang="en-PK" sz="1500"/>
              <a:t>Task: Subtract 1 from EDX:EAX</a:t>
            </a:r>
          </a:p>
          <a:p>
            <a:pPr lvl="1">
              <a:tabLst>
                <a:tab pos="3088481" algn="l"/>
              </a:tabLst>
            </a:pPr>
            <a:r>
              <a:rPr lang="en-US" altLang="en-PK" sz="1500"/>
              <a:t>Starting value of EDX:EAX: 0000000100000000h </a:t>
            </a:r>
          </a:p>
          <a:p>
            <a:pPr lvl="1">
              <a:tabLst>
                <a:tab pos="3088481" algn="l"/>
              </a:tabLst>
            </a:pPr>
            <a:r>
              <a:rPr lang="en-US" altLang="en-PK" sz="1500"/>
              <a:t>Subtract the lower 32 bits first, setting the Carry flag. </a:t>
            </a:r>
          </a:p>
          <a:p>
            <a:pPr lvl="1">
              <a:tabLst>
                <a:tab pos="3088481" algn="l"/>
              </a:tabLst>
            </a:pPr>
            <a:r>
              <a:rPr lang="en-US" altLang="en-PK" sz="1500"/>
              <a:t>Subtract the upper 32 bits, and include the Carry flag.</a:t>
            </a:r>
          </a:p>
          <a:p>
            <a:pPr lvl="2">
              <a:lnSpc>
                <a:spcPct val="90000"/>
              </a:lnSpc>
              <a:buNone/>
              <a:tabLst>
                <a:tab pos="3088481" algn="l"/>
              </a:tabLst>
            </a:pPr>
            <a:endParaRPr lang="en-US" altLang="en-PK" sz="1350" b="1">
              <a:latin typeface="Courier New" panose="02070309020205020404" pitchFamily="49" charset="0"/>
            </a:endParaRPr>
          </a:p>
        </p:txBody>
      </p:sp>
      <p:sp>
        <p:nvSpPr>
          <p:cNvPr id="67586" name="Footer Placeholder 3">
            <a:extLst>
              <a:ext uri="{FF2B5EF4-FFF2-40B4-BE49-F238E27FC236}">
                <a16:creationId xmlns:a16="http://schemas.microsoft.com/office/drawing/2014/main" id="{D2615057-F1E7-44F6-BCD3-7A57FE1982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67587" name="Slide Number Placeholder 4">
            <a:extLst>
              <a:ext uri="{FF2B5EF4-FFF2-40B4-BE49-F238E27FC236}">
                <a16:creationId xmlns:a16="http://schemas.microsoft.com/office/drawing/2014/main" id="{12EBD5DD-E843-40B2-B7AE-F769CB9779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D992BE-9340-4515-8A4B-8B642BC849F2}" type="slidenum">
              <a:rPr lang="en-US" altLang="en-PK" sz="1200">
                <a:latin typeface="Times New Roman" panose="02020603050405020304" pitchFamily="18" charset="0"/>
              </a:rPr>
              <a:pPr/>
              <a:t>63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67590" name="Text Box 4">
            <a:extLst>
              <a:ext uri="{FF2B5EF4-FFF2-40B4-BE49-F238E27FC236}">
                <a16:creationId xmlns:a16="http://schemas.microsoft.com/office/drawing/2014/main" id="{5B5EF8DB-DA30-438A-9A2F-D06A280C9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364" y="3794950"/>
            <a:ext cx="7546521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27447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27447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7447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7447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7447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47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47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47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47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edx,1 	; set upper half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eax,0 	; set lower half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sub eax,1 	; subtract lower half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sbb</a:t>
            </a:r>
            <a:r>
              <a:rPr lang="en-US" altLang="en-PK" sz="1350" b="1" dirty="0">
                <a:latin typeface="Courier New" panose="02070309020205020404" pitchFamily="49" charset="0"/>
              </a:rPr>
              <a:t> edx,0 	; subtract upper half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EDX:EAX = 00000000 FFFFFFFF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PK" sz="135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F5105025-4DA0-4E14-871B-5AA82A23E3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087" y="336150"/>
            <a:ext cx="8191825" cy="1082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Summary</a:t>
            </a:r>
          </a:p>
        </p:txBody>
      </p:sp>
      <p:sp>
        <p:nvSpPr>
          <p:cNvPr id="88069" name="Rectangle 3">
            <a:extLst>
              <a:ext uri="{FF2B5EF4-FFF2-40B4-BE49-F238E27FC236}">
                <a16:creationId xmlns:a16="http://schemas.microsoft.com/office/drawing/2014/main" id="{A2718389-6DAA-4C70-895F-5E213A4BAE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146950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/>
              <a:t>Shift and rotate instructions are some of the best tools of assembly language</a:t>
            </a:r>
          </a:p>
          <a:p>
            <a:pPr lvl="1" eaLnBrk="1" hangingPunct="1"/>
            <a:r>
              <a:rPr lang="en-US" altLang="en-PK" dirty="0"/>
              <a:t>finer control than in high-level languages</a:t>
            </a:r>
          </a:p>
          <a:p>
            <a:pPr lvl="1" eaLnBrk="1" hangingPunct="1"/>
            <a:r>
              <a:rPr lang="en-US" altLang="en-PK" dirty="0"/>
              <a:t>SHL, SHR, SAR, ROL, ROR, RCL, RCR</a:t>
            </a:r>
          </a:p>
          <a:p>
            <a:pPr eaLnBrk="1" hangingPunct="1"/>
            <a:r>
              <a:rPr lang="en-US" altLang="en-PK" dirty="0"/>
              <a:t>MUL and DIV – integer operations</a:t>
            </a:r>
          </a:p>
          <a:p>
            <a:pPr lvl="1" eaLnBrk="1" hangingPunct="1"/>
            <a:r>
              <a:rPr lang="en-US" altLang="en-PK" dirty="0"/>
              <a:t>close relatives of SHL and SHR</a:t>
            </a:r>
          </a:p>
          <a:p>
            <a:pPr lvl="1" eaLnBrk="1" hangingPunct="1"/>
            <a:r>
              <a:rPr lang="en-US" altLang="en-PK" dirty="0"/>
              <a:t>CBW, CDQ, CWD: preparation for division</a:t>
            </a:r>
          </a:p>
          <a:p>
            <a:pPr eaLnBrk="1" hangingPunct="1"/>
            <a:r>
              <a:rPr lang="en-US" altLang="en-PK" dirty="0"/>
              <a:t>Extended precision arithmetic: ADC, SBB</a:t>
            </a:r>
          </a:p>
          <a:p>
            <a:pPr eaLnBrk="1" hangingPunct="1"/>
            <a:r>
              <a:rPr lang="en-US" altLang="en-PK" dirty="0"/>
              <a:t>ASCII decimal operations (AAA, AAS, AAM, AAD)</a:t>
            </a:r>
          </a:p>
          <a:p>
            <a:pPr eaLnBrk="1" hangingPunct="1"/>
            <a:r>
              <a:rPr lang="en-US" altLang="en-PK" dirty="0"/>
              <a:t>Packed decimal operations (DAA, DAS)</a:t>
            </a:r>
          </a:p>
          <a:p>
            <a:pPr lvl="1" eaLnBrk="1" hangingPunct="1"/>
            <a:endParaRPr lang="en-US" altLang="en-PK" dirty="0"/>
          </a:p>
        </p:txBody>
      </p:sp>
      <p:sp>
        <p:nvSpPr>
          <p:cNvPr id="88066" name="Footer Placeholder 3">
            <a:extLst>
              <a:ext uri="{FF2B5EF4-FFF2-40B4-BE49-F238E27FC236}">
                <a16:creationId xmlns:a16="http://schemas.microsoft.com/office/drawing/2014/main" id="{61BC15CC-1BB0-46B8-88E0-D15B25B171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88067" name="Slide Number Placeholder 4">
            <a:extLst>
              <a:ext uri="{FF2B5EF4-FFF2-40B4-BE49-F238E27FC236}">
                <a16:creationId xmlns:a16="http://schemas.microsoft.com/office/drawing/2014/main" id="{83ED76A1-7DAD-4E45-B119-0A924A4FAA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AF318E-180C-4989-A4AD-9975EE6F8D8C}" type="slidenum">
              <a:rPr lang="en-US" altLang="en-PK" sz="1200">
                <a:latin typeface="Times New Roman" panose="02020603050405020304" pitchFamily="18" charset="0"/>
              </a:rPr>
              <a:pPr/>
              <a:t>64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GB" dirty="0"/>
              <a:t>A.qadeer@nu.edu.pk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GB" dirty="0"/>
              <a:t>O</a:t>
            </a:r>
            <a:r>
              <a:rPr lang="en" dirty="0"/>
              <a:t>ffice #213, Visiting Hours Only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628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26">
            <a:extLst>
              <a:ext uri="{FF2B5EF4-FFF2-40B4-BE49-F238E27FC236}">
                <a16:creationId xmlns:a16="http://schemas.microsoft.com/office/drawing/2014/main" id="{ADFBF65A-37D3-41C1-A775-64BA7C58C9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SHL Instruction</a:t>
            </a:r>
          </a:p>
        </p:txBody>
      </p:sp>
      <p:sp>
        <p:nvSpPr>
          <p:cNvPr id="10245" name="Rectangle 1027">
            <a:extLst>
              <a:ext uri="{FF2B5EF4-FFF2-40B4-BE49-F238E27FC236}">
                <a16:creationId xmlns:a16="http://schemas.microsoft.com/office/drawing/2014/main" id="{4487ABC9-B738-48EF-86A0-059D032F57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26310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/>
              <a:t>The SHL (shift left) instruction performs a logical left shift on the destination operand, filling the lowest bit with 0.</a:t>
            </a:r>
          </a:p>
        </p:txBody>
      </p:sp>
      <p:sp>
        <p:nvSpPr>
          <p:cNvPr id="10242" name="Footer Placeholder 3">
            <a:extLst>
              <a:ext uri="{FF2B5EF4-FFF2-40B4-BE49-F238E27FC236}">
                <a16:creationId xmlns:a16="http://schemas.microsoft.com/office/drawing/2014/main" id="{59D82D8B-5BD4-4C40-B403-6BE8837DE1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10243" name="Slide Number Placeholder 4">
            <a:extLst>
              <a:ext uri="{FF2B5EF4-FFF2-40B4-BE49-F238E27FC236}">
                <a16:creationId xmlns:a16="http://schemas.microsoft.com/office/drawing/2014/main" id="{7411928D-24D7-4D4C-BE47-C2A2FD2CF5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3A7AD8-ACB4-4B9A-A52C-226F2533058A}" type="slidenum">
              <a:rPr lang="en-US" altLang="en-PK" sz="1200">
                <a:latin typeface="Times New Roman" panose="02020603050405020304" pitchFamily="18" charset="0"/>
              </a:rPr>
              <a:pPr/>
              <a:t>7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0246" name="Text Box 1030">
            <a:extLst>
              <a:ext uri="{FF2B5EF4-FFF2-40B4-BE49-F238E27FC236}">
                <a16:creationId xmlns:a16="http://schemas.microsoft.com/office/drawing/2014/main" id="{B8ECC513-90A7-4F9F-98C5-5F89DD30F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126" y="3469415"/>
            <a:ext cx="5715000" cy="496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 marL="344488" indent="-344488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PK" sz="1875" dirty="0"/>
              <a:t>Operand types for SHL:</a:t>
            </a:r>
            <a:endParaRPr lang="en-US" altLang="en-PK" sz="1350" b="1" dirty="0">
              <a:latin typeface="Courier New" panose="02070309020205020404" pitchFamily="49" charset="0"/>
            </a:endParaRPr>
          </a:p>
        </p:txBody>
      </p:sp>
      <p:sp>
        <p:nvSpPr>
          <p:cNvPr id="10247" name="Text Box 1031">
            <a:extLst>
              <a:ext uri="{FF2B5EF4-FFF2-40B4-BE49-F238E27FC236}">
                <a16:creationId xmlns:a16="http://schemas.microsoft.com/office/drawing/2014/main" id="{FF220C1B-553E-4357-B450-745A9CA9A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146" y="4005310"/>
            <a:ext cx="2375480" cy="9920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tIns="102870" bIns="102870">
            <a:spAutoFit/>
          </a:bodyPr>
          <a:lstStyle>
            <a:lvl1pPr>
              <a:tabLst>
                <a:tab pos="457200" algn="l"/>
                <a:tab pos="39449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9449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9449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9449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9449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9449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9449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9449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9449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lang="en-US" altLang="en-PK" sz="1350" b="1" dirty="0">
                <a:solidFill>
                  <a:schemeClr val="bg2"/>
                </a:solidFill>
                <a:latin typeface="Courier New" panose="02070309020205020404" pitchFamily="49" charset="0"/>
              </a:rPr>
              <a:t>SHL </a:t>
            </a:r>
            <a:r>
              <a:rPr lang="en-US" altLang="en-PK" sz="135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reg,imm8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lang="en-US" altLang="en-PK" sz="1350" b="1" dirty="0">
                <a:solidFill>
                  <a:schemeClr val="bg2"/>
                </a:solidFill>
                <a:latin typeface="Courier New" panose="02070309020205020404" pitchFamily="49" charset="0"/>
              </a:rPr>
              <a:t>		SHL </a:t>
            </a:r>
            <a:r>
              <a:rPr lang="en-US" altLang="en-PK" sz="135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mem,imm8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lang="en-US" altLang="en-PK" sz="1350" b="1" dirty="0">
                <a:solidFill>
                  <a:schemeClr val="bg2"/>
                </a:solidFill>
                <a:latin typeface="Courier New" panose="02070309020205020404" pitchFamily="49" charset="0"/>
              </a:rPr>
              <a:t>		SHL </a:t>
            </a:r>
            <a:r>
              <a:rPr lang="en-US" altLang="en-PK" sz="1350" b="1" i="1" dirty="0" err="1">
                <a:solidFill>
                  <a:schemeClr val="bg2"/>
                </a:solidFill>
                <a:latin typeface="Courier New" panose="02070309020205020404" pitchFamily="49" charset="0"/>
              </a:rPr>
              <a:t>reg</a:t>
            </a:r>
            <a:r>
              <a:rPr lang="en-US" altLang="en-PK" sz="1350" b="1" dirty="0" err="1">
                <a:solidFill>
                  <a:schemeClr val="bg2"/>
                </a:solidFill>
                <a:latin typeface="Courier New" panose="02070309020205020404" pitchFamily="49" charset="0"/>
              </a:rPr>
              <a:t>,CL</a:t>
            </a:r>
            <a:endParaRPr lang="en-US" altLang="en-PK" sz="1350" b="1" dirty="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lang="en-US" altLang="en-PK" sz="1350" b="1" dirty="0">
                <a:solidFill>
                  <a:schemeClr val="bg2"/>
                </a:solidFill>
                <a:latin typeface="Courier New" panose="02070309020205020404" pitchFamily="49" charset="0"/>
              </a:rPr>
              <a:t>		SHL </a:t>
            </a:r>
            <a:r>
              <a:rPr lang="en-US" altLang="en-PK" sz="1350" b="1" i="1" dirty="0" err="1">
                <a:solidFill>
                  <a:schemeClr val="bg2"/>
                </a:solidFill>
                <a:latin typeface="Courier New" panose="02070309020205020404" pitchFamily="49" charset="0"/>
              </a:rPr>
              <a:t>mem</a:t>
            </a:r>
            <a:r>
              <a:rPr lang="en-US" altLang="en-PK" sz="1350" b="1" dirty="0" err="1">
                <a:solidFill>
                  <a:schemeClr val="bg2"/>
                </a:solidFill>
                <a:latin typeface="Courier New" panose="02070309020205020404" pitchFamily="49" charset="0"/>
              </a:rPr>
              <a:t>,CL</a:t>
            </a:r>
            <a:endParaRPr lang="en-US" altLang="en-PK" sz="1350" b="1" dirty="0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sp>
        <p:nvSpPr>
          <p:cNvPr id="10248" name="Text Box 1032">
            <a:extLst>
              <a:ext uri="{FF2B5EF4-FFF2-40B4-BE49-F238E27FC236}">
                <a16:creationId xmlns:a16="http://schemas.microsoft.com/office/drawing/2014/main" id="{8998502A-6B7E-4A8E-9E5B-4BD4C2ED9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6976" y="4187762"/>
            <a:ext cx="22288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425" dirty="0"/>
              <a:t>(Same for all shift and rotate instructions)</a:t>
            </a:r>
          </a:p>
        </p:txBody>
      </p:sp>
      <p:pic>
        <p:nvPicPr>
          <p:cNvPr id="10249" name="Picture 1033">
            <a:extLst>
              <a:ext uri="{FF2B5EF4-FFF2-40B4-BE49-F238E27FC236}">
                <a16:creationId xmlns:a16="http://schemas.microsoft.com/office/drawing/2014/main" id="{5F3A4674-C5E3-4E71-BAC1-ABAAEF875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915" y="2308370"/>
            <a:ext cx="3956447" cy="100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E0D69500-DC24-4C5E-B49E-D4C66F01DF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Fast Multiplication</a:t>
            </a:r>
          </a:p>
        </p:txBody>
      </p:sp>
      <p:sp>
        <p:nvSpPr>
          <p:cNvPr id="11266" name="Footer Placeholder 2">
            <a:extLst>
              <a:ext uri="{FF2B5EF4-FFF2-40B4-BE49-F238E27FC236}">
                <a16:creationId xmlns:a16="http://schemas.microsoft.com/office/drawing/2014/main" id="{09D0D8EA-51FF-497F-BDB1-354D5A8406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11267" name="Slide Number Placeholder 3">
            <a:extLst>
              <a:ext uri="{FF2B5EF4-FFF2-40B4-BE49-F238E27FC236}">
                <a16:creationId xmlns:a16="http://schemas.microsoft.com/office/drawing/2014/main" id="{394AE91D-CE7F-4B57-82B1-C0680B4FC0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D045AD-DBFF-4688-8DB8-D76B86E3A785}" type="slidenum">
              <a:rPr lang="en-US" altLang="en-PK" sz="1200">
                <a:latin typeface="Times New Roman" panose="02020603050405020304" pitchFamily="18" charset="0"/>
              </a:rPr>
              <a:pPr/>
              <a:t>8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1269" name="Text Box 3">
            <a:extLst>
              <a:ext uri="{FF2B5EF4-FFF2-40B4-BE49-F238E27FC236}">
                <a16:creationId xmlns:a16="http://schemas.microsoft.com/office/drawing/2014/main" id="{191BF1D1-5B0D-42D5-B3EC-0A428C4DD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163536"/>
            <a:ext cx="1428750" cy="628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>
                <a:latin typeface="Courier New" panose="02070309020205020404" pitchFamily="49" charset="0"/>
              </a:rPr>
              <a:t>mov dl,5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>
                <a:latin typeface="Courier New" panose="02070309020205020404" pitchFamily="49" charset="0"/>
              </a:rPr>
              <a:t>shl dl,1</a:t>
            </a:r>
          </a:p>
        </p:txBody>
      </p:sp>
      <p:sp>
        <p:nvSpPr>
          <p:cNvPr id="11270" name="Text Box 4">
            <a:extLst>
              <a:ext uri="{FF2B5EF4-FFF2-40B4-BE49-F238E27FC236}">
                <a16:creationId xmlns:a16="http://schemas.microsoft.com/office/drawing/2014/main" id="{D566CD6D-170D-447A-9DDE-C769FF11B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1420587"/>
            <a:ext cx="5772150" cy="496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875"/>
              <a:t>Shifting left 1 bit multiplies a number by 2</a:t>
            </a:r>
          </a:p>
        </p:txBody>
      </p:sp>
      <p:graphicFrame>
        <p:nvGraphicFramePr>
          <p:cNvPr id="11271" name="Object 5">
            <a:extLst>
              <a:ext uri="{FF2B5EF4-FFF2-40B4-BE49-F238E27FC236}">
                <a16:creationId xmlns:a16="http://schemas.microsoft.com/office/drawing/2014/main" id="{95AD9D38-1BC7-4D1C-8CB5-482586A6FE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574441"/>
              </p:ext>
            </p:extLst>
          </p:nvPr>
        </p:nvGraphicFramePr>
        <p:xfrm>
          <a:off x="2743200" y="2106386"/>
          <a:ext cx="26289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VISIO" r:id="rId3" imgW="2160479" imgH="419924" progId="Visio.Drawing.6">
                  <p:embed/>
                </p:oleObj>
              </mc:Choice>
              <mc:Fallback>
                <p:oleObj name="VISIO" r:id="rId3" imgW="2160479" imgH="419924" progId="Visio.Drawing.6">
                  <p:embed/>
                  <p:pic>
                    <p:nvPicPr>
                      <p:cNvPr id="11271" name="Object 5">
                        <a:extLst>
                          <a:ext uri="{FF2B5EF4-FFF2-40B4-BE49-F238E27FC236}">
                            <a16:creationId xmlns:a16="http://schemas.microsoft.com/office/drawing/2014/main" id="{95AD9D38-1BC7-4D1C-8CB5-482586A6FE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4035" t="-9023" r="5263" b="-8270"/>
                      <a:stretch>
                        <a:fillRect/>
                      </a:stretch>
                    </p:blipFill>
                    <p:spPr bwMode="auto">
                      <a:xfrm>
                        <a:off x="2743200" y="2106386"/>
                        <a:ext cx="2628900" cy="7429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810" name="Group 10">
            <a:extLst>
              <a:ext uri="{FF2B5EF4-FFF2-40B4-BE49-F238E27FC236}">
                <a16:creationId xmlns:a16="http://schemas.microsoft.com/office/drawing/2014/main" id="{8035DEE6-2CA9-42BD-96C6-120455A40F8E}"/>
              </a:ext>
            </a:extLst>
          </p:cNvPr>
          <p:cNvGrpSpPr>
            <a:grpSpLocks/>
          </p:cNvGrpSpPr>
          <p:nvPr/>
        </p:nvGrpSpPr>
        <p:grpSpPr bwMode="auto">
          <a:xfrm>
            <a:off x="457199" y="3192236"/>
            <a:ext cx="7369629" cy="1543050"/>
            <a:chOff x="384" y="2160"/>
            <a:chExt cx="4848" cy="1296"/>
          </a:xfrm>
        </p:grpSpPr>
        <p:sp>
          <p:nvSpPr>
            <p:cNvPr id="11273" name="Text Box 6">
              <a:extLst>
                <a:ext uri="{FF2B5EF4-FFF2-40B4-BE49-F238E27FC236}">
                  <a16:creationId xmlns:a16="http://schemas.microsoft.com/office/drawing/2014/main" id="{F9894B91-47AA-478D-88D5-99C300BFD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928"/>
              <a:ext cx="3792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2870" tIns="137160" rIns="102870" bIns="137160"/>
            <a:lstStyle>
              <a:lvl1pPr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 dirty="0">
                  <a:latin typeface="Courier New" panose="02070309020205020404" pitchFamily="49" charset="0"/>
                </a:rPr>
                <a:t>mov dl,5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 dirty="0" err="1">
                  <a:latin typeface="Courier New" panose="02070309020205020404" pitchFamily="49" charset="0"/>
                </a:rPr>
                <a:t>shl</a:t>
              </a:r>
              <a:r>
                <a:rPr lang="en-US" altLang="en-PK" sz="1350" b="1" dirty="0">
                  <a:latin typeface="Courier New" panose="02070309020205020404" pitchFamily="49" charset="0"/>
                </a:rPr>
                <a:t> dl,2	; DL = 20</a:t>
              </a:r>
            </a:p>
          </p:txBody>
        </p:sp>
        <p:sp>
          <p:nvSpPr>
            <p:cNvPr id="11274" name="Text Box 7">
              <a:extLst>
                <a:ext uri="{FF2B5EF4-FFF2-40B4-BE49-F238E27FC236}">
                  <a16:creationId xmlns:a16="http://schemas.microsoft.com/office/drawing/2014/main" id="{B06C9A1D-F04E-4E87-AD17-725E324E3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160"/>
              <a:ext cx="4848" cy="7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02870" bIns="102870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PK" sz="1875"/>
                <a:t>Shifting left </a:t>
              </a:r>
              <a:r>
                <a:rPr lang="en-US" altLang="en-PK" sz="1875" i="1"/>
                <a:t>n</a:t>
              </a:r>
              <a:r>
                <a:rPr lang="en-US" altLang="en-PK" sz="1875"/>
                <a:t> bits multiplies the operand by 2</a:t>
              </a:r>
              <a:r>
                <a:rPr lang="en-US" altLang="en-PK" sz="1875" i="1" baseline="30000"/>
                <a:t>n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PK" sz="1875"/>
                <a:t>For example, 5 * 2</a:t>
              </a:r>
              <a:r>
                <a:rPr lang="en-US" altLang="en-PK" sz="1875" baseline="30000"/>
                <a:t>2</a:t>
              </a:r>
              <a:r>
                <a:rPr lang="en-US" altLang="en-PK" sz="1875"/>
                <a:t> = 20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C1D09020-1160-47E6-95F3-9E72ED615C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SHR Instruction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593C7E9B-02A3-40FA-8E4D-872672F0F7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The SHR (shift right) instruction performs a logical right shift on the destination operand. The highest bit position is filled with a zero.</a:t>
            </a:r>
          </a:p>
        </p:txBody>
      </p:sp>
      <p:sp>
        <p:nvSpPr>
          <p:cNvPr id="12290" name="Footer Placeholder 3">
            <a:extLst>
              <a:ext uri="{FF2B5EF4-FFF2-40B4-BE49-F238E27FC236}">
                <a16:creationId xmlns:a16="http://schemas.microsoft.com/office/drawing/2014/main" id="{8EE11752-7CD1-4D9F-B3FF-1F93935D17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5305AC9E-BD75-47D5-AC24-65FDEE9868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E91EEB-E34A-43E2-BA1B-C18A3C955083}" type="slidenum">
              <a:rPr lang="en-US" altLang="en-PK" sz="1200">
                <a:latin typeface="Times New Roman" panose="02020603050405020304" pitchFamily="18" charset="0"/>
              </a:rPr>
              <a:pPr/>
              <a:t>9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graphicFrame>
        <p:nvGraphicFramePr>
          <p:cNvPr id="12294" name="Object 4">
            <a:extLst>
              <a:ext uri="{FF2B5EF4-FFF2-40B4-BE49-F238E27FC236}">
                <a16:creationId xmlns:a16="http://schemas.microsoft.com/office/drawing/2014/main" id="{71CD6E52-9A0E-4ABB-AD05-D96FF932E9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485877"/>
              </p:ext>
            </p:extLst>
          </p:nvPr>
        </p:nvGraphicFramePr>
        <p:xfrm>
          <a:off x="2065564" y="2937700"/>
          <a:ext cx="468630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VISIO" r:id="rId3" imgW="3736848" imgH="502920" progId="Visio.Drawing.6">
                  <p:embed/>
                </p:oleObj>
              </mc:Choice>
              <mc:Fallback>
                <p:oleObj name="VISIO" r:id="rId3" imgW="3736848" imgH="502920" progId="Visio.Drawing.6">
                  <p:embed/>
                  <p:pic>
                    <p:nvPicPr>
                      <p:cNvPr id="12294" name="Object 4">
                        <a:extLst>
                          <a:ext uri="{FF2B5EF4-FFF2-40B4-BE49-F238E27FC236}">
                            <a16:creationId xmlns:a16="http://schemas.microsoft.com/office/drawing/2014/main" id="{71CD6E52-9A0E-4ABB-AD05-D96FF932E9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8321" r="-1234"/>
                      <a:stretch>
                        <a:fillRect/>
                      </a:stretch>
                    </p:blipFill>
                    <p:spPr bwMode="auto">
                      <a:xfrm>
                        <a:off x="2065564" y="2937700"/>
                        <a:ext cx="4686300" cy="7381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6023" name="Group 7">
            <a:extLst>
              <a:ext uri="{FF2B5EF4-FFF2-40B4-BE49-F238E27FC236}">
                <a16:creationId xmlns:a16="http://schemas.microsoft.com/office/drawing/2014/main" id="{219411D4-F235-458C-83FD-A3AEFF3097AE}"/>
              </a:ext>
            </a:extLst>
          </p:cNvPr>
          <p:cNvGrpSpPr>
            <a:grpSpLocks/>
          </p:cNvGrpSpPr>
          <p:nvPr/>
        </p:nvGrpSpPr>
        <p:grpSpPr bwMode="auto">
          <a:xfrm>
            <a:off x="1494063" y="3852100"/>
            <a:ext cx="7366907" cy="1371600"/>
            <a:chOff x="432" y="2400"/>
            <a:chExt cx="4848" cy="1152"/>
          </a:xfrm>
        </p:grpSpPr>
        <p:sp>
          <p:nvSpPr>
            <p:cNvPr id="12296" name="Text Box 5">
              <a:extLst>
                <a:ext uri="{FF2B5EF4-FFF2-40B4-BE49-F238E27FC236}">
                  <a16:creationId xmlns:a16="http://schemas.microsoft.com/office/drawing/2014/main" id="{849849EA-E1C3-4F6E-BD81-6375D1495D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832"/>
              <a:ext cx="3456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2870" tIns="137160" rIns="102870" bIns="137160"/>
            <a:lstStyle>
              <a:lvl1pPr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 dirty="0">
                  <a:latin typeface="Courier New" panose="02070309020205020404" pitchFamily="49" charset="0"/>
                </a:rPr>
                <a:t>mov dl,80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 dirty="0" err="1">
                  <a:latin typeface="Courier New" panose="02070309020205020404" pitchFamily="49" charset="0"/>
                </a:rPr>
                <a:t>shr</a:t>
              </a:r>
              <a:r>
                <a:rPr lang="en-US" altLang="en-PK" sz="1350" b="1" dirty="0">
                  <a:latin typeface="Courier New" panose="02070309020205020404" pitchFamily="49" charset="0"/>
                </a:rPr>
                <a:t> dl,1	; DL = 40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 dirty="0" err="1">
                  <a:latin typeface="Courier New" panose="02070309020205020404" pitchFamily="49" charset="0"/>
                </a:rPr>
                <a:t>shr</a:t>
              </a:r>
              <a:r>
                <a:rPr lang="en-US" altLang="en-PK" sz="1350" b="1" dirty="0">
                  <a:latin typeface="Courier New" panose="02070309020205020404" pitchFamily="49" charset="0"/>
                </a:rPr>
                <a:t> dl,2	; DL = 10</a:t>
              </a:r>
            </a:p>
          </p:txBody>
        </p:sp>
        <p:sp>
          <p:nvSpPr>
            <p:cNvPr id="12297" name="Text Box 6">
              <a:extLst>
                <a:ext uri="{FF2B5EF4-FFF2-40B4-BE49-F238E27FC236}">
                  <a16:creationId xmlns:a16="http://schemas.microsoft.com/office/drawing/2014/main" id="{691E6AA2-8C5E-436B-97C9-E86CC33962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00"/>
              <a:ext cx="4848" cy="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02870" bIns="102870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PK" sz="1875"/>
                <a:t>Shifting right </a:t>
              </a:r>
              <a:r>
                <a:rPr lang="en-US" altLang="en-PK" sz="1875" i="1"/>
                <a:t>n</a:t>
              </a:r>
              <a:r>
                <a:rPr lang="en-US" altLang="en-PK" sz="1875"/>
                <a:t> bits divides the operand by 2</a:t>
              </a:r>
              <a:r>
                <a:rPr lang="en-US" altLang="en-PK" sz="1875" i="1" baseline="30000"/>
                <a:t>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3641</Words>
  <Application>Microsoft Office PowerPoint</Application>
  <PresentationFormat>On-screen Show (16:9)</PresentationFormat>
  <Paragraphs>581</Paragraphs>
  <Slides>65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5" baseType="lpstr">
      <vt:lpstr>Raleway Thin</vt:lpstr>
      <vt:lpstr>Arial</vt:lpstr>
      <vt:lpstr>Courier New</vt:lpstr>
      <vt:lpstr>Times New Roman</vt:lpstr>
      <vt:lpstr>Symbol</vt:lpstr>
      <vt:lpstr>Calibri</vt:lpstr>
      <vt:lpstr>Barlow</vt:lpstr>
      <vt:lpstr>Barlow Light</vt:lpstr>
      <vt:lpstr>Gaoler template</vt:lpstr>
      <vt:lpstr>Microsoft Visio Drawing</vt:lpstr>
      <vt:lpstr>Computer Organization &amp; Assembly Language  - EE2003</vt:lpstr>
      <vt:lpstr>Lecture 16</vt:lpstr>
      <vt:lpstr>Chapter Overview</vt:lpstr>
      <vt:lpstr>Shift and Rotate Instructions</vt:lpstr>
      <vt:lpstr>Logical Shift</vt:lpstr>
      <vt:lpstr>Arithmetic Shift</vt:lpstr>
      <vt:lpstr>SHL Instruction</vt:lpstr>
      <vt:lpstr>Fast Multiplication</vt:lpstr>
      <vt:lpstr>SHR Instruction</vt:lpstr>
      <vt:lpstr>SAL and SAR Instructions</vt:lpstr>
      <vt:lpstr>Your turn . . .</vt:lpstr>
      <vt:lpstr>ROL Instruction</vt:lpstr>
      <vt:lpstr>ROR Instruction</vt:lpstr>
      <vt:lpstr>Your turn . . .</vt:lpstr>
      <vt:lpstr>RCL Instruction</vt:lpstr>
      <vt:lpstr>RCR Instruction</vt:lpstr>
      <vt:lpstr>Your turn . . .</vt:lpstr>
      <vt:lpstr>SHLD Instruction</vt:lpstr>
      <vt:lpstr>SHLD Example</vt:lpstr>
      <vt:lpstr>Another SHLD Example</vt:lpstr>
      <vt:lpstr>SHRD Instruction</vt:lpstr>
      <vt:lpstr>SHRD Example</vt:lpstr>
      <vt:lpstr>Another SHRD Example</vt:lpstr>
      <vt:lpstr>Your turn . . .</vt:lpstr>
      <vt:lpstr>What's Next</vt:lpstr>
      <vt:lpstr>Shift and Rotate Applications</vt:lpstr>
      <vt:lpstr>Shifting Multiple Doublewords</vt:lpstr>
      <vt:lpstr>Binary Multiplication</vt:lpstr>
      <vt:lpstr>Binary Multiplication</vt:lpstr>
      <vt:lpstr>Your turn . . .</vt:lpstr>
      <vt:lpstr>Displaying Binary Bits</vt:lpstr>
      <vt:lpstr>Isolating a Bit String</vt:lpstr>
      <vt:lpstr>What's Next</vt:lpstr>
      <vt:lpstr>Multiplication and Division Instructions</vt:lpstr>
      <vt:lpstr>MUL Instruction</vt:lpstr>
      <vt:lpstr>MUL Examples</vt:lpstr>
      <vt:lpstr>Your turn . . .</vt:lpstr>
      <vt:lpstr>Your turn . . .</vt:lpstr>
      <vt:lpstr>IMUL Instruction</vt:lpstr>
      <vt:lpstr>IMUL Examples</vt:lpstr>
      <vt:lpstr>Your turn . . .</vt:lpstr>
      <vt:lpstr>DIV Instruction</vt:lpstr>
      <vt:lpstr>DIV Examples</vt:lpstr>
      <vt:lpstr>Your turn . . .</vt:lpstr>
      <vt:lpstr>Your turn . . .</vt:lpstr>
      <vt:lpstr>Signed Integer Division (IDIV)</vt:lpstr>
      <vt:lpstr>CBW, CWD, CDQ Instructions</vt:lpstr>
      <vt:lpstr>IDIV Instruction</vt:lpstr>
      <vt:lpstr>IDIV Examples</vt:lpstr>
      <vt:lpstr>Your turn . . .</vt:lpstr>
      <vt:lpstr>Unsigned Arithmetic Expressions</vt:lpstr>
      <vt:lpstr>Signed Arithmetic Expressions  (1 of 2)</vt:lpstr>
      <vt:lpstr>Signed Arithmetic Expressions  (2 of 2)</vt:lpstr>
      <vt:lpstr>Your turn . . .</vt:lpstr>
      <vt:lpstr>Your turn . . .</vt:lpstr>
      <vt:lpstr>Your turn . . .</vt:lpstr>
      <vt:lpstr>What's Next</vt:lpstr>
      <vt:lpstr>Extended Addition and Subtraction</vt:lpstr>
      <vt:lpstr>Extended Precision Addition</vt:lpstr>
      <vt:lpstr>ADC Instruction</vt:lpstr>
      <vt:lpstr>Extended Addition Example</vt:lpstr>
      <vt:lpstr>SBB Instruction</vt:lpstr>
      <vt:lpstr>Extended Subtraction Example</vt:lpstr>
      <vt:lpstr>Summary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AQBilal</dc:creator>
  <cp:lastModifiedBy>Abdul Qadeer</cp:lastModifiedBy>
  <cp:revision>78</cp:revision>
  <dcterms:modified xsi:type="dcterms:W3CDTF">2021-11-14T19:23:11Z</dcterms:modified>
</cp:coreProperties>
</file>