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326" r:id="rId3"/>
    <p:sldId id="261" r:id="rId4"/>
    <p:sldId id="264" r:id="rId5"/>
    <p:sldId id="265" r:id="rId6"/>
    <p:sldId id="290" r:id="rId7"/>
    <p:sldId id="291" r:id="rId8"/>
    <p:sldId id="289" r:id="rId9"/>
    <p:sldId id="296" r:id="rId10"/>
    <p:sldId id="266" r:id="rId11"/>
    <p:sldId id="262" r:id="rId12"/>
    <p:sldId id="295" r:id="rId13"/>
    <p:sldId id="286" r:id="rId14"/>
    <p:sldId id="287" r:id="rId15"/>
    <p:sldId id="292" r:id="rId16"/>
    <p:sldId id="297" r:id="rId17"/>
    <p:sldId id="267" r:id="rId18"/>
    <p:sldId id="288" r:id="rId19"/>
    <p:sldId id="268" r:id="rId20"/>
    <p:sldId id="269" r:id="rId21"/>
    <p:sldId id="299" r:id="rId22"/>
    <p:sldId id="300" r:id="rId23"/>
    <p:sldId id="319" r:id="rId24"/>
    <p:sldId id="270" r:id="rId25"/>
    <p:sldId id="272" r:id="rId26"/>
    <p:sldId id="273" r:id="rId27"/>
    <p:sldId id="301" r:id="rId28"/>
    <p:sldId id="275" r:id="rId29"/>
    <p:sldId id="323" r:id="rId30"/>
    <p:sldId id="276" r:id="rId31"/>
    <p:sldId id="322" r:id="rId32"/>
    <p:sldId id="354" r:id="rId3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5"/>
      <p:bold r:id="rId36"/>
      <p:italic r:id="rId37"/>
      <p:boldItalic r:id="rId38"/>
    </p:embeddedFont>
    <p:embeddedFont>
      <p:font typeface="Barlow Light" panose="00000400000000000000" pitchFamily="2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Raleway Thin" panose="020B0203030101060003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$MBA$" initials="$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9735019-4595-436D-B843-AD1317797D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47E175-7417-488C-B533-6C440C9C80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66614-25B9-489E-B8E7-3708A4A5208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61386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202E40A-E77F-47C7-B6B1-904C07EA34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920BA1F-F498-45DA-B5AB-F015276118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46809-E000-4245-9D87-6DCD88125813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59653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5" r:id="rId4"/>
    <p:sldLayoutId id="214748366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CopyStr.asm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4D821F2-9136-486B-BC40-994130406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CMPSB, CMPSW, and CMPSD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954AEFDD-4733-46D6-AFF1-DE1CF67DA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149" y="1823025"/>
            <a:ext cx="8384875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The CMPSB, CMPSW, and CMPSD instructions each compare a memory operand pointed to by ESI to a memory operand pointed to by EDI.</a:t>
            </a:r>
          </a:p>
          <a:p>
            <a:pPr lvl="1" eaLnBrk="1" hangingPunct="1"/>
            <a:r>
              <a:rPr lang="en-US" altLang="en-PK" dirty="0"/>
              <a:t>CMPSB compares bytes</a:t>
            </a:r>
          </a:p>
          <a:p>
            <a:pPr lvl="1" eaLnBrk="1" hangingPunct="1"/>
            <a:r>
              <a:rPr lang="en-US" altLang="en-PK" dirty="0"/>
              <a:t>CMPSW compares words</a:t>
            </a:r>
          </a:p>
          <a:p>
            <a:pPr lvl="1" eaLnBrk="1" hangingPunct="1"/>
            <a:r>
              <a:rPr lang="en-US" altLang="en-PK" dirty="0"/>
              <a:t>CMPSD compares doublewords</a:t>
            </a:r>
          </a:p>
          <a:p>
            <a:pPr eaLnBrk="1" hangingPunct="1"/>
            <a:r>
              <a:rPr lang="en-US" altLang="en-PK" dirty="0"/>
              <a:t>Repeat prefix often used</a:t>
            </a:r>
          </a:p>
          <a:p>
            <a:pPr lvl="1" eaLnBrk="1" hangingPunct="1"/>
            <a:r>
              <a:rPr lang="en-US" altLang="en-PK" dirty="0"/>
              <a:t>REPE (REPZ)</a:t>
            </a:r>
          </a:p>
          <a:p>
            <a:pPr lvl="1" eaLnBrk="1" hangingPunct="1"/>
            <a:r>
              <a:rPr lang="en-US" altLang="en-PK" dirty="0"/>
              <a:t>REPNE (REPNZ)</a:t>
            </a:r>
          </a:p>
        </p:txBody>
      </p:sp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FE696577-2EDA-4DF9-962A-701832BD2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4D86B507-AB9B-4042-A6D1-221766ED4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7AAFA1-23A5-42FC-BAB8-BA00D8DB470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FD018A6-1BC1-4763-BBDF-6D54CB7D1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Comparing a Pair of Doublewords</a:t>
            </a:r>
          </a:p>
        </p:txBody>
      </p:sp>
      <p:sp>
        <p:nvSpPr>
          <p:cNvPr id="14338" name="Footer Placeholder 2">
            <a:extLst>
              <a:ext uri="{FF2B5EF4-FFF2-40B4-BE49-F238E27FC236}">
                <a16:creationId xmlns:a16="http://schemas.microsoft.com/office/drawing/2014/main" id="{9CD89A2C-9648-4AF4-856A-3FA7DBCD81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CBE16453-3B52-4EFD-AC51-4C118B48E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F3EC74-EC6B-4FFA-A538-9F84BB41AB0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9141AFEE-75F4-41C2-8D2E-3F68E9A7E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844" y="2822844"/>
            <a:ext cx="656898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source DWORD 1234h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target DWORD 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source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target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cmpsd</a:t>
            </a:r>
            <a:r>
              <a:rPr lang="en-US" altLang="en-PK" sz="1350" b="1" dirty="0">
                <a:latin typeface="Courier New" panose="02070309020205020404" pitchFamily="49" charset="0"/>
              </a:rPr>
              <a:t>	; compare doublewords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ja L1	; jump if source &gt; target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350" b="1" dirty="0">
                <a:latin typeface="Courier New" panose="02070309020205020404" pitchFamily="49" charset="0"/>
              </a:rPr>
              <a:t> L2	; jump if source &lt;= target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7F373008-0170-4BB1-B294-162AF11BB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844" y="1817690"/>
            <a:ext cx="5772150" cy="7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800" dirty="0"/>
              <a:t>If source &gt; target, the code jumps to label L1; otherwise, it jumps to label L2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1A27A7D4-4E18-42EE-913D-AB1E3654B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DCBB3567-9684-4B51-B150-0285A41B12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PK"/>
              <a:t>Modify the program in the previous slide by declaring both source and target as WORD variables. Make any other necessary changes.</a:t>
            </a:r>
          </a:p>
        </p:txBody>
      </p:sp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3ABE7D21-33E3-4204-A168-88F880936A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9C60E34C-D3EA-44DF-875C-997C14228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B6224F-3A89-405A-880E-543C09725B3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2100CD93-6D19-4ADF-A8A7-AF19094C1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Comparing Arrays</a:t>
            </a:r>
          </a:p>
        </p:txBody>
      </p:sp>
      <p:sp>
        <p:nvSpPr>
          <p:cNvPr id="16386" name="Footer Placeholder 2">
            <a:extLst>
              <a:ext uri="{FF2B5EF4-FFF2-40B4-BE49-F238E27FC236}">
                <a16:creationId xmlns:a16="http://schemas.microsoft.com/office/drawing/2014/main" id="{8F1EED90-CEC0-45BD-B9AD-C531FC99C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646416F-63E3-4411-B899-888F5282F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300470-9E87-4443-99C4-A1988A1DE08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0C5BBCD4-5442-415E-B75A-F941ABE83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9" y="2465050"/>
            <a:ext cx="7177177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source DWORD COUNT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target DWORD COUNT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ecx,COUNT</a:t>
            </a:r>
            <a:r>
              <a:rPr lang="en-US" altLang="en-PK" sz="1350" b="1" dirty="0">
                <a:latin typeface="Courier New" panose="02070309020205020404" pitchFamily="49" charset="0"/>
              </a:rPr>
              <a:t>	; repetition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source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target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cld</a:t>
            </a:r>
            <a:r>
              <a:rPr lang="en-US" altLang="en-PK" sz="1350" b="1" dirty="0">
                <a:latin typeface="Courier New" panose="02070309020205020404" pitchFamily="49" charset="0"/>
              </a:rPr>
              <a:t>		; direction = forward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repe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cmpsd</a:t>
            </a:r>
            <a:r>
              <a:rPr lang="en-US" altLang="en-PK" sz="1350" b="1" dirty="0">
                <a:latin typeface="Courier New" panose="02070309020205020404" pitchFamily="49" charset="0"/>
              </a:rPr>
              <a:t>	; repeat while equal</a:t>
            </a: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073892B6-3206-4F60-8B98-9677F338A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260" y="1550650"/>
            <a:ext cx="5772150" cy="7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800" dirty="0"/>
              <a:t>Use a REPE (repeat while equal) prefix to compare corresponding elements of two arrays.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>
            <a:extLst>
              <a:ext uri="{FF2B5EF4-FFF2-40B4-BE49-F238E27FC236}">
                <a16:creationId xmlns:a16="http://schemas.microsoft.com/office/drawing/2014/main" id="{14E99E48-97AB-4417-90CE-BC19FC987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309" y="136725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Example: Comparing Two Strings</a:t>
            </a:r>
            <a:r>
              <a:rPr lang="en-US" sz="1800" dirty="0"/>
              <a:t>  (1 of 3)</a:t>
            </a: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806E9F69-AEDE-4CF6-BDB8-7DCA812609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E530A938-3D8F-411F-9B07-04386A12E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E86D4C-0E2B-4987-A124-C01532E3DBC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7413" name="Text Box 1027">
            <a:extLst>
              <a:ext uri="{FF2B5EF4-FFF2-40B4-BE49-F238E27FC236}">
                <a16:creationId xmlns:a16="http://schemas.microsoft.com/office/drawing/2014/main" id="{88E7B16E-689D-4B1B-9C08-251C0875B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34" y="2743200"/>
            <a:ext cx="50292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source BYTE "MARTIN  "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dest</a:t>
            </a:r>
            <a:r>
              <a:rPr lang="en-US" altLang="en-PK" sz="1350" b="1" dirty="0">
                <a:latin typeface="Courier New" panose="02070309020205020404" pitchFamily="49" charset="0"/>
              </a:rPr>
              <a:t>   BYTE "MARTINEZ"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str1 BYTE "Source is smaller",0dh,0ah,0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str2 BYTE "Source is not smaller",0dh,0ah,0</a:t>
            </a:r>
          </a:p>
        </p:txBody>
      </p:sp>
      <p:sp>
        <p:nvSpPr>
          <p:cNvPr id="17414" name="Text Box 1028">
            <a:extLst>
              <a:ext uri="{FF2B5EF4-FFF2-40B4-BE49-F238E27FC236}">
                <a16:creationId xmlns:a16="http://schemas.microsoft.com/office/drawing/2014/main" id="{715272E9-C8BE-49EE-8809-762423315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984" y="1257300"/>
            <a:ext cx="5772150" cy="131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800" dirty="0"/>
              <a:t>This program compares two strings (source and destination). It displays a message indicating whether the lexical value of the source string is less than the destination string.</a:t>
            </a:r>
          </a:p>
        </p:txBody>
      </p:sp>
      <p:grpSp>
        <p:nvGrpSpPr>
          <p:cNvPr id="102407" name="Group 1031">
            <a:extLst>
              <a:ext uri="{FF2B5EF4-FFF2-40B4-BE49-F238E27FC236}">
                <a16:creationId xmlns:a16="http://schemas.microsoft.com/office/drawing/2014/main" id="{44D44FF3-BEBB-4142-B7AF-EDE73D88D1EB}"/>
              </a:ext>
            </a:extLst>
          </p:cNvPr>
          <p:cNvGrpSpPr>
            <a:grpSpLocks/>
          </p:cNvGrpSpPr>
          <p:nvPr/>
        </p:nvGrpSpPr>
        <p:grpSpPr bwMode="auto">
          <a:xfrm>
            <a:off x="1292884" y="4229100"/>
            <a:ext cx="5029200" cy="914400"/>
            <a:chOff x="720" y="3168"/>
            <a:chExt cx="4224" cy="768"/>
          </a:xfrm>
        </p:grpSpPr>
        <p:sp>
          <p:nvSpPr>
            <p:cNvPr id="17416" name="Text Box 1029">
              <a:extLst>
                <a:ext uri="{FF2B5EF4-FFF2-40B4-BE49-F238E27FC236}">
                  <a16:creationId xmlns:a16="http://schemas.microsoft.com/office/drawing/2014/main" id="{1743F2D2-BD3F-4545-BBD9-C37882D8B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408" cy="76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Source is smaller</a:t>
              </a:r>
            </a:p>
          </p:txBody>
        </p:sp>
        <p:sp>
          <p:nvSpPr>
            <p:cNvPr id="17417" name="Text Box 1030">
              <a:extLst>
                <a:ext uri="{FF2B5EF4-FFF2-40B4-BE49-F238E27FC236}">
                  <a16:creationId xmlns:a16="http://schemas.microsoft.com/office/drawing/2014/main" id="{137E653E-F5BB-4A76-9D19-9019C7976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264"/>
              <a:ext cx="100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575"/>
                <a:t>Screen output: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18597CC-0845-45C9-90F3-FDF223079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226038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Example: Comparing Two Strings</a:t>
            </a:r>
            <a:r>
              <a:rPr lang="en-US" sz="1800" dirty="0"/>
              <a:t>  (2 of 3)</a:t>
            </a:r>
            <a:endParaRPr lang="en-US" dirty="0"/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4879D8BF-FC24-4DAA-B09E-87E2205921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B70D2CF-21DD-46A0-A374-BE146D8B8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3470A0-A42E-44E3-948F-99B54507459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B0AD8CA4-1D8B-4DEB-933E-45AF962BE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57" y="1597826"/>
            <a:ext cx="7448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main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cld</a:t>
            </a:r>
            <a:r>
              <a:rPr lang="en-US" altLang="en-PK" sz="1350" b="1" dirty="0">
                <a:latin typeface="Courier New" panose="02070309020205020404" pitchFamily="49" charset="0"/>
              </a:rPr>
              <a:t> 	; direction = forward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source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dest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source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repe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cmpsb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jb</a:t>
            </a:r>
            <a:r>
              <a:rPr lang="en-US" altLang="en-PK" sz="1350" b="1" dirty="0">
                <a:latin typeface="Courier New" panose="02070309020205020404" pitchFamily="49" charset="0"/>
              </a:rPr>
              <a:t> 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source_smaller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str2	; "source is not smaller"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350" b="1" dirty="0">
                <a:latin typeface="Courier New" panose="02070309020205020404" pitchFamily="49" charset="0"/>
              </a:rPr>
              <a:t>  done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source_smaller</a:t>
            </a:r>
            <a:r>
              <a:rPr lang="en-US" altLang="en-PK" sz="135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str1	; "source is smaller"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done: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call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WriteString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exit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main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>
            <a:extLst>
              <a:ext uri="{FF2B5EF4-FFF2-40B4-BE49-F238E27FC236}">
                <a16:creationId xmlns:a16="http://schemas.microsoft.com/office/drawing/2014/main" id="{F13F1DA9-09A9-4055-B1DA-A58497F2E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Example: Comparing Two Strings</a:t>
            </a:r>
            <a:r>
              <a:rPr lang="en-US" sz="1800" dirty="0"/>
              <a:t>  (3 of 3)</a:t>
            </a:r>
          </a:p>
        </p:txBody>
      </p:sp>
      <p:sp>
        <p:nvSpPr>
          <p:cNvPr id="19461" name="Rectangle 1027">
            <a:extLst>
              <a:ext uri="{FF2B5EF4-FFF2-40B4-BE49-F238E27FC236}">
                <a16:creationId xmlns:a16="http://schemas.microsoft.com/office/drawing/2014/main" id="{77160083-3EEC-45AD-9A0D-23BB44EE0C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PK"/>
              <a:t>The following diagram shows the final values of ESI and EDI after comparing the strings:</a:t>
            </a:r>
          </a:p>
        </p:txBody>
      </p:sp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C7039FC6-E7A9-4B71-A5ED-464A5BBA95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233F35D7-13EA-4A07-AC96-54FF9130C3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347010-0453-439C-A9EB-3AA8412FD37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1028">
            <a:extLst>
              <a:ext uri="{FF2B5EF4-FFF2-40B4-BE49-F238E27FC236}">
                <a16:creationId xmlns:a16="http://schemas.microsoft.com/office/drawing/2014/main" id="{5333757A-8276-4EE1-99F4-FE7EC1445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813988"/>
              </p:ext>
            </p:extLst>
          </p:nvPr>
        </p:nvGraphicFramePr>
        <p:xfrm>
          <a:off x="1773806" y="3071003"/>
          <a:ext cx="542925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VISIO" r:id="rId3" imgW="4582668" imgH="1417320" progId="Visio.Drawing.6">
                  <p:embed/>
                </p:oleObj>
              </mc:Choice>
              <mc:Fallback>
                <p:oleObj name="VISIO" r:id="rId3" imgW="4582668" imgH="1417320" progId="Visio.Drawing.6">
                  <p:embed/>
                  <p:pic>
                    <p:nvPicPr>
                      <p:cNvPr id="19462" name="Object 1028">
                        <a:extLst>
                          <a:ext uri="{FF2B5EF4-FFF2-40B4-BE49-F238E27FC236}">
                            <a16:creationId xmlns:a16="http://schemas.microsoft.com/office/drawing/2014/main" id="{5333757A-8276-4EE1-99F4-FE7EC1445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806" y="3071003"/>
                        <a:ext cx="542925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7A44028-5BA4-49D1-A9B3-1A9B9168B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SCASB, SCASW, and SCASD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82B2629-7090-49A2-B320-90C554C9B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PK"/>
              <a:t>The SCASB, SCASW, and SCASD instructions compare a value in AL/AX/EAX to a byte, word, or doubleword, respectively, addressed by EDI.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PK"/>
              <a:t>Useful types of searches: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/>
              <a:t>Search for a specific element in a long string or array.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/>
              <a:t>Search for the first element that does not match a given value.</a:t>
            </a:r>
          </a:p>
        </p:txBody>
      </p:sp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9EBE1D55-27E1-41A1-A60D-9E882F9A83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5B46CBAA-BAB0-4FE4-A3A0-FC62013AC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E02DF0-4AD8-44CC-9985-56002A05052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7914BEB-38B2-407A-B087-C24ABAB23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SCASB Example</a:t>
            </a:r>
          </a:p>
        </p:txBody>
      </p:sp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31EE68A4-7CBF-49EA-8F43-9C10D0B892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03FC0BED-F0B7-46B6-9FE6-56DC94A5C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32E483-21BD-4FAE-89D8-06B8225E554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B4254CE1-CFEA-495E-8681-BCD84B5E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560" y="1969177"/>
            <a:ext cx="6958282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alpha BYTE "ABCDEFGH",0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alpha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al,'F</a:t>
            </a:r>
            <a:r>
              <a:rPr lang="en-US" altLang="en-PK" sz="1350" b="1" dirty="0">
                <a:latin typeface="Courier New" panose="02070309020205020404" pitchFamily="49" charset="0"/>
              </a:rPr>
              <a:t>'	; search for 'F'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alpha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cld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repne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scasb</a:t>
            </a:r>
            <a:r>
              <a:rPr lang="en-US" altLang="en-PK" sz="1350" b="1" dirty="0">
                <a:latin typeface="Courier New" panose="02070309020205020404" pitchFamily="49" charset="0"/>
              </a:rPr>
              <a:t>	; repeat while not equal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jnz</a:t>
            </a:r>
            <a:r>
              <a:rPr lang="en-US" altLang="en-PK" sz="1350" b="1" dirty="0">
                <a:latin typeface="Courier New" panose="02070309020205020404" pitchFamily="49" charset="0"/>
              </a:rPr>
              <a:t> quit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dec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edi</a:t>
            </a:r>
            <a:r>
              <a:rPr lang="en-US" altLang="en-PK" sz="1350" b="1" dirty="0">
                <a:latin typeface="Courier New" panose="02070309020205020404" pitchFamily="49" charset="0"/>
              </a:rPr>
              <a:t>	; EDI points to 'F'</a:t>
            </a:r>
          </a:p>
        </p:txBody>
      </p:sp>
      <p:sp>
        <p:nvSpPr>
          <p:cNvPr id="21510" name="Text Box 4">
            <a:extLst>
              <a:ext uri="{FF2B5EF4-FFF2-40B4-BE49-F238E27FC236}">
                <a16:creationId xmlns:a16="http://schemas.microsoft.com/office/drawing/2014/main" id="{BB5BF538-5BFD-43A3-8223-E95843C36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260" y="1454827"/>
            <a:ext cx="5772150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800"/>
              <a:t>Search for the letter 'F' in a string named </a:t>
            </a:r>
            <a:r>
              <a:rPr lang="en-US" altLang="en-PK" sz="1800">
                <a:solidFill>
                  <a:schemeClr val="tx2"/>
                </a:solidFill>
              </a:rPr>
              <a:t>alpha</a:t>
            </a:r>
            <a:r>
              <a:rPr lang="en-US" altLang="en-PK" sz="1800"/>
              <a:t>: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2B5D8F90-9577-42B6-A94B-3F12E1BB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560" y="4655227"/>
            <a:ext cx="5829300" cy="450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What is the purpose of the JNZ instruction?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FDE1D4D-2A41-4812-9F57-AEBA1898F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STOSB, STOSW, and STOSD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27AA780E-097F-4A94-8649-CB27A7237E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32250"/>
            <a:ext cx="8191824" cy="2679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PK" dirty="0"/>
              <a:t>The STOSB, STOSW, and STOSD instructions store the contents of AL/AX/EAX, respectively, in memory at the offset pointed to by EDI.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PK" dirty="0"/>
              <a:t>Example: fill an array with 0FFh</a:t>
            </a:r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D524A9AC-BD9B-4B2F-8AD5-7792C824A2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F6D50DE9-9C48-4229-A214-3624A63A6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C5186F-E4EA-420C-ACD5-95D2A24E3DE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FB509987-0DF6-49F6-A001-7640AB854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75" y="2571750"/>
            <a:ext cx="79352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Count = 100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string1 BYTE Count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al,0FFh	; value to be stored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string1	; ES:DI points to target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ecx,Count</a:t>
            </a:r>
            <a:r>
              <a:rPr lang="en-US" altLang="en-PK" sz="1350" b="1" dirty="0">
                <a:latin typeface="Courier New" panose="02070309020205020404" pitchFamily="49" charset="0"/>
              </a:rPr>
              <a:t>	; character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cld</a:t>
            </a:r>
            <a:r>
              <a:rPr lang="en-US" altLang="en-PK" sz="1350" b="1" dirty="0">
                <a:latin typeface="Courier New" panose="02070309020205020404" pitchFamily="49" charset="0"/>
              </a:rPr>
              <a:t>		; direction = forward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rep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stosb</a:t>
            </a:r>
            <a:r>
              <a:rPr lang="en-US" altLang="en-PK" sz="1350" b="1" dirty="0">
                <a:latin typeface="Courier New" panose="02070309020205020404" pitchFamily="49" charset="0"/>
              </a:rPr>
              <a:t>	; fill with contents of 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17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11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404B5C0-FB0E-42FB-A83A-947D70821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LODSB, LODSW, and LODSD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F2259D91-657A-4C30-8C5D-82A22C9D48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305637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sz="1725" dirty="0"/>
              <a:t>LODSB, LODSW, and LODSD load a byte or word from memory at ESI into AL/AX/EAX, respectively. </a:t>
            </a:r>
          </a:p>
          <a:p>
            <a:pPr eaLnBrk="1" hangingPunct="1"/>
            <a:r>
              <a:rPr lang="en-US" altLang="en-PK" sz="1725" dirty="0"/>
              <a:t>Example:</a:t>
            </a:r>
          </a:p>
        </p:txBody>
      </p:sp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4FFD14C8-1B06-4BF9-8E80-3428A4090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BE3BBA17-3FEE-41B3-9F7C-093A701F6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6D035C-DBAB-4FE2-9D3C-D6F3BA81B28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264A14FE-2495-45C1-AA3B-7482FD43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336" y="2571750"/>
            <a:ext cx="7416561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6826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682625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6826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6826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6826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826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826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826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826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 BYTE 1,2,3,4,5,6,7,8,9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cld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lodsb</a:t>
            </a:r>
            <a:r>
              <a:rPr lang="en-US" altLang="en-PK" sz="1350" b="1" dirty="0">
                <a:latin typeface="Courier New" panose="02070309020205020404" pitchFamily="49" charset="0"/>
              </a:rPr>
              <a:t>	; load byte into 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or al,30h	; convert to ASCII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call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WriteChar</a:t>
            </a:r>
            <a:r>
              <a:rPr lang="en-US" altLang="en-PK" sz="1350" b="1" dirty="0">
                <a:latin typeface="Courier New" panose="02070309020205020404" pitchFamily="49" charset="0"/>
              </a:rPr>
              <a:t>	; display 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loop L1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95C8FA29-9484-4D28-AB11-B20687DF9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Array Multiplication Example</a:t>
            </a:r>
          </a:p>
        </p:txBody>
      </p:sp>
      <p:sp>
        <p:nvSpPr>
          <p:cNvPr id="24578" name="Footer Placeholder 2">
            <a:extLst>
              <a:ext uri="{FF2B5EF4-FFF2-40B4-BE49-F238E27FC236}">
                <a16:creationId xmlns:a16="http://schemas.microsoft.com/office/drawing/2014/main" id="{5007724C-1459-4D13-AD99-6D769DA41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A04366F1-761E-4E42-905B-C6C2B9A01B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EE238B-B2FE-43BA-A59D-F53E4D16628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6B4E0A49-D985-4E59-AC66-8A5E32094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2" y="2228850"/>
            <a:ext cx="683212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 DWORD 1,2,3,4,5,6,7,8,9,10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multiplier DWORD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cld</a:t>
            </a:r>
            <a:r>
              <a:rPr lang="en-US" altLang="en-PK" sz="1350" b="1" dirty="0">
                <a:latin typeface="Courier New" panose="02070309020205020404" pitchFamily="49" charset="0"/>
              </a:rPr>
              <a:t> 		; direction = up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array  		; source index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edi,esi</a:t>
            </a:r>
            <a:r>
              <a:rPr lang="en-US" altLang="en-PK" sz="1350" b="1" dirty="0">
                <a:latin typeface="Courier New" panose="02070309020205020404" pitchFamily="49" charset="0"/>
              </a:rPr>
              <a:t>		; destination index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array		; loop counter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lodsd</a:t>
            </a:r>
            <a:r>
              <a:rPr lang="en-US" altLang="en-PK" sz="1350" b="1" dirty="0">
                <a:latin typeface="Courier New" panose="02070309020205020404" pitchFamily="49" charset="0"/>
              </a:rPr>
              <a:t>                  	; copy [ESI] into EAX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mul</a:t>
            </a:r>
            <a:r>
              <a:rPr lang="en-US" altLang="en-PK" sz="1350" b="1" dirty="0">
                <a:latin typeface="Courier New" panose="02070309020205020404" pitchFamily="49" charset="0"/>
              </a:rPr>
              <a:t> multiplier		; multiply by a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stosd</a:t>
            </a:r>
            <a:r>
              <a:rPr lang="en-US" altLang="en-PK" sz="1350" b="1" dirty="0">
                <a:latin typeface="Courier New" panose="02070309020205020404" pitchFamily="49" charset="0"/>
              </a:rPr>
              <a:t>                  		; store EAX at [EDI]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loop L1</a:t>
            </a:r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1AAAF9BA-9E62-4B17-B62C-8776972D4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581" y="1428750"/>
            <a:ext cx="5772150" cy="7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800"/>
              <a:t>Multiply each element of a doubleword array by a constant value.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05C7232-E0E9-4EB5-93C2-DB8EB750E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665A46E-1586-484E-8DF4-49AB643C8F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2322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Write a program that converts each unpacked binary-coded decimal byte belonging to an array into an ASCII decimal byte and copies it to a new array.</a:t>
            </a:r>
          </a:p>
        </p:txBody>
      </p:sp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50E6FAFC-D145-4377-B95A-8C631BAA1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D5B692C8-E80F-40BA-9B1F-316503F01F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836198-1446-4688-A2A6-B1787ABDDD6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EB1922C0-45BB-4AC1-96E0-B3F3454B9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836" y="3257550"/>
            <a:ext cx="6412661" cy="18859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dest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cld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lodsb</a:t>
            </a:r>
            <a:r>
              <a:rPr lang="en-US" altLang="en-PK" sz="1350" b="1" dirty="0">
                <a:latin typeface="Courier New" panose="02070309020205020404" pitchFamily="49" charset="0"/>
              </a:rPr>
              <a:t>	; load into 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or al,30h	; convert to ASCII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stosb</a:t>
            </a:r>
            <a:r>
              <a:rPr lang="en-US" altLang="en-PK" sz="1350" b="1" dirty="0">
                <a:latin typeface="Courier New" panose="02070309020205020404" pitchFamily="49" charset="0"/>
              </a:rPr>
              <a:t>	; store into memory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loop L1</a:t>
            </a:r>
          </a:p>
        </p:txBody>
      </p:sp>
      <p:sp>
        <p:nvSpPr>
          <p:cNvPr id="25607" name="Text Box 5">
            <a:extLst>
              <a:ext uri="{FF2B5EF4-FFF2-40B4-BE49-F238E27FC236}">
                <a16:creationId xmlns:a16="http://schemas.microsoft.com/office/drawing/2014/main" id="{0E8B3CCB-54C6-4DCF-AA00-D40E1D4A8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837" y="2343150"/>
            <a:ext cx="51435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array BYTE 1,2,3,4,5,6,7,8,9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dest  BYTE (LENGTHOF array) DUP(?)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05068A1B-2EA8-45DC-8640-8000521CE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A99B8548-1132-4CC7-B8E8-40C3B4BB5F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String Primitive Instructions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Selected String Procedures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Two-Dimensional Arrays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Searching and Sorting Integer Arrays</a:t>
            </a:r>
          </a:p>
        </p:txBody>
      </p:sp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CB390BF6-8482-4BDB-AD38-AEB8C74640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CA66FBBC-BFDE-4E81-A5B4-2CC6113E47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030AA3-9ACD-4014-967D-F7DC8EA8D4A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35D76FE-53B4-4793-BE99-62B84E3C8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Selected String Procedures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DE4F4572-8053-43E9-901D-07E88DCD60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227797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 err="1"/>
              <a:t>Str_compare</a:t>
            </a:r>
            <a:r>
              <a:rPr lang="en-US" altLang="en-PK" dirty="0"/>
              <a:t> Procedure</a:t>
            </a:r>
          </a:p>
          <a:p>
            <a:pPr eaLnBrk="1" hangingPunct="1"/>
            <a:r>
              <a:rPr lang="en-US" altLang="en-PK" dirty="0" err="1"/>
              <a:t>Str_length</a:t>
            </a:r>
            <a:r>
              <a:rPr lang="en-US" altLang="en-PK" dirty="0"/>
              <a:t> Procedure</a:t>
            </a:r>
          </a:p>
          <a:p>
            <a:pPr eaLnBrk="1" hangingPunct="1"/>
            <a:r>
              <a:rPr lang="en-US" altLang="en-PK" dirty="0" err="1"/>
              <a:t>Str_copy</a:t>
            </a:r>
            <a:r>
              <a:rPr lang="en-US" altLang="en-PK" dirty="0"/>
              <a:t> Procedure</a:t>
            </a:r>
          </a:p>
          <a:p>
            <a:pPr eaLnBrk="1" hangingPunct="1"/>
            <a:r>
              <a:rPr lang="en-US" altLang="en-PK" dirty="0" err="1"/>
              <a:t>Str_trim</a:t>
            </a:r>
            <a:r>
              <a:rPr lang="en-US" altLang="en-PK" dirty="0"/>
              <a:t> Procedure</a:t>
            </a:r>
          </a:p>
          <a:p>
            <a:pPr eaLnBrk="1" hangingPunct="1"/>
            <a:r>
              <a:rPr lang="en-US" altLang="en-PK" dirty="0" err="1"/>
              <a:t>Str_ucase</a:t>
            </a:r>
            <a:r>
              <a:rPr lang="en-US" altLang="en-PK" dirty="0"/>
              <a:t> Procedure</a:t>
            </a:r>
          </a:p>
        </p:txBody>
      </p:sp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CAFF5641-C08E-4212-B19E-98DFF0908F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CB2DCE9A-5986-4314-96F6-A4B584B3D9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096FF9-D60C-44ED-9776-836A83A81F3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CF43A13F-2309-4C23-898D-20DDC225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381614"/>
            <a:ext cx="5772150" cy="7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800" dirty="0"/>
              <a:t>The following string procedures may be found in the Irvine32 and Irvine16 libraries: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2DA6144-9E2E-4B03-AC78-909B20102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Str_compare Procedure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DCF33DA6-8619-4101-8C65-EFA575317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088" y="12322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Compares </a:t>
            </a:r>
            <a:r>
              <a:rPr lang="en-US" altLang="en-PK" i="1" dirty="0"/>
              <a:t>string1</a:t>
            </a:r>
            <a:r>
              <a:rPr lang="en-US" altLang="en-PK" dirty="0"/>
              <a:t> to </a:t>
            </a:r>
            <a:r>
              <a:rPr lang="en-US" altLang="en-PK" i="1" dirty="0"/>
              <a:t>string2</a:t>
            </a:r>
            <a:r>
              <a:rPr lang="en-US" altLang="en-PK" dirty="0"/>
              <a:t>, setting the Carry and Zero flags accordingly</a:t>
            </a:r>
            <a:endParaRPr lang="en-US" altLang="en-PK" i="1" dirty="0"/>
          </a:p>
          <a:p>
            <a:pPr eaLnBrk="1" hangingPunct="1"/>
            <a:r>
              <a:rPr lang="en-US" altLang="en-PK" dirty="0"/>
              <a:t>Prototype:</a:t>
            </a:r>
            <a:endParaRPr lang="en-US" altLang="en-PK" sz="1500" b="1" i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EF4F90AB-39CC-4083-BB9E-285CEFC7EC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698C2D86-E2A9-46BD-BEDB-793615A53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3A5B83-E2FB-4FCB-B164-A53DEB892B2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8678" name="Text Box 5">
            <a:extLst>
              <a:ext uri="{FF2B5EF4-FFF2-40B4-BE49-F238E27FC236}">
                <a16:creationId xmlns:a16="http://schemas.microsoft.com/office/drawing/2014/main" id="{C2AAF382-0FCC-4FDC-9963-8485D3598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203" y="2485486"/>
            <a:ext cx="6462265" cy="84369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Str_compare</a:t>
            </a: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PROTO,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 string1:PTR BYTE,	; pointer to string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 string2:PTR BYTE		; pointer to string</a:t>
            </a:r>
          </a:p>
        </p:txBody>
      </p:sp>
      <p:pic>
        <p:nvPicPr>
          <p:cNvPr id="28679" name="Picture 8">
            <a:extLst>
              <a:ext uri="{FF2B5EF4-FFF2-40B4-BE49-F238E27FC236}">
                <a16:creationId xmlns:a16="http://schemas.microsoft.com/office/drawing/2014/main" id="{A4411B5A-293C-47BC-83A0-45BA260DE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35" y="3634637"/>
            <a:ext cx="3657600" cy="98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C1E859C-B88B-4F1C-870F-B01509E45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Str_length Procedure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B3F73AF7-E68D-4FED-ABCB-439E66AE4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370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Calculates the length of a null-terminated string and returns the length in the EAX register.</a:t>
            </a:r>
          </a:p>
          <a:p>
            <a:pPr eaLnBrk="1" hangingPunct="1"/>
            <a:r>
              <a:rPr lang="en-US" altLang="en-PK" dirty="0"/>
              <a:t>Prototype:</a:t>
            </a:r>
            <a:endParaRPr lang="en-US" altLang="en-PK" sz="1650" b="1" i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9A3DBFA7-0822-4CD0-A13E-7DBBE7E262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DC1609EE-93B1-4E3F-AE27-EBCBCC673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CEF9E2-A72A-477A-9770-21E161D0B6A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pSp>
        <p:nvGrpSpPr>
          <p:cNvPr id="88072" name="Group 8">
            <a:extLst>
              <a:ext uri="{FF2B5EF4-FFF2-40B4-BE49-F238E27FC236}">
                <a16:creationId xmlns:a16="http://schemas.microsoft.com/office/drawing/2014/main" id="{5AC58844-AF22-4F61-B5F3-20C13A1CFA8B}"/>
              </a:ext>
            </a:extLst>
          </p:cNvPr>
          <p:cNvGrpSpPr>
            <a:grpSpLocks/>
          </p:cNvGrpSpPr>
          <p:nvPr/>
        </p:nvGrpSpPr>
        <p:grpSpPr bwMode="auto">
          <a:xfrm>
            <a:off x="1552755" y="3335338"/>
            <a:ext cx="4686300" cy="1828800"/>
            <a:chOff x="480" y="2016"/>
            <a:chExt cx="3936" cy="1536"/>
          </a:xfrm>
        </p:grpSpPr>
        <p:sp>
          <p:nvSpPr>
            <p:cNvPr id="29704" name="Text Box 4">
              <a:extLst>
                <a:ext uri="{FF2B5EF4-FFF2-40B4-BE49-F238E27FC236}">
                  <a16:creationId xmlns:a16="http://schemas.microsoft.com/office/drawing/2014/main" id="{370BD4E4-3135-40DF-AB15-40B7FF565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304"/>
              <a:ext cx="3504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.data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myString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BYTE "abcdefg",0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.code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	INVOKE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Str_length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,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	  ADDR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myString</a:t>
              </a:r>
              <a:endParaRPr lang="en-US" altLang="en-PK" sz="1350" b="1" dirty="0"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; EAX = 7</a:t>
              </a:r>
            </a:p>
          </p:txBody>
        </p:sp>
        <p:sp>
          <p:nvSpPr>
            <p:cNvPr id="29705" name="Text Box 5">
              <a:extLst>
                <a:ext uri="{FF2B5EF4-FFF2-40B4-BE49-F238E27FC236}">
                  <a16:creationId xmlns:a16="http://schemas.microsoft.com/office/drawing/2014/main" id="{7E2C43EF-E621-4EB5-BADD-FDD2B3932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016"/>
              <a:ext cx="134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575"/>
                <a:t>Example:</a:t>
              </a:r>
            </a:p>
          </p:txBody>
        </p:sp>
      </p:grpSp>
      <p:sp>
        <p:nvSpPr>
          <p:cNvPr id="29703" name="Text Box 6">
            <a:extLst>
              <a:ext uri="{FF2B5EF4-FFF2-40B4-BE49-F238E27FC236}">
                <a16:creationId xmlns:a16="http://schemas.microsoft.com/office/drawing/2014/main" id="{D20932B6-63FF-4F5F-95CE-16196A618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755" y="2641578"/>
            <a:ext cx="6737229" cy="60247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Str_length</a:t>
            </a: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PROTO,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PK" sz="1425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pString:PTR</a:t>
            </a: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BYTE		; pointer to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D89AAD65-20B3-45E4-8BB7-24E245610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Str_copy Procedure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74465396-B01A-4AAB-8F40-CDD1EB564D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71573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Copies a null-terminated string from a source location to a target location.</a:t>
            </a:r>
          </a:p>
          <a:p>
            <a:pPr eaLnBrk="1" hangingPunct="1"/>
            <a:r>
              <a:rPr lang="en-US" altLang="en-PK" dirty="0"/>
              <a:t>Prototype:</a:t>
            </a:r>
            <a:endParaRPr lang="en-US" altLang="en-PK" sz="1650" b="1" i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B1062658-F2ED-4948-A35A-5EA3402D86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C92B3051-301D-4AA9-AF8A-6DEFBFCCB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561DFD-78DD-4690-83A3-FA5A670F5F38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7BF63B8A-44EE-4189-B508-5D7D7DE25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4693377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See the </a:t>
            </a:r>
            <a:r>
              <a:rPr lang="en-US" altLang="en-PK" sz="1575" dirty="0">
                <a:hlinkClick r:id="rId2"/>
              </a:rPr>
              <a:t>CopyStr.asm</a:t>
            </a:r>
            <a:r>
              <a:rPr lang="en-US" altLang="en-PK" sz="1575" dirty="0"/>
              <a:t> program for a working example.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8B6EF100-B2B8-4A28-A7C5-E229AAA2C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831" y="2867274"/>
            <a:ext cx="7090913" cy="84369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36544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36544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3654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3654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3654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654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654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654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654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Str_copy</a:t>
            </a: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PROTO,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PK" sz="1425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source:PTR</a:t>
            </a: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BYTE,	; pointer to string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PK" sz="1425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target:PTR</a:t>
            </a: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BYTE	; pointer to string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D2E8C02-EE86-49B1-91F3-1CB2E699E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Str_trim Procedure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C1539602-33D5-4532-9974-C7C09CE7C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6" y="13203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The </a:t>
            </a:r>
            <a:r>
              <a:rPr lang="en-US" altLang="en-PK" dirty="0" err="1"/>
              <a:t>Str_trim</a:t>
            </a:r>
            <a:r>
              <a:rPr lang="en-US" altLang="en-PK" dirty="0"/>
              <a:t> procedure removes all occurrences of a selected trailing character from a null-terminated string.</a:t>
            </a:r>
            <a:r>
              <a:rPr lang="en-US" altLang="en-PK" sz="2100" dirty="0"/>
              <a:t> </a:t>
            </a:r>
          </a:p>
          <a:p>
            <a:pPr eaLnBrk="1" hangingPunct="1"/>
            <a:r>
              <a:rPr lang="en-US" altLang="en-PK" dirty="0"/>
              <a:t>Prototype:</a:t>
            </a:r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5466FDB6-2B2C-44F9-87BE-C71522FE5E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3259199E-A041-4A85-BC82-5F50F9D65D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DB038D-4E7F-4FB1-94FC-39B72B83206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1750" name="Text Box 4">
            <a:extLst>
              <a:ext uri="{FF2B5EF4-FFF2-40B4-BE49-F238E27FC236}">
                <a16:creationId xmlns:a16="http://schemas.microsoft.com/office/drawing/2014/main" id="{9374F98C-4670-4EE9-8E2F-794431CA3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306" y="2655503"/>
            <a:ext cx="5960853" cy="84369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Str_trim</a:t>
            </a: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PROTO,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PK" sz="1425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pString:PTR</a:t>
            </a: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BYTE,	; points to string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PK" sz="1425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char:BYTE</a:t>
            </a: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			; char to remove</a:t>
            </a:r>
          </a:p>
        </p:txBody>
      </p:sp>
      <p:grpSp>
        <p:nvGrpSpPr>
          <p:cNvPr id="90119" name="Group 7">
            <a:extLst>
              <a:ext uri="{FF2B5EF4-FFF2-40B4-BE49-F238E27FC236}">
                <a16:creationId xmlns:a16="http://schemas.microsoft.com/office/drawing/2014/main" id="{E13786D6-5EA9-488E-8BA6-FD7062D38892}"/>
              </a:ext>
            </a:extLst>
          </p:cNvPr>
          <p:cNvGrpSpPr>
            <a:grpSpLocks/>
          </p:cNvGrpSpPr>
          <p:nvPr/>
        </p:nvGrpSpPr>
        <p:grpSpPr bwMode="auto">
          <a:xfrm>
            <a:off x="1337094" y="3714750"/>
            <a:ext cx="7177178" cy="1428750"/>
            <a:chOff x="144" y="2640"/>
            <a:chExt cx="4512" cy="1200"/>
          </a:xfrm>
        </p:grpSpPr>
        <p:sp>
          <p:nvSpPr>
            <p:cNvPr id="31752" name="Text Box 5">
              <a:extLst>
                <a:ext uri="{FF2B5EF4-FFF2-40B4-BE49-F238E27FC236}">
                  <a16:creationId xmlns:a16="http://schemas.microsoft.com/office/drawing/2014/main" id="{24384843-27A7-4615-A9AE-0F693281E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88"/>
              <a:ext cx="3264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.data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myString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BYTE "Hello###",0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.code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   INVOKE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Str_trim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, ADDR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myString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, '#'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endParaRPr lang="en-US" altLang="en-PK" sz="1350" b="1" dirty="0"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myString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= "Hello"</a:t>
              </a:r>
            </a:p>
          </p:txBody>
        </p:sp>
        <p:sp>
          <p:nvSpPr>
            <p:cNvPr id="31753" name="Text Box 6">
              <a:extLst>
                <a:ext uri="{FF2B5EF4-FFF2-40B4-BE49-F238E27FC236}">
                  <a16:creationId xmlns:a16="http://schemas.microsoft.com/office/drawing/2014/main" id="{BFFDE462-1F63-416B-A6A5-D49A3EC9A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640"/>
              <a:ext cx="1056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575"/>
                <a:t>Example: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097662B9-58CB-44A2-9E18-17C48A932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Testing the Str_trim Procedure</a:t>
            </a:r>
          </a:p>
        </p:txBody>
      </p:sp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B5B8BC71-DC86-4124-8B85-C934F686BA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E63DD1DA-E02C-4685-84B1-DAD6E63B8E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E3E11B-B3B8-4330-8AB3-27A259A6C2D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2773" name="Picture 4">
            <a:extLst>
              <a:ext uri="{FF2B5EF4-FFF2-40B4-BE49-F238E27FC236}">
                <a16:creationId xmlns:a16="http://schemas.microsoft.com/office/drawing/2014/main" id="{24A07805-5B51-4293-9799-F7C33954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809" y="1876422"/>
            <a:ext cx="5336381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5">
            <a:extLst>
              <a:ext uri="{FF2B5EF4-FFF2-40B4-BE49-F238E27FC236}">
                <a16:creationId xmlns:a16="http://schemas.microsoft.com/office/drawing/2014/main" id="{DF5E3EDA-6D46-426C-9671-5E910A0E9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451" y="4007644"/>
            <a:ext cx="1771650" cy="113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5" name="Text Box 6">
            <a:extLst>
              <a:ext uri="{FF2B5EF4-FFF2-40B4-BE49-F238E27FC236}">
                <a16:creationId xmlns:a16="http://schemas.microsoft.com/office/drawing/2014/main" id="{8C6A406B-D2A6-4A1A-87C1-F9B8AB4E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301" y="4236243"/>
            <a:ext cx="33147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125" dirty="0"/>
              <a:t>Using the first definition in the table, position of EDI when SCASB stops: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AF51879-E797-4692-A121-936933698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Chapter Overview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7C8B3A5-854A-4166-B88F-2873C7304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String Primitive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Selected String Procedures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Two-Dimensional Arrays</a:t>
            </a:r>
          </a:p>
          <a:p>
            <a:pPr eaLnBrk="1" hangingPunct="1"/>
            <a:r>
              <a:rPr lang="en-US" altLang="en-PK" strike="sngStrike" dirty="0">
                <a:solidFill>
                  <a:schemeClr val="tx1"/>
                </a:solidFill>
              </a:rPr>
              <a:t>Searching and Sorting Integer Arrays</a:t>
            </a:r>
          </a:p>
        </p:txBody>
      </p:sp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31423A2D-D7E7-40A8-834B-0BEB76A5CF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15E45B1E-1852-4477-B73A-B7E1DB1E05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A88D1D-BBE9-4144-BCFE-46996FB84E1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AF428AC-0020-450C-B569-6A3DACA7D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Str_ucase Procedure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3BFDBF67-CE0F-4543-BB91-C85F469DF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337647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The </a:t>
            </a:r>
            <a:r>
              <a:rPr lang="en-US" altLang="en-PK" dirty="0" err="1"/>
              <a:t>Str_ucase</a:t>
            </a:r>
            <a:r>
              <a:rPr lang="en-US" altLang="en-PK" dirty="0"/>
              <a:t> procedure converts a string to all uppercase characters. It returns no value. </a:t>
            </a:r>
          </a:p>
          <a:p>
            <a:pPr eaLnBrk="1" hangingPunct="1"/>
            <a:r>
              <a:rPr lang="en-US" altLang="en-PK" dirty="0"/>
              <a:t>Prototype:</a:t>
            </a:r>
          </a:p>
        </p:txBody>
      </p:sp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47C2C3C3-4368-45FF-B32D-38B3B7258B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EF454750-5E92-4541-A485-A275914D73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6686BD-319B-49BF-A99F-EF96B08728A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1443AF42-615E-4009-82C9-7310E3003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652" y="2682624"/>
            <a:ext cx="6534473" cy="60247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Str_ucase</a:t>
            </a: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PROTO,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PK" sz="1425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pString:PTR</a:t>
            </a:r>
            <a:r>
              <a:rPr lang="en-US" altLang="en-PK" sz="1425" b="1" dirty="0">
                <a:solidFill>
                  <a:schemeClr val="bg2"/>
                </a:solidFill>
                <a:latin typeface="Courier New" panose="02070309020205020404" pitchFamily="49" charset="0"/>
              </a:rPr>
              <a:t> BYTE		; pointer to string</a:t>
            </a:r>
          </a:p>
        </p:txBody>
      </p:sp>
      <p:grpSp>
        <p:nvGrpSpPr>
          <p:cNvPr id="91144" name="Group 8">
            <a:extLst>
              <a:ext uri="{FF2B5EF4-FFF2-40B4-BE49-F238E27FC236}">
                <a16:creationId xmlns:a16="http://schemas.microsoft.com/office/drawing/2014/main" id="{8B28025C-0F3A-41D9-9B71-DDED1984B32D}"/>
              </a:ext>
            </a:extLst>
          </p:cNvPr>
          <p:cNvGrpSpPr>
            <a:grpSpLocks/>
          </p:cNvGrpSpPr>
          <p:nvPr/>
        </p:nvGrpSpPr>
        <p:grpSpPr bwMode="auto">
          <a:xfrm>
            <a:off x="2373342" y="3390850"/>
            <a:ext cx="4568765" cy="1714500"/>
            <a:chOff x="528" y="2352"/>
            <a:chExt cx="3168" cy="1440"/>
          </a:xfrm>
        </p:grpSpPr>
        <p:sp>
          <p:nvSpPr>
            <p:cNvPr id="33800" name="Text Box 5">
              <a:extLst>
                <a:ext uri="{FF2B5EF4-FFF2-40B4-BE49-F238E27FC236}">
                  <a16:creationId xmlns:a16="http://schemas.microsoft.com/office/drawing/2014/main" id="{AFC303DD-07E8-4053-9116-7BDF2C4B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84"/>
              <a:ext cx="2832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.data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myString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BYTE "Hello",0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.code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	INVOKE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Str_ucase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,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	  ADDR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myString</a:t>
              </a:r>
              <a:endParaRPr lang="en-US" altLang="en-PK" sz="1350" b="1" dirty="0">
                <a:latin typeface="Courier New" panose="02070309020205020404" pitchFamily="49" charset="0"/>
              </a:endParaRPr>
            </a:p>
          </p:txBody>
        </p:sp>
        <p:sp>
          <p:nvSpPr>
            <p:cNvPr id="33801" name="Text Box 6">
              <a:extLst>
                <a:ext uri="{FF2B5EF4-FFF2-40B4-BE49-F238E27FC236}">
                  <a16:creationId xmlns:a16="http://schemas.microsoft.com/office/drawing/2014/main" id="{705CCC22-EC19-47D4-8CB8-D112FB3F5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52"/>
              <a:ext cx="134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575"/>
                <a:t>Example: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1B1D9CDB-5A06-4066-B7A0-0F9A064F3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Summary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F0BF08FA-956F-4FFD-9D0F-2DE360D1E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String primitives are optimized for efficiency</a:t>
            </a:r>
          </a:p>
          <a:p>
            <a:pPr eaLnBrk="1" hangingPunct="1"/>
            <a:r>
              <a:rPr lang="en-US" altLang="en-PK"/>
              <a:t>Strings and arrays are essentially the same</a:t>
            </a:r>
          </a:p>
          <a:p>
            <a:pPr eaLnBrk="1" hangingPunct="1"/>
            <a:r>
              <a:rPr lang="en-US" altLang="en-PK"/>
              <a:t>Keep code inside loops simple</a:t>
            </a:r>
          </a:p>
          <a:p>
            <a:pPr eaLnBrk="1" hangingPunct="1"/>
            <a:r>
              <a:rPr lang="en-US" altLang="en-PK"/>
              <a:t>Avoid the bubble sort for large arrays</a:t>
            </a:r>
          </a:p>
          <a:p>
            <a:pPr eaLnBrk="1" hangingPunct="1"/>
            <a:r>
              <a:rPr lang="en-US" altLang="en-PK"/>
              <a:t>Use binary search for large sequentially ordered arrays</a:t>
            </a:r>
          </a:p>
        </p:txBody>
      </p:sp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12D69415-25E9-4526-B3FD-7B0B35A87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6A366B23-1CA0-46EA-9116-4C58A5BBF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E56F4E-74FF-49CC-AAF0-891AF0AFC20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0" y="1201738"/>
            <a:ext cx="4343400" cy="833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0" y="2020888"/>
            <a:ext cx="4343400" cy="19208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28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826878B-E998-4E7C-A071-241764853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String Primitive Instructions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48D33025-C008-47F1-858B-F2A62D29E6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MOVSB, MOVSW, and MOVSD</a:t>
            </a:r>
          </a:p>
          <a:p>
            <a:pPr eaLnBrk="1" hangingPunct="1"/>
            <a:r>
              <a:rPr lang="en-US" altLang="en-PK" dirty="0"/>
              <a:t>CMPSB, CMPSW, and CMPSD</a:t>
            </a:r>
          </a:p>
          <a:p>
            <a:pPr eaLnBrk="1" hangingPunct="1"/>
            <a:r>
              <a:rPr lang="en-US" altLang="en-PK" dirty="0"/>
              <a:t>SCASB, SCASW, and SCASD</a:t>
            </a:r>
          </a:p>
          <a:p>
            <a:pPr eaLnBrk="1" hangingPunct="1"/>
            <a:r>
              <a:rPr lang="en-US" altLang="en-PK" dirty="0"/>
              <a:t>STOSB, STOSW, and STOSD</a:t>
            </a:r>
          </a:p>
          <a:p>
            <a:pPr eaLnBrk="1" hangingPunct="1"/>
            <a:r>
              <a:rPr lang="en-US" altLang="en-PK" dirty="0"/>
              <a:t>LODSB, LODSW, and LODSD</a:t>
            </a:r>
          </a:p>
        </p:txBody>
      </p:sp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DB29FF34-4174-4082-9BE8-8534B64B98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9B429490-DC18-4F54-9304-EA5B99481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F117F0-71B2-4696-AF88-1C8B4E83525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802CCD7-62E8-401F-8A2B-6DB51A862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MOVSB, MOVSW, and MOVSD</a:t>
            </a:r>
            <a:r>
              <a:rPr lang="en-US" sz="1800" dirty="0"/>
              <a:t>  (1 of 2)</a:t>
            </a:r>
            <a:endParaRPr lang="en-US" dirty="0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C479A8FB-82CF-4E8D-8B60-8E0D11B496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The MOVSB, MOVSW, and MOVSD instructions copy data from the memory location pointed to by ESI to the memory location pointed to by EDI.</a:t>
            </a:r>
          </a:p>
        </p:txBody>
      </p:sp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69547EE8-FE76-49BC-A076-7687870E2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954A8870-F2C5-4E82-A235-901D97F5C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353134-AB2C-45E7-938A-C8BC68EC528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8198" name="Text Box 4">
            <a:extLst>
              <a:ext uri="{FF2B5EF4-FFF2-40B4-BE49-F238E27FC236}">
                <a16:creationId xmlns:a16="http://schemas.microsoft.com/office/drawing/2014/main" id="{6DBEC7AF-1ABD-4333-8139-609E85FFE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95" y="3310645"/>
            <a:ext cx="509605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source DWORD 0FFFFFFFFh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target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source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target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movsd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4F6D69D-B179-4BA8-B7B3-999EE4EA4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MOVSB, MOVSW, and MOVSD</a:t>
            </a:r>
            <a:r>
              <a:rPr lang="en-US" sz="1800"/>
              <a:t>  (2 of 2)</a:t>
            </a:r>
            <a:endParaRPr lang="en-US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06F25ED3-C3EF-4E24-B6A2-BBA60D81E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ESI and EDI are automatically incremented or decremented:</a:t>
            </a:r>
          </a:p>
          <a:p>
            <a:pPr lvl="1" eaLnBrk="1" hangingPunct="1"/>
            <a:r>
              <a:rPr lang="en-US" altLang="en-PK"/>
              <a:t>MOVSB increments/decrements by 1</a:t>
            </a:r>
          </a:p>
          <a:p>
            <a:pPr lvl="1" eaLnBrk="1" hangingPunct="1"/>
            <a:r>
              <a:rPr lang="en-US" altLang="en-PK"/>
              <a:t>MOVSW increments/decrements by 2</a:t>
            </a:r>
          </a:p>
          <a:p>
            <a:pPr lvl="1" eaLnBrk="1" hangingPunct="1"/>
            <a:r>
              <a:rPr lang="en-US" altLang="en-PK"/>
              <a:t>MOVSD increments/decrements by 4</a:t>
            </a:r>
          </a:p>
        </p:txBody>
      </p:sp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73C10DB9-B219-42F9-8EF1-5234ABE334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BDE8A9B7-A667-4631-A1FE-63C85396C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243F3D-555F-4E3A-977B-1E82AF94795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37AE3FCE-C045-498B-BDF0-D726F6480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Direction Flag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29729F0-2AA3-4767-B2CA-898268D5A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The Direction flag controls the incrementing or decrementing of ESI and EDI.</a:t>
            </a:r>
          </a:p>
          <a:p>
            <a:pPr lvl="1" eaLnBrk="1" hangingPunct="1"/>
            <a:r>
              <a:rPr lang="en-US" altLang="en-PK"/>
              <a:t>DF = clear (0): increment ESI and EDI</a:t>
            </a:r>
          </a:p>
          <a:p>
            <a:pPr lvl="1" eaLnBrk="1" hangingPunct="1"/>
            <a:r>
              <a:rPr lang="en-US" altLang="en-PK"/>
              <a:t>DF = set (1): decrement ESI and EDI</a:t>
            </a:r>
          </a:p>
        </p:txBody>
      </p:sp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5B93347B-FFBA-4F7B-B932-76D97DA64E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E33720AE-5D5C-4ECF-A3FE-3A03D9DCA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D6ACE1-1C7B-4721-8EB4-7CF8493F7FD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8CACC26E-0049-44CF-BD8F-EFEF40DD6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92" y="3804121"/>
            <a:ext cx="5143500" cy="117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2438" algn="l"/>
                <a:tab pos="2286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2438" algn="l"/>
                <a:tab pos="22860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2438" algn="l"/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2438" algn="l"/>
                <a:tab pos="2286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2438" algn="l"/>
                <a:tab pos="2286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2438" algn="l"/>
                <a:tab pos="2286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2438" algn="l"/>
                <a:tab pos="2286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2438" algn="l"/>
                <a:tab pos="2286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2438" algn="l"/>
                <a:tab pos="2286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The Direction flag can be explicitly changed using the CLD and STD instructions: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	CLD 	; clear Direction flag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	STD 	; set Direction flag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8B924DD-785A-47C7-B19A-805B37C4B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Using a Repeat Prefix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01A79F0C-CA89-4F60-B05A-47BC3BD2B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35033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REP (a repeat prefix) can be inserted just before MOVSB, MOVSW, or MOVSD. </a:t>
            </a:r>
          </a:p>
          <a:p>
            <a:pPr eaLnBrk="1" hangingPunct="1"/>
            <a:r>
              <a:rPr lang="en-US" altLang="en-PK" dirty="0"/>
              <a:t>ECX controls the number of repetitions</a:t>
            </a:r>
          </a:p>
          <a:p>
            <a:pPr eaLnBrk="1" hangingPunct="1"/>
            <a:r>
              <a:rPr lang="en-US" altLang="en-PK" dirty="0"/>
              <a:t>Example: Copy 20 doublewords from source to target</a:t>
            </a:r>
          </a:p>
        </p:txBody>
      </p:sp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3EF35BA1-CD4E-492C-9DED-87E15F43E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5C59FD38-7DA9-4AB9-94FA-188A33A88C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8163B8-BF3F-4E6B-AF84-39AA7798BE2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891E382E-2962-4C6A-871E-0B878611D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903" y="3086100"/>
            <a:ext cx="677497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source DWORD 20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target DWORD 20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cld</a:t>
            </a:r>
            <a:r>
              <a:rPr lang="en-US" altLang="en-PK" sz="1350" b="1" dirty="0">
                <a:latin typeface="Courier New" panose="02070309020205020404" pitchFamily="49" charset="0"/>
              </a:rPr>
              <a:t>		; direction = forward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source	; set REP counter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source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target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solidFill>
                  <a:schemeClr val="tx2"/>
                </a:solidFill>
                <a:latin typeface="Courier New" panose="02070309020205020404" pitchFamily="49" charset="0"/>
              </a:rPr>
              <a:t>rep </a:t>
            </a:r>
            <a:r>
              <a:rPr lang="en-US" altLang="en-PK" sz="135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movsd</a:t>
            </a:r>
            <a:endParaRPr lang="en-US" altLang="en-PK" sz="135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>
            <a:extLst>
              <a:ext uri="{FF2B5EF4-FFF2-40B4-BE49-F238E27FC236}">
                <a16:creationId xmlns:a16="http://schemas.microsoft.com/office/drawing/2014/main" id="{A5D26590-D0A1-4D89-A1C6-CEFF113C8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12293" name="Rectangle 1027">
            <a:extLst>
              <a:ext uri="{FF2B5EF4-FFF2-40B4-BE49-F238E27FC236}">
                <a16:creationId xmlns:a16="http://schemas.microsoft.com/office/drawing/2014/main" id="{1CE51172-9C92-4D08-B22C-1826DCF92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513" y="1348769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Use MOVSD to delete the first element of the following doubleword array. All subsequent array values must be moved one position forward toward the beginning of the array:</a:t>
            </a:r>
          </a:p>
          <a:p>
            <a:pPr lvl="1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array DWORD 1,1,2,3,4,5,6,7,8,9,10</a:t>
            </a:r>
          </a:p>
        </p:txBody>
      </p:sp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19C3F6E3-F3A0-4684-9A4B-714BCE87C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374CF9BC-1410-45C3-87E5-86B9A34A2B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4E5E84-8BC8-44F0-B1A6-4B139781C01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2644" name="Text Box 1028">
            <a:extLst>
              <a:ext uri="{FF2B5EF4-FFF2-40B4-BE49-F238E27FC236}">
                <a16:creationId xmlns:a16="http://schemas.microsoft.com/office/drawing/2014/main" id="{E1B97E79-6AE1-4CD2-81E0-CF9F34D1D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752" y="2807950"/>
            <a:ext cx="502165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 DWORD 1,1,2,3,4,5,6,7,8,9,10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cld</a:t>
            </a: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</a:t>
            </a:r>
            <a:r>
              <a:rPr lang="en-US" altLang="en-PK" sz="1350" b="1" dirty="0">
                <a:latin typeface="Courier New" panose="02070309020205020404" pitchFamily="49" charset="0"/>
              </a:rPr>
              <a:t>,(LENGTHOF array) - 1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array+4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rep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movsd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1766</Words>
  <Application>Microsoft Office PowerPoint</Application>
  <PresentationFormat>On-screen Show (16:9)</PresentationFormat>
  <Paragraphs>296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Barlow</vt:lpstr>
      <vt:lpstr>Courier New</vt:lpstr>
      <vt:lpstr>Times New Roman</vt:lpstr>
      <vt:lpstr>Barlow Light</vt:lpstr>
      <vt:lpstr>Calibri</vt:lpstr>
      <vt:lpstr>Raleway Thin</vt:lpstr>
      <vt:lpstr>Gaoler template</vt:lpstr>
      <vt:lpstr>Microsoft Visio Drawing</vt:lpstr>
      <vt:lpstr>Computer Organization &amp; Assembly Language  - EE2003</vt:lpstr>
      <vt:lpstr>Lecture 17</vt:lpstr>
      <vt:lpstr>Chapter Overview</vt:lpstr>
      <vt:lpstr>String Primitive Instructions</vt:lpstr>
      <vt:lpstr>MOVSB, MOVSW, and MOVSD  (1 of 2)</vt:lpstr>
      <vt:lpstr>MOVSB, MOVSW, and MOVSD  (2 of 2)</vt:lpstr>
      <vt:lpstr>Direction Flag</vt:lpstr>
      <vt:lpstr>Using a Repeat Prefix</vt:lpstr>
      <vt:lpstr>Your turn . . .</vt:lpstr>
      <vt:lpstr>CMPSB, CMPSW, and CMPSD</vt:lpstr>
      <vt:lpstr>Comparing a Pair of Doublewords</vt:lpstr>
      <vt:lpstr>Your turn . . .</vt:lpstr>
      <vt:lpstr>Comparing Arrays</vt:lpstr>
      <vt:lpstr>Example: Comparing Two Strings  (1 of 3)</vt:lpstr>
      <vt:lpstr>Example: Comparing Two Strings  (2 of 3)</vt:lpstr>
      <vt:lpstr>Example: Comparing Two Strings  (3 of 3)</vt:lpstr>
      <vt:lpstr>SCASB, SCASW, and SCASD</vt:lpstr>
      <vt:lpstr>SCASB Example</vt:lpstr>
      <vt:lpstr>STOSB, STOSW, and STOSD</vt:lpstr>
      <vt:lpstr>LODSB, LODSW, and LODSD</vt:lpstr>
      <vt:lpstr>Array Multiplication Example</vt:lpstr>
      <vt:lpstr>Your turn . . .</vt:lpstr>
      <vt:lpstr>What's Next</vt:lpstr>
      <vt:lpstr>Selected String Procedures</vt:lpstr>
      <vt:lpstr>Str_compare Procedure</vt:lpstr>
      <vt:lpstr>Str_length Procedure</vt:lpstr>
      <vt:lpstr>Str_copy Procedure</vt:lpstr>
      <vt:lpstr>Str_trim Procedure</vt:lpstr>
      <vt:lpstr>Testing the Str_trim Procedure</vt:lpstr>
      <vt:lpstr>Str_ucase Procedure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Abdul Qadeer</cp:lastModifiedBy>
  <cp:revision>83</cp:revision>
  <dcterms:modified xsi:type="dcterms:W3CDTF">2021-11-30T06:30:54Z</dcterms:modified>
</cp:coreProperties>
</file>