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326" r:id="rId3"/>
    <p:sldId id="261" r:id="rId4"/>
    <p:sldId id="264" r:id="rId5"/>
    <p:sldId id="265" r:id="rId6"/>
    <p:sldId id="298" r:id="rId7"/>
    <p:sldId id="299" r:id="rId8"/>
    <p:sldId id="294" r:id="rId9"/>
    <p:sldId id="262" r:id="rId10"/>
    <p:sldId id="266" r:id="rId11"/>
    <p:sldId id="302" r:id="rId12"/>
    <p:sldId id="303" r:id="rId13"/>
    <p:sldId id="267" r:id="rId14"/>
    <p:sldId id="304" r:id="rId15"/>
    <p:sldId id="300" r:id="rId16"/>
    <p:sldId id="268" r:id="rId17"/>
    <p:sldId id="305" r:id="rId18"/>
    <p:sldId id="339" r:id="rId19"/>
    <p:sldId id="306" r:id="rId20"/>
    <p:sldId id="307" r:id="rId21"/>
    <p:sldId id="270" r:id="rId22"/>
    <p:sldId id="273" r:id="rId23"/>
    <p:sldId id="274" r:id="rId24"/>
    <p:sldId id="275" r:id="rId25"/>
    <p:sldId id="311" r:id="rId26"/>
    <p:sldId id="312" r:id="rId27"/>
    <p:sldId id="276" r:id="rId28"/>
    <p:sldId id="340" r:id="rId29"/>
    <p:sldId id="314" r:id="rId30"/>
    <p:sldId id="321" r:id="rId31"/>
    <p:sldId id="315" r:id="rId32"/>
    <p:sldId id="316" r:id="rId33"/>
    <p:sldId id="277" r:id="rId34"/>
    <p:sldId id="317" r:id="rId35"/>
    <p:sldId id="318" r:id="rId36"/>
    <p:sldId id="319" r:id="rId37"/>
    <p:sldId id="320" r:id="rId38"/>
    <p:sldId id="278" r:id="rId39"/>
    <p:sldId id="341" r:id="rId40"/>
    <p:sldId id="342" r:id="rId41"/>
    <p:sldId id="354" r:id="rId4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4"/>
      <p:bold r:id="rId45"/>
      <p:italic r:id="rId46"/>
      <p:boldItalic r:id="rId47"/>
    </p:embeddedFont>
    <p:embeddedFont>
      <p:font typeface="Barlow Light" panose="00000400000000000000" pitchFamily="2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Raleway Thin" panose="020B0203030101060003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63AE-F3ED-4C42-B826-4D0FC5CA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6244-E771-40DE-9D76-2B039F02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70C86-D743-470E-BDF3-A2BC23076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95C11-CF7D-421B-B810-A7DB94D81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0ED99B-246F-4570-B6EE-25B857017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3423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Nested.asm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2E522BA-2212-4498-88AE-9A016EAF7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Structure Variables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E41216C-9CC5-4FC3-B644-244662DDE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403700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Structure name is a user-defined type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Insert replacement initializers between brackets: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&lt; . . . &gt;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Empty brackets &lt;&gt; retain the structure's default field initializers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BEB2AD-B58C-4351-B6E3-639F12258E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45DB5C-AA5B-40CD-BEF9-6C6845A1B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71A90-6421-4532-9D6D-7EB6737780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AC8FADF5-65C0-4113-A7CC-E6BC6C56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14" y="3455201"/>
            <a:ext cx="394335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point1 COORD &lt;5,10&gt;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point2 COORD &lt;&gt;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worker Employee &lt;&gt;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>
            <a:extLst>
              <a:ext uri="{FF2B5EF4-FFF2-40B4-BE49-F238E27FC236}">
                <a16:creationId xmlns:a16="http://schemas.microsoft.com/office/drawing/2014/main" id="{569EA0EF-4886-4A58-9A0E-A8D8D0133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Array Fields</a:t>
            </a:r>
          </a:p>
        </p:txBody>
      </p:sp>
      <p:sp>
        <p:nvSpPr>
          <p:cNvPr id="118787" name="Rectangle 1027">
            <a:extLst>
              <a:ext uri="{FF2B5EF4-FFF2-40B4-BE49-F238E27FC236}">
                <a16:creationId xmlns:a16="http://schemas.microsoft.com/office/drawing/2014/main" id="{5BC399A1-21D9-4DCA-8D7C-D88F05EC8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DUP operator to initialize one or more elements of an array field: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D52D927-7737-4FF5-92AF-7BBA738331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D68E2A6-A938-4B43-8CCB-16B6F74C5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45850-8902-408B-83FD-FD6F22CDF8E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8788" name="Text Box 1028">
            <a:extLst>
              <a:ext uri="{FF2B5EF4-FFF2-40B4-BE49-F238E27FC236}">
                <a16:creationId xmlns:a16="http://schemas.microsoft.com/office/drawing/2014/main" id="{DD1F1382-6AAF-4369-B742-9F19EC93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386" y="3335250"/>
            <a:ext cx="47434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emp Employee &lt;,,,2 DUP(20000)&gt;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94E7ECA5-987E-442F-B03A-B7FDAC397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Structures</a:t>
            </a:r>
          </a:p>
        </p:txBody>
      </p:sp>
      <p:sp>
        <p:nvSpPr>
          <p:cNvPr id="119811" name="Rectangle 1027">
            <a:extLst>
              <a:ext uri="{FF2B5EF4-FFF2-40B4-BE49-F238E27FC236}">
                <a16:creationId xmlns:a16="http://schemas.microsoft.com/office/drawing/2014/main" id="{ADF3CC6C-5879-4C32-AF63-BC7352BD5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array of structure objects can be defined using the DUP operator.</a:t>
            </a:r>
          </a:p>
          <a:p>
            <a:r>
              <a:rPr lang="en-US" altLang="en-US"/>
              <a:t>Initializers can be used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60205D-A5DB-498E-B888-B889C510C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128B7A-2266-4BDD-B9D8-45B5ED680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54ECE-2C71-4ABE-8390-011D9A91CD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9812" name="Text Box 1028">
            <a:extLst>
              <a:ext uri="{FF2B5EF4-FFF2-40B4-BE49-F238E27FC236}">
                <a16:creationId xmlns:a16="http://schemas.microsoft.com/office/drawing/2014/main" id="{944E4FEF-F175-4FA4-9C5F-9A86D30AF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3188850"/>
            <a:ext cx="55435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NumPoints</a:t>
            </a:r>
            <a:r>
              <a:rPr lang="en-US" altLang="en-US" sz="1350" b="1" dirty="0">
                <a:latin typeface="Courier New" panose="02070309020205020404" pitchFamily="49" charset="0"/>
              </a:rPr>
              <a:t> =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AllPoints</a:t>
            </a:r>
            <a:r>
              <a:rPr lang="en-US" altLang="en-US" sz="1350" b="1" dirty="0">
                <a:latin typeface="Courier New" panose="02070309020205020404" pitchFamily="49" charset="0"/>
              </a:rPr>
              <a:t> COORD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NumPoints</a:t>
            </a:r>
            <a:r>
              <a:rPr lang="en-US" altLang="en-US" sz="1350" b="1" dirty="0">
                <a:latin typeface="Courier New" panose="02070309020205020404" pitchFamily="49" charset="0"/>
              </a:rPr>
              <a:t> DUP(&lt;0,0&gt;)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RD_Dept</a:t>
            </a:r>
            <a:r>
              <a:rPr lang="en-US" altLang="en-US" sz="1350" b="1" dirty="0">
                <a:latin typeface="Courier New" panose="02070309020205020404" pitchFamily="49" charset="0"/>
              </a:rPr>
              <a:t> Employee 20 DUP(&lt;&gt;)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accounting Employee 10 DUP(&lt;,,,4 DUP(20000) &gt;)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618A3C6-BBA9-4303-8A74-9D3F4B3B6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426"/>
            <a:ext cx="8191825" cy="1082700"/>
          </a:xfrm>
        </p:spPr>
        <p:txBody>
          <a:bodyPr/>
          <a:lstStyle/>
          <a:p>
            <a:r>
              <a:rPr lang="en-US" altLang="en-US" dirty="0"/>
              <a:t>Referencing Structure Variables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800944E-B504-4B11-A0E8-92BE2DD2E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F52411-E6E4-4BC3-AEE9-A302881DC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14AB8-99AE-4BB9-985C-29B2BB7A37E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49ED50F0-BD32-47A3-94DE-EED4E8DC5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2819626"/>
            <a:ext cx="68498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worker Employee &lt;&gt;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350" b="1" dirty="0">
                <a:latin typeface="Courier New" panose="02070309020205020404" pitchFamily="49" charset="0"/>
              </a:rPr>
              <a:t> Employee 		; 57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eax,SIZEOF</a:t>
            </a:r>
            <a:r>
              <a:rPr lang="en-US" altLang="en-US" sz="1350" b="1" dirty="0">
                <a:latin typeface="Courier New" panose="02070309020205020404" pitchFamily="49" charset="0"/>
              </a:rPr>
              <a:t> Employee 		; 57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eax,SIZEOF</a:t>
            </a:r>
            <a:r>
              <a:rPr lang="en-US" altLang="en-US" sz="1350" b="1" dirty="0">
                <a:latin typeface="Courier New" panose="02070309020205020404" pitchFamily="49" charset="0"/>
              </a:rPr>
              <a:t> worker 		; 57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Employee.SalaryHistory</a:t>
            </a:r>
            <a:r>
              <a:rPr lang="en-US" altLang="en-US" sz="1350" b="1" dirty="0">
                <a:latin typeface="Courier New" panose="02070309020205020404" pitchFamily="49" charset="0"/>
              </a:rPr>
              <a:t> 		;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eax,LENGTHOF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Employee.SalaryHistory</a:t>
            </a:r>
            <a:r>
              <a:rPr lang="en-US" altLang="en-US" sz="1350" b="1" dirty="0">
                <a:latin typeface="Courier New" panose="02070309020205020404" pitchFamily="49" charset="0"/>
              </a:rPr>
              <a:t> 		;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eax,SIZEOF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Employee.SalaryHistory</a:t>
            </a:r>
            <a:r>
              <a:rPr lang="en-US" altLang="en-US" sz="1350" b="1" dirty="0">
                <a:latin typeface="Courier New" panose="02070309020205020404" pitchFamily="49" charset="0"/>
              </a:rPr>
              <a:t> 		; 16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D2FDD26B-27B0-4118-810F-B911F7C2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1333726"/>
            <a:ext cx="6849836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Employee STRUCT	; bytes</a:t>
            </a:r>
          </a:p>
          <a:p>
            <a:pPr lvl="4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IdNum</a:t>
            </a:r>
            <a:r>
              <a:rPr lang="en-US" altLang="en-US" sz="1350" b="1" dirty="0">
                <a:latin typeface="Courier New" panose="02070309020205020404" pitchFamily="49" charset="0"/>
              </a:rPr>
              <a:t> BYTE "000000000"	; 9</a:t>
            </a:r>
          </a:p>
          <a:p>
            <a:pPr lvl="4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LastName</a:t>
            </a:r>
            <a:r>
              <a:rPr lang="en-US" altLang="en-US" sz="1350" b="1" dirty="0">
                <a:latin typeface="Courier New" panose="02070309020205020404" pitchFamily="49" charset="0"/>
              </a:rPr>
              <a:t> BYTE 30 DUP(0)	; 30</a:t>
            </a:r>
          </a:p>
          <a:p>
            <a:pPr lvl="4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Years WORD 0	; 2</a:t>
            </a:r>
          </a:p>
          <a:p>
            <a:pPr lvl="4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SalaryHistory</a:t>
            </a:r>
            <a:r>
              <a:rPr lang="en-US" altLang="en-US" sz="1350" b="1" dirty="0">
                <a:latin typeface="Courier New" panose="02070309020205020404" pitchFamily="49" charset="0"/>
              </a:rPr>
              <a:t> DWORD 0,0,0,0	;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Employee ENDS	; 57</a:t>
            </a: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31FB2D27-04D8-44AA-954E-B2940F60E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736" y="5004707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US" sz="105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2F849CC-0C14-4E04-A447-72088C72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 . . continued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DB42-78A7-4E9E-BFAF-33D101AB3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9821A-0E8B-47B6-8185-4AB3C7987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5DDFD-FDB8-4A27-B281-14724F9042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706E3EF5-55CD-49AC-BACB-BAD910A0C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96" y="2133825"/>
            <a:ext cx="7293429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dx,worker.Years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worker.SalaryHistory,20000 	; first salary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worker.SalaryHistory+4,30000 	; second salary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worker.LastName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worker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ax,(Employee PTR [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350" b="1" dirty="0">
                <a:latin typeface="Courier New" panose="02070309020205020404" pitchFamily="49" charset="0"/>
              </a:rPr>
              <a:t>]).Years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ax,[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350" b="1" dirty="0">
                <a:latin typeface="Courier New" panose="02070309020205020404" pitchFamily="49" charset="0"/>
              </a:rPr>
              <a:t>].Years	 ; invalid operand (ambiguous)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ACF84D4-BDA4-48DA-A399-8C5581D4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8150"/>
            <a:ext cx="8191825" cy="1082700"/>
          </a:xfrm>
        </p:spPr>
        <p:txBody>
          <a:bodyPr/>
          <a:lstStyle/>
          <a:p>
            <a:r>
              <a:rPr lang="en-US" altLang="en-US" dirty="0"/>
              <a:t>Looping Through an Array of Points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D4C2176-6A5E-464B-9346-B771273FF2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21E8C6-387F-4FB6-A3D3-3D0607B8C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31193-6B8F-416E-906E-1846E18D32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91066B5-5A47-44F5-852E-A0D63226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7" y="1978665"/>
            <a:ext cx="786237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NumPoints</a:t>
            </a:r>
            <a:r>
              <a:rPr lang="en-US" altLang="en-US" sz="1350" b="1" dirty="0">
                <a:latin typeface="Courier New" panose="02070309020205020404" pitchFamily="49" charset="0"/>
              </a:rPr>
              <a:t> =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AllPoints</a:t>
            </a:r>
            <a:r>
              <a:rPr lang="en-US" altLang="en-US" sz="1350" b="1" dirty="0">
                <a:latin typeface="Courier New" panose="02070309020205020404" pitchFamily="49" charset="0"/>
              </a:rPr>
              <a:t> COORD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NumPoints</a:t>
            </a:r>
            <a:r>
              <a:rPr lang="en-US" altLang="en-US" sz="1350" b="1" dirty="0">
                <a:latin typeface="Courier New" panose="02070309020205020404" pitchFamily="49" charset="0"/>
              </a:rPr>
              <a:t> DUP(&lt;0,0&gt;)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edi,0	; array index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ecx,NumPoints</a:t>
            </a:r>
            <a:r>
              <a:rPr lang="en-US" altLang="en-US" sz="1350" b="1" dirty="0">
                <a:latin typeface="Courier New" panose="02070309020205020404" pitchFamily="49" charset="0"/>
              </a:rPr>
              <a:t>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ax,1	; starting X, Y values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(COORD PTR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AllPoints</a:t>
            </a:r>
            <a:r>
              <a:rPr lang="en-US" altLang="en-US" sz="1350" b="1" dirty="0">
                <a:latin typeface="Courier New" panose="02070309020205020404" pitchFamily="49" charset="0"/>
              </a:rPr>
              <a:t>[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edi</a:t>
            </a:r>
            <a:r>
              <a:rPr lang="en-US" altLang="en-US" sz="1350" b="1" dirty="0">
                <a:latin typeface="Courier New" panose="02070309020205020404" pitchFamily="49" charset="0"/>
              </a:rPr>
              <a:t>]).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X,ax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(COORD PTR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AllPoints</a:t>
            </a:r>
            <a:r>
              <a:rPr lang="en-US" altLang="en-US" sz="1350" b="1" dirty="0">
                <a:latin typeface="Courier New" panose="02070309020205020404" pitchFamily="49" charset="0"/>
              </a:rPr>
              <a:t>[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edi</a:t>
            </a:r>
            <a:r>
              <a:rPr lang="en-US" altLang="en-US" sz="1350" b="1" dirty="0">
                <a:latin typeface="Courier New" panose="02070309020205020404" pitchFamily="49" charset="0"/>
              </a:rPr>
              <a:t>]).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Y,ax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add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edi,TYPE</a:t>
            </a:r>
            <a:r>
              <a:rPr lang="en-US" altLang="en-US" sz="1350" b="1" dirty="0">
                <a:latin typeface="Courier New" panose="02070309020205020404" pitchFamily="49" charset="0"/>
              </a:rPr>
              <a:t> COORD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350" b="1" dirty="0">
                <a:latin typeface="Courier New" panose="02070309020205020404" pitchFamily="49" charset="0"/>
              </a:rPr>
              <a:t> 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3BB05ECF-503D-4595-B8F7-67EC4C5E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6" y="1447536"/>
            <a:ext cx="7862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Sets the X and Y coordinates of the </a:t>
            </a:r>
            <a:r>
              <a:rPr lang="en-US" altLang="en-US" sz="1350" dirty="0" err="1"/>
              <a:t>AllPoints</a:t>
            </a:r>
            <a:r>
              <a:rPr lang="en-US" altLang="en-US" sz="1350" dirty="0"/>
              <a:t> array to sequentially increasing values (1,1), (2,2), ...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84DFD35-3295-460B-AEBA-C90BE421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81250"/>
            <a:ext cx="8191825" cy="1082700"/>
          </a:xfrm>
        </p:spPr>
        <p:txBody>
          <a:bodyPr/>
          <a:lstStyle/>
          <a:p>
            <a:r>
              <a:rPr lang="en-US" altLang="en-US" dirty="0"/>
              <a:t>Example: Displaying the System Time</a:t>
            </a:r>
            <a:r>
              <a:rPr lang="en-US" altLang="en-US" sz="1800" dirty="0"/>
              <a:t>  (1 of 3)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3FAC428-2AD7-4138-86D9-11602DFDC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429693"/>
            <a:ext cx="2604569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Retrieves and displays the system time at a selected screen location.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Uses COORD and SYSTEMTIME structures: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9E1C9F6-D58C-483F-98A8-036D1C393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AF345B1-CDC7-4892-9F75-4D781A1A4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A3EA93-AB63-47E3-8AF9-E9C12F8D6CC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60030A67-5B55-43DC-A87C-F0B76FD7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754" y="1981200"/>
            <a:ext cx="5889171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SYSTEMTIME STRUCT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wYear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wMonth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wDayOfWeek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wDay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wHour</a:t>
            </a:r>
            <a:r>
              <a:rPr lang="en-US" altLang="en-US" sz="1350" b="1" dirty="0">
                <a:latin typeface="Courier New" panose="02070309020205020404" pitchFamily="49" charset="0"/>
              </a:rPr>
              <a:t> WORD?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wMinute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wSecond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 lvl="3"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wMilliseconds</a:t>
            </a:r>
            <a:r>
              <a:rPr lang="en-US" altLang="en-US" sz="1350" b="1" dirty="0">
                <a:latin typeface="Courier New" panose="02070309020205020404" pitchFamily="49" charset="0"/>
              </a:rPr>
              <a:t> WORD ?</a:t>
            </a:r>
          </a:p>
          <a:p>
            <a:pPr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SYSTEMTIME ENDS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50">
            <a:extLst>
              <a:ext uri="{FF2B5EF4-FFF2-40B4-BE49-F238E27FC236}">
                <a16:creationId xmlns:a16="http://schemas.microsoft.com/office/drawing/2014/main" id="{D3ECB767-15E8-43C1-ACA3-1F190951A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0"/>
            <a:ext cx="8191825" cy="1082700"/>
          </a:xfrm>
        </p:spPr>
        <p:txBody>
          <a:bodyPr/>
          <a:lstStyle/>
          <a:p>
            <a:r>
              <a:rPr lang="en-US" altLang="en-US" dirty="0"/>
              <a:t>Example: Displaying the System Time</a:t>
            </a:r>
            <a:r>
              <a:rPr lang="en-US" altLang="en-US" sz="1800" dirty="0"/>
              <a:t> (2 of 3)</a:t>
            </a:r>
            <a:endParaRPr lang="en-US" altLang="en-US" dirty="0"/>
          </a:p>
        </p:txBody>
      </p:sp>
      <p:sp>
        <p:nvSpPr>
          <p:cNvPr id="121859" name="Rectangle 2051">
            <a:extLst>
              <a:ext uri="{FF2B5EF4-FFF2-40B4-BE49-F238E27FC236}">
                <a16:creationId xmlns:a16="http://schemas.microsoft.com/office/drawing/2014/main" id="{41D693F6-929E-4E41-A929-3AA1AC0BC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7" y="1309950"/>
            <a:ext cx="8191824" cy="2679000"/>
          </a:xfrm>
        </p:spPr>
        <p:txBody>
          <a:bodyPr/>
          <a:lstStyle/>
          <a:p>
            <a:r>
              <a:rPr lang="en-US" altLang="en-US" dirty="0"/>
              <a:t>Uses a Windows API call to get the standard console output handle. </a:t>
            </a:r>
            <a:r>
              <a:rPr lang="en-US" altLang="en-US" dirty="0" err="1"/>
              <a:t>SetConsoleCursorPosition</a:t>
            </a:r>
            <a:r>
              <a:rPr lang="en-US" altLang="en-US" dirty="0"/>
              <a:t> positions the cursor. </a:t>
            </a:r>
            <a:r>
              <a:rPr lang="en-US" altLang="en-US" dirty="0" err="1"/>
              <a:t>GetLocalTime</a:t>
            </a:r>
            <a:r>
              <a:rPr lang="en-US" altLang="en-US" dirty="0"/>
              <a:t> gets the current time of day: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AAD4FA0-012C-4881-B4DA-0C2AB292D2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A05700-F06C-4C78-8382-E51F8E2A8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A6E31F-62C3-4486-89B7-7A8D94A1B22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1860" name="Text Box 2052">
            <a:extLst>
              <a:ext uri="{FF2B5EF4-FFF2-40B4-BE49-F238E27FC236}">
                <a16:creationId xmlns:a16="http://schemas.microsoft.com/office/drawing/2014/main" id="{AD96DBFD-2AEA-46EE-9EA7-9F4E0CF9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7" y="2649450"/>
            <a:ext cx="7511142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XYPos</a:t>
            </a:r>
            <a:r>
              <a:rPr lang="en-US" altLang="en-US" sz="1350" b="1" dirty="0">
                <a:latin typeface="Courier New" panose="02070309020205020404" pitchFamily="49" charset="0"/>
              </a:rPr>
              <a:t> COORD &lt;10,5&gt;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consoleHandle</a:t>
            </a:r>
            <a:r>
              <a:rPr lang="en-US" altLang="en-US" sz="1350" b="1" dirty="0">
                <a:latin typeface="Courier New" panose="02070309020205020404" pitchFamily="49" charset="0"/>
              </a:rPr>
              <a:t>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INVOKE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GetStdHandle</a:t>
            </a:r>
            <a:r>
              <a:rPr lang="en-US" altLang="en-US" sz="1350" b="1" dirty="0">
                <a:latin typeface="Courier New" panose="02070309020205020404" pitchFamily="49" charset="0"/>
              </a:rPr>
              <a:t>, STD_OUTPUT_HANDLE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consoleHandle,eax.code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INVOKE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SetConsoleCursorPosition</a:t>
            </a:r>
            <a:r>
              <a:rPr lang="en-US" altLang="en-US" sz="1350" b="1" dirty="0"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consoleHandle</a:t>
            </a:r>
            <a:r>
              <a:rPr lang="en-US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XYPos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INVOKE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GetLocalTime</a:t>
            </a:r>
            <a:r>
              <a:rPr lang="en-US" altLang="en-US" sz="1350" b="1" dirty="0">
                <a:latin typeface="Courier New" panose="02070309020205020404" pitchFamily="49" charset="0"/>
              </a:rPr>
              <a:t>, ADDR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sysTime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B4039467-2CA4-4260-BF18-E634A0616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828" y="98850"/>
            <a:ext cx="8191825" cy="1082700"/>
          </a:xfrm>
        </p:spPr>
        <p:txBody>
          <a:bodyPr/>
          <a:lstStyle/>
          <a:p>
            <a:r>
              <a:rPr lang="en-US" altLang="en-US" dirty="0"/>
              <a:t>Example: Displaying the System Time</a:t>
            </a:r>
            <a:r>
              <a:rPr lang="en-US" altLang="en-US" sz="1800" dirty="0"/>
              <a:t> (3 of 3)</a:t>
            </a:r>
            <a:endParaRPr lang="en-US" altLang="en-US" dirty="0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883B727-C688-432C-BBF5-EF82FC87E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421179"/>
            <a:ext cx="8191824" cy="2679000"/>
          </a:xfrm>
        </p:spPr>
        <p:txBody>
          <a:bodyPr/>
          <a:lstStyle/>
          <a:p>
            <a:r>
              <a:rPr lang="en-US" altLang="en-US" dirty="0"/>
              <a:t>Display the time using library calls: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88A1EBF-2EC7-4291-99EB-8F3247175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F954B42-52B9-49F6-B00B-B19EC96C9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5044A-8B84-49D0-8316-517525C503F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522A41C3-8107-475B-977E-FDD7593D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85000"/>
            <a:ext cx="6313714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TheTimeIs</a:t>
            </a:r>
            <a:r>
              <a:rPr lang="en-US" altLang="en-US" sz="1350" b="1" dirty="0">
                <a:latin typeface="Courier New" panose="02070309020205020404" pitchFamily="49" charset="0"/>
              </a:rPr>
              <a:t>		; "The time is 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movzx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eax,sysTime.wHour</a:t>
            </a:r>
            <a:r>
              <a:rPr lang="en-US" altLang="en-US" sz="1350" b="1" dirty="0">
                <a:latin typeface="Courier New" panose="02070309020205020404" pitchFamily="49" charset="0"/>
              </a:rPr>
              <a:t>			; hours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WriteDec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colonStr</a:t>
            </a:r>
            <a:r>
              <a:rPr lang="en-US" altLang="en-US" sz="1350" b="1" dirty="0">
                <a:latin typeface="Courier New" panose="02070309020205020404" pitchFamily="49" charset="0"/>
              </a:rPr>
              <a:t>		; ":"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movzx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eax,sysTime.wMinute</a:t>
            </a:r>
            <a:r>
              <a:rPr lang="en-US" altLang="en-US" sz="1350" b="1" dirty="0">
                <a:latin typeface="Courier New" panose="02070309020205020404" pitchFamily="49" charset="0"/>
              </a:rPr>
              <a:t>		; minutes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WriteDec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colonStr</a:t>
            </a:r>
            <a:r>
              <a:rPr lang="en-US" altLang="en-US" sz="1350" b="1" dirty="0">
                <a:latin typeface="Courier New" panose="02070309020205020404" pitchFamily="49" charset="0"/>
              </a:rPr>
              <a:t>		; ":"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movzx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eax,sysTime.wSecond</a:t>
            </a:r>
            <a:r>
              <a:rPr lang="en-US" altLang="en-US" sz="1350" b="1" dirty="0">
                <a:latin typeface="Courier New" panose="02070309020205020404" pitchFamily="49" charset="0"/>
              </a:rPr>
              <a:t>		; seconds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WriteDec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C286473A-EB7D-4602-A6D8-AB9594ADA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73988"/>
            <a:ext cx="8191825" cy="1082700"/>
          </a:xfrm>
        </p:spPr>
        <p:txBody>
          <a:bodyPr/>
          <a:lstStyle/>
          <a:p>
            <a:r>
              <a:rPr lang="en-US" altLang="en-US" dirty="0"/>
              <a:t>Nested Structures </a:t>
            </a:r>
            <a:r>
              <a:rPr lang="en-US" altLang="en-US" sz="1800" dirty="0"/>
              <a:t>(1 of 2)</a:t>
            </a:r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096795A-8563-407A-A02A-A472CB507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FBC467-2960-4099-B79F-1C54B7474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5B640-49BC-44E1-B8F7-5CF9FBD2ED4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2883" name="Text Box 1027">
            <a:extLst>
              <a:ext uri="{FF2B5EF4-FFF2-40B4-BE49-F238E27FC236}">
                <a16:creationId xmlns:a16="http://schemas.microsoft.com/office/drawing/2014/main" id="{9D861AFA-F05F-4F9E-B77D-5205B1D4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2653394"/>
            <a:ext cx="405765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Rectangle STRUCT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UpperLeft COORD &lt;&gt;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LowerRight COORD &lt;&gt;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Rectangle ENDS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rect1 Rectangle { {10,10}, {50,20}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rect2 Rectangle &lt; &lt;10,10&gt;, &lt;50,20&gt; &gt;</a:t>
            </a:r>
          </a:p>
        </p:txBody>
      </p:sp>
      <p:sp>
        <p:nvSpPr>
          <p:cNvPr id="122884" name="Text Box 1028">
            <a:extLst>
              <a:ext uri="{FF2B5EF4-FFF2-40B4-BE49-F238E27FC236}">
                <a16:creationId xmlns:a16="http://schemas.microsoft.com/office/drawing/2014/main" id="{0953141A-104F-414D-BD69-E3303E32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935303"/>
            <a:ext cx="5772150" cy="10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75" dirty="0">
                <a:latin typeface="Arial" panose="020B0604020202020204" pitchFamily="34" charset="0"/>
              </a:rPr>
              <a:t>Define a structure that contains other structures.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75" dirty="0">
                <a:latin typeface="Arial" panose="020B0604020202020204" pitchFamily="34" charset="0"/>
              </a:rPr>
              <a:t>Used nested braces (or brackets) to initialize each COORD structure.</a:t>
            </a:r>
          </a:p>
        </p:txBody>
      </p:sp>
      <p:sp useBgFill="1">
        <p:nvSpPr>
          <p:cNvPr id="122885" name="Text Box 1029">
            <a:extLst>
              <a:ext uri="{FF2B5EF4-FFF2-40B4-BE49-F238E27FC236}">
                <a16:creationId xmlns:a16="http://schemas.microsoft.com/office/drawing/2014/main" id="{EAC8D99A-A31D-4623-BA68-5AEEAC2F3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253344"/>
            <a:ext cx="2000250" cy="12001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>
                <a:latin typeface="Courier New" panose="02070309020205020404" pitchFamily="49" charset="0"/>
              </a:rPr>
              <a:t>COORD STRUCT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>
                <a:latin typeface="Courier New" panose="02070309020205020404" pitchFamily="49" charset="0"/>
              </a:rPr>
              <a:t>	X WORD ?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>
                <a:latin typeface="Courier New" panose="02070309020205020404" pitchFamily="49" charset="0"/>
              </a:rPr>
              <a:t>	Y WORD ?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>
                <a:latin typeface="Courier New" panose="02070309020205020404" pitchFamily="49" charset="0"/>
              </a:rPr>
              <a:t>COORD ENDS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16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12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>
            <a:extLst>
              <a:ext uri="{FF2B5EF4-FFF2-40B4-BE49-F238E27FC236}">
                <a16:creationId xmlns:a16="http://schemas.microsoft.com/office/drawing/2014/main" id="{0645D04C-8C8E-4F22-B2FA-6DDDEB950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12" y="258750"/>
            <a:ext cx="8191825" cy="1082700"/>
          </a:xfrm>
        </p:spPr>
        <p:txBody>
          <a:bodyPr/>
          <a:lstStyle/>
          <a:p>
            <a:r>
              <a:rPr lang="en-US" altLang="en-US" dirty="0"/>
              <a:t>Nested Structures </a:t>
            </a:r>
            <a:r>
              <a:rPr lang="en-US" altLang="en-US" sz="1800" dirty="0"/>
              <a:t>(2 of 2)</a:t>
            </a:r>
            <a:endParaRPr lang="en-US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DA08A8-9DCA-4653-9EAD-A28980A2D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7F7A64-F86F-4FCA-85B5-6B098F37C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FAD24-85BD-46C6-A172-AFDBD1B7BF9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3907" name="Text Box 1027">
            <a:extLst>
              <a:ext uri="{FF2B5EF4-FFF2-40B4-BE49-F238E27FC236}">
                <a16:creationId xmlns:a16="http://schemas.microsoft.com/office/drawing/2014/main" id="{E4379DB9-8E54-4108-8A0F-F3016F752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49" y="2573907"/>
            <a:ext cx="5772149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rect1.UpperLeft.X, 10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400" b="1" dirty="0">
                <a:latin typeface="Courier New" panose="02070309020205020404" pitchFamily="49" charset="0"/>
              </a:rPr>
              <a:t> rect1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(Rectangle PTR 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400" b="1" dirty="0">
                <a:latin typeface="Courier New" panose="02070309020205020404" pitchFamily="49" charset="0"/>
              </a:rPr>
              <a:t>]).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UpperLeft.Y</a:t>
            </a:r>
            <a:r>
              <a:rPr lang="en-US" altLang="en-US" sz="1400" b="1" dirty="0">
                <a:latin typeface="Courier New" panose="02070309020205020404" pitchFamily="49" charset="0"/>
              </a:rPr>
              <a:t>, 10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// use the OFFSET operator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edi,OFFSET</a:t>
            </a:r>
            <a:r>
              <a:rPr lang="en-US" altLang="en-US" sz="1400" b="1" dirty="0">
                <a:latin typeface="Courier New" panose="02070309020205020404" pitchFamily="49" charset="0"/>
              </a:rPr>
              <a:t> rect2.LowerRight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(COORD PTR 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edi</a:t>
            </a:r>
            <a:r>
              <a:rPr lang="en-US" altLang="en-US" sz="1400" b="1" dirty="0">
                <a:latin typeface="Courier New" panose="02070309020205020404" pitchFamily="49" charset="0"/>
              </a:rPr>
              <a:t>]).X, 50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edi,OFFSET</a:t>
            </a:r>
            <a:r>
              <a:rPr lang="en-US" altLang="en-US" sz="1400" b="1" dirty="0">
                <a:latin typeface="Courier New" panose="02070309020205020404" pitchFamily="49" charset="0"/>
              </a:rPr>
              <a:t> rect2.LowerRight.X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mov WORD PTR 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edi</a:t>
            </a:r>
            <a:r>
              <a:rPr lang="en-US" altLang="en-US" sz="1400" b="1" dirty="0">
                <a:latin typeface="Courier New" panose="02070309020205020404" pitchFamily="49" charset="0"/>
              </a:rPr>
              <a:t>], 50</a:t>
            </a:r>
          </a:p>
        </p:txBody>
      </p:sp>
      <p:sp>
        <p:nvSpPr>
          <p:cNvPr id="123908" name="Text Box 1028">
            <a:extLst>
              <a:ext uri="{FF2B5EF4-FFF2-40B4-BE49-F238E27FC236}">
                <a16:creationId xmlns:a16="http://schemas.microsoft.com/office/drawing/2014/main" id="{4967BD6E-0FC2-4A31-977F-88C55C78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924629"/>
            <a:ext cx="5772150" cy="10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75" dirty="0">
                <a:latin typeface="Arial" panose="020B0604020202020204" pitchFamily="34" charset="0"/>
              </a:rPr>
              <a:t>Use the dot (.) qualifier to access nested fields.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75" dirty="0">
                <a:latin typeface="Arial" panose="020B0604020202020204" pitchFamily="34" charset="0"/>
              </a:rPr>
              <a:t>Use indirect addressing to access the overall structure or one of its fields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9CA0455-F8A5-4288-AC79-BBA92B24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Drunkard's Walk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1DA2BE5-E4E8-4A56-A2ED-96C7F3918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50100"/>
            <a:ext cx="8191824" cy="2679000"/>
          </a:xfrm>
        </p:spPr>
        <p:txBody>
          <a:bodyPr/>
          <a:lstStyle/>
          <a:p>
            <a:r>
              <a:rPr lang="en-US" altLang="en-US" dirty="0"/>
              <a:t>Random-path simulation</a:t>
            </a:r>
          </a:p>
          <a:p>
            <a:r>
              <a:rPr lang="en-US" altLang="en-US" dirty="0"/>
              <a:t>Uses a nested structure to accumulate path data as the simulation is running</a:t>
            </a:r>
          </a:p>
          <a:p>
            <a:r>
              <a:rPr lang="en-US" altLang="en-US" dirty="0"/>
              <a:t>Uses a multiple branch structure to choose the direction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3ECCD42-0E6F-40C5-A026-A2C81876D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948A9A-6C9C-46B2-A2F9-6B8A8B2F4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3278-A36F-4113-B763-8D45F65E2A8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C983AA33-C390-43EF-B280-3F0629D1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436" y="3366599"/>
            <a:ext cx="3943350" cy="1504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71450" bIns="171450">
            <a:spAutoFit/>
          </a:bodyPr>
          <a:lstStyle>
            <a:lvl1pPr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WalkMax = 50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DrunkardWalk STRUCT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path COORD WalkMax DUP(&lt;0,0&gt;)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pathsUsed WORD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DrunkardWalk ENDS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E2920B2-48B4-46E8-8368-88B531E02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BDBE70B-6D8C-48C0-97FF-2D56460316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Introducing Macros</a:t>
            </a:r>
          </a:p>
          <a:p>
            <a:r>
              <a:rPr lang="en-US" altLang="en-US" dirty="0"/>
              <a:t>Defining Macros</a:t>
            </a:r>
          </a:p>
          <a:p>
            <a:r>
              <a:rPr lang="en-US" altLang="en-US" dirty="0"/>
              <a:t>Invoking Macros</a:t>
            </a:r>
          </a:p>
          <a:p>
            <a:r>
              <a:rPr lang="en-US" altLang="en-US" dirty="0"/>
              <a:t>Macro Examples</a:t>
            </a:r>
          </a:p>
          <a:p>
            <a:r>
              <a:rPr lang="en-US" altLang="en-US" dirty="0"/>
              <a:t>Nested Macros</a:t>
            </a:r>
          </a:p>
          <a:p>
            <a:r>
              <a:rPr lang="en-US" altLang="en-US" strike="sngStrike" dirty="0"/>
              <a:t>Example Program: Wrappers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1F6E9-69DB-451D-B58C-2B96D222F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4767-0BF7-4487-A233-72A0CEE97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125FE-AF7E-4586-B4D1-8AE987D0CC60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31196A2-B997-4EAA-B970-A710E6179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Macros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E07D010-B02B-4C1F-B431-85849B705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92950"/>
            <a:ext cx="8191824" cy="2679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 macro</a:t>
            </a:r>
            <a:r>
              <a:rPr lang="en-US" altLang="en-US" baseline="30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is a named block of assembly language statements.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Once defined, it can be invoked (called) one or more times.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During the assembler's preprocessing step, each macro call is expanded into a copy of the macro.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expanded code is passed to the assembly step, where it is checked for correctness.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5668AA-B428-48FE-A8D6-9366C9A68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2A851ED-A1D4-435C-885A-EA6530614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3ECB1-E521-4F84-9705-09426F2359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27C99711-C8F8-4F16-8269-3CA212D7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171950"/>
            <a:ext cx="520065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aseline="30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Also called a macro procedure.</a:t>
            </a:r>
            <a:endParaRPr lang="en-US" altLang="en-US" sz="18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A4539FD-6A60-4E01-A94C-97FEC927C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Macros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4BECD1A-BA9E-4409-8213-B1D826091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75264"/>
            <a:ext cx="8191824" cy="2679000"/>
          </a:xfrm>
        </p:spPr>
        <p:txBody>
          <a:bodyPr/>
          <a:lstStyle/>
          <a:p>
            <a:pPr>
              <a:spcBef>
                <a:spcPct val="50000"/>
              </a:spcBef>
              <a:buClrTx/>
            </a:pPr>
            <a:r>
              <a:rPr lang="en-US" altLang="en-US" sz="1875" dirty="0"/>
              <a:t>A macro must be defined before it can be used.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 sz="1875" dirty="0"/>
              <a:t>Parameters are optional.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 sz="1875" dirty="0"/>
              <a:t>Each parameter follows the rules for identifiers. It is a string that is assigned a value when the macro is invoked. 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 sz="1875" dirty="0"/>
              <a:t>Syntax:</a:t>
            </a:r>
            <a:endParaRPr lang="en-US" altLang="en-US" sz="21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148E493-7AF2-4525-AD93-8B598481E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7F8E09-4C22-4C25-8E8D-4AA28034E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E98198-39AA-4FB9-8423-761A41E11F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E6F989A0-94FF-4AA6-ABCA-1C201F3C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200401"/>
            <a:ext cx="4857750" cy="117724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macroname</a:t>
            </a:r>
            <a:r>
              <a:rPr lang="en-US" altLang="en-US" sz="1575">
                <a:solidFill>
                  <a:schemeClr val="bg2"/>
                </a:solidFill>
                <a:latin typeface="Arial" panose="020B0604020202020204" pitchFamily="34" charset="0"/>
              </a:rPr>
              <a:t> MACRO [</a:t>
            </a: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parameter-1, parameter-2,...</a:t>
            </a:r>
            <a:r>
              <a:rPr lang="en-US" altLang="en-US" sz="1575">
                <a:solidFill>
                  <a:schemeClr val="bg2"/>
                </a:solidFill>
                <a:latin typeface="Arial" panose="020B0604020202020204" pitchFamily="34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	statement-list</a:t>
            </a:r>
          </a:p>
          <a:p>
            <a:pPr>
              <a:spcBef>
                <a:spcPct val="50000"/>
              </a:spcBef>
            </a:pPr>
            <a:r>
              <a:rPr lang="en-US" altLang="en-US" sz="1575">
                <a:solidFill>
                  <a:schemeClr val="bg2"/>
                </a:solidFill>
                <a:latin typeface="Arial" panose="020B0604020202020204" pitchFamily="34" charset="0"/>
              </a:rPr>
              <a:t>ENDM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CB0CE02-B0EE-4DF7-BE9E-1EC5A9B0C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986" y="227925"/>
            <a:ext cx="8191825" cy="1082700"/>
          </a:xfrm>
        </p:spPr>
        <p:txBody>
          <a:bodyPr/>
          <a:lstStyle/>
          <a:p>
            <a:r>
              <a:rPr lang="en-US" altLang="en-US" dirty="0" err="1"/>
              <a:t>mNewLine</a:t>
            </a:r>
            <a:r>
              <a:rPr lang="en-US" altLang="en-US" dirty="0"/>
              <a:t> Macro Example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DA15985-E105-410E-B8EF-E69FB80C0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6A1EDE-D74C-4310-8A9D-47A5DF70B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99D40-968C-4A7B-8C10-88B3AF0716C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CC8B2DB3-C21D-44AF-A30F-0BDC8647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773" y="2168497"/>
            <a:ext cx="65722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mNewLine</a:t>
            </a:r>
            <a:r>
              <a:rPr lang="en-US" altLang="en-US" sz="1350" b="1" dirty="0">
                <a:latin typeface="Courier New" panose="02070309020205020404" pitchFamily="49" charset="0"/>
              </a:rPr>
              <a:t> MACRO	; define the macro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Crlf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ENDM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mNewLine</a:t>
            </a:r>
            <a:r>
              <a:rPr lang="en-US" altLang="en-US" sz="1350" b="1" dirty="0">
                <a:latin typeface="Courier New" panose="02070309020205020404" pitchFamily="49" charset="0"/>
              </a:rPr>
              <a:t>	; invoke the macro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F2C2F7DC-8501-4FC3-BFCF-A63A5FC5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89" y="1125959"/>
            <a:ext cx="577215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This is how you define and invoke a simple macro.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D716CA2D-1EC9-41C5-BF77-C28E8174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39" y="4154809"/>
            <a:ext cx="5486400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The assembler will substitute "call </a:t>
            </a:r>
            <a:r>
              <a:rPr lang="en-US" altLang="en-US" sz="1300" dirty="0" err="1"/>
              <a:t>crlf</a:t>
            </a:r>
            <a:r>
              <a:rPr lang="en-US" altLang="en-US" sz="1300" dirty="0"/>
              <a:t>" for "</a:t>
            </a:r>
            <a:r>
              <a:rPr lang="en-US" altLang="en-US" sz="1300" dirty="0" err="1"/>
              <a:t>mNewLine</a:t>
            </a:r>
            <a:r>
              <a:rPr lang="en-US" altLang="en-US" sz="1300" dirty="0"/>
              <a:t>".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4DD4CD9-2EB0-4AC4-A525-9CC824C3F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301"/>
            <a:ext cx="8191825" cy="1082700"/>
          </a:xfrm>
        </p:spPr>
        <p:txBody>
          <a:bodyPr/>
          <a:lstStyle/>
          <a:p>
            <a:r>
              <a:rPr lang="en-US" altLang="en-US" dirty="0" err="1"/>
              <a:t>mPutChar</a:t>
            </a:r>
            <a:r>
              <a:rPr lang="en-US" altLang="en-US" dirty="0"/>
              <a:t> Macro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060D677-086E-43BF-AF78-73C02064D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6B8C5CD-4C7E-44F8-BFCE-0B06C8560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786516-FF0C-4FF5-9C98-F3D2645FA70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AA256DD2-5368-4170-B25A-F6B3C894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1143000"/>
            <a:ext cx="3200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mPutchar MACRO char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push eax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mov al,char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call WriteChar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pop eax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CF5008EA-0295-4602-827A-437B8D06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628651"/>
            <a:ext cx="577215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75"/>
              <a:t>Writes a single character to standard output.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A55860BD-E2FA-4F25-B4C5-7C34493F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85900"/>
            <a:ext cx="1771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/>
              <a:t>Definition: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28270E53-954A-47B6-A7E5-824F59E4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686050"/>
            <a:ext cx="32004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mPutchar 'A'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52A4E85C-A1DD-493A-A583-F5DA1F63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743200"/>
            <a:ext cx="1771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/>
              <a:t>Invocation:</a:t>
            </a: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5B746FC0-D92B-4650-866A-7B9F961C6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3371850"/>
            <a:ext cx="32004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1	push eax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1	mov al,'A'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1	call WriteChar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1	pop eax</a:t>
            </a:r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34D90DB4-363B-4FCF-9CD1-4A522F77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714750"/>
            <a:ext cx="1771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/>
              <a:t>Expansion:</a:t>
            </a:r>
          </a:p>
        </p:txBody>
      </p:sp>
      <p:sp>
        <p:nvSpPr>
          <p:cNvPr id="130058" name="Text Box 10">
            <a:extLst>
              <a:ext uri="{FF2B5EF4-FFF2-40B4-BE49-F238E27FC236}">
                <a16:creationId xmlns:a16="http://schemas.microsoft.com/office/drawing/2014/main" id="{C9FD1B7A-104E-4354-BE22-26709373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86150"/>
            <a:ext cx="137160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dirty="0">
                <a:solidFill>
                  <a:schemeClr val="tx1"/>
                </a:solidFill>
              </a:rPr>
              <a:t>viewed in the listing file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19A2849-6620-44AA-9A7E-FBFA0E180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Invoking Macros</a:t>
            </a:r>
            <a:r>
              <a:rPr lang="en-US" altLang="en-US" sz="1800"/>
              <a:t> (1 of 2)</a:t>
            </a:r>
            <a:endParaRPr lang="en-US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0136F66-E587-4FEE-BEC7-9A31C9273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When you invoke a macro, each argument you pass matches a declared parameter.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Each parameter is replaced by its corresponding argument when the macro is expanded.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When a macro expands, it generates assembly language source code.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Arguments are treated as simple text by the preprocessor.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DC51A-1B11-4F6A-A8A9-0AC3AD83C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D47FA-511E-41C9-86C8-884E6797E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DE40B-8AB6-48A2-B27E-BE6C9FB88185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96251774-CF8A-43DD-8753-7D5DF4732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44450"/>
            <a:ext cx="8191825" cy="1082700"/>
          </a:xfrm>
          <a:noFill/>
          <a:ln/>
        </p:spPr>
        <p:txBody>
          <a:bodyPr/>
          <a:lstStyle/>
          <a:p>
            <a:r>
              <a:rPr lang="en-US" altLang="en-US" dirty="0"/>
              <a:t>Invoking Macros</a:t>
            </a:r>
            <a:r>
              <a:rPr lang="en-US" altLang="en-US" sz="1800" dirty="0"/>
              <a:t> (2 of 2)</a:t>
            </a:r>
            <a:endParaRPr lang="en-US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980F24C-BCEE-446A-89F9-2BC54A3FE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339FFA-4122-47BF-BA56-E27C7B96D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2FA1-EE1B-42F9-A271-3953EEE58027}" type="slidenum">
              <a:rPr lang="en-US" altLang="en-US"/>
              <a:pPr/>
              <a:t>28</a:t>
            </a:fld>
            <a:endParaRPr lang="en-US" altLang="en-US"/>
          </a:p>
        </p:txBody>
      </p:sp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1D236E7D-CABC-43B6-B9F5-24BA13E32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23044"/>
              </p:ext>
            </p:extLst>
          </p:nvPr>
        </p:nvGraphicFramePr>
        <p:xfrm>
          <a:off x="2857500" y="1670650"/>
          <a:ext cx="342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VISIO" r:id="rId3" imgW="2127960" imgH="1971000" progId="Visio.Drawing.6">
                  <p:embed/>
                </p:oleObj>
              </mc:Choice>
              <mc:Fallback>
                <p:oleObj name="VISIO" r:id="rId3" imgW="2127960" imgH="1971000" progId="Visio.Drawing.6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1D236E7D-CABC-43B6-B9F5-24BA13E32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724" t="-1860" r="-1724" b="-2325"/>
                      <a:stretch>
                        <a:fillRect/>
                      </a:stretch>
                    </p:blipFill>
                    <p:spPr bwMode="auto">
                      <a:xfrm>
                        <a:off x="2857500" y="1670650"/>
                        <a:ext cx="342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>
            <a:extLst>
              <a:ext uri="{FF2B5EF4-FFF2-40B4-BE49-F238E27FC236}">
                <a16:creationId xmlns:a16="http://schemas.microsoft.com/office/drawing/2014/main" id="{4FCA6336-6C33-4959-B2A7-E9BE883C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941614"/>
            <a:ext cx="6115050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Relationships between macros, arguments, and parameters: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490EAD41-4157-4CAA-BF6A-CD9155F7F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mWriteStr Macro</a:t>
            </a:r>
            <a:r>
              <a:rPr lang="en-US" altLang="en-US" sz="1800"/>
              <a:t>  (1 of 2)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D7DFE96-E7D4-467A-957D-9A96F776D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E133B82-1BE5-434C-BC51-14F8B9014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5568B-555C-417D-9F12-A81386B5F13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72C3545C-8479-46C1-B2AE-A6C38499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243" y="2251900"/>
            <a:ext cx="42291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mWriteStr MACRO buffer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push edx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mov  edx,OFFSET buffer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pop  edx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ENDM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str1 BYTE "Welcome!",0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mWriteStr str1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5472E39A-A766-4BD1-8CF8-75F182834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893" y="1394650"/>
            <a:ext cx="57721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75"/>
              <a:t>Provides a convenient way to display a string, by passing the string name as an argument.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B060EEB-64EB-4734-8C12-1B0E5C138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Overview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2A98DD-73AA-4BB5-8C67-6AFE87BC5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Structures</a:t>
            </a:r>
          </a:p>
          <a:p>
            <a:r>
              <a:rPr lang="en-US" altLang="en-US" dirty="0"/>
              <a:t>Macros</a:t>
            </a:r>
          </a:p>
          <a:p>
            <a:r>
              <a:rPr lang="en-US" altLang="en-US" dirty="0"/>
              <a:t>Conditional-Assembly Directives</a:t>
            </a:r>
          </a:p>
          <a:p>
            <a:r>
              <a:rPr lang="en-US" altLang="en-US" dirty="0"/>
              <a:t>Defining Repeat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2B10-BD2B-47E6-B8AB-1214C5CEC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D167-65F5-4320-852F-34CB93B80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2D283B-FDB9-4052-9FBF-449132B25E6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69D255B9-409C-4150-B669-7115C54AC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12" y="258750"/>
            <a:ext cx="8191825" cy="1082700"/>
          </a:xfrm>
        </p:spPr>
        <p:txBody>
          <a:bodyPr/>
          <a:lstStyle/>
          <a:p>
            <a:r>
              <a:rPr lang="en-US" altLang="en-US" dirty="0" err="1"/>
              <a:t>mWriteStr</a:t>
            </a:r>
            <a:r>
              <a:rPr lang="en-US" altLang="en-US" dirty="0"/>
              <a:t> Macro</a:t>
            </a:r>
            <a:r>
              <a:rPr lang="en-US" altLang="en-US" sz="1800" dirty="0"/>
              <a:t> (2 of 2)</a:t>
            </a:r>
            <a:endParaRPr lang="en-US" alt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75F243B-1F78-4805-88D3-FC94EE201F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7C56419-6B2C-4785-9805-903C43A44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EBFD1-4985-49AA-AC4A-B5ED340C00E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9267" name="Text Box 1027">
            <a:extLst>
              <a:ext uri="{FF2B5EF4-FFF2-40B4-BE49-F238E27FC236}">
                <a16:creationId xmlns:a16="http://schemas.microsoft.com/office/drawing/2014/main" id="{1E940641-4786-4FB6-9469-D4119E83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43" y="3543300"/>
            <a:ext cx="33147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str1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  <p:sp>
        <p:nvSpPr>
          <p:cNvPr id="139268" name="Text Box 1028">
            <a:extLst>
              <a:ext uri="{FF2B5EF4-FFF2-40B4-BE49-F238E27FC236}">
                <a16:creationId xmlns:a16="http://schemas.microsoft.com/office/drawing/2014/main" id="{70D586EA-B0F1-443A-AFC2-4D6A79A3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893" y="1085850"/>
            <a:ext cx="57721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75" dirty="0">
                <a:solidFill>
                  <a:schemeClr val="tx1"/>
                </a:solidFill>
              </a:rPr>
              <a:t>The expanded code shows how the str1 argument replaced the parameter named buffer:</a:t>
            </a:r>
          </a:p>
        </p:txBody>
      </p:sp>
      <p:sp>
        <p:nvSpPr>
          <p:cNvPr id="139269" name="Text Box 1029">
            <a:extLst>
              <a:ext uri="{FF2B5EF4-FFF2-40B4-BE49-F238E27FC236}">
                <a16:creationId xmlns:a16="http://schemas.microsoft.com/office/drawing/2014/main" id="{D9B7FE14-A9C8-4DF7-BE8D-201B031E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43" y="1885950"/>
            <a:ext cx="33147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10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mWriteStr</a:t>
            </a:r>
            <a:r>
              <a:rPr lang="en-US" altLang="en-US" sz="1350" b="1" dirty="0">
                <a:latin typeface="Courier New" panose="02070309020205020404" pitchFamily="49" charset="0"/>
              </a:rPr>
              <a:t> MACRO buffer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buffer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39270" name="Line 1030">
            <a:extLst>
              <a:ext uri="{FF2B5EF4-FFF2-40B4-BE49-F238E27FC236}">
                <a16:creationId xmlns:a16="http://schemas.microsoft.com/office/drawing/2014/main" id="{DB464415-B90F-48FB-AA0E-74718F9DB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593" y="26289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US" sz="105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9458458-5214-4071-8E60-D0AB044D1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Invalid Argument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B7536E2-0AA8-4ECC-80F7-6A97A80A1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03700"/>
            <a:ext cx="8191824" cy="2679000"/>
          </a:xfrm>
        </p:spPr>
        <p:txBody>
          <a:bodyPr/>
          <a:lstStyle/>
          <a:p>
            <a:r>
              <a:rPr lang="en-US" altLang="en-US" dirty="0"/>
              <a:t>If you pass an invalid argument, the error is caught when the expanded code is assembled.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9974D6-06D1-4D16-8464-DD6092729E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F39CDA-3B2F-47B9-BCF8-89C29595F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6B358-6424-4F2B-BBFD-92467A21099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558CCD0B-D0D7-417D-9607-E65C8DF74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24" y="2769401"/>
            <a:ext cx="32004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mPutchar</a:t>
            </a:r>
            <a:r>
              <a:rPr lang="en-US" altLang="en-US" sz="1350" b="1" dirty="0">
                <a:latin typeface="Courier New" panose="02070309020205020404" pitchFamily="49" charset="0"/>
              </a:rPr>
              <a:t> 1234h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433E683B-2B53-44A8-99B6-49A6B8B4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23" y="3455201"/>
            <a:ext cx="5758219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mov al,1234h	; error!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WriteChar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pop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AEF4727-B59A-4A27-9BF7-541807CCC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Blank Argument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DA9BFDA-8587-4B26-BD95-594942605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18000"/>
            <a:ext cx="8191824" cy="2679000"/>
          </a:xfrm>
        </p:spPr>
        <p:txBody>
          <a:bodyPr/>
          <a:lstStyle/>
          <a:p>
            <a:r>
              <a:rPr lang="en-US" altLang="en-US" dirty="0"/>
              <a:t>If you pass a blank argument, the error is also caught when the expanded code is assembled.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4433B7-CCDA-46FE-987C-CFD3B3754A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3239F3E-23B7-4987-81AA-3D5DDB2F5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8E833-5DCD-409F-A105-9FAB7013DE5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18576FBC-DCE7-4F56-AC3A-94DCEBF9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823400"/>
            <a:ext cx="32004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mPutchar</a:t>
            </a:r>
            <a:endParaRPr lang="en-US" altLang="en-US" sz="135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9A92E20A-A074-4F91-84F8-AA3B4446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509200"/>
            <a:ext cx="32004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96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mov al,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WriteChar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1	pop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eax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9C74E39-0E4D-44A8-AC1B-5CC051A7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 Examples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6D1A5BA-3676-473B-986E-AD6140435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mReadStr - reads string from standard input</a:t>
            </a:r>
          </a:p>
          <a:p>
            <a:r>
              <a:rPr lang="en-US" altLang="en-US"/>
              <a:t>mGotoXY - locates the cursor on screen</a:t>
            </a:r>
          </a:p>
          <a:p>
            <a:r>
              <a:rPr lang="en-US" altLang="en-US"/>
              <a:t>mDumpMem - dumps a range of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3809-CB18-44D7-AEF4-EC7657DD2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D6DA6-8579-46A9-B15E-2B1F8EFB7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EC8F58-CE6E-48A4-B036-1EA5A3AA1F18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001DCDA-499E-45C0-AE95-B1B2EB7AA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216391"/>
            <a:ext cx="8191825" cy="1082700"/>
          </a:xfrm>
        </p:spPr>
        <p:txBody>
          <a:bodyPr/>
          <a:lstStyle/>
          <a:p>
            <a:r>
              <a:rPr lang="en-US" altLang="en-US" dirty="0" err="1"/>
              <a:t>mReadStr</a:t>
            </a:r>
            <a:endParaRPr lang="en-US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5B42481-1244-426C-8970-2EE6651AB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000BE23-94E4-4EB2-B0E7-9B7F32871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CCE2C-0B16-4D4F-BA3B-FDCBBC584A5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E0B5E2DC-0738-4F1E-AE8F-A0723E499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1996946"/>
            <a:ext cx="480060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mReadStr</a:t>
            </a:r>
            <a:r>
              <a:rPr lang="en-US" altLang="en-US" sz="1350" b="1" dirty="0">
                <a:latin typeface="Courier New" panose="02070309020205020404" pitchFamily="49" charset="0"/>
              </a:rPr>
              <a:t> MACRO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varName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varName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350" b="1" dirty="0">
                <a:latin typeface="Courier New" panose="02070309020205020404" pitchFamily="49" charset="0"/>
              </a:rPr>
              <a:t>,(SIZEOF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varName</a:t>
            </a:r>
            <a:r>
              <a:rPr lang="en-US" altLang="en-US" sz="1350" b="1" dirty="0">
                <a:latin typeface="Courier New" panose="02070309020205020404" pitchFamily="49" charset="0"/>
              </a:rPr>
              <a:t>) - 1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ReadString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ENDM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firstName</a:t>
            </a:r>
            <a:r>
              <a:rPr lang="en-US" altLang="en-US" sz="1350" b="1" dirty="0">
                <a:latin typeface="Courier New" panose="02070309020205020404" pitchFamily="49" charset="0"/>
              </a:rPr>
              <a:t> BYTE 30 DUP(?)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mReadStr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firstName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FBA9C519-5176-408D-A8A8-34170DBA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7" y="1081371"/>
            <a:ext cx="5772150" cy="6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The </a:t>
            </a:r>
            <a:r>
              <a:rPr lang="en-US" altLang="en-US" sz="1300" dirty="0" err="1"/>
              <a:t>mReadStr</a:t>
            </a:r>
            <a:r>
              <a:rPr lang="en-US" altLang="en-US" sz="1300" dirty="0"/>
              <a:t> macro provides a convenient wrapper around  </a:t>
            </a:r>
            <a:r>
              <a:rPr lang="en-US" altLang="en-US" sz="1300" dirty="0" err="1"/>
              <a:t>ReadString</a:t>
            </a:r>
            <a:r>
              <a:rPr lang="en-US" altLang="en-US" sz="1300" dirty="0"/>
              <a:t> procedure calls.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5454A92-10BD-4CA4-BB9D-2118DC5A0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57068"/>
            <a:ext cx="8191825" cy="1082700"/>
          </a:xfrm>
        </p:spPr>
        <p:txBody>
          <a:bodyPr/>
          <a:lstStyle/>
          <a:p>
            <a:r>
              <a:rPr lang="en-US" altLang="en-US" dirty="0" err="1"/>
              <a:t>mGotoXY</a:t>
            </a:r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B1E65C3-E51F-4F07-839F-6A0AC39B5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6EF8092-DCCE-4A52-AFB8-23B3624F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647A-4424-4206-9B3A-1E1A831FFAF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0AE226DB-C837-4F28-B95C-6443ADD0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14500"/>
            <a:ext cx="37719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mGotoxy MACRO X:REQ, Y:REQ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push edx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mov  dh,Y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mov  dl,X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call Gotoxy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pop  edx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4BCD814D-99D0-40F3-AB9F-6941ACA9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49" y="1052293"/>
            <a:ext cx="8455479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The </a:t>
            </a:r>
            <a:r>
              <a:rPr lang="en-US" altLang="en-US" sz="1300" dirty="0" err="1"/>
              <a:t>mGotoXY</a:t>
            </a:r>
            <a:r>
              <a:rPr lang="en-US" altLang="en-US" sz="1300" dirty="0"/>
              <a:t> macro </a:t>
            </a:r>
            <a:r>
              <a:rPr lang="en-US" altLang="en-US" sz="1300" dirty="0" err="1"/>
              <a:t>ets</a:t>
            </a:r>
            <a:r>
              <a:rPr lang="en-US" altLang="en-US" sz="1300" dirty="0"/>
              <a:t> the console cursor position by calling the </a:t>
            </a:r>
            <a:r>
              <a:rPr lang="en-US" altLang="en-US" sz="1300" dirty="0" err="1"/>
              <a:t>Gotoxy</a:t>
            </a:r>
            <a:r>
              <a:rPr lang="en-US" altLang="en-US" sz="1300" dirty="0"/>
              <a:t> library procedure.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79B10026-8C99-42E9-84C4-10A6884F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600450"/>
            <a:ext cx="5973536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>
                <a:solidFill>
                  <a:schemeClr val="tx1"/>
                </a:solidFill>
              </a:rPr>
              <a:t>The REQ next to X and Y identifies them as required parameters.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>
            <a:extLst>
              <a:ext uri="{FF2B5EF4-FFF2-40B4-BE49-F238E27FC236}">
                <a16:creationId xmlns:a16="http://schemas.microsoft.com/office/drawing/2014/main" id="{A9A0538F-F58C-4FEB-8B92-7ABEBC464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145350"/>
            <a:ext cx="8191825" cy="1082700"/>
          </a:xfrm>
        </p:spPr>
        <p:txBody>
          <a:bodyPr/>
          <a:lstStyle/>
          <a:p>
            <a:r>
              <a:rPr lang="en-US" altLang="en-US" dirty="0" err="1"/>
              <a:t>mDumpMem</a:t>
            </a:r>
            <a:endParaRPr lang="en-US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12B3D7-B451-4444-AF8D-50EEB47BF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8593B3-1DED-4AD1-B34A-D7EE661E2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4EF5D-38AA-4F43-AE20-FAA360B433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7219" name="Text Box 1027">
            <a:extLst>
              <a:ext uri="{FF2B5EF4-FFF2-40B4-BE49-F238E27FC236}">
                <a16:creationId xmlns:a16="http://schemas.microsoft.com/office/drawing/2014/main" id="{F8212201-0E49-43BB-9C26-DC109C7E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543050"/>
            <a:ext cx="5314950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mDumpMem</a:t>
            </a:r>
            <a:r>
              <a:rPr lang="en-US" altLang="en-US" sz="1350" b="1" dirty="0">
                <a:latin typeface="Courier New" panose="02070309020205020404" pitchFamily="49" charset="0"/>
              </a:rPr>
              <a:t> MACRO address,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itemCount</a:t>
            </a:r>
            <a:r>
              <a:rPr lang="en-US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componentSize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ebx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esi,address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ecx,itemCount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ebx,componentSize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DumpMem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esi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ecx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ebx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37220" name="Text Box 1028">
            <a:extLst>
              <a:ext uri="{FF2B5EF4-FFF2-40B4-BE49-F238E27FC236}">
                <a16:creationId xmlns:a16="http://schemas.microsoft.com/office/drawing/2014/main" id="{335C9D49-09D5-4A19-9122-7A350CAF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040250"/>
            <a:ext cx="8191823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The </a:t>
            </a:r>
            <a:r>
              <a:rPr lang="en-US" altLang="en-US" sz="1300" dirty="0" err="1"/>
              <a:t>mDumpMem</a:t>
            </a:r>
            <a:r>
              <a:rPr lang="en-US" altLang="en-US" sz="1300" dirty="0"/>
              <a:t> macro streamlines calls to the link library's  </a:t>
            </a:r>
            <a:r>
              <a:rPr lang="en-US" altLang="en-US" sz="1300" dirty="0" err="1"/>
              <a:t>DumpMem</a:t>
            </a:r>
            <a:r>
              <a:rPr lang="en-US" altLang="en-US" sz="1300" dirty="0"/>
              <a:t> procedure.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6272D343-4EA7-4563-BBA9-392F236AA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12" y="201600"/>
            <a:ext cx="8191825" cy="1082700"/>
          </a:xfrm>
        </p:spPr>
        <p:txBody>
          <a:bodyPr/>
          <a:lstStyle/>
          <a:p>
            <a:r>
              <a:rPr lang="en-US" altLang="en-US" dirty="0" err="1"/>
              <a:t>mWrite</a:t>
            </a:r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E71465C-C0DE-4B3D-99BC-4B62FE02E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A406AD-27F4-4183-AA1A-7554262889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254155-52CF-456A-9982-5D62CB86EA8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D4E4C588-A8A6-43F6-9F54-7AAC2B15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93" y="1775341"/>
            <a:ext cx="7285264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mWrite</a:t>
            </a:r>
            <a:r>
              <a:rPr lang="en-US" altLang="en-US" sz="1350" b="1" dirty="0">
                <a:latin typeface="Courier New" panose="02070309020205020404" pitchFamily="49" charset="0"/>
              </a:rPr>
              <a:t> MACRO text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LOCAL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.data		;; data segment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string BYTE text,0		;; define local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.code		;; code segment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push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mov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350" b="1" dirty="0">
                <a:latin typeface="Courier New" panose="02070309020205020404" pitchFamily="49" charset="0"/>
              </a:rPr>
              <a:t>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call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Writestring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pop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edx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579B096B-BEAA-456C-8752-C7167B54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2" y="906616"/>
            <a:ext cx="5772150" cy="6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dirty="0"/>
              <a:t>The </a:t>
            </a:r>
            <a:r>
              <a:rPr lang="en-US" altLang="en-US" sz="1300" dirty="0" err="1"/>
              <a:t>mWrite</a:t>
            </a:r>
            <a:r>
              <a:rPr lang="en-US" altLang="en-US" sz="1300" dirty="0"/>
              <a:t> macro writes a string literal to standard output. It is a good example of a macro that contains both code and data.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764BD94F-73F8-420A-B5A1-B60AB6F7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93" y="4236884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dirty="0">
                <a:solidFill>
                  <a:schemeClr val="tx1"/>
                </a:solidFill>
              </a:rPr>
              <a:t>The LOCAL directive prevents string from becoming a global label.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3F65064-5EF3-4665-80E3-44C3BFA91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Macros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7CF0006-EF23-43C5-9F81-7DD6AD03B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338" y="1003650"/>
            <a:ext cx="8191824" cy="2679000"/>
          </a:xfrm>
        </p:spPr>
        <p:txBody>
          <a:bodyPr/>
          <a:lstStyle/>
          <a:p>
            <a:r>
              <a:rPr lang="en-US" altLang="en-US" sz="1575" dirty="0">
                <a:solidFill>
                  <a:schemeClr val="tx1"/>
                </a:solidFill>
              </a:rPr>
              <a:t>The </a:t>
            </a:r>
            <a:r>
              <a:rPr lang="en-US" altLang="en-US" sz="1575" dirty="0" err="1">
                <a:solidFill>
                  <a:schemeClr val="tx1"/>
                </a:solidFill>
              </a:rPr>
              <a:t>mWriteLn</a:t>
            </a:r>
            <a:r>
              <a:rPr lang="en-US" altLang="en-US" sz="1575" dirty="0">
                <a:solidFill>
                  <a:schemeClr val="tx1"/>
                </a:solidFill>
              </a:rPr>
              <a:t> macro contains a nested macro (a macro invoked by another macro).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D1BBE1E-8E8F-425C-874A-D92727680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706036D-48FC-4B97-BE7B-44689BA2F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8BA3C-9E01-4DA0-8042-D4BE28DE7C4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06500D0F-B8D3-42D1-9CFC-26B7E91F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005" y="1404336"/>
            <a:ext cx="240030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mWriteLn MACRO text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mWrite text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AE8D6E65-2177-4FEB-80F4-A41487DE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49" y="2343150"/>
            <a:ext cx="46863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mWriteLn "My Sample Macro Program"</a:t>
            </a:r>
          </a:p>
        </p:txBody>
      </p: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3DDF2BBC-48E8-406D-BFD4-7544CE52C1E0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2914650"/>
            <a:ext cx="7056664" cy="2232422"/>
            <a:chOff x="144" y="2160"/>
            <a:chExt cx="4464" cy="1875"/>
          </a:xfrm>
        </p:grpSpPr>
        <p:sp>
          <p:nvSpPr>
            <p:cNvPr id="93191" name="Text Box 7">
              <a:extLst>
                <a:ext uri="{FF2B5EF4-FFF2-40B4-BE49-F238E27FC236}">
                  <a16:creationId xmlns:a16="http://schemas.microsoft.com/office/drawing/2014/main" id="{28740A9F-2D37-4600-BCB9-36FFFF0B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60"/>
              <a:ext cx="39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	.data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	??0002 BYTE "My Sample Macro Program",0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 	.code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 	push </a:t>
              </a:r>
              <a:r>
                <a:rPr lang="en-US" altLang="en-US" sz="1350" b="1" dirty="0" err="1">
                  <a:latin typeface="Courier New" panose="02070309020205020404" pitchFamily="49" charset="0"/>
                </a:rPr>
                <a:t>edx</a:t>
              </a:r>
              <a:endParaRPr lang="en-US" altLang="en-US" sz="1350" b="1" dirty="0">
                <a:latin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 	mov  </a:t>
              </a:r>
              <a:r>
                <a:rPr lang="en-US" altLang="en-US" sz="1350" b="1" dirty="0" err="1">
                  <a:latin typeface="Courier New" panose="02070309020205020404" pitchFamily="49" charset="0"/>
                </a:rPr>
                <a:t>edx,OFFSET</a:t>
              </a:r>
              <a:r>
                <a:rPr lang="en-US" altLang="en-US" sz="1350" b="1" dirty="0">
                  <a:latin typeface="Courier New" panose="02070309020205020404" pitchFamily="49" charset="0"/>
                </a:rPr>
                <a:t> ??0002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 	call </a:t>
              </a:r>
              <a:r>
                <a:rPr lang="en-US" altLang="en-US" sz="1350" b="1" dirty="0" err="1">
                  <a:latin typeface="Courier New" panose="02070309020205020404" pitchFamily="49" charset="0"/>
                </a:rPr>
                <a:t>Writestring</a:t>
              </a:r>
              <a:endParaRPr lang="en-US" altLang="en-US" sz="1350" b="1" dirty="0">
                <a:latin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2 	pop  </a:t>
              </a:r>
              <a:r>
                <a:rPr lang="en-US" altLang="en-US" sz="1350" b="1" dirty="0" err="1">
                  <a:latin typeface="Courier New" panose="02070309020205020404" pitchFamily="49" charset="0"/>
                </a:rPr>
                <a:t>edx</a:t>
              </a:r>
              <a:endParaRPr lang="en-US" altLang="en-US" sz="1350" b="1" dirty="0">
                <a:latin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350" b="1" dirty="0">
                  <a:latin typeface="Courier New" panose="02070309020205020404" pitchFamily="49" charset="0"/>
                </a:rPr>
                <a:t>1 	call </a:t>
              </a:r>
              <a:r>
                <a:rPr lang="en-US" altLang="en-US" sz="1350" b="1" dirty="0" err="1">
                  <a:latin typeface="Courier New" panose="02070309020205020404" pitchFamily="49" charset="0"/>
                </a:rPr>
                <a:t>Crlf</a:t>
              </a:r>
              <a:endParaRPr lang="en-US" altLang="en-US" sz="1350" b="1" dirty="0">
                <a:latin typeface="Courier New" panose="02070309020205020404" pitchFamily="49" charset="0"/>
              </a:endParaRPr>
            </a:p>
          </p:txBody>
        </p:sp>
        <p:sp>
          <p:nvSpPr>
            <p:cNvPr id="93192" name="Text Box 8">
              <a:extLst>
                <a:ext uri="{FF2B5EF4-FFF2-40B4-BE49-F238E27FC236}">
                  <a16:creationId xmlns:a16="http://schemas.microsoft.com/office/drawing/2014/main" id="{D7308B1D-8E77-4C5A-845B-AD338661E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96"/>
              <a:ext cx="168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75"/>
                <a:t>nesting level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95967BAA-6703-464D-88B8-DC462EBF0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/>
            <a:p>
              <a:endParaRPr lang="en-US" sz="105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29F45609-8BAD-4A2A-8ECC-14C2ADBFF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BA41B78-49A8-458F-BD19-8660CC254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62050"/>
            <a:ext cx="8191824" cy="2679000"/>
          </a:xfrm>
        </p:spPr>
        <p:txBody>
          <a:bodyPr/>
          <a:lstStyle/>
          <a:p>
            <a:r>
              <a:rPr lang="en-US" altLang="en-US" dirty="0"/>
              <a:t>Write a nested macro that clears the screen, locates the cursor at a given row and column, asks the user to enter an account number, and inputs the account number. Use any macros shown so far.</a:t>
            </a:r>
          </a:p>
          <a:p>
            <a:r>
              <a:rPr lang="en-US" altLang="en-US" dirty="0"/>
              <a:t>Use the following data to test your macro: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9BDECE8-8C8A-4535-961F-67BCA34836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CE33C4-AA97-45FF-9378-0FE801505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C2918-A115-4018-92FC-57D304E501E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3FBE12CD-3F46-4D8E-A8A8-92FDB5A4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609" y="3429000"/>
            <a:ext cx="6826219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 err="1">
                <a:latin typeface="Courier New" panose="02070309020205020404" pitchFamily="49" charset="0"/>
              </a:rPr>
              <a:t>acctNum</a:t>
            </a:r>
            <a:r>
              <a:rPr lang="en-US" altLang="en-US" sz="1350" b="1" dirty="0">
                <a:latin typeface="Courier New" panose="02070309020205020404" pitchFamily="49" charset="0"/>
              </a:rPr>
              <a:t> BYTE 30 DUP(?)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	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mAskForString</a:t>
            </a:r>
            <a:r>
              <a:rPr lang="en-US" altLang="en-US" sz="1350" b="1" dirty="0">
                <a:latin typeface="Courier New" panose="02070309020205020404" pitchFamily="49" charset="0"/>
              </a:rPr>
              <a:t> 5,10,"Input Account Number: ", \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 dirty="0">
                <a:latin typeface="Courier New" panose="02070309020205020404" pitchFamily="49" charset="0"/>
              </a:rPr>
              <a:t>      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acctNum</a:t>
            </a:r>
            <a:endParaRPr lang="en-US" altLang="en-US" sz="1350" b="1" dirty="0">
              <a:latin typeface="Courier New" panose="02070309020205020404" pitchFamily="49" charset="0"/>
            </a:endParaRP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9B8681FA-2A93-4826-A887-44DE38EA3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485" y="4828168"/>
            <a:ext cx="1543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dirty="0"/>
              <a:t>Solution . . 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CD88A64-8A56-4BC6-92D2-0A81432E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Structures - Overview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2A30865-9C25-4FBE-B484-3BD3E2F6A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Defining Structures</a:t>
            </a:r>
          </a:p>
          <a:p>
            <a:r>
              <a:rPr lang="en-US" altLang="en-US" dirty="0"/>
              <a:t>Declaring Structure Variables</a:t>
            </a:r>
          </a:p>
          <a:p>
            <a:r>
              <a:rPr lang="en-US" altLang="en-US" dirty="0"/>
              <a:t>Referencing Structure Variables</a:t>
            </a:r>
          </a:p>
          <a:p>
            <a:r>
              <a:rPr lang="en-US" altLang="en-US" dirty="0"/>
              <a:t>Example: Displaying the System Time</a:t>
            </a:r>
          </a:p>
          <a:p>
            <a:r>
              <a:rPr lang="en-US" altLang="en-US" dirty="0"/>
              <a:t>Nested Structures</a:t>
            </a:r>
          </a:p>
          <a:p>
            <a:r>
              <a:rPr lang="en-US" altLang="en-US" dirty="0"/>
              <a:t>Example: Drunkard's Walk</a:t>
            </a:r>
          </a:p>
          <a:p>
            <a:r>
              <a:rPr lang="en-US" altLang="en-US" strike="sngStrike" dirty="0"/>
              <a:t>Declaring and Using Unions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EE31-1D7D-4CE8-9785-248F9A0CA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A0BA7-B19F-40FB-9528-BC60AE97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93B55-3BFE-4194-87B5-7A41CFDCDA0C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5BA3C9AA-E1FC-4897-B069-198A518BD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 . . Solution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43D506-E3C2-4828-90DC-D1F69A109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001387-0926-4EB0-9746-AF4829EDF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DCE8AF-3600-4257-9954-85303A56B58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3844" name="Text Box 4">
            <a:extLst>
              <a:ext uri="{FF2B5EF4-FFF2-40B4-BE49-F238E27FC236}">
                <a16:creationId xmlns:a16="http://schemas.microsoft.com/office/drawing/2014/main" id="{D64E288A-6A45-4786-A9A0-8372E340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14450"/>
            <a:ext cx="46863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mAskForString MACRO row,col,prompt,inbuf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call Clrscr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mGotoXY col,row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mWrite prompt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	mReadStr inbuf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ED996D06-AFA7-417A-A078-5A22D1B3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57550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>
                <a:hlinkClick r:id="rId2"/>
              </a:rPr>
              <a:t>View the solution program</a:t>
            </a:r>
            <a:endParaRPr lang="en-US" altLang="en-US" sz="105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>
            <a:extLst>
              <a:ext uri="{FF2B5EF4-FFF2-40B4-BE49-F238E27FC236}">
                <a16:creationId xmlns:a16="http://schemas.microsoft.com/office/drawing/2014/main" id="{83C8A1EB-1796-4C43-B03E-AFCA04F2D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</a:t>
            </a:r>
          </a:p>
        </p:txBody>
      </p:sp>
      <p:sp>
        <p:nvSpPr>
          <p:cNvPr id="79875" name="Rectangle 1027">
            <a:extLst>
              <a:ext uri="{FF2B5EF4-FFF2-40B4-BE49-F238E27FC236}">
                <a16:creationId xmlns:a16="http://schemas.microsoft.com/office/drawing/2014/main" id="{CCE8FC0D-FA0A-4071-89C8-1D246161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 template or pattern given to a logically related group of variables.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field - structure member containing data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Program access to a structure: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entire structure as a complete unit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individual fields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Useful way to pass multiple related arguments to a procedure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example: file directory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0C0AB-CB16-44FD-B0E3-E819EED43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7E3F4-E9F6-43B0-A5E2-D2330F119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53308-5C0E-43F2-8FA7-1411E596933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>
            <a:extLst>
              <a:ext uri="{FF2B5EF4-FFF2-40B4-BE49-F238E27FC236}">
                <a16:creationId xmlns:a16="http://schemas.microsoft.com/office/drawing/2014/main" id="{E82CB467-C93D-42E4-9B2A-828BD81D1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Structure</a:t>
            </a:r>
          </a:p>
        </p:txBody>
      </p:sp>
      <p:sp>
        <p:nvSpPr>
          <p:cNvPr id="114691" name="Rectangle 2051">
            <a:extLst>
              <a:ext uri="{FF2B5EF4-FFF2-40B4-BE49-F238E27FC236}">
                <a16:creationId xmlns:a16="http://schemas.microsoft.com/office/drawing/2014/main" id="{A3D347E8-5CEA-404C-987B-4F754CBE9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Using a structure involves three sequential steps: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1. Define the structure.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2. Declare one or more variables of the structure type, called structure variables.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3. Write runtime instructions that access the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0B28-7739-4F06-8579-3145FBA21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5AFC-E230-410F-9029-C8BA24D72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E44D5C-7F35-439E-BFE8-B158FFD0751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7D08C2B-06FB-440D-A306-9753EA49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Definition Syntax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4A5A28-2D94-4E33-8258-A6D33E85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3107B6-8330-4BAB-A5C5-1D2A4E013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F70FF-26F8-4A15-ADE9-D137723464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8EF8AA80-BCC7-4C84-8294-A70AD12F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14451"/>
            <a:ext cx="2514600" cy="117724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name STRUCT</a:t>
            </a:r>
          </a:p>
          <a:p>
            <a:pPr>
              <a:spcBef>
                <a:spcPct val="50000"/>
              </a:spcBef>
            </a:pP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	field-declarations</a:t>
            </a:r>
          </a:p>
          <a:p>
            <a:pPr>
              <a:spcBef>
                <a:spcPct val="50000"/>
              </a:spcBef>
            </a:pPr>
            <a:r>
              <a:rPr lang="en-US" altLang="en-US" sz="1575" i="1">
                <a:solidFill>
                  <a:schemeClr val="bg2"/>
                </a:solidFill>
                <a:latin typeface="Arial" panose="020B0604020202020204" pitchFamily="34" charset="0"/>
              </a:rPr>
              <a:t>name ENDS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CA0E16BD-98AB-4CFC-8963-81BE4AE3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800350"/>
            <a:ext cx="5829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Field-declarations are identical to variable declarations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8E5500A-24C1-49E9-86C7-6D94F070F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 Structure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BA84F8A-9520-4860-86B4-99E99622A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COORD structure used by the MS-Windows programming library identifies X and Y screen coordinates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A51FEA-D681-4C14-8547-2AA95BBDED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1E7B6D8-E9BD-44E4-9B35-5B3E2604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C567D-5558-42EB-A3C3-55984394679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26F88D97-AEAF-45AF-8E34-2C707737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788" y="3337750"/>
            <a:ext cx="6134424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 dirty="0">
                <a:latin typeface="Courier New" panose="02070309020205020404" pitchFamily="49" charset="0"/>
              </a:rPr>
              <a:t>COORD STRUCT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 dirty="0">
                <a:latin typeface="Courier New" panose="02070309020205020404" pitchFamily="49" charset="0"/>
              </a:rPr>
              <a:t>	X WORD ? 	; offset 00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 dirty="0">
                <a:latin typeface="Courier New" panose="02070309020205020404" pitchFamily="49" charset="0"/>
              </a:rPr>
              <a:t>	Y WORD ? 	; offset 02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sz="1350" b="1" dirty="0">
                <a:latin typeface="Courier New" panose="02070309020205020404" pitchFamily="49" charset="0"/>
              </a:rPr>
              <a:t>COORD ENDS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8922DFF-2B64-486B-8870-DDF708D91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Employee Structure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0EA39F4-B125-4B83-A5CF-D87F7F84E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B45C2BB-CE5F-4DCE-949E-8E8A91DE4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778F9-C2D1-4935-8CDB-9954DDAB0FA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77FFD45F-8E82-41B7-8700-013AC078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389" y="2204697"/>
            <a:ext cx="3850821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Employee STRUCT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IdNum BYTE "000000000"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LastName BYTE 30 DUP(0)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Years WORD 0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SalaryHistory DWORD 0,0,0,0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50" b="1">
                <a:latin typeface="Courier New" panose="02070309020205020404" pitchFamily="49" charset="0"/>
              </a:rPr>
              <a:t>Employee ENDS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EAA04E7C-2FEF-4109-A3F8-64728197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493" y="1571670"/>
            <a:ext cx="5772150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A structure is ideal for combining fields of different types:</a:t>
            </a:r>
          </a:p>
        </p:txBody>
      </p:sp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C7300BCA-FD44-4563-BEA0-D0A9A7763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50270"/>
              </p:ext>
            </p:extLst>
          </p:nvPr>
        </p:nvGraphicFramePr>
        <p:xfrm>
          <a:off x="1581150" y="3826668"/>
          <a:ext cx="53721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VISIO" r:id="rId3" imgW="3308400" imgH="614520" progId="Visio.Drawing.6">
                  <p:embed/>
                </p:oleObj>
              </mc:Choice>
              <mc:Fallback>
                <p:oleObj name="VISIO" r:id="rId3" imgW="3308400" imgH="614520" progId="Visio.Drawing.6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C7300BCA-FD44-4563-BEA0-D0A9A7763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86" t="-5853" r="-1086"/>
                      <a:stretch>
                        <a:fillRect/>
                      </a:stretch>
                    </p:blipFill>
                    <p:spPr bwMode="auto">
                      <a:xfrm>
                        <a:off x="1581150" y="3826668"/>
                        <a:ext cx="5372100" cy="1033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2164</Words>
  <Application>Microsoft Office PowerPoint</Application>
  <PresentationFormat>On-screen Show (16:9)</PresentationFormat>
  <Paragraphs>420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Barlow Light</vt:lpstr>
      <vt:lpstr>Raleway Thin</vt:lpstr>
      <vt:lpstr>Arial</vt:lpstr>
      <vt:lpstr>Courier New</vt:lpstr>
      <vt:lpstr>Calibri</vt:lpstr>
      <vt:lpstr>Barlow</vt:lpstr>
      <vt:lpstr>Gaoler template</vt:lpstr>
      <vt:lpstr>VISIO</vt:lpstr>
      <vt:lpstr>Computer Organization &amp; Assembly Language  - EE2003</vt:lpstr>
      <vt:lpstr>Lecture 16</vt:lpstr>
      <vt:lpstr>Chapter Overview</vt:lpstr>
      <vt:lpstr>Structures - Overview</vt:lpstr>
      <vt:lpstr>Structure</vt:lpstr>
      <vt:lpstr>Using a Structure</vt:lpstr>
      <vt:lpstr>Structure Definition Syntax</vt:lpstr>
      <vt:lpstr>COORD Structure</vt:lpstr>
      <vt:lpstr>Employee Structure</vt:lpstr>
      <vt:lpstr>Declaring Structure Variables</vt:lpstr>
      <vt:lpstr>Initializing Array Fields</vt:lpstr>
      <vt:lpstr>Array of Structures</vt:lpstr>
      <vt:lpstr>Referencing Structure Variables</vt:lpstr>
      <vt:lpstr>. . . continued</vt:lpstr>
      <vt:lpstr>Looping Through an Array of Points</vt:lpstr>
      <vt:lpstr>Example: Displaying the System Time  (1 of 3)</vt:lpstr>
      <vt:lpstr>Example: Displaying the System Time (2 of 3)</vt:lpstr>
      <vt:lpstr>Example: Displaying the System Time (3 of 3)</vt:lpstr>
      <vt:lpstr>Nested Structures (1 of 2)</vt:lpstr>
      <vt:lpstr>Nested Structures (2 of 2)</vt:lpstr>
      <vt:lpstr>Example: Drunkard's Walk</vt:lpstr>
      <vt:lpstr>Macros</vt:lpstr>
      <vt:lpstr>Introducing Macros</vt:lpstr>
      <vt:lpstr>Defining Macros</vt:lpstr>
      <vt:lpstr>mNewLine Macro Example</vt:lpstr>
      <vt:lpstr>mPutChar Macro</vt:lpstr>
      <vt:lpstr>Invoking Macros (1 of 2)</vt:lpstr>
      <vt:lpstr>Invoking Macros (2 of 2)</vt:lpstr>
      <vt:lpstr>mWriteStr Macro  (1 of 2)</vt:lpstr>
      <vt:lpstr>mWriteStr Macro (2 of 2)</vt:lpstr>
      <vt:lpstr>Invalid Argument</vt:lpstr>
      <vt:lpstr>Blank Argument</vt:lpstr>
      <vt:lpstr>Macro Examples</vt:lpstr>
      <vt:lpstr>mReadStr</vt:lpstr>
      <vt:lpstr>mGotoXY</vt:lpstr>
      <vt:lpstr>mDumpMem</vt:lpstr>
      <vt:lpstr>mWrite</vt:lpstr>
      <vt:lpstr>Nested Macros</vt:lpstr>
      <vt:lpstr>Your turn . . .</vt:lpstr>
      <vt:lpstr>. . . 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85</cp:revision>
  <dcterms:modified xsi:type="dcterms:W3CDTF">2021-12-13T01:38:07Z</dcterms:modified>
</cp:coreProperties>
</file>