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26" r:id="rId3"/>
    <p:sldId id="261" r:id="rId4"/>
    <p:sldId id="264" r:id="rId5"/>
    <p:sldId id="265" r:id="rId6"/>
    <p:sldId id="275" r:id="rId7"/>
    <p:sldId id="276" r:id="rId8"/>
    <p:sldId id="302" r:id="rId9"/>
    <p:sldId id="266" r:id="rId10"/>
    <p:sldId id="267" r:id="rId11"/>
    <p:sldId id="262" r:id="rId12"/>
    <p:sldId id="280" r:id="rId13"/>
    <p:sldId id="281" r:id="rId14"/>
    <p:sldId id="282" r:id="rId15"/>
    <p:sldId id="268" r:id="rId16"/>
    <p:sldId id="303" r:id="rId17"/>
    <p:sldId id="355" r:id="rId18"/>
    <p:sldId id="357" r:id="rId19"/>
    <p:sldId id="358" r:id="rId20"/>
    <p:sldId id="283" r:id="rId21"/>
    <p:sldId id="284" r:id="rId22"/>
    <p:sldId id="316" r:id="rId23"/>
    <p:sldId id="269" r:id="rId24"/>
    <p:sldId id="289" r:id="rId25"/>
    <p:sldId id="270" r:id="rId26"/>
    <p:sldId id="285" r:id="rId27"/>
    <p:sldId id="287" r:id="rId28"/>
    <p:sldId id="288" r:id="rId29"/>
    <p:sldId id="290" r:id="rId30"/>
    <p:sldId id="291" r:id="rId31"/>
    <p:sldId id="272" r:id="rId32"/>
    <p:sldId id="293" r:id="rId33"/>
    <p:sldId id="297" r:id="rId34"/>
    <p:sldId id="294" r:id="rId35"/>
    <p:sldId id="298" r:id="rId36"/>
    <p:sldId id="295" r:id="rId37"/>
    <p:sldId id="299" r:id="rId38"/>
    <p:sldId id="300" r:id="rId39"/>
    <p:sldId id="273" r:id="rId40"/>
    <p:sldId id="301" r:id="rId41"/>
    <p:sldId id="359" r:id="rId42"/>
    <p:sldId id="360" r:id="rId43"/>
    <p:sldId id="304" r:id="rId44"/>
    <p:sldId id="313" r:id="rId45"/>
    <p:sldId id="354" r:id="rId4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8"/>
      <p:bold r:id="rId49"/>
      <p:italic r:id="rId50"/>
      <p:boldItalic r:id="rId51"/>
    </p:embeddedFont>
    <p:embeddedFont>
      <p:font typeface="Barlow Light" panose="00000400000000000000" pitchFamily="2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Raleway Thin" panose="020B02030301010600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3B6C3D7-868B-411D-BA1A-F1872CD809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61CBC24-32AE-462A-848C-122FC00511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81ED-E3C8-458A-8BEF-C12792E20C5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2859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inlineTestCpp.tx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Encode2cpp.tx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DateTime.asm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C1201F-5027-44C9-BEB3-E03894C6B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_asm Directive in Microsoft Visual C++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7164A14-3BC6-45F6-A2BE-A09BC96FC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Can be placed at the beginning of a single statement</a:t>
            </a:r>
          </a:p>
          <a:p>
            <a:pPr eaLnBrk="1" hangingPunct="1"/>
            <a:r>
              <a:rPr lang="en-US" altLang="en-PK"/>
              <a:t>Or, It can mark the beginning of a block of assembly language statements</a:t>
            </a:r>
          </a:p>
          <a:p>
            <a:pPr eaLnBrk="1" hangingPunct="1"/>
            <a:r>
              <a:rPr lang="en-US" altLang="en-PK"/>
              <a:t>Syntax: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4197B8FC-7158-476E-9304-E837803ED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6A9D033-022B-4992-BA94-53A66A1AF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5807B9-57EE-4C8A-A34C-F6399BEBC9C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A4406A35-BB1F-4F18-9321-12953290F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111" y="3029652"/>
            <a:ext cx="2171700" cy="211384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__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asm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statement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__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asm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statement-1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statement-2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statement-n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D96A1B2-C41F-460D-9CD4-9803321FE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Commenting Styles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C2743F6B-A8C5-45B0-9897-FEB318322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9D57DB7A-A297-490B-8F3C-9B2751529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D20AD2-2349-4941-BD41-6198F3D0788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653E86FC-0E3C-4683-BF0F-CFA3937F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2974521"/>
            <a:ext cx="5772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esi,buf     ; initialize index register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esi,buf    // initialize index register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esi,buf    /* initialize index register */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E593FD44-D503-4EF3-81A0-DC306C7B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2060121"/>
            <a:ext cx="57721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/>
              <a:t>All of the following comment styles are acceptable, but the latter two are preferred: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96A1773E-F793-4354-9679-70809CDF9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02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You Can Do the Following . . .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11D7A972-BF5D-4DCD-B8EF-F469EF3A2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any instruction from the Intel instruction set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register names as operands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Reference function parameters by name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Reference code labels and variables that were declared outside the </a:t>
            </a:r>
            <a:r>
              <a:rPr lang="en-US" altLang="en-PK" dirty="0" err="1">
                <a:solidFill>
                  <a:schemeClr val="tx1"/>
                </a:solidFill>
              </a:rPr>
              <a:t>asm</a:t>
            </a:r>
            <a:r>
              <a:rPr lang="en-US" altLang="en-PK" dirty="0">
                <a:solidFill>
                  <a:schemeClr val="tx1"/>
                </a:solidFill>
              </a:rPr>
              <a:t> block 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numeric literals that incorporate either assembler-style or C-style radix notation 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the PTR operator in statements such as </a:t>
            </a:r>
            <a:r>
              <a:rPr lang="en-US" altLang="en-PK" dirty="0" err="1">
                <a:solidFill>
                  <a:schemeClr val="tx1"/>
                </a:solidFill>
              </a:rPr>
              <a:t>inc</a:t>
            </a:r>
            <a:r>
              <a:rPr lang="en-US" altLang="en-PK" dirty="0">
                <a:solidFill>
                  <a:schemeClr val="tx1"/>
                </a:solidFill>
              </a:rPr>
              <a:t> BYTE PTR [</a:t>
            </a:r>
            <a:r>
              <a:rPr lang="en-US" altLang="en-PK" dirty="0" err="1">
                <a:solidFill>
                  <a:schemeClr val="tx1"/>
                </a:solidFill>
              </a:rPr>
              <a:t>esi</a:t>
            </a:r>
            <a:r>
              <a:rPr lang="en-US" altLang="en-PK" dirty="0">
                <a:solidFill>
                  <a:schemeClr val="tx1"/>
                </a:solidFill>
              </a:rPr>
              <a:t>]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the EVEN and ALIGN directives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Use LENGTH, TYPE, and SIZE directives</a:t>
            </a:r>
          </a:p>
        </p:txBody>
      </p:sp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61857615-97FA-4CB8-8F4E-A93C52FDF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C9744DBF-5D0B-444A-9A2F-2CEEFD364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FC09DA-F854-4208-8F80-627E0948EB3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EF27D03-EC05-4A48-BA0B-094A62F2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 Cannot Do the Following . . .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9128BAC-6A54-4E79-84E7-AF1B2C291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/>
              <a:t>Use data definition directives such as DB, DW, or BYTE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Use assembler operators other than PTR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Use STRUCT, RECORD, WIDTH, and MASK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Use the OFFSET operator (but LEA is ok)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Use macro directives such as MACRO, REPT, IRC, IRP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Reference segments by name.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PK" dirty="0"/>
              <a:t>(You can, however, use segment register names as operands.)</a:t>
            </a:r>
          </a:p>
        </p:txBody>
      </p:sp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7B80383-0A08-4D29-A6AC-57DB9B0820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5397B7A-BD5D-4C5B-B103-DBFE76497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6CA0FF-0BAE-4549-97C2-ECA8972D4C8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29661177-6C12-4A11-8841-FF21E136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Register Usage</a:t>
            </a:r>
          </a:p>
        </p:txBody>
      </p:sp>
      <p:sp>
        <p:nvSpPr>
          <p:cNvPr id="17413" name="Rectangle 1027">
            <a:extLst>
              <a:ext uri="{FF2B5EF4-FFF2-40B4-BE49-F238E27FC236}">
                <a16:creationId xmlns:a16="http://schemas.microsoft.com/office/drawing/2014/main" id="{3D95CEB0-A1EF-4153-B24A-7EE434D6D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In general, you can modify EAX, EBX, ECX, and EDX in your inline code because the compiler does not expect these values to be preserved between statements</a:t>
            </a:r>
          </a:p>
          <a:p>
            <a:pPr eaLnBrk="1" hangingPunct="1"/>
            <a:r>
              <a:rPr lang="en-US" altLang="en-PK"/>
              <a:t>Conversely, always save and restore ESI, EDI, and EBP.</a:t>
            </a:r>
          </a:p>
        </p:txBody>
      </p:sp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6D65AD8E-7EBC-4609-93F3-9948740F21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3E9CD7B7-34DA-4003-A1AE-91C4BA21A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761A5F-5225-4FA1-A3DE-866AB0B91FF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4" name="Text Box 1028">
            <a:extLst>
              <a:ext uri="{FF2B5EF4-FFF2-40B4-BE49-F238E27FC236}">
                <a16:creationId xmlns:a16="http://schemas.microsoft.com/office/drawing/2014/main" id="{2397F96B-037E-48E3-8627-C952D49A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436" y="4449688"/>
            <a:ext cx="49720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>
                <a:hlinkClick r:id="rId2"/>
              </a:rPr>
              <a:t>See the Inline Test demonstration program</a:t>
            </a:r>
            <a:r>
              <a:rPr lang="en-US" altLang="en-PK" sz="1575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718353F-ED50-4C8A-8EA8-9E0884454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 Encryption Example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5D66B82-F23D-42FE-BDBF-981347DB0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Reads a file, encrypts it, and writes the output to another file. </a:t>
            </a:r>
          </a:p>
          <a:p>
            <a:pPr eaLnBrk="1" hangingPunct="1"/>
            <a:r>
              <a:rPr lang="en-US" altLang="en-PK"/>
              <a:t>The TranslateBuffer function uses an __asm block to define statements that loop through a character array and XOR each character with a predefined value. 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FB217F74-8D45-49BF-AD3A-6D7E6F2EC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166B8243-E2C3-44E2-8A7C-89E9F83ED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55F5A2-A247-4F08-B50F-465630603C5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230C92A5-C943-42A6-827B-365DB3D9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621" y="4411688"/>
            <a:ext cx="3657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>
                <a:hlinkClick r:id="rId2"/>
              </a:rPr>
              <a:t>View the Encode2.cpp program listing</a:t>
            </a:r>
            <a:endParaRPr lang="en-US" altLang="en-PK" sz="157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50B1DE8-0BBE-4194-939A-A6359B5A2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00D494B-72E2-40F7-85F7-BB8B812F5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Inline Assembly Code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Linking to C/C++ in Protected Mode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Linking to C/C++ in Real-Address Mode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27C43025-4F67-4DBB-8591-FEC4AE8F4C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C9A6D3CE-5C4D-418E-8189-DD15AD9BF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F6F801-2349-4EC9-A25F-1C67C81EA87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18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13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84BF8-CA31-49C0-8936-31FC1A6ED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sz="4800" dirty="0"/>
              <a:t>16-Bit MS-DOS Programming</a:t>
            </a:r>
            <a:endParaRPr lang="en-US" dirty="0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3363EF3-A050-4BA4-9DF3-8ED8FE42C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MS-DOS and the IBM-PC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MS-DOS Function Calls (INT 21h)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Standard MS-DOS File I/O Services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B0BA7C53-E844-4978-8146-E6B3B9948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B4382374-F9AF-4CE4-A1EC-07DD3150F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E42586-09DB-469D-91BD-90E12B3C00C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5539EF9-671F-41F8-8E65-4A94201E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Instruction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EABDBF0-1269-426A-BF51-AA1E566BE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4478" y="12322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INT instruction executes a software interrupt.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code that handles the interrupt is called an interrupt handler.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1962A621-055C-4551-A440-5020F3A7E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69FA7D20-D2F4-4473-ACA2-E48EF75FA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3C8458-C5F3-4004-8DD4-E47368B1E5D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61884B82-4F37-4D06-AC4B-1C5B37EA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64" y="2447975"/>
            <a:ext cx="2914650" cy="6647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9449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solidFill>
                  <a:schemeClr val="bg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PK" sz="1350" b="1" i="1">
                <a:solidFill>
                  <a:schemeClr val="bg2"/>
                </a:solidFill>
                <a:latin typeface="Courier New" panose="02070309020205020404" pitchFamily="49" charset="0"/>
              </a:rPr>
              <a:t>number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350" b="1" i="1">
                <a:solidFill>
                  <a:schemeClr val="bg2"/>
                </a:solidFill>
                <a:latin typeface="Courier New" panose="02070309020205020404" pitchFamily="49" charset="0"/>
              </a:rPr>
              <a:t>(number = 0..FFh)</a:t>
            </a: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120CADE4-A456-4942-8D62-BB6D831B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48" y="3277252"/>
            <a:ext cx="5314950" cy="7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The Interrupt Vector Table (IVT) holds a 32-bit segment-offset address for each possible interrupt handler.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28719-B8E6-4CC3-95D2-C5C244D49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55" y="4162057"/>
            <a:ext cx="5715000" cy="692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Interrupt Service Routine (ISR) is another name for interrupt handler.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17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13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0FCEC397-DCD4-4F11-B04B-B3180175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Interrupt Vectoring Process</a:t>
            </a:r>
          </a:p>
        </p:txBody>
      </p:sp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7638FFBE-06B7-408F-A5A0-212109F5EB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9DC5F74C-312B-4FE3-9388-3E939B487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5BB1D7-AF5E-403A-B392-0734243041E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1027">
            <a:extLst>
              <a:ext uri="{FF2B5EF4-FFF2-40B4-BE49-F238E27FC236}">
                <a16:creationId xmlns:a16="http://schemas.microsoft.com/office/drawing/2014/main" id="{867C4C37-96CC-4721-9D92-CE87083E4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38953"/>
              </p:ext>
            </p:extLst>
          </p:nvPr>
        </p:nvGraphicFramePr>
        <p:xfrm>
          <a:off x="1779814" y="1491119"/>
          <a:ext cx="5829300" cy="314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VISIO" r:id="rId3" imgW="4311396" imgH="2263140" progId="Visio.Drawing.6">
                  <p:embed/>
                </p:oleObj>
              </mc:Choice>
              <mc:Fallback>
                <p:oleObj name="VISIO" r:id="rId3" imgW="4311396" imgH="2263140" progId="Visio.Drawing.6">
                  <p:embed/>
                  <p:pic>
                    <p:nvPicPr>
                      <p:cNvPr id="8197" name="Object 1027">
                        <a:extLst>
                          <a:ext uri="{FF2B5EF4-FFF2-40B4-BE49-F238E27FC236}">
                            <a16:creationId xmlns:a16="http://schemas.microsoft.com/office/drawing/2014/main" id="{867C4C37-96CC-4721-9D92-CE87083E4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810" r="-952"/>
                      <a:stretch>
                        <a:fillRect/>
                      </a:stretch>
                    </p:blipFill>
                    <p:spPr bwMode="auto">
                      <a:xfrm>
                        <a:off x="1779814" y="1491119"/>
                        <a:ext cx="5829300" cy="3145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095590F-6379-48C8-9FD1-DBF302175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Common Interrupts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B3D813F-26C4-4F36-86B7-76B329163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INT 10h Video Services</a:t>
            </a:r>
          </a:p>
          <a:p>
            <a:pPr eaLnBrk="1" hangingPunct="1"/>
            <a:r>
              <a:rPr lang="en-US" altLang="en-PK"/>
              <a:t>INT 16h Keyboard Services</a:t>
            </a:r>
          </a:p>
          <a:p>
            <a:pPr eaLnBrk="1" hangingPunct="1"/>
            <a:r>
              <a:rPr lang="en-US" altLang="en-PK"/>
              <a:t>INT 17h Printer Services</a:t>
            </a:r>
          </a:p>
          <a:p>
            <a:pPr eaLnBrk="1" hangingPunct="1"/>
            <a:r>
              <a:rPr lang="en-US" altLang="en-PK"/>
              <a:t>INT 1Ah Time of Day</a:t>
            </a:r>
          </a:p>
          <a:p>
            <a:pPr eaLnBrk="1" hangingPunct="1"/>
            <a:r>
              <a:rPr lang="en-US" altLang="en-PK"/>
              <a:t>INT 1Ch User Timer Interrupt</a:t>
            </a:r>
          </a:p>
          <a:p>
            <a:pPr eaLnBrk="1" hangingPunct="1"/>
            <a:r>
              <a:rPr lang="en-US" altLang="en-PK"/>
              <a:t>INT 21h MS-DOS Services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574E633B-83D2-4368-BE57-F5D2BCA41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2CEA2ACE-73CA-40CB-AB4C-82058761E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DC90A4-9265-495F-955E-7E508BE5F710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FD2598C-72C6-432F-AE65-ADCF9F195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20F2F7B-8EFF-493D-A537-0F2CF8513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MS-DOS and the IBM-PC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MS-DOS Function Calls (INT 21h)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Standard MS-DOS File I/O Services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4CECEF7-8D0A-4D99-9B88-1C90B569C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398BA753-81F8-48EC-AF6A-FFE2909C1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29564D-0D41-4707-B790-8F02392DC2A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D1A498E-9A38-4A9F-B4DD-08CAB485A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MS-DOS Function Calls (INT 21h)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708CA35-045D-49A4-979F-231A9529E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ASCII Control Characters</a:t>
            </a:r>
          </a:p>
          <a:p>
            <a:pPr eaLnBrk="1" hangingPunct="1"/>
            <a:r>
              <a:rPr lang="en-US" altLang="en-PK"/>
              <a:t>Selected Output Functions</a:t>
            </a:r>
          </a:p>
          <a:p>
            <a:pPr eaLnBrk="1" hangingPunct="1"/>
            <a:r>
              <a:rPr lang="en-US" altLang="en-PK"/>
              <a:t>Selected Input Functions</a:t>
            </a:r>
          </a:p>
          <a:p>
            <a:pPr eaLnBrk="1" hangingPunct="1"/>
            <a:r>
              <a:rPr lang="en-US" altLang="en-PK"/>
              <a:t>Example: String Encryption</a:t>
            </a:r>
          </a:p>
          <a:p>
            <a:pPr eaLnBrk="1" hangingPunct="1"/>
            <a:r>
              <a:rPr lang="en-US" altLang="en-PK"/>
              <a:t>Date/Time Functions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0B87D2D2-794E-4630-9F81-77B54C7A2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C842ED25-B4FD-41E1-9FCA-683AE18B7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B2C33B-2D9B-4803-BDF5-31AE4B304AE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050">
            <a:extLst>
              <a:ext uri="{FF2B5EF4-FFF2-40B4-BE49-F238E27FC236}">
                <a16:creationId xmlns:a16="http://schemas.microsoft.com/office/drawing/2014/main" id="{B7AF20BD-9EE7-481C-BDF6-830057591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4Ch: Terminate Process</a:t>
            </a:r>
            <a:endParaRPr lang="en-US" sz="1800"/>
          </a:p>
        </p:txBody>
      </p:sp>
      <p:sp>
        <p:nvSpPr>
          <p:cNvPr id="12293" name="Rectangle 2051">
            <a:extLst>
              <a:ext uri="{FF2B5EF4-FFF2-40B4-BE49-F238E27FC236}">
                <a16:creationId xmlns:a16="http://schemas.microsoft.com/office/drawing/2014/main" id="{213F7F41-AEB7-4E48-AB12-485B81C5E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60321"/>
            <a:ext cx="8191824" cy="2679000"/>
          </a:xfrm>
        </p:spPr>
        <p:txBody>
          <a:bodyPr/>
          <a:lstStyle/>
          <a:p>
            <a:pPr marL="258366" indent="-258366"/>
            <a:r>
              <a:rPr lang="en-US" altLang="en-PK" dirty="0"/>
              <a:t>Ends the current process (program), returns an optional 8-bit return code to the calling process.</a:t>
            </a:r>
          </a:p>
          <a:p>
            <a:pPr marL="258366" indent="-258366"/>
            <a:r>
              <a:rPr lang="en-US" altLang="en-PK" dirty="0"/>
              <a:t>A return code of 0 usually indicates successful completion.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A0A7439E-7B19-4B23-83AA-67E31E049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02BA07A6-C7FE-4C2D-BFD8-DB426CA89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5B1D20-2AFF-4DC9-A203-0282A02498A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2294" name="Text Box 2052">
            <a:extLst>
              <a:ext uri="{FF2B5EF4-FFF2-40B4-BE49-F238E27FC236}">
                <a16:creationId xmlns:a16="http://schemas.microsoft.com/office/drawing/2014/main" id="{48BD185F-2D72-4C29-BF2A-C316759C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754" y="3052000"/>
            <a:ext cx="593271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63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27463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ah,4Ch	; terminate process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al,0	; return 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; Same as: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.EXIT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BB035B8-83F3-4E54-9ABC-FEDAFDAB5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Selected Output Functions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8D691D69-CD74-4B21-9337-DB62857EB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ASCII control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02h, 06h - Write character to standard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05h - Write character to default printer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09h - Write string to standard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40h - Write string to file or device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769C070-C4C2-4A44-B30A-9390D2F1B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2A5CDA73-6552-465C-BA3F-65085C41B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8FEAB-EA43-4B18-BF1C-AECA66C7C1A5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86862EB-2AB5-491B-B1B3-70763E87E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ASCII Control Characters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0E4F3581-85B6-4013-9E0E-645217883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2192050"/>
            <a:ext cx="8191824" cy="2679000"/>
          </a:xfrm>
        </p:spPr>
        <p:txBody>
          <a:bodyPr/>
          <a:lstStyle/>
          <a:p>
            <a:pPr lvl="1" eaLnBrk="1" hangingPunct="1"/>
            <a:r>
              <a:rPr lang="en-US" altLang="en-PK" dirty="0"/>
              <a:t>08h - Backspace (moves one column to the left)</a:t>
            </a:r>
          </a:p>
          <a:p>
            <a:pPr lvl="1" eaLnBrk="1" hangingPunct="1"/>
            <a:r>
              <a:rPr lang="en-US" altLang="en-PK" dirty="0"/>
              <a:t>09h - Horizontal tab (skips forward n columns)</a:t>
            </a:r>
          </a:p>
          <a:p>
            <a:pPr lvl="1" eaLnBrk="1" hangingPunct="1"/>
            <a:r>
              <a:rPr lang="en-US" altLang="en-PK" dirty="0"/>
              <a:t>0Ah - Line feed (moves to next output line)</a:t>
            </a:r>
          </a:p>
          <a:p>
            <a:pPr lvl="1" eaLnBrk="1" hangingPunct="1"/>
            <a:r>
              <a:rPr lang="en-US" altLang="en-PK" dirty="0"/>
              <a:t>0Ch - Form feed (moves to next printer page)</a:t>
            </a:r>
          </a:p>
          <a:p>
            <a:pPr lvl="1" eaLnBrk="1" hangingPunct="1"/>
            <a:r>
              <a:rPr lang="en-US" altLang="en-PK" dirty="0"/>
              <a:t>0Dh - Carriage return (moves to leftmost output column)</a:t>
            </a:r>
          </a:p>
          <a:p>
            <a:pPr lvl="1" eaLnBrk="1" hangingPunct="1"/>
            <a:r>
              <a:rPr lang="en-US" altLang="en-PK" dirty="0"/>
              <a:t>1Bh - Escape character</a:t>
            </a:r>
          </a:p>
        </p:txBody>
      </p:sp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CB4F2C60-DDD0-4D78-9362-6547C7A4A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6F250B74-F295-40FF-9C3C-EC6562393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C79FBF-B657-4852-A6E7-540B81E2D1F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98B83973-9562-4114-B05B-8FCA40D96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72" y="1576876"/>
            <a:ext cx="7560128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Many INT 21h functions act upon the following control characters: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1613D414-E5CC-42A0-B070-8ECA1C2A7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Functions 02h and 06h: </a:t>
            </a:r>
            <a:br>
              <a:rPr lang="en-US"/>
            </a:br>
            <a:r>
              <a:rPr lang="en-US" sz="1800"/>
              <a:t>Write Character to Standard Output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D044368B-68BB-473C-B7C3-6D301E943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PK"/>
              <a:t>Write the letter 'A' to standard output:</a:t>
            </a:r>
          </a:p>
        </p:txBody>
      </p:sp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94EC19BD-A0C9-4428-AC79-53AED68719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5CF64E77-306A-4D75-AD66-CE51BB634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9C00D1-7275-4C1C-B5D5-850D714F3CD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6" name="Text Box 1028">
            <a:extLst>
              <a:ext uri="{FF2B5EF4-FFF2-40B4-BE49-F238E27FC236}">
                <a16:creationId xmlns:a16="http://schemas.microsoft.com/office/drawing/2014/main" id="{4815007F-1341-4FBF-A9C5-BEEF14A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25907"/>
            <a:ext cx="21717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ah,02h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dl,’A’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int 21h</a:t>
            </a:r>
          </a:p>
        </p:txBody>
      </p:sp>
      <p:grpSp>
        <p:nvGrpSpPr>
          <p:cNvPr id="102407" name="Group 1031">
            <a:extLst>
              <a:ext uri="{FF2B5EF4-FFF2-40B4-BE49-F238E27FC236}">
                <a16:creationId xmlns:a16="http://schemas.microsoft.com/office/drawing/2014/main" id="{658C0C2F-0F61-417B-B93E-DB0A6EB7784E}"/>
              </a:ext>
            </a:extLst>
          </p:cNvPr>
          <p:cNvGrpSpPr>
            <a:grpSpLocks/>
          </p:cNvGrpSpPr>
          <p:nvPr/>
        </p:nvGrpSpPr>
        <p:grpSpPr bwMode="auto">
          <a:xfrm>
            <a:off x="2345872" y="3428785"/>
            <a:ext cx="4857750" cy="1543050"/>
            <a:chOff x="864" y="2304"/>
            <a:chExt cx="4080" cy="1296"/>
          </a:xfrm>
        </p:grpSpPr>
        <p:sp>
          <p:nvSpPr>
            <p:cNvPr id="15369" name="Rectangle 1029">
              <a:extLst>
                <a:ext uri="{FF2B5EF4-FFF2-40B4-BE49-F238E27FC236}">
                  <a16:creationId xmlns:a16="http://schemas.microsoft.com/office/drawing/2014/main" id="{C0AA22F3-B058-4A96-A59F-BDEC6B6B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40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Write a backspace to standard output:</a:t>
              </a:r>
            </a:p>
          </p:txBody>
        </p:sp>
        <p:sp>
          <p:nvSpPr>
            <p:cNvPr id="15370" name="Text Box 1030">
              <a:extLst>
                <a:ext uri="{FF2B5EF4-FFF2-40B4-BE49-F238E27FC236}">
                  <a16:creationId xmlns:a16="http://schemas.microsoft.com/office/drawing/2014/main" id="{15AD8B57-FDD6-4576-9E54-026CB660B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88"/>
              <a:ext cx="182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ah,06h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dl,08h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int 21h</a:t>
              </a:r>
            </a:p>
          </p:txBody>
        </p:sp>
      </p:grpSp>
      <p:sp>
        <p:nvSpPr>
          <p:cNvPr id="15368" name="Text Box 1032">
            <a:extLst>
              <a:ext uri="{FF2B5EF4-FFF2-40B4-BE49-F238E27FC236}">
                <a16:creationId xmlns:a16="http://schemas.microsoft.com/office/drawing/2014/main" id="{E1F1E8BA-06E1-4387-90C3-491E86C5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623978"/>
            <a:ext cx="1200150" cy="4039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dirty="0"/>
              <a:t>or: mov ah,2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292B2D7-AE4A-4FF9-B838-328174FBA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05h: </a:t>
            </a:r>
            <a:br>
              <a:rPr lang="en-US"/>
            </a:br>
            <a:r>
              <a:rPr lang="en-US" sz="1800"/>
              <a:t>Write Character to Default Printer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3B6D6A5-1EBA-4577-B9C6-30660DBC4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88300"/>
            <a:ext cx="8191824" cy="267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PK" dirty="0"/>
              <a:t>Write the letter 'A':</a:t>
            </a:r>
          </a:p>
        </p:txBody>
      </p:sp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109D3B67-C823-4AC9-94C3-91A175AC3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00B31385-E369-41A8-AF68-5534E518E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1D7AE8-8396-41CC-B74C-D0DCB6629A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8E17E88C-9839-42C0-AAB3-5A3D8F37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579" y="2246575"/>
            <a:ext cx="21717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ah,05h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dl,65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int 21h</a:t>
            </a:r>
          </a:p>
        </p:txBody>
      </p:sp>
      <p:grpSp>
        <p:nvGrpSpPr>
          <p:cNvPr id="103429" name="Group 5">
            <a:extLst>
              <a:ext uri="{FF2B5EF4-FFF2-40B4-BE49-F238E27FC236}">
                <a16:creationId xmlns:a16="http://schemas.microsoft.com/office/drawing/2014/main" id="{BE351A67-B123-4EBB-A9CB-1F5CBCD99C40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3405693"/>
            <a:ext cx="4874419" cy="1543050"/>
            <a:chOff x="864" y="2304"/>
            <a:chExt cx="4094" cy="1296"/>
          </a:xfrm>
        </p:grpSpPr>
        <p:sp>
          <p:nvSpPr>
            <p:cNvPr id="16392" name="Rectangle 6">
              <a:extLst>
                <a:ext uri="{FF2B5EF4-FFF2-40B4-BE49-F238E27FC236}">
                  <a16:creationId xmlns:a16="http://schemas.microsoft.com/office/drawing/2014/main" id="{CC392CBC-86B6-45DA-947D-8DB76304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40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Write a horizontal tab:</a:t>
              </a:r>
            </a:p>
          </p:txBody>
        </p:sp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id="{5F6E1342-F019-497F-9B84-6F5BBC7AE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776"/>
              <a:ext cx="182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457200" algn="l"/>
                  <a:tab pos="3657600" algn="l"/>
                  <a:tab pos="41148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ah,05h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mov dl,09h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PK" sz="1350" b="1">
                  <a:latin typeface="Courier New" panose="02070309020205020404" pitchFamily="49" charset="0"/>
                </a:rPr>
                <a:t>int 21h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E4E71E7-9682-42FF-A7F2-98B22D085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09h: </a:t>
            </a:r>
            <a:br>
              <a:rPr lang="en-US"/>
            </a:br>
            <a:r>
              <a:rPr lang="en-US" sz="1800"/>
              <a:t>Write String to Standard Output</a:t>
            </a:r>
          </a:p>
        </p:txBody>
      </p:sp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E72E1F63-72AC-4D57-98C4-499117121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5D6D7EA5-B4A6-4CC6-ADD9-A9417F5516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7803A7-22D9-4550-B99C-29E1737B54EA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9CDFEA4D-67BF-4DEE-A818-67CC4190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49" y="2876775"/>
            <a:ext cx="42291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string BYTE "This is a string$"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ah,9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string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 21h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C22BAB6-CC78-4B85-94F9-A71C0430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790925"/>
            <a:ext cx="5314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The string must be terminated by a '$' character.</a:t>
            </a:r>
          </a:p>
          <a:p>
            <a:pPr eaLnBrk="1" hangingPunct="1"/>
            <a:r>
              <a:rPr lang="en-US" altLang="en-PK" sz="1800" dirty="0"/>
              <a:t>DS must point to the string's segment, and DX must contain the string's offset: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F0BF22B1-3770-4E8A-8C48-D4CABED9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1027">
            <a:extLst>
              <a:ext uri="{FF2B5EF4-FFF2-40B4-BE49-F238E27FC236}">
                <a16:creationId xmlns:a16="http://schemas.microsoft.com/office/drawing/2014/main" id="{0FCA9717-31BC-4037-9E6C-CD004867A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Inline Assembly Code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Linking to C/C++ in Protected Mode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Linking to C/C++ in Real-Address Mode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376F68D0-5AF5-4CAA-A104-022A61AB7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0FA8FCF5-C0DC-44ED-8D8C-0B09B60285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658125-2622-4030-8AF3-02DCF445D3A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50D74FE-6845-4B1F-B32C-D4712C726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40h: </a:t>
            </a:r>
            <a:br>
              <a:rPr lang="en-US"/>
            </a:br>
            <a:r>
              <a:rPr lang="en-US" sz="1800"/>
              <a:t>Write String to File or Device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8D2AC41-AD5B-4382-8402-AEF900EF1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966E03-5D0C-4D8C-B57F-B7FD8C31C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C24FCB-B603-47C0-9752-A8776D28837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4936002A-5C1E-493B-82F2-7122E1C9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757" y="2276700"/>
            <a:ext cx="4800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message "Writing a string to the console"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bytesWritten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ah,40h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bx,1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cx,LENGTHOF message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dx,OFFSET message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int 21h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bytesWritten,ax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B4F16784-DE7D-4386-9FB4-CA79A62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57" y="1533750"/>
            <a:ext cx="57721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Input: BX = file or device handle (console = 1), CX = number of bytes to write, DS:DX = address of array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CC520A5-3855-4617-964F-1DE813A49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Selected Input Functions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347AB5CD-306E-4D2F-B469-C03C3637B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01h, 06h - Read character from standard input</a:t>
            </a:r>
          </a:p>
          <a:p>
            <a:pPr eaLnBrk="1" hangingPunct="1"/>
            <a:r>
              <a:rPr lang="en-US" altLang="en-PK"/>
              <a:t>0Ah - Read array of buffered characters from standard input</a:t>
            </a:r>
          </a:p>
          <a:p>
            <a:pPr eaLnBrk="1" hangingPunct="1"/>
            <a:r>
              <a:rPr lang="en-US" altLang="en-PK"/>
              <a:t>0Bh - Get status of the standard input buffer</a:t>
            </a:r>
          </a:p>
          <a:p>
            <a:pPr eaLnBrk="1" hangingPunct="1"/>
            <a:r>
              <a:rPr lang="en-US" altLang="en-PK"/>
              <a:t>3Fh - Read from file or device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99E0708C-6570-4EE0-A7C2-8E82059A7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992B6D66-97FC-4C71-B6A6-5A3E1C0B78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C74800-F75A-41D6-A103-915EABCBE1B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6177AA8-0A2B-43BA-8E55-687E00CFD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01h: </a:t>
            </a:r>
            <a:br>
              <a:rPr lang="en-US"/>
            </a:br>
            <a:r>
              <a:rPr lang="en-US" sz="1800"/>
              <a:t>Read single character from standard input</a:t>
            </a: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C98BD902-A493-4011-A413-CECE19D178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2E66A8D9-B239-4373-A2C1-2F8B819FA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1F368-6D47-484E-BFE6-5A745E95DC0D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1BDC7B51-F422-4BC7-BDE3-CE8621E6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407" y="3098264"/>
            <a:ext cx="3200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char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ah,01h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char,al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F93AD1D2-5057-45D1-AC03-DE30C73C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57" y="1612364"/>
            <a:ext cx="5600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Echoes the input character</a:t>
            </a:r>
          </a:p>
          <a:p>
            <a:pPr eaLnBrk="1" hangingPunct="1"/>
            <a:r>
              <a:rPr lang="en-US" altLang="en-PK" sz="1800" dirty="0"/>
              <a:t>Waits for input if the buffer is empty</a:t>
            </a:r>
          </a:p>
          <a:p>
            <a:pPr eaLnBrk="1" hangingPunct="1"/>
            <a:r>
              <a:rPr lang="en-US" altLang="en-PK" sz="1800" dirty="0"/>
              <a:t>Checks for Ctrl-Break (^C)</a:t>
            </a:r>
          </a:p>
          <a:p>
            <a:pPr eaLnBrk="1" hangingPunct="1"/>
            <a:r>
              <a:rPr lang="en-US" altLang="en-PK" sz="1800" dirty="0"/>
              <a:t>Acts on control codes such as horizontal Tab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D97D89-DA0B-4B93-8446-CFF1C91F1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06h: </a:t>
            </a:r>
            <a:br>
              <a:rPr lang="en-US"/>
            </a:br>
            <a:r>
              <a:rPr lang="en-US" sz="1800"/>
              <a:t>Read character from standard input without waiting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8D89211-DF68-411F-A53F-B7FC363A7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81E0F209-0ADF-4BD3-A542-75A9E568D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736873-C362-4E63-B606-218ED6ADEA0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9468B016-F701-454C-9572-D27BA3E1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99" y="2947307"/>
            <a:ext cx="687737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char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 ah,06h	; keyboard input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dl,0FFh	; don't wait for input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 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  L1	; no character? repeat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char,al</a:t>
            </a:r>
            <a:r>
              <a:rPr lang="en-US" altLang="en-PK" sz="1350" b="1" dirty="0">
                <a:latin typeface="Courier New" panose="02070309020205020404" pitchFamily="49" charset="0"/>
              </a:rPr>
              <a:t>	; character pressed: save 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call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DumpRegs</a:t>
            </a:r>
            <a:r>
              <a:rPr lang="en-US" altLang="en-PK" sz="1350" b="1" dirty="0">
                <a:latin typeface="Courier New" panose="02070309020205020404" pitchFamily="49" charset="0"/>
              </a:rPr>
              <a:t>	; display registers</a:t>
            </a: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0626B151-A712-443A-B759-7D0EADA5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575707"/>
            <a:ext cx="58293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PK" sz="1800"/>
              <a:t>Does not echo the input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800"/>
              <a:t>Does not wait for input (use the Zero flag to check for an input character)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1800"/>
              <a:t>Example: repeats loop until a character is pressed.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F72CDC7-4494-4DE4-86FF-637982773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0Ah: </a:t>
            </a:r>
            <a:br>
              <a:rPr lang="en-US"/>
            </a:br>
            <a:r>
              <a:rPr lang="en-US" sz="1800"/>
              <a:t>Read buffered array from standard input (1 of 2)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2106395-1947-4A4F-A730-348E961A49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11F8A91B-3B39-46C4-8AC4-319239928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905B3B-F24C-4071-9765-CA2F5F03DCB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91A524B6-F8CC-45F2-8DBF-DA1232CD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8" y="3019079"/>
            <a:ext cx="862965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count = 80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KEYBOARD STRUCT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maxInput</a:t>
            </a:r>
            <a:r>
              <a:rPr lang="en-US" altLang="en-PK" sz="1350" b="1" dirty="0">
                <a:latin typeface="Courier New" panose="02070309020205020404" pitchFamily="49" charset="0"/>
              </a:rPr>
              <a:t> BYTE count		; max chars to input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inputCount</a:t>
            </a:r>
            <a:r>
              <a:rPr lang="en-US" altLang="en-PK" sz="1350" b="1" dirty="0">
                <a:latin typeface="Courier New" panose="02070309020205020404" pitchFamily="49" charset="0"/>
              </a:rPr>
              <a:t> BYTE ?		; actual input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buffer BYTE count DUP(?)		; holds input chars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KEYBOARD ENDS</a:t>
            </a: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5E5260C9-59AE-4D7D-949F-204BBC45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647479"/>
            <a:ext cx="5314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Requires a predefined structure to be set up that describes the maximum input size and holds the input characters. </a:t>
            </a:r>
          </a:p>
          <a:p>
            <a:pPr eaLnBrk="1" hangingPunct="1"/>
            <a:r>
              <a:rPr lang="en-US" altLang="en-PK" sz="1800" dirty="0"/>
              <a:t>Example: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596545B-9A13-466A-9DE8-F2E1EE38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0Ah </a:t>
            </a:r>
            <a:r>
              <a:rPr lang="en-US" sz="1800"/>
              <a:t>(2 of 2)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D3A2BEB3-BE34-458A-899A-58127551E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35CD42BD-FC61-48BC-A754-B7021F01D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A672E7-F7ED-460B-BC90-4F2A02C6260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12CABAFD-F093-411C-B25B-D2219C41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164" y="2272227"/>
            <a:ext cx="4343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kybdData</a:t>
            </a:r>
            <a:r>
              <a:rPr lang="en-US" altLang="en-PK" sz="1350" b="1" dirty="0">
                <a:latin typeface="Courier New" panose="02070309020205020404" pitchFamily="49" charset="0"/>
              </a:rPr>
              <a:t> KEYBOARD &lt;&gt;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ah,0Ah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kybdData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EEBF9BC9-C8E4-40F3-8FBD-C4DBE1CDC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529276"/>
            <a:ext cx="525780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 dirty="0"/>
              <a:t>Executing the interrupt: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01607ABC-8267-4873-A3B4-90E91DCC9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0Bh: </a:t>
            </a:r>
            <a:br>
              <a:rPr lang="en-US"/>
            </a:br>
            <a:r>
              <a:rPr lang="en-US" sz="1800"/>
              <a:t>Get status of standard input buffer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8BCE4C6E-EC63-4566-91E6-2F741CDD0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89B8827-DD20-4C7D-B973-30E78B408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DE4E0C-4BA4-4656-80D2-30AB6C0EC60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0D39A8C6-8A57-4A24-8C6F-9C9071B61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49" y="2774150"/>
            <a:ext cx="4972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2743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L1:	mov ah,0Bh	; get buffer status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int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	cmp al,0	; buffer empty?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 	je  L1	; yes: loop again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ah,1	; no: input the key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int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	mov char,al	; and save it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75CF3DE1-A43E-4D96-B67B-AE7D4F1C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688300"/>
            <a:ext cx="5314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Can be interrupted by Ctrl-Break (^C)</a:t>
            </a:r>
          </a:p>
          <a:p>
            <a:pPr eaLnBrk="1" hangingPunct="1"/>
            <a:r>
              <a:rPr lang="en-US" altLang="en-PK" sz="1800" dirty="0"/>
              <a:t>Example: loop until a key is pressed. Save the key in a variable: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92CC61D9-DFC7-43D8-9AE7-B6B430B3B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30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Example: String Encryption</a:t>
            </a:r>
          </a:p>
        </p:txBody>
      </p:sp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BBD910E7-02C5-4624-A560-1EDAEC3CBD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419BF719-43E6-4B8D-9818-0D6E1C26C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1F6CD-E22F-4D7E-B090-6C1F4830750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0E0980F-739F-4966-8C8F-7E821A43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28750"/>
            <a:ext cx="81918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2004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3200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XORVAL = 239	; any value between 0-255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ax,@data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ds,ax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L1:	mov  ah,6	; direct console input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dl,0FFh	; don't wait for character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 21h	; AL = character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jz</a:t>
            </a:r>
            <a:r>
              <a:rPr lang="en-US" altLang="en-PK" sz="1350" b="1" dirty="0">
                <a:latin typeface="Courier New" panose="02070309020205020404" pitchFamily="49" charset="0"/>
              </a:rPr>
              <a:t>   L2	; quit if ZF = 1 (EOF)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xor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al,XORVAL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ah,6	; write to 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dl,al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jmp</a:t>
            </a:r>
            <a:r>
              <a:rPr lang="en-US" altLang="en-PK" sz="1350" b="1" dirty="0">
                <a:latin typeface="Courier New" panose="02070309020205020404" pitchFamily="49" charset="0"/>
              </a:rPr>
              <a:t>  L1	; repeat the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L2:	exit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5EAD621F-F8C7-4FA0-80BA-4A5B593DC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628650"/>
            <a:ext cx="6000750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800"/>
              <a:t>Reads from standard input, encrypts each byte, writes to standard output.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1F9F4D7-1FF8-4677-886A-CDD378A79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3Fh: </a:t>
            </a:r>
            <a:br>
              <a:rPr lang="en-US"/>
            </a:br>
            <a:r>
              <a:rPr lang="en-US" sz="1800"/>
              <a:t>Read from file or device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FD73A37-2A08-421A-BD7A-9162E4CDA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9A1E4A7C-8F6E-4A03-B0B5-E9A011261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91CC7-DA0A-4219-91FF-2FCD55247392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71A507FE-43F3-4696-9B16-2FFE5D1F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2460172"/>
            <a:ext cx="8409538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inputBuffer</a:t>
            </a:r>
            <a:r>
              <a:rPr lang="en-US" altLang="en-PK" sz="1350" b="1" dirty="0">
                <a:latin typeface="Courier New" panose="02070309020205020404" pitchFamily="49" charset="0"/>
              </a:rPr>
              <a:t> BYTE 127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bytesRead</a:t>
            </a:r>
            <a:r>
              <a:rPr lang="en-US" altLang="en-PK" sz="1350" b="1" dirty="0">
                <a:latin typeface="Courier New" panose="02070309020205020404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ah,3Fh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bx,0	; keyboard handle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cx,127	; max bytes to read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inputBuffer</a:t>
            </a:r>
            <a:r>
              <a:rPr lang="en-US" altLang="en-PK" sz="1350" b="1" dirty="0">
                <a:latin typeface="Courier New" panose="02070309020205020404" pitchFamily="49" charset="0"/>
              </a:rPr>
              <a:t>	; target location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bytesRead,ax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 character count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34ECF650-1FE1-4AE8-8A21-5E9A9E3F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1488622"/>
            <a:ext cx="5314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PK" sz="1800" dirty="0"/>
              <a:t>Reads a block of bytes.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PK" sz="1800" dirty="0"/>
              <a:t>Can be interrupted by Ctrl-Break (^C)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PK" sz="1800" dirty="0"/>
              <a:t>Example: Read string from keyboard: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7B32A6B-6357-4895-AA05-C21F57A43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Date/Time Functions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2EF6B90-C976-484F-90D1-71ACD6D2C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2Ah - Get system date</a:t>
            </a:r>
          </a:p>
          <a:p>
            <a:pPr eaLnBrk="1" hangingPunct="1"/>
            <a:r>
              <a:rPr lang="en-US" altLang="en-PK" dirty="0"/>
              <a:t>2Bh - Set system date *</a:t>
            </a:r>
          </a:p>
          <a:p>
            <a:pPr eaLnBrk="1" hangingPunct="1"/>
            <a:r>
              <a:rPr lang="en-US" altLang="en-PK" dirty="0"/>
              <a:t>2Ch - Get system time</a:t>
            </a:r>
          </a:p>
          <a:p>
            <a:pPr eaLnBrk="1" hangingPunct="1"/>
            <a:r>
              <a:rPr lang="en-US" altLang="en-PK" dirty="0"/>
              <a:t>2Dh - Set system time *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52C34BE2-6B1E-4946-8F15-7F2FB03E2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47692C9-04F9-44A9-8E99-F17D7AF3FA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7A54D6-3505-4B94-B25E-3793D995BCCB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6088E880-6F76-4994-9747-216E3EAD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79" y="3845403"/>
            <a:ext cx="59436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166688" indent="-1666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dirty="0"/>
              <a:t>*	may be restricted by your user profile if running a console window under Windows NT, 2000, and XP.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D5C8917-F5FF-4529-9364-BD6AE8E93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Link ASM and HLL Programs?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105688DF-BE01-41DE-8B10-E24AD8E8B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Use high-level language for overall project development</a:t>
            </a:r>
          </a:p>
          <a:p>
            <a:pPr lvl="1" eaLnBrk="1" hangingPunct="1"/>
            <a:r>
              <a:rPr lang="en-US" altLang="en-PK"/>
              <a:t>Relieves programmer from low-level details</a:t>
            </a:r>
          </a:p>
          <a:p>
            <a:pPr eaLnBrk="1" hangingPunct="1"/>
            <a:r>
              <a:rPr lang="en-US" altLang="en-PK"/>
              <a:t>Use assembly language code</a:t>
            </a:r>
          </a:p>
          <a:p>
            <a:pPr lvl="1" eaLnBrk="1" hangingPunct="1"/>
            <a:r>
              <a:rPr lang="en-US" altLang="en-PK"/>
              <a:t>Speed up critical sections of code</a:t>
            </a:r>
          </a:p>
          <a:p>
            <a:pPr lvl="1" eaLnBrk="1" hangingPunct="1"/>
            <a:r>
              <a:rPr lang="en-US" altLang="en-PK"/>
              <a:t>Access nonstandard hardware devices</a:t>
            </a:r>
          </a:p>
          <a:p>
            <a:pPr lvl="1" eaLnBrk="1" hangingPunct="1"/>
            <a:r>
              <a:rPr lang="en-US" altLang="en-PK"/>
              <a:t>Write platform-specific code</a:t>
            </a:r>
          </a:p>
          <a:p>
            <a:pPr lvl="1" eaLnBrk="1" hangingPunct="1"/>
            <a:r>
              <a:rPr lang="en-US" altLang="en-PK"/>
              <a:t>Extend the HLL's capabilities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5985198F-7F38-4624-9BD4-9D56C51325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50F957F4-28DD-4882-ACDB-AB30945E1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3E6F72-AF21-4E9E-9A61-A158F7CD0C83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44EE38E-8E6F-46E3-9731-C035EDE0F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2Ah: </a:t>
            </a:r>
            <a:br>
              <a:rPr lang="en-US"/>
            </a:br>
            <a:r>
              <a:rPr lang="en-US" sz="1800"/>
              <a:t>Get system date</a:t>
            </a: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5F84291E-0864-47D9-B9A4-8A3734DF16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20E1F160-71AF-424A-92AC-B99E04B12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FB237-DDE4-40BE-9840-B7D9098D00E9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1D1C2D13-7CF4-4CDC-B364-B1E645353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126" y="2602700"/>
            <a:ext cx="3257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ah,2Ah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year,cx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month,dh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day,dl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dayOfWeek,al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8D87E900-FAAD-4202-A49A-A76777EC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76" y="1688300"/>
            <a:ext cx="5314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Returns year in CX, month in DH, day in DL, and day of week in 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F90C8C1-32FE-4397-9506-4262C980E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2Bh: </a:t>
            </a:r>
            <a:br>
              <a:rPr lang="en-US"/>
            </a:br>
            <a:r>
              <a:rPr lang="en-US" sz="1800"/>
              <a:t>Set system date</a:t>
            </a: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08867FE5-238C-4523-9583-A41885FE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782F6487-404D-45EF-AF2A-60B4AC145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0AB3ED-B359-4597-9AD8-35A4B0013E61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17644E9B-9486-4DC0-8031-14BB414B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49" y="2880550"/>
            <a:ext cx="3429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ah,2Bh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cx,year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dh,month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mov  dl,day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cmp 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>
                <a:latin typeface="Courier New" panose="02070309020205020404" pitchFamily="49" charset="0"/>
              </a:rPr>
              <a:t>jne  failed</a:t>
            </a: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FBD711B3-D8CB-4FE5-8853-C539656A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023300"/>
            <a:ext cx="53149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Sets the system date. AL = 0 if the function was not successful in modifying the date.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6A7F191-4A15-476D-B824-301F6E5DF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2Ch: </a:t>
            </a:r>
            <a:br>
              <a:rPr lang="en-US"/>
            </a:br>
            <a:r>
              <a:rPr lang="en-US" sz="1800"/>
              <a:t>Get system time</a:t>
            </a:r>
          </a:p>
        </p:txBody>
      </p:sp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3FA01DD7-2C9F-4BE7-B355-E5082515E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BF4B7312-9272-475E-B1EF-424F30485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0FF822-2ED1-42EB-896E-3261859E0306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4FC4BC27-0C52-4979-AD8D-33D200C5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49" y="2743200"/>
            <a:ext cx="29146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ah,2Ch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hours,ch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minutes,cl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seconds,dh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DBC54610-3F14-4F45-910A-2F94F13A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600200"/>
            <a:ext cx="5314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Returns hours (0-23) in CH, minutes (0-59) in CL, and seconds (0-59) in DH, and hundredths (0-99) in DL.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A452DB6-E706-4ED1-8016-C7ED9C76B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 21h Function 2Dh: </a:t>
            </a:r>
            <a:br>
              <a:rPr lang="en-US"/>
            </a:br>
            <a:r>
              <a:rPr lang="en-US" sz="1800"/>
              <a:t>Set system time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A702BD42-756C-466E-B5AE-5593942A0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E123C6AD-601D-4F3A-A084-4F24FCEC3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F153C1-010E-4605-80F3-4A9AE694179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932E504A-94D3-4EB1-B6FD-50746E1B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9" y="2791050"/>
            <a:ext cx="30861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68325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ah,2Dh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ch,hours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cl,minutes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dh,seconds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int  21h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cmp</a:t>
            </a:r>
            <a:r>
              <a:rPr lang="en-US" altLang="en-PK" sz="1350" b="1" dirty="0">
                <a:latin typeface="Courier New" panose="02070309020205020404" pitchFamily="49" charset="0"/>
              </a:rPr>
              <a:t>  al,0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PK" sz="1350" b="1" dirty="0" err="1">
                <a:latin typeface="Courier New" panose="02070309020205020404" pitchFamily="49" charset="0"/>
              </a:rPr>
              <a:t>jne</a:t>
            </a:r>
            <a:r>
              <a:rPr lang="en-US" altLang="en-PK" sz="1350" b="1" dirty="0">
                <a:latin typeface="Courier New" panose="02070309020205020404" pitchFamily="49" charset="0"/>
              </a:rPr>
              <a:t>  failed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FD9B2D9A-7D0F-408C-86EF-5CD64969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876650"/>
            <a:ext cx="5314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Sets the system date. AL = 0 if the function was not successful in modifying the time.</a:t>
            </a:r>
          </a:p>
          <a:p>
            <a:pPr eaLnBrk="1" hangingPunct="1"/>
            <a:endParaRPr lang="en-US" altLang="en-PK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CF03532-3FCC-45F5-A152-C3D2F3AE5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Displaying the Date and Time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FF9AA97-0D77-4D0F-9666-45919E07D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Displays the system date and time, using INT 21h Functions 2Ah and 2Ch.</a:t>
            </a:r>
          </a:p>
          <a:p>
            <a:pPr eaLnBrk="1" hangingPunct="1"/>
            <a:r>
              <a:rPr lang="en-US" altLang="en-PK"/>
              <a:t>Demonstrates simple date formatting</a:t>
            </a:r>
          </a:p>
          <a:p>
            <a:pPr eaLnBrk="1" hangingPunct="1"/>
            <a:r>
              <a:rPr lang="en-US" altLang="en-PK">
                <a:hlinkClick r:id="rId2" action="ppaction://hlinkfile"/>
              </a:rPr>
              <a:t>View the source code</a:t>
            </a:r>
            <a:endParaRPr lang="en-US" altLang="en-PK"/>
          </a:p>
          <a:p>
            <a:pPr eaLnBrk="1" hangingPunct="1"/>
            <a:r>
              <a:rPr lang="en-US" altLang="en-PK"/>
              <a:t>Sample output:</a:t>
            </a:r>
          </a:p>
        </p:txBody>
      </p:sp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363F2E8A-9706-47F9-A26B-05E873DA8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38F01403-AF23-42D2-A8BB-56C873E6A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2E510A-5209-4FDB-925B-703CE2BDFEDF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25AD6A73-27EC-40FD-A991-C0BD664E2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461" y="4069669"/>
            <a:ext cx="3543300" cy="4039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275" b="1">
                <a:latin typeface="Courier New" panose="02070309020205020404" pitchFamily="49" charset="0"/>
              </a:rPr>
              <a:t>Date: 12-8-2001,   Time: 23:01:23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02381133-B8D2-4C3C-A1F1-27C290A6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771900"/>
            <a:ext cx="60579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PK" altLang="en-PK" sz="1575"/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98B7F769-85A5-44B6-ACD2-619261BE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5" y="4674750"/>
            <a:ext cx="90678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PK" sz="1575" i="1" dirty="0" err="1"/>
              <a:t>ToDo</a:t>
            </a:r>
            <a:r>
              <a:rPr lang="en-US" altLang="en-PK" sz="1575" i="1" dirty="0"/>
              <a:t>:</a:t>
            </a:r>
            <a:r>
              <a:rPr lang="en-US" altLang="en-PK" sz="1575" dirty="0"/>
              <a:t> write a procedure named </a:t>
            </a:r>
            <a:r>
              <a:rPr lang="en-US" altLang="en-PK" sz="1575" dirty="0" err="1"/>
              <a:t>ShowDate</a:t>
            </a:r>
            <a:r>
              <a:rPr lang="en-US" altLang="en-PK" sz="1575" dirty="0"/>
              <a:t> that displays any date in mm-dd-</a:t>
            </a:r>
            <a:r>
              <a:rPr lang="en-US" altLang="en-PK" sz="1575" dirty="0" err="1"/>
              <a:t>yyyy</a:t>
            </a:r>
            <a:r>
              <a:rPr lang="en-US" altLang="en-PK" sz="1575" dirty="0"/>
              <a:t>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  <p:sp>
        <p:nvSpPr>
          <p:cNvPr id="2076" name="Google Shape;2076;p3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F87B1B9-B1D4-4E9E-8CD5-64877C961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General Conventions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F34E376-3FDE-4FB4-BF43-8347774E5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Considerations when calling assembly language procedures from high-level languages: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Both must use the same naming convention (rules regarding the naming of variables and procedures)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Both must use the same memory model, with compatible segment names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Both must use the same calling convention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A50C6528-F883-4E97-852B-AD1EF72CF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A475C000-71AD-4503-AC5E-66FCAC083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2460B0-A1BB-4D06-A370-551BCFBF5B38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>
            <a:extLst>
              <a:ext uri="{FF2B5EF4-FFF2-40B4-BE49-F238E27FC236}">
                <a16:creationId xmlns:a16="http://schemas.microsoft.com/office/drawing/2014/main" id="{40CD4679-6178-4CC8-957D-DED501CD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Calling Convention</a:t>
            </a:r>
          </a:p>
        </p:txBody>
      </p:sp>
      <p:sp>
        <p:nvSpPr>
          <p:cNvPr id="9221" name="Rectangle 1027">
            <a:extLst>
              <a:ext uri="{FF2B5EF4-FFF2-40B4-BE49-F238E27FC236}">
                <a16:creationId xmlns:a16="http://schemas.microsoft.com/office/drawing/2014/main" id="{F2F8975D-FB4D-4B1B-AC06-12E9270F6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Identifies specific registers that must be preserved by procedures</a:t>
            </a:r>
          </a:p>
          <a:p>
            <a:pPr eaLnBrk="1" hangingPunct="1"/>
            <a:r>
              <a:rPr lang="en-US" altLang="en-PK" dirty="0"/>
              <a:t>Determines how arguments are passed to procedures: in registers, on the stack, in shared memory, etc.</a:t>
            </a:r>
          </a:p>
          <a:p>
            <a:pPr eaLnBrk="1" hangingPunct="1"/>
            <a:r>
              <a:rPr lang="en-US" altLang="en-PK" dirty="0"/>
              <a:t>Determines the order in which arguments are passed by calling programs to procedures</a:t>
            </a:r>
          </a:p>
          <a:p>
            <a:pPr eaLnBrk="1" hangingPunct="1"/>
            <a:r>
              <a:rPr lang="en-US" altLang="en-PK" dirty="0"/>
              <a:t>Determines whether arguments are passed by value or by reference</a:t>
            </a:r>
          </a:p>
          <a:p>
            <a:pPr eaLnBrk="1" hangingPunct="1"/>
            <a:r>
              <a:rPr lang="en-US" altLang="en-PK" dirty="0"/>
              <a:t>Determines how the stack pointer is restored after a procedure call</a:t>
            </a:r>
          </a:p>
          <a:p>
            <a:pPr eaLnBrk="1" hangingPunct="1"/>
            <a:r>
              <a:rPr lang="en-US" altLang="en-PK" dirty="0"/>
              <a:t>Determines how functions return values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F853A361-E794-4EA8-A81B-18E00E216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7F219F2D-14F9-4422-A8AC-69399629F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09DD45-EA30-4106-B55E-5960289F534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>
            <a:extLst>
              <a:ext uri="{FF2B5EF4-FFF2-40B4-BE49-F238E27FC236}">
                <a16:creationId xmlns:a16="http://schemas.microsoft.com/office/drawing/2014/main" id="{85260B98-92B5-4CA0-8A0D-9C04BFFF4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External Identifiers</a:t>
            </a:r>
          </a:p>
        </p:txBody>
      </p:sp>
      <p:sp>
        <p:nvSpPr>
          <p:cNvPr id="10245" name="Rectangle 2051">
            <a:extLst>
              <a:ext uri="{FF2B5EF4-FFF2-40B4-BE49-F238E27FC236}">
                <a16:creationId xmlns:a16="http://schemas.microsoft.com/office/drawing/2014/main" id="{0A4EC4BE-8D70-4578-A5D1-1C302ADB7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An external identifier is a name that has been placed in a module’s object file in such a way that the linker can make the name available to other program modules. 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linker resolves references to external identifiers, but can only do so if the same naming convention is used in all program modules.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A7E265CE-8D12-4E24-9AA8-5AA3B6923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7E9BEB1B-689A-4845-B0BE-90157DBC6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12B859-E637-4EA2-9434-38F5F168B0A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EBA440-1B05-4EEC-AA94-12741FFCD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E1CA4FD4-94FF-4BA7-B6DD-629CCF51B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Introduction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Inline Assembly Code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Linking to C/C++ in Protected Mode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Linking to C/C++ in Real-Address Mode</a:t>
            </a:r>
          </a:p>
        </p:txBody>
      </p:sp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0E509300-E75F-4B3E-BEBC-7CAFD38BA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2F901300-226D-4E9B-96F1-79E181810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5F7B84-06DB-4EF9-BB37-7AAE7680E9E7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F6A2E42-5E6D-4C8C-BA65-4030C666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Inline Assembly Code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040532F-D274-4D76-A0D3-E8B78A0BD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685" y="16883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Assembly language source code that is inserted directly into a HLL program.</a:t>
            </a:r>
          </a:p>
          <a:p>
            <a:pPr eaLnBrk="1" hangingPunct="1"/>
            <a:r>
              <a:rPr lang="en-US" altLang="en-PK" dirty="0"/>
              <a:t>Compilers such as Microsoft Visual C++ and Borland C++ have compiler-specific directives that identify inline ASM code.</a:t>
            </a:r>
          </a:p>
          <a:p>
            <a:pPr eaLnBrk="1" hangingPunct="1"/>
            <a:r>
              <a:rPr lang="en-US" altLang="en-PK" dirty="0"/>
              <a:t>Efficient inline code executes quickly because CALL and RET instructions are not required.</a:t>
            </a:r>
          </a:p>
          <a:p>
            <a:pPr eaLnBrk="1" hangingPunct="1"/>
            <a:r>
              <a:rPr lang="en-US" altLang="en-PK" dirty="0"/>
              <a:t>Simple to code because there are no external names, memory models, or naming conventions involved.</a:t>
            </a:r>
          </a:p>
          <a:p>
            <a:pPr eaLnBrk="1" hangingPunct="1"/>
            <a:r>
              <a:rPr lang="en-US" altLang="en-PK" dirty="0"/>
              <a:t>Decidedly not portable because it is written for a single platform.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943F58A8-B6B5-4DF4-8EC3-03A0A2FA4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9EA298D1-EF61-4B54-866F-1F9D950E0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1"/>
              </a:buClr>
              <a:buChar char="•"/>
              <a:defRPr sz="165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tx1"/>
              </a:buClr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E0A1D8-E2F0-4AD9-A5C5-40C7ED3C0B9C}" type="slidenum">
              <a:rPr lang="en-US" altLang="en-PK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2304</Words>
  <Application>Microsoft Office PowerPoint</Application>
  <PresentationFormat>On-screen Show (16:9)</PresentationFormat>
  <Paragraphs>369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Barlow Light</vt:lpstr>
      <vt:lpstr>Raleway Thin</vt:lpstr>
      <vt:lpstr>Arial</vt:lpstr>
      <vt:lpstr>Courier New</vt:lpstr>
      <vt:lpstr>Times New Roman</vt:lpstr>
      <vt:lpstr>Calibri</vt:lpstr>
      <vt:lpstr>Barlow</vt:lpstr>
      <vt:lpstr>Gaoler template</vt:lpstr>
      <vt:lpstr>VISIO</vt:lpstr>
      <vt:lpstr>Computer Organization &amp; Assembly Language  - EE2003</vt:lpstr>
      <vt:lpstr>Lecture 17</vt:lpstr>
      <vt:lpstr>Chapter Overview</vt:lpstr>
      <vt:lpstr>Why Link ASM and HLL Programs?</vt:lpstr>
      <vt:lpstr>General Conventions</vt:lpstr>
      <vt:lpstr>Calling Convention</vt:lpstr>
      <vt:lpstr>External Identifiers</vt:lpstr>
      <vt:lpstr>What's Next</vt:lpstr>
      <vt:lpstr>Inline Assembly Code</vt:lpstr>
      <vt:lpstr>_asm Directive in Microsoft Visual C++</vt:lpstr>
      <vt:lpstr>Commenting Styles</vt:lpstr>
      <vt:lpstr>You Can Do the Following . . .</vt:lpstr>
      <vt:lpstr>You Cannot Do the Following . . .</vt:lpstr>
      <vt:lpstr>Register Usage</vt:lpstr>
      <vt:lpstr>File Encryption Example</vt:lpstr>
      <vt:lpstr>What's Next</vt:lpstr>
      <vt:lpstr>Lecture 18</vt:lpstr>
      <vt:lpstr>16-Bit MS-DOS Programming</vt:lpstr>
      <vt:lpstr>INT Instruction</vt:lpstr>
      <vt:lpstr>Interrupt Vectoring Process</vt:lpstr>
      <vt:lpstr>Common Interrupts</vt:lpstr>
      <vt:lpstr>What's Next</vt:lpstr>
      <vt:lpstr>MS-DOS Function Calls (INT 21h)</vt:lpstr>
      <vt:lpstr>INT 4Ch: Terminate Process</vt:lpstr>
      <vt:lpstr>Selected Output Functions</vt:lpstr>
      <vt:lpstr>ASCII Control Characters</vt:lpstr>
      <vt:lpstr>INT 21h Functions 02h and 06h:  Write Character to Standard Output</vt:lpstr>
      <vt:lpstr>INT 21h Function 05h:  Write Character to Default Printer</vt:lpstr>
      <vt:lpstr>INT 21h Function 09h:  Write String to Standard Output</vt:lpstr>
      <vt:lpstr>INT 21h Function 40h:  Write String to File or Device</vt:lpstr>
      <vt:lpstr>Selected Input Functions</vt:lpstr>
      <vt:lpstr>INT 21h Function 01h:  Read single character from standard input</vt:lpstr>
      <vt:lpstr>INT 21h Function 06h:  Read character from standard input without waiting</vt:lpstr>
      <vt:lpstr>INT 21h Function 0Ah:  Read buffered array from standard input (1 of 2)</vt:lpstr>
      <vt:lpstr>INT 21h Function 0Ah (2 of 2)</vt:lpstr>
      <vt:lpstr>INT 21h Function 0Bh:  Get status of standard input buffer</vt:lpstr>
      <vt:lpstr>Example: String Encryption</vt:lpstr>
      <vt:lpstr>INT 21h Function 3Fh:  Read from file or device</vt:lpstr>
      <vt:lpstr>Date/Time Functions</vt:lpstr>
      <vt:lpstr>INT 21h Function 2Ah:  Get system date</vt:lpstr>
      <vt:lpstr>INT 21h Function 2Bh:  Set system date</vt:lpstr>
      <vt:lpstr>INT 21h Function 2Ch:  Get system time</vt:lpstr>
      <vt:lpstr>INT 21h Function 2Dh:  Set system time</vt:lpstr>
      <vt:lpstr>Example: Displaying the Date and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90</cp:revision>
  <dcterms:modified xsi:type="dcterms:W3CDTF">2021-12-13T01:42:31Z</dcterms:modified>
</cp:coreProperties>
</file>