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326" r:id="rId3"/>
    <p:sldId id="261" r:id="rId4"/>
    <p:sldId id="286" r:id="rId5"/>
    <p:sldId id="288" r:id="rId6"/>
    <p:sldId id="311" r:id="rId7"/>
    <p:sldId id="289" r:id="rId8"/>
    <p:sldId id="290" r:id="rId9"/>
    <p:sldId id="287" r:id="rId10"/>
    <p:sldId id="316" r:id="rId11"/>
    <p:sldId id="315" r:id="rId12"/>
    <p:sldId id="317" r:id="rId13"/>
    <p:sldId id="291" r:id="rId14"/>
    <p:sldId id="292" r:id="rId15"/>
    <p:sldId id="267" r:id="rId16"/>
    <p:sldId id="312" r:id="rId17"/>
    <p:sldId id="293" r:id="rId18"/>
    <p:sldId id="294" r:id="rId19"/>
    <p:sldId id="295" r:id="rId20"/>
    <p:sldId id="268" r:id="rId21"/>
    <p:sldId id="269" r:id="rId22"/>
    <p:sldId id="270" r:id="rId23"/>
    <p:sldId id="271" r:id="rId24"/>
    <p:sldId id="272" r:id="rId25"/>
    <p:sldId id="309" r:id="rId26"/>
    <p:sldId id="310" r:id="rId27"/>
    <p:sldId id="356" r:id="rId28"/>
    <p:sldId id="264" r:id="rId29"/>
    <p:sldId id="265" r:id="rId30"/>
    <p:sldId id="285" r:id="rId31"/>
    <p:sldId id="299" r:id="rId32"/>
    <p:sldId id="266" r:id="rId33"/>
    <p:sldId id="357" r:id="rId34"/>
    <p:sldId id="358" r:id="rId35"/>
    <p:sldId id="359" r:id="rId36"/>
    <p:sldId id="360" r:id="rId37"/>
    <p:sldId id="361" r:id="rId38"/>
    <p:sldId id="262" r:id="rId39"/>
    <p:sldId id="300" r:id="rId40"/>
    <p:sldId id="362" r:id="rId41"/>
    <p:sldId id="363" r:id="rId42"/>
    <p:sldId id="364" r:id="rId43"/>
    <p:sldId id="365" r:id="rId44"/>
    <p:sldId id="366" r:id="rId45"/>
    <p:sldId id="367" r:id="rId46"/>
    <p:sldId id="296" r:id="rId47"/>
    <p:sldId id="297" r:id="rId48"/>
    <p:sldId id="273" r:id="rId49"/>
    <p:sldId id="298" r:id="rId50"/>
    <p:sldId id="354" r:id="rId5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53"/>
      <p:bold r:id="rId54"/>
      <p:italic r:id="rId55"/>
      <p:boldItalic r:id="rId56"/>
    </p:embeddedFont>
    <p:embeddedFont>
      <p:font typeface="Barlow Light" panose="00000400000000000000" pitchFamily="2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Raleway Thin" panose="020B0203030101060003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$MBA$" initials="$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735019-4595-436D-B843-AD1317797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47E175-7417-488C-B533-6C440C9C80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6614-25B9-489E-B8E7-3708A4A5208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6138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EEF61DF-05C8-4338-83D7-A5068477A1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Irvine, Kip R. Assembly Language for Intel-Based Computers, 2003.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3005C04-8F2D-42D5-ABF2-E7A91AD2CE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C2187-6F5B-4890-B3D2-6420B8206963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45106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06F8A48E-947A-49AE-AEBD-C4404F14CBE8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164432"/>
            <a:ext cx="10179050" cy="3979069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8D4C512-DBDE-4622-977F-89BFBF3B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050"/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235CE78E-C156-4B3D-BDA0-8423AD8B1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780 w 21600"/>
                <a:gd name="T1" fmla="*/ 0 h 21231"/>
                <a:gd name="T2" fmla="*/ 4237 w 21600"/>
                <a:gd name="T3" fmla="*/ 3342 h 21231"/>
                <a:gd name="T4" fmla="*/ 0 w 21600"/>
                <a:gd name="T5" fmla="*/ 3342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sz="1050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571500"/>
            <a:ext cx="7772400" cy="85725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571750"/>
            <a:ext cx="6400800" cy="131445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91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5" r:id="rId4"/>
    <p:sldLayoutId id="2147483667" r:id="rId5"/>
    <p:sldLayoutId id="214748366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C9476D7B-7278-48B0-B28B-F48375E75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Logical Partitions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0F8C509-3D78-46EB-8DDE-BCC2ACE7E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Created from an extended partition</a:t>
            </a:r>
          </a:p>
          <a:p>
            <a:pPr eaLnBrk="1" hangingPunct="1"/>
            <a:r>
              <a:rPr lang="en-US" altLang="en-PK"/>
              <a:t>No limit on the number</a:t>
            </a:r>
          </a:p>
          <a:p>
            <a:pPr eaLnBrk="1" hangingPunct="1"/>
            <a:r>
              <a:rPr lang="en-US" altLang="en-PK"/>
              <a:t>Each has a separate drive letter</a:t>
            </a:r>
          </a:p>
          <a:p>
            <a:pPr eaLnBrk="1" hangingPunct="1"/>
            <a:r>
              <a:rPr lang="en-US" altLang="en-PK"/>
              <a:t>Usually contain data</a:t>
            </a:r>
          </a:p>
          <a:p>
            <a:pPr eaLnBrk="1" hangingPunct="1"/>
            <a:r>
              <a:rPr lang="en-US" altLang="en-PK"/>
              <a:t>Can be bootable (ex: Linux)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E457F52F-0D56-4FD8-B73D-79A1B9A3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5CF419CE-4A60-495D-B79E-E62518777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F960B7-AAFB-4B7F-B9D0-1F8DACF8287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C3211DF-3BCB-42E9-8CC3-4C9672327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977" y="20020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PK" dirty="0"/>
              <a:t>Disk Partition Table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113A827E-19F4-449C-BE88-A907B0E4D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1469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Located in the disk's Master Boot Record (MBR), following a block of executable code</a:t>
            </a:r>
          </a:p>
          <a:p>
            <a:pPr eaLnBrk="1" hangingPunct="1"/>
            <a:r>
              <a:rPr lang="en-US" altLang="en-PK" dirty="0"/>
              <a:t>Four entries, one for each possible partition</a:t>
            </a:r>
          </a:p>
          <a:p>
            <a:pPr eaLnBrk="1" hangingPunct="1"/>
            <a:r>
              <a:rPr lang="en-US" altLang="en-PK" dirty="0"/>
              <a:t>Each entry contains the following fields:</a:t>
            </a:r>
          </a:p>
          <a:p>
            <a:pPr lvl="1" eaLnBrk="1" hangingPunct="1"/>
            <a:r>
              <a:rPr lang="en-US" altLang="en-PK" dirty="0"/>
              <a:t>state (</a:t>
            </a:r>
            <a:r>
              <a:rPr lang="en-US" altLang="en-PK" i="1" dirty="0"/>
              <a:t>non-active</a:t>
            </a:r>
            <a:r>
              <a:rPr lang="en-US" altLang="en-PK" dirty="0"/>
              <a:t>, </a:t>
            </a:r>
            <a:r>
              <a:rPr lang="en-US" altLang="en-PK" i="1" dirty="0"/>
              <a:t>bootable</a:t>
            </a:r>
            <a:r>
              <a:rPr lang="en-US" altLang="en-PK" dirty="0"/>
              <a:t>)</a:t>
            </a:r>
          </a:p>
          <a:p>
            <a:pPr lvl="1" eaLnBrk="1" hangingPunct="1"/>
            <a:r>
              <a:rPr lang="en-US" altLang="en-PK" dirty="0"/>
              <a:t>type of partition (</a:t>
            </a:r>
            <a:r>
              <a:rPr lang="en-US" altLang="en-PK" i="1" dirty="0" err="1"/>
              <a:t>BigDOS</a:t>
            </a:r>
            <a:r>
              <a:rPr lang="en-US" altLang="en-PK" dirty="0"/>
              <a:t>, </a:t>
            </a:r>
            <a:r>
              <a:rPr lang="en-US" altLang="en-PK" i="1" dirty="0"/>
              <a:t>Extended</a:t>
            </a:r>
            <a:r>
              <a:rPr lang="en-US" altLang="en-PK" dirty="0"/>
              <a:t>, . . .)</a:t>
            </a:r>
          </a:p>
          <a:p>
            <a:pPr lvl="1" eaLnBrk="1" hangingPunct="1"/>
            <a:r>
              <a:rPr lang="en-US" altLang="en-PK" dirty="0"/>
              <a:t>beginning head, cylinder, &amp; sector numbers</a:t>
            </a:r>
          </a:p>
          <a:p>
            <a:pPr lvl="1" eaLnBrk="1" hangingPunct="1"/>
            <a:r>
              <a:rPr lang="en-US" altLang="en-PK" dirty="0"/>
              <a:t>ending head, cylinder, &amp; sector numbers</a:t>
            </a:r>
          </a:p>
          <a:p>
            <a:pPr lvl="1" eaLnBrk="1" hangingPunct="1"/>
            <a:r>
              <a:rPr lang="en-US" altLang="en-PK" dirty="0"/>
              <a:t>offset of partition from MBR</a:t>
            </a:r>
          </a:p>
          <a:p>
            <a:pPr lvl="1" eaLnBrk="1" hangingPunct="1"/>
            <a:r>
              <a:rPr lang="en-US" altLang="en-PK" dirty="0"/>
              <a:t>number of sectors in the partition</a:t>
            </a:r>
          </a:p>
        </p:txBody>
      </p:sp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7C4244A6-91D8-4B51-A31C-85535F5647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0FABCE9E-A6B8-4E4D-AA74-0E2C1D8B2F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75923F-3FE1-4110-ACEB-7F6CCF54086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63739696-2EC5-4D90-A6AD-0FAF02A15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Cascading Partition Tables</a:t>
            </a:r>
          </a:p>
        </p:txBody>
      </p:sp>
      <p:sp>
        <p:nvSpPr>
          <p:cNvPr id="15362" name="Footer Placeholder 2">
            <a:extLst>
              <a:ext uri="{FF2B5EF4-FFF2-40B4-BE49-F238E27FC236}">
                <a16:creationId xmlns:a16="http://schemas.microsoft.com/office/drawing/2014/main" id="{6B42C2DC-7E7A-4519-93B4-79FA6D60DC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0C00872-8276-473C-95F6-9D7EC80318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85FB7E-DAAB-4737-A09C-1DF24E5E175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2E265CAD-2D06-4EA0-9B23-972BDE34F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67923"/>
            <a:ext cx="1543050" cy="3347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Boot, BigDOS</a:t>
            </a:r>
          </a:p>
        </p:txBody>
      </p:sp>
      <p:sp>
        <p:nvSpPr>
          <p:cNvPr id="15366" name="Text Box 7">
            <a:extLst>
              <a:ext uri="{FF2B5EF4-FFF2-40B4-BE49-F238E27FC236}">
                <a16:creationId xmlns:a16="http://schemas.microsoft.com/office/drawing/2014/main" id="{4AF13C9D-11F1-4DC1-95BF-A775EF93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89392"/>
            <a:ext cx="1543050" cy="3347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NA, Extended</a:t>
            </a:r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FA47DB59-2DC5-4F96-9A6D-73B2E7C52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29873"/>
            <a:ext cx="1485900" cy="3347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NA, BigDOS</a:t>
            </a:r>
          </a:p>
        </p:txBody>
      </p:sp>
      <p:sp>
        <p:nvSpPr>
          <p:cNvPr id="15368" name="Line 11">
            <a:extLst>
              <a:ext uri="{FF2B5EF4-FFF2-40B4-BE49-F238E27FC236}">
                <a16:creationId xmlns:a16="http://schemas.microsoft.com/office/drawing/2014/main" id="{D3AA64E2-6E48-41B8-A429-2EADE276BC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3350" y="2370366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>
              <a:solidFill>
                <a:schemeClr val="tx1"/>
              </a:solidFill>
            </a:endParaRPr>
          </a:p>
        </p:txBody>
      </p:sp>
      <p:sp>
        <p:nvSpPr>
          <p:cNvPr id="15369" name="Text Box 13">
            <a:extLst>
              <a:ext uri="{FF2B5EF4-FFF2-40B4-BE49-F238E27FC236}">
                <a16:creationId xmlns:a16="http://schemas.microsoft.com/office/drawing/2014/main" id="{4BB433E5-2352-4FC7-9B7B-DDC2C340C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553723"/>
            <a:ext cx="1485900" cy="3347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NA, BigDOS</a:t>
            </a:r>
          </a:p>
        </p:txBody>
      </p:sp>
      <p:sp>
        <p:nvSpPr>
          <p:cNvPr id="15370" name="Text Box 16">
            <a:extLst>
              <a:ext uri="{FF2B5EF4-FFF2-40B4-BE49-F238E27FC236}">
                <a16:creationId xmlns:a16="http://schemas.microsoft.com/office/drawing/2014/main" id="{8683B03C-F10B-4FB6-BE65-B86ACDDB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2153673"/>
            <a:ext cx="12573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Drive D</a:t>
            </a:r>
          </a:p>
        </p:txBody>
      </p:sp>
      <p:sp>
        <p:nvSpPr>
          <p:cNvPr id="15371" name="Text Box 17">
            <a:extLst>
              <a:ext uri="{FF2B5EF4-FFF2-40B4-BE49-F238E27FC236}">
                <a16:creationId xmlns:a16="http://schemas.microsoft.com/office/drawing/2014/main" id="{26C45B9E-4E12-4AFB-81B8-BA23A76D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2496573"/>
            <a:ext cx="12573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Drive E</a:t>
            </a:r>
          </a:p>
        </p:txBody>
      </p:sp>
      <p:sp>
        <p:nvSpPr>
          <p:cNvPr id="15372" name="Text Box 19">
            <a:extLst>
              <a:ext uri="{FF2B5EF4-FFF2-40B4-BE49-F238E27FC236}">
                <a16:creationId xmlns:a16="http://schemas.microsoft.com/office/drawing/2014/main" id="{AD2A265D-9010-4661-AB0D-84049E367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998" y="1596460"/>
            <a:ext cx="1568053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/>
              <a:t>Primary partition</a:t>
            </a:r>
          </a:p>
        </p:txBody>
      </p:sp>
      <p:sp>
        <p:nvSpPr>
          <p:cNvPr id="15373" name="Text Box 20">
            <a:extLst>
              <a:ext uri="{FF2B5EF4-FFF2-40B4-BE49-F238E27FC236}">
                <a16:creationId xmlns:a16="http://schemas.microsoft.com/office/drawing/2014/main" id="{C547A8F4-140A-4ECE-8544-1C0E6249A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2289403"/>
            <a:ext cx="91440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/>
              <a:t>links to</a:t>
            </a:r>
          </a:p>
        </p:txBody>
      </p:sp>
      <p:sp>
        <p:nvSpPr>
          <p:cNvPr id="15374" name="Text Box 21">
            <a:extLst>
              <a:ext uri="{FF2B5EF4-FFF2-40B4-BE49-F238E27FC236}">
                <a16:creationId xmlns:a16="http://schemas.microsoft.com/office/drawing/2014/main" id="{5B1E878D-45FD-4613-9065-9DE6AACC1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657600"/>
            <a:ext cx="2514600" cy="87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/>
              <a:t>Boot = bootable (system)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/>
              <a:t>NA = non active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/>
              <a:t>BigDOS = over 32 MB</a:t>
            </a:r>
          </a:p>
        </p:txBody>
      </p:sp>
      <p:sp>
        <p:nvSpPr>
          <p:cNvPr id="15375" name="Line 22">
            <a:extLst>
              <a:ext uri="{FF2B5EF4-FFF2-40B4-BE49-F238E27FC236}">
                <a16:creationId xmlns:a16="http://schemas.microsoft.com/office/drawing/2014/main" id="{8CFE78C5-3C38-45E4-ACA4-B5A41D5AA0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9250" y="2713266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>
              <a:solidFill>
                <a:schemeClr val="tx1"/>
              </a:solidFill>
            </a:endParaRPr>
          </a:p>
        </p:txBody>
      </p:sp>
      <p:sp>
        <p:nvSpPr>
          <p:cNvPr id="15376" name="Text Box 23">
            <a:extLst>
              <a:ext uri="{FF2B5EF4-FFF2-40B4-BE49-F238E27FC236}">
                <a16:creationId xmlns:a16="http://schemas.microsoft.com/office/drawing/2014/main" id="{1BAD0CF7-049F-413E-8377-BA67A8F2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399066"/>
            <a:ext cx="228600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/>
              <a:t>Logical partitions (D, E)</a:t>
            </a:r>
          </a:p>
        </p:txBody>
      </p:sp>
      <p:sp>
        <p:nvSpPr>
          <p:cNvPr id="15377" name="Line 24">
            <a:extLst>
              <a:ext uri="{FF2B5EF4-FFF2-40B4-BE49-F238E27FC236}">
                <a16:creationId xmlns:a16="http://schemas.microsoft.com/office/drawing/2014/main" id="{8BE3DE44-F72A-41D7-9FBA-F0ABA41F8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1798866"/>
            <a:ext cx="6858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>
              <a:solidFill>
                <a:schemeClr val="tx1"/>
              </a:solidFill>
            </a:endParaRPr>
          </a:p>
        </p:txBody>
      </p:sp>
      <p:sp>
        <p:nvSpPr>
          <p:cNvPr id="15378" name="Text Box 27">
            <a:extLst>
              <a:ext uri="{FF2B5EF4-FFF2-40B4-BE49-F238E27FC236}">
                <a16:creationId xmlns:a16="http://schemas.microsoft.com/office/drawing/2014/main" id="{C4E8AA29-D8CB-42AB-B8E7-118D57DC2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1810773"/>
            <a:ext cx="9715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Drive 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0686CA7-2C43-404E-995A-E16FF7968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34290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PK" dirty="0"/>
              <a:t>Dual-Boot Example</a:t>
            </a:r>
          </a:p>
        </p:txBody>
      </p:sp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4646AE2C-614C-41FF-BA55-94AA47F4CA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697163FC-9213-4684-AAA1-D55B5C2C2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CB266B-69CC-4B97-BA85-DB7EFD90BD2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16389" name="Picture 3">
            <a:extLst>
              <a:ext uri="{FF2B5EF4-FFF2-40B4-BE49-F238E27FC236}">
                <a16:creationId xmlns:a16="http://schemas.microsoft.com/office/drawing/2014/main" id="{3C494D9B-C5D8-4EA7-BCE5-6DE1572B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4004" r="981" b="3920"/>
          <a:stretch>
            <a:fillRect/>
          </a:stretch>
        </p:blipFill>
        <p:spPr bwMode="auto">
          <a:xfrm>
            <a:off x="1714500" y="1085850"/>
            <a:ext cx="5715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Text Box 4">
            <a:extLst>
              <a:ext uri="{FF2B5EF4-FFF2-40B4-BE49-F238E27FC236}">
                <a16:creationId xmlns:a16="http://schemas.microsoft.com/office/drawing/2014/main" id="{6837A9A4-621B-43D3-83A1-408BB17B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2686051"/>
            <a:ext cx="5715000" cy="76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34950" indent="-2349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2349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System 98 and Win2000-A are bootable partitions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One is called the system partition when active</a:t>
            </a:r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5DAE4383-2B28-43C7-83F2-EE07758B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3429001"/>
            <a:ext cx="5715000" cy="76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34950" indent="-2349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2349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DATA_1 and BACKUP are logical partitions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Their data can be shared by both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96ECE05-8D2A-4987-BC44-F05C7C2E0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Master Boot Record (MBR)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3107C62-1CA9-48A2-BE58-186A04D5C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The MBR contains the following elements:</a:t>
            </a:r>
          </a:p>
          <a:p>
            <a:pPr lvl="1" eaLnBrk="1" hangingPunct="1"/>
            <a:r>
              <a:rPr lang="en-US" altLang="en-PK" dirty="0"/>
              <a:t>Disk partition table</a:t>
            </a:r>
          </a:p>
          <a:p>
            <a:pPr lvl="1" eaLnBrk="1" hangingPunct="1"/>
            <a:r>
              <a:rPr lang="en-US" altLang="en-PK" dirty="0"/>
              <a:t>A program that jumps to the boot sector of the system partition</a:t>
            </a:r>
          </a:p>
        </p:txBody>
      </p:sp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B037B409-54CD-42BB-8A96-C5DF5A44F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PK" sz="750" dirty="0"/>
              <a:t>\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9B584275-CB36-43FA-984E-FD5D5BAF2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11AFF0-298B-437F-8C45-99B03CFFC27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838263C-1877-4006-9A60-7A16E71A7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File Systems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1D15768-4105-427C-B045-3A59C8E0F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Directory, File, Cluster Relationships</a:t>
            </a:r>
          </a:p>
          <a:p>
            <a:pPr eaLnBrk="1" hangingPunct="1"/>
            <a:r>
              <a:rPr lang="en-US" altLang="en-PK"/>
              <a:t>Clusters</a:t>
            </a:r>
          </a:p>
          <a:p>
            <a:pPr eaLnBrk="1" hangingPunct="1"/>
            <a:r>
              <a:rPr lang="en-US" altLang="en-PK"/>
              <a:t>FAT12</a:t>
            </a:r>
          </a:p>
          <a:p>
            <a:pPr eaLnBrk="1" hangingPunct="1"/>
            <a:r>
              <a:rPr lang="en-US" altLang="en-PK"/>
              <a:t>FAT16</a:t>
            </a:r>
          </a:p>
          <a:p>
            <a:pPr eaLnBrk="1" hangingPunct="1"/>
            <a:r>
              <a:rPr lang="en-US" altLang="en-PK"/>
              <a:t>FAT32</a:t>
            </a:r>
          </a:p>
          <a:p>
            <a:pPr eaLnBrk="1" hangingPunct="1"/>
            <a:r>
              <a:rPr lang="en-US" altLang="en-PK"/>
              <a:t>NTFS</a:t>
            </a:r>
          </a:p>
          <a:p>
            <a:pPr eaLnBrk="1" hangingPunct="1"/>
            <a:r>
              <a:rPr lang="en-US" altLang="en-PK"/>
              <a:t>Primary Disk Areas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D3DCABD0-E6D6-4C55-B857-09BF79EC6A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EC5A7CB1-AA1A-4FC2-A8AD-2C1ECE3F0F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9C4BDD-A7EC-4AA4-807E-E8A11F77273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AD50A45-2405-4476-B1FA-01E0B29A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File System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F10691B-E50E-42EC-B95E-FCA608ADC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This is what it does for you:</a:t>
            </a:r>
          </a:p>
          <a:p>
            <a:pPr lvl="1" eaLnBrk="1" hangingPunct="1"/>
            <a:r>
              <a:rPr lang="en-US" altLang="en-PK"/>
              <a:t>Keeps track of allocated and free space</a:t>
            </a:r>
          </a:p>
          <a:p>
            <a:pPr lvl="1" eaLnBrk="1" hangingPunct="1"/>
            <a:r>
              <a:rPr lang="en-US" altLang="en-PK"/>
              <a:t>Maintains directories and filenames</a:t>
            </a:r>
          </a:p>
          <a:p>
            <a:pPr lvl="1" eaLnBrk="1" hangingPunct="1"/>
            <a:r>
              <a:rPr lang="en-US" altLang="en-PK"/>
              <a:t>Tracks the sector location of each file and directory</a:t>
            </a:r>
          </a:p>
        </p:txBody>
      </p:sp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B60058A1-1FA7-455D-920D-EA5D4C2CC8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4FBD744F-2107-4986-9E1E-4E5BC48F0E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6DDD8D-0E68-42F1-BAA8-11ACF727C69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F7741A6-EA38-4EC4-871C-F709A3670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Directory, File, Cluster, Sector Relationships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9EB29BA0-408B-4D1B-9786-05CF036CEE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AEA99733-479B-4451-AC4B-68196D9B2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42A222-916D-48D9-BED5-DBCEC95ADC1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20485" name="Object 7">
            <a:extLst>
              <a:ext uri="{FF2B5EF4-FFF2-40B4-BE49-F238E27FC236}">
                <a16:creationId xmlns:a16="http://schemas.microsoft.com/office/drawing/2014/main" id="{B46016FA-0DDB-49B6-ACED-027533C94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33968"/>
              </p:ext>
            </p:extLst>
          </p:nvPr>
        </p:nvGraphicFramePr>
        <p:xfrm>
          <a:off x="2381411" y="1953765"/>
          <a:ext cx="4343400" cy="315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VISIO" r:id="rId3" imgW="2674620" imgH="1961388" progId="Visio.Drawing.6">
                  <p:embed/>
                </p:oleObj>
              </mc:Choice>
              <mc:Fallback>
                <p:oleObj name="VISIO" r:id="rId3" imgW="2674620" imgH="1961388" progId="Visio.Drawing.6">
                  <p:embed/>
                  <p:pic>
                    <p:nvPicPr>
                      <p:cNvPr id="20485" name="Object 7">
                        <a:extLst>
                          <a:ext uri="{FF2B5EF4-FFF2-40B4-BE49-F238E27FC236}">
                            <a16:creationId xmlns:a16="http://schemas.microsoft.com/office/drawing/2014/main" id="{B46016FA-0DDB-49B6-ACED-027533C94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52" t="-1846" r="-1352"/>
                      <a:stretch>
                        <a:fillRect/>
                      </a:stretch>
                    </p:blipFill>
                    <p:spPr bwMode="auto">
                      <a:xfrm>
                        <a:off x="2381411" y="1953765"/>
                        <a:ext cx="4343400" cy="3151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5641FF2-1A95-4CAD-9245-E42038DCB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Cluster</a:t>
            </a:r>
            <a:r>
              <a:rPr lang="en-US" altLang="en-PK" sz="1800"/>
              <a:t> (1 of 2)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D5EC997-EEE4-4C4E-A30E-EE1ACCF52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84121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Smallest unit of space used by a file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Consists of one or more adjacent sectors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Size depends on both the type of file system in use and the disk partition size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 file is a linked sequence of clusters. Example:</a:t>
            </a: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672F6C40-65A3-41B1-9158-86AE0DF047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7451DAE8-196D-46A0-A642-7A3A3C24E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554798-EF54-4142-B94E-175F7A48B6D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21510" name="Object 4">
            <a:extLst>
              <a:ext uri="{FF2B5EF4-FFF2-40B4-BE49-F238E27FC236}">
                <a16:creationId xmlns:a16="http://schemas.microsoft.com/office/drawing/2014/main" id="{602F7D29-24F1-4103-A915-090348D99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285992"/>
              </p:ext>
            </p:extLst>
          </p:nvPr>
        </p:nvGraphicFramePr>
        <p:xfrm>
          <a:off x="2960914" y="3771900"/>
          <a:ext cx="2743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VISIO" r:id="rId3" imgW="1760220" imgH="850392" progId="Visio.Drawing.6">
                  <p:embed/>
                </p:oleObj>
              </mc:Choice>
              <mc:Fallback>
                <p:oleObj name="VISIO" r:id="rId3" imgW="1760220" imgH="850392" progId="Visio.Drawing.6">
                  <p:embed/>
                  <p:pic>
                    <p:nvPicPr>
                      <p:cNvPr id="21510" name="Object 4">
                        <a:extLst>
                          <a:ext uri="{FF2B5EF4-FFF2-40B4-BE49-F238E27FC236}">
                            <a16:creationId xmlns:a16="http://schemas.microsoft.com/office/drawing/2014/main" id="{602F7D29-24F1-4103-A915-090348D99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127" b="-6175"/>
                      <a:stretch>
                        <a:fillRect/>
                      </a:stretch>
                    </p:blipFill>
                    <p:spPr bwMode="auto">
                      <a:xfrm>
                        <a:off x="2960914" y="3771900"/>
                        <a:ext cx="2743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3BCFB966-2D9F-462B-89ED-E6345BC87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Cluster</a:t>
            </a:r>
            <a:r>
              <a:rPr lang="en-US" altLang="en-PK" sz="1800"/>
              <a:t>  (2 of 2)</a:t>
            </a:r>
          </a:p>
        </p:txBody>
      </p:sp>
      <p:sp>
        <p:nvSpPr>
          <p:cNvPr id="22533" name="Rectangle 1027">
            <a:extLst>
              <a:ext uri="{FF2B5EF4-FFF2-40B4-BE49-F238E27FC236}">
                <a16:creationId xmlns:a16="http://schemas.microsoft.com/office/drawing/2014/main" id="{07F5DBBC-0DCB-4CF6-AAAF-AD3D6BFA1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429693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A file always uses at least one cluster</a:t>
            </a:r>
          </a:p>
          <a:p>
            <a:pPr eaLnBrk="1" hangingPunct="1"/>
            <a:r>
              <a:rPr lang="en-US" altLang="en-PK" dirty="0"/>
              <a:t>A high percentage of space may be wasted</a:t>
            </a:r>
          </a:p>
          <a:p>
            <a:pPr eaLnBrk="1" hangingPunct="1"/>
            <a:r>
              <a:rPr lang="en-US" altLang="en-PK" dirty="0"/>
              <a:t>Example: 8,200-byte file requires three 4K clusters: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8E2FD40D-D1B5-42D4-8268-7E53B03F8C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AE9A563C-77FB-491A-913C-185B7187D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D33966-6A75-47BB-BF7B-9C873559CDE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22534" name="Object 1028">
            <a:extLst>
              <a:ext uri="{FF2B5EF4-FFF2-40B4-BE49-F238E27FC236}">
                <a16:creationId xmlns:a16="http://schemas.microsoft.com/office/drawing/2014/main" id="{267340F5-C805-4BF7-A34B-C3BF40340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68608"/>
              </p:ext>
            </p:extLst>
          </p:nvPr>
        </p:nvGraphicFramePr>
        <p:xfrm>
          <a:off x="2337708" y="3239387"/>
          <a:ext cx="405765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VISIO" r:id="rId3" imgW="2418588" imgH="992124" progId="Visio.Drawing.6">
                  <p:embed/>
                </p:oleObj>
              </mc:Choice>
              <mc:Fallback>
                <p:oleObj name="VISIO" r:id="rId3" imgW="2418588" imgH="992124" progId="Visio.Drawing.6">
                  <p:embed/>
                  <p:pic>
                    <p:nvPicPr>
                      <p:cNvPr id="22534" name="Object 1028">
                        <a:extLst>
                          <a:ext uri="{FF2B5EF4-FFF2-40B4-BE49-F238E27FC236}">
                            <a16:creationId xmlns:a16="http://schemas.microsoft.com/office/drawing/2014/main" id="{267340F5-C805-4BF7-A34B-C3BF40340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708" y="3239387"/>
                        <a:ext cx="4057650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##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14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322304F-4F27-4A4C-9B77-D5713E1E6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FAT12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69CC8CB2-989E-43AE-9916-37E8D7D08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Designed for diskettes</a:t>
            </a:r>
          </a:p>
          <a:p>
            <a:pPr eaLnBrk="1" hangingPunct="1"/>
            <a:r>
              <a:rPr lang="en-US" altLang="en-PK" dirty="0"/>
              <a:t>Each FAT entry is 12 bits</a:t>
            </a:r>
          </a:p>
          <a:p>
            <a:pPr eaLnBrk="1" hangingPunct="1"/>
            <a:r>
              <a:rPr lang="en-US" altLang="en-PK" dirty="0"/>
              <a:t>Very little fault tolerance</a:t>
            </a:r>
          </a:p>
          <a:p>
            <a:pPr lvl="1" eaLnBrk="1" hangingPunct="1"/>
            <a:r>
              <a:rPr lang="en-US" altLang="en-PK" dirty="0"/>
              <a:t>two copies of the FAT (cluster table)</a:t>
            </a:r>
          </a:p>
          <a:p>
            <a:pPr eaLnBrk="1" hangingPunct="1"/>
            <a:r>
              <a:rPr lang="en-US" altLang="en-PK" dirty="0"/>
              <a:t>Optimal storage for small files</a:t>
            </a:r>
          </a:p>
          <a:p>
            <a:pPr lvl="1" eaLnBrk="1" hangingPunct="1"/>
            <a:r>
              <a:rPr lang="en-US" altLang="en-PK" dirty="0"/>
              <a:t>512-byte clusters</a:t>
            </a:r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EF702734-E0C4-4774-879F-D3236485C0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35D0E66A-536D-489F-ACA2-299E1599A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C596BF-DDC2-4B79-B407-E85365ABCB6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952F341-9E22-48C2-97B3-53991ECA4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FAT16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5F7E7AD-2BA0-4D35-B49A-5CDC718F45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MS-DOS format for hard disks</a:t>
            </a:r>
          </a:p>
          <a:p>
            <a:pPr eaLnBrk="1" hangingPunct="1"/>
            <a:r>
              <a:rPr lang="en-US" altLang="en-PK"/>
              <a:t>16-bit FAT entries</a:t>
            </a:r>
          </a:p>
          <a:p>
            <a:pPr eaLnBrk="1" hangingPunct="1"/>
            <a:r>
              <a:rPr lang="en-US" altLang="en-PK"/>
              <a:t>Large cluster size when disk &gt; 1 GB</a:t>
            </a:r>
          </a:p>
          <a:p>
            <a:pPr lvl="1" eaLnBrk="1" hangingPunct="1"/>
            <a:r>
              <a:rPr lang="en-US" altLang="en-PK"/>
              <a:t>inneficient for small files</a:t>
            </a:r>
          </a:p>
          <a:p>
            <a:pPr eaLnBrk="1" hangingPunct="1"/>
            <a:r>
              <a:rPr lang="en-US" altLang="en-PK"/>
              <a:t>Max 2 GB size under MS-DOS</a:t>
            </a:r>
          </a:p>
          <a:p>
            <a:pPr eaLnBrk="1" hangingPunct="1"/>
            <a:r>
              <a:rPr lang="en-US" altLang="en-PK"/>
              <a:t>Little or no recovery from read/write errors</a:t>
            </a:r>
          </a:p>
        </p:txBody>
      </p:sp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4C7F9302-0C53-409B-BB58-E861B5044A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227812E-3D2D-4B18-8C2E-5A5CE66D5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C5247D-E073-48DC-8E16-66C4C10CF7F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52EFE43-01B3-4874-834E-186A7855C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FAT32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7784A167-4AAB-4C08-924D-BE0BCC4FD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Supports long filenames</a:t>
            </a:r>
          </a:p>
          <a:p>
            <a:pPr eaLnBrk="1" hangingPunct="1"/>
            <a:r>
              <a:rPr lang="en-US" altLang="en-PK"/>
              <a:t>Supported by all version of MS-Windows from Windows 95 onward</a:t>
            </a:r>
          </a:p>
          <a:p>
            <a:pPr lvl="1" eaLnBrk="1" hangingPunct="1"/>
            <a:r>
              <a:rPr lang="en-US" altLang="en-PK"/>
              <a:t>(except Windows NT)</a:t>
            </a:r>
          </a:p>
          <a:p>
            <a:pPr eaLnBrk="1" hangingPunct="1"/>
            <a:r>
              <a:rPr lang="en-US" altLang="en-PK"/>
              <a:t>32-bit FAT entries</a:t>
            </a:r>
          </a:p>
          <a:p>
            <a:pPr eaLnBrk="1" hangingPunct="1"/>
            <a:r>
              <a:rPr lang="en-US" altLang="en-PK"/>
              <a:t>32 GB maximum volume size</a:t>
            </a:r>
          </a:p>
          <a:p>
            <a:pPr eaLnBrk="1" hangingPunct="1"/>
            <a:r>
              <a:rPr lang="en-US" altLang="en-PK"/>
              <a:t>Improved recovery from read/write errors</a:t>
            </a:r>
          </a:p>
        </p:txBody>
      </p:sp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1EB5E2B9-A9F8-4EE1-B685-C3AF8556B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1DAC441F-D15D-4E4F-BA78-BADCACD2E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CEED4C-E9DB-4ADA-BDC6-FE612D0FD95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CD09361-8B22-4B31-993F-A5450DCEF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975" y="381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PK" dirty="0"/>
              <a:t>NTFS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D7386E3-8035-4E1D-B830-9D8470474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896578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/>
              <a:t>Supported by Windows NT, 2000, and XP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Handles large volumes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/>
              <a:t>can span multiple hard drives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Efficient cluster size (4K) on large volumes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Unicode filenames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Permissions on files &amp; folders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Share folders across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Built-in compression and encryption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Track changes in a </a:t>
            </a:r>
            <a:r>
              <a:rPr lang="en-US" altLang="en-PK" i="1" dirty="0"/>
              <a:t>change journal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Disk quotas for individuals or groups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Robust error recovery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Disk mirroring</a:t>
            </a:r>
          </a:p>
        </p:txBody>
      </p:sp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FC418CFD-06DA-4622-A3DA-CC9FC63DE7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23F3F719-AC33-49FE-A23F-D0BC3FB23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D7F1A7-0893-4CE9-B6A6-DB6AB32C09A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27FC50C-DAAF-4CF2-8D28-69D4BBE69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Primary Disk Areas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E19A9D65-7072-4477-BC2A-D94A4DB471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A disk or volume is divided into predefined areas and assigned specific logical sectors.</a:t>
            </a:r>
          </a:p>
          <a:p>
            <a:pPr eaLnBrk="1" hangingPunct="1"/>
            <a:r>
              <a:rPr lang="en-US" altLang="en-PK"/>
              <a:t>Example: 1.44 MB diskette</a:t>
            </a:r>
          </a:p>
          <a:p>
            <a:pPr lvl="1" eaLnBrk="1" hangingPunct="1"/>
            <a:r>
              <a:rPr lang="en-US" altLang="en-PK"/>
              <a:t>Boot record (sector 0)</a:t>
            </a:r>
          </a:p>
          <a:p>
            <a:pPr lvl="1" eaLnBrk="1" hangingPunct="1"/>
            <a:r>
              <a:rPr lang="en-US" altLang="en-PK"/>
              <a:t>File allocation table (sectors 1 – 18)</a:t>
            </a:r>
          </a:p>
          <a:p>
            <a:pPr lvl="1" eaLnBrk="1" hangingPunct="1"/>
            <a:r>
              <a:rPr lang="en-US" altLang="en-PK"/>
              <a:t>Root directory (sectors 19 – 32)</a:t>
            </a:r>
          </a:p>
          <a:p>
            <a:pPr lvl="1" eaLnBrk="1" hangingPunct="1"/>
            <a:r>
              <a:rPr lang="en-US" altLang="en-PK"/>
              <a:t>Data area (sectors 33 – 2,879)</a:t>
            </a:r>
          </a:p>
        </p:txBody>
      </p:sp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0E483CBE-596C-4B2A-BDA2-7CD2FD3FCD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9CE1C0B5-9C85-41E3-A73F-CE76F33CC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2776F4-4A34-4FC3-94EF-EBD29CE0DC6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7A112272-E503-4A57-9ED9-87EFF75FA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Your turn . . .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5EDBF80-19C8-469F-9A87-EE8C339C3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PK" dirty="0">
                <a:solidFill>
                  <a:schemeClr val="tx1"/>
                </a:solidFill>
              </a:rPr>
              <a:t>1. A 1.44 MB diskette has 512 bytes per cluster. Suppose a certain file begins in cluster number 5. Which logical disk sector contains the beginning of the file? </a:t>
            </a:r>
            <a:r>
              <a:rPr lang="en-US" altLang="en-PK" sz="1500" i="1" dirty="0">
                <a:solidFill>
                  <a:schemeClr val="tx1"/>
                </a:solidFill>
              </a:rPr>
              <a:t>(Hint: see page 503).</a:t>
            </a:r>
          </a:p>
        </p:txBody>
      </p:sp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D0BB0FAE-5001-40AB-927C-C52D831F7E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6544F195-F7E9-4F0B-9559-FC51463277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589CAE-C5C1-41AC-B664-717A653395A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AAA5BD3F-CA2B-402D-8F08-F7F1472B8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68" y="3314700"/>
            <a:ext cx="58864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 dirty="0"/>
              <a:t>2. Suppose a certain hard drive has 4 KB per cluster, and we know that the data area begins in sector 100. If a particular file begins in cluster 10, which logical sectors are used by the cluster?</a:t>
            </a:r>
          </a:p>
        </p:txBody>
      </p:sp>
      <p:sp>
        <p:nvSpPr>
          <p:cNvPr id="28679" name="Text Box 5">
            <a:extLst>
              <a:ext uri="{FF2B5EF4-FFF2-40B4-BE49-F238E27FC236}">
                <a16:creationId xmlns:a16="http://schemas.microsoft.com/office/drawing/2014/main" id="{BB93B381-FC4D-4277-A329-409F96108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757138"/>
            <a:ext cx="51435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(answers on next panel . . 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BEC7CB35-2234-4E48-B414-A3AE88DA0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Answers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0B66E2E-D711-4FDA-AE98-DAF231EA6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PK" dirty="0">
                <a:solidFill>
                  <a:schemeClr val="tx1"/>
                </a:solidFill>
              </a:rPr>
              <a:t>1. The data area begins in Sector 33 (see page 503). Each cluster = 1 sector, so the file begins in sector 33 + 5 = sector 38.</a:t>
            </a:r>
            <a:endParaRPr lang="en-US" altLang="en-PK" sz="1500" i="1" dirty="0">
              <a:solidFill>
                <a:schemeClr val="tx1"/>
              </a:solidFill>
            </a:endParaRPr>
          </a:p>
        </p:txBody>
      </p:sp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2F71A066-763D-4D58-8851-26D0786BE7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C4DD0D18-C64D-4F00-991B-19151AD3B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44C424-FE41-4CA8-920D-E1339850CCD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7654973F-7AB2-4996-8553-030BE477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76" y="3052000"/>
            <a:ext cx="8154048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 dirty="0"/>
              <a:t>2. The hard drive has 8 sectors per cluster. The starting cluster number of the file is 100 + (8 * 10) = 180. Therefore, sectors 180 – 187 are used by the file's first cluster.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638960-0DC8-4E42-8C2E-C559D712B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Overview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C1C94FD-1B4E-4FFD-A70D-68708773B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Introduction</a:t>
            </a:r>
          </a:p>
          <a:p>
            <a:pPr eaLnBrk="1" hangingPunct="1"/>
            <a:r>
              <a:rPr lang="en-US" altLang="en-PK"/>
              <a:t>Keyboard Input with INT 16h</a:t>
            </a:r>
          </a:p>
          <a:p>
            <a:pPr eaLnBrk="1" hangingPunct="1"/>
            <a:r>
              <a:rPr lang="en-US" altLang="en-PK"/>
              <a:t>VIDEO Programming with INT 10h</a:t>
            </a:r>
          </a:p>
          <a:p>
            <a:pPr eaLnBrk="1" hangingPunct="1"/>
            <a:r>
              <a:rPr lang="en-US" altLang="en-PK"/>
              <a:t>Drawing Graphics Using INT 10h</a:t>
            </a:r>
          </a:p>
          <a:p>
            <a:pPr eaLnBrk="1" hangingPunct="1"/>
            <a:r>
              <a:rPr lang="en-US" altLang="en-PK"/>
              <a:t>Memory-Mapped Graphics</a:t>
            </a:r>
          </a:p>
          <a:p>
            <a:pPr eaLnBrk="1" hangingPunct="1"/>
            <a:r>
              <a:rPr lang="en-US" altLang="en-PK"/>
              <a:t>Mouse Programming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2F1F9170-FB18-4389-8E4E-23BB425B5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2893F11-094B-48A2-8D0F-A4A4F696C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45C796-3350-4020-ADCE-46F8961DC586}" type="slidenum">
              <a:rPr lang="en-US" altLang="en-PK" sz="1200">
                <a:latin typeface="Times New Roman" panose="02020603050405020304" pitchFamily="18" charset="0"/>
              </a:rPr>
              <a:pPr/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3194C56-2032-4F17-AB69-C4C194C2E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8" y="197265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Personalities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AE935CC-9DA9-4834-A88E-3DBB1228F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738615"/>
            <a:ext cx="8191825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Bill Gates: co-authored QBASIC interpreter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Gary </a:t>
            </a:r>
            <a:r>
              <a:rPr lang="en-US" altLang="en-PK" dirty="0" err="1">
                <a:solidFill>
                  <a:schemeClr val="tx1"/>
                </a:solidFill>
              </a:rPr>
              <a:t>Kildall</a:t>
            </a:r>
            <a:r>
              <a:rPr lang="en-US" altLang="en-PK" dirty="0">
                <a:solidFill>
                  <a:schemeClr val="tx1"/>
                </a:solidFill>
              </a:rPr>
              <a:t>: creator of CP/M-86 operating system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multitasking capabilities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Peter Norton: 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Inside the IBM-PC first book to thoroughly explore IBM-PC software and hardware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created the </a:t>
            </a:r>
            <a:r>
              <a:rPr lang="en-US" altLang="en-PK" b="1" dirty="0">
                <a:solidFill>
                  <a:schemeClr val="tx1"/>
                </a:solidFill>
              </a:rPr>
              <a:t>Norton Utilities</a:t>
            </a:r>
            <a:r>
              <a:rPr lang="en-US" altLang="en-PK" dirty="0">
                <a:solidFill>
                  <a:schemeClr val="tx1"/>
                </a:solidFill>
              </a:rPr>
              <a:t> software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Michael Abrash: columnist, expert programmer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worked on Quake and Doom computer games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optimized graphics code in Windows NT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book: The Zen of Code Optimization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BFEEBB1F-23BF-47F1-813B-2F2A65B59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73FBF5EB-3B3A-49A0-A2E8-4AFE92BF3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91A824-2C1F-4630-AFDB-B1B1FF5E0C7B}" type="slidenum">
              <a:rPr lang="en-US" altLang="en-PK" sz="1200">
                <a:latin typeface="Times New Roman" panose="02020603050405020304" pitchFamily="18" charset="0"/>
              </a:rPr>
              <a:pPr/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8DC40C6-2816-430F-BFF3-E536A9274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976" y="20020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PC-BIOS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A7D3272-4FD7-4BAD-8706-193443BAF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1469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BIOS  (Basic Input-Output System) provides low-level hardware drivers for the operating system.</a:t>
            </a:r>
          </a:p>
          <a:p>
            <a:pPr lvl="1" eaLnBrk="1" hangingPunct="1"/>
            <a:r>
              <a:rPr lang="en-US" altLang="en-PK" dirty="0"/>
              <a:t>accessible to 16-bit applications</a:t>
            </a:r>
          </a:p>
          <a:p>
            <a:pPr lvl="1" eaLnBrk="1" hangingPunct="1"/>
            <a:r>
              <a:rPr lang="en-US" altLang="en-PK" dirty="0"/>
              <a:t>written in assembly language, of course</a:t>
            </a:r>
          </a:p>
          <a:p>
            <a:pPr lvl="1" eaLnBrk="1" hangingPunct="1"/>
            <a:r>
              <a:rPr lang="en-US" altLang="en-PK" dirty="0"/>
              <a:t>source code published by IBM in early 1980's</a:t>
            </a:r>
          </a:p>
          <a:p>
            <a:pPr eaLnBrk="1" hangingPunct="1"/>
            <a:r>
              <a:rPr lang="en-US" altLang="en-PK" dirty="0"/>
              <a:t>Advantages over MS-DOS:</a:t>
            </a:r>
          </a:p>
          <a:p>
            <a:pPr lvl="1" eaLnBrk="1" hangingPunct="1"/>
            <a:r>
              <a:rPr lang="en-US" altLang="en-PK" dirty="0"/>
              <a:t>permits graphics and color programming</a:t>
            </a:r>
          </a:p>
          <a:p>
            <a:pPr lvl="1" eaLnBrk="1" hangingPunct="1"/>
            <a:r>
              <a:rPr lang="en-US" altLang="en-PK" dirty="0"/>
              <a:t>faster I/O speeds</a:t>
            </a:r>
          </a:p>
          <a:p>
            <a:pPr lvl="1" eaLnBrk="1" hangingPunct="1"/>
            <a:r>
              <a:rPr lang="en-US" altLang="en-PK" dirty="0"/>
              <a:t>read mouse, serial port, parallel port</a:t>
            </a:r>
          </a:p>
          <a:p>
            <a:pPr lvl="1" eaLnBrk="1" hangingPunct="1"/>
            <a:r>
              <a:rPr lang="en-US" altLang="en-PK" dirty="0"/>
              <a:t>low-level disk access</a:t>
            </a:r>
          </a:p>
        </p:txBody>
      </p:sp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8BDDAB94-CB85-42B6-8278-9D5BDD119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630A0BA8-6349-4E9F-B6C1-0451552CF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CF854C-06D5-4EF6-85E2-524E5E4B4222}" type="slidenum">
              <a:rPr lang="en-US" altLang="en-PK" sz="1200">
                <a:latin typeface="Times New Roman" panose="02020603050405020304" pitchFamily="18" charset="0"/>
              </a:rPr>
              <a:pPr/>
              <a:t>29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E94861B-1425-460A-8B04-499444019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Chapter Overview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987B0F9-4B5D-4E22-90B5-012EEC274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Disk Storage Systems</a:t>
            </a:r>
          </a:p>
          <a:p>
            <a:pPr eaLnBrk="1" hangingPunct="1"/>
            <a:r>
              <a:rPr lang="en-US" altLang="en-PK"/>
              <a:t>File Systems</a:t>
            </a:r>
          </a:p>
          <a:p>
            <a:pPr eaLnBrk="1" hangingPunct="1"/>
            <a:r>
              <a:rPr lang="en-US" altLang="en-PK"/>
              <a:t>Disk Directory</a:t>
            </a:r>
          </a:p>
          <a:p>
            <a:pPr eaLnBrk="1" hangingPunct="1"/>
            <a:r>
              <a:rPr lang="en-US" altLang="en-PK"/>
              <a:t>Reading and Writing Disk Sectors (7305h)</a:t>
            </a:r>
          </a:p>
          <a:p>
            <a:pPr eaLnBrk="1" hangingPunct="1"/>
            <a:r>
              <a:rPr lang="en-US" altLang="en-PK"/>
              <a:t>System-Level File Functions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CCF1B28A-9736-4C98-9C1F-B73438A81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5EBCA345-262D-4086-8CAA-AFA3FF5A92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76C196-E6B3-45D8-A408-CAA44044DAE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8499710-9E8C-4B9E-8CEB-5EEC08917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235485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BIOS Data Area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4A17252-74C9-42CA-B062-849595A33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77683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Fixed-location data area at address 00400h</a:t>
            </a:r>
          </a:p>
          <a:p>
            <a:pPr lvl="1" eaLnBrk="1" hangingPunct="1"/>
            <a:r>
              <a:rPr lang="en-US" altLang="en-PK" dirty="0"/>
              <a:t>this area is also used by MS-DOS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dirty="0"/>
              <a:t>this area is accessible under Windows 98 &amp; Windows Me, but not under Windows NT, 2000, or XP.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 dirty="0"/>
              <a:t>Contents: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dirty="0"/>
              <a:t>Serial and parallel port addresses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dirty="0"/>
              <a:t>Hardware list, memory size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dirty="0"/>
              <a:t>Keyboard status flags, keyboard buffer pointers, keyboard buffer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dirty="0"/>
              <a:t>Video hardware configuration</a:t>
            </a:r>
          </a:p>
          <a:p>
            <a:pPr lvl="1" eaLnBrk="1" hangingPunct="1"/>
            <a:r>
              <a:rPr lang="en-US" altLang="en-PK" dirty="0"/>
              <a:t>Timer data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A3EC8836-90F1-4F13-AE05-BCC384FAD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83549E5C-1AF7-4EB5-AFE6-25F49EF37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E2953F-B610-4260-8FEB-20836430E38D}" type="slidenum">
              <a:rPr lang="en-US" altLang="en-PK" sz="1200">
                <a:latin typeface="Times New Roman" panose="02020603050405020304" pitchFamily="18" charset="0"/>
              </a:rPr>
              <a:pPr/>
              <a:t>30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0BF9F72B-6B86-4D79-96FC-CA1AD724F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E7052BF-15D2-45AE-94F7-FB065656C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Introduction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Keyboard Input with INT 16h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VIDEO Programming with INT 10h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Drawing Graphics Using INT 10h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Memory-Mapped Graphics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Mouse Programming</a:t>
            </a:r>
          </a:p>
        </p:txBody>
      </p:sp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90E2265D-6BE9-41AD-A2B2-75D2B458D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15046E85-A298-4683-9BD7-92EFBFBBF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9B17CE-B520-492D-B1FB-6D89C03FA187}" type="slidenum">
              <a:rPr lang="en-US" altLang="en-PK" sz="1200">
                <a:latin typeface="Times New Roman" panose="02020603050405020304" pitchFamily="18" charset="0"/>
              </a:rPr>
              <a:pPr/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>
            <a:extLst>
              <a:ext uri="{FF2B5EF4-FFF2-40B4-BE49-F238E27FC236}">
                <a16:creationId xmlns:a16="http://schemas.microsoft.com/office/drawing/2014/main" id="{876522CA-5D47-4300-A577-063C579BC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Keyboard Input with INT 16h</a:t>
            </a:r>
          </a:p>
        </p:txBody>
      </p:sp>
      <p:sp>
        <p:nvSpPr>
          <p:cNvPr id="11269" name="Rectangle 1027">
            <a:extLst>
              <a:ext uri="{FF2B5EF4-FFF2-40B4-BE49-F238E27FC236}">
                <a16:creationId xmlns:a16="http://schemas.microsoft.com/office/drawing/2014/main" id="{46303580-6903-43E8-8E6E-9B92363C9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How the Keyboard Works</a:t>
            </a:r>
          </a:p>
          <a:p>
            <a:pPr eaLnBrk="1" hangingPunct="1"/>
            <a:r>
              <a:rPr lang="en-US" altLang="en-PK" dirty="0"/>
              <a:t>INT 16h Functions</a:t>
            </a:r>
          </a:p>
        </p:txBody>
      </p:sp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5ED87C16-57F6-44DF-A4A4-EBF116B51A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DAA9DCAF-FA81-45B0-9F9E-23B96AB4A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E793FD-E2E8-46D2-A1FD-A855D39AE0F9}" type="slidenum">
              <a:rPr lang="en-US" altLang="en-PK" sz="1200">
                <a:latin typeface="Times New Roman" panose="02020603050405020304" pitchFamily="18" charset="0"/>
              </a:rPr>
              <a:pPr/>
              <a:t>32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0CFE45A-1274-4545-AA9B-DDB1919C7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322572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How the Keyboard Works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0787EC6-F585-4B9B-B068-4ED141F9D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059229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Keystroke sends a scan code to the keyboard serial input port</a:t>
            </a:r>
          </a:p>
          <a:p>
            <a:pPr eaLnBrk="1" hangingPunct="1"/>
            <a:r>
              <a:rPr lang="en-US" altLang="en-PK" dirty="0"/>
              <a:t>Interrupt triggered: INT 9h service routine executes</a:t>
            </a:r>
          </a:p>
          <a:p>
            <a:pPr eaLnBrk="1" hangingPunct="1"/>
            <a:r>
              <a:rPr lang="en-US" altLang="en-PK" dirty="0"/>
              <a:t>Scan code and ASCII code inserted into keyboard typeahead buffer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17433F58-2A02-48C2-9108-DD475C5B6C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AA7B09F9-52C2-4196-A907-F2F5BF646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01D8DF-C341-4B74-A744-35BBCE0598B7}" type="slidenum">
              <a:rPr lang="en-US" altLang="en-PK" sz="1200">
                <a:latin typeface="Times New Roman" panose="02020603050405020304" pitchFamily="18" charset="0"/>
              </a:rPr>
              <a:pPr/>
              <a:t>33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2294" name="Object 5">
            <a:extLst>
              <a:ext uri="{FF2B5EF4-FFF2-40B4-BE49-F238E27FC236}">
                <a16:creationId xmlns:a16="http://schemas.microsoft.com/office/drawing/2014/main" id="{791AD342-BD55-4A4B-B593-579E7E2E4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56071"/>
              </p:ext>
            </p:extLst>
          </p:nvPr>
        </p:nvGraphicFramePr>
        <p:xfrm>
          <a:off x="2571750" y="2636500"/>
          <a:ext cx="42862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VISIO" r:id="rId3" imgW="3653028" imgH="1674876" progId="Visio.Drawing.6">
                  <p:embed/>
                </p:oleObj>
              </mc:Choice>
              <mc:Fallback>
                <p:oleObj name="VISIO" r:id="rId3" imgW="3653028" imgH="1674876" progId="Visio.Drawing.6">
                  <p:embed/>
                  <p:pic>
                    <p:nvPicPr>
                      <p:cNvPr id="12294" name="Object 5">
                        <a:extLst>
                          <a:ext uri="{FF2B5EF4-FFF2-40B4-BE49-F238E27FC236}">
                            <a16:creationId xmlns:a16="http://schemas.microsoft.com/office/drawing/2014/main" id="{791AD342-BD55-4A4B-B593-579E7E2E4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89" r="-2777" b="-5859"/>
                      <a:stretch>
                        <a:fillRect/>
                      </a:stretch>
                    </p:blipFill>
                    <p:spPr bwMode="auto">
                      <a:xfrm>
                        <a:off x="2571750" y="2636500"/>
                        <a:ext cx="428625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E3F3397-8D35-4394-A227-E7D04F60F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240151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Keyboard Flags</a:t>
            </a:r>
          </a:p>
        </p:txBody>
      </p:sp>
      <p:sp>
        <p:nvSpPr>
          <p:cNvPr id="13314" name="Footer Placeholder 2">
            <a:extLst>
              <a:ext uri="{FF2B5EF4-FFF2-40B4-BE49-F238E27FC236}">
                <a16:creationId xmlns:a16="http://schemas.microsoft.com/office/drawing/2014/main" id="{35B8E003-BAF8-40CF-8E0A-D1279A07A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9C9AA49F-555F-4E37-95BF-A03F99B84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4E1CFA-22BD-4C7C-BD99-2738495A5549}" type="slidenum">
              <a:rPr lang="en-US" altLang="en-PK" sz="1200">
                <a:latin typeface="Times New Roman" panose="02020603050405020304" pitchFamily="18" charset="0"/>
              </a:rPr>
              <a:pPr/>
              <a:t>34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13317" name="Picture 3">
            <a:extLst>
              <a:ext uri="{FF2B5EF4-FFF2-40B4-BE49-F238E27FC236}">
                <a16:creationId xmlns:a16="http://schemas.microsoft.com/office/drawing/2014/main" id="{CF36302A-D1B5-421A-96F2-BBC28AE7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28801"/>
            <a:ext cx="2800350" cy="237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Text Box 4">
            <a:extLst>
              <a:ext uri="{FF2B5EF4-FFF2-40B4-BE49-F238E27FC236}">
                <a16:creationId xmlns:a16="http://schemas.microsoft.com/office/drawing/2014/main" id="{741E26BF-B23B-4B73-A8A4-136F00544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1146950"/>
            <a:ext cx="554355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 dirty="0"/>
              <a:t>16-bits, located at 0040:0017h – 0018h.</a:t>
            </a:r>
          </a:p>
        </p:txBody>
      </p:sp>
      <p:pic>
        <p:nvPicPr>
          <p:cNvPr id="13319" name="Picture 5">
            <a:extLst>
              <a:ext uri="{FF2B5EF4-FFF2-40B4-BE49-F238E27FC236}">
                <a16:creationId xmlns:a16="http://schemas.microsoft.com/office/drawing/2014/main" id="{F42D6669-0962-4610-BD81-D089DAB7E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828800"/>
            <a:ext cx="28003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8A0EF25-6EB9-4CBC-BA89-A69D923F6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16h Functions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9FE28FCF-FEB5-4006-B489-44EDD2E76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5171" y="1858900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/>
              <a:t>Provide low-level access to the keyboard, more so than MS-DOS.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Input-output cannot be redirected at the command prompt.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Function number is always in the AH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Important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/>
              <a:t>set </a:t>
            </a:r>
            <a:r>
              <a:rPr lang="en-US" altLang="en-PK" dirty="0" err="1"/>
              <a:t>typematic</a:t>
            </a:r>
            <a:r>
              <a:rPr lang="en-US" altLang="en-PK" dirty="0"/>
              <a:t>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/>
              <a:t>push key into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/>
              <a:t>wait for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/>
              <a:t>check keyboard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/>
              <a:t>get keyboard flags</a:t>
            </a:r>
          </a:p>
        </p:txBody>
      </p:sp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4CD97C45-E690-4493-B940-62EF710600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D54C051A-B81F-4D6A-89F4-106F3FFF9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ED3664-7B37-4F5B-9398-151221FACBE2}" type="slidenum">
              <a:rPr lang="en-US" altLang="en-PK" sz="1200">
                <a:latin typeface="Times New Roman" panose="02020603050405020304" pitchFamily="18" charset="0"/>
              </a:rPr>
              <a:pPr/>
              <a:t>35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>
            <a:extLst>
              <a:ext uri="{FF2B5EF4-FFF2-40B4-BE49-F238E27FC236}">
                <a16:creationId xmlns:a16="http://schemas.microsoft.com/office/drawing/2014/main" id="{2B64617C-AB4E-4D33-AA50-455467101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Function 10h: Wait for Key</a:t>
            </a:r>
          </a:p>
        </p:txBody>
      </p:sp>
      <p:sp>
        <p:nvSpPr>
          <p:cNvPr id="15362" name="Footer Placeholder 2">
            <a:extLst>
              <a:ext uri="{FF2B5EF4-FFF2-40B4-BE49-F238E27FC236}">
                <a16:creationId xmlns:a16="http://schemas.microsoft.com/office/drawing/2014/main" id="{C3634C4B-10BE-4C70-9678-BF329BBAA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04285B9C-650A-44D8-8326-920D4DD21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58F794-F678-4D3A-BA9D-7AFEE519B897}" type="slidenum">
              <a:rPr lang="en-US" altLang="en-PK" sz="1200">
                <a:latin typeface="Times New Roman" panose="02020603050405020304" pitchFamily="18" charset="0"/>
              </a:rPr>
              <a:pPr/>
              <a:t>36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5365" name="Text Box 1027">
            <a:extLst>
              <a:ext uri="{FF2B5EF4-FFF2-40B4-BE49-F238E27FC236}">
                <a16:creationId xmlns:a16="http://schemas.microsoft.com/office/drawing/2014/main" id="{77DEF96D-8319-4C27-A3FF-6DA27157D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672" y="2687106"/>
            <a:ext cx="4697186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scanCode</a:t>
            </a:r>
            <a:r>
              <a:rPr lang="en-US" altLang="en-PK" sz="1350" b="1" dirty="0">
                <a:latin typeface="Courier New" panose="02070309020205020404" pitchFamily="49" charset="0"/>
              </a:rPr>
              <a:t> 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ASCIICode</a:t>
            </a:r>
            <a:r>
              <a:rPr lang="en-US" altLang="en-PK" sz="1350" b="1" dirty="0">
                <a:latin typeface="Courier New" panose="02070309020205020404" pitchFamily="49" charset="0"/>
              </a:rPr>
              <a:t>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ah,10h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int 16h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scanCode,ah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ASCIICode,al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15366" name="Text Box 1028">
            <a:extLst>
              <a:ext uri="{FF2B5EF4-FFF2-40B4-BE49-F238E27FC236}">
                <a16:creationId xmlns:a16="http://schemas.microsoft.com/office/drawing/2014/main" id="{683701EB-4C28-400D-9D21-0D12189CC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604406"/>
            <a:ext cx="8050310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 dirty="0"/>
              <a:t>If a key is waiting in the buffer, the function returns it immediately. If no key is waiting, the program pauses (blocks), waiting for user input.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0EAB7D45-CDD2-4D6A-9FD4-285E90EFC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Function 12h: Get Keyboard Flags</a:t>
            </a:r>
          </a:p>
        </p:txBody>
      </p:sp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4970B17D-7D3A-4FB2-A3C8-08251006FE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854D1F0D-25D0-49BA-A50C-ED69E101A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D38AF2-BB88-41DA-A32D-BDE914AD1D28}" type="slidenum">
              <a:rPr lang="en-US" altLang="en-PK" sz="1200">
                <a:latin typeface="Times New Roman" panose="02020603050405020304" pitchFamily="18" charset="0"/>
              </a:rPr>
              <a:pPr/>
              <a:t>37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596D2CC2-6EC4-4BAB-A448-10027D4A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9400"/>
            <a:ext cx="36576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keyFlags</a:t>
            </a:r>
            <a:r>
              <a:rPr lang="en-US" altLang="en-PK" sz="1350" b="1" dirty="0">
                <a:latin typeface="Courier New" panose="02070309020205020404" pitchFamily="49" charset="0"/>
              </a:rPr>
              <a:t>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ah,12h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int 16h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keyFlags,ax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85924AF8-9D54-49E4-B4E8-AC1B47C0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190876"/>
            <a:ext cx="804454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 dirty="0"/>
              <a:t>Retrieves a copy of the keyboard status flags from the BIOS data area.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B1489C2-896A-4512-99B8-30D40E4FA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Clearing the Keyboard Buffer</a:t>
            </a: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A9D6FE1-576F-4847-9AD6-E93355EAC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2F8240F3-ABE9-48E5-B850-E6A97B553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97DAA2-90BC-4A2A-83A9-F88EC3E9AB1C}" type="slidenum">
              <a:rPr lang="en-US" altLang="en-PK" sz="1200">
                <a:latin typeface="Times New Roman" panose="02020603050405020304" pitchFamily="18" charset="0"/>
              </a:rPr>
              <a:pPr/>
              <a:t>38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262CE38F-9834-48C1-B508-C7F404AFD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7" y="2206770"/>
            <a:ext cx="7674428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L1:	mov ah,11h 	; check keyboard buffer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int 16h 	; any key pressed?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jz</a:t>
            </a:r>
            <a:r>
              <a:rPr lang="en-US" altLang="en-PK" sz="1350" b="1" dirty="0">
                <a:latin typeface="Courier New" panose="02070309020205020404" pitchFamily="49" charset="0"/>
              </a:rPr>
              <a:t>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noKey</a:t>
            </a:r>
            <a:r>
              <a:rPr lang="en-US" altLang="en-PK" sz="1350" b="1" dirty="0">
                <a:latin typeface="Courier New" panose="02070309020205020404" pitchFamily="49" charset="0"/>
              </a:rPr>
              <a:t> 	; no: exit now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ah,10h 	; yes: remove from buffer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int 16h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ah,scanCode</a:t>
            </a:r>
            <a:r>
              <a:rPr lang="en-US" altLang="en-PK" sz="1350" b="1" dirty="0">
                <a:latin typeface="Courier New" panose="02070309020205020404" pitchFamily="49" charset="0"/>
              </a:rPr>
              <a:t> 	; was it the exit key?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je  quit 	; yes: exit now (ZF=1)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L1 	; no: check buffer again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noKey</a:t>
            </a:r>
            <a:r>
              <a:rPr lang="en-US" altLang="en-PK" sz="1350" b="1" dirty="0">
                <a:latin typeface="Courier New" panose="02070309020205020404" pitchFamily="49" charset="0"/>
              </a:rPr>
              <a:t>: 	; no key pressed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or  al,1 	; clear zero flag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quit: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76ED438B-9E00-4C33-BBCA-88061B77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5" y="1342051"/>
            <a:ext cx="8191825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Function 11h clears the Zero flag if a key is waiting in the keyboard typeahead buffer.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75F43CE-9387-4B70-AA69-2AD39D59A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F9F1B65-B4FE-4184-8F3F-41EE4A443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Introduction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Keyboard Input with INT 16h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VIDEO Programming with INT 10h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Drawing Graphics Using INT 10h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Memory-Mapped Graphics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Mouse Programming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FF092304-3799-4B35-8FF8-B0EF5EAED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B066EA22-64A7-447A-AB9A-E469CA822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A69181-CDD2-4F05-8970-FD2E0B75A83A}" type="slidenum">
              <a:rPr lang="en-US" altLang="en-PK" sz="1200">
                <a:latin typeface="Times New Roman" panose="02020603050405020304" pitchFamily="18" charset="0"/>
              </a:rPr>
              <a:pPr/>
              <a:t>39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F30C3D2-1CE3-4F96-935F-75B29578F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Tracks and Sectors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AB1B23B2-4D01-4BEE-9ABD-6F82B9F0C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407921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Physical disk geometry - a way of describing the disk’s structure to make it readable by the system BIOS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Track - concentric circle containing data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Sector - part of a track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DA1492EA-EA5E-41E9-9F44-C242CBF09E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686153F9-CCC9-412A-BFA7-13A078E836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06C728-12E6-4AEA-94CE-A26D73808CE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5">
            <a:extLst>
              <a:ext uri="{FF2B5EF4-FFF2-40B4-BE49-F238E27FC236}">
                <a16:creationId xmlns:a16="http://schemas.microsoft.com/office/drawing/2014/main" id="{ED37A712-B2A2-4B7D-BEBB-36F3BE812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867251"/>
              </p:ext>
            </p:extLst>
          </p:nvPr>
        </p:nvGraphicFramePr>
        <p:xfrm>
          <a:off x="2375807" y="3162250"/>
          <a:ext cx="34290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VISIO" r:id="rId3" imgW="2331720" imgH="1179576" progId="Visio.Drawing.6">
                  <p:embed/>
                </p:oleObj>
              </mc:Choice>
              <mc:Fallback>
                <p:oleObj name="VISIO" r:id="rId3" imgW="2331720" imgH="1179576" progId="Visio.Drawing.6">
                  <p:embed/>
                  <p:pic>
                    <p:nvPicPr>
                      <p:cNvPr id="7174" name="Object 5">
                        <a:extLst>
                          <a:ext uri="{FF2B5EF4-FFF2-40B4-BE49-F238E27FC236}">
                            <a16:creationId xmlns:a16="http://schemas.microsoft.com/office/drawing/2014/main" id="{ED37A712-B2A2-4B7D-BEBB-36F3BE812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194" r="3226" b="-5389"/>
                      <a:stretch>
                        <a:fillRect/>
                      </a:stretch>
                    </p:blipFill>
                    <p:spPr bwMode="auto">
                      <a:xfrm>
                        <a:off x="2375807" y="3162250"/>
                        <a:ext cx="34290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C4D987A-2DDB-4878-9F91-8FD716139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VIDEO Programming with INT 10h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DD0F5A35-7957-44D1-BD58-E338925156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Basic Background</a:t>
            </a:r>
          </a:p>
          <a:p>
            <a:pPr eaLnBrk="1" hangingPunct="1"/>
            <a:r>
              <a:rPr lang="en-US" altLang="en-PK" dirty="0"/>
              <a:t>Controlling the Color</a:t>
            </a:r>
          </a:p>
          <a:p>
            <a:pPr eaLnBrk="1" hangingPunct="1"/>
            <a:r>
              <a:rPr lang="en-US" altLang="en-PK" dirty="0"/>
              <a:t>INT 10h Video Functions</a:t>
            </a:r>
          </a:p>
          <a:p>
            <a:pPr eaLnBrk="1" hangingPunct="1"/>
            <a:r>
              <a:rPr lang="en-US" altLang="en-PK" dirty="0"/>
              <a:t>Library Procedure Examples</a:t>
            </a:r>
          </a:p>
        </p:txBody>
      </p:sp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3F0523E3-EFB0-48A9-A417-C3C79C9CA9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452B86BC-246D-4F65-B93E-CC80A2B0CF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1F6F55-6800-4D27-B65D-C4216B90551C}" type="slidenum">
              <a:rPr lang="en-US" altLang="en-PK" sz="1200">
                <a:latin typeface="Times New Roman" panose="02020603050405020304" pitchFamily="18" charset="0"/>
              </a:rPr>
              <a:pPr/>
              <a:t>40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E40B5D6E-7C38-4AFC-9C98-6B2CDC66B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Video Modes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DBFC7461-9A47-4867-8CEE-A28DD4E88B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82302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Graphics video modes</a:t>
            </a:r>
          </a:p>
          <a:p>
            <a:pPr lvl="1" eaLnBrk="1" hangingPunct="1"/>
            <a:r>
              <a:rPr lang="en-US" altLang="en-PK" dirty="0"/>
              <a:t>draw pixel by pixel</a:t>
            </a:r>
          </a:p>
          <a:p>
            <a:pPr lvl="1" eaLnBrk="1" hangingPunct="1"/>
            <a:r>
              <a:rPr lang="en-US" altLang="en-PK" dirty="0"/>
              <a:t>multiple colors</a:t>
            </a:r>
          </a:p>
          <a:p>
            <a:pPr eaLnBrk="1" hangingPunct="1"/>
            <a:r>
              <a:rPr lang="en-US" altLang="en-PK" dirty="0"/>
              <a:t>Text video modes</a:t>
            </a:r>
          </a:p>
          <a:p>
            <a:pPr lvl="1" eaLnBrk="1" hangingPunct="1"/>
            <a:r>
              <a:rPr lang="en-US" altLang="en-PK" dirty="0"/>
              <a:t>character output, using hardware or software-based font table</a:t>
            </a:r>
          </a:p>
          <a:p>
            <a:pPr lvl="1" eaLnBrk="1" hangingPunct="1"/>
            <a:r>
              <a:rPr lang="en-US" altLang="en-PK" dirty="0"/>
              <a:t>mode 3 (color text) is the default</a:t>
            </a:r>
          </a:p>
          <a:p>
            <a:pPr lvl="1" eaLnBrk="1" hangingPunct="1"/>
            <a:r>
              <a:rPr lang="en-US" altLang="en-PK" dirty="0"/>
              <a:t>default range of 80 columns by 25 rows.</a:t>
            </a:r>
          </a:p>
          <a:p>
            <a:pPr lvl="1" eaLnBrk="1" hangingPunct="1"/>
            <a:r>
              <a:rPr lang="en-US" altLang="en-PK" dirty="0"/>
              <a:t>color attribute byte contains foreground and background colors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4F9B0529-3A09-4388-A44F-D0D30A0DA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CB06A51F-27B1-40BF-800F-FC6E202D3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5AEC76-6D44-4A77-8F59-99C81A7EBBC0}" type="slidenum">
              <a:rPr lang="en-US" altLang="en-PK" sz="1200">
                <a:latin typeface="Times New Roman" panose="02020603050405020304" pitchFamily="18" charset="0"/>
              </a:rPr>
              <a:pPr/>
              <a:t>41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4D4BCC6-0443-473E-8E8B-3578716D9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976" y="257257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Three Levels of Video Access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0B2FCCD-744B-4515-B83B-ACE09FF091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016036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MS-DOS function calls</a:t>
            </a:r>
          </a:p>
          <a:p>
            <a:pPr lvl="1" eaLnBrk="1" hangingPunct="1"/>
            <a:r>
              <a:rPr lang="en-US" altLang="en-PK" dirty="0"/>
              <a:t>slow, but they work on any MS-DOS machine</a:t>
            </a:r>
          </a:p>
          <a:p>
            <a:pPr lvl="1" eaLnBrk="1" hangingPunct="1"/>
            <a:r>
              <a:rPr lang="en-US" altLang="en-PK" dirty="0"/>
              <a:t>I/O can be redirected</a:t>
            </a:r>
          </a:p>
          <a:p>
            <a:pPr eaLnBrk="1" hangingPunct="1"/>
            <a:r>
              <a:rPr lang="en-US" altLang="en-PK" dirty="0"/>
              <a:t>BIOS function calls</a:t>
            </a:r>
          </a:p>
          <a:p>
            <a:pPr lvl="1" eaLnBrk="1" hangingPunct="1"/>
            <a:r>
              <a:rPr lang="en-US" altLang="en-PK" dirty="0"/>
              <a:t>medium-fast, work on nearly all MS-DOS-based machines</a:t>
            </a:r>
          </a:p>
          <a:p>
            <a:pPr lvl="1" eaLnBrk="1" hangingPunct="1"/>
            <a:r>
              <a:rPr lang="en-US" altLang="en-PK" dirty="0"/>
              <a:t>I/O cannot be redirected</a:t>
            </a:r>
          </a:p>
          <a:p>
            <a:pPr eaLnBrk="1" hangingPunct="1"/>
            <a:r>
              <a:rPr lang="en-US" altLang="en-PK" dirty="0"/>
              <a:t>Direct memory-mapped video</a:t>
            </a:r>
          </a:p>
          <a:p>
            <a:pPr lvl="1" eaLnBrk="1" hangingPunct="1"/>
            <a:r>
              <a:rPr lang="en-US" altLang="en-PK" dirty="0"/>
              <a:t>fast – works only on 100% IBM-compatible computers</a:t>
            </a:r>
          </a:p>
          <a:p>
            <a:pPr lvl="1" eaLnBrk="1" hangingPunct="1"/>
            <a:r>
              <a:rPr lang="en-US" altLang="en-PK" dirty="0"/>
              <a:t>cannot be redirected</a:t>
            </a:r>
          </a:p>
          <a:p>
            <a:pPr lvl="1" eaLnBrk="1" hangingPunct="1"/>
            <a:r>
              <a:rPr lang="en-US" altLang="en-PK" dirty="0"/>
              <a:t>does not work under Windows NT, 2000, or XP</a:t>
            </a: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EDE08356-A7E0-4E7F-976B-D829E00BD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7AC7BD9A-B810-426D-99F6-AD4E59BF4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B0ED91-40B9-4295-8FFC-314A5822279C}" type="slidenum">
              <a:rPr lang="en-US" altLang="en-PK" sz="1200">
                <a:latin typeface="Times New Roman" panose="02020603050405020304" pitchFamily="18" charset="0"/>
              </a:rPr>
              <a:pPr/>
              <a:t>42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8894DD4-8B4D-415D-BC6A-6000DFF68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642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Controlling the Color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B3A91B61-F169-4AFE-8A8F-3EAA976BD3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6056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Mix primary colors: red, yellow, blue</a:t>
            </a:r>
          </a:p>
          <a:p>
            <a:pPr lvl="1" eaLnBrk="1" hangingPunct="1"/>
            <a:r>
              <a:rPr lang="en-US" altLang="en-PK" dirty="0"/>
              <a:t>called subtractive mixing</a:t>
            </a:r>
          </a:p>
          <a:p>
            <a:pPr lvl="1" eaLnBrk="1" hangingPunct="1"/>
            <a:r>
              <a:rPr lang="en-US" altLang="en-PK" dirty="0"/>
              <a:t>add the intensity bit for 4</a:t>
            </a:r>
            <a:r>
              <a:rPr lang="en-US" altLang="en-PK" baseline="30000" dirty="0"/>
              <a:t>th</a:t>
            </a:r>
            <a:r>
              <a:rPr lang="en-US" altLang="en-PK" dirty="0"/>
              <a:t> channel</a:t>
            </a:r>
          </a:p>
          <a:p>
            <a:pPr eaLnBrk="1" hangingPunct="1"/>
            <a:r>
              <a:rPr lang="en-US" altLang="en-PK" dirty="0"/>
              <a:t>Examples:</a:t>
            </a:r>
          </a:p>
          <a:p>
            <a:pPr lvl="1" eaLnBrk="1" hangingPunct="1"/>
            <a:r>
              <a:rPr lang="en-US" altLang="en-PK" dirty="0"/>
              <a:t>red + green + blue = light gray (0111)</a:t>
            </a:r>
          </a:p>
          <a:p>
            <a:pPr lvl="1" eaLnBrk="1" hangingPunct="1"/>
            <a:r>
              <a:rPr lang="en-US" altLang="en-PK" dirty="0"/>
              <a:t>intensity + green + blue = white (1111)</a:t>
            </a:r>
          </a:p>
          <a:p>
            <a:pPr lvl="1" eaLnBrk="1" hangingPunct="1"/>
            <a:r>
              <a:rPr lang="en-US" altLang="en-PK" dirty="0"/>
              <a:t>green + blue = cyan (0011)</a:t>
            </a:r>
          </a:p>
          <a:p>
            <a:pPr lvl="1" eaLnBrk="1" hangingPunct="1"/>
            <a:r>
              <a:rPr lang="en-US" altLang="en-PK" dirty="0"/>
              <a:t>red + blue = magenta (0101)</a:t>
            </a:r>
          </a:p>
          <a:p>
            <a:pPr eaLnBrk="1" hangingPunct="1"/>
            <a:r>
              <a:rPr lang="en-US" altLang="en-PK" dirty="0"/>
              <a:t>Attribute byte:</a:t>
            </a:r>
          </a:p>
          <a:p>
            <a:pPr lvl="1" eaLnBrk="1" hangingPunct="1"/>
            <a:r>
              <a:rPr lang="en-US" altLang="en-PK" dirty="0"/>
              <a:t>4 MSB bits = background</a:t>
            </a:r>
          </a:p>
          <a:p>
            <a:pPr lvl="1" eaLnBrk="1" hangingPunct="1"/>
            <a:r>
              <a:rPr lang="en-US" altLang="en-PK" dirty="0"/>
              <a:t>4 LSB bits = foreground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E4FC757D-0FC3-41FA-9B86-0E150280D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59BC5AB2-0C92-4E60-9C82-5D9CFC16D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30FBD3-9E62-4466-99F0-EEB71F0831E5}" type="slidenum">
              <a:rPr lang="en-US" altLang="en-PK" sz="1200">
                <a:latin typeface="Times New Roman" panose="02020603050405020304" pitchFamily="18" charset="0"/>
              </a:rPr>
              <a:pPr/>
              <a:t>43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241D5C8-1E70-4389-9B3B-E19DAA741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Constructing Attribute Bytes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BFCA0717-3952-4E06-B600-90EF0704D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8589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Color constants defined in Irvine32.inc and Irvine16.inc:</a:t>
            </a:r>
          </a:p>
          <a:p>
            <a:pPr lvl="1" eaLnBrk="1" hangingPunct="1"/>
            <a:endParaRPr lang="en-US" altLang="en-PK" dirty="0"/>
          </a:p>
          <a:p>
            <a:pPr eaLnBrk="1" hangingPunct="1"/>
            <a:r>
              <a:rPr lang="en-US" altLang="en-PK" dirty="0"/>
              <a:t>Examples:</a:t>
            </a:r>
          </a:p>
          <a:p>
            <a:pPr lvl="1" eaLnBrk="1" hangingPunct="1"/>
            <a:r>
              <a:rPr lang="en-US" altLang="en-PK" dirty="0"/>
              <a:t>Light gray text on a blue background:</a:t>
            </a:r>
          </a:p>
          <a:p>
            <a:pPr lvl="2" eaLnBrk="1" hangingPunct="1"/>
            <a:r>
              <a:rPr lang="en-US" altLang="en-PK" dirty="0"/>
              <a:t>(blue SHL 4) OR </a:t>
            </a:r>
            <a:r>
              <a:rPr lang="en-US" altLang="en-PK" dirty="0" err="1"/>
              <a:t>lightGray</a:t>
            </a:r>
            <a:endParaRPr lang="en-US" altLang="en-PK" dirty="0"/>
          </a:p>
          <a:p>
            <a:pPr lvl="1" eaLnBrk="1" hangingPunct="1"/>
            <a:r>
              <a:rPr lang="en-US" altLang="en-PK" dirty="0"/>
              <a:t>White text on a red background:</a:t>
            </a:r>
          </a:p>
          <a:p>
            <a:pPr lvl="2" eaLnBrk="1" hangingPunct="1"/>
            <a:r>
              <a:rPr lang="en-US" altLang="en-PK" dirty="0"/>
              <a:t>(red SHL 4) OR white</a:t>
            </a:r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35C8FCC1-800A-46DE-B048-F9A66A40B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C758F280-3CDF-452A-A361-869FE11A3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F2E067-FEB6-4546-B34D-8D26367F668F}" type="slidenum">
              <a:rPr lang="en-US" altLang="en-PK" sz="1200">
                <a:latin typeface="Times New Roman" panose="02020603050405020304" pitchFamily="18" charset="0"/>
              </a:rPr>
              <a:pPr/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AEC5107-A3A2-457C-B013-EDB80D728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117864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 10h Video Functions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02180AAB-4F72-4EB5-949A-ECEE9BE3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7680" y="1037807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AH register contains the function number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00h: Set video mode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text modes listed in Table 15-5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graphics modes listed in Table 15-6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01h: Set cursor lines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02h: Set cursor position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03h: Get cursor position and size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06h: Scroll window up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07h: Scroll window down 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08h: Read character and attribute</a:t>
            </a:r>
          </a:p>
        </p:txBody>
      </p:sp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A9099677-E1F2-4AFF-987B-7B7F1AB92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BFF1E7AC-C192-4651-BA71-57754D87A3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CBB6E5-78F3-4414-90F6-731AA1EBAC8E}" type="slidenum">
              <a:rPr lang="en-US" altLang="en-PK" sz="1200">
                <a:latin typeface="Times New Roman" panose="02020603050405020304" pitchFamily="18" charset="0"/>
              </a:rPr>
              <a:pPr/>
              <a:t>45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>
            <a:extLst>
              <a:ext uri="{FF2B5EF4-FFF2-40B4-BE49-F238E27FC236}">
                <a16:creationId xmlns:a16="http://schemas.microsoft.com/office/drawing/2014/main" id="{9F1190AE-D38C-4A05-BCC2-E6F7ECFF5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10h Video Functions</a:t>
            </a:r>
            <a:r>
              <a:rPr lang="en-US" sz="1800" i="1"/>
              <a:t>  (cont)</a:t>
            </a:r>
          </a:p>
        </p:txBody>
      </p:sp>
      <p:sp>
        <p:nvSpPr>
          <p:cNvPr id="25605" name="Rectangle 1027">
            <a:extLst>
              <a:ext uri="{FF2B5EF4-FFF2-40B4-BE49-F238E27FC236}">
                <a16:creationId xmlns:a16="http://schemas.microsoft.com/office/drawing/2014/main" id="{9A170C35-07C5-4DD9-AC1D-4053417BD5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09h: Write character and attribute</a:t>
            </a:r>
          </a:p>
          <a:p>
            <a:pPr eaLnBrk="1" hangingPunct="1"/>
            <a:r>
              <a:rPr lang="en-US" altLang="en-PK" dirty="0"/>
              <a:t>0Ah: Write character</a:t>
            </a:r>
          </a:p>
          <a:p>
            <a:pPr eaLnBrk="1" hangingPunct="1"/>
            <a:r>
              <a:rPr lang="en-US" altLang="en-PK" dirty="0"/>
              <a:t>10h (AL = 03h): Toggle blinking/intensity bit</a:t>
            </a:r>
          </a:p>
          <a:p>
            <a:pPr eaLnBrk="1" hangingPunct="1"/>
            <a:r>
              <a:rPr lang="en-US" altLang="en-PK" dirty="0"/>
              <a:t>0Fh: Get video mode</a:t>
            </a:r>
          </a:p>
          <a:p>
            <a:pPr eaLnBrk="1" hangingPunct="1"/>
            <a:r>
              <a:rPr lang="en-US" altLang="en-PK" dirty="0"/>
              <a:t>13h: Write string in teletype mode</a:t>
            </a:r>
          </a:p>
        </p:txBody>
      </p:sp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E6372C39-D800-43C8-A09D-83D364EB86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9A78CEA7-9A10-452E-B0B0-A93EC8EDB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90AB9-8F59-4E8A-A57A-9CE4E05B728B}" type="slidenum">
              <a:rPr lang="en-US" altLang="en-PK" sz="1200">
                <a:latin typeface="Times New Roman" panose="02020603050405020304" pitchFamily="18" charset="0"/>
              </a:rPr>
              <a:pPr/>
              <a:t>46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9B8EE91D-704F-4DC5-B533-F617A4531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Displaying a Color String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7799727-E538-4346-A56E-E500A87C2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995750"/>
            <a:ext cx="8648725" cy="267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PK" dirty="0">
                <a:solidFill>
                  <a:schemeClr val="tx1"/>
                </a:solidFill>
              </a:rPr>
              <a:t>Write one character and attribute: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si,OFFSET</a:t>
            </a: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 string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. . .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mov  ah,9      		; write character/attribute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mov  al,[</a:t>
            </a:r>
            <a:r>
              <a:rPr lang="en-US" altLang="en-PK" sz="135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si</a:t>
            </a: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]   		; character to display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mov  bh,0      		; video page 0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bl,color</a:t>
            </a: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		; attribute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or   bl,10000000b	; set blink/intensity bit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mov  cx,1     		; display it one time</a:t>
            </a:r>
          </a:p>
          <a:p>
            <a:pPr lvl="1" eaLnBrk="1" hangingPunct="1">
              <a:buFontTx/>
              <a:buNone/>
            </a:pPr>
            <a:r>
              <a:rPr lang="en-US" altLang="en-PK" sz="1350" b="1" dirty="0">
                <a:solidFill>
                  <a:schemeClr val="tx1"/>
                </a:solidFill>
                <a:latin typeface="Courier New" panose="02070309020205020404" pitchFamily="49" charset="0"/>
              </a:rPr>
              <a:t>int  10h</a:t>
            </a:r>
          </a:p>
          <a:p>
            <a:pPr lvl="1" eaLnBrk="1" hangingPunct="1">
              <a:buFontTx/>
              <a:buNone/>
            </a:pPr>
            <a:endParaRPr lang="en-US" altLang="en-PK" sz="135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0B1357D0-439D-4B19-ABB4-B4066FDF4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2AFD575C-9F4A-4C25-BA37-FB314F085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F011F1-518C-483E-8DFA-91294C6F8BFF}" type="slidenum">
              <a:rPr lang="en-US" altLang="en-PK" sz="1200">
                <a:latin typeface="Times New Roman" panose="02020603050405020304" pitchFamily="18" charset="0"/>
              </a:rPr>
              <a:pPr/>
              <a:t>47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D4D22BA-06DB-459E-8BB4-3CC629C11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977" y="137514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Gotoxy</a:t>
            </a:r>
            <a:r>
              <a:rPr lang="en-US" dirty="0"/>
              <a:t> Procedure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C1B188D-16BE-4229-B5BF-542848C04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776201"/>
            <a:ext cx="8191824" cy="267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Gotoxy</a:t>
            </a:r>
            <a:r>
              <a:rPr lang="en-US" altLang="en-PK" sz="1350" b="1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 Sets the cursor position on video page 0.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 Receives: DH,DL = row, column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 Returns: nothing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;---------------------------------------------------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pusha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ah,2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bh,0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int 10h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popa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Gotoxy</a:t>
            </a:r>
            <a:r>
              <a:rPr lang="en-US" altLang="en-PK" sz="135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5FE60330-B31B-4E55-A323-2C4C2DE99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5AB172AD-5201-45FE-9B8D-97B684675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CDE0E5-69EB-42EF-AE65-8C6FA63E7F40}" type="slidenum">
              <a:rPr lang="en-US" altLang="en-PK" sz="1200">
                <a:latin typeface="Times New Roman" panose="02020603050405020304" pitchFamily="18" charset="0"/>
              </a:rPr>
              <a:pPr/>
              <a:t>48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4AE96CB-775A-4849-8217-E4CBC2F28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13390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Clrscr</a:t>
            </a:r>
            <a:r>
              <a:rPr lang="en-US" dirty="0"/>
              <a:t> Procedure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AD1E2505-8563-46F0-AD54-DDC5154F5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885408"/>
            <a:ext cx="8191824" cy="267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Clrscr</a:t>
            </a:r>
            <a:r>
              <a:rPr lang="en-US" altLang="en-PK" sz="1350" b="1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pusha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   ax,0600h    	; scroll window up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   cx,0        	; upper left corner (0,0)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   dx,184Fh    	; lower right corner (24,79)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   bh,7        	; normal attribute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int     10h         	; call BIOS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   ah,2        	; locate cursor at 0,0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   bh,0        	; video page 0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   dx,0		; row 0, column 0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int     10h</a:t>
            </a: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popa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Clrscr</a:t>
            </a:r>
            <a:r>
              <a:rPr lang="en-US" altLang="en-PK" sz="135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500F2BF9-F084-44A8-8226-2B480B1AEC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002E9E23-D5A9-4A73-AEBC-14A2BAE2C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7FDF07-A278-4ECF-8037-9DE43D4647DE}" type="slidenum">
              <a:rPr lang="en-US" altLang="en-PK" sz="1200">
                <a:latin typeface="Times New Roman" panose="02020603050405020304" pitchFamily="18" charset="0"/>
              </a:rPr>
              <a:pPr/>
              <a:t>49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C11B32D-0D4F-4A3E-B6CA-C4DB96070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Cylinders and Seeking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DD451194-A688-433B-A68F-6C789D3B9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Cylinder - all tracks readable from one head position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Seek - move read/write heads between tracks</a:t>
            </a:r>
          </a:p>
        </p:txBody>
      </p:sp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A566B18F-C54B-4D06-B1FE-055FBC7F32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3ACBCFAE-87CD-4728-8B12-3B0EFC888A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3DBF4E-7E71-4B1A-B010-D6905C09936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8198" name="Object 4">
            <a:extLst>
              <a:ext uri="{FF2B5EF4-FFF2-40B4-BE49-F238E27FC236}">
                <a16:creationId xmlns:a16="http://schemas.microsoft.com/office/drawing/2014/main" id="{B44ED814-EEAD-4E78-9DD8-028B1F790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9079"/>
              </p:ext>
            </p:extLst>
          </p:nvPr>
        </p:nvGraphicFramePr>
        <p:xfrm>
          <a:off x="2530929" y="2933650"/>
          <a:ext cx="360045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VISIO" r:id="rId3" imgW="3072384" imgH="1787652" progId="Visio.Drawing.6">
                  <p:embed/>
                </p:oleObj>
              </mc:Choice>
              <mc:Fallback>
                <p:oleObj name="VISIO" r:id="rId3" imgW="3072384" imgH="1787652" progId="Visio.Drawing.6">
                  <p:embed/>
                  <p:pic>
                    <p:nvPicPr>
                      <p:cNvPr id="8198" name="Object 4">
                        <a:extLst>
                          <a:ext uri="{FF2B5EF4-FFF2-40B4-BE49-F238E27FC236}">
                            <a16:creationId xmlns:a16="http://schemas.microsoft.com/office/drawing/2014/main" id="{B44ED814-EEAD-4E78-9DD8-028B1F790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3990"/>
                      <a:stretch>
                        <a:fillRect/>
                      </a:stretch>
                    </p:blipFill>
                    <p:spPr bwMode="auto">
                      <a:xfrm>
                        <a:off x="2530929" y="2933650"/>
                        <a:ext cx="360045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0" y="1201738"/>
            <a:ext cx="4343400" cy="833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0" y="2020888"/>
            <a:ext cx="4343400" cy="1920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9DC2CD96-259B-47A4-81BD-F9813B0DA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976" y="3361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PK" dirty="0"/>
              <a:t>Disk Formatting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BAEB731-6495-4634-8E63-532BE6B748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1469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Physical formatting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aka low-level formatting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Usually done at the factory. 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Must be done before logical formatting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Defines the tracks, sectors, and cylinders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Logical formatting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Permits disk to be accessed using sequentially numbered logical sectors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Installs a file system (ex: NTFS)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May install an operating system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5F86D236-976C-4465-AB09-45ECABBF91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F136B09B-D572-4EB1-A385-1FD138AF0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36DBE1-AE06-4E7D-958C-20E7B2C7AC8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>
            <a:extLst>
              <a:ext uri="{FF2B5EF4-FFF2-40B4-BE49-F238E27FC236}">
                <a16:creationId xmlns:a16="http://schemas.microsoft.com/office/drawing/2014/main" id="{ACB6B0A1-D4AE-49A2-AB79-8552A5984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Fragmentation</a:t>
            </a:r>
          </a:p>
        </p:txBody>
      </p:sp>
      <p:sp>
        <p:nvSpPr>
          <p:cNvPr id="10245" name="Rectangle 1027">
            <a:extLst>
              <a:ext uri="{FF2B5EF4-FFF2-40B4-BE49-F238E27FC236}">
                <a16:creationId xmlns:a16="http://schemas.microsoft.com/office/drawing/2014/main" id="{0DBCA391-EF23-46BD-B06F-DC39DFD6B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 fragmented file is one whose sectors are no longer located in contiguous areas of the disk. 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causes read/write heads to skip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slower file access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possible read/write errors</a:t>
            </a:r>
          </a:p>
        </p:txBody>
      </p:sp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6CAC0197-2CD2-4B09-B2E7-2E41346FE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18168DDE-5AFA-4E3F-8E91-39779019B4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BC6751-F7C8-404E-9CFD-474BD94EE4F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0246" name="Object 1029">
            <a:extLst>
              <a:ext uri="{FF2B5EF4-FFF2-40B4-BE49-F238E27FC236}">
                <a16:creationId xmlns:a16="http://schemas.microsoft.com/office/drawing/2014/main" id="{C6AD4B1C-0BF0-4512-988F-B4CDC755E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218659"/>
              </p:ext>
            </p:extLst>
          </p:nvPr>
        </p:nvGraphicFramePr>
        <p:xfrm>
          <a:off x="1609886" y="4252150"/>
          <a:ext cx="5886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VISIO" r:id="rId3" imgW="2775204" imgH="150876" progId="Visio.Drawing.6">
                  <p:embed/>
                </p:oleObj>
              </mc:Choice>
              <mc:Fallback>
                <p:oleObj name="VISIO" r:id="rId3" imgW="2775204" imgH="150876" progId="Visio.Drawing.6">
                  <p:embed/>
                  <p:pic>
                    <p:nvPicPr>
                      <p:cNvPr id="10246" name="Object 1029">
                        <a:extLst>
                          <a:ext uri="{FF2B5EF4-FFF2-40B4-BE49-F238E27FC236}">
                            <a16:creationId xmlns:a16="http://schemas.microsoft.com/office/drawing/2014/main" id="{C6AD4B1C-0BF0-4512-988F-B4CDC755E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020" t="-37646" r="-2020" b="-50587"/>
                      <a:stretch>
                        <a:fillRect/>
                      </a:stretch>
                    </p:blipFill>
                    <p:spPr bwMode="auto">
                      <a:xfrm>
                        <a:off x="1609886" y="4252150"/>
                        <a:ext cx="58864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A8D11BA-FE4C-4D02-A3DE-FCEA8983D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Translation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5A22D272-4A20-4621-976D-910E7C5E9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Translation - conversion of physical disk geometry to a sequence of logical sector numbers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Performed by a hard disk controller (firmware)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Logical sector numbers are numbered sequentially, have no direct mapping to hardware</a:t>
            </a:r>
          </a:p>
        </p:txBody>
      </p:sp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4A877297-18E3-481A-85D4-7701E94ADD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30190978-1584-480B-97E3-F991082D0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D4297D-54C7-4D03-B458-BB8B9E16A57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8DB908C8-F010-4311-87CB-256C70CA5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Disk Partitions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E9A255C-F4B7-456F-B040-1455F4ACE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716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Logical units that divide a physical hard disk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Also called volumes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A169C000-366B-40A3-99D9-3DDCC1B16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52FF5CC4-BD2B-480A-A9E6-8A003B3DE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C1C6CE-3C57-416D-A63A-1E6753A5512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9761348B-B382-46B7-9954-B693AC1E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2178421"/>
            <a:ext cx="56007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Primary partition</a:t>
            </a:r>
          </a:p>
          <a:p>
            <a:pPr lvl="1" eaLnBrk="1" hangingPunct="1"/>
            <a:r>
              <a:rPr lang="en-US" altLang="en-PK" sz="1650" dirty="0"/>
              <a:t>Up to four permitted</a:t>
            </a:r>
          </a:p>
          <a:p>
            <a:pPr lvl="1" eaLnBrk="1" hangingPunct="1"/>
            <a:r>
              <a:rPr lang="en-US" altLang="en-PK" sz="1650" dirty="0"/>
              <a:t>Each may boot a different OS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58B9AF4E-017C-465F-93BC-12BFA197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3207121"/>
            <a:ext cx="55435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Extended partition</a:t>
            </a:r>
          </a:p>
          <a:p>
            <a:pPr lvl="1" eaLnBrk="1" hangingPunct="1"/>
            <a:r>
              <a:rPr lang="en-US" altLang="en-PK" sz="1650" dirty="0"/>
              <a:t>Maximum of one permitted</a:t>
            </a:r>
          </a:p>
          <a:p>
            <a:pPr lvl="1" eaLnBrk="1" hangingPunct="1"/>
            <a:r>
              <a:rPr lang="en-US" altLang="en-PK" sz="1650" dirty="0"/>
              <a:t>May be divided into multiple logical partitions, each with a different drive letter</a:t>
            </a: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662F726A-FD0C-4045-AF33-1557E06EF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4464421"/>
            <a:ext cx="56007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Primary and Extended</a:t>
            </a:r>
          </a:p>
          <a:p>
            <a:pPr lvl="1" eaLnBrk="1" hangingPunct="1"/>
            <a:r>
              <a:rPr lang="en-US" altLang="en-PK" sz="1650" dirty="0"/>
              <a:t>Up to three primary and one extended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6" grpId="0" autoUpdateAnimBg="0"/>
      <p:bldP spid="102407" grpId="0" autoUpdateAnimBg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2252</Words>
  <Application>Microsoft Office PowerPoint</Application>
  <PresentationFormat>On-screen Show (16:9)</PresentationFormat>
  <Paragraphs>418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Calibri</vt:lpstr>
      <vt:lpstr>Arial</vt:lpstr>
      <vt:lpstr>Times New Roman</vt:lpstr>
      <vt:lpstr>Raleway Thin</vt:lpstr>
      <vt:lpstr>Barlow Light</vt:lpstr>
      <vt:lpstr>Barlow</vt:lpstr>
      <vt:lpstr>Courier New</vt:lpstr>
      <vt:lpstr>Gaoler template</vt:lpstr>
      <vt:lpstr>VISIO</vt:lpstr>
      <vt:lpstr>Microsoft Visio Drawing</vt:lpstr>
      <vt:lpstr>Computer Organization &amp; Assembly Language  - EE2003</vt:lpstr>
      <vt:lpstr>Lecture ##</vt:lpstr>
      <vt:lpstr>Chapter Overview</vt:lpstr>
      <vt:lpstr>Tracks and Sectors</vt:lpstr>
      <vt:lpstr>Cylinders and Seeking</vt:lpstr>
      <vt:lpstr>Disk Formatting</vt:lpstr>
      <vt:lpstr>Fragmentation</vt:lpstr>
      <vt:lpstr>Translation</vt:lpstr>
      <vt:lpstr>Disk Partitions</vt:lpstr>
      <vt:lpstr>Logical Partitions</vt:lpstr>
      <vt:lpstr>Disk Partition Table</vt:lpstr>
      <vt:lpstr>Cascading Partition Tables</vt:lpstr>
      <vt:lpstr>Dual-Boot Example</vt:lpstr>
      <vt:lpstr>Master Boot Record (MBR)</vt:lpstr>
      <vt:lpstr>File Systems</vt:lpstr>
      <vt:lpstr>File System</vt:lpstr>
      <vt:lpstr>Directory, File, Cluster, Sector Relationships</vt:lpstr>
      <vt:lpstr>Cluster (1 of 2)</vt:lpstr>
      <vt:lpstr>Cluster  (2 of 2)</vt:lpstr>
      <vt:lpstr>FAT12</vt:lpstr>
      <vt:lpstr>FAT16</vt:lpstr>
      <vt:lpstr>FAT32</vt:lpstr>
      <vt:lpstr>NTFS</vt:lpstr>
      <vt:lpstr>Primary Disk Areas</vt:lpstr>
      <vt:lpstr>Your turn . . .</vt:lpstr>
      <vt:lpstr>Answers</vt:lpstr>
      <vt:lpstr>Chapter Overview</vt:lpstr>
      <vt:lpstr>Personalities</vt:lpstr>
      <vt:lpstr>PC-BIOS</vt:lpstr>
      <vt:lpstr>BIOS Data Area</vt:lpstr>
      <vt:lpstr>What's Next</vt:lpstr>
      <vt:lpstr>Keyboard Input with INT 16h</vt:lpstr>
      <vt:lpstr>How the Keyboard Works</vt:lpstr>
      <vt:lpstr>Keyboard Flags</vt:lpstr>
      <vt:lpstr>INT 16h Functions</vt:lpstr>
      <vt:lpstr>Function 10h: Wait for Key</vt:lpstr>
      <vt:lpstr>Function 12h: Get Keyboard Flags</vt:lpstr>
      <vt:lpstr>Clearing the Keyboard Buffer</vt:lpstr>
      <vt:lpstr>What's Next</vt:lpstr>
      <vt:lpstr>VIDEO Programming with INT 10h</vt:lpstr>
      <vt:lpstr>Video Modes</vt:lpstr>
      <vt:lpstr>Three Levels of Video Access</vt:lpstr>
      <vt:lpstr>Controlling the Color</vt:lpstr>
      <vt:lpstr>Constructing Attribute Bytes</vt:lpstr>
      <vt:lpstr>INT 10h Video Functions</vt:lpstr>
      <vt:lpstr>INT 10h Video Functions  (cont)</vt:lpstr>
      <vt:lpstr>Displaying a Color String</vt:lpstr>
      <vt:lpstr>Gotoxy Procedure</vt:lpstr>
      <vt:lpstr>Clrscr Procedure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85</cp:revision>
  <dcterms:modified xsi:type="dcterms:W3CDTF">2021-12-21T06:12:46Z</dcterms:modified>
</cp:coreProperties>
</file>