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3"/>
  </p:notesMasterIdLst>
  <p:sldIdLst>
    <p:sldId id="256" r:id="rId2"/>
    <p:sldId id="326" r:id="rId3"/>
    <p:sldId id="257" r:id="rId4"/>
    <p:sldId id="258" r:id="rId5"/>
    <p:sldId id="268" r:id="rId6"/>
    <p:sldId id="263" r:id="rId7"/>
    <p:sldId id="260" r:id="rId8"/>
    <p:sldId id="267" r:id="rId9"/>
    <p:sldId id="273" r:id="rId10"/>
    <p:sldId id="274" r:id="rId11"/>
    <p:sldId id="272" r:id="rId12"/>
    <p:sldId id="261" r:id="rId13"/>
    <p:sldId id="262" r:id="rId14"/>
    <p:sldId id="264" r:id="rId15"/>
    <p:sldId id="275" r:id="rId16"/>
    <p:sldId id="276" r:id="rId17"/>
    <p:sldId id="277" r:id="rId18"/>
    <p:sldId id="265" r:id="rId19"/>
    <p:sldId id="278" r:id="rId20"/>
    <p:sldId id="279" r:id="rId21"/>
    <p:sldId id="280" r:id="rId22"/>
    <p:sldId id="281" r:id="rId23"/>
    <p:sldId id="282" r:id="rId24"/>
    <p:sldId id="283" r:id="rId25"/>
    <p:sldId id="355" r:id="rId26"/>
    <p:sldId id="356" r:id="rId27"/>
    <p:sldId id="266" r:id="rId28"/>
    <p:sldId id="357" r:id="rId29"/>
    <p:sldId id="358" r:id="rId30"/>
    <p:sldId id="269" r:id="rId31"/>
    <p:sldId id="359" r:id="rId32"/>
    <p:sldId id="360" r:id="rId33"/>
    <p:sldId id="270" r:id="rId34"/>
    <p:sldId id="271" r:id="rId35"/>
    <p:sldId id="361" r:id="rId36"/>
    <p:sldId id="362" r:id="rId37"/>
    <p:sldId id="363" r:id="rId38"/>
    <p:sldId id="364" r:id="rId39"/>
    <p:sldId id="365" r:id="rId40"/>
    <p:sldId id="284" r:id="rId41"/>
    <p:sldId id="366" r:id="rId42"/>
    <p:sldId id="367" r:id="rId43"/>
    <p:sldId id="368" r:id="rId44"/>
    <p:sldId id="288" r:id="rId45"/>
    <p:sldId id="369" r:id="rId46"/>
    <p:sldId id="285" r:id="rId47"/>
    <p:sldId id="287" r:id="rId48"/>
    <p:sldId id="286" r:id="rId49"/>
    <p:sldId id="289" r:id="rId50"/>
    <p:sldId id="370" r:id="rId51"/>
    <p:sldId id="354" r:id="rId5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4"/>
      <p:bold r:id="rId55"/>
      <p:italic r:id="rId56"/>
      <p:boldItalic r:id="rId57"/>
    </p:embeddedFont>
    <p:embeddedFont>
      <p:font typeface="Barlow Light" panose="00000400000000000000" pitchFamily="2" charset="0"/>
      <p:regular r:id="rId58"/>
      <p:bold r:id="rId59"/>
      <p:italic r:id="rId60"/>
      <p:bold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Raleway Thin" panose="020B0203030101060003" pitchFamily="3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font" Target="fonts/font17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font" Target="fonts/font20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20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98670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21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50481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22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72637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r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25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447942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convertNumBytetoString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num:BYTE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PTR BYTE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filename BYTE "output.txt", 0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HANDLE ?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numbers BYTE 3 DUP (0)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sum BYTE ?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DWORD ?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BYTE 4 DUP (' ')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ADDR filename, GENERIC_WRITE + GENERIC_READ, DO_NOT_SHARE, NULL,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OPEN_ALWAYS, FILE_ATTRIBUTE_NORMAL,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numbers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, NULL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SetFilePointer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4, 0, FILE_BEGIN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, NULL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SetFilePointer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8, 0, FILE_BEGIN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, NULL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numbers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L1: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lodsb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sub al, 30H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stosb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loop L1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numbers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L2: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lodsb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sum, al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loop L2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convertNumBytetoString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sum,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numStr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SetFilePointer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11, 0, FILE_BEGIN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SIZEOF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ADDR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noOfBytes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, NULL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INVOKE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CloseHandle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fileHandle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crlf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convertNumBytetoString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PROC,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num:BYTE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PTR BYTE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al, num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je terminate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bl, 10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strnum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LC1: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div bl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ah, 30H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ah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ah, 0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je terminate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eax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10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done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loop LC1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done: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al, 30H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al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terminate: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convertNumBytetoString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45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8570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5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71924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8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4017493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9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0466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10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37149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15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961361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16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56013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17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9289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2691E"/>
                </a:solidFill>
                <a:latin typeface="Consolas" panose="020B0609020204030204" pitchFamily="49" charset="0"/>
              </a:rPr>
              <a:t>Irvine32.inc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.data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hello byte "Hello World", 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target byte 20 DUP (?)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.code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PROC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hello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LENGTHOF hello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dec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rep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movsb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mov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OFFSET target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P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call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waitmsg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exit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 ENDP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END main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60016-60CD-4C0A-94E5-B7B6627ABCDF}" type="slidenum">
              <a:rPr lang="ur-PK" smtClean="0"/>
              <a:t>19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417265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75202-0F76-4998-B4AD-FA25D33D3BF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4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A2B8-6866-49BB-B035-28478F33359F}" type="datetimeFigureOut">
              <a:rPr lang="ur-PK" smtClean="0"/>
              <a:t>02/06/1443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FC11-41C3-4428-ADE4-0D67B627F299}" type="slidenum">
              <a:rPr lang="ur-PK" smtClean="0"/>
              <a:t>‹#›</a:t>
            </a:fld>
            <a:endParaRPr lang="ur-P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1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  <p:sldLayoutId id="214748366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C419A-0CF2-43EA-91AB-6922B818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55691"/>
            <a:ext cx="3829050" cy="12715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6314190" y="2323741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62789" y="2486856"/>
            <a:ext cx="3051401" cy="840820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7D2E41-7250-4BCB-9CC7-4AB9C57AB4F0}"/>
              </a:ext>
            </a:extLst>
          </p:cNvPr>
          <p:cNvSpPr txBox="1"/>
          <p:nvPr/>
        </p:nvSpPr>
        <p:spPr>
          <a:xfrm>
            <a:off x="3446145" y="1131382"/>
            <a:ext cx="5480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= </a:t>
            </a:r>
            <a:r>
              <a:rPr lang="en-US" sz="3000" b="1" dirty="0" err="1">
                <a:solidFill>
                  <a:srgbClr val="00B050"/>
                </a:solidFill>
              </a:rPr>
              <a:t>column_index</a:t>
            </a:r>
            <a:r>
              <a:rPr lang="en-US" sz="3000" b="1" dirty="0">
                <a:solidFill>
                  <a:srgbClr val="00B050"/>
                </a:solidFill>
              </a:rPr>
              <a:t> =&gt; 2</a:t>
            </a:r>
            <a:endParaRPr lang="en-PK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9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FE2A-1C54-460E-90A4-8693582E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Factors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540266-4A1C-4B01-B8AE-D0883B0AF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348565"/>
            <a:ext cx="5507831" cy="122158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3AE4F0-3F74-4CE1-A82B-ECF482D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84659"/>
            <a:ext cx="4143375" cy="11858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5C5D37-1561-46A6-BD41-E1B445F192E5}"/>
              </a:ext>
            </a:extLst>
          </p:cNvPr>
          <p:cNvSpPr txBox="1"/>
          <p:nvPr/>
        </p:nvSpPr>
        <p:spPr>
          <a:xfrm>
            <a:off x="6531428" y="817650"/>
            <a:ext cx="2726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Rowsize = 10</a:t>
            </a:r>
            <a:endParaRPr lang="en-PK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One-Dimensional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1495" y="1688300"/>
            <a:ext cx="59953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30h, 40h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BX,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SI, 2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AL, [BX+SI] ;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INC SI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AL, [BX+SI] ;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377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Two-Dimensional Array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row-major order</a:t>
            </a:r>
          </a:p>
          <a:p>
            <a:pPr lvl="1"/>
            <a:r>
              <a:rPr lang="en-US" dirty="0"/>
              <a:t>Row-offset is held in base register</a:t>
            </a:r>
          </a:p>
          <a:p>
            <a:pPr lvl="1"/>
            <a:r>
              <a:rPr lang="en-US" dirty="0"/>
              <a:t>Column-offset is held in index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5397" y="3335250"/>
            <a:ext cx="45560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=($-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 size of row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 40h, 50h, 60h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 70h, 80h, 90h</a:t>
            </a:r>
          </a:p>
          <a:p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Two-Dimensional Array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761" y="2857500"/>
            <a:ext cx="5689378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BX, OFFSET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;BX=100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ADD BX,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r_ind;BX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=100+3*1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SI,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;SI=2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MOV AL, [BX+SI] ;AL=[103+2]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4350" y="1838506"/>
            <a:ext cx="6172200" cy="3394472"/>
          </a:xfrm>
        </p:spPr>
        <p:txBody>
          <a:bodyPr/>
          <a:lstStyle/>
          <a:p>
            <a:r>
              <a:rPr lang="en-US" dirty="0"/>
              <a:t>Suppose we want to locate value at row=1 and col=2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20870"/>
              </p:ext>
            </p:extLst>
          </p:nvPr>
        </p:nvGraphicFramePr>
        <p:xfrm>
          <a:off x="4870561" y="3177071"/>
          <a:ext cx="41148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73440" y="3455201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98205"/>
              </p:ext>
            </p:extLst>
          </p:nvPr>
        </p:nvGraphicFramePr>
        <p:xfrm>
          <a:off x="6331899" y="1710138"/>
          <a:ext cx="16002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84510" y="2224813"/>
            <a:ext cx="202811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DB 10h, 20h, 30h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=($-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 40h, 50h, 60h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DB 70h, 80h, 90h</a:t>
            </a:r>
          </a:p>
        </p:txBody>
      </p:sp>
    </p:spTree>
    <p:extLst>
      <p:ext uri="{BB962C8B-B14F-4D97-AF65-F5344CB8AC3E}">
        <p14:creationId xmlns:p14="http://schemas.microsoft.com/office/powerpoint/2010/main" val="299755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5472113" y="1905000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4CDEE-7C0E-4D86-B7B9-0387C3101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" y="2340497"/>
            <a:ext cx="4157663" cy="1171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533503" y="2068115"/>
            <a:ext cx="1938610" cy="377427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5472113" y="2316480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D2E41-7250-4BCB-9CC7-4AB9C57AB4F0}"/>
              </a:ext>
            </a:extLst>
          </p:cNvPr>
          <p:cNvSpPr txBox="1"/>
          <p:nvPr/>
        </p:nvSpPr>
        <p:spPr>
          <a:xfrm>
            <a:off x="2794958" y="1185541"/>
            <a:ext cx="6349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Rowsize * row_index = 10 * 1 = 10</a:t>
            </a:r>
            <a:endParaRPr lang="en-PK" sz="3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DF47F-55A0-4A33-B1A3-8D2CE7837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316479"/>
            <a:ext cx="4157663" cy="1171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89120" y="2479596"/>
            <a:ext cx="1082993" cy="231164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7" y="283698"/>
            <a:ext cx="8191825" cy="1082700"/>
          </a:xfrm>
        </p:spPr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6308135" y="2339766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D2E41-7250-4BCB-9CC7-4AB9C57AB4F0}"/>
              </a:ext>
            </a:extLst>
          </p:cNvPr>
          <p:cNvSpPr txBox="1"/>
          <p:nvPr/>
        </p:nvSpPr>
        <p:spPr>
          <a:xfrm>
            <a:off x="4922772" y="715949"/>
            <a:ext cx="2332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= 2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824F32-6F88-455F-9A9A-90400D273904}"/>
              </a:ext>
            </a:extLst>
          </p:cNvPr>
          <p:cNvSpPr txBox="1"/>
          <p:nvPr/>
        </p:nvSpPr>
        <p:spPr>
          <a:xfrm>
            <a:off x="3786597" y="1296541"/>
            <a:ext cx="5712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* TYPE </a:t>
            </a:r>
            <a:r>
              <a:rPr lang="en-US" sz="3000" b="1" dirty="0" err="1">
                <a:solidFill>
                  <a:srgbClr val="00B050"/>
                </a:solidFill>
              </a:rPr>
              <a:t>tableW</a:t>
            </a:r>
            <a:r>
              <a:rPr lang="en-US" sz="3000" b="1" dirty="0">
                <a:solidFill>
                  <a:srgbClr val="00B050"/>
                </a:solidFill>
              </a:rPr>
              <a:t> = 2 * 2 = 4</a:t>
            </a:r>
            <a:endParaRPr lang="en-PK" sz="3000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8DEB8-117D-4855-978D-6081F28DB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619971"/>
            <a:ext cx="4157663" cy="11715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447903" y="2502882"/>
            <a:ext cx="1860233" cy="926119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2" y="52610"/>
            <a:ext cx="8191825" cy="1082700"/>
          </a:xfrm>
        </p:spPr>
        <p:txBody>
          <a:bodyPr/>
          <a:lstStyle/>
          <a:p>
            <a:r>
              <a:rPr lang="en-US" dirty="0"/>
              <a:t>Base-Index-Displacement Operands(1/2)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3100" y="1314451"/>
            <a:ext cx="4429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Courier"/>
              </a:rPr>
              <a:t>[</a:t>
            </a:r>
            <a:r>
              <a:rPr lang="en-IN" sz="1800" dirty="0">
                <a:latin typeface="Courier-Oblique"/>
              </a:rPr>
              <a:t>base </a:t>
            </a:r>
            <a:r>
              <a:rPr lang="en-IN" sz="1800" dirty="0">
                <a:latin typeface="Courier"/>
              </a:rPr>
              <a:t>+ </a:t>
            </a:r>
            <a:r>
              <a:rPr lang="en-IN" sz="1800" dirty="0">
                <a:latin typeface="Courier-Oblique"/>
              </a:rPr>
              <a:t>index </a:t>
            </a:r>
            <a:r>
              <a:rPr lang="en-IN" sz="1800" dirty="0">
                <a:latin typeface="Courier"/>
              </a:rPr>
              <a:t>+ </a:t>
            </a:r>
            <a:r>
              <a:rPr lang="en-IN" sz="1800" dirty="0">
                <a:latin typeface="Courier-Oblique"/>
              </a:rPr>
              <a:t>displacement</a:t>
            </a:r>
            <a:r>
              <a:rPr lang="en-IN" sz="1800" dirty="0">
                <a:latin typeface="Courier"/>
              </a:rPr>
              <a:t>]</a:t>
            </a:r>
          </a:p>
          <a:p>
            <a:r>
              <a:rPr lang="en-IN" sz="1800" dirty="0">
                <a:latin typeface="Courier-Oblique"/>
              </a:rPr>
              <a:t>  displacement</a:t>
            </a:r>
            <a:r>
              <a:rPr lang="en-IN" sz="1800" dirty="0">
                <a:latin typeface="Courier"/>
              </a:rPr>
              <a:t>[</a:t>
            </a:r>
            <a:r>
              <a:rPr lang="en-IN" sz="1800" dirty="0">
                <a:latin typeface="Courier-Oblique"/>
              </a:rPr>
              <a:t>base </a:t>
            </a:r>
            <a:r>
              <a:rPr lang="en-IN" sz="1800" dirty="0">
                <a:latin typeface="Courier"/>
              </a:rPr>
              <a:t>+ </a:t>
            </a:r>
            <a:r>
              <a:rPr lang="en-IN" sz="1800" dirty="0">
                <a:latin typeface="Courier-Oblique"/>
              </a:rPr>
              <a:t>index</a:t>
            </a:r>
            <a:r>
              <a:rPr lang="en-IN" sz="1800" dirty="0">
                <a:latin typeface="Courier"/>
              </a:rPr>
              <a:t>]</a:t>
            </a:r>
            <a:endParaRPr lang="en-IN" sz="18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88920"/>
            <a:ext cx="4282753" cy="810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959" y="3250899"/>
            <a:ext cx="4109912" cy="692451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31" y="3913434"/>
            <a:ext cx="4172369" cy="12300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22656" y="3222623"/>
            <a:ext cx="14706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 err="1">
                <a:latin typeface="Times-Roman"/>
              </a:rPr>
              <a:t>Rowsize</a:t>
            </a:r>
            <a:r>
              <a:rPr lang="en-IN" sz="1050" dirty="0">
                <a:latin typeface="Times-Roman"/>
              </a:rPr>
              <a:t> is equal to 20 (14h).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7608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Base-Index-Displacement Operand</a:t>
            </a:r>
            <a:endParaRPr lang="en-PK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D57FC5-2B6E-4CEC-971B-7A410B2A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639" y="1964531"/>
            <a:ext cx="5586413" cy="1214438"/>
          </a:xfr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D19A8D6-DE61-4F9F-93E6-A2EBD8D96F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92" b="4271"/>
          <a:stretch/>
        </p:blipFill>
        <p:spPr>
          <a:xfrm>
            <a:off x="6395901" y="1816086"/>
            <a:ext cx="2356213" cy="15113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D5701B-FFAA-4283-8761-67BDE66D77F6}"/>
              </a:ext>
            </a:extLst>
          </p:cNvPr>
          <p:cNvSpPr txBox="1"/>
          <p:nvPr/>
        </p:nvSpPr>
        <p:spPr>
          <a:xfrm>
            <a:off x="1610405" y="3004540"/>
            <a:ext cx="2582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Rowsize = 20</a:t>
            </a:r>
            <a:endParaRPr lang="en-PK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2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##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Week 15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87" y="393183"/>
            <a:ext cx="8191825" cy="1082700"/>
          </a:xfrm>
        </p:spPr>
        <p:txBody>
          <a:bodyPr/>
          <a:lstStyle/>
          <a:p>
            <a:r>
              <a:rPr lang="en-US" dirty="0"/>
              <a:t>Base-Index-Displacement Operand</a:t>
            </a:r>
            <a:endParaRPr lang="en-PK" dirty="0"/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D19A8D6-DE61-4F9F-93E6-A2EBD8D9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2" b="4271"/>
          <a:stretch/>
        </p:blipFill>
        <p:spPr>
          <a:xfrm>
            <a:off x="6354978" y="1326229"/>
            <a:ext cx="2356213" cy="151132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589A39-609D-406D-839A-C82057562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0" y="1679076"/>
            <a:ext cx="2250281" cy="628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1E59D-9626-46B8-AA2E-5015524D9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98502"/>
            <a:ext cx="5293519" cy="907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82E2D-171E-4A82-853A-91C0ABAA1FD9}"/>
              </a:ext>
            </a:extLst>
          </p:cNvPr>
          <p:cNvSpPr txBox="1"/>
          <p:nvPr/>
        </p:nvSpPr>
        <p:spPr>
          <a:xfrm>
            <a:off x="628650" y="3478488"/>
            <a:ext cx="4529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ebx</a:t>
            </a:r>
            <a:r>
              <a:rPr lang="en-US" sz="3000" b="1" dirty="0">
                <a:solidFill>
                  <a:srgbClr val="00B050"/>
                </a:solidFill>
              </a:rPr>
              <a:t> = 20 * 2 = 40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BC95D-DD51-4D1D-ADCB-6B6F2FF599C4}"/>
              </a:ext>
            </a:extLst>
          </p:cNvPr>
          <p:cNvSpPr txBox="1"/>
          <p:nvPr/>
        </p:nvSpPr>
        <p:spPr>
          <a:xfrm>
            <a:off x="628650" y="4016676"/>
            <a:ext cx="281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= 4</a:t>
            </a:r>
            <a:endParaRPr lang="en-PK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18" y="332086"/>
            <a:ext cx="8191825" cy="1082700"/>
          </a:xfrm>
        </p:spPr>
        <p:txBody>
          <a:bodyPr/>
          <a:lstStyle/>
          <a:p>
            <a:r>
              <a:rPr lang="en-US" dirty="0"/>
              <a:t>Base-Index-Displacement Operand</a:t>
            </a:r>
            <a:endParaRPr lang="en-PK" dirty="0"/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D19A8D6-DE61-4F9F-93E6-A2EBD8D9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2" b="4271"/>
          <a:stretch/>
        </p:blipFill>
        <p:spPr>
          <a:xfrm>
            <a:off x="6354978" y="1326229"/>
            <a:ext cx="2356213" cy="151132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589A39-609D-406D-839A-C82057562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1" y="1541860"/>
            <a:ext cx="2250281" cy="628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1E59D-9626-46B8-AA2E-5015524D9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98502"/>
            <a:ext cx="5293519" cy="907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82E2D-171E-4A82-853A-91C0ABAA1FD9}"/>
              </a:ext>
            </a:extLst>
          </p:cNvPr>
          <p:cNvSpPr txBox="1"/>
          <p:nvPr/>
        </p:nvSpPr>
        <p:spPr>
          <a:xfrm>
            <a:off x="628650" y="3478488"/>
            <a:ext cx="3443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ebx</a:t>
            </a:r>
            <a:r>
              <a:rPr lang="en-US" sz="3000" b="1" dirty="0">
                <a:solidFill>
                  <a:srgbClr val="00B050"/>
                </a:solidFill>
              </a:rPr>
              <a:t> = 20 * 2 = 40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BC95D-DD51-4D1D-ADCB-6B6F2FF599C4}"/>
              </a:ext>
            </a:extLst>
          </p:cNvPr>
          <p:cNvSpPr txBox="1"/>
          <p:nvPr/>
        </p:nvSpPr>
        <p:spPr>
          <a:xfrm>
            <a:off x="628650" y="4016676"/>
            <a:ext cx="281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= 4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EF979-D0C8-4485-9715-45647A60C2D8}"/>
              </a:ext>
            </a:extLst>
          </p:cNvPr>
          <p:cNvSpPr/>
          <p:nvPr/>
        </p:nvSpPr>
        <p:spPr>
          <a:xfrm>
            <a:off x="6458358" y="2298502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D27CC-6039-4A41-AF81-C4F01D9AC18A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3298372" y="2461617"/>
            <a:ext cx="3159986" cy="529531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0232-C214-42CB-A583-DB05E7BB094B}"/>
              </a:ext>
            </a:extLst>
          </p:cNvPr>
          <p:cNvSpPr/>
          <p:nvPr/>
        </p:nvSpPr>
        <p:spPr>
          <a:xfrm>
            <a:off x="1862410" y="2828032"/>
            <a:ext cx="1435962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080F5-537B-4EAE-8990-01869668D650}"/>
              </a:ext>
            </a:extLst>
          </p:cNvPr>
          <p:cNvSpPr txBox="1"/>
          <p:nvPr/>
        </p:nvSpPr>
        <p:spPr>
          <a:xfrm>
            <a:off x="3990838" y="3394432"/>
            <a:ext cx="281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4 * 4 = 16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887D98C-8207-4270-BEFD-47F3F60108EC}"/>
              </a:ext>
            </a:extLst>
          </p:cNvPr>
          <p:cNvSpPr/>
          <p:nvPr/>
        </p:nvSpPr>
        <p:spPr>
          <a:xfrm rot="5400000">
            <a:off x="4575038" y="2219836"/>
            <a:ext cx="184889" cy="216430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</p:spTree>
    <p:extLst>
      <p:ext uri="{BB962C8B-B14F-4D97-AF65-F5344CB8AC3E}">
        <p14:creationId xmlns:p14="http://schemas.microsoft.com/office/powerpoint/2010/main" val="402978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123445"/>
            <a:ext cx="8191825" cy="1082700"/>
          </a:xfrm>
        </p:spPr>
        <p:txBody>
          <a:bodyPr/>
          <a:lstStyle/>
          <a:p>
            <a:r>
              <a:rPr lang="en-US" dirty="0"/>
              <a:t>Base-Index-Displacement Operand</a:t>
            </a:r>
            <a:endParaRPr lang="en-PK" dirty="0"/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D19A8D6-DE61-4F9F-93E6-A2EBD8D96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2" b="4271"/>
          <a:stretch/>
        </p:blipFill>
        <p:spPr>
          <a:xfrm>
            <a:off x="6354978" y="1326229"/>
            <a:ext cx="2356213" cy="151132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589A39-609D-406D-839A-C82057562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8651" y="1541860"/>
            <a:ext cx="2250281" cy="6286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1E59D-9626-46B8-AA2E-5015524D9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98502"/>
            <a:ext cx="5293519" cy="907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82E2D-171E-4A82-853A-91C0ABAA1FD9}"/>
              </a:ext>
            </a:extLst>
          </p:cNvPr>
          <p:cNvSpPr txBox="1"/>
          <p:nvPr/>
        </p:nvSpPr>
        <p:spPr>
          <a:xfrm>
            <a:off x="628650" y="3478488"/>
            <a:ext cx="3632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ebx</a:t>
            </a:r>
            <a:r>
              <a:rPr lang="en-US" sz="3000" b="1" dirty="0">
                <a:solidFill>
                  <a:srgbClr val="00B050"/>
                </a:solidFill>
              </a:rPr>
              <a:t> = 20 * 2 = 40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BC95D-DD51-4D1D-ADCB-6B6F2FF599C4}"/>
              </a:ext>
            </a:extLst>
          </p:cNvPr>
          <p:cNvSpPr txBox="1"/>
          <p:nvPr/>
        </p:nvSpPr>
        <p:spPr>
          <a:xfrm>
            <a:off x="628650" y="4016676"/>
            <a:ext cx="281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esi</a:t>
            </a:r>
            <a:r>
              <a:rPr lang="en-US" sz="3000" b="1" dirty="0">
                <a:solidFill>
                  <a:srgbClr val="00B050"/>
                </a:solidFill>
              </a:rPr>
              <a:t> = 4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EF979-D0C8-4485-9715-45647A60C2D8}"/>
              </a:ext>
            </a:extLst>
          </p:cNvPr>
          <p:cNvSpPr/>
          <p:nvPr/>
        </p:nvSpPr>
        <p:spPr>
          <a:xfrm>
            <a:off x="8162925" y="2298502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D27CC-6039-4A41-AF81-C4F01D9AC18A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5922169" y="2461617"/>
            <a:ext cx="2240756" cy="529531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0232-C214-42CB-A583-DB05E7BB094B}"/>
              </a:ext>
            </a:extLst>
          </p:cNvPr>
          <p:cNvSpPr/>
          <p:nvPr/>
        </p:nvSpPr>
        <p:spPr>
          <a:xfrm>
            <a:off x="1862410" y="2828032"/>
            <a:ext cx="4059759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ED0C3-DC08-493D-85E5-F36939C6BE91}"/>
              </a:ext>
            </a:extLst>
          </p:cNvPr>
          <p:cNvSpPr txBox="1"/>
          <p:nvPr/>
        </p:nvSpPr>
        <p:spPr>
          <a:xfrm>
            <a:off x="3990838" y="3394432"/>
            <a:ext cx="28199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4 * 4 = 16</a:t>
            </a:r>
            <a:endParaRPr lang="en-PK" sz="3000" b="1" dirty="0">
              <a:solidFill>
                <a:srgbClr val="00B050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B618218-305D-43A3-B13D-5CC03B10A726}"/>
              </a:ext>
            </a:extLst>
          </p:cNvPr>
          <p:cNvSpPr/>
          <p:nvPr/>
        </p:nvSpPr>
        <p:spPr>
          <a:xfrm rot="5400000">
            <a:off x="4575038" y="2219836"/>
            <a:ext cx="184889" cy="216430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</p:spTree>
    <p:extLst>
      <p:ext uri="{BB962C8B-B14F-4D97-AF65-F5344CB8AC3E}">
        <p14:creationId xmlns:p14="http://schemas.microsoft.com/office/powerpoint/2010/main" val="401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022-2FCC-45BB-BE62-E7388DAA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Two-Dimensional Array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8BB53-8D85-4C68-BFA6-F9580672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4" y="2139284"/>
            <a:ext cx="5550694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0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022-2FCC-45BB-BE62-E7388DAA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844"/>
            <a:ext cx="433033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Two-Dimensional Array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92C42-D3F0-4853-B858-2AEF8792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18" y="0"/>
            <a:ext cx="4588941" cy="51449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25F35-9DD8-4663-85AA-FADDDA87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645608"/>
            <a:ext cx="5185955" cy="633169"/>
          </a:xfrm>
        </p:spPr>
      </p:pic>
    </p:spTree>
    <p:extLst>
      <p:ext uri="{BB962C8B-B14F-4D97-AF65-F5344CB8AC3E}">
        <p14:creationId xmlns:p14="http://schemas.microsoft.com/office/powerpoint/2010/main" val="69858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578-2F9C-472E-A07F-92F38276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 Organization and Assembly Language (EL 229)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07A06-8008-4DD9-AB1B-EA20597A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2611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0C1-6017-40FF-96E3-2F3EFE60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ur-PK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8A68-2BC6-436F-A42B-4E16472A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Writing Files</a:t>
            </a:r>
          </a:p>
          <a:p>
            <a:r>
              <a:rPr lang="en-US" b="1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40477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20C1-6017-40FF-96E3-2F3EFE60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CreateFile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ur-PK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8A68-2BC6-436F-A42B-4E16472A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CreateFile</a:t>
            </a:r>
            <a:r>
              <a:rPr lang="en-US" b="1" dirty="0"/>
              <a:t> function either </a:t>
            </a:r>
            <a:r>
              <a:rPr lang="en-US" b="1" dirty="0">
                <a:solidFill>
                  <a:srgbClr val="FF0000"/>
                </a:solidFill>
              </a:rPr>
              <a:t>creates a new ﬁle </a:t>
            </a:r>
            <a:r>
              <a:rPr lang="en-US" b="1" dirty="0"/>
              <a:t>or </a:t>
            </a:r>
            <a:r>
              <a:rPr lang="en-US" b="1" dirty="0">
                <a:solidFill>
                  <a:srgbClr val="FF0000"/>
                </a:solidFill>
              </a:rPr>
              <a:t>opens an existing ﬁle</a:t>
            </a:r>
            <a:r>
              <a:rPr lang="en-US" b="1" dirty="0"/>
              <a:t>. </a:t>
            </a:r>
          </a:p>
          <a:p>
            <a:r>
              <a:rPr lang="en-US" b="1" dirty="0"/>
              <a:t>If successful, it returns a </a:t>
            </a:r>
            <a:r>
              <a:rPr lang="en-US" b="1" dirty="0">
                <a:solidFill>
                  <a:srgbClr val="FF0000"/>
                </a:solidFill>
              </a:rPr>
              <a:t>handle to the open ﬁle</a:t>
            </a:r>
            <a:r>
              <a:rPr lang="en-US" b="1" dirty="0"/>
              <a:t>; otherwise, it returns a special constant named </a:t>
            </a:r>
            <a:r>
              <a:rPr lang="en-US" b="1" dirty="0">
                <a:solidFill>
                  <a:srgbClr val="FF0000"/>
                </a:solidFill>
              </a:rPr>
              <a:t>INVALID_HANDLE_VALUE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46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D66C-8B1C-4211-86D6-597B0DF1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CreateFile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BB552-8C37-4514-AEB0-B037D9E91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4006"/>
            <a:ext cx="8191500" cy="2402663"/>
          </a:xfrm>
        </p:spPr>
      </p:pic>
    </p:spTree>
    <p:extLst>
      <p:ext uri="{BB962C8B-B14F-4D97-AF65-F5344CB8AC3E}">
        <p14:creationId xmlns:p14="http://schemas.microsoft.com/office/powerpoint/2010/main" val="248400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E316-EEDD-4546-871F-50AA5764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dwDesiredAccess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9ADB-756A-4C6C-BB28-B607EFD6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48" y="1366022"/>
            <a:ext cx="8191824" cy="2679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dwDesiredAccess</a:t>
            </a:r>
            <a:r>
              <a:rPr lang="en-US" sz="2400" dirty="0"/>
              <a:t> parameter lets you specify read access, write access, read/write access.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EC201C-2ED0-4BE8-A00D-6C0469D4E9CE}"/>
              </a:ext>
            </a:extLst>
          </p:cNvPr>
          <p:cNvGraphicFramePr>
            <a:graphicFrameLocks noGrp="1"/>
          </p:cNvGraphicFramePr>
          <p:nvPr/>
        </p:nvGraphicFramePr>
        <p:xfrm>
          <a:off x="619161" y="2357121"/>
          <a:ext cx="795139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62">
                  <a:extLst>
                    <a:ext uri="{9D8B030D-6E8A-4147-A177-3AD203B41FA5}">
                      <a16:colId xmlns:a16="http://schemas.microsoft.com/office/drawing/2014/main" val="2837536286"/>
                    </a:ext>
                  </a:extLst>
                </a:gridCol>
                <a:gridCol w="6040436">
                  <a:extLst>
                    <a:ext uri="{9D8B030D-6E8A-4147-A177-3AD203B41FA5}">
                      <a16:colId xmlns:a16="http://schemas.microsoft.com/office/drawing/2014/main" val="176279513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800" dirty="0"/>
                        <a:t>Value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245749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800" dirty="0"/>
                        <a:t>GENERIC_READ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Speciﬁes read access to the object. Data can be read from the ﬁle, and the ﬁle pointer can be moved. Combine with  GENERIC_WRITE for read/write access.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17469243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r>
                        <a:rPr lang="en-US" sz="1800" dirty="0"/>
                        <a:t>GENERIC_WRITE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Speciﬁes write access to the object. Data can be written to the ﬁle, and the ﬁle pointer can be moved. Combine with GENERIC_READ for read/write access.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275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9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9</a:t>
            </a:r>
          </a:p>
          <a:p>
            <a:pPr lvl="1"/>
            <a:r>
              <a:rPr lang="en-US" dirty="0"/>
              <a:t>Section 9.4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dwCreationDisposition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dwCreationDisposition</a:t>
            </a:r>
            <a:r>
              <a:rPr lang="en-US" sz="2400" dirty="0"/>
              <a:t> parameter speciﬁes which action to take on ﬁles that exist and which action to take when ﬁles do not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CREATE_NEW: Creates a new file. The function fails if the ﬁle already exists. </a:t>
            </a:r>
            <a:r>
              <a:rPr lang="en-US" sz="2400" b="1" dirty="0">
                <a:solidFill>
                  <a:srgbClr val="FF0000"/>
                </a:solidFill>
              </a:rPr>
              <a:t>Cannot append Text in it.</a:t>
            </a:r>
          </a:p>
        </p:txBody>
      </p:sp>
    </p:spTree>
    <p:extLst>
      <p:ext uri="{BB962C8B-B14F-4D97-AF65-F5344CB8AC3E}">
        <p14:creationId xmlns:p14="http://schemas.microsoft.com/office/powerpoint/2010/main" val="408405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dwCreationDisposition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CREATE_ALWAYS: Creates a new ﬁle. If the ﬁle exists, the function overwrites the ﬁle. </a:t>
            </a:r>
            <a:r>
              <a:rPr lang="en-US" sz="2400" b="1" dirty="0">
                <a:solidFill>
                  <a:srgbClr val="FF0000"/>
                </a:solidFill>
              </a:rPr>
              <a:t>Cannot append Text in it.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OPEN_EXISTING: Opens the ﬁle. The function fails if the ﬁle does not exist.</a:t>
            </a:r>
            <a:r>
              <a:rPr lang="en-US" sz="2400" b="1" dirty="0">
                <a:solidFill>
                  <a:srgbClr val="FF0000"/>
                </a:solidFill>
              </a:rPr>
              <a:t> Can append Text in it.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OPEN_ALWAYS: Opens the ﬁle if it exists. If the ﬁle does not exist, the function creates the ﬁle as if </a:t>
            </a:r>
            <a:r>
              <a:rPr lang="en-US" sz="2400" dirty="0" err="1"/>
              <a:t>CreationDisposition</a:t>
            </a:r>
            <a:r>
              <a:rPr lang="en-US" sz="2400" dirty="0"/>
              <a:t> were CREATE_NEW. </a:t>
            </a:r>
            <a:r>
              <a:rPr lang="en-US" sz="2400" b="1" dirty="0">
                <a:solidFill>
                  <a:srgbClr val="FF0000"/>
                </a:solidFill>
              </a:rPr>
              <a:t>Can append Text in 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8122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dwCreationDisposition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TRUNCATE_EXISTING: Opens the ﬁle. Once opened, the ﬁle is truncated to size zero. This function fails if the ﬁle does not exist. </a:t>
            </a:r>
            <a:r>
              <a:rPr lang="en-US" sz="2400" b="1" dirty="0">
                <a:solidFill>
                  <a:srgbClr val="FF0000"/>
                </a:solidFill>
              </a:rPr>
              <a:t>Cannot append Text in it.</a:t>
            </a:r>
          </a:p>
        </p:txBody>
      </p:sp>
    </p:spTree>
    <p:extLst>
      <p:ext uri="{BB962C8B-B14F-4D97-AF65-F5344CB8AC3E}">
        <p14:creationId xmlns:p14="http://schemas.microsoft.com/office/powerpoint/2010/main" val="345593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CloseHandle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use </a:t>
            </a:r>
            <a:r>
              <a:rPr lang="en-US" sz="2400" dirty="0" err="1"/>
              <a:t>CloseHandle</a:t>
            </a:r>
            <a:r>
              <a:rPr lang="en-US" sz="2400" dirty="0"/>
              <a:t> to close a currently open ﬁle handle. The return value is zero if the function fails.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91177-8D98-4D32-9581-29BB56E8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6" y="3284570"/>
            <a:ext cx="6643688" cy="800100"/>
          </a:xfrm>
          <a:prstGeom prst="rect">
            <a:avLst/>
          </a:prstGeom>
          <a:ln w="28575">
            <a:solidFill>
              <a:srgbClr val="FF2F6A"/>
            </a:solidFill>
          </a:ln>
        </p:spPr>
      </p:pic>
    </p:spTree>
    <p:extLst>
      <p:ext uri="{BB962C8B-B14F-4D97-AF65-F5344CB8AC3E}">
        <p14:creationId xmlns:p14="http://schemas.microsoft.com/office/powerpoint/2010/main" val="1565701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WriteFile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WriteFile</a:t>
            </a:r>
            <a:r>
              <a:rPr lang="en-US" sz="2400" dirty="0"/>
              <a:t> function writes data to a ﬁle, using an output handle.</a:t>
            </a:r>
          </a:p>
          <a:p>
            <a:r>
              <a:rPr lang="en-US" sz="2400" dirty="0"/>
              <a:t>The function starts writing data to the ﬁle at the position indicated by the ﬁle’s internal position pointer.</a:t>
            </a:r>
          </a:p>
          <a:p>
            <a:r>
              <a:rPr lang="en-US" sz="2400" dirty="0"/>
              <a:t>After the write operation has been completed, the ﬁle’s position pointer is adjusted by the number of bytes actually written.</a:t>
            </a:r>
          </a:p>
        </p:txBody>
      </p:sp>
    </p:spTree>
    <p:extLst>
      <p:ext uri="{BB962C8B-B14F-4D97-AF65-F5344CB8AC3E}">
        <p14:creationId xmlns:p14="http://schemas.microsoft.com/office/powerpoint/2010/main" val="2087538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WriteFile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94FB5-FD1A-4C88-9B59-885CD0617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5599"/>
            <a:ext cx="8191500" cy="1719477"/>
          </a:xfrm>
          <a:ln w="28575">
            <a:solidFill>
              <a:srgbClr val="FF2F6A"/>
            </a:solidFill>
          </a:ln>
        </p:spPr>
      </p:pic>
    </p:spTree>
    <p:extLst>
      <p:ext uri="{BB962C8B-B14F-4D97-AF65-F5344CB8AC3E}">
        <p14:creationId xmlns:p14="http://schemas.microsoft.com/office/powerpoint/2010/main" val="246082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SetFilePointer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88" y="1383274"/>
            <a:ext cx="8191824" cy="2679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SetFilePointer</a:t>
            </a:r>
            <a:r>
              <a:rPr lang="en-US" sz="2400" dirty="0"/>
              <a:t> function moves the position pointer of an open ﬁle.</a:t>
            </a:r>
          </a:p>
          <a:p>
            <a:r>
              <a:rPr lang="en-US" sz="2400" dirty="0"/>
              <a:t>This function can be used to append data to a ﬁle or to perform random-access record processing: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543E6-EC43-4B72-8E8F-BEA8A6B8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93" y="3455201"/>
            <a:ext cx="8308181" cy="1557338"/>
          </a:xfrm>
          <a:custGeom>
            <a:avLst/>
            <a:gdLst>
              <a:gd name="connsiteX0" fmla="*/ 0 w 8308181"/>
              <a:gd name="connsiteY0" fmla="*/ 0 h 1557338"/>
              <a:gd name="connsiteX1" fmla="*/ 8308181 w 8308181"/>
              <a:gd name="connsiteY1" fmla="*/ 0 h 1557338"/>
              <a:gd name="connsiteX2" fmla="*/ 8308181 w 8308181"/>
              <a:gd name="connsiteY2" fmla="*/ 1557338 h 1557338"/>
              <a:gd name="connsiteX3" fmla="*/ 0 w 8308181"/>
              <a:gd name="connsiteY3" fmla="*/ 1557338 h 1557338"/>
              <a:gd name="connsiteX4" fmla="*/ 0 w 8308181"/>
              <a:gd name="connsiteY4" fmla="*/ 0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181" h="1557338" fill="none" extrusionOk="0">
                <a:moveTo>
                  <a:pt x="0" y="0"/>
                </a:moveTo>
                <a:cubicBezTo>
                  <a:pt x="2434638" y="-159604"/>
                  <a:pt x="7365025" y="71428"/>
                  <a:pt x="8308181" y="0"/>
                </a:cubicBezTo>
                <a:cubicBezTo>
                  <a:pt x="8405364" y="308784"/>
                  <a:pt x="8332173" y="1165467"/>
                  <a:pt x="8308181" y="1557338"/>
                </a:cubicBezTo>
                <a:cubicBezTo>
                  <a:pt x="6896910" y="1460027"/>
                  <a:pt x="2609554" y="1595393"/>
                  <a:pt x="0" y="1557338"/>
                </a:cubicBezTo>
                <a:cubicBezTo>
                  <a:pt x="122498" y="1161465"/>
                  <a:pt x="117287" y="571688"/>
                  <a:pt x="0" y="0"/>
                </a:cubicBezTo>
                <a:close/>
              </a:path>
              <a:path w="8308181" h="1557338" stroke="0" extrusionOk="0">
                <a:moveTo>
                  <a:pt x="0" y="0"/>
                </a:moveTo>
                <a:cubicBezTo>
                  <a:pt x="2011802" y="93176"/>
                  <a:pt x="7021220" y="-130690"/>
                  <a:pt x="8308181" y="0"/>
                </a:cubicBezTo>
                <a:cubicBezTo>
                  <a:pt x="8237423" y="287786"/>
                  <a:pt x="8245245" y="1129941"/>
                  <a:pt x="8308181" y="1557338"/>
                </a:cubicBezTo>
                <a:cubicBezTo>
                  <a:pt x="5074315" y="1591867"/>
                  <a:pt x="2249674" y="1603613"/>
                  <a:pt x="0" y="1557338"/>
                </a:cubicBezTo>
                <a:cubicBezTo>
                  <a:pt x="12055" y="1212415"/>
                  <a:pt x="-83226" y="730072"/>
                  <a:pt x="0" y="0"/>
                </a:cubicBezTo>
                <a:close/>
              </a:path>
            </a:pathLst>
          </a:custGeom>
          <a:ln>
            <a:solidFill>
              <a:srgbClr val="FF2F6A"/>
            </a:solidFill>
            <a:extLst>
              <a:ext uri="{C807C97D-BFC1-408E-A445-0C87EB9F89A2}">
                <ask:lineSketchStyleProps xmlns:ask="http://schemas.microsoft.com/office/drawing/2018/sketchyshapes" sd="366683279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93916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SetFilePointer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dwMoveMethod</a:t>
            </a:r>
            <a:r>
              <a:rPr lang="en-US" sz="2400" dirty="0"/>
              <a:t> speciﬁes the starting point for moving the ﬁle pointer, which is selected from three predeﬁned symbols:</a:t>
            </a:r>
          </a:p>
          <a:p>
            <a:r>
              <a:rPr lang="en-US" sz="2400" dirty="0"/>
              <a:t>FILE_BEGIN, FILE_CURRENT, and FILE_END.</a:t>
            </a:r>
          </a:p>
        </p:txBody>
      </p:sp>
    </p:spTree>
    <p:extLst>
      <p:ext uri="{BB962C8B-B14F-4D97-AF65-F5344CB8AC3E}">
        <p14:creationId xmlns:p14="http://schemas.microsoft.com/office/powerpoint/2010/main" val="962841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ReadFile</a:t>
            </a:r>
            <a:r>
              <a:rPr lang="en-US" sz="2400" dirty="0"/>
              <a:t> function reads text from an input ﬁle.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323B9-DB6A-4C19-BE16-05BC088C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2844831"/>
            <a:ext cx="8008144" cy="1693069"/>
          </a:xfrm>
          <a:custGeom>
            <a:avLst/>
            <a:gdLst>
              <a:gd name="connsiteX0" fmla="*/ 0 w 8008144"/>
              <a:gd name="connsiteY0" fmla="*/ 0 h 1693069"/>
              <a:gd name="connsiteX1" fmla="*/ 8008144 w 8008144"/>
              <a:gd name="connsiteY1" fmla="*/ 0 h 1693069"/>
              <a:gd name="connsiteX2" fmla="*/ 8008144 w 8008144"/>
              <a:gd name="connsiteY2" fmla="*/ 1693069 h 1693069"/>
              <a:gd name="connsiteX3" fmla="*/ 0 w 8008144"/>
              <a:gd name="connsiteY3" fmla="*/ 1693069 h 1693069"/>
              <a:gd name="connsiteX4" fmla="*/ 0 w 8008144"/>
              <a:gd name="connsiteY4" fmla="*/ 0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8144" h="1693069" fill="none" extrusionOk="0">
                <a:moveTo>
                  <a:pt x="0" y="0"/>
                </a:moveTo>
                <a:cubicBezTo>
                  <a:pt x="2208784" y="114697"/>
                  <a:pt x="5669941" y="113874"/>
                  <a:pt x="8008144" y="0"/>
                </a:cubicBezTo>
                <a:cubicBezTo>
                  <a:pt x="7911468" y="332856"/>
                  <a:pt x="7951616" y="1361456"/>
                  <a:pt x="8008144" y="1693069"/>
                </a:cubicBezTo>
                <a:cubicBezTo>
                  <a:pt x="7178328" y="1687215"/>
                  <a:pt x="1912389" y="1743974"/>
                  <a:pt x="0" y="1693069"/>
                </a:cubicBezTo>
                <a:cubicBezTo>
                  <a:pt x="135386" y="856121"/>
                  <a:pt x="6165" y="791814"/>
                  <a:pt x="0" y="0"/>
                </a:cubicBezTo>
                <a:close/>
              </a:path>
              <a:path w="8008144" h="1693069" stroke="0" extrusionOk="0">
                <a:moveTo>
                  <a:pt x="0" y="0"/>
                </a:moveTo>
                <a:cubicBezTo>
                  <a:pt x="1220143" y="-30148"/>
                  <a:pt x="5188933" y="-9619"/>
                  <a:pt x="8008144" y="0"/>
                </a:cubicBezTo>
                <a:cubicBezTo>
                  <a:pt x="7961610" y="386877"/>
                  <a:pt x="8139599" y="1204084"/>
                  <a:pt x="8008144" y="1693069"/>
                </a:cubicBezTo>
                <a:cubicBezTo>
                  <a:pt x="6979869" y="1564406"/>
                  <a:pt x="3404943" y="1757067"/>
                  <a:pt x="0" y="1693069"/>
                </a:cubicBezTo>
                <a:cubicBezTo>
                  <a:pt x="52585" y="1266396"/>
                  <a:pt x="126633" y="216106"/>
                  <a:pt x="0" y="0"/>
                </a:cubicBezTo>
                <a:close/>
              </a:path>
            </a:pathLst>
          </a:custGeom>
          <a:ln>
            <a:solidFill>
              <a:srgbClr val="FF2F6A"/>
            </a:solidFill>
            <a:extLst>
              <a:ext uri="{C807C97D-BFC1-408E-A445-0C87EB9F89A2}">
                <ask:lineSketchStyleProps xmlns:ask="http://schemas.microsoft.com/office/drawing/2018/sketchyshapes" sd="226972683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38074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hFile</a:t>
            </a:r>
            <a:r>
              <a:rPr lang="en-US" sz="2400" dirty="0"/>
              <a:t> parameter is an open ﬁle handle returned by </a:t>
            </a:r>
            <a:r>
              <a:rPr lang="en-US" sz="2400" dirty="0" err="1"/>
              <a:t>CreateFile</a:t>
            </a:r>
            <a:r>
              <a:rPr lang="en-US" sz="2400" dirty="0"/>
              <a:t>; </a:t>
            </a:r>
          </a:p>
          <a:p>
            <a:r>
              <a:rPr lang="en-US" sz="2400" dirty="0" err="1"/>
              <a:t>lpBuffer</a:t>
            </a:r>
            <a:r>
              <a:rPr lang="en-US" sz="2400" dirty="0"/>
              <a:t> points to a buffer that receives data read from the ﬁle; </a:t>
            </a:r>
          </a:p>
          <a:p>
            <a:r>
              <a:rPr lang="en-US" sz="2400" dirty="0" err="1"/>
              <a:t>nNumberOfBytesToRead</a:t>
            </a:r>
            <a:r>
              <a:rPr lang="en-US" sz="2400" dirty="0"/>
              <a:t> speciﬁes the maximum number of  bytes to read from the ﬁle; </a:t>
            </a:r>
          </a:p>
          <a:p>
            <a:r>
              <a:rPr lang="en-US" sz="2400" dirty="0" err="1"/>
              <a:t>lpNumberOfBytesRead</a:t>
            </a:r>
            <a:r>
              <a:rPr lang="en-US" sz="2400" dirty="0"/>
              <a:t> points to an integer indicating the number of bytes actually read when the function returns; </a:t>
            </a:r>
          </a:p>
          <a:p>
            <a:r>
              <a:rPr lang="en-US" sz="2400" dirty="0" err="1"/>
              <a:t>lpOverlapped</a:t>
            </a:r>
            <a:r>
              <a:rPr lang="en-US" sz="2400" dirty="0"/>
              <a:t> should be set to NULL (0) for synchronous reading (which we use). The return value is zero if the function fails.</a:t>
            </a:r>
          </a:p>
        </p:txBody>
      </p:sp>
    </p:spTree>
    <p:extLst>
      <p:ext uri="{BB962C8B-B14F-4D97-AF65-F5344CB8AC3E}">
        <p14:creationId xmlns:p14="http://schemas.microsoft.com/office/powerpoint/2010/main" val="15510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Two-dimensional array is high-level abstraction of a one-dimensional array</a:t>
            </a:r>
          </a:p>
          <a:p>
            <a:r>
              <a:rPr lang="en-US" dirty="0"/>
              <a:t>Two methods to arrange rows and columns</a:t>
            </a:r>
          </a:p>
          <a:p>
            <a:pPr lvl="1"/>
            <a:r>
              <a:rPr lang="en-US" b="1" dirty="0"/>
              <a:t>Row-Major Order</a:t>
            </a:r>
          </a:p>
          <a:p>
            <a:pPr lvl="1"/>
            <a:r>
              <a:rPr lang="en-US" dirty="0"/>
              <a:t>Column-Major Order</a:t>
            </a:r>
          </a:p>
          <a:p>
            <a:r>
              <a:rPr lang="en-US" dirty="0"/>
              <a:t>x86 ISA has two operand types, base-index and base-index-displacement which are ideal to use with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8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called more than once on the same open ﬁle handle, </a:t>
            </a:r>
            <a:r>
              <a:rPr lang="en-US" sz="2400" dirty="0" err="1"/>
              <a:t>ReadFile</a:t>
            </a:r>
            <a:r>
              <a:rPr lang="en-US" sz="2400" dirty="0"/>
              <a:t> remembers where it last ﬁnished reading and reads from that point on. </a:t>
            </a:r>
          </a:p>
          <a:p>
            <a:r>
              <a:rPr lang="en-US" sz="2400" dirty="0"/>
              <a:t>In other words, it maintains an internal pointer to the current position in the ﬁle.</a:t>
            </a:r>
          </a:p>
        </p:txBody>
      </p:sp>
    </p:spTree>
    <p:extLst>
      <p:ext uri="{BB962C8B-B14F-4D97-AF65-F5344CB8AC3E}">
        <p14:creationId xmlns:p14="http://schemas.microsoft.com/office/powerpoint/2010/main" val="329750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2070341" cy="10827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B3D92-D604-4C08-9CC9-6D4EF640A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3" y="0"/>
            <a:ext cx="6452558" cy="5143500"/>
          </a:xfrm>
        </p:spPr>
      </p:pic>
    </p:spTree>
    <p:extLst>
      <p:ext uri="{BB962C8B-B14F-4D97-AF65-F5344CB8AC3E}">
        <p14:creationId xmlns:p14="http://schemas.microsoft.com/office/powerpoint/2010/main" val="3014868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to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9056A-6A0A-491F-916A-09853674A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992" y="1573780"/>
            <a:ext cx="7545250" cy="3464046"/>
          </a:xfrm>
        </p:spPr>
      </p:pic>
    </p:spTree>
    <p:extLst>
      <p:ext uri="{BB962C8B-B14F-4D97-AF65-F5344CB8AC3E}">
        <p14:creationId xmlns:p14="http://schemas.microsoft.com/office/powerpoint/2010/main" val="2225483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2286001" cy="10827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from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465F9-AE42-4E15-AAFD-C600BE424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0"/>
            <a:ext cx="6400800" cy="5143500"/>
          </a:xfrm>
        </p:spPr>
      </p:pic>
    </p:spTree>
    <p:extLst>
      <p:ext uri="{BB962C8B-B14F-4D97-AF65-F5344CB8AC3E}">
        <p14:creationId xmlns:p14="http://schemas.microsoft.com/office/powerpoint/2010/main" val="320289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from a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6E3851-C244-45D5-A050-AC3E34201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426145"/>
            <a:ext cx="4950765" cy="26797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7D98B-2DA6-442A-A510-EB2BABDE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78" y="3033325"/>
            <a:ext cx="6142007" cy="21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2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EB9-9211-47BE-9FA0-AF471B75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Last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3B1B-2879-483D-94A4-5EB53E6F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88" y="1452286"/>
            <a:ext cx="8191824" cy="2679000"/>
          </a:xfrm>
        </p:spPr>
        <p:txBody>
          <a:bodyPr>
            <a:normAutofit/>
          </a:bodyPr>
          <a:lstStyle/>
          <a:p>
            <a:r>
              <a:rPr lang="en-US" sz="2400" dirty="0"/>
              <a:t>Read three numbers from the file, find the sum of the three numbers and write the sum to the file.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02B63-BCB1-4523-BCEA-7A76374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571750"/>
            <a:ext cx="3356135" cy="196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AF604-BD26-43D1-A584-E0FB898C3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36" y="2571750"/>
            <a:ext cx="3749725" cy="18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81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6D8ED-9730-4465-9DF8-2751F288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7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F4A11-B07F-42E1-A22A-1DC180A9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96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8B9AB-8292-4DA0-8BFB-7E36F54E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72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11A30-6404-4BD5-BE6A-47E91D473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9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1BFF4F-905F-4B39-8C52-C0A6B20D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992" b="4271"/>
          <a:stretch/>
        </p:blipFill>
        <p:spPr>
          <a:xfrm>
            <a:off x="628650" y="1460472"/>
            <a:ext cx="2356213" cy="151132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81D4DE-FFB2-428E-819A-9ED7752A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987" y="1460471"/>
            <a:ext cx="5436394" cy="1171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474448-1B4D-4455-8A49-8B8CEBF46674}"/>
              </a:ext>
            </a:extLst>
          </p:cNvPr>
          <p:cNvSpPr txBox="1"/>
          <p:nvPr/>
        </p:nvSpPr>
        <p:spPr>
          <a:xfrm>
            <a:off x="4572000" y="3228975"/>
            <a:ext cx="2726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Rowsize = 5</a:t>
            </a:r>
            <a:endParaRPr lang="en-PK" sz="3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D195-5238-44AE-99DA-ACDC9FBA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References</a:t>
            </a:r>
            <a:endParaRPr lang="ur-P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839C-56C5-4F66-B966-05D03362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Assembly Language For x86 Processors 6</a:t>
            </a:r>
            <a:r>
              <a:rPr lang="en-US" b="1" baseline="30000" dirty="0"/>
              <a:t>th</a:t>
            </a:r>
            <a:r>
              <a:rPr lang="en-US" b="1" dirty="0"/>
              <a:t> edition by Kip R. Irvine </a:t>
            </a:r>
          </a:p>
          <a:p>
            <a:pPr lvl="1"/>
            <a:r>
              <a:rPr lang="en-US" b="1" dirty="0"/>
              <a:t>11.1.6   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21886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0" y="1201738"/>
            <a:ext cx="4343400" cy="833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0" y="2020888"/>
            <a:ext cx="4343400" cy="19208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57750" y="1143000"/>
          <a:ext cx="16002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0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0" y="16002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Logical arrangement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14700" y="3093720"/>
          <a:ext cx="41148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14700" y="4122420"/>
          <a:ext cx="41148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43100" y="273985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Row-Major 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3100" y="376855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Column-Major Order</a:t>
            </a:r>
          </a:p>
        </p:txBody>
      </p:sp>
    </p:spTree>
    <p:extLst>
      <p:ext uri="{BB962C8B-B14F-4D97-AF65-F5344CB8AC3E}">
        <p14:creationId xmlns:p14="http://schemas.microsoft.com/office/powerpoint/2010/main" val="7020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Base-Index operand adds the values of two registers to produce an offset</a:t>
            </a:r>
          </a:p>
          <a:p>
            <a:r>
              <a:rPr lang="en-US" dirty="0"/>
              <a:t>These two registers are called Base and Index</a:t>
            </a:r>
          </a:p>
          <a:p>
            <a:r>
              <a:rPr lang="en-US" dirty="0"/>
              <a:t>In 32-bit mode, any extended general purpose register may be used as base and index</a:t>
            </a:r>
          </a:p>
          <a:p>
            <a:r>
              <a:rPr lang="en-US" dirty="0"/>
              <a:t>In 16-bit mode, base register must be either BX or BP and index must be SI or DI</a:t>
            </a:r>
          </a:p>
          <a:p>
            <a:r>
              <a:rPr lang="en-US" dirty="0"/>
              <a:t>Syntax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Base+Index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C419A-0CF2-43EA-91AB-6922B818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55691"/>
            <a:ext cx="3829050" cy="12715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5472113" y="1905000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endCxn id="11" idx="1"/>
          </p:cNvCxnSpPr>
          <p:nvPr/>
        </p:nvCxnSpPr>
        <p:spPr>
          <a:xfrm flipV="1">
            <a:off x="3611880" y="2068116"/>
            <a:ext cx="1860233" cy="400765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8B9-8807-41C5-BAD4-025BDFD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Base-Index Operand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C824-8CA5-4D78-B5CC-A9B15DA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97522"/>
            <a:ext cx="2286000" cy="728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EC419A-0CF2-43EA-91AB-6922B818D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55691"/>
            <a:ext cx="3829050" cy="12715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B46CAC-98E6-41A4-9BC6-C65FC48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992" b="4271"/>
          <a:stretch/>
        </p:blipFill>
        <p:spPr>
          <a:xfrm>
            <a:off x="5357404" y="1761854"/>
            <a:ext cx="2356213" cy="1511329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06B11B6-908E-4E0F-B1DD-9C01FAC4329C}"/>
              </a:ext>
            </a:extLst>
          </p:cNvPr>
          <p:cNvSpPr/>
          <p:nvPr/>
        </p:nvSpPr>
        <p:spPr>
          <a:xfrm>
            <a:off x="5472113" y="2316480"/>
            <a:ext cx="352425" cy="32623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014C1-68BE-45E9-BE52-7F1656B6038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394835" y="2479596"/>
            <a:ext cx="1077278" cy="252175"/>
          </a:xfrm>
          <a:prstGeom prst="line">
            <a:avLst/>
          </a:prstGeom>
          <a:ln w="38100">
            <a:solidFill>
              <a:srgbClr val="FF33CC"/>
            </a:solidFill>
            <a:headEnd type="none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7D2E41-7250-4BCB-9CC7-4AB9C57AB4F0}"/>
              </a:ext>
            </a:extLst>
          </p:cNvPr>
          <p:cNvSpPr txBox="1"/>
          <p:nvPr/>
        </p:nvSpPr>
        <p:spPr>
          <a:xfrm>
            <a:off x="3086101" y="1131382"/>
            <a:ext cx="5840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Rowsize * row_index = 5 * 1 = 5</a:t>
            </a:r>
            <a:endParaRPr lang="en-PK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2443</Words>
  <Application>Microsoft Office PowerPoint</Application>
  <PresentationFormat>On-screen Show (16:9)</PresentationFormat>
  <Paragraphs>648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Courier</vt:lpstr>
      <vt:lpstr>Raleway Thin</vt:lpstr>
      <vt:lpstr>Consolas</vt:lpstr>
      <vt:lpstr>Courier New</vt:lpstr>
      <vt:lpstr>Times-Roman</vt:lpstr>
      <vt:lpstr>Courier-Oblique</vt:lpstr>
      <vt:lpstr>Calibri</vt:lpstr>
      <vt:lpstr>Barlow Light</vt:lpstr>
      <vt:lpstr>Barlow</vt:lpstr>
      <vt:lpstr>Gaoler template</vt:lpstr>
      <vt:lpstr>Computer Organization &amp; Assembly Language  - EE2003</vt:lpstr>
      <vt:lpstr>Lecture ##</vt:lpstr>
      <vt:lpstr>Book Chapter</vt:lpstr>
      <vt:lpstr>Two Dimensional Arrays (1/2)</vt:lpstr>
      <vt:lpstr>Two-Dimensional Array</vt:lpstr>
      <vt:lpstr>Two Dimensional Arrays (2/2)</vt:lpstr>
      <vt:lpstr>Base-Index Operands</vt:lpstr>
      <vt:lpstr>Base-Index Operand</vt:lpstr>
      <vt:lpstr>Base-Index Operand</vt:lpstr>
      <vt:lpstr>Base-Index Operand</vt:lpstr>
      <vt:lpstr>Scale Factors</vt:lpstr>
      <vt:lpstr>Accessing One-Dimensional Array</vt:lpstr>
      <vt:lpstr>Accessing Two-Dimensional Array (1/2)</vt:lpstr>
      <vt:lpstr>Accessing Two-Dimensional Array (2/2)</vt:lpstr>
      <vt:lpstr>Base-Index Operand</vt:lpstr>
      <vt:lpstr>Base-Index Operand</vt:lpstr>
      <vt:lpstr>Base-Index Operand</vt:lpstr>
      <vt:lpstr>Base-Index-Displacement Operands(1/2)</vt:lpstr>
      <vt:lpstr>Base-Index-Displacement Operand</vt:lpstr>
      <vt:lpstr>Base-Index-Displacement Operand</vt:lpstr>
      <vt:lpstr>Base-Index-Displacement Operand</vt:lpstr>
      <vt:lpstr>Base-Index-Displacement Operand</vt:lpstr>
      <vt:lpstr>Display Two-Dimensional Array</vt:lpstr>
      <vt:lpstr>Display Two-Dimensional Array</vt:lpstr>
      <vt:lpstr>Computer Organization and Assembly Language (EL 229)</vt:lpstr>
      <vt:lpstr>Outline</vt:lpstr>
      <vt:lpstr>CreateFile Function</vt:lpstr>
      <vt:lpstr>CreateFile Function</vt:lpstr>
      <vt:lpstr>dwDesiredAccess</vt:lpstr>
      <vt:lpstr>dwCreationDisposition</vt:lpstr>
      <vt:lpstr>dwCreationDisposition</vt:lpstr>
      <vt:lpstr>dwCreationDisposition</vt:lpstr>
      <vt:lpstr>CloseHandle Function</vt:lpstr>
      <vt:lpstr>WriteFile Function</vt:lpstr>
      <vt:lpstr>WriteFile Function</vt:lpstr>
      <vt:lpstr>SetFilePointer Function</vt:lpstr>
      <vt:lpstr>SetFilePointer Function</vt:lpstr>
      <vt:lpstr>ReadFile Function</vt:lpstr>
      <vt:lpstr>ReadFile Function</vt:lpstr>
      <vt:lpstr>ReadFile Function</vt:lpstr>
      <vt:lpstr>Writing to a File</vt:lpstr>
      <vt:lpstr>Writing to a File</vt:lpstr>
      <vt:lpstr>Reading from a File</vt:lpstr>
      <vt:lpstr>Reading from a File</vt:lpstr>
      <vt:lpstr>One Last Example</vt:lpstr>
      <vt:lpstr>PowerPoint Presentation</vt:lpstr>
      <vt:lpstr>PowerPoint Presentation</vt:lpstr>
      <vt:lpstr>PowerPoint Presentation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Abdul Qadeer</cp:lastModifiedBy>
  <cp:revision>91</cp:revision>
  <dcterms:modified xsi:type="dcterms:W3CDTF">2022-01-05T16:33:55Z</dcterms:modified>
</cp:coreProperties>
</file>