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7"/>
  </p:notesMasterIdLst>
  <p:sldIdLst>
    <p:sldId id="256" r:id="rId2"/>
    <p:sldId id="326" r:id="rId3"/>
    <p:sldId id="261" r:id="rId4"/>
    <p:sldId id="357" r:id="rId5"/>
    <p:sldId id="314" r:id="rId6"/>
    <p:sldId id="262" r:id="rId7"/>
    <p:sldId id="263" r:id="rId8"/>
    <p:sldId id="264" r:id="rId9"/>
    <p:sldId id="265" r:id="rId10"/>
    <p:sldId id="360" r:id="rId11"/>
    <p:sldId id="361" r:id="rId12"/>
    <p:sldId id="315" r:id="rId13"/>
    <p:sldId id="266" r:id="rId14"/>
    <p:sldId id="362" r:id="rId15"/>
    <p:sldId id="267" r:id="rId16"/>
    <p:sldId id="268" r:id="rId17"/>
    <p:sldId id="270" r:id="rId18"/>
    <p:sldId id="363" r:id="rId19"/>
    <p:sldId id="269" r:id="rId20"/>
    <p:sldId id="322" r:id="rId21"/>
    <p:sldId id="274" r:id="rId22"/>
    <p:sldId id="280" r:id="rId23"/>
    <p:sldId id="281" r:id="rId24"/>
    <p:sldId id="283" r:id="rId25"/>
    <p:sldId id="275" r:id="rId26"/>
    <p:sldId id="276" r:id="rId27"/>
    <p:sldId id="323" r:id="rId28"/>
    <p:sldId id="316" r:id="rId29"/>
    <p:sldId id="285" r:id="rId30"/>
    <p:sldId id="333" r:id="rId31"/>
    <p:sldId id="334" r:id="rId32"/>
    <p:sldId id="287" r:id="rId33"/>
    <p:sldId id="336" r:id="rId34"/>
    <p:sldId id="288" r:id="rId35"/>
    <p:sldId id="354" r:id="rId36"/>
    <p:sldId id="355" r:id="rId37"/>
    <p:sldId id="324" r:id="rId38"/>
    <p:sldId id="317" r:id="rId39"/>
    <p:sldId id="290" r:id="rId40"/>
    <p:sldId id="291" r:id="rId41"/>
    <p:sldId id="364" r:id="rId42"/>
    <p:sldId id="279" r:id="rId43"/>
    <p:sldId id="365" r:id="rId44"/>
    <p:sldId id="277" r:id="rId45"/>
    <p:sldId id="284" r:id="rId46"/>
    <p:sldId id="292" r:id="rId47"/>
    <p:sldId id="294" r:id="rId48"/>
    <p:sldId id="321" r:id="rId49"/>
    <p:sldId id="295" r:id="rId50"/>
    <p:sldId id="296" r:id="rId51"/>
    <p:sldId id="366" r:id="rId52"/>
    <p:sldId id="293" r:id="rId53"/>
    <p:sldId id="282" r:id="rId54"/>
    <p:sldId id="358" r:id="rId55"/>
    <p:sldId id="367" r:id="rId56"/>
    <p:sldId id="299" r:id="rId57"/>
    <p:sldId id="368" r:id="rId58"/>
    <p:sldId id="300" r:id="rId59"/>
    <p:sldId id="289" r:id="rId60"/>
    <p:sldId id="297" r:id="rId61"/>
    <p:sldId id="319" r:id="rId62"/>
    <p:sldId id="325" r:id="rId63"/>
    <p:sldId id="320" r:id="rId64"/>
    <p:sldId id="305" r:id="rId65"/>
    <p:sldId id="306" r:id="rId66"/>
    <p:sldId id="307" r:id="rId67"/>
    <p:sldId id="308" r:id="rId68"/>
    <p:sldId id="309" r:id="rId69"/>
    <p:sldId id="310" r:id="rId70"/>
    <p:sldId id="359" r:id="rId71"/>
    <p:sldId id="312" r:id="rId72"/>
    <p:sldId id="313" r:id="rId73"/>
    <p:sldId id="301" r:id="rId74"/>
    <p:sldId id="327" r:id="rId75"/>
    <p:sldId id="278" r:id="rId76"/>
  </p:sldIdLst>
  <p:sldSz cx="9144000" cy="5143500" type="screen16x9"/>
  <p:notesSz cx="6858000" cy="9144000"/>
  <p:embeddedFontLst>
    <p:embeddedFont>
      <p:font typeface="Barlow" panose="00000500000000000000" pitchFamily="2" charset="0"/>
      <p:regular r:id="rId78"/>
      <p:bold r:id="rId79"/>
      <p:italic r:id="rId80"/>
      <p:boldItalic r:id="rId81"/>
    </p:embeddedFont>
    <p:embeddedFont>
      <p:font typeface="Barlow Light" panose="00000400000000000000" pitchFamily="2" charset="0"/>
      <p:regular r:id="rId82"/>
      <p:bold r:id="rId83"/>
      <p:italic r:id="rId84"/>
      <p:boldItalic r:id="rId85"/>
    </p:embeddedFont>
    <p:embeddedFont>
      <p:font typeface="Calibri" panose="020F0502020204030204" pitchFamily="34" charset="0"/>
      <p:regular r:id="rId86"/>
      <p:bold r:id="rId87"/>
      <p:italic r:id="rId88"/>
      <p:boldItalic r:id="rId89"/>
    </p:embeddedFont>
    <p:embeddedFont>
      <p:font typeface="Raleway Thin" panose="020B0203030101060003" pitchFamily="34" charset="0"/>
      <p:regular r:id="rId90"/>
      <p:bold r:id="rId91"/>
      <p:italic r:id="rId92"/>
      <p:boldItalic r:id="rId9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7.fntdata"/><Relationship Id="rId89" Type="http://schemas.openxmlformats.org/officeDocument/2006/relationships/font" Target="fonts/font12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2.fntdata"/><Relationship Id="rId5" Type="http://schemas.openxmlformats.org/officeDocument/2006/relationships/slide" Target="slides/slide4.xml"/><Relationship Id="rId90" Type="http://schemas.openxmlformats.org/officeDocument/2006/relationships/font" Target="fonts/font13.fntdata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font" Target="fonts/font3.fntdata"/><Relationship Id="rId85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6.fntdata"/><Relationship Id="rId88" Type="http://schemas.openxmlformats.org/officeDocument/2006/relationships/font" Target="fonts/font11.fntdata"/><Relationship Id="rId91" Type="http://schemas.openxmlformats.org/officeDocument/2006/relationships/font" Target="fonts/font14.fntdata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1.fntdata"/><Relationship Id="rId81" Type="http://schemas.openxmlformats.org/officeDocument/2006/relationships/font" Target="fonts/font4.fntdata"/><Relationship Id="rId86" Type="http://schemas.openxmlformats.org/officeDocument/2006/relationships/font" Target="fonts/font9.fntdata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5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0.fntdata"/><Relationship Id="rId61" Type="http://schemas.openxmlformats.org/officeDocument/2006/relationships/slide" Target="slides/slide60.xml"/><Relationship Id="rId82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851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8E7E-06E9-4923-8805-A9CA84AA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76C61-C910-4124-888C-4B84E6B0F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BF3DB-A6EF-4AD9-9134-D137677D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28509-AAEA-456A-A661-BBD71CB168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35FB80-8887-4591-AE6B-A75484AA46E0}" type="slidenum">
              <a:rPr lang="en-US" altLang="en-PK"/>
              <a:pPr/>
              <a:t>‹#›</a:t>
            </a:fld>
            <a:endParaRPr lang="en-US" altLang="en-PK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7A7C29A3-537C-414B-9F8F-D0FE21B46D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05233" y="0"/>
            <a:ext cx="500692" cy="19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2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2BB0-07D4-4E86-8D69-B1333145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34D4E9-075E-466F-A0AC-E9AA26BBE6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PK"/>
              <a:t>Irvine, Kip R. Assembly Language for x86 Processors 6/e, 2010.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3177A-850F-4B6C-B8B1-E93B331CAA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FB5C8B-8BA5-4331-9916-1270E2DDD89D}" type="slidenum">
              <a:rPr lang="en-US" altLang="en-PK"/>
              <a:pPr/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191909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191825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8191824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60" r:id="rId4"/>
    <p:sldLayoutId id="2147483662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AddSubLst.txt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AddSubMap.txt" TargetMode="Externa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675586" y="1082566"/>
            <a:ext cx="3287984" cy="3478738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Computer Organization &amp; Assembly Language</a:t>
            </a:r>
            <a:br>
              <a:rPr lang="en" sz="3600" dirty="0"/>
            </a:br>
            <a:r>
              <a:rPr lang="en" sz="3600" dirty="0"/>
              <a:t> - EE2003</a:t>
            </a:r>
            <a:endParaRPr sz="3600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BAFDBA8-811D-46C4-80E5-470912C8D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042" y="3653287"/>
            <a:ext cx="3680251" cy="11927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special meaning and can only be used in correct context</a:t>
            </a:r>
          </a:p>
          <a:p>
            <a:pPr lvl="1"/>
            <a:r>
              <a:rPr lang="en-US" dirty="0"/>
              <a:t>Instruction mnemonics like MOV, ADD, SUB, INT etc.</a:t>
            </a:r>
          </a:p>
          <a:p>
            <a:pPr lvl="1"/>
            <a:r>
              <a:rPr lang="en-US" dirty="0"/>
              <a:t>Register Names like AX, BX, DL, DH etc.</a:t>
            </a:r>
          </a:p>
          <a:p>
            <a:pPr lvl="1"/>
            <a:r>
              <a:rPr lang="en-US" dirty="0"/>
              <a:t>Directives like .DATA, .CODE etc.</a:t>
            </a:r>
          </a:p>
          <a:p>
            <a:pPr lvl="1"/>
            <a:r>
              <a:rPr lang="en-US" dirty="0"/>
              <a:t>Attributes like BYTE, WORD etc.</a:t>
            </a:r>
          </a:p>
          <a:p>
            <a:pPr lvl="1"/>
            <a:r>
              <a:rPr lang="en-US" dirty="0"/>
              <a:t>Operators used in constant expressions</a:t>
            </a:r>
          </a:p>
          <a:p>
            <a:pPr lvl="1"/>
            <a:r>
              <a:rPr lang="en-US" dirty="0"/>
              <a:t>Predefined symbols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9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Name of a variable, constant, procedure or a code label selected by programmer</a:t>
            </a:r>
          </a:p>
          <a:p>
            <a:r>
              <a:rPr lang="en-US" dirty="0"/>
              <a:t>Some rules to follow while choosing identifier names</a:t>
            </a:r>
          </a:p>
          <a:p>
            <a:pPr lvl="1"/>
            <a:r>
              <a:rPr lang="en-US" dirty="0"/>
              <a:t>From 1 to 247 number of characters</a:t>
            </a:r>
          </a:p>
          <a:p>
            <a:pPr lvl="1"/>
            <a:r>
              <a:rPr lang="en-US" dirty="0"/>
              <a:t>Names are not case sensitive</a:t>
            </a:r>
          </a:p>
          <a:p>
            <a:pPr lvl="1"/>
            <a:r>
              <a:rPr lang="en-US" dirty="0"/>
              <a:t>An identifier cannot be the same as an assembler reserved word</a:t>
            </a:r>
          </a:p>
          <a:p>
            <a:pPr lvl="1"/>
            <a:r>
              <a:rPr lang="en-US" dirty="0"/>
              <a:t>First character must be a letter (a-z, A-Z), underscore(_), @, ? Or $. Subsequent characters may also contain digits</a:t>
            </a:r>
          </a:p>
          <a:p>
            <a:r>
              <a:rPr lang="en-US" dirty="0"/>
              <a:t>Examples are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var1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_1344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026">
            <a:extLst>
              <a:ext uri="{FF2B5EF4-FFF2-40B4-BE49-F238E27FC236}">
                <a16:creationId xmlns:a16="http://schemas.microsoft.com/office/drawing/2014/main" id="{09FCE770-8569-42DB-BDC1-AF40A5032A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237737"/>
            <a:ext cx="8191825" cy="1082700"/>
          </a:xfrm>
        </p:spPr>
        <p:txBody>
          <a:bodyPr/>
          <a:lstStyle/>
          <a:p>
            <a:r>
              <a:rPr lang="en-US" altLang="en-PK" dirty="0"/>
              <a:t>Directives</a:t>
            </a:r>
          </a:p>
        </p:txBody>
      </p:sp>
      <p:sp>
        <p:nvSpPr>
          <p:cNvPr id="131075" name="Rectangle 1027">
            <a:extLst>
              <a:ext uri="{FF2B5EF4-FFF2-40B4-BE49-F238E27FC236}">
                <a16:creationId xmlns:a16="http://schemas.microsoft.com/office/drawing/2014/main" id="{B64DFC68-42F5-4CE9-BF43-20560454B0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39093"/>
            <a:ext cx="8191824" cy="2679000"/>
          </a:xfrm>
        </p:spPr>
        <p:txBody>
          <a:bodyPr/>
          <a:lstStyle/>
          <a:p>
            <a:r>
              <a:rPr lang="en-US" altLang="en-PK" dirty="0"/>
              <a:t>Commands that are recognized and acted upon by the assembler</a:t>
            </a:r>
          </a:p>
          <a:p>
            <a:pPr lvl="1"/>
            <a:r>
              <a:rPr lang="en-US" altLang="en-PK" dirty="0"/>
              <a:t>Not part of the Intel instruction set</a:t>
            </a:r>
          </a:p>
          <a:p>
            <a:pPr lvl="1"/>
            <a:r>
              <a:rPr lang="en-US" altLang="en-PK" dirty="0"/>
              <a:t>Used to declare code, data areas, select memory model, declare procedures, etc.</a:t>
            </a:r>
          </a:p>
          <a:p>
            <a:pPr lvl="1"/>
            <a:r>
              <a:rPr lang="en-US" altLang="en-PK" dirty="0"/>
              <a:t>not case sensitive</a:t>
            </a:r>
          </a:p>
          <a:p>
            <a:r>
              <a:rPr lang="en-US" altLang="en-PK" dirty="0"/>
              <a:t>Different assemblers have different directives</a:t>
            </a:r>
          </a:p>
          <a:p>
            <a:pPr lvl="1"/>
            <a:r>
              <a:rPr lang="en-US" altLang="en-PK" dirty="0"/>
              <a:t>NASM not the same as MASM, for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6BD96-C674-42F7-9D3D-53EFF33E30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09AD9-FD7D-4129-91DE-61C598FAAB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D9E713-C038-452A-86C4-BA3ABEDD287A}" type="slidenum">
              <a:rPr lang="en-US" altLang="en-PK"/>
              <a:pPr/>
              <a:t>12</a:t>
            </a:fld>
            <a:endParaRPr lang="en-US" altLang="en-PK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7BEB0B45-02A3-4307-AB23-4F4025F5B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087" y="468750"/>
            <a:ext cx="8191825" cy="1082700"/>
          </a:xfrm>
        </p:spPr>
        <p:txBody>
          <a:bodyPr/>
          <a:lstStyle/>
          <a:p>
            <a:r>
              <a:rPr lang="en-US" altLang="en-PK" dirty="0"/>
              <a:t>Instructions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2764B14F-B0CD-4F01-B38F-318B162612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1" y="1551450"/>
            <a:ext cx="8191824" cy="2679000"/>
          </a:xfrm>
        </p:spPr>
        <p:txBody>
          <a:bodyPr/>
          <a:lstStyle/>
          <a:p>
            <a:r>
              <a:rPr lang="en-US" altLang="en-PK" dirty="0"/>
              <a:t>Assembled into machine code by assembler</a:t>
            </a:r>
          </a:p>
          <a:p>
            <a:r>
              <a:rPr lang="en-US" altLang="en-PK" dirty="0"/>
              <a:t>Executed at runtime by the CPU</a:t>
            </a:r>
          </a:p>
          <a:p>
            <a:r>
              <a:rPr lang="en-US" altLang="en-PK" dirty="0"/>
              <a:t>We use the Intel IA-32 instruction set</a:t>
            </a:r>
          </a:p>
          <a:p>
            <a:r>
              <a:rPr lang="en-US" altLang="en-PK" dirty="0"/>
              <a:t>An instruction contains:</a:t>
            </a:r>
          </a:p>
          <a:p>
            <a:pPr lvl="1"/>
            <a:r>
              <a:rPr lang="en-US" altLang="en-PK" dirty="0"/>
              <a:t>Label		(optional)</a:t>
            </a:r>
          </a:p>
          <a:p>
            <a:pPr lvl="1"/>
            <a:r>
              <a:rPr lang="en-US" altLang="en-PK" dirty="0"/>
              <a:t>Mnemonic	(required)</a:t>
            </a:r>
          </a:p>
          <a:p>
            <a:pPr lvl="1"/>
            <a:r>
              <a:rPr lang="en-US" altLang="en-PK" dirty="0"/>
              <a:t>Operand	(depends on the instruction)</a:t>
            </a:r>
          </a:p>
          <a:p>
            <a:pPr lvl="1"/>
            <a:r>
              <a:rPr lang="en-US" altLang="en-PK" dirty="0"/>
              <a:t>Comment	(optional)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39D7C-2F68-4EA2-9DAC-E5A0B6B566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13A13-69D2-4080-B6C3-A18A0B55A6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E42B5C-83FE-46E2-A6A8-28FDD87484C9}" type="slidenum">
              <a:rPr lang="en-US" altLang="en-PK"/>
              <a:pPr/>
              <a:t>13</a:t>
            </a:fld>
            <a:endParaRPr lang="en-US" altLang="en-PK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88" y="1343325"/>
            <a:ext cx="8191824" cy="2679000"/>
          </a:xfrm>
        </p:spPr>
        <p:txBody>
          <a:bodyPr/>
          <a:lstStyle/>
          <a:p>
            <a:r>
              <a:rPr lang="en-US" dirty="0"/>
              <a:t>A statement that becomes executable when a program is assembled</a:t>
            </a:r>
          </a:p>
          <a:p>
            <a:r>
              <a:rPr lang="en-US" dirty="0"/>
              <a:t>Translated by assembler into machine language</a:t>
            </a:r>
          </a:p>
          <a:p>
            <a:r>
              <a:rPr lang="en-US" dirty="0"/>
              <a:t>An Instruction contains four basic parts</a:t>
            </a:r>
          </a:p>
          <a:p>
            <a:pPr lvl="1"/>
            <a:r>
              <a:rPr lang="en-US" dirty="0"/>
              <a:t>Label (optional)</a:t>
            </a:r>
          </a:p>
          <a:p>
            <a:pPr lvl="1"/>
            <a:r>
              <a:rPr lang="en-US" dirty="0"/>
              <a:t>Instruction Mnemonic (required)</a:t>
            </a:r>
          </a:p>
          <a:p>
            <a:pPr lvl="1"/>
            <a:r>
              <a:rPr lang="en-US" dirty="0"/>
              <a:t>Operand(s) (usually required)</a:t>
            </a:r>
          </a:p>
          <a:p>
            <a:pPr lvl="1"/>
            <a:r>
              <a:rPr lang="en-US" dirty="0"/>
              <a:t>Comment (optional)</a:t>
            </a:r>
          </a:p>
          <a:p>
            <a:r>
              <a:rPr lang="en-US" dirty="0"/>
              <a:t>Basic syntax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41471" y="4760050"/>
            <a:ext cx="542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label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:] 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mnemonic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operand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 [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;comment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73837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82576701-B7D9-4B13-B314-663C8E63AC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Labels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31207FFF-154E-407D-829B-5E590B099B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4977" y="1354619"/>
            <a:ext cx="8191824" cy="2679000"/>
          </a:xfrm>
        </p:spPr>
        <p:txBody>
          <a:bodyPr/>
          <a:lstStyle/>
          <a:p>
            <a:r>
              <a:rPr lang="en-US" altLang="en-PK" dirty="0">
                <a:solidFill>
                  <a:schemeClr val="tx1"/>
                </a:solidFill>
              </a:rPr>
              <a:t>Act as place markers</a:t>
            </a:r>
          </a:p>
          <a:p>
            <a:pPr lvl="1"/>
            <a:r>
              <a:rPr lang="en-US" altLang="en-PK" dirty="0">
                <a:solidFill>
                  <a:schemeClr val="tx1"/>
                </a:solidFill>
              </a:rPr>
              <a:t>marks the address (offset) of code and data</a:t>
            </a:r>
          </a:p>
          <a:p>
            <a:r>
              <a:rPr lang="en-US" altLang="en-PK" dirty="0">
                <a:solidFill>
                  <a:schemeClr val="tx1"/>
                </a:solidFill>
              </a:rPr>
              <a:t>Follow </a:t>
            </a:r>
            <a:r>
              <a:rPr lang="en-US" altLang="en-PK" dirty="0" err="1">
                <a:solidFill>
                  <a:schemeClr val="tx1"/>
                </a:solidFill>
              </a:rPr>
              <a:t>identifer</a:t>
            </a:r>
            <a:r>
              <a:rPr lang="en-US" altLang="en-PK" dirty="0">
                <a:solidFill>
                  <a:schemeClr val="tx1"/>
                </a:solidFill>
              </a:rPr>
              <a:t> rules</a:t>
            </a:r>
          </a:p>
          <a:p>
            <a:r>
              <a:rPr lang="en-US" altLang="en-PK" dirty="0">
                <a:solidFill>
                  <a:schemeClr val="tx1"/>
                </a:solidFill>
              </a:rPr>
              <a:t>Data label</a:t>
            </a:r>
          </a:p>
          <a:p>
            <a:pPr lvl="1"/>
            <a:r>
              <a:rPr lang="en-US" altLang="en-PK" dirty="0">
                <a:solidFill>
                  <a:schemeClr val="tx1"/>
                </a:solidFill>
              </a:rPr>
              <a:t>must be unique</a:t>
            </a:r>
          </a:p>
          <a:p>
            <a:pPr lvl="1"/>
            <a:r>
              <a:rPr lang="en-US" altLang="en-PK" dirty="0">
                <a:solidFill>
                  <a:schemeClr val="tx1"/>
                </a:solidFill>
              </a:rPr>
              <a:t>example:  </a:t>
            </a:r>
            <a:r>
              <a:rPr lang="en-US" altLang="en-PK" b="1" dirty="0" err="1">
                <a:solidFill>
                  <a:schemeClr val="tx1"/>
                </a:solidFill>
              </a:rPr>
              <a:t>myArray</a:t>
            </a:r>
            <a:r>
              <a:rPr lang="en-US" altLang="en-PK" dirty="0">
                <a:solidFill>
                  <a:schemeClr val="tx1"/>
                </a:solidFill>
              </a:rPr>
              <a:t>		</a:t>
            </a:r>
            <a:r>
              <a:rPr lang="en-US" altLang="en-PK" sz="1350" dirty="0">
                <a:solidFill>
                  <a:schemeClr val="tx1"/>
                </a:solidFill>
              </a:rPr>
              <a:t>(not followed by colon)</a:t>
            </a:r>
          </a:p>
          <a:p>
            <a:r>
              <a:rPr lang="en-US" altLang="en-PK" dirty="0">
                <a:solidFill>
                  <a:schemeClr val="tx1"/>
                </a:solidFill>
              </a:rPr>
              <a:t>Code label</a:t>
            </a:r>
          </a:p>
          <a:p>
            <a:pPr lvl="1"/>
            <a:r>
              <a:rPr lang="en-US" altLang="en-PK" dirty="0">
                <a:solidFill>
                  <a:schemeClr val="tx1"/>
                </a:solidFill>
              </a:rPr>
              <a:t>target of jump and loop instructions</a:t>
            </a:r>
          </a:p>
          <a:p>
            <a:pPr lvl="1"/>
            <a:r>
              <a:rPr lang="en-US" altLang="en-PK" dirty="0">
                <a:solidFill>
                  <a:schemeClr val="tx1"/>
                </a:solidFill>
              </a:rPr>
              <a:t>example:   </a:t>
            </a:r>
            <a:r>
              <a:rPr lang="en-US" altLang="en-PK" b="1" dirty="0">
                <a:solidFill>
                  <a:schemeClr val="tx1"/>
                </a:solidFill>
              </a:rPr>
              <a:t>L1:			</a:t>
            </a:r>
            <a:r>
              <a:rPr lang="en-US" altLang="en-PK" sz="1350" dirty="0">
                <a:solidFill>
                  <a:schemeClr val="tx1"/>
                </a:solidFill>
              </a:rPr>
              <a:t>(followed by colon)</a:t>
            </a:r>
            <a:endParaRPr lang="en-US" altLang="en-PK" sz="1350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227946-EB47-4206-B7D2-361E669F3E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3FA8F-4939-4569-AD3C-D0F4CB72C8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190C87-82F2-409B-ABD2-B5FA80E08382}" type="slidenum">
              <a:rPr lang="en-US" altLang="en-PK"/>
              <a:pPr/>
              <a:t>15</a:t>
            </a:fld>
            <a:endParaRPr lang="en-US" altLang="en-PK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34D5F3DC-19A3-4BF7-ABC7-9A47225D0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7502" y="311310"/>
            <a:ext cx="8191825" cy="1082700"/>
          </a:xfrm>
        </p:spPr>
        <p:txBody>
          <a:bodyPr/>
          <a:lstStyle/>
          <a:p>
            <a:r>
              <a:rPr lang="en-US" altLang="en-PK" dirty="0"/>
              <a:t>Mnemonics and Operands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88E8615A-218D-48A5-9D44-91F562BDA9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1" y="1232250"/>
            <a:ext cx="8191824" cy="2679000"/>
          </a:xfrm>
        </p:spPr>
        <p:txBody>
          <a:bodyPr/>
          <a:lstStyle/>
          <a:p>
            <a:pPr marL="170260" indent="-170260"/>
            <a:r>
              <a:rPr lang="en-US" altLang="en-PK" dirty="0"/>
              <a:t>Instruction Mnemonics</a:t>
            </a:r>
          </a:p>
          <a:p>
            <a:pPr lvl="1"/>
            <a:r>
              <a:rPr lang="en-US" altLang="en-PK" dirty="0"/>
              <a:t>memory aid</a:t>
            </a:r>
          </a:p>
          <a:p>
            <a:pPr lvl="1"/>
            <a:r>
              <a:rPr lang="en-US" altLang="en-PK" dirty="0"/>
              <a:t>examples: MOV, ADD, SUB, MUL, INC, DEC</a:t>
            </a:r>
          </a:p>
          <a:p>
            <a:pPr marL="170260" indent="-170260"/>
            <a:r>
              <a:rPr lang="en-US" altLang="en-PK" dirty="0"/>
              <a:t>Operands</a:t>
            </a:r>
          </a:p>
          <a:p>
            <a:pPr lvl="1"/>
            <a:r>
              <a:rPr lang="en-US" altLang="en-PK" dirty="0"/>
              <a:t>constant</a:t>
            </a:r>
          </a:p>
          <a:p>
            <a:pPr lvl="1"/>
            <a:r>
              <a:rPr lang="en-US" altLang="en-PK" dirty="0"/>
              <a:t>constant expression</a:t>
            </a:r>
          </a:p>
          <a:p>
            <a:pPr lvl="1"/>
            <a:r>
              <a:rPr lang="en-US" altLang="en-PK" dirty="0"/>
              <a:t>register</a:t>
            </a:r>
          </a:p>
          <a:p>
            <a:pPr lvl="1"/>
            <a:r>
              <a:rPr lang="en-US" altLang="en-PK" dirty="0"/>
              <a:t>memory (data label)</a:t>
            </a:r>
          </a:p>
          <a:p>
            <a:pPr marL="170260" indent="-170260">
              <a:buNone/>
            </a:pPr>
            <a:endParaRPr lang="en-US" altLang="en-PK" sz="1500" dirty="0"/>
          </a:p>
          <a:p>
            <a:pPr marL="170260" indent="-170260">
              <a:buNone/>
            </a:pPr>
            <a:r>
              <a:rPr lang="en-US" altLang="en-PK" sz="1500" dirty="0"/>
              <a:t>Constants and constant expressions are often called </a:t>
            </a:r>
            <a:r>
              <a:rPr lang="en-US" altLang="en-PK" sz="1500" dirty="0">
                <a:solidFill>
                  <a:schemeClr val="tx2"/>
                </a:solidFill>
              </a:rPr>
              <a:t>immediate values</a:t>
            </a:r>
            <a:endParaRPr lang="en-US" altLang="en-PK" sz="1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151D0-1631-497E-8740-08310B130C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55378-A4B6-40D3-AF9F-0D9DD4DE94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253480-0CB2-426A-BD92-CE05FF9C4EB1}" type="slidenum">
              <a:rPr lang="en-US" altLang="en-PK"/>
              <a:pPr/>
              <a:t>16</a:t>
            </a:fld>
            <a:endParaRPr lang="en-US" altLang="en-PK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8145EEDF-B10B-4B6D-A64A-672DBD452F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7862" y="263947"/>
            <a:ext cx="8191825" cy="1082700"/>
          </a:xfrm>
        </p:spPr>
        <p:txBody>
          <a:bodyPr/>
          <a:lstStyle/>
          <a:p>
            <a:r>
              <a:rPr lang="en-US" altLang="en-PK" dirty="0"/>
              <a:t>Comments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1CFC5B75-9FD0-49D1-8B9E-7D77813E76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651" y="805297"/>
            <a:ext cx="8191824" cy="2679000"/>
          </a:xfrm>
        </p:spPr>
        <p:txBody>
          <a:bodyPr/>
          <a:lstStyle/>
          <a:p>
            <a:r>
              <a:rPr lang="en-US" altLang="en-PK" sz="1900" dirty="0"/>
              <a:t>Comments are good!</a:t>
            </a:r>
          </a:p>
          <a:p>
            <a:pPr lvl="1"/>
            <a:r>
              <a:rPr lang="en-US" altLang="en-PK" sz="1900" dirty="0"/>
              <a:t>explain the program's purpose</a:t>
            </a:r>
          </a:p>
          <a:p>
            <a:pPr lvl="1"/>
            <a:r>
              <a:rPr lang="en-US" altLang="en-PK" sz="1900" dirty="0"/>
              <a:t>when it was written, and by whom</a:t>
            </a:r>
          </a:p>
          <a:p>
            <a:pPr lvl="1"/>
            <a:r>
              <a:rPr lang="en-US" altLang="en-PK" sz="1900" dirty="0"/>
              <a:t>revision information</a:t>
            </a:r>
          </a:p>
          <a:p>
            <a:pPr lvl="1"/>
            <a:r>
              <a:rPr lang="en-US" altLang="en-PK" sz="1900" dirty="0"/>
              <a:t>tricky coding techniques</a:t>
            </a:r>
          </a:p>
          <a:p>
            <a:pPr lvl="1"/>
            <a:r>
              <a:rPr lang="en-US" altLang="en-PK" sz="1900" dirty="0"/>
              <a:t>application-specific explanations</a:t>
            </a:r>
          </a:p>
          <a:p>
            <a:r>
              <a:rPr lang="en-US" altLang="en-PK" sz="1900" dirty="0"/>
              <a:t>Single-line comments</a:t>
            </a:r>
          </a:p>
          <a:p>
            <a:pPr lvl="1"/>
            <a:r>
              <a:rPr lang="en-US" altLang="en-PK" sz="1900" dirty="0"/>
              <a:t>begin with semicolon (;)</a:t>
            </a:r>
          </a:p>
          <a:p>
            <a:r>
              <a:rPr lang="en-US" altLang="en-PK" sz="1900" dirty="0"/>
              <a:t>Multi-line comments</a:t>
            </a:r>
          </a:p>
          <a:p>
            <a:pPr lvl="1"/>
            <a:r>
              <a:rPr lang="en-US" altLang="en-PK" sz="1900" dirty="0"/>
              <a:t>begin with COMMENT directive and a programmer-chosen character</a:t>
            </a:r>
          </a:p>
          <a:p>
            <a:pPr lvl="1"/>
            <a:r>
              <a:rPr lang="en-US" altLang="en-PK" sz="1900" dirty="0"/>
              <a:t>end with the same programmer-chosen character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71411-B9C3-4A27-84E6-7CA7920EEE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82032-ADF5-4BDF-94E5-A589D24A5B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5A4375-6CF4-4CF4-825B-70593B73C091}" type="slidenum">
              <a:rPr lang="en-US" altLang="en-PK"/>
              <a:pPr/>
              <a:t>17</a:t>
            </a:fld>
            <a:endParaRPr lang="en-US" altLang="en-PK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NOP (No Operation)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safest and even most useless instruction in assembly language</a:t>
            </a:r>
          </a:p>
          <a:p>
            <a:r>
              <a:rPr lang="en-US" dirty="0"/>
              <a:t>Does not do anything except occupying 1 byte of program storage</a:t>
            </a:r>
          </a:p>
          <a:p>
            <a:r>
              <a:rPr lang="en-US" dirty="0"/>
              <a:t>Sometimes used by assemblers to align code to even-address boundaries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32787" y="3761930"/>
            <a:ext cx="4320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00000000 66 8B C3 MOV AX, BX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00000003 90       NOP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00000004 8B D1    MOV EDX, ECX</a:t>
            </a:r>
          </a:p>
        </p:txBody>
      </p:sp>
    </p:spTree>
    <p:extLst>
      <p:ext uri="{BB962C8B-B14F-4D97-AF65-F5344CB8AC3E}">
        <p14:creationId xmlns:p14="http://schemas.microsoft.com/office/powerpoint/2010/main" val="4174087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2BA79C-0A1D-4198-81B9-71FF787D7A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83A53-7EDA-4C8B-BA73-88318C4510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2C5BD-BCAE-458F-8906-005E4E9F2061}" type="slidenum">
              <a:rPr lang="en-US" altLang="en-PK"/>
              <a:pPr/>
              <a:t>19</a:t>
            </a:fld>
            <a:endParaRPr lang="en-US" altLang="en-PK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68489467-757D-4C1E-874A-8B346FB2E8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01600"/>
            <a:ext cx="8191825" cy="1082700"/>
          </a:xfrm>
        </p:spPr>
        <p:txBody>
          <a:bodyPr/>
          <a:lstStyle/>
          <a:p>
            <a:r>
              <a:rPr lang="en-US" altLang="en-PK" dirty="0"/>
              <a:t>Instruction Format Examples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CAE8DF12-33B3-4106-A875-27C4898FE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652" y="1018190"/>
            <a:ext cx="5829300" cy="3371850"/>
          </a:xfrm>
        </p:spPr>
        <p:txBody>
          <a:bodyPr/>
          <a:lstStyle/>
          <a:p>
            <a:r>
              <a:rPr lang="en-US" altLang="en-PK" dirty="0"/>
              <a:t>No operands</a:t>
            </a:r>
          </a:p>
          <a:p>
            <a:pPr lvl="1"/>
            <a:r>
              <a:rPr lang="en-US" altLang="en-PK" dirty="0" err="1"/>
              <a:t>stc</a:t>
            </a:r>
            <a:r>
              <a:rPr lang="en-US" altLang="en-PK" dirty="0"/>
              <a:t>			; set Carry flag</a:t>
            </a:r>
          </a:p>
          <a:p>
            <a:r>
              <a:rPr lang="en-US" altLang="en-PK" dirty="0"/>
              <a:t>One operand</a:t>
            </a:r>
          </a:p>
          <a:p>
            <a:pPr lvl="1"/>
            <a:r>
              <a:rPr lang="en-US" altLang="en-PK" dirty="0" err="1"/>
              <a:t>inc</a:t>
            </a:r>
            <a:r>
              <a:rPr lang="en-US" altLang="en-PK" dirty="0"/>
              <a:t> </a:t>
            </a:r>
            <a:r>
              <a:rPr lang="en-US" altLang="en-PK" dirty="0" err="1"/>
              <a:t>eax</a:t>
            </a:r>
            <a:r>
              <a:rPr lang="en-US" altLang="en-PK" dirty="0"/>
              <a:t>			; register</a:t>
            </a:r>
          </a:p>
          <a:p>
            <a:pPr lvl="1"/>
            <a:r>
              <a:rPr lang="en-US" altLang="en-PK" dirty="0" err="1"/>
              <a:t>inc</a:t>
            </a:r>
            <a:r>
              <a:rPr lang="en-US" altLang="en-PK" dirty="0"/>
              <a:t> </a:t>
            </a:r>
            <a:r>
              <a:rPr lang="en-US" altLang="en-PK" dirty="0" err="1"/>
              <a:t>myByte</a:t>
            </a:r>
            <a:r>
              <a:rPr lang="en-US" altLang="en-PK" dirty="0"/>
              <a:t>		; memory</a:t>
            </a:r>
          </a:p>
          <a:p>
            <a:r>
              <a:rPr lang="en-US" altLang="en-PK" dirty="0"/>
              <a:t>Two operands</a:t>
            </a:r>
          </a:p>
          <a:p>
            <a:pPr lvl="1"/>
            <a:r>
              <a:rPr lang="en-US" altLang="en-PK" dirty="0"/>
              <a:t>add </a:t>
            </a:r>
            <a:r>
              <a:rPr lang="en-US" altLang="en-PK" dirty="0" err="1"/>
              <a:t>ebx,ecx</a:t>
            </a:r>
            <a:r>
              <a:rPr lang="en-US" altLang="en-PK" dirty="0"/>
              <a:t>		; register, register</a:t>
            </a:r>
          </a:p>
          <a:p>
            <a:pPr lvl="1"/>
            <a:r>
              <a:rPr lang="en-US" altLang="en-PK" dirty="0"/>
              <a:t>sub myByte,25		; memory, constant</a:t>
            </a:r>
          </a:p>
          <a:p>
            <a:pPr lvl="1"/>
            <a:r>
              <a:rPr lang="en-US" altLang="en-PK" dirty="0"/>
              <a:t>add eax,36 * 25		; register, constant-expression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10FB-557C-4D8D-B6A9-CFB782C83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 05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74D9D-D818-462E-B1AE-E04E5945F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03</a:t>
            </a:r>
            <a:endParaRPr lang="en-PK" dirty="0"/>
          </a:p>
        </p:txBody>
      </p:sp>
      <p:grpSp>
        <p:nvGrpSpPr>
          <p:cNvPr id="4" name="Google Shape;4349;p48">
            <a:extLst>
              <a:ext uri="{FF2B5EF4-FFF2-40B4-BE49-F238E27FC236}">
                <a16:creationId xmlns:a16="http://schemas.microsoft.com/office/drawing/2014/main" id="{4B843817-6BC6-47AA-9308-E64E07042CDE}"/>
              </a:ext>
            </a:extLst>
          </p:cNvPr>
          <p:cNvGrpSpPr/>
          <p:nvPr/>
        </p:nvGrpSpPr>
        <p:grpSpPr>
          <a:xfrm>
            <a:off x="5570483" y="908092"/>
            <a:ext cx="3143086" cy="3406477"/>
            <a:chOff x="2181300" y="231400"/>
            <a:chExt cx="4262637" cy="4762499"/>
          </a:xfrm>
        </p:grpSpPr>
        <p:sp>
          <p:nvSpPr>
            <p:cNvPr id="5" name="Google Shape;4350;p48">
              <a:extLst>
                <a:ext uri="{FF2B5EF4-FFF2-40B4-BE49-F238E27FC236}">
                  <a16:creationId xmlns:a16="http://schemas.microsoft.com/office/drawing/2014/main" id="{94389DF8-6AC1-4D34-B609-2E913CE190A7}"/>
                </a:ext>
              </a:extLst>
            </p:cNvPr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351;p48">
              <a:extLst>
                <a:ext uri="{FF2B5EF4-FFF2-40B4-BE49-F238E27FC236}">
                  <a16:creationId xmlns:a16="http://schemas.microsoft.com/office/drawing/2014/main" id="{D411DC7A-B15D-480D-BEAD-775E51ECCC2C}"/>
                </a:ext>
              </a:extLst>
            </p:cNvPr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352;p48">
              <a:extLst>
                <a:ext uri="{FF2B5EF4-FFF2-40B4-BE49-F238E27FC236}">
                  <a16:creationId xmlns:a16="http://schemas.microsoft.com/office/drawing/2014/main" id="{05C56744-4C52-482C-B41D-86619800DF3E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353;p48">
              <a:extLst>
                <a:ext uri="{FF2B5EF4-FFF2-40B4-BE49-F238E27FC236}">
                  <a16:creationId xmlns:a16="http://schemas.microsoft.com/office/drawing/2014/main" id="{B6D360C8-4BEF-421B-B16F-CB0BAF7EE236}"/>
                </a:ext>
              </a:extLst>
            </p:cNvPr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354;p48">
              <a:extLst>
                <a:ext uri="{FF2B5EF4-FFF2-40B4-BE49-F238E27FC236}">
                  <a16:creationId xmlns:a16="http://schemas.microsoft.com/office/drawing/2014/main" id="{8069A179-F22D-44B9-9708-033FE8FD0588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355;p48">
              <a:extLst>
                <a:ext uri="{FF2B5EF4-FFF2-40B4-BE49-F238E27FC236}">
                  <a16:creationId xmlns:a16="http://schemas.microsoft.com/office/drawing/2014/main" id="{C06CB7DE-DE9D-4101-8DD9-D7DE69A2B5EE}"/>
                </a:ext>
              </a:extLst>
            </p:cNvPr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356;p48">
              <a:extLst>
                <a:ext uri="{FF2B5EF4-FFF2-40B4-BE49-F238E27FC236}">
                  <a16:creationId xmlns:a16="http://schemas.microsoft.com/office/drawing/2014/main" id="{FFCF3D4A-DEC5-4A06-9DFD-AEADCF70D867}"/>
                </a:ext>
              </a:extLst>
            </p:cNvPr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357;p48">
              <a:extLst>
                <a:ext uri="{FF2B5EF4-FFF2-40B4-BE49-F238E27FC236}">
                  <a16:creationId xmlns:a16="http://schemas.microsoft.com/office/drawing/2014/main" id="{30372073-67B3-40D9-9AE6-17FFF4347CB9}"/>
                </a:ext>
              </a:extLst>
            </p:cNvPr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358;p48">
              <a:extLst>
                <a:ext uri="{FF2B5EF4-FFF2-40B4-BE49-F238E27FC236}">
                  <a16:creationId xmlns:a16="http://schemas.microsoft.com/office/drawing/2014/main" id="{07C54BF5-4F99-406D-BA93-DEE3C5D30503}"/>
                </a:ext>
              </a:extLst>
            </p:cNvPr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359;p48">
              <a:extLst>
                <a:ext uri="{FF2B5EF4-FFF2-40B4-BE49-F238E27FC236}">
                  <a16:creationId xmlns:a16="http://schemas.microsoft.com/office/drawing/2014/main" id="{5AE503B7-3C0B-4BAE-8E6E-79F0390900CF}"/>
                </a:ext>
              </a:extLst>
            </p:cNvPr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360;p48">
              <a:extLst>
                <a:ext uri="{FF2B5EF4-FFF2-40B4-BE49-F238E27FC236}">
                  <a16:creationId xmlns:a16="http://schemas.microsoft.com/office/drawing/2014/main" id="{6131E1EA-2B6D-414B-B718-98EEA1F90466}"/>
                </a:ext>
              </a:extLst>
            </p:cNvPr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361;p48">
              <a:extLst>
                <a:ext uri="{FF2B5EF4-FFF2-40B4-BE49-F238E27FC236}">
                  <a16:creationId xmlns:a16="http://schemas.microsoft.com/office/drawing/2014/main" id="{D5B868E0-5570-463A-BF7C-C57125617ED4}"/>
                </a:ext>
              </a:extLst>
            </p:cNvPr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362;p48">
              <a:extLst>
                <a:ext uri="{FF2B5EF4-FFF2-40B4-BE49-F238E27FC236}">
                  <a16:creationId xmlns:a16="http://schemas.microsoft.com/office/drawing/2014/main" id="{DA396958-6ECF-4BA8-8C7B-3DED5DA5309B}"/>
                </a:ext>
              </a:extLst>
            </p:cNvPr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363;p48">
              <a:extLst>
                <a:ext uri="{FF2B5EF4-FFF2-40B4-BE49-F238E27FC236}">
                  <a16:creationId xmlns:a16="http://schemas.microsoft.com/office/drawing/2014/main" id="{3E526219-2770-4301-936D-EBE5E23B4F96}"/>
                </a:ext>
              </a:extLst>
            </p:cNvPr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364;p48">
              <a:extLst>
                <a:ext uri="{FF2B5EF4-FFF2-40B4-BE49-F238E27FC236}">
                  <a16:creationId xmlns:a16="http://schemas.microsoft.com/office/drawing/2014/main" id="{715B8677-FC7F-4C6E-89E9-A058AAC1071D}"/>
                </a:ext>
              </a:extLst>
            </p:cNvPr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365;p48">
              <a:extLst>
                <a:ext uri="{FF2B5EF4-FFF2-40B4-BE49-F238E27FC236}">
                  <a16:creationId xmlns:a16="http://schemas.microsoft.com/office/drawing/2014/main" id="{7AB2AEAC-0AEA-4036-9AA1-A3615B4BC607}"/>
                </a:ext>
              </a:extLst>
            </p:cNvPr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366;p48">
              <a:extLst>
                <a:ext uri="{FF2B5EF4-FFF2-40B4-BE49-F238E27FC236}">
                  <a16:creationId xmlns:a16="http://schemas.microsoft.com/office/drawing/2014/main" id="{69AE4474-6CAE-496C-8BEB-DFEBC7E4913C}"/>
                </a:ext>
              </a:extLst>
            </p:cNvPr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367;p48">
              <a:extLst>
                <a:ext uri="{FF2B5EF4-FFF2-40B4-BE49-F238E27FC236}">
                  <a16:creationId xmlns:a16="http://schemas.microsoft.com/office/drawing/2014/main" id="{34885E21-451E-46A5-94DE-B6A907435403}"/>
                </a:ext>
              </a:extLst>
            </p:cNvPr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368;p48">
              <a:extLst>
                <a:ext uri="{FF2B5EF4-FFF2-40B4-BE49-F238E27FC236}">
                  <a16:creationId xmlns:a16="http://schemas.microsoft.com/office/drawing/2014/main" id="{A7B35C89-395B-4284-8068-8E2C5B729322}"/>
                </a:ext>
              </a:extLst>
            </p:cNvPr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369;p48">
              <a:extLst>
                <a:ext uri="{FF2B5EF4-FFF2-40B4-BE49-F238E27FC236}">
                  <a16:creationId xmlns:a16="http://schemas.microsoft.com/office/drawing/2014/main" id="{7F30121F-1435-4FED-8A98-ACF903A2EE54}"/>
                </a:ext>
              </a:extLst>
            </p:cNvPr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370;p48">
              <a:extLst>
                <a:ext uri="{FF2B5EF4-FFF2-40B4-BE49-F238E27FC236}">
                  <a16:creationId xmlns:a16="http://schemas.microsoft.com/office/drawing/2014/main" id="{2B34216D-B880-451D-8D1A-AD620CA69D56}"/>
                </a:ext>
              </a:extLst>
            </p:cNvPr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371;p48">
              <a:extLst>
                <a:ext uri="{FF2B5EF4-FFF2-40B4-BE49-F238E27FC236}">
                  <a16:creationId xmlns:a16="http://schemas.microsoft.com/office/drawing/2014/main" id="{708C7713-DB60-429A-A041-F08E390DCA30}"/>
                </a:ext>
              </a:extLst>
            </p:cNvPr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372;p48">
              <a:extLst>
                <a:ext uri="{FF2B5EF4-FFF2-40B4-BE49-F238E27FC236}">
                  <a16:creationId xmlns:a16="http://schemas.microsoft.com/office/drawing/2014/main" id="{13D3F553-1F5E-439A-B218-912CE14FBA69}"/>
                </a:ext>
              </a:extLst>
            </p:cNvPr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373;p48">
              <a:extLst>
                <a:ext uri="{FF2B5EF4-FFF2-40B4-BE49-F238E27FC236}">
                  <a16:creationId xmlns:a16="http://schemas.microsoft.com/office/drawing/2014/main" id="{53ABF5D1-7BFC-431C-8BF6-686DCAE0FBD1}"/>
                </a:ext>
              </a:extLst>
            </p:cNvPr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374;p48">
              <a:extLst>
                <a:ext uri="{FF2B5EF4-FFF2-40B4-BE49-F238E27FC236}">
                  <a16:creationId xmlns:a16="http://schemas.microsoft.com/office/drawing/2014/main" id="{66D7AF65-9B94-425E-9D6E-B385EBF21846}"/>
                </a:ext>
              </a:extLst>
            </p:cNvPr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375;p48">
              <a:extLst>
                <a:ext uri="{FF2B5EF4-FFF2-40B4-BE49-F238E27FC236}">
                  <a16:creationId xmlns:a16="http://schemas.microsoft.com/office/drawing/2014/main" id="{E35DE70C-D0AA-46CD-B092-7DBDE5706DA4}"/>
                </a:ext>
              </a:extLst>
            </p:cNvPr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376;p48">
              <a:extLst>
                <a:ext uri="{FF2B5EF4-FFF2-40B4-BE49-F238E27FC236}">
                  <a16:creationId xmlns:a16="http://schemas.microsoft.com/office/drawing/2014/main" id="{9A34396F-F0AE-43F1-AC42-9725E04D8F66}"/>
                </a:ext>
              </a:extLst>
            </p:cNvPr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377;p48">
              <a:extLst>
                <a:ext uri="{FF2B5EF4-FFF2-40B4-BE49-F238E27FC236}">
                  <a16:creationId xmlns:a16="http://schemas.microsoft.com/office/drawing/2014/main" id="{9FB4ED13-1DAC-4FEE-B9C7-5E6857177802}"/>
                </a:ext>
              </a:extLst>
            </p:cNvPr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378;p48">
              <a:extLst>
                <a:ext uri="{FF2B5EF4-FFF2-40B4-BE49-F238E27FC236}">
                  <a16:creationId xmlns:a16="http://schemas.microsoft.com/office/drawing/2014/main" id="{AAA7D360-085F-4C0E-8888-577A88C7A0B2}"/>
                </a:ext>
              </a:extLst>
            </p:cNvPr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379;p48">
              <a:extLst>
                <a:ext uri="{FF2B5EF4-FFF2-40B4-BE49-F238E27FC236}">
                  <a16:creationId xmlns:a16="http://schemas.microsoft.com/office/drawing/2014/main" id="{B5040743-FA1E-4151-B610-0331538F082F}"/>
                </a:ext>
              </a:extLst>
            </p:cNvPr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380;p48">
              <a:extLst>
                <a:ext uri="{FF2B5EF4-FFF2-40B4-BE49-F238E27FC236}">
                  <a16:creationId xmlns:a16="http://schemas.microsoft.com/office/drawing/2014/main" id="{C08D26CA-A7A1-4C17-8C77-0491BF240753}"/>
                </a:ext>
              </a:extLst>
            </p:cNvPr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381;p48">
              <a:extLst>
                <a:ext uri="{FF2B5EF4-FFF2-40B4-BE49-F238E27FC236}">
                  <a16:creationId xmlns:a16="http://schemas.microsoft.com/office/drawing/2014/main" id="{754B55D1-5AF2-4623-9042-61CD8B275C56}"/>
                </a:ext>
              </a:extLst>
            </p:cNvPr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382;p48">
              <a:extLst>
                <a:ext uri="{FF2B5EF4-FFF2-40B4-BE49-F238E27FC236}">
                  <a16:creationId xmlns:a16="http://schemas.microsoft.com/office/drawing/2014/main" id="{A988424E-1AB7-4391-A26C-DFFA67F66684}"/>
                </a:ext>
              </a:extLst>
            </p:cNvPr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383;p48">
              <a:extLst>
                <a:ext uri="{FF2B5EF4-FFF2-40B4-BE49-F238E27FC236}">
                  <a16:creationId xmlns:a16="http://schemas.microsoft.com/office/drawing/2014/main" id="{618A82CA-EA40-4BB9-B6E5-AFD3129488BD}"/>
                </a:ext>
              </a:extLst>
            </p:cNvPr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384;p48">
              <a:extLst>
                <a:ext uri="{FF2B5EF4-FFF2-40B4-BE49-F238E27FC236}">
                  <a16:creationId xmlns:a16="http://schemas.microsoft.com/office/drawing/2014/main" id="{7F89ED2F-2C99-485B-AFA7-A8A902008B76}"/>
                </a:ext>
              </a:extLst>
            </p:cNvPr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385;p48">
              <a:extLst>
                <a:ext uri="{FF2B5EF4-FFF2-40B4-BE49-F238E27FC236}">
                  <a16:creationId xmlns:a16="http://schemas.microsoft.com/office/drawing/2014/main" id="{812090CE-9247-40FA-8594-A1F59CC4D313}"/>
                </a:ext>
              </a:extLst>
            </p:cNvPr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386;p48">
              <a:extLst>
                <a:ext uri="{FF2B5EF4-FFF2-40B4-BE49-F238E27FC236}">
                  <a16:creationId xmlns:a16="http://schemas.microsoft.com/office/drawing/2014/main" id="{1EDE550F-FD42-4B2C-97C3-7628D95EBC03}"/>
                </a:ext>
              </a:extLst>
            </p:cNvPr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387;p48">
              <a:extLst>
                <a:ext uri="{FF2B5EF4-FFF2-40B4-BE49-F238E27FC236}">
                  <a16:creationId xmlns:a16="http://schemas.microsoft.com/office/drawing/2014/main" id="{10D0D8C5-977F-4AC6-824B-D5F36B3FE6F8}"/>
                </a:ext>
              </a:extLst>
            </p:cNvPr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" name="Google Shape;4388;p48">
              <a:extLst>
                <a:ext uri="{FF2B5EF4-FFF2-40B4-BE49-F238E27FC236}">
                  <a16:creationId xmlns:a16="http://schemas.microsoft.com/office/drawing/2014/main" id="{981BE346-0397-4303-9F0B-DA0F099AEAB4}"/>
                </a:ext>
              </a:extLst>
            </p:cNvPr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195" name="Google Shape;4389;p48">
                <a:extLst>
                  <a:ext uri="{FF2B5EF4-FFF2-40B4-BE49-F238E27FC236}">
                    <a16:creationId xmlns:a16="http://schemas.microsoft.com/office/drawing/2014/main" id="{F18AC14F-4624-4F62-BB57-1AF387AD3CA0}"/>
                  </a:ext>
                </a:extLst>
              </p:cNvPr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4390;p48">
                <a:extLst>
                  <a:ext uri="{FF2B5EF4-FFF2-40B4-BE49-F238E27FC236}">
                    <a16:creationId xmlns:a16="http://schemas.microsoft.com/office/drawing/2014/main" id="{A4788D8B-0130-4A3C-A02B-EA9EA27CF1E7}"/>
                  </a:ext>
                </a:extLst>
              </p:cNvPr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4391;p48">
                <a:extLst>
                  <a:ext uri="{FF2B5EF4-FFF2-40B4-BE49-F238E27FC236}">
                    <a16:creationId xmlns:a16="http://schemas.microsoft.com/office/drawing/2014/main" id="{D695A356-BA6B-4D12-92C8-7B264B5E71B8}"/>
                  </a:ext>
                </a:extLst>
              </p:cNvPr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4392;p48">
                <a:extLst>
                  <a:ext uri="{FF2B5EF4-FFF2-40B4-BE49-F238E27FC236}">
                    <a16:creationId xmlns:a16="http://schemas.microsoft.com/office/drawing/2014/main" id="{9D6399EA-15BE-4A93-AED7-5C083E96CB4B}"/>
                  </a:ext>
                </a:extLst>
              </p:cNvPr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4393;p48">
                <a:extLst>
                  <a:ext uri="{FF2B5EF4-FFF2-40B4-BE49-F238E27FC236}">
                    <a16:creationId xmlns:a16="http://schemas.microsoft.com/office/drawing/2014/main" id="{BA51C476-E3EA-4342-8ABE-3858DBA44D09}"/>
                  </a:ext>
                </a:extLst>
              </p:cNvPr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4394;p48">
                <a:extLst>
                  <a:ext uri="{FF2B5EF4-FFF2-40B4-BE49-F238E27FC236}">
                    <a16:creationId xmlns:a16="http://schemas.microsoft.com/office/drawing/2014/main" id="{12CBB838-193E-4DCE-9F62-6F2C0280356F}"/>
                  </a:ext>
                </a:extLst>
              </p:cNvPr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4395;p48">
                <a:extLst>
                  <a:ext uri="{FF2B5EF4-FFF2-40B4-BE49-F238E27FC236}">
                    <a16:creationId xmlns:a16="http://schemas.microsoft.com/office/drawing/2014/main" id="{2F94D7A4-C8E2-4123-AFFC-5ABD9C7F689D}"/>
                  </a:ext>
                </a:extLst>
              </p:cNvPr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4396;p48">
                <a:extLst>
                  <a:ext uri="{FF2B5EF4-FFF2-40B4-BE49-F238E27FC236}">
                    <a16:creationId xmlns:a16="http://schemas.microsoft.com/office/drawing/2014/main" id="{E830BFC6-DDB4-42EA-99CB-A93AE08E752B}"/>
                  </a:ext>
                </a:extLst>
              </p:cNvPr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4397;p48">
                <a:extLst>
                  <a:ext uri="{FF2B5EF4-FFF2-40B4-BE49-F238E27FC236}">
                    <a16:creationId xmlns:a16="http://schemas.microsoft.com/office/drawing/2014/main" id="{A68672D7-23D7-4197-8CA3-1D069978D315}"/>
                  </a:ext>
                </a:extLst>
              </p:cNvPr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4398;p48">
                <a:extLst>
                  <a:ext uri="{FF2B5EF4-FFF2-40B4-BE49-F238E27FC236}">
                    <a16:creationId xmlns:a16="http://schemas.microsoft.com/office/drawing/2014/main" id="{13B585BA-35EC-44F4-B439-B88351837E16}"/>
                  </a:ext>
                </a:extLst>
              </p:cNvPr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4399;p48">
                <a:extLst>
                  <a:ext uri="{FF2B5EF4-FFF2-40B4-BE49-F238E27FC236}">
                    <a16:creationId xmlns:a16="http://schemas.microsoft.com/office/drawing/2014/main" id="{418FA8AD-83B3-4DAD-9AA4-13BBEFE3D815}"/>
                  </a:ext>
                </a:extLst>
              </p:cNvPr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4400;p48">
                <a:extLst>
                  <a:ext uri="{FF2B5EF4-FFF2-40B4-BE49-F238E27FC236}">
                    <a16:creationId xmlns:a16="http://schemas.microsoft.com/office/drawing/2014/main" id="{B42EC7E5-2007-41E2-A391-023AD99D99F6}"/>
                  </a:ext>
                </a:extLst>
              </p:cNvPr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4401;p48">
                <a:extLst>
                  <a:ext uri="{FF2B5EF4-FFF2-40B4-BE49-F238E27FC236}">
                    <a16:creationId xmlns:a16="http://schemas.microsoft.com/office/drawing/2014/main" id="{3F7D6C38-A24B-43BC-88A9-74727EAC4C29}"/>
                  </a:ext>
                </a:extLst>
              </p:cNvPr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4402;p48">
                <a:extLst>
                  <a:ext uri="{FF2B5EF4-FFF2-40B4-BE49-F238E27FC236}">
                    <a16:creationId xmlns:a16="http://schemas.microsoft.com/office/drawing/2014/main" id="{35033C95-99F3-4E85-9FCC-911EBC6BC2AE}"/>
                  </a:ext>
                </a:extLst>
              </p:cNvPr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4403;p48">
                <a:extLst>
                  <a:ext uri="{FF2B5EF4-FFF2-40B4-BE49-F238E27FC236}">
                    <a16:creationId xmlns:a16="http://schemas.microsoft.com/office/drawing/2014/main" id="{6086CF02-8A90-451B-8F3B-599D11E84E2F}"/>
                  </a:ext>
                </a:extLst>
              </p:cNvPr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4404;p48">
                <a:extLst>
                  <a:ext uri="{FF2B5EF4-FFF2-40B4-BE49-F238E27FC236}">
                    <a16:creationId xmlns:a16="http://schemas.microsoft.com/office/drawing/2014/main" id="{8A773B44-C1D8-45ED-9F20-EA7E11172E75}"/>
                  </a:ext>
                </a:extLst>
              </p:cNvPr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4405;p48">
                <a:extLst>
                  <a:ext uri="{FF2B5EF4-FFF2-40B4-BE49-F238E27FC236}">
                    <a16:creationId xmlns:a16="http://schemas.microsoft.com/office/drawing/2014/main" id="{25901097-EACB-4458-9BFD-EA66094EBCB8}"/>
                  </a:ext>
                </a:extLst>
              </p:cNvPr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406;p48">
              <a:extLst>
                <a:ext uri="{FF2B5EF4-FFF2-40B4-BE49-F238E27FC236}">
                  <a16:creationId xmlns:a16="http://schemas.microsoft.com/office/drawing/2014/main" id="{75108941-2D8F-499B-9E8F-16CAC719B132}"/>
                </a:ext>
              </a:extLst>
            </p:cNvPr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179" name="Google Shape;4407;p48">
                <a:extLst>
                  <a:ext uri="{FF2B5EF4-FFF2-40B4-BE49-F238E27FC236}">
                    <a16:creationId xmlns:a16="http://schemas.microsoft.com/office/drawing/2014/main" id="{11EFEB3A-3EAF-4657-B6B6-F219B3453CA7}"/>
                  </a:ext>
                </a:extLst>
              </p:cNvPr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4408;p48">
                <a:extLst>
                  <a:ext uri="{FF2B5EF4-FFF2-40B4-BE49-F238E27FC236}">
                    <a16:creationId xmlns:a16="http://schemas.microsoft.com/office/drawing/2014/main" id="{4824F9AB-A222-4193-ABEC-90C100FF45E3}"/>
                  </a:ext>
                </a:extLst>
              </p:cNvPr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4409;p48">
                <a:extLst>
                  <a:ext uri="{FF2B5EF4-FFF2-40B4-BE49-F238E27FC236}">
                    <a16:creationId xmlns:a16="http://schemas.microsoft.com/office/drawing/2014/main" id="{6CF20DE5-DC4A-4D8F-81DE-371A260509F2}"/>
                  </a:ext>
                </a:extLst>
              </p:cNvPr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4410;p48">
                <a:extLst>
                  <a:ext uri="{FF2B5EF4-FFF2-40B4-BE49-F238E27FC236}">
                    <a16:creationId xmlns:a16="http://schemas.microsoft.com/office/drawing/2014/main" id="{76CC53A2-FE9D-4A81-9AB5-3CCC0FA3283F}"/>
                  </a:ext>
                </a:extLst>
              </p:cNvPr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4411;p48">
                <a:extLst>
                  <a:ext uri="{FF2B5EF4-FFF2-40B4-BE49-F238E27FC236}">
                    <a16:creationId xmlns:a16="http://schemas.microsoft.com/office/drawing/2014/main" id="{54E0F474-73BE-4C54-8CFE-D18F09393201}"/>
                  </a:ext>
                </a:extLst>
              </p:cNvPr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4412;p48">
                <a:extLst>
                  <a:ext uri="{FF2B5EF4-FFF2-40B4-BE49-F238E27FC236}">
                    <a16:creationId xmlns:a16="http://schemas.microsoft.com/office/drawing/2014/main" id="{EC065618-0840-4BCD-AC7D-D59935D5A571}"/>
                  </a:ext>
                </a:extLst>
              </p:cNvPr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4413;p48">
                <a:extLst>
                  <a:ext uri="{FF2B5EF4-FFF2-40B4-BE49-F238E27FC236}">
                    <a16:creationId xmlns:a16="http://schemas.microsoft.com/office/drawing/2014/main" id="{BA0D0CAB-FA1F-45D2-A0B0-C964F91D9AFB}"/>
                  </a:ext>
                </a:extLst>
              </p:cNvPr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4414;p48">
                <a:extLst>
                  <a:ext uri="{FF2B5EF4-FFF2-40B4-BE49-F238E27FC236}">
                    <a16:creationId xmlns:a16="http://schemas.microsoft.com/office/drawing/2014/main" id="{5FD797EF-962E-4712-BC9B-DCB4C19C08DB}"/>
                  </a:ext>
                </a:extLst>
              </p:cNvPr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4415;p48">
                <a:extLst>
                  <a:ext uri="{FF2B5EF4-FFF2-40B4-BE49-F238E27FC236}">
                    <a16:creationId xmlns:a16="http://schemas.microsoft.com/office/drawing/2014/main" id="{AED1EDF8-4ABC-45A0-B95C-116E79C7D6C5}"/>
                  </a:ext>
                </a:extLst>
              </p:cNvPr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4416;p48">
                <a:extLst>
                  <a:ext uri="{FF2B5EF4-FFF2-40B4-BE49-F238E27FC236}">
                    <a16:creationId xmlns:a16="http://schemas.microsoft.com/office/drawing/2014/main" id="{D6CCBEC1-5369-406D-B963-50CBD6A3A469}"/>
                  </a:ext>
                </a:extLst>
              </p:cNvPr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4417;p48">
                <a:extLst>
                  <a:ext uri="{FF2B5EF4-FFF2-40B4-BE49-F238E27FC236}">
                    <a16:creationId xmlns:a16="http://schemas.microsoft.com/office/drawing/2014/main" id="{C3EF3B2A-C8D9-4E29-B86D-D719061C99BD}"/>
                  </a:ext>
                </a:extLst>
              </p:cNvPr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4418;p48">
                <a:extLst>
                  <a:ext uri="{FF2B5EF4-FFF2-40B4-BE49-F238E27FC236}">
                    <a16:creationId xmlns:a16="http://schemas.microsoft.com/office/drawing/2014/main" id="{02B1779B-CD27-42AD-BA05-EC4A5C156011}"/>
                  </a:ext>
                </a:extLst>
              </p:cNvPr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4419;p48">
                <a:extLst>
                  <a:ext uri="{FF2B5EF4-FFF2-40B4-BE49-F238E27FC236}">
                    <a16:creationId xmlns:a16="http://schemas.microsoft.com/office/drawing/2014/main" id="{87748F64-F8F6-4D48-9A0F-733F1F7C1E07}"/>
                  </a:ext>
                </a:extLst>
              </p:cNvPr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4420;p48">
                <a:extLst>
                  <a:ext uri="{FF2B5EF4-FFF2-40B4-BE49-F238E27FC236}">
                    <a16:creationId xmlns:a16="http://schemas.microsoft.com/office/drawing/2014/main" id="{31B20046-236F-4DB9-9287-CE2D2FEFAD0E}"/>
                  </a:ext>
                </a:extLst>
              </p:cNvPr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4421;p48">
                <a:extLst>
                  <a:ext uri="{FF2B5EF4-FFF2-40B4-BE49-F238E27FC236}">
                    <a16:creationId xmlns:a16="http://schemas.microsoft.com/office/drawing/2014/main" id="{5BBB94A8-28C4-4292-92E6-A2FB05AEE929}"/>
                  </a:ext>
                </a:extLst>
              </p:cNvPr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4422;p48">
                <a:extLst>
                  <a:ext uri="{FF2B5EF4-FFF2-40B4-BE49-F238E27FC236}">
                    <a16:creationId xmlns:a16="http://schemas.microsoft.com/office/drawing/2014/main" id="{5F69CEC9-84B1-4A15-96C2-697B9A79C521}"/>
                  </a:ext>
                </a:extLst>
              </p:cNvPr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423;p48">
              <a:extLst>
                <a:ext uri="{FF2B5EF4-FFF2-40B4-BE49-F238E27FC236}">
                  <a16:creationId xmlns:a16="http://schemas.microsoft.com/office/drawing/2014/main" id="{D1A3A73A-DD83-48A3-A04F-D240940622D2}"/>
                </a:ext>
              </a:extLst>
            </p:cNvPr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163" name="Google Shape;4424;p48">
                <a:extLst>
                  <a:ext uri="{FF2B5EF4-FFF2-40B4-BE49-F238E27FC236}">
                    <a16:creationId xmlns:a16="http://schemas.microsoft.com/office/drawing/2014/main" id="{57FC3512-78A4-417D-B125-81F4617BA199}"/>
                  </a:ext>
                </a:extLst>
              </p:cNvPr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4425;p48">
                <a:extLst>
                  <a:ext uri="{FF2B5EF4-FFF2-40B4-BE49-F238E27FC236}">
                    <a16:creationId xmlns:a16="http://schemas.microsoft.com/office/drawing/2014/main" id="{52F20116-CE5A-4D58-B723-5089AC4753AA}"/>
                  </a:ext>
                </a:extLst>
              </p:cNvPr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4426;p48">
                <a:extLst>
                  <a:ext uri="{FF2B5EF4-FFF2-40B4-BE49-F238E27FC236}">
                    <a16:creationId xmlns:a16="http://schemas.microsoft.com/office/drawing/2014/main" id="{D0D9B966-B0D3-4DFC-A915-625ECEEAB166}"/>
                  </a:ext>
                </a:extLst>
              </p:cNvPr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4427;p48">
                <a:extLst>
                  <a:ext uri="{FF2B5EF4-FFF2-40B4-BE49-F238E27FC236}">
                    <a16:creationId xmlns:a16="http://schemas.microsoft.com/office/drawing/2014/main" id="{90EFAC7D-8945-4F98-844E-E00A07B713AF}"/>
                  </a:ext>
                </a:extLst>
              </p:cNvPr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4428;p48">
                <a:extLst>
                  <a:ext uri="{FF2B5EF4-FFF2-40B4-BE49-F238E27FC236}">
                    <a16:creationId xmlns:a16="http://schemas.microsoft.com/office/drawing/2014/main" id="{06A0541D-AE80-4259-A2F5-244315F7D2E1}"/>
                  </a:ext>
                </a:extLst>
              </p:cNvPr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4429;p48">
                <a:extLst>
                  <a:ext uri="{FF2B5EF4-FFF2-40B4-BE49-F238E27FC236}">
                    <a16:creationId xmlns:a16="http://schemas.microsoft.com/office/drawing/2014/main" id="{819DB099-C2B2-473C-8339-58D2161FFAF6}"/>
                  </a:ext>
                </a:extLst>
              </p:cNvPr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4430;p48">
                <a:extLst>
                  <a:ext uri="{FF2B5EF4-FFF2-40B4-BE49-F238E27FC236}">
                    <a16:creationId xmlns:a16="http://schemas.microsoft.com/office/drawing/2014/main" id="{8DD03BD5-14EB-473C-AB9C-5B314AEF284F}"/>
                  </a:ext>
                </a:extLst>
              </p:cNvPr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4431;p48">
                <a:extLst>
                  <a:ext uri="{FF2B5EF4-FFF2-40B4-BE49-F238E27FC236}">
                    <a16:creationId xmlns:a16="http://schemas.microsoft.com/office/drawing/2014/main" id="{531A3C8F-A21B-431E-831C-441BFD095AB5}"/>
                  </a:ext>
                </a:extLst>
              </p:cNvPr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4432;p48">
                <a:extLst>
                  <a:ext uri="{FF2B5EF4-FFF2-40B4-BE49-F238E27FC236}">
                    <a16:creationId xmlns:a16="http://schemas.microsoft.com/office/drawing/2014/main" id="{C861CD18-46D7-4086-85CE-1C06867946C9}"/>
                  </a:ext>
                </a:extLst>
              </p:cNvPr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4433;p48">
                <a:extLst>
                  <a:ext uri="{FF2B5EF4-FFF2-40B4-BE49-F238E27FC236}">
                    <a16:creationId xmlns:a16="http://schemas.microsoft.com/office/drawing/2014/main" id="{34C5419E-FF43-424D-9FF5-4893ED3CF63D}"/>
                  </a:ext>
                </a:extLst>
              </p:cNvPr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4434;p48">
                <a:extLst>
                  <a:ext uri="{FF2B5EF4-FFF2-40B4-BE49-F238E27FC236}">
                    <a16:creationId xmlns:a16="http://schemas.microsoft.com/office/drawing/2014/main" id="{C34E9832-7348-4851-AA11-E3ABFDB975AD}"/>
                  </a:ext>
                </a:extLst>
              </p:cNvPr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4435;p48">
                <a:extLst>
                  <a:ext uri="{FF2B5EF4-FFF2-40B4-BE49-F238E27FC236}">
                    <a16:creationId xmlns:a16="http://schemas.microsoft.com/office/drawing/2014/main" id="{CD3D588C-B3C9-4437-81D6-5AC0AA54A6A9}"/>
                  </a:ext>
                </a:extLst>
              </p:cNvPr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4436;p48">
                <a:extLst>
                  <a:ext uri="{FF2B5EF4-FFF2-40B4-BE49-F238E27FC236}">
                    <a16:creationId xmlns:a16="http://schemas.microsoft.com/office/drawing/2014/main" id="{2E8A382C-240F-4C64-ABBE-84762D419068}"/>
                  </a:ext>
                </a:extLst>
              </p:cNvPr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4437;p48">
                <a:extLst>
                  <a:ext uri="{FF2B5EF4-FFF2-40B4-BE49-F238E27FC236}">
                    <a16:creationId xmlns:a16="http://schemas.microsoft.com/office/drawing/2014/main" id="{CC80945F-AA92-4D0B-B6D2-92A28B718AAC}"/>
                  </a:ext>
                </a:extLst>
              </p:cNvPr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4438;p48">
                <a:extLst>
                  <a:ext uri="{FF2B5EF4-FFF2-40B4-BE49-F238E27FC236}">
                    <a16:creationId xmlns:a16="http://schemas.microsoft.com/office/drawing/2014/main" id="{5A95D311-26EA-40E0-B067-C19F293F6D57}"/>
                  </a:ext>
                </a:extLst>
              </p:cNvPr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4439;p48">
                <a:extLst>
                  <a:ext uri="{FF2B5EF4-FFF2-40B4-BE49-F238E27FC236}">
                    <a16:creationId xmlns:a16="http://schemas.microsoft.com/office/drawing/2014/main" id="{807FF51F-EECC-4391-A16B-11CC68E63DCF}"/>
                  </a:ext>
                </a:extLst>
              </p:cNvPr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440;p48">
              <a:extLst>
                <a:ext uri="{FF2B5EF4-FFF2-40B4-BE49-F238E27FC236}">
                  <a16:creationId xmlns:a16="http://schemas.microsoft.com/office/drawing/2014/main" id="{46C2868A-78AD-4E65-96FF-ED8735166BF5}"/>
                </a:ext>
              </a:extLst>
            </p:cNvPr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147" name="Google Shape;4441;p48">
                <a:extLst>
                  <a:ext uri="{FF2B5EF4-FFF2-40B4-BE49-F238E27FC236}">
                    <a16:creationId xmlns:a16="http://schemas.microsoft.com/office/drawing/2014/main" id="{751FEBF1-B5CC-494D-BC78-A32DA2D6A937}"/>
                  </a:ext>
                </a:extLst>
              </p:cNvPr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4442;p48">
                <a:extLst>
                  <a:ext uri="{FF2B5EF4-FFF2-40B4-BE49-F238E27FC236}">
                    <a16:creationId xmlns:a16="http://schemas.microsoft.com/office/drawing/2014/main" id="{2328A51C-6275-4302-A4AD-255F99969E10}"/>
                  </a:ext>
                </a:extLst>
              </p:cNvPr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4443;p48">
                <a:extLst>
                  <a:ext uri="{FF2B5EF4-FFF2-40B4-BE49-F238E27FC236}">
                    <a16:creationId xmlns:a16="http://schemas.microsoft.com/office/drawing/2014/main" id="{770C853C-6ECD-4127-9EB3-7FA07697480D}"/>
                  </a:ext>
                </a:extLst>
              </p:cNvPr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4444;p48">
                <a:extLst>
                  <a:ext uri="{FF2B5EF4-FFF2-40B4-BE49-F238E27FC236}">
                    <a16:creationId xmlns:a16="http://schemas.microsoft.com/office/drawing/2014/main" id="{6B9E65EE-D8E8-45C4-8697-FEE19886C771}"/>
                  </a:ext>
                </a:extLst>
              </p:cNvPr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4445;p48">
                <a:extLst>
                  <a:ext uri="{FF2B5EF4-FFF2-40B4-BE49-F238E27FC236}">
                    <a16:creationId xmlns:a16="http://schemas.microsoft.com/office/drawing/2014/main" id="{150B7DE1-0CE7-4A08-A96B-B4C92DA5008E}"/>
                  </a:ext>
                </a:extLst>
              </p:cNvPr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4446;p48">
                <a:extLst>
                  <a:ext uri="{FF2B5EF4-FFF2-40B4-BE49-F238E27FC236}">
                    <a16:creationId xmlns:a16="http://schemas.microsoft.com/office/drawing/2014/main" id="{595D2926-CA57-4BFA-AF03-79885EB11D82}"/>
                  </a:ext>
                </a:extLst>
              </p:cNvPr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4447;p48">
                <a:extLst>
                  <a:ext uri="{FF2B5EF4-FFF2-40B4-BE49-F238E27FC236}">
                    <a16:creationId xmlns:a16="http://schemas.microsoft.com/office/drawing/2014/main" id="{A1B39887-E1A8-4A12-9518-E468D2501E5A}"/>
                  </a:ext>
                </a:extLst>
              </p:cNvPr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4448;p48">
                <a:extLst>
                  <a:ext uri="{FF2B5EF4-FFF2-40B4-BE49-F238E27FC236}">
                    <a16:creationId xmlns:a16="http://schemas.microsoft.com/office/drawing/2014/main" id="{8849C6E4-90E1-43E0-BEA8-7A18808C2C01}"/>
                  </a:ext>
                </a:extLst>
              </p:cNvPr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4449;p48">
                <a:extLst>
                  <a:ext uri="{FF2B5EF4-FFF2-40B4-BE49-F238E27FC236}">
                    <a16:creationId xmlns:a16="http://schemas.microsoft.com/office/drawing/2014/main" id="{8873C063-B8D7-473A-8559-BF01355C4759}"/>
                  </a:ext>
                </a:extLst>
              </p:cNvPr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4450;p48">
                <a:extLst>
                  <a:ext uri="{FF2B5EF4-FFF2-40B4-BE49-F238E27FC236}">
                    <a16:creationId xmlns:a16="http://schemas.microsoft.com/office/drawing/2014/main" id="{0C9631FB-E4BF-4966-A486-F4110D2962D5}"/>
                  </a:ext>
                </a:extLst>
              </p:cNvPr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4451;p48">
                <a:extLst>
                  <a:ext uri="{FF2B5EF4-FFF2-40B4-BE49-F238E27FC236}">
                    <a16:creationId xmlns:a16="http://schemas.microsoft.com/office/drawing/2014/main" id="{FA7DE2D6-12C7-409E-81D7-D9021DEE66FD}"/>
                  </a:ext>
                </a:extLst>
              </p:cNvPr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4452;p48">
                <a:extLst>
                  <a:ext uri="{FF2B5EF4-FFF2-40B4-BE49-F238E27FC236}">
                    <a16:creationId xmlns:a16="http://schemas.microsoft.com/office/drawing/2014/main" id="{E928722A-8FA3-4CAA-BFA1-109F7A016628}"/>
                  </a:ext>
                </a:extLst>
              </p:cNvPr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4453;p48">
                <a:extLst>
                  <a:ext uri="{FF2B5EF4-FFF2-40B4-BE49-F238E27FC236}">
                    <a16:creationId xmlns:a16="http://schemas.microsoft.com/office/drawing/2014/main" id="{16B758E8-5E5D-41E5-AF12-0F62FE16C081}"/>
                  </a:ext>
                </a:extLst>
              </p:cNvPr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4454;p48">
                <a:extLst>
                  <a:ext uri="{FF2B5EF4-FFF2-40B4-BE49-F238E27FC236}">
                    <a16:creationId xmlns:a16="http://schemas.microsoft.com/office/drawing/2014/main" id="{509E6D1C-DC50-4C88-87BF-4B2AA4B29A38}"/>
                  </a:ext>
                </a:extLst>
              </p:cNvPr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4455;p48">
                <a:extLst>
                  <a:ext uri="{FF2B5EF4-FFF2-40B4-BE49-F238E27FC236}">
                    <a16:creationId xmlns:a16="http://schemas.microsoft.com/office/drawing/2014/main" id="{1DD41E68-7B2E-4DC4-A9F7-96B4D6370809}"/>
                  </a:ext>
                </a:extLst>
              </p:cNvPr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4456;p48">
                <a:extLst>
                  <a:ext uri="{FF2B5EF4-FFF2-40B4-BE49-F238E27FC236}">
                    <a16:creationId xmlns:a16="http://schemas.microsoft.com/office/drawing/2014/main" id="{58FA431A-6593-4636-B1D9-94488039861E}"/>
                  </a:ext>
                </a:extLst>
              </p:cNvPr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457;p48">
              <a:extLst>
                <a:ext uri="{FF2B5EF4-FFF2-40B4-BE49-F238E27FC236}">
                  <a16:creationId xmlns:a16="http://schemas.microsoft.com/office/drawing/2014/main" id="{FFABBA72-96E7-4633-8183-B96E98391988}"/>
                </a:ext>
              </a:extLst>
            </p:cNvPr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131" name="Google Shape;4458;p48">
                <a:extLst>
                  <a:ext uri="{FF2B5EF4-FFF2-40B4-BE49-F238E27FC236}">
                    <a16:creationId xmlns:a16="http://schemas.microsoft.com/office/drawing/2014/main" id="{2F418313-FF02-44E0-A6CE-40AC010EA601}"/>
                  </a:ext>
                </a:extLst>
              </p:cNvPr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4459;p48">
                <a:extLst>
                  <a:ext uri="{FF2B5EF4-FFF2-40B4-BE49-F238E27FC236}">
                    <a16:creationId xmlns:a16="http://schemas.microsoft.com/office/drawing/2014/main" id="{D8736794-6B59-4E06-967C-DFC375AB46F5}"/>
                  </a:ext>
                </a:extLst>
              </p:cNvPr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4460;p48">
                <a:extLst>
                  <a:ext uri="{FF2B5EF4-FFF2-40B4-BE49-F238E27FC236}">
                    <a16:creationId xmlns:a16="http://schemas.microsoft.com/office/drawing/2014/main" id="{FB5CF0DB-36BE-41F2-B0C9-ED7D44700F90}"/>
                  </a:ext>
                </a:extLst>
              </p:cNvPr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4461;p48">
                <a:extLst>
                  <a:ext uri="{FF2B5EF4-FFF2-40B4-BE49-F238E27FC236}">
                    <a16:creationId xmlns:a16="http://schemas.microsoft.com/office/drawing/2014/main" id="{AF89B5D5-1B4D-4FBE-912D-7845CBEDEB4C}"/>
                  </a:ext>
                </a:extLst>
              </p:cNvPr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4462;p48">
                <a:extLst>
                  <a:ext uri="{FF2B5EF4-FFF2-40B4-BE49-F238E27FC236}">
                    <a16:creationId xmlns:a16="http://schemas.microsoft.com/office/drawing/2014/main" id="{C1FB60DB-574B-476C-A1EF-C30ADEE189E2}"/>
                  </a:ext>
                </a:extLst>
              </p:cNvPr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4463;p48">
                <a:extLst>
                  <a:ext uri="{FF2B5EF4-FFF2-40B4-BE49-F238E27FC236}">
                    <a16:creationId xmlns:a16="http://schemas.microsoft.com/office/drawing/2014/main" id="{55F567D4-F320-43FA-8EF2-0CB2C0477858}"/>
                  </a:ext>
                </a:extLst>
              </p:cNvPr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4464;p48">
                <a:extLst>
                  <a:ext uri="{FF2B5EF4-FFF2-40B4-BE49-F238E27FC236}">
                    <a16:creationId xmlns:a16="http://schemas.microsoft.com/office/drawing/2014/main" id="{23142584-17BB-42B0-8B27-1A7447B3E53C}"/>
                  </a:ext>
                </a:extLst>
              </p:cNvPr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4465;p48">
                <a:extLst>
                  <a:ext uri="{FF2B5EF4-FFF2-40B4-BE49-F238E27FC236}">
                    <a16:creationId xmlns:a16="http://schemas.microsoft.com/office/drawing/2014/main" id="{88243866-3F88-4696-8889-CAB1FC0BCD5F}"/>
                  </a:ext>
                </a:extLst>
              </p:cNvPr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4466;p48">
                <a:extLst>
                  <a:ext uri="{FF2B5EF4-FFF2-40B4-BE49-F238E27FC236}">
                    <a16:creationId xmlns:a16="http://schemas.microsoft.com/office/drawing/2014/main" id="{92FB057C-D8F2-4A74-A49E-731A9283FDC5}"/>
                  </a:ext>
                </a:extLst>
              </p:cNvPr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4467;p48">
                <a:extLst>
                  <a:ext uri="{FF2B5EF4-FFF2-40B4-BE49-F238E27FC236}">
                    <a16:creationId xmlns:a16="http://schemas.microsoft.com/office/drawing/2014/main" id="{4E5E66BB-1191-4D45-993E-B10DCCCEA0CF}"/>
                  </a:ext>
                </a:extLst>
              </p:cNvPr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4468;p48">
                <a:extLst>
                  <a:ext uri="{FF2B5EF4-FFF2-40B4-BE49-F238E27FC236}">
                    <a16:creationId xmlns:a16="http://schemas.microsoft.com/office/drawing/2014/main" id="{8752CFC3-1278-462F-BC37-070A35F06818}"/>
                  </a:ext>
                </a:extLst>
              </p:cNvPr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4469;p48">
                <a:extLst>
                  <a:ext uri="{FF2B5EF4-FFF2-40B4-BE49-F238E27FC236}">
                    <a16:creationId xmlns:a16="http://schemas.microsoft.com/office/drawing/2014/main" id="{B3964E2D-72A3-41E4-AB7D-DD2B3B37C0E5}"/>
                  </a:ext>
                </a:extLst>
              </p:cNvPr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4470;p48">
                <a:extLst>
                  <a:ext uri="{FF2B5EF4-FFF2-40B4-BE49-F238E27FC236}">
                    <a16:creationId xmlns:a16="http://schemas.microsoft.com/office/drawing/2014/main" id="{D7FD45CD-5577-4E3E-A70E-06E0E8EF180D}"/>
                  </a:ext>
                </a:extLst>
              </p:cNvPr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4471;p48">
                <a:extLst>
                  <a:ext uri="{FF2B5EF4-FFF2-40B4-BE49-F238E27FC236}">
                    <a16:creationId xmlns:a16="http://schemas.microsoft.com/office/drawing/2014/main" id="{E4A78F70-2D00-4767-AA03-6C860BAD5B52}"/>
                  </a:ext>
                </a:extLst>
              </p:cNvPr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4472;p48">
                <a:extLst>
                  <a:ext uri="{FF2B5EF4-FFF2-40B4-BE49-F238E27FC236}">
                    <a16:creationId xmlns:a16="http://schemas.microsoft.com/office/drawing/2014/main" id="{A5184784-8BE4-4502-9E0B-F7CB77E9533E}"/>
                  </a:ext>
                </a:extLst>
              </p:cNvPr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4473;p48">
                <a:extLst>
                  <a:ext uri="{FF2B5EF4-FFF2-40B4-BE49-F238E27FC236}">
                    <a16:creationId xmlns:a16="http://schemas.microsoft.com/office/drawing/2014/main" id="{588E0E89-894E-4F9D-80AE-B59A8F892DAF}"/>
                  </a:ext>
                </a:extLst>
              </p:cNvPr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4474;p48">
              <a:extLst>
                <a:ext uri="{FF2B5EF4-FFF2-40B4-BE49-F238E27FC236}">
                  <a16:creationId xmlns:a16="http://schemas.microsoft.com/office/drawing/2014/main" id="{D8A71BE8-ED98-47B1-BCE6-FE4750A827AA}"/>
                </a:ext>
              </a:extLst>
            </p:cNvPr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114" name="Google Shape;4475;p48">
                <a:extLst>
                  <a:ext uri="{FF2B5EF4-FFF2-40B4-BE49-F238E27FC236}">
                    <a16:creationId xmlns:a16="http://schemas.microsoft.com/office/drawing/2014/main" id="{A7713051-5E6B-4E46-ADA7-CC2D2DA4F358}"/>
                  </a:ext>
                </a:extLst>
              </p:cNvPr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4476;p48">
                <a:extLst>
                  <a:ext uri="{FF2B5EF4-FFF2-40B4-BE49-F238E27FC236}">
                    <a16:creationId xmlns:a16="http://schemas.microsoft.com/office/drawing/2014/main" id="{51C07B42-3D18-4B50-84CE-0EC7A872D507}"/>
                  </a:ext>
                </a:extLst>
              </p:cNvPr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4477;p48">
                <a:extLst>
                  <a:ext uri="{FF2B5EF4-FFF2-40B4-BE49-F238E27FC236}">
                    <a16:creationId xmlns:a16="http://schemas.microsoft.com/office/drawing/2014/main" id="{591E25D6-C3A8-4F57-9AC6-76AFFF9B8F05}"/>
                  </a:ext>
                </a:extLst>
              </p:cNvPr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4478;p48">
                <a:extLst>
                  <a:ext uri="{FF2B5EF4-FFF2-40B4-BE49-F238E27FC236}">
                    <a16:creationId xmlns:a16="http://schemas.microsoft.com/office/drawing/2014/main" id="{FE294D21-12DC-4E0B-8C7F-2FD59636E886}"/>
                  </a:ext>
                </a:extLst>
              </p:cNvPr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4479;p48">
                <a:extLst>
                  <a:ext uri="{FF2B5EF4-FFF2-40B4-BE49-F238E27FC236}">
                    <a16:creationId xmlns:a16="http://schemas.microsoft.com/office/drawing/2014/main" id="{9C91353C-F90A-4533-86A4-DEB360FDA41A}"/>
                  </a:ext>
                </a:extLst>
              </p:cNvPr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4480;p48">
                <a:extLst>
                  <a:ext uri="{FF2B5EF4-FFF2-40B4-BE49-F238E27FC236}">
                    <a16:creationId xmlns:a16="http://schemas.microsoft.com/office/drawing/2014/main" id="{36EB66C5-AA23-4A3D-934E-6EE1F2B97A09}"/>
                  </a:ext>
                </a:extLst>
              </p:cNvPr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4481;p48">
                <a:extLst>
                  <a:ext uri="{FF2B5EF4-FFF2-40B4-BE49-F238E27FC236}">
                    <a16:creationId xmlns:a16="http://schemas.microsoft.com/office/drawing/2014/main" id="{F08B37DE-D4A4-4214-B95C-0F300CED0EFD}"/>
                  </a:ext>
                </a:extLst>
              </p:cNvPr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4482;p48">
                <a:extLst>
                  <a:ext uri="{FF2B5EF4-FFF2-40B4-BE49-F238E27FC236}">
                    <a16:creationId xmlns:a16="http://schemas.microsoft.com/office/drawing/2014/main" id="{FD5386CE-496E-4325-94E7-7136E5FF20DD}"/>
                  </a:ext>
                </a:extLst>
              </p:cNvPr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4483;p48">
                <a:extLst>
                  <a:ext uri="{FF2B5EF4-FFF2-40B4-BE49-F238E27FC236}">
                    <a16:creationId xmlns:a16="http://schemas.microsoft.com/office/drawing/2014/main" id="{9559EE1E-7BBE-40A9-9DA1-949144B7A07A}"/>
                  </a:ext>
                </a:extLst>
              </p:cNvPr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4484;p48">
                <a:extLst>
                  <a:ext uri="{FF2B5EF4-FFF2-40B4-BE49-F238E27FC236}">
                    <a16:creationId xmlns:a16="http://schemas.microsoft.com/office/drawing/2014/main" id="{3E09826D-C80E-4857-BE2C-1EE352BFD44B}"/>
                  </a:ext>
                </a:extLst>
              </p:cNvPr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4485;p48">
                <a:extLst>
                  <a:ext uri="{FF2B5EF4-FFF2-40B4-BE49-F238E27FC236}">
                    <a16:creationId xmlns:a16="http://schemas.microsoft.com/office/drawing/2014/main" id="{6B93A9A9-04ED-42F6-BE9E-604D64289170}"/>
                  </a:ext>
                </a:extLst>
              </p:cNvPr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4486;p48">
                <a:extLst>
                  <a:ext uri="{FF2B5EF4-FFF2-40B4-BE49-F238E27FC236}">
                    <a16:creationId xmlns:a16="http://schemas.microsoft.com/office/drawing/2014/main" id="{81BCA7BE-0C48-4B2D-89D7-FF2AF9117F31}"/>
                  </a:ext>
                </a:extLst>
              </p:cNvPr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4487;p48">
                <a:extLst>
                  <a:ext uri="{FF2B5EF4-FFF2-40B4-BE49-F238E27FC236}">
                    <a16:creationId xmlns:a16="http://schemas.microsoft.com/office/drawing/2014/main" id="{A2782A09-DCC4-4A76-A3D9-BE898DEDEDCE}"/>
                  </a:ext>
                </a:extLst>
              </p:cNvPr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4488;p48">
                <a:extLst>
                  <a:ext uri="{FF2B5EF4-FFF2-40B4-BE49-F238E27FC236}">
                    <a16:creationId xmlns:a16="http://schemas.microsoft.com/office/drawing/2014/main" id="{6BEF537C-DBDA-4921-BBC9-5F098035F8BA}"/>
                  </a:ext>
                </a:extLst>
              </p:cNvPr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4489;p48">
                <a:extLst>
                  <a:ext uri="{FF2B5EF4-FFF2-40B4-BE49-F238E27FC236}">
                    <a16:creationId xmlns:a16="http://schemas.microsoft.com/office/drawing/2014/main" id="{6A73CBE0-C5B5-4284-A7D6-E43DDACAB24E}"/>
                  </a:ext>
                </a:extLst>
              </p:cNvPr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4490;p48">
                <a:extLst>
                  <a:ext uri="{FF2B5EF4-FFF2-40B4-BE49-F238E27FC236}">
                    <a16:creationId xmlns:a16="http://schemas.microsoft.com/office/drawing/2014/main" id="{CB7F80B2-B138-42F3-A4E4-04AF5D984806}"/>
                  </a:ext>
                </a:extLst>
              </p:cNvPr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4491;p48">
                <a:extLst>
                  <a:ext uri="{FF2B5EF4-FFF2-40B4-BE49-F238E27FC236}">
                    <a16:creationId xmlns:a16="http://schemas.microsoft.com/office/drawing/2014/main" id="{BC9C8BBD-C898-4032-B11C-28CA784ECE45}"/>
                  </a:ext>
                </a:extLst>
              </p:cNvPr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4492;p48">
              <a:extLst>
                <a:ext uri="{FF2B5EF4-FFF2-40B4-BE49-F238E27FC236}">
                  <a16:creationId xmlns:a16="http://schemas.microsoft.com/office/drawing/2014/main" id="{973CB141-0565-41D1-8289-1BEE8BAA525B}"/>
                </a:ext>
              </a:extLst>
            </p:cNvPr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98" name="Google Shape;4493;p48">
                <a:extLst>
                  <a:ext uri="{FF2B5EF4-FFF2-40B4-BE49-F238E27FC236}">
                    <a16:creationId xmlns:a16="http://schemas.microsoft.com/office/drawing/2014/main" id="{4E4A3C3B-32E9-4ABE-B54B-501E87F17541}"/>
                  </a:ext>
                </a:extLst>
              </p:cNvPr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494;p48">
                <a:extLst>
                  <a:ext uri="{FF2B5EF4-FFF2-40B4-BE49-F238E27FC236}">
                    <a16:creationId xmlns:a16="http://schemas.microsoft.com/office/drawing/2014/main" id="{71BE4A11-C568-4550-8C7E-322B7BF8845F}"/>
                  </a:ext>
                </a:extLst>
              </p:cNvPr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495;p48">
                <a:extLst>
                  <a:ext uri="{FF2B5EF4-FFF2-40B4-BE49-F238E27FC236}">
                    <a16:creationId xmlns:a16="http://schemas.microsoft.com/office/drawing/2014/main" id="{D86DA38B-F1C3-491C-8321-0A38D05567F7}"/>
                  </a:ext>
                </a:extLst>
              </p:cNvPr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496;p48">
                <a:extLst>
                  <a:ext uri="{FF2B5EF4-FFF2-40B4-BE49-F238E27FC236}">
                    <a16:creationId xmlns:a16="http://schemas.microsoft.com/office/drawing/2014/main" id="{03B0786D-483A-4625-880B-10F33DDC4A99}"/>
                  </a:ext>
                </a:extLst>
              </p:cNvPr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4497;p48">
                <a:extLst>
                  <a:ext uri="{FF2B5EF4-FFF2-40B4-BE49-F238E27FC236}">
                    <a16:creationId xmlns:a16="http://schemas.microsoft.com/office/drawing/2014/main" id="{9191F4D8-06E3-4EF0-A685-7FB2BEDA58F5}"/>
                  </a:ext>
                </a:extLst>
              </p:cNvPr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498;p48">
                <a:extLst>
                  <a:ext uri="{FF2B5EF4-FFF2-40B4-BE49-F238E27FC236}">
                    <a16:creationId xmlns:a16="http://schemas.microsoft.com/office/drawing/2014/main" id="{54B8DDDD-37D1-45F4-9831-24C7A0C5CBCC}"/>
                  </a:ext>
                </a:extLst>
              </p:cNvPr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4499;p48">
                <a:extLst>
                  <a:ext uri="{FF2B5EF4-FFF2-40B4-BE49-F238E27FC236}">
                    <a16:creationId xmlns:a16="http://schemas.microsoft.com/office/drawing/2014/main" id="{E7165DC9-7A2B-421E-B450-C8B3E301F850}"/>
                  </a:ext>
                </a:extLst>
              </p:cNvPr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500;p48">
                <a:extLst>
                  <a:ext uri="{FF2B5EF4-FFF2-40B4-BE49-F238E27FC236}">
                    <a16:creationId xmlns:a16="http://schemas.microsoft.com/office/drawing/2014/main" id="{B112ADE4-B0B2-4F93-BF16-B0014C7C761C}"/>
                  </a:ext>
                </a:extLst>
              </p:cNvPr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501;p48">
                <a:extLst>
                  <a:ext uri="{FF2B5EF4-FFF2-40B4-BE49-F238E27FC236}">
                    <a16:creationId xmlns:a16="http://schemas.microsoft.com/office/drawing/2014/main" id="{9F744782-15EC-4CDF-94A6-CD6558BB1EF0}"/>
                  </a:ext>
                </a:extLst>
              </p:cNvPr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502;p48">
                <a:extLst>
                  <a:ext uri="{FF2B5EF4-FFF2-40B4-BE49-F238E27FC236}">
                    <a16:creationId xmlns:a16="http://schemas.microsoft.com/office/drawing/2014/main" id="{DF807853-59C1-40DE-907F-34AC85286D2A}"/>
                  </a:ext>
                </a:extLst>
              </p:cNvPr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503;p48">
                <a:extLst>
                  <a:ext uri="{FF2B5EF4-FFF2-40B4-BE49-F238E27FC236}">
                    <a16:creationId xmlns:a16="http://schemas.microsoft.com/office/drawing/2014/main" id="{3C40D572-45DB-4055-8E88-8E53DE7862C9}"/>
                  </a:ext>
                </a:extLst>
              </p:cNvPr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504;p48">
                <a:extLst>
                  <a:ext uri="{FF2B5EF4-FFF2-40B4-BE49-F238E27FC236}">
                    <a16:creationId xmlns:a16="http://schemas.microsoft.com/office/drawing/2014/main" id="{0CD6F4E7-C50F-45A9-A6D9-5A68BC91B550}"/>
                  </a:ext>
                </a:extLst>
              </p:cNvPr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4505;p48">
                <a:extLst>
                  <a:ext uri="{FF2B5EF4-FFF2-40B4-BE49-F238E27FC236}">
                    <a16:creationId xmlns:a16="http://schemas.microsoft.com/office/drawing/2014/main" id="{ED96C591-FC2F-4226-8A3F-07B8DE3712F7}"/>
                  </a:ext>
                </a:extLst>
              </p:cNvPr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4506;p48">
                <a:extLst>
                  <a:ext uri="{FF2B5EF4-FFF2-40B4-BE49-F238E27FC236}">
                    <a16:creationId xmlns:a16="http://schemas.microsoft.com/office/drawing/2014/main" id="{6E0BAA1E-E5A0-42EE-8034-6DA75D08F989}"/>
                  </a:ext>
                </a:extLst>
              </p:cNvPr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4507;p48">
                <a:extLst>
                  <a:ext uri="{FF2B5EF4-FFF2-40B4-BE49-F238E27FC236}">
                    <a16:creationId xmlns:a16="http://schemas.microsoft.com/office/drawing/2014/main" id="{69796C26-F98B-470A-8DF6-09E4DFAF4D6B}"/>
                  </a:ext>
                </a:extLst>
              </p:cNvPr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4508;p48">
                <a:extLst>
                  <a:ext uri="{FF2B5EF4-FFF2-40B4-BE49-F238E27FC236}">
                    <a16:creationId xmlns:a16="http://schemas.microsoft.com/office/drawing/2014/main" id="{599E39B3-FD35-41F0-B573-7D25B3255207}"/>
                  </a:ext>
                </a:extLst>
              </p:cNvPr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4509;p48">
              <a:extLst>
                <a:ext uri="{FF2B5EF4-FFF2-40B4-BE49-F238E27FC236}">
                  <a16:creationId xmlns:a16="http://schemas.microsoft.com/office/drawing/2014/main" id="{F13C7989-4B5D-41E9-9730-B07AC7AE54F4}"/>
                </a:ext>
              </a:extLst>
            </p:cNvPr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81" name="Google Shape;4510;p48">
                <a:extLst>
                  <a:ext uri="{FF2B5EF4-FFF2-40B4-BE49-F238E27FC236}">
                    <a16:creationId xmlns:a16="http://schemas.microsoft.com/office/drawing/2014/main" id="{1F772507-8D32-41B8-AB89-4C097669BF0E}"/>
                  </a:ext>
                </a:extLst>
              </p:cNvPr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511;p48">
                <a:extLst>
                  <a:ext uri="{FF2B5EF4-FFF2-40B4-BE49-F238E27FC236}">
                    <a16:creationId xmlns:a16="http://schemas.microsoft.com/office/drawing/2014/main" id="{E95A1F73-0937-4B37-9269-EF5599FBA676}"/>
                  </a:ext>
                </a:extLst>
              </p:cNvPr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512;p48">
                <a:extLst>
                  <a:ext uri="{FF2B5EF4-FFF2-40B4-BE49-F238E27FC236}">
                    <a16:creationId xmlns:a16="http://schemas.microsoft.com/office/drawing/2014/main" id="{5F71A988-66D6-4522-A3E6-D3F029E8F82E}"/>
                  </a:ext>
                </a:extLst>
              </p:cNvPr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4513;p48">
                <a:extLst>
                  <a:ext uri="{FF2B5EF4-FFF2-40B4-BE49-F238E27FC236}">
                    <a16:creationId xmlns:a16="http://schemas.microsoft.com/office/drawing/2014/main" id="{CDE39728-FFB6-446A-BE46-93FB9104E598}"/>
                  </a:ext>
                </a:extLst>
              </p:cNvPr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514;p48">
                <a:extLst>
                  <a:ext uri="{FF2B5EF4-FFF2-40B4-BE49-F238E27FC236}">
                    <a16:creationId xmlns:a16="http://schemas.microsoft.com/office/drawing/2014/main" id="{0BE5D1B0-D05A-4869-A5EC-1D1520B1A15B}"/>
                  </a:ext>
                </a:extLst>
              </p:cNvPr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4515;p48">
                <a:extLst>
                  <a:ext uri="{FF2B5EF4-FFF2-40B4-BE49-F238E27FC236}">
                    <a16:creationId xmlns:a16="http://schemas.microsoft.com/office/drawing/2014/main" id="{630C52E9-9CB9-43F0-A798-77BE7BC7AA5A}"/>
                  </a:ext>
                </a:extLst>
              </p:cNvPr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516;p48">
                <a:extLst>
                  <a:ext uri="{FF2B5EF4-FFF2-40B4-BE49-F238E27FC236}">
                    <a16:creationId xmlns:a16="http://schemas.microsoft.com/office/drawing/2014/main" id="{9B555FEF-E788-43E5-9BAE-00040103D49A}"/>
                  </a:ext>
                </a:extLst>
              </p:cNvPr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517;p48">
                <a:extLst>
                  <a:ext uri="{FF2B5EF4-FFF2-40B4-BE49-F238E27FC236}">
                    <a16:creationId xmlns:a16="http://schemas.microsoft.com/office/drawing/2014/main" id="{EB41D300-6ECA-4310-991E-50CFA184BCF0}"/>
                  </a:ext>
                </a:extLst>
              </p:cNvPr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518;p48">
                <a:extLst>
                  <a:ext uri="{FF2B5EF4-FFF2-40B4-BE49-F238E27FC236}">
                    <a16:creationId xmlns:a16="http://schemas.microsoft.com/office/drawing/2014/main" id="{2EDDB2E3-CC68-4C43-8A18-E3E52D303541}"/>
                  </a:ext>
                </a:extLst>
              </p:cNvPr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519;p48">
                <a:extLst>
                  <a:ext uri="{FF2B5EF4-FFF2-40B4-BE49-F238E27FC236}">
                    <a16:creationId xmlns:a16="http://schemas.microsoft.com/office/drawing/2014/main" id="{41F6BA60-58B1-46AD-938A-D5F2C496456C}"/>
                  </a:ext>
                </a:extLst>
              </p:cNvPr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520;p48">
                <a:extLst>
                  <a:ext uri="{FF2B5EF4-FFF2-40B4-BE49-F238E27FC236}">
                    <a16:creationId xmlns:a16="http://schemas.microsoft.com/office/drawing/2014/main" id="{D35504BE-063F-4E14-9A88-F22E33768C7D}"/>
                  </a:ext>
                </a:extLst>
              </p:cNvPr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4521;p48">
                <a:extLst>
                  <a:ext uri="{FF2B5EF4-FFF2-40B4-BE49-F238E27FC236}">
                    <a16:creationId xmlns:a16="http://schemas.microsoft.com/office/drawing/2014/main" id="{EB67DC6C-237B-4C85-8B8E-F404CBCB527B}"/>
                  </a:ext>
                </a:extLst>
              </p:cNvPr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4522;p48">
                <a:extLst>
                  <a:ext uri="{FF2B5EF4-FFF2-40B4-BE49-F238E27FC236}">
                    <a16:creationId xmlns:a16="http://schemas.microsoft.com/office/drawing/2014/main" id="{062D5171-E38B-4B81-845D-74D7B5B001E5}"/>
                  </a:ext>
                </a:extLst>
              </p:cNvPr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523;p48">
                <a:extLst>
                  <a:ext uri="{FF2B5EF4-FFF2-40B4-BE49-F238E27FC236}">
                    <a16:creationId xmlns:a16="http://schemas.microsoft.com/office/drawing/2014/main" id="{2B5D0EF4-9756-48DC-81FE-D305D3F4B915}"/>
                  </a:ext>
                </a:extLst>
              </p:cNvPr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4524;p48">
                <a:extLst>
                  <a:ext uri="{FF2B5EF4-FFF2-40B4-BE49-F238E27FC236}">
                    <a16:creationId xmlns:a16="http://schemas.microsoft.com/office/drawing/2014/main" id="{CDFFF65D-69F4-47E6-B741-1D92951885FB}"/>
                  </a:ext>
                </a:extLst>
              </p:cNvPr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525;p48">
                <a:extLst>
                  <a:ext uri="{FF2B5EF4-FFF2-40B4-BE49-F238E27FC236}">
                    <a16:creationId xmlns:a16="http://schemas.microsoft.com/office/drawing/2014/main" id="{3EA3E716-49FB-4120-9C9E-02D22B44E14E}"/>
                  </a:ext>
                </a:extLst>
              </p:cNvPr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526;p48">
                <a:extLst>
                  <a:ext uri="{FF2B5EF4-FFF2-40B4-BE49-F238E27FC236}">
                    <a16:creationId xmlns:a16="http://schemas.microsoft.com/office/drawing/2014/main" id="{2452DA6A-8505-4DC1-A031-F26192C82B67}"/>
                  </a:ext>
                </a:extLst>
              </p:cNvPr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" name="Google Shape;4527;p48">
              <a:extLst>
                <a:ext uri="{FF2B5EF4-FFF2-40B4-BE49-F238E27FC236}">
                  <a16:creationId xmlns:a16="http://schemas.microsoft.com/office/drawing/2014/main" id="{278BA5FC-8314-4CBE-A9AD-48F7BBCC3B8E}"/>
                </a:ext>
              </a:extLst>
            </p:cNvPr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528;p48">
              <a:extLst>
                <a:ext uri="{FF2B5EF4-FFF2-40B4-BE49-F238E27FC236}">
                  <a16:creationId xmlns:a16="http://schemas.microsoft.com/office/drawing/2014/main" id="{82B40DA5-9B9E-45EF-ABD6-C2C11325105A}"/>
                </a:ext>
              </a:extLst>
            </p:cNvPr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529;p48">
              <a:extLst>
                <a:ext uri="{FF2B5EF4-FFF2-40B4-BE49-F238E27FC236}">
                  <a16:creationId xmlns:a16="http://schemas.microsoft.com/office/drawing/2014/main" id="{C94EFCE8-D944-4FB6-8D43-56D29B17F56D}"/>
                </a:ext>
              </a:extLst>
            </p:cNvPr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530;p48">
              <a:extLst>
                <a:ext uri="{FF2B5EF4-FFF2-40B4-BE49-F238E27FC236}">
                  <a16:creationId xmlns:a16="http://schemas.microsoft.com/office/drawing/2014/main" id="{CC0E4008-E9BE-42DC-A8D4-647CEB0BEAAA}"/>
                </a:ext>
              </a:extLst>
            </p:cNvPr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531;p48">
              <a:extLst>
                <a:ext uri="{FF2B5EF4-FFF2-40B4-BE49-F238E27FC236}">
                  <a16:creationId xmlns:a16="http://schemas.microsoft.com/office/drawing/2014/main" id="{924DA898-4968-4695-8B56-3EFD6B55C76D}"/>
                </a:ext>
              </a:extLst>
            </p:cNvPr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532;p48">
              <a:extLst>
                <a:ext uri="{FF2B5EF4-FFF2-40B4-BE49-F238E27FC236}">
                  <a16:creationId xmlns:a16="http://schemas.microsoft.com/office/drawing/2014/main" id="{B2B122F5-E41B-4F5F-B53E-ACF7D27B6840}"/>
                </a:ext>
              </a:extLst>
            </p:cNvPr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533;p48">
              <a:extLst>
                <a:ext uri="{FF2B5EF4-FFF2-40B4-BE49-F238E27FC236}">
                  <a16:creationId xmlns:a16="http://schemas.microsoft.com/office/drawing/2014/main" id="{7C194499-00D8-401D-8387-06080A7E9755}"/>
                </a:ext>
              </a:extLst>
            </p:cNvPr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534;p48">
              <a:extLst>
                <a:ext uri="{FF2B5EF4-FFF2-40B4-BE49-F238E27FC236}">
                  <a16:creationId xmlns:a16="http://schemas.microsoft.com/office/drawing/2014/main" id="{ADCCBBBF-05B7-44A2-B6C3-CF3734D9F03F}"/>
                </a:ext>
              </a:extLst>
            </p:cNvPr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535;p48">
              <a:extLst>
                <a:ext uri="{FF2B5EF4-FFF2-40B4-BE49-F238E27FC236}">
                  <a16:creationId xmlns:a16="http://schemas.microsoft.com/office/drawing/2014/main" id="{6D2A19DA-77CB-436A-BEC1-8667C138D02A}"/>
                </a:ext>
              </a:extLst>
            </p:cNvPr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4536;p48">
              <a:extLst>
                <a:ext uri="{FF2B5EF4-FFF2-40B4-BE49-F238E27FC236}">
                  <a16:creationId xmlns:a16="http://schemas.microsoft.com/office/drawing/2014/main" id="{DAB2383B-CA7C-42AA-8B3A-FEE213711154}"/>
                </a:ext>
              </a:extLst>
            </p:cNvPr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4537;p48">
              <a:extLst>
                <a:ext uri="{FF2B5EF4-FFF2-40B4-BE49-F238E27FC236}">
                  <a16:creationId xmlns:a16="http://schemas.microsoft.com/office/drawing/2014/main" id="{511AFDB9-3BD8-45D3-93C8-3C966E95CBFF}"/>
                </a:ext>
              </a:extLst>
            </p:cNvPr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4538;p48">
              <a:extLst>
                <a:ext uri="{FF2B5EF4-FFF2-40B4-BE49-F238E27FC236}">
                  <a16:creationId xmlns:a16="http://schemas.microsoft.com/office/drawing/2014/main" id="{F345AADA-1B83-4E02-9840-D6EDF32705A8}"/>
                </a:ext>
              </a:extLst>
            </p:cNvPr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4539;p48">
              <a:extLst>
                <a:ext uri="{FF2B5EF4-FFF2-40B4-BE49-F238E27FC236}">
                  <a16:creationId xmlns:a16="http://schemas.microsoft.com/office/drawing/2014/main" id="{6B9907E5-E33A-462A-A9DC-EB6A5B6E126C}"/>
                </a:ext>
              </a:extLst>
            </p:cNvPr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4540;p48">
              <a:extLst>
                <a:ext uri="{FF2B5EF4-FFF2-40B4-BE49-F238E27FC236}">
                  <a16:creationId xmlns:a16="http://schemas.microsoft.com/office/drawing/2014/main" id="{FD5F5931-739E-48E6-A563-12906F5D54CF}"/>
                </a:ext>
              </a:extLst>
            </p:cNvPr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4541;p48">
              <a:extLst>
                <a:ext uri="{FF2B5EF4-FFF2-40B4-BE49-F238E27FC236}">
                  <a16:creationId xmlns:a16="http://schemas.microsoft.com/office/drawing/2014/main" id="{C2A42485-0504-4312-AD35-039D546EB88E}"/>
                </a:ext>
              </a:extLst>
            </p:cNvPr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4542;p48">
              <a:extLst>
                <a:ext uri="{FF2B5EF4-FFF2-40B4-BE49-F238E27FC236}">
                  <a16:creationId xmlns:a16="http://schemas.microsoft.com/office/drawing/2014/main" id="{D9247231-E4BB-4633-A0E0-71E557D7E6EC}"/>
                </a:ext>
              </a:extLst>
            </p:cNvPr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4543;p48">
              <a:extLst>
                <a:ext uri="{FF2B5EF4-FFF2-40B4-BE49-F238E27FC236}">
                  <a16:creationId xmlns:a16="http://schemas.microsoft.com/office/drawing/2014/main" id="{F84BBD66-CD58-4187-A872-E55160410A30}"/>
                </a:ext>
              </a:extLst>
            </p:cNvPr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4544;p48">
              <a:extLst>
                <a:ext uri="{FF2B5EF4-FFF2-40B4-BE49-F238E27FC236}">
                  <a16:creationId xmlns:a16="http://schemas.microsoft.com/office/drawing/2014/main" id="{6D6CD2CF-74E3-476F-8ED7-97630C5EBDD5}"/>
                </a:ext>
              </a:extLst>
            </p:cNvPr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4545;p48">
              <a:extLst>
                <a:ext uri="{FF2B5EF4-FFF2-40B4-BE49-F238E27FC236}">
                  <a16:creationId xmlns:a16="http://schemas.microsoft.com/office/drawing/2014/main" id="{A3F797B5-009A-491B-A056-5C9204653EB3}"/>
                </a:ext>
              </a:extLst>
            </p:cNvPr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4546;p48">
              <a:extLst>
                <a:ext uri="{FF2B5EF4-FFF2-40B4-BE49-F238E27FC236}">
                  <a16:creationId xmlns:a16="http://schemas.microsoft.com/office/drawing/2014/main" id="{10C2890E-AAF6-4C59-B6B7-1BEDFBAB09CA}"/>
                </a:ext>
              </a:extLst>
            </p:cNvPr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4547;p48">
              <a:extLst>
                <a:ext uri="{FF2B5EF4-FFF2-40B4-BE49-F238E27FC236}">
                  <a16:creationId xmlns:a16="http://schemas.microsoft.com/office/drawing/2014/main" id="{537E0365-94C3-481D-B10E-BB1B746CEDA6}"/>
                </a:ext>
              </a:extLst>
            </p:cNvPr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4548;p48">
              <a:extLst>
                <a:ext uri="{FF2B5EF4-FFF2-40B4-BE49-F238E27FC236}">
                  <a16:creationId xmlns:a16="http://schemas.microsoft.com/office/drawing/2014/main" id="{491C4685-1398-4EFF-9B0E-810D2D1071B9}"/>
                </a:ext>
              </a:extLst>
            </p:cNvPr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4549;p48">
              <a:extLst>
                <a:ext uri="{FF2B5EF4-FFF2-40B4-BE49-F238E27FC236}">
                  <a16:creationId xmlns:a16="http://schemas.microsoft.com/office/drawing/2014/main" id="{B6A5F687-D61B-4D67-9F19-B24FB8781AEF}"/>
                </a:ext>
              </a:extLst>
            </p:cNvPr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4550;p48">
              <a:extLst>
                <a:ext uri="{FF2B5EF4-FFF2-40B4-BE49-F238E27FC236}">
                  <a16:creationId xmlns:a16="http://schemas.microsoft.com/office/drawing/2014/main" id="{37C896F0-CF4F-4431-84C0-9A1ABA6398F5}"/>
                </a:ext>
              </a:extLst>
            </p:cNvPr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4551;p48">
              <a:extLst>
                <a:ext uri="{FF2B5EF4-FFF2-40B4-BE49-F238E27FC236}">
                  <a16:creationId xmlns:a16="http://schemas.microsoft.com/office/drawing/2014/main" id="{D6C99239-7095-47E6-B401-7FC70ABA8E97}"/>
                </a:ext>
              </a:extLst>
            </p:cNvPr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4552;p48">
              <a:extLst>
                <a:ext uri="{FF2B5EF4-FFF2-40B4-BE49-F238E27FC236}">
                  <a16:creationId xmlns:a16="http://schemas.microsoft.com/office/drawing/2014/main" id="{6D0D01BA-B2B3-4448-93D3-A9E93B665CE7}"/>
                </a:ext>
              </a:extLst>
            </p:cNvPr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4553;p48">
              <a:extLst>
                <a:ext uri="{FF2B5EF4-FFF2-40B4-BE49-F238E27FC236}">
                  <a16:creationId xmlns:a16="http://schemas.microsoft.com/office/drawing/2014/main" id="{F915EA31-D46C-42F9-A989-205F065EE327}"/>
                </a:ext>
              </a:extLst>
            </p:cNvPr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4554;p48">
              <a:extLst>
                <a:ext uri="{FF2B5EF4-FFF2-40B4-BE49-F238E27FC236}">
                  <a16:creationId xmlns:a16="http://schemas.microsoft.com/office/drawing/2014/main" id="{C10F65E9-F036-445D-B5A0-10910A35698F}"/>
                </a:ext>
              </a:extLst>
            </p:cNvPr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4555;p48">
              <a:extLst>
                <a:ext uri="{FF2B5EF4-FFF2-40B4-BE49-F238E27FC236}">
                  <a16:creationId xmlns:a16="http://schemas.microsoft.com/office/drawing/2014/main" id="{40163011-B3B1-44DE-A28B-2510019C0C5E}"/>
                </a:ext>
              </a:extLst>
            </p:cNvPr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4556;p48">
              <a:extLst>
                <a:ext uri="{FF2B5EF4-FFF2-40B4-BE49-F238E27FC236}">
                  <a16:creationId xmlns:a16="http://schemas.microsoft.com/office/drawing/2014/main" id="{42EA9286-2577-46C5-9EEE-3BF60F576B73}"/>
                </a:ext>
              </a:extLst>
            </p:cNvPr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2" name="Picture 211" descr="Icon&#10;&#10;Description automatically generated">
            <a:extLst>
              <a:ext uri="{FF2B5EF4-FFF2-40B4-BE49-F238E27FC236}">
                <a16:creationId xmlns:a16="http://schemas.microsoft.com/office/drawing/2014/main" id="{D3F65AF7-9054-4C1B-B4B3-A2942D261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302"/>
          <a:stretch/>
        </p:blipFill>
        <p:spPr>
          <a:xfrm>
            <a:off x="1689853" y="637819"/>
            <a:ext cx="1240158" cy="119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58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72C3EE99-710B-4F9A-AF1B-3CFB0ACBE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What's Next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ADEA5AC8-4474-4430-867D-7D83E4AE16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PK" dirty="0">
                <a:solidFill>
                  <a:schemeClr val="tx1"/>
                </a:solidFill>
              </a:rPr>
              <a:t>Basic Elements of Assembly Language</a:t>
            </a:r>
          </a:p>
          <a:p>
            <a:r>
              <a:rPr lang="en-US" altLang="en-PK" b="1" dirty="0">
                <a:solidFill>
                  <a:schemeClr val="tx1"/>
                </a:solidFill>
              </a:rPr>
              <a:t>Example: Adding and Subtracting Integers</a:t>
            </a:r>
          </a:p>
          <a:p>
            <a:r>
              <a:rPr lang="en-US" altLang="en-PK" dirty="0">
                <a:solidFill>
                  <a:schemeClr val="tx1"/>
                </a:solidFill>
              </a:rPr>
              <a:t>Assembling, Linking, and Running Programs</a:t>
            </a:r>
          </a:p>
          <a:p>
            <a:r>
              <a:rPr lang="en-US" altLang="en-PK" dirty="0">
                <a:solidFill>
                  <a:schemeClr val="tx1"/>
                </a:solidFill>
              </a:rPr>
              <a:t>Defining Data</a:t>
            </a:r>
          </a:p>
          <a:p>
            <a:r>
              <a:rPr lang="en-US" altLang="en-PK" dirty="0">
                <a:solidFill>
                  <a:schemeClr val="tx1"/>
                </a:solidFill>
              </a:rPr>
              <a:t>Symbolic Constants</a:t>
            </a:r>
          </a:p>
          <a:p>
            <a:r>
              <a:rPr lang="en-US" altLang="en-PK" dirty="0">
                <a:solidFill>
                  <a:schemeClr val="tx1"/>
                </a:solidFill>
              </a:rPr>
              <a:t>Real-Address Mode Programming</a:t>
            </a:r>
            <a:endParaRPr lang="en-US" altLang="en-PK" sz="1950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8392C-70B5-4D4D-8702-E6B63A4EB9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F78AF-C264-462C-8C01-EBC7B29717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93D7B2-57EE-485D-9308-24657C577F82}" type="slidenum">
              <a:rPr lang="en-US" altLang="en-PK"/>
              <a:pPr/>
              <a:t>20</a:t>
            </a:fld>
            <a:endParaRPr lang="en-US" altLang="en-PK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E0A55950-BBC5-4312-8B49-D787307764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0F6594E-548E-4C64-8BC0-D952731FFC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FA2471-81E4-4076-B437-6F8BFA8C3536}" type="slidenum">
              <a:rPr lang="en-US" altLang="en-PK"/>
              <a:pPr/>
              <a:t>21</a:t>
            </a:fld>
            <a:endParaRPr lang="en-US" altLang="en-PK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53F00FF0-C598-4652-B079-D16A0C8F0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6401" y="285750"/>
            <a:ext cx="6000750" cy="457200"/>
          </a:xfrm>
        </p:spPr>
        <p:txBody>
          <a:bodyPr/>
          <a:lstStyle/>
          <a:p>
            <a:r>
              <a:rPr lang="en-US" altLang="en-PK" dirty="0"/>
              <a:t>Example: Adding and Subtracting Integers</a:t>
            </a:r>
          </a:p>
        </p:txBody>
      </p:sp>
      <p:sp>
        <p:nvSpPr>
          <p:cNvPr id="89091" name="Text Box 3">
            <a:extLst>
              <a:ext uri="{FF2B5EF4-FFF2-40B4-BE49-F238E27FC236}">
                <a16:creationId xmlns:a16="http://schemas.microsoft.com/office/drawing/2014/main" id="{F6203DEC-5C84-456F-A09E-8A6B4F0FC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196" y="1657350"/>
            <a:ext cx="577215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71450" bIns="17145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TITLE Add and Subtract           (AddSub.asm)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; This program adds and subtracts 32-bit integers.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INCLUDE Irvine32.inc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main PROC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	mov eax,10000h	; EAX = 10000h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	add eax,40000h	; EAX = 50000h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	sub eax,20000h	; EAX = 30000h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	call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DumpRegs</a:t>
            </a:r>
            <a:r>
              <a:rPr lang="en-US" altLang="en-PK" sz="1350" b="1" dirty="0">
                <a:latin typeface="Courier New" panose="02070309020205020404" pitchFamily="49" charset="0"/>
              </a:rPr>
              <a:t>	; display registers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	exit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main ENDP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END main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0424180-8624-4A3B-8A94-D3A2E7F52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9D2E8E4-62DE-46B7-B150-9367C23141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6E5570-83B5-48F9-A5E7-1419EF2B55F0}" type="slidenum">
              <a:rPr lang="en-US" altLang="en-PK"/>
              <a:pPr/>
              <a:t>22</a:t>
            </a:fld>
            <a:endParaRPr lang="en-US" altLang="en-PK"/>
          </a:p>
        </p:txBody>
      </p:sp>
      <p:sp>
        <p:nvSpPr>
          <p:cNvPr id="95234" name="Rectangle 1026">
            <a:extLst>
              <a:ext uri="{FF2B5EF4-FFF2-40B4-BE49-F238E27FC236}">
                <a16:creationId xmlns:a16="http://schemas.microsoft.com/office/drawing/2014/main" id="{4B009816-C561-48AF-B638-44407173CB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/>
              <a:t>Example Output</a:t>
            </a:r>
          </a:p>
        </p:txBody>
      </p:sp>
      <p:sp>
        <p:nvSpPr>
          <p:cNvPr id="95236" name="Text Box 1028">
            <a:extLst>
              <a:ext uri="{FF2B5EF4-FFF2-40B4-BE49-F238E27FC236}">
                <a16:creationId xmlns:a16="http://schemas.microsoft.com/office/drawing/2014/main" id="{6141CA7A-8FBD-4CCF-806D-10B46EA64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511" y="1730627"/>
            <a:ext cx="5029200" cy="49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PK" sz="1875" dirty="0"/>
              <a:t>Program output, showing registers and flags:</a:t>
            </a:r>
          </a:p>
        </p:txBody>
      </p:sp>
      <p:sp>
        <p:nvSpPr>
          <p:cNvPr id="95237" name="Text Box 1029">
            <a:extLst>
              <a:ext uri="{FF2B5EF4-FFF2-40B4-BE49-F238E27FC236}">
                <a16:creationId xmlns:a16="http://schemas.microsoft.com/office/drawing/2014/main" id="{5E2D067E-7FBA-4956-B1E9-D8E1FC183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765534"/>
            <a:ext cx="5600700" cy="971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71450" bIns="171450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PK" sz="1275" b="1" dirty="0">
                <a:solidFill>
                  <a:schemeClr val="tx1"/>
                </a:solidFill>
                <a:latin typeface="Courier New" panose="02070309020205020404" pitchFamily="49" charset="0"/>
              </a:rPr>
              <a:t>EAX=00030000  EBX=7FFDF000  ECX=00000101  EDX=FFFFFFFF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PK" sz="1275" b="1" dirty="0">
                <a:solidFill>
                  <a:schemeClr val="tx1"/>
                </a:solidFill>
                <a:latin typeface="Courier New" panose="02070309020205020404" pitchFamily="49" charset="0"/>
              </a:rPr>
              <a:t>ESI=00000000  EDI=00000000  EBP=0012FFF0  ESP=0012FFC4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PK" sz="1275" b="1" dirty="0">
                <a:solidFill>
                  <a:schemeClr val="tx1"/>
                </a:solidFill>
                <a:latin typeface="Courier New" panose="02070309020205020404" pitchFamily="49" charset="0"/>
              </a:rPr>
              <a:t>EIP=00401024  EFL=00000206  CF=0  SF=0  ZF=0  OF=0</a:t>
            </a:r>
          </a:p>
          <a:p>
            <a:pPr>
              <a:spcBef>
                <a:spcPct val="50000"/>
              </a:spcBef>
            </a:pPr>
            <a:endParaRPr lang="en-US" altLang="en-PK" sz="1275" b="1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08179C61-4694-43CD-AD49-20F30D007F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087" y="363862"/>
            <a:ext cx="8191825" cy="1082700"/>
          </a:xfrm>
        </p:spPr>
        <p:txBody>
          <a:bodyPr/>
          <a:lstStyle/>
          <a:p>
            <a:r>
              <a:rPr lang="en-US" altLang="en-PK" dirty="0"/>
              <a:t>Suggested Coding Standards</a:t>
            </a:r>
            <a:r>
              <a:rPr lang="en-US" altLang="en-PK" sz="1800" dirty="0"/>
              <a:t>  (1 of 2)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58B7AF1C-3288-4529-A808-9C98E29D8B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088" y="1091860"/>
            <a:ext cx="8191824" cy="2679000"/>
          </a:xfrm>
        </p:spPr>
        <p:txBody>
          <a:bodyPr/>
          <a:lstStyle/>
          <a:p>
            <a:r>
              <a:rPr lang="en-US" altLang="en-PK" dirty="0"/>
              <a:t>Some approaches to capitalization</a:t>
            </a:r>
          </a:p>
          <a:p>
            <a:pPr lvl="1"/>
            <a:r>
              <a:rPr lang="en-US" altLang="en-PK" dirty="0"/>
              <a:t>capitalize nothing</a:t>
            </a:r>
          </a:p>
          <a:p>
            <a:pPr lvl="1"/>
            <a:r>
              <a:rPr lang="en-US" altLang="en-PK" dirty="0"/>
              <a:t>capitalize everything</a:t>
            </a:r>
          </a:p>
          <a:p>
            <a:pPr lvl="1"/>
            <a:r>
              <a:rPr lang="en-US" altLang="en-PK" dirty="0"/>
              <a:t>capitalize all reserved words, including instruction mnemonics and register names</a:t>
            </a:r>
          </a:p>
          <a:p>
            <a:pPr lvl="1"/>
            <a:r>
              <a:rPr lang="en-US" altLang="en-PK" dirty="0"/>
              <a:t>capitalize only directives and operators</a:t>
            </a:r>
          </a:p>
          <a:p>
            <a:r>
              <a:rPr lang="en-US" altLang="en-PK" dirty="0"/>
              <a:t>Other suggestions</a:t>
            </a:r>
          </a:p>
          <a:p>
            <a:pPr lvl="1"/>
            <a:r>
              <a:rPr lang="en-US" altLang="en-PK" dirty="0"/>
              <a:t>descriptive identifier names</a:t>
            </a:r>
          </a:p>
          <a:p>
            <a:pPr lvl="1"/>
            <a:r>
              <a:rPr lang="en-US" altLang="en-PK" dirty="0"/>
              <a:t>spaces surrounding arithmetic operators</a:t>
            </a:r>
          </a:p>
          <a:p>
            <a:pPr lvl="1"/>
            <a:r>
              <a:rPr lang="en-US" altLang="en-PK" dirty="0"/>
              <a:t>blank lines between procedures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20967-0FB8-4412-B981-E81871D995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DCC7C-0784-40EE-8DBC-0A5F6B7F67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B3BF6-E321-4466-ADBA-F9B3714AA2B6}" type="slidenum">
              <a:rPr lang="en-US" altLang="en-PK"/>
              <a:pPr/>
              <a:t>23</a:t>
            </a:fld>
            <a:endParaRPr lang="en-US" altLang="en-PK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1FBD9AF3-5911-49DD-A2F9-96175853AA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Suggested Coding Standards</a:t>
            </a:r>
            <a:r>
              <a:rPr lang="en-US" altLang="en-PK" sz="1800"/>
              <a:t>  (2 of 2)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57337023-B690-4BF6-9A87-1F7DD3EB02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58900"/>
            <a:ext cx="8191824" cy="2679000"/>
          </a:xfrm>
        </p:spPr>
        <p:txBody>
          <a:bodyPr/>
          <a:lstStyle/>
          <a:p>
            <a:r>
              <a:rPr lang="en-US" altLang="en-PK" dirty="0"/>
              <a:t>Indentation and spacing</a:t>
            </a:r>
          </a:p>
          <a:p>
            <a:pPr lvl="1"/>
            <a:r>
              <a:rPr lang="en-US" altLang="en-PK" dirty="0"/>
              <a:t>code and data labels – no indentation</a:t>
            </a:r>
          </a:p>
          <a:p>
            <a:pPr lvl="1"/>
            <a:r>
              <a:rPr lang="en-US" altLang="en-PK" dirty="0"/>
              <a:t>executable instructions – indent 4-5 spaces</a:t>
            </a:r>
          </a:p>
          <a:p>
            <a:pPr lvl="1"/>
            <a:r>
              <a:rPr lang="en-US" altLang="en-PK" dirty="0"/>
              <a:t>comments: right side of page, aligned vertically</a:t>
            </a:r>
          </a:p>
          <a:p>
            <a:pPr lvl="1"/>
            <a:r>
              <a:rPr lang="en-US" altLang="en-PK" dirty="0"/>
              <a:t>1-3 spaces between instruction and its operands</a:t>
            </a:r>
          </a:p>
          <a:p>
            <a:pPr lvl="2"/>
            <a:r>
              <a:rPr lang="en-US" altLang="en-PK" dirty="0"/>
              <a:t>ex:   mov  </a:t>
            </a:r>
            <a:r>
              <a:rPr lang="en-US" altLang="en-PK" dirty="0" err="1"/>
              <a:t>ax,bx</a:t>
            </a:r>
            <a:endParaRPr lang="en-US" altLang="en-PK" dirty="0"/>
          </a:p>
          <a:p>
            <a:pPr lvl="1"/>
            <a:r>
              <a:rPr lang="en-US" altLang="en-PK" dirty="0"/>
              <a:t>1-2 blank lines between procedures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E5FE9-CA6D-4DA7-B0DE-F1A2DEBA2A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443F2-6D8A-422E-A29B-F7747D58EE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0D3D83-E844-4087-8424-24FD9BCD0A60}" type="slidenum">
              <a:rPr lang="en-US" altLang="en-PK"/>
              <a:pPr/>
              <a:t>24</a:t>
            </a:fld>
            <a:endParaRPr lang="en-US" altLang="en-PK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67C4EABA-217D-4D98-B7EF-4B1D990C9A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662" y="38150"/>
            <a:ext cx="8191825" cy="1082700"/>
          </a:xfrm>
        </p:spPr>
        <p:txBody>
          <a:bodyPr/>
          <a:lstStyle/>
          <a:p>
            <a:r>
              <a:rPr lang="en-US" altLang="en-PK" dirty="0"/>
              <a:t>Alternative Version of </a:t>
            </a:r>
            <a:r>
              <a:rPr lang="en-US" altLang="en-PK" dirty="0" err="1"/>
              <a:t>AddSub</a:t>
            </a:r>
            <a:endParaRPr lang="en-US" altLang="en-PK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31C7DE7-6647-4598-B7C9-695BE4E7A1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BCEEB0D-60F4-47F9-B5E8-2C5BFC753C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6803E1-33AD-438A-81FF-B8DFA527EE7E}" type="slidenum">
              <a:rPr lang="en-US" altLang="en-PK"/>
              <a:pPr/>
              <a:t>25</a:t>
            </a:fld>
            <a:endParaRPr lang="en-US" altLang="en-PK"/>
          </a:p>
        </p:txBody>
      </p:sp>
      <p:sp>
        <p:nvSpPr>
          <p:cNvPr id="90115" name="Text Box 3">
            <a:extLst>
              <a:ext uri="{FF2B5EF4-FFF2-40B4-BE49-F238E27FC236}">
                <a16:creationId xmlns:a16="http://schemas.microsoft.com/office/drawing/2014/main" id="{FADE934A-55DB-4F50-925D-E3AD2979E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499" y="1257300"/>
            <a:ext cx="57721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71450" bIns="17145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TITLE Add and Subtract              (AddSubAlt.asm)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; This program adds and subtracts 32-bit integers.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.386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.MODEL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flat,stdcall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.STACK 4096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ExitProcess</a:t>
            </a:r>
            <a:r>
              <a:rPr lang="en-US" altLang="en-PK" sz="1350" b="1" dirty="0">
                <a:latin typeface="Courier New" panose="02070309020205020404" pitchFamily="49" charset="0"/>
              </a:rPr>
              <a:t> PROTO,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dwExitCode:DWORD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DumpRegs</a:t>
            </a:r>
            <a:r>
              <a:rPr lang="en-US" altLang="en-PK" sz="1350" b="1" dirty="0">
                <a:latin typeface="Courier New" panose="02070309020205020404" pitchFamily="49" charset="0"/>
              </a:rPr>
              <a:t> PROTO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main PROC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	mov eax,10000h		; EAX = 10000h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	add eax,40000h		; EAX = 50000h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	sub eax,20000h		; EAX = 30000h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	call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DumpRegs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	INVOKE ExitProcess,0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main ENDP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END main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874F4699-4D7E-4228-87D4-DE98E7451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3292" y="187900"/>
            <a:ext cx="8191825" cy="1082700"/>
          </a:xfrm>
        </p:spPr>
        <p:txBody>
          <a:bodyPr/>
          <a:lstStyle/>
          <a:p>
            <a:r>
              <a:rPr lang="en-US" altLang="en-PK" dirty="0"/>
              <a:t>Program Template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E7A2ADE6-2927-4491-8908-45C9FF4C21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A65EA7F-3734-47A8-A9EF-31DB64DABB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637B08-B307-4DCD-8800-3B74981133A1}" type="slidenum">
              <a:rPr lang="en-US" altLang="en-PK"/>
              <a:pPr/>
              <a:t>26</a:t>
            </a:fld>
            <a:endParaRPr lang="en-US" altLang="en-PK"/>
          </a:p>
        </p:txBody>
      </p:sp>
      <p:sp>
        <p:nvSpPr>
          <p:cNvPr id="91139" name="Text Box 3">
            <a:extLst>
              <a:ext uri="{FF2B5EF4-FFF2-40B4-BE49-F238E27FC236}">
                <a16:creationId xmlns:a16="http://schemas.microsoft.com/office/drawing/2014/main" id="{B8FD1AC0-DB5E-455F-B444-B4318372B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604" y="960710"/>
            <a:ext cx="7315200" cy="43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71450" bIns="17145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PK" sz="1400" b="1" dirty="0">
                <a:latin typeface="Courier New" panose="02070309020205020404" pitchFamily="49" charset="0"/>
              </a:rPr>
              <a:t>TITLE Program Template           (Template.asm)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PK" sz="140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PK" sz="1400" b="1" dirty="0">
                <a:latin typeface="Courier New" panose="02070309020205020404" pitchFamily="49" charset="0"/>
              </a:rPr>
              <a:t>; Program Description: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PK" sz="1400" b="1" dirty="0">
                <a:latin typeface="Courier New" panose="02070309020205020404" pitchFamily="49" charset="0"/>
              </a:rPr>
              <a:t>; Author: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PK" sz="1400" b="1" dirty="0">
                <a:latin typeface="Courier New" panose="02070309020205020404" pitchFamily="49" charset="0"/>
              </a:rPr>
              <a:t>; Creation Date: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PK" sz="1400" b="1" dirty="0">
                <a:latin typeface="Courier New" panose="02070309020205020404" pitchFamily="49" charset="0"/>
              </a:rPr>
              <a:t>; Revisions: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PK" sz="1400" b="1" dirty="0">
                <a:latin typeface="Courier New" panose="02070309020205020404" pitchFamily="49" charset="0"/>
              </a:rPr>
              <a:t>; Date:              Modified by: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PK" sz="140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PK" sz="1400" b="1" dirty="0">
                <a:latin typeface="Courier New" panose="02070309020205020404" pitchFamily="49" charset="0"/>
              </a:rPr>
              <a:t>INCLUDE Irvine32.inc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PK" sz="1400" b="1" dirty="0">
                <a:latin typeface="Courier New" panose="02070309020205020404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PK" sz="1400" b="1" dirty="0">
                <a:latin typeface="Courier New" panose="02070309020205020404" pitchFamily="49" charset="0"/>
              </a:rPr>
              <a:t>	; (insert variables here)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PK" sz="1400" b="1" dirty="0">
                <a:latin typeface="Courier New" panose="02070309020205020404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PK" sz="1400" b="1" dirty="0">
                <a:latin typeface="Courier New" panose="02070309020205020404" pitchFamily="49" charset="0"/>
              </a:rPr>
              <a:t>main PROC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PK" sz="1400" b="1" dirty="0">
                <a:latin typeface="Courier New" panose="02070309020205020404" pitchFamily="49" charset="0"/>
              </a:rPr>
              <a:t>	; (insert executable instructions here)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PK" sz="1400" b="1" dirty="0">
                <a:latin typeface="Courier New" panose="02070309020205020404" pitchFamily="49" charset="0"/>
              </a:rPr>
              <a:t>	exit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PK" sz="1400" b="1" dirty="0">
                <a:latin typeface="Courier New" panose="02070309020205020404" pitchFamily="49" charset="0"/>
              </a:rPr>
              <a:t>main ENDP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PK" sz="1400" b="1" dirty="0">
                <a:latin typeface="Courier New" panose="02070309020205020404" pitchFamily="49" charset="0"/>
              </a:rPr>
              <a:t>	; (insert additional procedures here)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PK" sz="1400" b="1" dirty="0">
                <a:latin typeface="Courier New" panose="02070309020205020404" pitchFamily="49" charset="0"/>
              </a:rPr>
              <a:t>END main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40BE4EE9-5C79-4688-AA16-4F59D2B7CC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What's Next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3E78DB64-260F-4206-A8BA-D8EB8918D9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PK" dirty="0">
                <a:solidFill>
                  <a:schemeClr val="tx1"/>
                </a:solidFill>
              </a:rPr>
              <a:t>Basic Elements of Assembly Language</a:t>
            </a:r>
          </a:p>
          <a:p>
            <a:r>
              <a:rPr lang="en-US" altLang="en-PK" dirty="0">
                <a:solidFill>
                  <a:schemeClr val="tx1"/>
                </a:solidFill>
              </a:rPr>
              <a:t>Example: Adding and Subtracting Integers</a:t>
            </a:r>
          </a:p>
          <a:p>
            <a:r>
              <a:rPr lang="en-US" altLang="en-PK" b="1" dirty="0">
                <a:solidFill>
                  <a:schemeClr val="tx1"/>
                </a:solidFill>
              </a:rPr>
              <a:t>Assembling, Linking, and Running Programs</a:t>
            </a:r>
          </a:p>
          <a:p>
            <a:r>
              <a:rPr lang="en-US" altLang="en-PK" dirty="0">
                <a:solidFill>
                  <a:schemeClr val="tx1"/>
                </a:solidFill>
              </a:rPr>
              <a:t>Defining Data</a:t>
            </a:r>
          </a:p>
          <a:p>
            <a:r>
              <a:rPr lang="en-US" altLang="en-PK" dirty="0">
                <a:solidFill>
                  <a:schemeClr val="tx1"/>
                </a:solidFill>
              </a:rPr>
              <a:t>Symbolic Constants</a:t>
            </a:r>
          </a:p>
          <a:p>
            <a:r>
              <a:rPr lang="en-US" altLang="en-PK" dirty="0">
                <a:solidFill>
                  <a:schemeClr val="tx1"/>
                </a:solidFill>
              </a:rPr>
              <a:t>Real-Address Mode Programming</a:t>
            </a:r>
            <a:endParaRPr lang="en-US" altLang="en-PK" sz="1950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5D205-C015-432C-BDF9-7059D90EEE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CFA4A-A367-43E4-B61F-4E925E2DF7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CF6805-6410-493E-B892-22B266FAA3E0}" type="slidenum">
              <a:rPr lang="en-US" altLang="en-PK"/>
              <a:pPr/>
              <a:t>27</a:t>
            </a:fld>
            <a:endParaRPr lang="en-US" altLang="en-PK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AA6D7-D46C-45F2-8250-5C9FD39572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8ECE7-79FF-43B2-8434-10D23F5093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80493-72C0-453B-A5BD-8E0991589037}" type="slidenum">
              <a:rPr lang="en-US" altLang="en-PK"/>
              <a:pPr/>
              <a:t>28</a:t>
            </a:fld>
            <a:endParaRPr lang="en-US" altLang="en-PK"/>
          </a:p>
        </p:txBody>
      </p:sp>
      <p:sp>
        <p:nvSpPr>
          <p:cNvPr id="132098" name="Rectangle 1026">
            <a:extLst>
              <a:ext uri="{FF2B5EF4-FFF2-40B4-BE49-F238E27FC236}">
                <a16:creationId xmlns:a16="http://schemas.microsoft.com/office/drawing/2014/main" id="{CC82A6ED-44E0-4D8E-ABDC-6F11983667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1924" y="459828"/>
            <a:ext cx="6115050" cy="457200"/>
          </a:xfrm>
        </p:spPr>
        <p:txBody>
          <a:bodyPr/>
          <a:lstStyle/>
          <a:p>
            <a:r>
              <a:rPr lang="en-US" altLang="en-PK" sz="2400" dirty="0"/>
              <a:t>Assembling, Linking, and Running Programs</a:t>
            </a:r>
          </a:p>
        </p:txBody>
      </p:sp>
      <p:sp>
        <p:nvSpPr>
          <p:cNvPr id="132099" name="Rectangle 1027">
            <a:extLst>
              <a:ext uri="{FF2B5EF4-FFF2-40B4-BE49-F238E27FC236}">
                <a16:creationId xmlns:a16="http://schemas.microsoft.com/office/drawing/2014/main" id="{8F314113-86BE-430D-8AED-4573D95E9D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924" y="1866900"/>
            <a:ext cx="4171950" cy="1828800"/>
          </a:xfrm>
        </p:spPr>
        <p:txBody>
          <a:bodyPr/>
          <a:lstStyle/>
          <a:p>
            <a:r>
              <a:rPr lang="en-US" altLang="en-PK" dirty="0"/>
              <a:t>Assemble-Link-Execute Cycle</a:t>
            </a:r>
          </a:p>
          <a:p>
            <a:r>
              <a:rPr lang="en-US" altLang="en-PK" dirty="0"/>
              <a:t>Listing File</a:t>
            </a:r>
          </a:p>
          <a:p>
            <a:r>
              <a:rPr lang="en-US" altLang="en-PK" dirty="0"/>
              <a:t>Map File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A36A73FF-83D9-4B38-9EE4-8C5982DBAD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401676"/>
            <a:ext cx="8191825" cy="1082700"/>
          </a:xfrm>
        </p:spPr>
        <p:txBody>
          <a:bodyPr/>
          <a:lstStyle/>
          <a:p>
            <a:r>
              <a:rPr lang="en-US" altLang="en-PK" dirty="0"/>
              <a:t>Assemble-Link Execute Cycle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D0068452-A82B-44B1-A465-81B9F610F7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06564"/>
            <a:ext cx="8191824" cy="2679000"/>
          </a:xfrm>
        </p:spPr>
        <p:txBody>
          <a:bodyPr/>
          <a:lstStyle/>
          <a:p>
            <a:r>
              <a:rPr lang="en-US" altLang="en-PK" sz="1800" dirty="0"/>
              <a:t>The following diagram describes the steps from creating a source program through executing the compiled program.</a:t>
            </a:r>
          </a:p>
          <a:p>
            <a:r>
              <a:rPr lang="en-US" altLang="en-PK" sz="1800" dirty="0"/>
              <a:t>If the source code is modified, Steps 2 through 4 must be repeated.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71E64C6-DB35-4D32-A96E-E7F95883EC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0EF90A4-EE41-4096-8843-00C180096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2EE372-892E-4E11-9937-2223DC726B46}" type="slidenum">
              <a:rPr lang="en-US" altLang="en-PK"/>
              <a:pPr/>
              <a:t>29</a:t>
            </a:fld>
            <a:endParaRPr lang="en-US" altLang="en-PK"/>
          </a:p>
        </p:txBody>
      </p:sp>
      <p:graphicFrame>
        <p:nvGraphicFramePr>
          <p:cNvPr id="100356" name="Object 4">
            <a:extLst>
              <a:ext uri="{FF2B5EF4-FFF2-40B4-BE49-F238E27FC236}">
                <a16:creationId xmlns:a16="http://schemas.microsoft.com/office/drawing/2014/main" id="{482620D8-DBF6-47FC-90F6-E87C47FF27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582533"/>
              </p:ext>
            </p:extLst>
          </p:nvPr>
        </p:nvGraphicFramePr>
        <p:xfrm>
          <a:off x="1495586" y="3018498"/>
          <a:ext cx="6115050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823640" imgH="1300320" progId="Visio.Drawing.6">
                  <p:embed/>
                </p:oleObj>
              </mc:Choice>
              <mc:Fallback>
                <p:oleObj name="VISIO" r:id="rId2" imgW="4823640" imgH="1300320" progId="Visio.Drawing.6">
                  <p:embed/>
                  <p:pic>
                    <p:nvPicPr>
                      <p:cNvPr id="100356" name="Object 4">
                        <a:extLst>
                          <a:ext uri="{FF2B5EF4-FFF2-40B4-BE49-F238E27FC236}">
                            <a16:creationId xmlns:a16="http://schemas.microsoft.com/office/drawing/2014/main" id="{482620D8-DBF6-47FC-90F6-E87C47FF27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3534" r="-1904" b="-6038"/>
                      <a:stretch>
                        <a:fillRect/>
                      </a:stretch>
                    </p:blipFill>
                    <p:spPr bwMode="auto">
                      <a:xfrm>
                        <a:off x="1495586" y="3018498"/>
                        <a:ext cx="6115050" cy="177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2F4C2BA-B029-4AC7-A5BF-3A3946FB85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Chapter Overview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86E4DEF-5D41-4231-AA53-C3D9CC70F4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PK" sz="1650" b="1" dirty="0">
                <a:solidFill>
                  <a:schemeClr val="tx1"/>
                </a:solidFill>
              </a:rPr>
              <a:t>General Concepts</a:t>
            </a:r>
          </a:p>
          <a:p>
            <a:r>
              <a:rPr lang="en-US" altLang="en-PK" sz="1650" dirty="0">
                <a:solidFill>
                  <a:schemeClr val="tx1"/>
                </a:solidFill>
              </a:rPr>
              <a:t>IA-32 Processor Architecture</a:t>
            </a:r>
          </a:p>
          <a:p>
            <a:r>
              <a:rPr lang="en-US" altLang="en-PK" sz="1650" dirty="0">
                <a:solidFill>
                  <a:schemeClr val="tx1"/>
                </a:solidFill>
              </a:rPr>
              <a:t>IA-32 Memory Management</a:t>
            </a:r>
          </a:p>
          <a:p>
            <a:r>
              <a:rPr lang="en-US" altLang="en-PK" sz="1650" dirty="0">
                <a:solidFill>
                  <a:schemeClr val="tx1"/>
                </a:solidFill>
              </a:rPr>
              <a:t>Components of an IA-32 Microcomputer</a:t>
            </a:r>
          </a:p>
          <a:p>
            <a:r>
              <a:rPr lang="en-US" altLang="en-PK" sz="1650" dirty="0">
                <a:solidFill>
                  <a:schemeClr val="tx1"/>
                </a:solidFill>
              </a:rPr>
              <a:t>Input-Output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AEE53-42F8-4907-89ED-6B925CF311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8B3B36-CBF3-461A-8C53-AAE25341BD01}" type="slidenum">
              <a:rPr lang="en-US" altLang="en-PK"/>
              <a:pPr/>
              <a:t>3</a:t>
            </a:fld>
            <a:endParaRPr lang="en-US" altLang="en-PK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Assemble-Link-Debug Cycle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ct val="30000"/>
              </a:spcBef>
            </a:pPr>
            <a:r>
              <a:rPr lang="en-US" b="1" dirty="0"/>
              <a:t>Editor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Write new (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b="1" dirty="0" err="1">
                <a:solidFill>
                  <a:srgbClr val="FF0000"/>
                </a:solidFill>
              </a:rPr>
              <a:t>asm</a:t>
            </a:r>
            <a:r>
              <a:rPr lang="en-US" dirty="0"/>
              <a:t>) programs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Make changes to existing ones</a:t>
            </a:r>
          </a:p>
          <a:p>
            <a:pPr>
              <a:spcBef>
                <a:spcPct val="30000"/>
              </a:spcBef>
            </a:pPr>
            <a:r>
              <a:rPr lang="en-US" b="1" dirty="0"/>
              <a:t>Assembler</a:t>
            </a:r>
            <a:endParaRPr lang="en-US" dirty="0"/>
          </a:p>
          <a:p>
            <a:pPr lvl="1">
              <a:spcBef>
                <a:spcPct val="30000"/>
              </a:spcBef>
            </a:pPr>
            <a:r>
              <a:rPr lang="en-US" dirty="0"/>
              <a:t>Translate (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b="1" dirty="0" err="1">
                <a:solidFill>
                  <a:srgbClr val="FF0000"/>
                </a:solidFill>
              </a:rPr>
              <a:t>asm</a:t>
            </a:r>
            <a:r>
              <a:rPr lang="en-US" dirty="0"/>
              <a:t>) file into object (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b="1" dirty="0" err="1">
                <a:solidFill>
                  <a:srgbClr val="FF0000"/>
                </a:solidFill>
              </a:rPr>
              <a:t>obj</a:t>
            </a:r>
            <a:r>
              <a:rPr lang="en-US" dirty="0"/>
              <a:t>) file in machine language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Can produce a listing (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b="1" dirty="0" err="1">
                <a:solidFill>
                  <a:srgbClr val="FF0000"/>
                </a:solidFill>
              </a:rPr>
              <a:t>lst</a:t>
            </a:r>
            <a:r>
              <a:rPr lang="en-US" dirty="0"/>
              <a:t>) file that shows the work of assembler</a:t>
            </a:r>
          </a:p>
          <a:p>
            <a:pPr>
              <a:spcBef>
                <a:spcPct val="30000"/>
              </a:spcBef>
            </a:pPr>
            <a:r>
              <a:rPr lang="en-US" b="1" dirty="0"/>
              <a:t>Linker</a:t>
            </a:r>
            <a:endParaRPr lang="en-US" dirty="0"/>
          </a:p>
          <a:p>
            <a:pPr lvl="1">
              <a:spcBef>
                <a:spcPct val="30000"/>
              </a:spcBef>
            </a:pPr>
            <a:r>
              <a:rPr lang="en-US" dirty="0"/>
              <a:t>Combine object (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b="1" dirty="0" err="1">
                <a:solidFill>
                  <a:srgbClr val="FF0000"/>
                </a:solidFill>
              </a:rPr>
              <a:t>obj</a:t>
            </a:r>
            <a:r>
              <a:rPr lang="en-US" dirty="0"/>
              <a:t>) files with link library (</a:t>
            </a:r>
            <a:r>
              <a:rPr lang="en-US" b="1" dirty="0">
                <a:solidFill>
                  <a:srgbClr val="FF0000"/>
                </a:solidFill>
              </a:rPr>
              <a:t>.lib</a:t>
            </a:r>
            <a:r>
              <a:rPr lang="en-US" dirty="0"/>
              <a:t>) files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Produce executable (</a:t>
            </a:r>
            <a:r>
              <a:rPr lang="en-US" b="1" dirty="0">
                <a:solidFill>
                  <a:srgbClr val="FF0000"/>
                </a:solidFill>
              </a:rPr>
              <a:t>.exe</a:t>
            </a:r>
            <a:r>
              <a:rPr lang="en-US" dirty="0"/>
              <a:t>) file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Can produce optional (</a:t>
            </a:r>
            <a:r>
              <a:rPr lang="en-US" b="1" dirty="0">
                <a:solidFill>
                  <a:srgbClr val="FF0000"/>
                </a:solidFill>
              </a:rPr>
              <a:t>.map</a:t>
            </a:r>
            <a:r>
              <a:rPr lang="en-US" dirty="0"/>
              <a:t>) file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3E2A90-01CA-4B8B-BD4A-CD423E1B531E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405973" y="1737122"/>
            <a:ext cx="2621756" cy="3298031"/>
            <a:chOff x="3146" y="987"/>
            <a:chExt cx="2202" cy="2770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3972" y="1073"/>
              <a:ext cx="619" cy="206"/>
              <a:chOff x="4380" y="4192"/>
              <a:chExt cx="1634" cy="602"/>
            </a:xfrm>
          </p:grpSpPr>
          <p:sp>
            <p:nvSpPr>
              <p:cNvPr id="55" name="AutoShape 6"/>
              <p:cNvSpPr>
                <a:spLocks noChangeArrowheads="1"/>
              </p:cNvSpPr>
              <p:nvPr/>
            </p:nvSpPr>
            <p:spPr bwMode="auto">
              <a:xfrm>
                <a:off x="4380" y="4192"/>
                <a:ext cx="1634" cy="602"/>
              </a:xfrm>
              <a:prstGeom prst="roundRect">
                <a:avLst>
                  <a:gd name="adj" fmla="val 45736"/>
                </a:avLst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56" name="Text Box 7"/>
              <p:cNvSpPr txBox="1">
                <a:spLocks noChangeArrowheads="1"/>
              </p:cNvSpPr>
              <p:nvPr/>
            </p:nvSpPr>
            <p:spPr bwMode="auto">
              <a:xfrm>
                <a:off x="4466" y="4364"/>
                <a:ext cx="1462" cy="258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/>
              <a:p>
                <a:pPr algn="ctr"/>
                <a:r>
                  <a:rPr lang="en-US" altLang="ko-KR" sz="900" b="1">
                    <a:ea typeface="Batang" pitchFamily="18" charset="-127"/>
                  </a:rPr>
                  <a:t>Edit</a:t>
                </a:r>
                <a:endParaRPr lang="en-US" sz="105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3972" y="1899"/>
              <a:ext cx="619" cy="206"/>
              <a:chOff x="4380" y="5482"/>
              <a:chExt cx="1634" cy="602"/>
            </a:xfrm>
          </p:grpSpPr>
          <p:sp>
            <p:nvSpPr>
              <p:cNvPr id="53" name="AutoShape 9"/>
              <p:cNvSpPr>
                <a:spLocks noChangeArrowheads="1"/>
              </p:cNvSpPr>
              <p:nvPr/>
            </p:nvSpPr>
            <p:spPr bwMode="auto">
              <a:xfrm>
                <a:off x="4380" y="5482"/>
                <a:ext cx="1634" cy="602"/>
              </a:xfrm>
              <a:prstGeom prst="roundRect">
                <a:avLst>
                  <a:gd name="adj" fmla="val 45736"/>
                </a:avLst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54" name="Text Box 10"/>
              <p:cNvSpPr txBox="1">
                <a:spLocks noChangeArrowheads="1"/>
              </p:cNvSpPr>
              <p:nvPr/>
            </p:nvSpPr>
            <p:spPr bwMode="auto">
              <a:xfrm>
                <a:off x="4466" y="5654"/>
                <a:ext cx="1462" cy="258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altLang="ko-KR" sz="900" b="1">
                    <a:ea typeface="Batang" pitchFamily="18" charset="-127"/>
                  </a:rPr>
                  <a:t>Assemble</a:t>
                </a:r>
                <a:endParaRPr lang="en-US" sz="1050"/>
              </a:p>
            </p:txBody>
          </p:sp>
        </p:grpSp>
        <p:grpSp>
          <p:nvGrpSpPr>
            <p:cNvPr id="10" name="Group 11"/>
            <p:cNvGrpSpPr>
              <a:grpSpLocks/>
            </p:cNvGrpSpPr>
            <p:nvPr/>
          </p:nvGrpSpPr>
          <p:grpSpPr bwMode="auto">
            <a:xfrm>
              <a:off x="3972" y="2725"/>
              <a:ext cx="619" cy="206"/>
              <a:chOff x="4380" y="7030"/>
              <a:chExt cx="1634" cy="602"/>
            </a:xfrm>
          </p:grpSpPr>
          <p:sp>
            <p:nvSpPr>
              <p:cNvPr id="51" name="AutoShape 12"/>
              <p:cNvSpPr>
                <a:spLocks noChangeArrowheads="1"/>
              </p:cNvSpPr>
              <p:nvPr/>
            </p:nvSpPr>
            <p:spPr bwMode="auto">
              <a:xfrm>
                <a:off x="4380" y="7030"/>
                <a:ext cx="1634" cy="602"/>
              </a:xfrm>
              <a:prstGeom prst="roundRect">
                <a:avLst>
                  <a:gd name="adj" fmla="val 45736"/>
                </a:avLst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52" name="Text Box 13"/>
              <p:cNvSpPr txBox="1">
                <a:spLocks noChangeArrowheads="1"/>
              </p:cNvSpPr>
              <p:nvPr/>
            </p:nvSpPr>
            <p:spPr bwMode="auto">
              <a:xfrm>
                <a:off x="4466" y="7202"/>
                <a:ext cx="1462" cy="258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/>
              <a:p>
                <a:pPr algn="ctr"/>
                <a:r>
                  <a:rPr lang="en-US" altLang="ko-KR" sz="900" b="1">
                    <a:ea typeface="Batang" pitchFamily="18" charset="-127"/>
                  </a:rPr>
                  <a:t>Link</a:t>
                </a:r>
                <a:endParaRPr lang="en-US" sz="1050"/>
              </a:p>
            </p:txBody>
          </p:sp>
        </p:grpSp>
        <p:grpSp>
          <p:nvGrpSpPr>
            <p:cNvPr id="11" name="Group 14"/>
            <p:cNvGrpSpPr>
              <a:grpSpLocks/>
            </p:cNvGrpSpPr>
            <p:nvPr/>
          </p:nvGrpSpPr>
          <p:grpSpPr bwMode="auto">
            <a:xfrm>
              <a:off x="4350" y="3551"/>
              <a:ext cx="620" cy="206"/>
              <a:chOff x="4380" y="8492"/>
              <a:chExt cx="1634" cy="602"/>
            </a:xfrm>
          </p:grpSpPr>
          <p:sp>
            <p:nvSpPr>
              <p:cNvPr id="49" name="AutoShape 15"/>
              <p:cNvSpPr>
                <a:spLocks noChangeArrowheads="1"/>
              </p:cNvSpPr>
              <p:nvPr/>
            </p:nvSpPr>
            <p:spPr bwMode="auto">
              <a:xfrm>
                <a:off x="4380" y="8492"/>
                <a:ext cx="1634" cy="602"/>
              </a:xfrm>
              <a:prstGeom prst="roundRect">
                <a:avLst>
                  <a:gd name="adj" fmla="val 45736"/>
                </a:avLst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50" name="Text Box 16"/>
              <p:cNvSpPr txBox="1">
                <a:spLocks noChangeArrowheads="1"/>
              </p:cNvSpPr>
              <p:nvPr/>
            </p:nvSpPr>
            <p:spPr bwMode="auto">
              <a:xfrm>
                <a:off x="4466" y="8664"/>
                <a:ext cx="1462" cy="258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/>
              <a:p>
                <a:pPr algn="ctr"/>
                <a:r>
                  <a:rPr lang="en-US" altLang="ko-KR" sz="900" b="1">
                    <a:ea typeface="Batang" pitchFamily="18" charset="-127"/>
                  </a:rPr>
                  <a:t>Run</a:t>
                </a:r>
                <a:endParaRPr lang="en-US" sz="1050"/>
              </a:p>
            </p:txBody>
          </p:sp>
        </p:grpSp>
        <p:grpSp>
          <p:nvGrpSpPr>
            <p:cNvPr id="12" name="Group 17"/>
            <p:cNvGrpSpPr>
              <a:grpSpLocks/>
            </p:cNvGrpSpPr>
            <p:nvPr/>
          </p:nvGrpSpPr>
          <p:grpSpPr bwMode="auto">
            <a:xfrm>
              <a:off x="3972" y="1417"/>
              <a:ext cx="619" cy="344"/>
              <a:chOff x="1886" y="5138"/>
              <a:chExt cx="1634" cy="860"/>
            </a:xfrm>
          </p:grpSpPr>
          <p:sp>
            <p:nvSpPr>
              <p:cNvPr id="47" name="AutoShape 18"/>
              <p:cNvSpPr>
                <a:spLocks noChangeArrowheads="1"/>
              </p:cNvSpPr>
              <p:nvPr/>
            </p:nvSpPr>
            <p:spPr bwMode="auto">
              <a:xfrm>
                <a:off x="1886" y="5138"/>
                <a:ext cx="1634" cy="860"/>
              </a:xfrm>
              <a:prstGeom prst="foldedCorner">
                <a:avLst>
                  <a:gd name="adj" fmla="val 26255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48" name="Text Box 19"/>
              <p:cNvSpPr txBox="1">
                <a:spLocks noChangeArrowheads="1"/>
              </p:cNvSpPr>
              <p:nvPr/>
            </p:nvSpPr>
            <p:spPr bwMode="auto">
              <a:xfrm>
                <a:off x="1972" y="5396"/>
                <a:ext cx="1462" cy="344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/>
              <a:p>
                <a:pPr algn="ctr"/>
                <a:r>
                  <a:rPr lang="en-US" altLang="ko-KR" sz="900" b="1">
                    <a:ea typeface="Batang" pitchFamily="18" charset="-127"/>
                  </a:rPr>
                  <a:t>prog.asm</a:t>
                </a:r>
                <a:endParaRPr lang="en-US" sz="1050"/>
              </a:p>
            </p:txBody>
          </p:sp>
        </p:grp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4281" y="1279"/>
              <a:ext cx="0" cy="1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auto">
            <a:xfrm>
              <a:off x="4281" y="1761"/>
              <a:ext cx="0" cy="1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grpSp>
          <p:nvGrpSpPr>
            <p:cNvPr id="15" name="Group 22"/>
            <p:cNvGrpSpPr>
              <a:grpSpLocks/>
            </p:cNvGrpSpPr>
            <p:nvPr/>
          </p:nvGrpSpPr>
          <p:grpSpPr bwMode="auto">
            <a:xfrm>
              <a:off x="3972" y="2243"/>
              <a:ext cx="619" cy="344"/>
              <a:chOff x="1886" y="5138"/>
              <a:chExt cx="1634" cy="860"/>
            </a:xfrm>
          </p:grpSpPr>
          <p:sp>
            <p:nvSpPr>
              <p:cNvPr id="45" name="AutoShape 23"/>
              <p:cNvSpPr>
                <a:spLocks noChangeArrowheads="1"/>
              </p:cNvSpPr>
              <p:nvPr/>
            </p:nvSpPr>
            <p:spPr bwMode="auto">
              <a:xfrm>
                <a:off x="1886" y="5138"/>
                <a:ext cx="1634" cy="860"/>
              </a:xfrm>
              <a:prstGeom prst="foldedCorner">
                <a:avLst>
                  <a:gd name="adj" fmla="val 26255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46" name="Text Box 24"/>
              <p:cNvSpPr txBox="1">
                <a:spLocks noChangeArrowheads="1"/>
              </p:cNvSpPr>
              <p:nvPr/>
            </p:nvSpPr>
            <p:spPr bwMode="auto">
              <a:xfrm>
                <a:off x="1972" y="5396"/>
                <a:ext cx="1462" cy="344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/>
              <a:p>
                <a:pPr algn="ctr"/>
                <a:r>
                  <a:rPr lang="en-US" altLang="ko-KR" sz="900" b="1">
                    <a:ea typeface="Batang" pitchFamily="18" charset="-127"/>
                  </a:rPr>
                  <a:t>prog.obj</a:t>
                </a:r>
                <a:endParaRPr lang="en-US" sz="1050"/>
              </a:p>
            </p:txBody>
          </p:sp>
        </p:grp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>
              <a:off x="4281" y="2105"/>
              <a:ext cx="0" cy="1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grpSp>
          <p:nvGrpSpPr>
            <p:cNvPr id="17" name="Group 26"/>
            <p:cNvGrpSpPr>
              <a:grpSpLocks/>
            </p:cNvGrpSpPr>
            <p:nvPr/>
          </p:nvGrpSpPr>
          <p:grpSpPr bwMode="auto">
            <a:xfrm>
              <a:off x="4729" y="2243"/>
              <a:ext cx="619" cy="344"/>
              <a:chOff x="1886" y="5138"/>
              <a:chExt cx="1634" cy="860"/>
            </a:xfrm>
          </p:grpSpPr>
          <p:sp>
            <p:nvSpPr>
              <p:cNvPr id="43" name="AutoShape 27"/>
              <p:cNvSpPr>
                <a:spLocks noChangeArrowheads="1"/>
              </p:cNvSpPr>
              <p:nvPr/>
            </p:nvSpPr>
            <p:spPr bwMode="auto">
              <a:xfrm>
                <a:off x="1886" y="5138"/>
                <a:ext cx="1634" cy="860"/>
              </a:xfrm>
              <a:prstGeom prst="foldedCorner">
                <a:avLst>
                  <a:gd name="adj" fmla="val 26255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44" name="Text Box 28"/>
              <p:cNvSpPr txBox="1">
                <a:spLocks noChangeArrowheads="1"/>
              </p:cNvSpPr>
              <p:nvPr/>
            </p:nvSpPr>
            <p:spPr bwMode="auto">
              <a:xfrm>
                <a:off x="1972" y="5396"/>
                <a:ext cx="1462" cy="344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/>
              <a:p>
                <a:pPr algn="ctr"/>
                <a:r>
                  <a:rPr lang="en-US" altLang="ko-KR" sz="900" b="1">
                    <a:ea typeface="Batang" pitchFamily="18" charset="-127"/>
                  </a:rPr>
                  <a:t>prog.lst</a:t>
                </a:r>
                <a:endParaRPr lang="en-US" sz="1050"/>
              </a:p>
            </p:txBody>
          </p:sp>
        </p:grpSp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5038" y="2002"/>
              <a:ext cx="0" cy="2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 flipV="1">
              <a:off x="4591" y="2002"/>
              <a:ext cx="44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>
              <a:off x="4281" y="2587"/>
              <a:ext cx="0" cy="1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grpSp>
          <p:nvGrpSpPr>
            <p:cNvPr id="21" name="Group 32"/>
            <p:cNvGrpSpPr>
              <a:grpSpLocks/>
            </p:cNvGrpSpPr>
            <p:nvPr/>
          </p:nvGrpSpPr>
          <p:grpSpPr bwMode="auto">
            <a:xfrm>
              <a:off x="3972" y="3069"/>
              <a:ext cx="619" cy="337"/>
              <a:chOff x="1886" y="5138"/>
              <a:chExt cx="1634" cy="860"/>
            </a:xfrm>
          </p:grpSpPr>
          <p:sp>
            <p:nvSpPr>
              <p:cNvPr id="41" name="AutoShape 33"/>
              <p:cNvSpPr>
                <a:spLocks noChangeArrowheads="1"/>
              </p:cNvSpPr>
              <p:nvPr/>
            </p:nvSpPr>
            <p:spPr bwMode="auto">
              <a:xfrm>
                <a:off x="1886" y="5138"/>
                <a:ext cx="1634" cy="860"/>
              </a:xfrm>
              <a:prstGeom prst="foldedCorner">
                <a:avLst>
                  <a:gd name="adj" fmla="val 26255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42" name="Text Box 34"/>
              <p:cNvSpPr txBox="1">
                <a:spLocks noChangeArrowheads="1"/>
              </p:cNvSpPr>
              <p:nvPr/>
            </p:nvSpPr>
            <p:spPr bwMode="auto">
              <a:xfrm>
                <a:off x="1972" y="5396"/>
                <a:ext cx="1462" cy="344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/>
              <a:p>
                <a:pPr algn="ctr"/>
                <a:r>
                  <a:rPr lang="en-US" altLang="ko-KR" sz="900" b="1">
                    <a:ea typeface="Batang" pitchFamily="18" charset="-127"/>
                  </a:rPr>
                  <a:t>prog.exe</a:t>
                </a:r>
                <a:endParaRPr lang="en-US" sz="1050"/>
              </a:p>
            </p:txBody>
          </p:sp>
        </p:grpSp>
        <p:sp>
          <p:nvSpPr>
            <p:cNvPr id="22" name="Line 35"/>
            <p:cNvSpPr>
              <a:spLocks noChangeShapeType="1"/>
            </p:cNvSpPr>
            <p:nvPr/>
          </p:nvSpPr>
          <p:spPr bwMode="auto">
            <a:xfrm>
              <a:off x="4281" y="2931"/>
              <a:ext cx="0" cy="1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3" name="AutoShape 36"/>
            <p:cNvSpPr>
              <a:spLocks noChangeArrowheads="1"/>
            </p:cNvSpPr>
            <p:nvPr/>
          </p:nvSpPr>
          <p:spPr bwMode="auto">
            <a:xfrm>
              <a:off x="4729" y="3069"/>
              <a:ext cx="619" cy="344"/>
            </a:xfrm>
            <a:prstGeom prst="foldedCorner">
              <a:avLst>
                <a:gd name="adj" fmla="val 26255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rIns="0"/>
            <a:lstStyle/>
            <a:p>
              <a:endParaRPr lang="en-US" sz="1050"/>
            </a:p>
          </p:txBody>
        </p:sp>
        <p:sp>
          <p:nvSpPr>
            <p:cNvPr id="24" name="Text Box 37"/>
            <p:cNvSpPr txBox="1">
              <a:spLocks noChangeArrowheads="1"/>
            </p:cNvSpPr>
            <p:nvPr/>
          </p:nvSpPr>
          <p:spPr bwMode="auto">
            <a:xfrm>
              <a:off x="4762" y="3172"/>
              <a:ext cx="553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ko-KR" sz="900" b="1">
                  <a:ea typeface="Batang" pitchFamily="18" charset="-127"/>
                </a:rPr>
                <a:t>prog.map</a:t>
              </a:r>
              <a:endParaRPr lang="en-US" sz="1050"/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>
              <a:off x="5038" y="2828"/>
              <a:ext cx="0" cy="2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6" name="Line 39"/>
            <p:cNvSpPr>
              <a:spLocks noChangeShapeType="1"/>
            </p:cNvSpPr>
            <p:nvPr/>
          </p:nvSpPr>
          <p:spPr bwMode="auto">
            <a:xfrm flipV="1">
              <a:off x="4591" y="2828"/>
              <a:ext cx="44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7" name="Line 40"/>
            <p:cNvSpPr>
              <a:spLocks noChangeShapeType="1"/>
            </p:cNvSpPr>
            <p:nvPr/>
          </p:nvSpPr>
          <p:spPr bwMode="auto">
            <a:xfrm flipH="1">
              <a:off x="4075" y="3406"/>
              <a:ext cx="69" cy="1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grpSp>
          <p:nvGrpSpPr>
            <p:cNvPr id="28" name="Group 41"/>
            <p:cNvGrpSpPr>
              <a:grpSpLocks/>
            </p:cNvGrpSpPr>
            <p:nvPr/>
          </p:nvGrpSpPr>
          <p:grpSpPr bwMode="auto">
            <a:xfrm>
              <a:off x="3215" y="2243"/>
              <a:ext cx="619" cy="344"/>
              <a:chOff x="1886" y="5138"/>
              <a:chExt cx="1634" cy="860"/>
            </a:xfrm>
          </p:grpSpPr>
          <p:sp>
            <p:nvSpPr>
              <p:cNvPr id="39" name="AutoShape 42"/>
              <p:cNvSpPr>
                <a:spLocks noChangeArrowheads="1"/>
              </p:cNvSpPr>
              <p:nvPr/>
            </p:nvSpPr>
            <p:spPr bwMode="auto">
              <a:xfrm>
                <a:off x="1886" y="5138"/>
                <a:ext cx="1634" cy="860"/>
              </a:xfrm>
              <a:prstGeom prst="foldedCorner">
                <a:avLst>
                  <a:gd name="adj" fmla="val 26255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40" name="Text Box 43"/>
              <p:cNvSpPr txBox="1">
                <a:spLocks noChangeArrowheads="1"/>
              </p:cNvSpPr>
              <p:nvPr/>
            </p:nvSpPr>
            <p:spPr bwMode="auto">
              <a:xfrm>
                <a:off x="1972" y="5396"/>
                <a:ext cx="1462" cy="344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/>
              <a:p>
                <a:pPr algn="ctr"/>
                <a:r>
                  <a:rPr lang="en-US" altLang="ko-KR" sz="900" b="1">
                    <a:ea typeface="Batang" pitchFamily="18" charset="-127"/>
                  </a:rPr>
                  <a:t>library.lib</a:t>
                </a:r>
                <a:endParaRPr lang="en-US" sz="1050"/>
              </a:p>
            </p:txBody>
          </p:sp>
        </p:grpSp>
        <p:sp>
          <p:nvSpPr>
            <p:cNvPr id="29" name="Line 44"/>
            <p:cNvSpPr>
              <a:spLocks noChangeShapeType="1"/>
            </p:cNvSpPr>
            <p:nvPr/>
          </p:nvSpPr>
          <p:spPr bwMode="auto">
            <a:xfrm flipV="1">
              <a:off x="3524" y="2828"/>
              <a:ext cx="44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" name="Line 45"/>
            <p:cNvSpPr>
              <a:spLocks noChangeShapeType="1"/>
            </p:cNvSpPr>
            <p:nvPr/>
          </p:nvSpPr>
          <p:spPr bwMode="auto">
            <a:xfrm>
              <a:off x="3524" y="2587"/>
              <a:ext cx="0" cy="2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grpSp>
          <p:nvGrpSpPr>
            <p:cNvPr id="31" name="Group 46"/>
            <p:cNvGrpSpPr>
              <a:grpSpLocks/>
            </p:cNvGrpSpPr>
            <p:nvPr/>
          </p:nvGrpSpPr>
          <p:grpSpPr bwMode="auto">
            <a:xfrm>
              <a:off x="3593" y="3543"/>
              <a:ext cx="620" cy="200"/>
              <a:chOff x="3434" y="13050"/>
              <a:chExt cx="1548" cy="516"/>
            </a:xfrm>
          </p:grpSpPr>
          <p:sp>
            <p:nvSpPr>
              <p:cNvPr id="37" name="AutoShape 47"/>
              <p:cNvSpPr>
                <a:spLocks noChangeArrowheads="1"/>
              </p:cNvSpPr>
              <p:nvPr/>
            </p:nvSpPr>
            <p:spPr bwMode="auto">
              <a:xfrm>
                <a:off x="3434" y="13050"/>
                <a:ext cx="1548" cy="516"/>
              </a:xfrm>
              <a:prstGeom prst="roundRect">
                <a:avLst>
                  <a:gd name="adj" fmla="val 45736"/>
                </a:avLst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38" name="Text Box 48"/>
              <p:cNvSpPr txBox="1">
                <a:spLocks noChangeArrowheads="1"/>
              </p:cNvSpPr>
              <p:nvPr/>
            </p:nvSpPr>
            <p:spPr bwMode="auto">
              <a:xfrm>
                <a:off x="3515" y="13136"/>
                <a:ext cx="1386" cy="344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3716" bIns="0"/>
              <a:lstStyle/>
              <a:p>
                <a:pPr algn="ctr"/>
                <a:r>
                  <a:rPr lang="en-US" altLang="ko-KR" sz="900" b="1">
                    <a:ea typeface="Batang" pitchFamily="18" charset="-127"/>
                  </a:rPr>
                  <a:t>Debug</a:t>
                </a:r>
                <a:endParaRPr lang="en-US" sz="1050"/>
              </a:p>
            </p:txBody>
          </p:sp>
        </p:grpSp>
        <p:sp>
          <p:nvSpPr>
            <p:cNvPr id="32" name="Line 49"/>
            <p:cNvSpPr>
              <a:spLocks noChangeShapeType="1"/>
            </p:cNvSpPr>
            <p:nvPr/>
          </p:nvSpPr>
          <p:spPr bwMode="auto">
            <a:xfrm>
              <a:off x="4419" y="3406"/>
              <a:ext cx="69" cy="1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3" name="Line 50"/>
            <p:cNvSpPr>
              <a:spLocks noChangeShapeType="1"/>
            </p:cNvSpPr>
            <p:nvPr/>
          </p:nvSpPr>
          <p:spPr bwMode="auto">
            <a:xfrm>
              <a:off x="4281" y="987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4" name="Line 51"/>
            <p:cNvSpPr>
              <a:spLocks noChangeShapeType="1"/>
            </p:cNvSpPr>
            <p:nvPr/>
          </p:nvSpPr>
          <p:spPr bwMode="auto">
            <a:xfrm flipH="1">
              <a:off x="3146" y="3637"/>
              <a:ext cx="44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5" name="Line 52"/>
            <p:cNvSpPr>
              <a:spLocks noChangeShapeType="1"/>
            </p:cNvSpPr>
            <p:nvPr/>
          </p:nvSpPr>
          <p:spPr bwMode="auto">
            <a:xfrm flipV="1">
              <a:off x="3146" y="987"/>
              <a:ext cx="0" cy="26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6" name="Line 53"/>
            <p:cNvSpPr>
              <a:spLocks noChangeShapeType="1"/>
            </p:cNvSpPr>
            <p:nvPr/>
          </p:nvSpPr>
          <p:spPr bwMode="auto">
            <a:xfrm flipH="1">
              <a:off x="3146" y="987"/>
              <a:ext cx="113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179167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Assemble-Link-Debug Cycle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421" y="2121695"/>
            <a:ext cx="8191824" cy="2679000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ct val="33000"/>
              </a:spcBef>
            </a:pPr>
            <a:r>
              <a:rPr lang="en-US" dirty="0"/>
              <a:t>Debugger</a:t>
            </a:r>
          </a:p>
          <a:p>
            <a:pPr lvl="1">
              <a:spcBef>
                <a:spcPct val="33000"/>
              </a:spcBef>
            </a:pPr>
            <a:r>
              <a:rPr lang="en-US" dirty="0"/>
              <a:t>Trace program execution</a:t>
            </a:r>
          </a:p>
          <a:p>
            <a:pPr lvl="2">
              <a:spcBef>
                <a:spcPct val="33000"/>
              </a:spcBef>
            </a:pPr>
            <a:r>
              <a:rPr lang="en-US" dirty="0"/>
              <a:t>Either step-by-step, or</a:t>
            </a:r>
          </a:p>
          <a:p>
            <a:pPr lvl="2">
              <a:spcBef>
                <a:spcPct val="33000"/>
              </a:spcBef>
            </a:pPr>
            <a:r>
              <a:rPr lang="en-US" dirty="0"/>
              <a:t>Use breakpoints</a:t>
            </a:r>
          </a:p>
          <a:p>
            <a:pPr lvl="1">
              <a:spcBef>
                <a:spcPct val="33000"/>
              </a:spcBef>
            </a:pPr>
            <a:r>
              <a:rPr lang="en-US" dirty="0"/>
              <a:t>View</a:t>
            </a:r>
          </a:p>
          <a:p>
            <a:pPr lvl="2">
              <a:spcBef>
                <a:spcPct val="33000"/>
              </a:spcBef>
            </a:pPr>
            <a:r>
              <a:rPr lang="en-US" dirty="0"/>
              <a:t>Source (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b="1" dirty="0" err="1">
                <a:solidFill>
                  <a:srgbClr val="FF0000"/>
                </a:solidFill>
              </a:rPr>
              <a:t>asm</a:t>
            </a:r>
            <a:r>
              <a:rPr lang="en-US" dirty="0"/>
              <a:t>) code</a:t>
            </a:r>
          </a:p>
          <a:p>
            <a:pPr lvl="2">
              <a:spcBef>
                <a:spcPct val="33000"/>
              </a:spcBef>
            </a:pPr>
            <a:r>
              <a:rPr lang="en-US" dirty="0"/>
              <a:t>Registers</a:t>
            </a:r>
          </a:p>
          <a:p>
            <a:pPr lvl="2">
              <a:spcBef>
                <a:spcPct val="33000"/>
              </a:spcBef>
            </a:pPr>
            <a:r>
              <a:rPr lang="en-US" dirty="0"/>
              <a:t>Memory by name &amp; by address</a:t>
            </a:r>
          </a:p>
          <a:p>
            <a:pPr lvl="2">
              <a:spcBef>
                <a:spcPct val="33000"/>
              </a:spcBef>
            </a:pPr>
            <a:r>
              <a:rPr lang="en-US" dirty="0"/>
              <a:t>Modify register &amp; memory content</a:t>
            </a:r>
          </a:p>
          <a:p>
            <a:pPr lvl="1">
              <a:spcBef>
                <a:spcPct val="33000"/>
              </a:spcBef>
            </a:pPr>
            <a:r>
              <a:rPr lang="en-US" dirty="0"/>
              <a:t>Discover errors and go back to the editor to fix the program bugs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3E2A90-01CA-4B8B-BD4A-CD423E1B531E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348823" y="1710643"/>
            <a:ext cx="2621756" cy="3298031"/>
            <a:chOff x="3146" y="987"/>
            <a:chExt cx="2202" cy="2770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3972" y="1073"/>
              <a:ext cx="619" cy="206"/>
              <a:chOff x="4380" y="4192"/>
              <a:chExt cx="1634" cy="602"/>
            </a:xfrm>
          </p:grpSpPr>
          <p:sp>
            <p:nvSpPr>
              <p:cNvPr id="55" name="AutoShape 6"/>
              <p:cNvSpPr>
                <a:spLocks noChangeArrowheads="1"/>
              </p:cNvSpPr>
              <p:nvPr/>
            </p:nvSpPr>
            <p:spPr bwMode="auto">
              <a:xfrm>
                <a:off x="4380" y="4192"/>
                <a:ext cx="1634" cy="602"/>
              </a:xfrm>
              <a:prstGeom prst="roundRect">
                <a:avLst>
                  <a:gd name="adj" fmla="val 45736"/>
                </a:avLst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56" name="Text Box 7"/>
              <p:cNvSpPr txBox="1">
                <a:spLocks noChangeArrowheads="1"/>
              </p:cNvSpPr>
              <p:nvPr/>
            </p:nvSpPr>
            <p:spPr bwMode="auto">
              <a:xfrm>
                <a:off x="4466" y="4364"/>
                <a:ext cx="1462" cy="258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/>
              <a:p>
                <a:pPr algn="ctr"/>
                <a:r>
                  <a:rPr lang="en-US" altLang="ko-KR" sz="900" b="1">
                    <a:ea typeface="Batang" pitchFamily="18" charset="-127"/>
                  </a:rPr>
                  <a:t>Edit</a:t>
                </a:r>
                <a:endParaRPr lang="en-US" sz="105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3972" y="1899"/>
              <a:ext cx="619" cy="206"/>
              <a:chOff x="4380" y="5482"/>
              <a:chExt cx="1634" cy="602"/>
            </a:xfrm>
          </p:grpSpPr>
          <p:sp>
            <p:nvSpPr>
              <p:cNvPr id="53" name="AutoShape 9"/>
              <p:cNvSpPr>
                <a:spLocks noChangeArrowheads="1"/>
              </p:cNvSpPr>
              <p:nvPr/>
            </p:nvSpPr>
            <p:spPr bwMode="auto">
              <a:xfrm>
                <a:off x="4380" y="5482"/>
                <a:ext cx="1634" cy="602"/>
              </a:xfrm>
              <a:prstGeom prst="roundRect">
                <a:avLst>
                  <a:gd name="adj" fmla="val 45736"/>
                </a:avLst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54" name="Text Box 10"/>
              <p:cNvSpPr txBox="1">
                <a:spLocks noChangeArrowheads="1"/>
              </p:cNvSpPr>
              <p:nvPr/>
            </p:nvSpPr>
            <p:spPr bwMode="auto">
              <a:xfrm>
                <a:off x="4466" y="5654"/>
                <a:ext cx="1462" cy="258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altLang="ko-KR" sz="900" b="1">
                    <a:ea typeface="Batang" pitchFamily="18" charset="-127"/>
                  </a:rPr>
                  <a:t>Assemble</a:t>
                </a:r>
                <a:endParaRPr lang="en-US" sz="1050"/>
              </a:p>
            </p:txBody>
          </p:sp>
        </p:grpSp>
        <p:grpSp>
          <p:nvGrpSpPr>
            <p:cNvPr id="10" name="Group 11"/>
            <p:cNvGrpSpPr>
              <a:grpSpLocks/>
            </p:cNvGrpSpPr>
            <p:nvPr/>
          </p:nvGrpSpPr>
          <p:grpSpPr bwMode="auto">
            <a:xfrm>
              <a:off x="3972" y="2725"/>
              <a:ext cx="619" cy="206"/>
              <a:chOff x="4380" y="7030"/>
              <a:chExt cx="1634" cy="602"/>
            </a:xfrm>
          </p:grpSpPr>
          <p:sp>
            <p:nvSpPr>
              <p:cNvPr id="51" name="AutoShape 12"/>
              <p:cNvSpPr>
                <a:spLocks noChangeArrowheads="1"/>
              </p:cNvSpPr>
              <p:nvPr/>
            </p:nvSpPr>
            <p:spPr bwMode="auto">
              <a:xfrm>
                <a:off x="4380" y="7030"/>
                <a:ext cx="1634" cy="602"/>
              </a:xfrm>
              <a:prstGeom prst="roundRect">
                <a:avLst>
                  <a:gd name="adj" fmla="val 45736"/>
                </a:avLst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52" name="Text Box 13"/>
              <p:cNvSpPr txBox="1">
                <a:spLocks noChangeArrowheads="1"/>
              </p:cNvSpPr>
              <p:nvPr/>
            </p:nvSpPr>
            <p:spPr bwMode="auto">
              <a:xfrm>
                <a:off x="4466" y="7202"/>
                <a:ext cx="1462" cy="258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/>
              <a:p>
                <a:pPr algn="ctr"/>
                <a:r>
                  <a:rPr lang="en-US" altLang="ko-KR" sz="900" b="1">
                    <a:ea typeface="Batang" pitchFamily="18" charset="-127"/>
                  </a:rPr>
                  <a:t>Link</a:t>
                </a:r>
                <a:endParaRPr lang="en-US" sz="1050"/>
              </a:p>
            </p:txBody>
          </p:sp>
        </p:grpSp>
        <p:grpSp>
          <p:nvGrpSpPr>
            <p:cNvPr id="11" name="Group 14"/>
            <p:cNvGrpSpPr>
              <a:grpSpLocks/>
            </p:cNvGrpSpPr>
            <p:nvPr/>
          </p:nvGrpSpPr>
          <p:grpSpPr bwMode="auto">
            <a:xfrm>
              <a:off x="4350" y="3551"/>
              <a:ext cx="620" cy="206"/>
              <a:chOff x="4380" y="8492"/>
              <a:chExt cx="1634" cy="602"/>
            </a:xfrm>
          </p:grpSpPr>
          <p:sp>
            <p:nvSpPr>
              <p:cNvPr id="49" name="AutoShape 15"/>
              <p:cNvSpPr>
                <a:spLocks noChangeArrowheads="1"/>
              </p:cNvSpPr>
              <p:nvPr/>
            </p:nvSpPr>
            <p:spPr bwMode="auto">
              <a:xfrm>
                <a:off x="4380" y="8492"/>
                <a:ext cx="1634" cy="602"/>
              </a:xfrm>
              <a:prstGeom prst="roundRect">
                <a:avLst>
                  <a:gd name="adj" fmla="val 45736"/>
                </a:avLst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50" name="Text Box 16"/>
              <p:cNvSpPr txBox="1">
                <a:spLocks noChangeArrowheads="1"/>
              </p:cNvSpPr>
              <p:nvPr/>
            </p:nvSpPr>
            <p:spPr bwMode="auto">
              <a:xfrm>
                <a:off x="4466" y="8664"/>
                <a:ext cx="1462" cy="258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/>
              <a:p>
                <a:pPr algn="ctr"/>
                <a:r>
                  <a:rPr lang="en-US" altLang="ko-KR" sz="900" b="1">
                    <a:ea typeface="Batang" pitchFamily="18" charset="-127"/>
                  </a:rPr>
                  <a:t>Run</a:t>
                </a:r>
                <a:endParaRPr lang="en-US" sz="1050"/>
              </a:p>
            </p:txBody>
          </p:sp>
        </p:grpSp>
        <p:grpSp>
          <p:nvGrpSpPr>
            <p:cNvPr id="12" name="Group 17"/>
            <p:cNvGrpSpPr>
              <a:grpSpLocks/>
            </p:cNvGrpSpPr>
            <p:nvPr/>
          </p:nvGrpSpPr>
          <p:grpSpPr bwMode="auto">
            <a:xfrm>
              <a:off x="3972" y="1417"/>
              <a:ext cx="619" cy="344"/>
              <a:chOff x="1886" y="5138"/>
              <a:chExt cx="1634" cy="860"/>
            </a:xfrm>
          </p:grpSpPr>
          <p:sp>
            <p:nvSpPr>
              <p:cNvPr id="47" name="AutoShape 18"/>
              <p:cNvSpPr>
                <a:spLocks noChangeArrowheads="1"/>
              </p:cNvSpPr>
              <p:nvPr/>
            </p:nvSpPr>
            <p:spPr bwMode="auto">
              <a:xfrm>
                <a:off x="1886" y="5138"/>
                <a:ext cx="1634" cy="860"/>
              </a:xfrm>
              <a:prstGeom prst="foldedCorner">
                <a:avLst>
                  <a:gd name="adj" fmla="val 26255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48" name="Text Box 19"/>
              <p:cNvSpPr txBox="1">
                <a:spLocks noChangeArrowheads="1"/>
              </p:cNvSpPr>
              <p:nvPr/>
            </p:nvSpPr>
            <p:spPr bwMode="auto">
              <a:xfrm>
                <a:off x="1972" y="5396"/>
                <a:ext cx="1462" cy="344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/>
              <a:p>
                <a:pPr algn="ctr"/>
                <a:r>
                  <a:rPr lang="en-US" altLang="ko-KR" sz="900" b="1">
                    <a:ea typeface="Batang" pitchFamily="18" charset="-127"/>
                  </a:rPr>
                  <a:t>prog.asm</a:t>
                </a:r>
                <a:endParaRPr lang="en-US" sz="1050"/>
              </a:p>
            </p:txBody>
          </p:sp>
        </p:grp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4281" y="1279"/>
              <a:ext cx="0" cy="1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auto">
            <a:xfrm>
              <a:off x="4281" y="1761"/>
              <a:ext cx="0" cy="1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grpSp>
          <p:nvGrpSpPr>
            <p:cNvPr id="15" name="Group 22"/>
            <p:cNvGrpSpPr>
              <a:grpSpLocks/>
            </p:cNvGrpSpPr>
            <p:nvPr/>
          </p:nvGrpSpPr>
          <p:grpSpPr bwMode="auto">
            <a:xfrm>
              <a:off x="3972" y="2243"/>
              <a:ext cx="619" cy="344"/>
              <a:chOff x="1886" y="5138"/>
              <a:chExt cx="1634" cy="860"/>
            </a:xfrm>
          </p:grpSpPr>
          <p:sp>
            <p:nvSpPr>
              <p:cNvPr id="45" name="AutoShape 23"/>
              <p:cNvSpPr>
                <a:spLocks noChangeArrowheads="1"/>
              </p:cNvSpPr>
              <p:nvPr/>
            </p:nvSpPr>
            <p:spPr bwMode="auto">
              <a:xfrm>
                <a:off x="1886" y="5138"/>
                <a:ext cx="1634" cy="860"/>
              </a:xfrm>
              <a:prstGeom prst="foldedCorner">
                <a:avLst>
                  <a:gd name="adj" fmla="val 26255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46" name="Text Box 24"/>
              <p:cNvSpPr txBox="1">
                <a:spLocks noChangeArrowheads="1"/>
              </p:cNvSpPr>
              <p:nvPr/>
            </p:nvSpPr>
            <p:spPr bwMode="auto">
              <a:xfrm>
                <a:off x="1972" y="5396"/>
                <a:ext cx="1462" cy="344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/>
              <a:p>
                <a:pPr algn="ctr"/>
                <a:r>
                  <a:rPr lang="en-US" altLang="ko-KR" sz="900" b="1">
                    <a:ea typeface="Batang" pitchFamily="18" charset="-127"/>
                  </a:rPr>
                  <a:t>prog.obj</a:t>
                </a:r>
                <a:endParaRPr lang="en-US" sz="1050"/>
              </a:p>
            </p:txBody>
          </p:sp>
        </p:grp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>
              <a:off x="4281" y="2105"/>
              <a:ext cx="0" cy="1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grpSp>
          <p:nvGrpSpPr>
            <p:cNvPr id="17" name="Group 26"/>
            <p:cNvGrpSpPr>
              <a:grpSpLocks/>
            </p:cNvGrpSpPr>
            <p:nvPr/>
          </p:nvGrpSpPr>
          <p:grpSpPr bwMode="auto">
            <a:xfrm>
              <a:off x="4729" y="2243"/>
              <a:ext cx="619" cy="344"/>
              <a:chOff x="1886" y="5138"/>
              <a:chExt cx="1634" cy="860"/>
            </a:xfrm>
          </p:grpSpPr>
          <p:sp>
            <p:nvSpPr>
              <p:cNvPr id="43" name="AutoShape 27"/>
              <p:cNvSpPr>
                <a:spLocks noChangeArrowheads="1"/>
              </p:cNvSpPr>
              <p:nvPr/>
            </p:nvSpPr>
            <p:spPr bwMode="auto">
              <a:xfrm>
                <a:off x="1886" y="5138"/>
                <a:ext cx="1634" cy="860"/>
              </a:xfrm>
              <a:prstGeom prst="foldedCorner">
                <a:avLst>
                  <a:gd name="adj" fmla="val 26255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44" name="Text Box 28"/>
              <p:cNvSpPr txBox="1">
                <a:spLocks noChangeArrowheads="1"/>
              </p:cNvSpPr>
              <p:nvPr/>
            </p:nvSpPr>
            <p:spPr bwMode="auto">
              <a:xfrm>
                <a:off x="1972" y="5396"/>
                <a:ext cx="1462" cy="344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/>
              <a:p>
                <a:pPr algn="ctr"/>
                <a:r>
                  <a:rPr lang="en-US" altLang="ko-KR" sz="900" b="1">
                    <a:ea typeface="Batang" pitchFamily="18" charset="-127"/>
                  </a:rPr>
                  <a:t>prog.lst</a:t>
                </a:r>
                <a:endParaRPr lang="en-US" sz="1050"/>
              </a:p>
            </p:txBody>
          </p:sp>
        </p:grpSp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5038" y="2002"/>
              <a:ext cx="0" cy="2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 flipV="1">
              <a:off x="4591" y="2002"/>
              <a:ext cx="44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>
              <a:off x="4281" y="2587"/>
              <a:ext cx="0" cy="1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grpSp>
          <p:nvGrpSpPr>
            <p:cNvPr id="21" name="Group 32"/>
            <p:cNvGrpSpPr>
              <a:grpSpLocks/>
            </p:cNvGrpSpPr>
            <p:nvPr/>
          </p:nvGrpSpPr>
          <p:grpSpPr bwMode="auto">
            <a:xfrm>
              <a:off x="3972" y="3069"/>
              <a:ext cx="619" cy="337"/>
              <a:chOff x="1886" y="5138"/>
              <a:chExt cx="1634" cy="860"/>
            </a:xfrm>
          </p:grpSpPr>
          <p:sp>
            <p:nvSpPr>
              <p:cNvPr id="41" name="AutoShape 33"/>
              <p:cNvSpPr>
                <a:spLocks noChangeArrowheads="1"/>
              </p:cNvSpPr>
              <p:nvPr/>
            </p:nvSpPr>
            <p:spPr bwMode="auto">
              <a:xfrm>
                <a:off x="1886" y="5138"/>
                <a:ext cx="1634" cy="860"/>
              </a:xfrm>
              <a:prstGeom prst="foldedCorner">
                <a:avLst>
                  <a:gd name="adj" fmla="val 26255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42" name="Text Box 34"/>
              <p:cNvSpPr txBox="1">
                <a:spLocks noChangeArrowheads="1"/>
              </p:cNvSpPr>
              <p:nvPr/>
            </p:nvSpPr>
            <p:spPr bwMode="auto">
              <a:xfrm>
                <a:off x="1972" y="5396"/>
                <a:ext cx="1462" cy="344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/>
              <a:p>
                <a:pPr algn="ctr"/>
                <a:r>
                  <a:rPr lang="en-US" altLang="ko-KR" sz="900" b="1">
                    <a:ea typeface="Batang" pitchFamily="18" charset="-127"/>
                  </a:rPr>
                  <a:t>prog.exe</a:t>
                </a:r>
                <a:endParaRPr lang="en-US" sz="1050"/>
              </a:p>
            </p:txBody>
          </p:sp>
        </p:grpSp>
        <p:sp>
          <p:nvSpPr>
            <p:cNvPr id="22" name="Line 35"/>
            <p:cNvSpPr>
              <a:spLocks noChangeShapeType="1"/>
            </p:cNvSpPr>
            <p:nvPr/>
          </p:nvSpPr>
          <p:spPr bwMode="auto">
            <a:xfrm>
              <a:off x="4281" y="2931"/>
              <a:ext cx="0" cy="1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3" name="AutoShape 36"/>
            <p:cNvSpPr>
              <a:spLocks noChangeArrowheads="1"/>
            </p:cNvSpPr>
            <p:nvPr/>
          </p:nvSpPr>
          <p:spPr bwMode="auto">
            <a:xfrm>
              <a:off x="4729" y="3069"/>
              <a:ext cx="619" cy="344"/>
            </a:xfrm>
            <a:prstGeom prst="foldedCorner">
              <a:avLst>
                <a:gd name="adj" fmla="val 26255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rIns="0"/>
            <a:lstStyle/>
            <a:p>
              <a:endParaRPr lang="en-US" sz="1050"/>
            </a:p>
          </p:txBody>
        </p:sp>
        <p:sp>
          <p:nvSpPr>
            <p:cNvPr id="24" name="Text Box 37"/>
            <p:cNvSpPr txBox="1">
              <a:spLocks noChangeArrowheads="1"/>
            </p:cNvSpPr>
            <p:nvPr/>
          </p:nvSpPr>
          <p:spPr bwMode="auto">
            <a:xfrm>
              <a:off x="4762" y="3172"/>
              <a:ext cx="553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ko-KR" sz="900" b="1">
                  <a:ea typeface="Batang" pitchFamily="18" charset="-127"/>
                </a:rPr>
                <a:t>prog.map</a:t>
              </a:r>
              <a:endParaRPr lang="en-US" sz="1050"/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>
              <a:off x="5038" y="2828"/>
              <a:ext cx="0" cy="2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6" name="Line 39"/>
            <p:cNvSpPr>
              <a:spLocks noChangeShapeType="1"/>
            </p:cNvSpPr>
            <p:nvPr/>
          </p:nvSpPr>
          <p:spPr bwMode="auto">
            <a:xfrm flipV="1">
              <a:off x="4591" y="2828"/>
              <a:ext cx="44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7" name="Line 40"/>
            <p:cNvSpPr>
              <a:spLocks noChangeShapeType="1"/>
            </p:cNvSpPr>
            <p:nvPr/>
          </p:nvSpPr>
          <p:spPr bwMode="auto">
            <a:xfrm flipH="1">
              <a:off x="4075" y="3406"/>
              <a:ext cx="69" cy="1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grpSp>
          <p:nvGrpSpPr>
            <p:cNvPr id="28" name="Group 41"/>
            <p:cNvGrpSpPr>
              <a:grpSpLocks/>
            </p:cNvGrpSpPr>
            <p:nvPr/>
          </p:nvGrpSpPr>
          <p:grpSpPr bwMode="auto">
            <a:xfrm>
              <a:off x="3215" y="2243"/>
              <a:ext cx="619" cy="344"/>
              <a:chOff x="1886" y="5138"/>
              <a:chExt cx="1634" cy="860"/>
            </a:xfrm>
          </p:grpSpPr>
          <p:sp>
            <p:nvSpPr>
              <p:cNvPr id="39" name="AutoShape 42"/>
              <p:cNvSpPr>
                <a:spLocks noChangeArrowheads="1"/>
              </p:cNvSpPr>
              <p:nvPr/>
            </p:nvSpPr>
            <p:spPr bwMode="auto">
              <a:xfrm>
                <a:off x="1886" y="5138"/>
                <a:ext cx="1634" cy="860"/>
              </a:xfrm>
              <a:prstGeom prst="foldedCorner">
                <a:avLst>
                  <a:gd name="adj" fmla="val 26255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40" name="Text Box 43"/>
              <p:cNvSpPr txBox="1">
                <a:spLocks noChangeArrowheads="1"/>
              </p:cNvSpPr>
              <p:nvPr/>
            </p:nvSpPr>
            <p:spPr bwMode="auto">
              <a:xfrm>
                <a:off x="1972" y="5396"/>
                <a:ext cx="1462" cy="344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/>
              <a:p>
                <a:pPr algn="ctr"/>
                <a:r>
                  <a:rPr lang="en-US" altLang="ko-KR" sz="900" b="1">
                    <a:ea typeface="Batang" pitchFamily="18" charset="-127"/>
                  </a:rPr>
                  <a:t>library.lib</a:t>
                </a:r>
                <a:endParaRPr lang="en-US" sz="1050"/>
              </a:p>
            </p:txBody>
          </p:sp>
        </p:grpSp>
        <p:sp>
          <p:nvSpPr>
            <p:cNvPr id="29" name="Line 44"/>
            <p:cNvSpPr>
              <a:spLocks noChangeShapeType="1"/>
            </p:cNvSpPr>
            <p:nvPr/>
          </p:nvSpPr>
          <p:spPr bwMode="auto">
            <a:xfrm flipV="1">
              <a:off x="3524" y="2828"/>
              <a:ext cx="44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" name="Line 45"/>
            <p:cNvSpPr>
              <a:spLocks noChangeShapeType="1"/>
            </p:cNvSpPr>
            <p:nvPr/>
          </p:nvSpPr>
          <p:spPr bwMode="auto">
            <a:xfrm>
              <a:off x="3524" y="2587"/>
              <a:ext cx="0" cy="2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grpSp>
          <p:nvGrpSpPr>
            <p:cNvPr id="31" name="Group 46"/>
            <p:cNvGrpSpPr>
              <a:grpSpLocks/>
            </p:cNvGrpSpPr>
            <p:nvPr/>
          </p:nvGrpSpPr>
          <p:grpSpPr bwMode="auto">
            <a:xfrm>
              <a:off x="3593" y="3543"/>
              <a:ext cx="620" cy="200"/>
              <a:chOff x="3434" y="13050"/>
              <a:chExt cx="1548" cy="516"/>
            </a:xfrm>
          </p:grpSpPr>
          <p:sp>
            <p:nvSpPr>
              <p:cNvPr id="37" name="AutoShape 47"/>
              <p:cNvSpPr>
                <a:spLocks noChangeArrowheads="1"/>
              </p:cNvSpPr>
              <p:nvPr/>
            </p:nvSpPr>
            <p:spPr bwMode="auto">
              <a:xfrm>
                <a:off x="3434" y="13050"/>
                <a:ext cx="1548" cy="516"/>
              </a:xfrm>
              <a:prstGeom prst="roundRect">
                <a:avLst>
                  <a:gd name="adj" fmla="val 45736"/>
                </a:avLst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38" name="Text Box 48"/>
              <p:cNvSpPr txBox="1">
                <a:spLocks noChangeArrowheads="1"/>
              </p:cNvSpPr>
              <p:nvPr/>
            </p:nvSpPr>
            <p:spPr bwMode="auto">
              <a:xfrm>
                <a:off x="3515" y="13136"/>
                <a:ext cx="1386" cy="344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3716" bIns="0"/>
              <a:lstStyle/>
              <a:p>
                <a:pPr algn="ctr"/>
                <a:r>
                  <a:rPr lang="en-US" altLang="ko-KR" sz="900" b="1">
                    <a:ea typeface="Batang" pitchFamily="18" charset="-127"/>
                  </a:rPr>
                  <a:t>Debug</a:t>
                </a:r>
                <a:endParaRPr lang="en-US" sz="1050"/>
              </a:p>
            </p:txBody>
          </p:sp>
        </p:grpSp>
        <p:sp>
          <p:nvSpPr>
            <p:cNvPr id="32" name="Line 49"/>
            <p:cNvSpPr>
              <a:spLocks noChangeShapeType="1"/>
            </p:cNvSpPr>
            <p:nvPr/>
          </p:nvSpPr>
          <p:spPr bwMode="auto">
            <a:xfrm>
              <a:off x="4419" y="3406"/>
              <a:ext cx="69" cy="1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3" name="Line 50"/>
            <p:cNvSpPr>
              <a:spLocks noChangeShapeType="1"/>
            </p:cNvSpPr>
            <p:nvPr/>
          </p:nvSpPr>
          <p:spPr bwMode="auto">
            <a:xfrm>
              <a:off x="4281" y="987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4" name="Line 51"/>
            <p:cNvSpPr>
              <a:spLocks noChangeShapeType="1"/>
            </p:cNvSpPr>
            <p:nvPr/>
          </p:nvSpPr>
          <p:spPr bwMode="auto">
            <a:xfrm flipH="1">
              <a:off x="3146" y="3637"/>
              <a:ext cx="44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5" name="Line 52"/>
            <p:cNvSpPr>
              <a:spLocks noChangeShapeType="1"/>
            </p:cNvSpPr>
            <p:nvPr/>
          </p:nvSpPr>
          <p:spPr bwMode="auto">
            <a:xfrm flipV="1">
              <a:off x="3146" y="987"/>
              <a:ext cx="0" cy="26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6" name="Line 53"/>
            <p:cNvSpPr>
              <a:spLocks noChangeShapeType="1"/>
            </p:cNvSpPr>
            <p:nvPr/>
          </p:nvSpPr>
          <p:spPr bwMode="auto">
            <a:xfrm flipH="1">
              <a:off x="3146" y="987"/>
              <a:ext cx="113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16259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C9F67-1B37-4BC2-9CB2-12E88B560C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32AB9-EDC2-482E-A77F-2A5FC43237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B0F7F8-7C65-47CE-8A52-1052FE6F8ED8}" type="slidenum">
              <a:rPr lang="en-US" altLang="en-PK"/>
              <a:pPr/>
              <a:t>32</a:t>
            </a:fld>
            <a:endParaRPr lang="en-US" altLang="en-PK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3C694025-F96A-44B3-B24E-2F5B82E965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087" y="321820"/>
            <a:ext cx="8191825" cy="1082700"/>
          </a:xfrm>
        </p:spPr>
        <p:txBody>
          <a:bodyPr/>
          <a:lstStyle/>
          <a:p>
            <a:r>
              <a:rPr lang="en-US" altLang="en-PK" dirty="0"/>
              <a:t>Listing File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2610DF18-7603-4FAD-914A-B24CD3D4D2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57349" y="1404520"/>
            <a:ext cx="5829300" cy="2686050"/>
          </a:xfrm>
        </p:spPr>
        <p:txBody>
          <a:bodyPr/>
          <a:lstStyle/>
          <a:p>
            <a:r>
              <a:rPr lang="en-US" altLang="en-PK" dirty="0"/>
              <a:t>Use it to see how your program is compiled</a:t>
            </a:r>
          </a:p>
          <a:p>
            <a:r>
              <a:rPr lang="en-US" altLang="en-PK" dirty="0"/>
              <a:t>Contains </a:t>
            </a:r>
          </a:p>
          <a:p>
            <a:pPr lvl="1"/>
            <a:r>
              <a:rPr lang="en-US" altLang="en-PK" dirty="0"/>
              <a:t>source code</a:t>
            </a:r>
          </a:p>
          <a:p>
            <a:pPr lvl="1"/>
            <a:r>
              <a:rPr lang="en-US" altLang="en-PK" dirty="0"/>
              <a:t>addresses</a:t>
            </a:r>
          </a:p>
          <a:p>
            <a:pPr lvl="1"/>
            <a:r>
              <a:rPr lang="en-US" altLang="en-PK" dirty="0"/>
              <a:t>object code (machine language)</a:t>
            </a:r>
          </a:p>
          <a:p>
            <a:pPr lvl="1"/>
            <a:r>
              <a:rPr lang="en-US" altLang="en-PK" dirty="0"/>
              <a:t>segment names</a:t>
            </a:r>
          </a:p>
          <a:p>
            <a:pPr lvl="1"/>
            <a:r>
              <a:rPr lang="en-US" altLang="en-PK" dirty="0"/>
              <a:t>symbols (variables, procedures, and constants)</a:t>
            </a:r>
          </a:p>
          <a:p>
            <a:r>
              <a:rPr lang="en-US" altLang="en-PK" dirty="0"/>
              <a:t>Example: </a:t>
            </a:r>
            <a:r>
              <a:rPr lang="en-US" altLang="en-PK" dirty="0" err="1">
                <a:hlinkClick r:id="rId2" action="ppaction://hlinkfile"/>
              </a:rPr>
              <a:t>addSub.lst</a:t>
            </a:r>
            <a:endParaRPr lang="en-US" altLang="en-PK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11" y="1640962"/>
            <a:ext cx="8191824" cy="26790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100" dirty="0"/>
              <a:t>Use it to see how your program is assembled</a:t>
            </a:r>
          </a:p>
          <a:p>
            <a:pPr>
              <a:spcBef>
                <a:spcPts val="0"/>
              </a:spcBef>
            </a:pPr>
            <a:endParaRPr lang="en-US" sz="2100" dirty="0"/>
          </a:p>
          <a:p>
            <a:pPr>
              <a:spcBef>
                <a:spcPts val="0"/>
              </a:spcBef>
            </a:pPr>
            <a:r>
              <a:rPr lang="en-US" sz="2100" dirty="0"/>
              <a:t>Contains 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Source code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Object code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Relative addresses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Segment names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Symbols</a:t>
            </a:r>
          </a:p>
          <a:p>
            <a:pPr lvl="2">
              <a:spcBef>
                <a:spcPts val="0"/>
              </a:spcBef>
            </a:pPr>
            <a:r>
              <a:rPr lang="en-US" sz="1500" dirty="0"/>
              <a:t>Variables</a:t>
            </a:r>
          </a:p>
          <a:p>
            <a:pPr lvl="2">
              <a:spcBef>
                <a:spcPts val="0"/>
              </a:spcBef>
            </a:pPr>
            <a:r>
              <a:rPr lang="en-US" sz="1500" dirty="0"/>
              <a:t>Procedures</a:t>
            </a:r>
          </a:p>
          <a:p>
            <a:pPr lvl="2">
              <a:spcBef>
                <a:spcPts val="0"/>
              </a:spcBef>
            </a:pPr>
            <a:r>
              <a:rPr lang="en-US" sz="1500" dirty="0"/>
              <a:t>Constants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3E2A90-01CA-4B8B-BD4A-CD423E1B531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244580" y="2042966"/>
            <a:ext cx="3802856" cy="246340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2600325" algn="l"/>
                <a:tab pos="2962275" algn="l"/>
                <a:tab pos="4848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tabLst>
                <a:tab pos="2600325" algn="l"/>
                <a:tab pos="2962275" algn="l"/>
                <a:tab pos="4848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tabLst>
                <a:tab pos="2600325" algn="l"/>
                <a:tab pos="2962275" algn="l"/>
                <a:tab pos="4848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tabLst>
                <a:tab pos="2600325" algn="l"/>
                <a:tab pos="2962275" algn="l"/>
                <a:tab pos="4848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tabLst>
                <a:tab pos="2600325" algn="l"/>
                <a:tab pos="2962275" algn="l"/>
                <a:tab pos="4848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00325" algn="l"/>
                <a:tab pos="2962275" algn="l"/>
                <a:tab pos="4848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00325" algn="l"/>
                <a:tab pos="2962275" algn="l"/>
                <a:tab pos="4848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00325" algn="l"/>
                <a:tab pos="2962275" algn="l"/>
                <a:tab pos="4848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00325" algn="l"/>
                <a:tab pos="2962275" algn="l"/>
                <a:tab pos="4848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110000"/>
              </a:lnSpc>
              <a:spcAft>
                <a:spcPct val="50000"/>
              </a:spcAft>
            </a:pPr>
            <a:r>
              <a:rPr lang="en-US" sz="1800" dirty="0"/>
              <a:t>Object &amp; source code in a listing file</a:t>
            </a:r>
          </a:p>
          <a:p>
            <a:pPr>
              <a:lnSpc>
                <a:spcPct val="110000"/>
              </a:lnSpc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00000000	.code</a:t>
            </a:r>
          </a:p>
          <a:p>
            <a:pPr>
              <a:lnSpc>
                <a:spcPct val="110000"/>
              </a:lnSpc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00000000	main PROC</a:t>
            </a:r>
          </a:p>
          <a:p>
            <a:pPr>
              <a:lnSpc>
                <a:spcPct val="110000"/>
              </a:lnSpc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00000000  B8 00060000		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, 60000h</a:t>
            </a:r>
          </a:p>
          <a:p>
            <a:pPr>
              <a:lnSpc>
                <a:spcPct val="110000"/>
              </a:lnSpc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00000005  05 00080000		add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, 80000h</a:t>
            </a:r>
          </a:p>
          <a:p>
            <a:pPr>
              <a:lnSpc>
                <a:spcPct val="110000"/>
              </a:lnSpc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0000000A  2D 00020000		sub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, 20000h</a:t>
            </a:r>
          </a:p>
          <a:p>
            <a:pPr>
              <a:lnSpc>
                <a:spcPct val="110000"/>
              </a:lnSpc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0000000F  6A 00		push 0</a:t>
            </a:r>
          </a:p>
          <a:p>
            <a:pPr>
              <a:lnSpc>
                <a:spcPct val="110000"/>
              </a:lnSpc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00000011  E8 00000000 E		call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ExitProcess</a:t>
            </a: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00000016	main ENDP</a:t>
            </a:r>
          </a:p>
          <a:p>
            <a:pPr>
              <a:lnSpc>
                <a:spcPct val="110000"/>
              </a:lnSpc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	END main</a:t>
            </a:r>
          </a:p>
        </p:txBody>
      </p:sp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5850609" y="2820445"/>
            <a:ext cx="1382315" cy="2420540"/>
            <a:chOff x="2771" y="1833"/>
            <a:chExt cx="1161" cy="2033"/>
          </a:xfrm>
        </p:grpSpPr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2953" y="1833"/>
              <a:ext cx="798" cy="980"/>
            </a:xfrm>
            <a:prstGeom prst="roundRect">
              <a:avLst>
                <a:gd name="adj" fmla="val 10449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V="1">
              <a:off x="3351" y="2813"/>
              <a:ext cx="0" cy="61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2771" y="3430"/>
              <a:ext cx="1161" cy="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lang="en-US" sz="1050" b="1">
                  <a:solidFill>
                    <a:srgbClr val="FF0000"/>
                  </a:solidFill>
                </a:rPr>
                <a:t>object code</a:t>
              </a:r>
            </a:p>
            <a:p>
              <a:pPr algn="ctr"/>
              <a:r>
                <a:rPr lang="en-US" sz="1050" b="1">
                  <a:solidFill>
                    <a:srgbClr val="FF0000"/>
                  </a:solidFill>
                </a:rPr>
                <a:t>(hexadecimal)</a:t>
              </a:r>
            </a:p>
          </p:txBody>
        </p:sp>
      </p:grpSp>
      <p:grpSp>
        <p:nvGrpSpPr>
          <p:cNvPr id="12" name="Group 16"/>
          <p:cNvGrpSpPr>
            <a:grpSpLocks/>
          </p:cNvGrpSpPr>
          <p:nvPr/>
        </p:nvGrpSpPr>
        <p:grpSpPr bwMode="auto">
          <a:xfrm>
            <a:off x="7190061" y="2475164"/>
            <a:ext cx="1684735" cy="2549128"/>
            <a:chOff x="3896" y="1543"/>
            <a:chExt cx="1415" cy="2141"/>
          </a:xfrm>
        </p:grpSpPr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>
              <a:off x="3896" y="1543"/>
              <a:ext cx="1415" cy="1597"/>
            </a:xfrm>
            <a:prstGeom prst="roundRect">
              <a:avLst>
                <a:gd name="adj" fmla="val 862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V="1">
              <a:off x="4586" y="3140"/>
              <a:ext cx="0" cy="32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4005" y="3430"/>
              <a:ext cx="1161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lang="en-US" sz="1050" b="1">
                  <a:solidFill>
                    <a:srgbClr val="FF0000"/>
                  </a:solidFill>
                </a:rPr>
                <a:t>source code</a:t>
              </a:r>
            </a:p>
          </p:txBody>
        </p:sp>
      </p:grpSp>
      <p:grpSp>
        <p:nvGrpSpPr>
          <p:cNvPr id="16" name="Group 22"/>
          <p:cNvGrpSpPr>
            <a:grpSpLocks/>
          </p:cNvGrpSpPr>
          <p:nvPr/>
        </p:nvGrpSpPr>
        <p:grpSpPr bwMode="auto">
          <a:xfrm>
            <a:off x="4857627" y="2475163"/>
            <a:ext cx="1122759" cy="2765822"/>
            <a:chOff x="1937" y="1543"/>
            <a:chExt cx="943" cy="2323"/>
          </a:xfrm>
        </p:grpSpPr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>
              <a:off x="2300" y="1543"/>
              <a:ext cx="580" cy="1379"/>
            </a:xfrm>
            <a:prstGeom prst="roundRect">
              <a:avLst>
                <a:gd name="adj" fmla="val 10449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V="1">
              <a:off x="2590" y="2922"/>
              <a:ext cx="0" cy="39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1937" y="3430"/>
              <a:ext cx="835" cy="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lang="en-US" sz="1050" b="1">
                  <a:solidFill>
                    <a:srgbClr val="FF0000"/>
                  </a:solidFill>
                </a:rPr>
                <a:t>Relative</a:t>
              </a:r>
            </a:p>
            <a:p>
              <a:pPr algn="ctr"/>
              <a:r>
                <a:rPr lang="en-US" sz="1050" b="1">
                  <a:solidFill>
                    <a:srgbClr val="FF0000"/>
                  </a:solidFill>
                </a:rPr>
                <a:t>Addresses</a:t>
              </a: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 flipH="1">
              <a:off x="2372" y="3321"/>
              <a:ext cx="218" cy="10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422721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E1BAF-6FD9-4150-98A8-54937960C8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57EEE-4D80-4890-BADF-661F047E11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455326-85D5-44FD-BE10-514A0A78199D}" type="slidenum">
              <a:rPr lang="en-US" altLang="en-PK"/>
              <a:pPr/>
              <a:t>34</a:t>
            </a:fld>
            <a:endParaRPr lang="en-US" altLang="en-PK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C7832E4F-E951-43FD-9071-017EF7296A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Map File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6864DA01-C79B-46E6-8A1C-8704CD3FF8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43100" y="1688300"/>
            <a:ext cx="5257800" cy="2686050"/>
          </a:xfrm>
        </p:spPr>
        <p:txBody>
          <a:bodyPr/>
          <a:lstStyle/>
          <a:p>
            <a:r>
              <a:rPr lang="en-US" altLang="en-PK" dirty="0"/>
              <a:t>Information about each program segment:</a:t>
            </a:r>
          </a:p>
          <a:p>
            <a:pPr lvl="1"/>
            <a:r>
              <a:rPr lang="en-US" altLang="en-PK" dirty="0"/>
              <a:t>starting address</a:t>
            </a:r>
          </a:p>
          <a:p>
            <a:pPr lvl="1"/>
            <a:r>
              <a:rPr lang="en-US" altLang="en-PK" dirty="0"/>
              <a:t>ending address</a:t>
            </a:r>
          </a:p>
          <a:p>
            <a:pPr lvl="1"/>
            <a:r>
              <a:rPr lang="en-US" altLang="en-PK" dirty="0"/>
              <a:t>size</a:t>
            </a:r>
          </a:p>
          <a:p>
            <a:pPr lvl="1"/>
            <a:r>
              <a:rPr lang="en-US" altLang="en-PK" dirty="0"/>
              <a:t>segment type</a:t>
            </a:r>
          </a:p>
          <a:p>
            <a:r>
              <a:rPr lang="en-US" altLang="en-PK" dirty="0"/>
              <a:t>Example: </a:t>
            </a:r>
            <a:r>
              <a:rPr lang="en-US" altLang="en-PK" dirty="0" err="1">
                <a:hlinkClick r:id="rId2" action="ppaction://hlinkfile"/>
              </a:rPr>
              <a:t>addSub.map</a:t>
            </a:r>
            <a:r>
              <a:rPr lang="en-US" altLang="en-PK" dirty="0"/>
              <a:t> (16-bit version)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GB" dirty="0"/>
              <a:t>A.qadeer@nu.edu.pk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GB" dirty="0"/>
              <a:t>O</a:t>
            </a:r>
            <a:r>
              <a:rPr lang="en" dirty="0"/>
              <a:t>ffice #213, Visiting Hours Only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6287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10FB-557C-4D8D-B6A9-CFB782C83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 06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74D9D-D818-462E-B1AE-E04E5945F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03</a:t>
            </a:r>
            <a:endParaRPr lang="en-PK" dirty="0"/>
          </a:p>
        </p:txBody>
      </p:sp>
      <p:grpSp>
        <p:nvGrpSpPr>
          <p:cNvPr id="4" name="Google Shape;4349;p48">
            <a:extLst>
              <a:ext uri="{FF2B5EF4-FFF2-40B4-BE49-F238E27FC236}">
                <a16:creationId xmlns:a16="http://schemas.microsoft.com/office/drawing/2014/main" id="{4B843817-6BC6-47AA-9308-E64E07042CDE}"/>
              </a:ext>
            </a:extLst>
          </p:cNvPr>
          <p:cNvGrpSpPr/>
          <p:nvPr/>
        </p:nvGrpSpPr>
        <p:grpSpPr>
          <a:xfrm>
            <a:off x="5570483" y="908092"/>
            <a:ext cx="3143086" cy="3406477"/>
            <a:chOff x="2181300" y="231400"/>
            <a:chExt cx="4262637" cy="4762499"/>
          </a:xfrm>
        </p:grpSpPr>
        <p:sp>
          <p:nvSpPr>
            <p:cNvPr id="5" name="Google Shape;4350;p48">
              <a:extLst>
                <a:ext uri="{FF2B5EF4-FFF2-40B4-BE49-F238E27FC236}">
                  <a16:creationId xmlns:a16="http://schemas.microsoft.com/office/drawing/2014/main" id="{94389DF8-6AC1-4D34-B609-2E913CE190A7}"/>
                </a:ext>
              </a:extLst>
            </p:cNvPr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351;p48">
              <a:extLst>
                <a:ext uri="{FF2B5EF4-FFF2-40B4-BE49-F238E27FC236}">
                  <a16:creationId xmlns:a16="http://schemas.microsoft.com/office/drawing/2014/main" id="{D411DC7A-B15D-480D-BEAD-775E51ECCC2C}"/>
                </a:ext>
              </a:extLst>
            </p:cNvPr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352;p48">
              <a:extLst>
                <a:ext uri="{FF2B5EF4-FFF2-40B4-BE49-F238E27FC236}">
                  <a16:creationId xmlns:a16="http://schemas.microsoft.com/office/drawing/2014/main" id="{05C56744-4C52-482C-B41D-86619800DF3E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353;p48">
              <a:extLst>
                <a:ext uri="{FF2B5EF4-FFF2-40B4-BE49-F238E27FC236}">
                  <a16:creationId xmlns:a16="http://schemas.microsoft.com/office/drawing/2014/main" id="{B6D360C8-4BEF-421B-B16F-CB0BAF7EE236}"/>
                </a:ext>
              </a:extLst>
            </p:cNvPr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354;p48">
              <a:extLst>
                <a:ext uri="{FF2B5EF4-FFF2-40B4-BE49-F238E27FC236}">
                  <a16:creationId xmlns:a16="http://schemas.microsoft.com/office/drawing/2014/main" id="{8069A179-F22D-44B9-9708-033FE8FD0588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355;p48">
              <a:extLst>
                <a:ext uri="{FF2B5EF4-FFF2-40B4-BE49-F238E27FC236}">
                  <a16:creationId xmlns:a16="http://schemas.microsoft.com/office/drawing/2014/main" id="{C06CB7DE-DE9D-4101-8DD9-D7DE69A2B5EE}"/>
                </a:ext>
              </a:extLst>
            </p:cNvPr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356;p48">
              <a:extLst>
                <a:ext uri="{FF2B5EF4-FFF2-40B4-BE49-F238E27FC236}">
                  <a16:creationId xmlns:a16="http://schemas.microsoft.com/office/drawing/2014/main" id="{FFCF3D4A-DEC5-4A06-9DFD-AEADCF70D867}"/>
                </a:ext>
              </a:extLst>
            </p:cNvPr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357;p48">
              <a:extLst>
                <a:ext uri="{FF2B5EF4-FFF2-40B4-BE49-F238E27FC236}">
                  <a16:creationId xmlns:a16="http://schemas.microsoft.com/office/drawing/2014/main" id="{30372073-67B3-40D9-9AE6-17FFF4347CB9}"/>
                </a:ext>
              </a:extLst>
            </p:cNvPr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358;p48">
              <a:extLst>
                <a:ext uri="{FF2B5EF4-FFF2-40B4-BE49-F238E27FC236}">
                  <a16:creationId xmlns:a16="http://schemas.microsoft.com/office/drawing/2014/main" id="{07C54BF5-4F99-406D-BA93-DEE3C5D30503}"/>
                </a:ext>
              </a:extLst>
            </p:cNvPr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359;p48">
              <a:extLst>
                <a:ext uri="{FF2B5EF4-FFF2-40B4-BE49-F238E27FC236}">
                  <a16:creationId xmlns:a16="http://schemas.microsoft.com/office/drawing/2014/main" id="{5AE503B7-3C0B-4BAE-8E6E-79F0390900CF}"/>
                </a:ext>
              </a:extLst>
            </p:cNvPr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360;p48">
              <a:extLst>
                <a:ext uri="{FF2B5EF4-FFF2-40B4-BE49-F238E27FC236}">
                  <a16:creationId xmlns:a16="http://schemas.microsoft.com/office/drawing/2014/main" id="{6131E1EA-2B6D-414B-B718-98EEA1F90466}"/>
                </a:ext>
              </a:extLst>
            </p:cNvPr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361;p48">
              <a:extLst>
                <a:ext uri="{FF2B5EF4-FFF2-40B4-BE49-F238E27FC236}">
                  <a16:creationId xmlns:a16="http://schemas.microsoft.com/office/drawing/2014/main" id="{D5B868E0-5570-463A-BF7C-C57125617ED4}"/>
                </a:ext>
              </a:extLst>
            </p:cNvPr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362;p48">
              <a:extLst>
                <a:ext uri="{FF2B5EF4-FFF2-40B4-BE49-F238E27FC236}">
                  <a16:creationId xmlns:a16="http://schemas.microsoft.com/office/drawing/2014/main" id="{DA396958-6ECF-4BA8-8C7B-3DED5DA5309B}"/>
                </a:ext>
              </a:extLst>
            </p:cNvPr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363;p48">
              <a:extLst>
                <a:ext uri="{FF2B5EF4-FFF2-40B4-BE49-F238E27FC236}">
                  <a16:creationId xmlns:a16="http://schemas.microsoft.com/office/drawing/2014/main" id="{3E526219-2770-4301-936D-EBE5E23B4F96}"/>
                </a:ext>
              </a:extLst>
            </p:cNvPr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364;p48">
              <a:extLst>
                <a:ext uri="{FF2B5EF4-FFF2-40B4-BE49-F238E27FC236}">
                  <a16:creationId xmlns:a16="http://schemas.microsoft.com/office/drawing/2014/main" id="{715B8677-FC7F-4C6E-89E9-A058AAC1071D}"/>
                </a:ext>
              </a:extLst>
            </p:cNvPr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365;p48">
              <a:extLst>
                <a:ext uri="{FF2B5EF4-FFF2-40B4-BE49-F238E27FC236}">
                  <a16:creationId xmlns:a16="http://schemas.microsoft.com/office/drawing/2014/main" id="{7AB2AEAC-0AEA-4036-9AA1-A3615B4BC607}"/>
                </a:ext>
              </a:extLst>
            </p:cNvPr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366;p48">
              <a:extLst>
                <a:ext uri="{FF2B5EF4-FFF2-40B4-BE49-F238E27FC236}">
                  <a16:creationId xmlns:a16="http://schemas.microsoft.com/office/drawing/2014/main" id="{69AE4474-6CAE-496C-8BEB-DFEBC7E4913C}"/>
                </a:ext>
              </a:extLst>
            </p:cNvPr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367;p48">
              <a:extLst>
                <a:ext uri="{FF2B5EF4-FFF2-40B4-BE49-F238E27FC236}">
                  <a16:creationId xmlns:a16="http://schemas.microsoft.com/office/drawing/2014/main" id="{34885E21-451E-46A5-94DE-B6A907435403}"/>
                </a:ext>
              </a:extLst>
            </p:cNvPr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368;p48">
              <a:extLst>
                <a:ext uri="{FF2B5EF4-FFF2-40B4-BE49-F238E27FC236}">
                  <a16:creationId xmlns:a16="http://schemas.microsoft.com/office/drawing/2014/main" id="{A7B35C89-395B-4284-8068-8E2C5B729322}"/>
                </a:ext>
              </a:extLst>
            </p:cNvPr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369;p48">
              <a:extLst>
                <a:ext uri="{FF2B5EF4-FFF2-40B4-BE49-F238E27FC236}">
                  <a16:creationId xmlns:a16="http://schemas.microsoft.com/office/drawing/2014/main" id="{7F30121F-1435-4FED-8A98-ACF903A2EE54}"/>
                </a:ext>
              </a:extLst>
            </p:cNvPr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370;p48">
              <a:extLst>
                <a:ext uri="{FF2B5EF4-FFF2-40B4-BE49-F238E27FC236}">
                  <a16:creationId xmlns:a16="http://schemas.microsoft.com/office/drawing/2014/main" id="{2B34216D-B880-451D-8D1A-AD620CA69D56}"/>
                </a:ext>
              </a:extLst>
            </p:cNvPr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371;p48">
              <a:extLst>
                <a:ext uri="{FF2B5EF4-FFF2-40B4-BE49-F238E27FC236}">
                  <a16:creationId xmlns:a16="http://schemas.microsoft.com/office/drawing/2014/main" id="{708C7713-DB60-429A-A041-F08E390DCA30}"/>
                </a:ext>
              </a:extLst>
            </p:cNvPr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372;p48">
              <a:extLst>
                <a:ext uri="{FF2B5EF4-FFF2-40B4-BE49-F238E27FC236}">
                  <a16:creationId xmlns:a16="http://schemas.microsoft.com/office/drawing/2014/main" id="{13D3F553-1F5E-439A-B218-912CE14FBA69}"/>
                </a:ext>
              </a:extLst>
            </p:cNvPr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373;p48">
              <a:extLst>
                <a:ext uri="{FF2B5EF4-FFF2-40B4-BE49-F238E27FC236}">
                  <a16:creationId xmlns:a16="http://schemas.microsoft.com/office/drawing/2014/main" id="{53ABF5D1-7BFC-431C-8BF6-686DCAE0FBD1}"/>
                </a:ext>
              </a:extLst>
            </p:cNvPr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374;p48">
              <a:extLst>
                <a:ext uri="{FF2B5EF4-FFF2-40B4-BE49-F238E27FC236}">
                  <a16:creationId xmlns:a16="http://schemas.microsoft.com/office/drawing/2014/main" id="{66D7AF65-9B94-425E-9D6E-B385EBF21846}"/>
                </a:ext>
              </a:extLst>
            </p:cNvPr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375;p48">
              <a:extLst>
                <a:ext uri="{FF2B5EF4-FFF2-40B4-BE49-F238E27FC236}">
                  <a16:creationId xmlns:a16="http://schemas.microsoft.com/office/drawing/2014/main" id="{E35DE70C-D0AA-46CD-B092-7DBDE5706DA4}"/>
                </a:ext>
              </a:extLst>
            </p:cNvPr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376;p48">
              <a:extLst>
                <a:ext uri="{FF2B5EF4-FFF2-40B4-BE49-F238E27FC236}">
                  <a16:creationId xmlns:a16="http://schemas.microsoft.com/office/drawing/2014/main" id="{9A34396F-F0AE-43F1-AC42-9725E04D8F66}"/>
                </a:ext>
              </a:extLst>
            </p:cNvPr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377;p48">
              <a:extLst>
                <a:ext uri="{FF2B5EF4-FFF2-40B4-BE49-F238E27FC236}">
                  <a16:creationId xmlns:a16="http://schemas.microsoft.com/office/drawing/2014/main" id="{9FB4ED13-1DAC-4FEE-B9C7-5E6857177802}"/>
                </a:ext>
              </a:extLst>
            </p:cNvPr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378;p48">
              <a:extLst>
                <a:ext uri="{FF2B5EF4-FFF2-40B4-BE49-F238E27FC236}">
                  <a16:creationId xmlns:a16="http://schemas.microsoft.com/office/drawing/2014/main" id="{AAA7D360-085F-4C0E-8888-577A88C7A0B2}"/>
                </a:ext>
              </a:extLst>
            </p:cNvPr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379;p48">
              <a:extLst>
                <a:ext uri="{FF2B5EF4-FFF2-40B4-BE49-F238E27FC236}">
                  <a16:creationId xmlns:a16="http://schemas.microsoft.com/office/drawing/2014/main" id="{B5040743-FA1E-4151-B610-0331538F082F}"/>
                </a:ext>
              </a:extLst>
            </p:cNvPr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380;p48">
              <a:extLst>
                <a:ext uri="{FF2B5EF4-FFF2-40B4-BE49-F238E27FC236}">
                  <a16:creationId xmlns:a16="http://schemas.microsoft.com/office/drawing/2014/main" id="{C08D26CA-A7A1-4C17-8C77-0491BF240753}"/>
                </a:ext>
              </a:extLst>
            </p:cNvPr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381;p48">
              <a:extLst>
                <a:ext uri="{FF2B5EF4-FFF2-40B4-BE49-F238E27FC236}">
                  <a16:creationId xmlns:a16="http://schemas.microsoft.com/office/drawing/2014/main" id="{754B55D1-5AF2-4623-9042-61CD8B275C56}"/>
                </a:ext>
              </a:extLst>
            </p:cNvPr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382;p48">
              <a:extLst>
                <a:ext uri="{FF2B5EF4-FFF2-40B4-BE49-F238E27FC236}">
                  <a16:creationId xmlns:a16="http://schemas.microsoft.com/office/drawing/2014/main" id="{A988424E-1AB7-4391-A26C-DFFA67F66684}"/>
                </a:ext>
              </a:extLst>
            </p:cNvPr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383;p48">
              <a:extLst>
                <a:ext uri="{FF2B5EF4-FFF2-40B4-BE49-F238E27FC236}">
                  <a16:creationId xmlns:a16="http://schemas.microsoft.com/office/drawing/2014/main" id="{618A82CA-EA40-4BB9-B6E5-AFD3129488BD}"/>
                </a:ext>
              </a:extLst>
            </p:cNvPr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384;p48">
              <a:extLst>
                <a:ext uri="{FF2B5EF4-FFF2-40B4-BE49-F238E27FC236}">
                  <a16:creationId xmlns:a16="http://schemas.microsoft.com/office/drawing/2014/main" id="{7F89ED2F-2C99-485B-AFA7-A8A902008B76}"/>
                </a:ext>
              </a:extLst>
            </p:cNvPr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385;p48">
              <a:extLst>
                <a:ext uri="{FF2B5EF4-FFF2-40B4-BE49-F238E27FC236}">
                  <a16:creationId xmlns:a16="http://schemas.microsoft.com/office/drawing/2014/main" id="{812090CE-9247-40FA-8594-A1F59CC4D313}"/>
                </a:ext>
              </a:extLst>
            </p:cNvPr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386;p48">
              <a:extLst>
                <a:ext uri="{FF2B5EF4-FFF2-40B4-BE49-F238E27FC236}">
                  <a16:creationId xmlns:a16="http://schemas.microsoft.com/office/drawing/2014/main" id="{1EDE550F-FD42-4B2C-97C3-7628D95EBC03}"/>
                </a:ext>
              </a:extLst>
            </p:cNvPr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387;p48">
              <a:extLst>
                <a:ext uri="{FF2B5EF4-FFF2-40B4-BE49-F238E27FC236}">
                  <a16:creationId xmlns:a16="http://schemas.microsoft.com/office/drawing/2014/main" id="{10D0D8C5-977F-4AC6-824B-D5F36B3FE6F8}"/>
                </a:ext>
              </a:extLst>
            </p:cNvPr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" name="Google Shape;4388;p48">
              <a:extLst>
                <a:ext uri="{FF2B5EF4-FFF2-40B4-BE49-F238E27FC236}">
                  <a16:creationId xmlns:a16="http://schemas.microsoft.com/office/drawing/2014/main" id="{981BE346-0397-4303-9F0B-DA0F099AEAB4}"/>
                </a:ext>
              </a:extLst>
            </p:cNvPr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195" name="Google Shape;4389;p48">
                <a:extLst>
                  <a:ext uri="{FF2B5EF4-FFF2-40B4-BE49-F238E27FC236}">
                    <a16:creationId xmlns:a16="http://schemas.microsoft.com/office/drawing/2014/main" id="{F18AC14F-4624-4F62-BB57-1AF387AD3CA0}"/>
                  </a:ext>
                </a:extLst>
              </p:cNvPr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4390;p48">
                <a:extLst>
                  <a:ext uri="{FF2B5EF4-FFF2-40B4-BE49-F238E27FC236}">
                    <a16:creationId xmlns:a16="http://schemas.microsoft.com/office/drawing/2014/main" id="{A4788D8B-0130-4A3C-A02B-EA9EA27CF1E7}"/>
                  </a:ext>
                </a:extLst>
              </p:cNvPr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4391;p48">
                <a:extLst>
                  <a:ext uri="{FF2B5EF4-FFF2-40B4-BE49-F238E27FC236}">
                    <a16:creationId xmlns:a16="http://schemas.microsoft.com/office/drawing/2014/main" id="{D695A356-BA6B-4D12-92C8-7B264B5E71B8}"/>
                  </a:ext>
                </a:extLst>
              </p:cNvPr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4392;p48">
                <a:extLst>
                  <a:ext uri="{FF2B5EF4-FFF2-40B4-BE49-F238E27FC236}">
                    <a16:creationId xmlns:a16="http://schemas.microsoft.com/office/drawing/2014/main" id="{9D6399EA-15BE-4A93-AED7-5C083E96CB4B}"/>
                  </a:ext>
                </a:extLst>
              </p:cNvPr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4393;p48">
                <a:extLst>
                  <a:ext uri="{FF2B5EF4-FFF2-40B4-BE49-F238E27FC236}">
                    <a16:creationId xmlns:a16="http://schemas.microsoft.com/office/drawing/2014/main" id="{BA51C476-E3EA-4342-8ABE-3858DBA44D09}"/>
                  </a:ext>
                </a:extLst>
              </p:cNvPr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4394;p48">
                <a:extLst>
                  <a:ext uri="{FF2B5EF4-FFF2-40B4-BE49-F238E27FC236}">
                    <a16:creationId xmlns:a16="http://schemas.microsoft.com/office/drawing/2014/main" id="{12CBB838-193E-4DCE-9F62-6F2C0280356F}"/>
                  </a:ext>
                </a:extLst>
              </p:cNvPr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4395;p48">
                <a:extLst>
                  <a:ext uri="{FF2B5EF4-FFF2-40B4-BE49-F238E27FC236}">
                    <a16:creationId xmlns:a16="http://schemas.microsoft.com/office/drawing/2014/main" id="{2F94D7A4-C8E2-4123-AFFC-5ABD9C7F689D}"/>
                  </a:ext>
                </a:extLst>
              </p:cNvPr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4396;p48">
                <a:extLst>
                  <a:ext uri="{FF2B5EF4-FFF2-40B4-BE49-F238E27FC236}">
                    <a16:creationId xmlns:a16="http://schemas.microsoft.com/office/drawing/2014/main" id="{E830BFC6-DDB4-42EA-99CB-A93AE08E752B}"/>
                  </a:ext>
                </a:extLst>
              </p:cNvPr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4397;p48">
                <a:extLst>
                  <a:ext uri="{FF2B5EF4-FFF2-40B4-BE49-F238E27FC236}">
                    <a16:creationId xmlns:a16="http://schemas.microsoft.com/office/drawing/2014/main" id="{A68672D7-23D7-4197-8CA3-1D069978D315}"/>
                  </a:ext>
                </a:extLst>
              </p:cNvPr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4398;p48">
                <a:extLst>
                  <a:ext uri="{FF2B5EF4-FFF2-40B4-BE49-F238E27FC236}">
                    <a16:creationId xmlns:a16="http://schemas.microsoft.com/office/drawing/2014/main" id="{13B585BA-35EC-44F4-B439-B88351837E16}"/>
                  </a:ext>
                </a:extLst>
              </p:cNvPr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4399;p48">
                <a:extLst>
                  <a:ext uri="{FF2B5EF4-FFF2-40B4-BE49-F238E27FC236}">
                    <a16:creationId xmlns:a16="http://schemas.microsoft.com/office/drawing/2014/main" id="{418FA8AD-83B3-4DAD-9AA4-13BBEFE3D815}"/>
                  </a:ext>
                </a:extLst>
              </p:cNvPr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4400;p48">
                <a:extLst>
                  <a:ext uri="{FF2B5EF4-FFF2-40B4-BE49-F238E27FC236}">
                    <a16:creationId xmlns:a16="http://schemas.microsoft.com/office/drawing/2014/main" id="{B42EC7E5-2007-41E2-A391-023AD99D99F6}"/>
                  </a:ext>
                </a:extLst>
              </p:cNvPr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4401;p48">
                <a:extLst>
                  <a:ext uri="{FF2B5EF4-FFF2-40B4-BE49-F238E27FC236}">
                    <a16:creationId xmlns:a16="http://schemas.microsoft.com/office/drawing/2014/main" id="{3F7D6C38-A24B-43BC-88A9-74727EAC4C29}"/>
                  </a:ext>
                </a:extLst>
              </p:cNvPr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4402;p48">
                <a:extLst>
                  <a:ext uri="{FF2B5EF4-FFF2-40B4-BE49-F238E27FC236}">
                    <a16:creationId xmlns:a16="http://schemas.microsoft.com/office/drawing/2014/main" id="{35033C95-99F3-4E85-9FCC-911EBC6BC2AE}"/>
                  </a:ext>
                </a:extLst>
              </p:cNvPr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4403;p48">
                <a:extLst>
                  <a:ext uri="{FF2B5EF4-FFF2-40B4-BE49-F238E27FC236}">
                    <a16:creationId xmlns:a16="http://schemas.microsoft.com/office/drawing/2014/main" id="{6086CF02-8A90-451B-8F3B-599D11E84E2F}"/>
                  </a:ext>
                </a:extLst>
              </p:cNvPr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4404;p48">
                <a:extLst>
                  <a:ext uri="{FF2B5EF4-FFF2-40B4-BE49-F238E27FC236}">
                    <a16:creationId xmlns:a16="http://schemas.microsoft.com/office/drawing/2014/main" id="{8A773B44-C1D8-45ED-9F20-EA7E11172E75}"/>
                  </a:ext>
                </a:extLst>
              </p:cNvPr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4405;p48">
                <a:extLst>
                  <a:ext uri="{FF2B5EF4-FFF2-40B4-BE49-F238E27FC236}">
                    <a16:creationId xmlns:a16="http://schemas.microsoft.com/office/drawing/2014/main" id="{25901097-EACB-4458-9BFD-EA66094EBCB8}"/>
                  </a:ext>
                </a:extLst>
              </p:cNvPr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406;p48">
              <a:extLst>
                <a:ext uri="{FF2B5EF4-FFF2-40B4-BE49-F238E27FC236}">
                  <a16:creationId xmlns:a16="http://schemas.microsoft.com/office/drawing/2014/main" id="{75108941-2D8F-499B-9E8F-16CAC719B132}"/>
                </a:ext>
              </a:extLst>
            </p:cNvPr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179" name="Google Shape;4407;p48">
                <a:extLst>
                  <a:ext uri="{FF2B5EF4-FFF2-40B4-BE49-F238E27FC236}">
                    <a16:creationId xmlns:a16="http://schemas.microsoft.com/office/drawing/2014/main" id="{11EFEB3A-3EAF-4657-B6B6-F219B3453CA7}"/>
                  </a:ext>
                </a:extLst>
              </p:cNvPr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4408;p48">
                <a:extLst>
                  <a:ext uri="{FF2B5EF4-FFF2-40B4-BE49-F238E27FC236}">
                    <a16:creationId xmlns:a16="http://schemas.microsoft.com/office/drawing/2014/main" id="{4824F9AB-A222-4193-ABEC-90C100FF45E3}"/>
                  </a:ext>
                </a:extLst>
              </p:cNvPr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4409;p48">
                <a:extLst>
                  <a:ext uri="{FF2B5EF4-FFF2-40B4-BE49-F238E27FC236}">
                    <a16:creationId xmlns:a16="http://schemas.microsoft.com/office/drawing/2014/main" id="{6CF20DE5-DC4A-4D8F-81DE-371A260509F2}"/>
                  </a:ext>
                </a:extLst>
              </p:cNvPr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4410;p48">
                <a:extLst>
                  <a:ext uri="{FF2B5EF4-FFF2-40B4-BE49-F238E27FC236}">
                    <a16:creationId xmlns:a16="http://schemas.microsoft.com/office/drawing/2014/main" id="{76CC53A2-FE9D-4A81-9AB5-3CCC0FA3283F}"/>
                  </a:ext>
                </a:extLst>
              </p:cNvPr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4411;p48">
                <a:extLst>
                  <a:ext uri="{FF2B5EF4-FFF2-40B4-BE49-F238E27FC236}">
                    <a16:creationId xmlns:a16="http://schemas.microsoft.com/office/drawing/2014/main" id="{54E0F474-73BE-4C54-8CFE-D18F09393201}"/>
                  </a:ext>
                </a:extLst>
              </p:cNvPr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4412;p48">
                <a:extLst>
                  <a:ext uri="{FF2B5EF4-FFF2-40B4-BE49-F238E27FC236}">
                    <a16:creationId xmlns:a16="http://schemas.microsoft.com/office/drawing/2014/main" id="{EC065618-0840-4BCD-AC7D-D59935D5A571}"/>
                  </a:ext>
                </a:extLst>
              </p:cNvPr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4413;p48">
                <a:extLst>
                  <a:ext uri="{FF2B5EF4-FFF2-40B4-BE49-F238E27FC236}">
                    <a16:creationId xmlns:a16="http://schemas.microsoft.com/office/drawing/2014/main" id="{BA0D0CAB-FA1F-45D2-A0B0-C964F91D9AFB}"/>
                  </a:ext>
                </a:extLst>
              </p:cNvPr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4414;p48">
                <a:extLst>
                  <a:ext uri="{FF2B5EF4-FFF2-40B4-BE49-F238E27FC236}">
                    <a16:creationId xmlns:a16="http://schemas.microsoft.com/office/drawing/2014/main" id="{5FD797EF-962E-4712-BC9B-DCB4C19C08DB}"/>
                  </a:ext>
                </a:extLst>
              </p:cNvPr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4415;p48">
                <a:extLst>
                  <a:ext uri="{FF2B5EF4-FFF2-40B4-BE49-F238E27FC236}">
                    <a16:creationId xmlns:a16="http://schemas.microsoft.com/office/drawing/2014/main" id="{AED1EDF8-4ABC-45A0-B95C-116E79C7D6C5}"/>
                  </a:ext>
                </a:extLst>
              </p:cNvPr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4416;p48">
                <a:extLst>
                  <a:ext uri="{FF2B5EF4-FFF2-40B4-BE49-F238E27FC236}">
                    <a16:creationId xmlns:a16="http://schemas.microsoft.com/office/drawing/2014/main" id="{D6CCBEC1-5369-406D-B963-50CBD6A3A469}"/>
                  </a:ext>
                </a:extLst>
              </p:cNvPr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4417;p48">
                <a:extLst>
                  <a:ext uri="{FF2B5EF4-FFF2-40B4-BE49-F238E27FC236}">
                    <a16:creationId xmlns:a16="http://schemas.microsoft.com/office/drawing/2014/main" id="{C3EF3B2A-C8D9-4E29-B86D-D719061C99BD}"/>
                  </a:ext>
                </a:extLst>
              </p:cNvPr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4418;p48">
                <a:extLst>
                  <a:ext uri="{FF2B5EF4-FFF2-40B4-BE49-F238E27FC236}">
                    <a16:creationId xmlns:a16="http://schemas.microsoft.com/office/drawing/2014/main" id="{02B1779B-CD27-42AD-BA05-EC4A5C156011}"/>
                  </a:ext>
                </a:extLst>
              </p:cNvPr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4419;p48">
                <a:extLst>
                  <a:ext uri="{FF2B5EF4-FFF2-40B4-BE49-F238E27FC236}">
                    <a16:creationId xmlns:a16="http://schemas.microsoft.com/office/drawing/2014/main" id="{87748F64-F8F6-4D48-9A0F-733F1F7C1E07}"/>
                  </a:ext>
                </a:extLst>
              </p:cNvPr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4420;p48">
                <a:extLst>
                  <a:ext uri="{FF2B5EF4-FFF2-40B4-BE49-F238E27FC236}">
                    <a16:creationId xmlns:a16="http://schemas.microsoft.com/office/drawing/2014/main" id="{31B20046-236F-4DB9-9287-CE2D2FEFAD0E}"/>
                  </a:ext>
                </a:extLst>
              </p:cNvPr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4421;p48">
                <a:extLst>
                  <a:ext uri="{FF2B5EF4-FFF2-40B4-BE49-F238E27FC236}">
                    <a16:creationId xmlns:a16="http://schemas.microsoft.com/office/drawing/2014/main" id="{5BBB94A8-28C4-4292-92E6-A2FB05AEE929}"/>
                  </a:ext>
                </a:extLst>
              </p:cNvPr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4422;p48">
                <a:extLst>
                  <a:ext uri="{FF2B5EF4-FFF2-40B4-BE49-F238E27FC236}">
                    <a16:creationId xmlns:a16="http://schemas.microsoft.com/office/drawing/2014/main" id="{5F69CEC9-84B1-4A15-96C2-697B9A79C521}"/>
                  </a:ext>
                </a:extLst>
              </p:cNvPr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423;p48">
              <a:extLst>
                <a:ext uri="{FF2B5EF4-FFF2-40B4-BE49-F238E27FC236}">
                  <a16:creationId xmlns:a16="http://schemas.microsoft.com/office/drawing/2014/main" id="{D1A3A73A-DD83-48A3-A04F-D240940622D2}"/>
                </a:ext>
              </a:extLst>
            </p:cNvPr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163" name="Google Shape;4424;p48">
                <a:extLst>
                  <a:ext uri="{FF2B5EF4-FFF2-40B4-BE49-F238E27FC236}">
                    <a16:creationId xmlns:a16="http://schemas.microsoft.com/office/drawing/2014/main" id="{57FC3512-78A4-417D-B125-81F4617BA199}"/>
                  </a:ext>
                </a:extLst>
              </p:cNvPr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4425;p48">
                <a:extLst>
                  <a:ext uri="{FF2B5EF4-FFF2-40B4-BE49-F238E27FC236}">
                    <a16:creationId xmlns:a16="http://schemas.microsoft.com/office/drawing/2014/main" id="{52F20116-CE5A-4D58-B723-5089AC4753AA}"/>
                  </a:ext>
                </a:extLst>
              </p:cNvPr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4426;p48">
                <a:extLst>
                  <a:ext uri="{FF2B5EF4-FFF2-40B4-BE49-F238E27FC236}">
                    <a16:creationId xmlns:a16="http://schemas.microsoft.com/office/drawing/2014/main" id="{D0D9B966-B0D3-4DFC-A915-625ECEEAB166}"/>
                  </a:ext>
                </a:extLst>
              </p:cNvPr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4427;p48">
                <a:extLst>
                  <a:ext uri="{FF2B5EF4-FFF2-40B4-BE49-F238E27FC236}">
                    <a16:creationId xmlns:a16="http://schemas.microsoft.com/office/drawing/2014/main" id="{90EFAC7D-8945-4F98-844E-E00A07B713AF}"/>
                  </a:ext>
                </a:extLst>
              </p:cNvPr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4428;p48">
                <a:extLst>
                  <a:ext uri="{FF2B5EF4-FFF2-40B4-BE49-F238E27FC236}">
                    <a16:creationId xmlns:a16="http://schemas.microsoft.com/office/drawing/2014/main" id="{06A0541D-AE80-4259-A2F5-244315F7D2E1}"/>
                  </a:ext>
                </a:extLst>
              </p:cNvPr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4429;p48">
                <a:extLst>
                  <a:ext uri="{FF2B5EF4-FFF2-40B4-BE49-F238E27FC236}">
                    <a16:creationId xmlns:a16="http://schemas.microsoft.com/office/drawing/2014/main" id="{819DB099-C2B2-473C-8339-58D2161FFAF6}"/>
                  </a:ext>
                </a:extLst>
              </p:cNvPr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4430;p48">
                <a:extLst>
                  <a:ext uri="{FF2B5EF4-FFF2-40B4-BE49-F238E27FC236}">
                    <a16:creationId xmlns:a16="http://schemas.microsoft.com/office/drawing/2014/main" id="{8DD03BD5-14EB-473C-AB9C-5B314AEF284F}"/>
                  </a:ext>
                </a:extLst>
              </p:cNvPr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4431;p48">
                <a:extLst>
                  <a:ext uri="{FF2B5EF4-FFF2-40B4-BE49-F238E27FC236}">
                    <a16:creationId xmlns:a16="http://schemas.microsoft.com/office/drawing/2014/main" id="{531A3C8F-A21B-431E-831C-441BFD095AB5}"/>
                  </a:ext>
                </a:extLst>
              </p:cNvPr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4432;p48">
                <a:extLst>
                  <a:ext uri="{FF2B5EF4-FFF2-40B4-BE49-F238E27FC236}">
                    <a16:creationId xmlns:a16="http://schemas.microsoft.com/office/drawing/2014/main" id="{C861CD18-46D7-4086-85CE-1C06867946C9}"/>
                  </a:ext>
                </a:extLst>
              </p:cNvPr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4433;p48">
                <a:extLst>
                  <a:ext uri="{FF2B5EF4-FFF2-40B4-BE49-F238E27FC236}">
                    <a16:creationId xmlns:a16="http://schemas.microsoft.com/office/drawing/2014/main" id="{34C5419E-FF43-424D-9FF5-4893ED3CF63D}"/>
                  </a:ext>
                </a:extLst>
              </p:cNvPr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4434;p48">
                <a:extLst>
                  <a:ext uri="{FF2B5EF4-FFF2-40B4-BE49-F238E27FC236}">
                    <a16:creationId xmlns:a16="http://schemas.microsoft.com/office/drawing/2014/main" id="{C34E9832-7348-4851-AA11-E3ABFDB975AD}"/>
                  </a:ext>
                </a:extLst>
              </p:cNvPr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4435;p48">
                <a:extLst>
                  <a:ext uri="{FF2B5EF4-FFF2-40B4-BE49-F238E27FC236}">
                    <a16:creationId xmlns:a16="http://schemas.microsoft.com/office/drawing/2014/main" id="{CD3D588C-B3C9-4437-81D6-5AC0AA54A6A9}"/>
                  </a:ext>
                </a:extLst>
              </p:cNvPr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4436;p48">
                <a:extLst>
                  <a:ext uri="{FF2B5EF4-FFF2-40B4-BE49-F238E27FC236}">
                    <a16:creationId xmlns:a16="http://schemas.microsoft.com/office/drawing/2014/main" id="{2E8A382C-240F-4C64-ABBE-84762D419068}"/>
                  </a:ext>
                </a:extLst>
              </p:cNvPr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4437;p48">
                <a:extLst>
                  <a:ext uri="{FF2B5EF4-FFF2-40B4-BE49-F238E27FC236}">
                    <a16:creationId xmlns:a16="http://schemas.microsoft.com/office/drawing/2014/main" id="{CC80945F-AA92-4D0B-B6D2-92A28B718AAC}"/>
                  </a:ext>
                </a:extLst>
              </p:cNvPr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4438;p48">
                <a:extLst>
                  <a:ext uri="{FF2B5EF4-FFF2-40B4-BE49-F238E27FC236}">
                    <a16:creationId xmlns:a16="http://schemas.microsoft.com/office/drawing/2014/main" id="{5A95D311-26EA-40E0-B067-C19F293F6D57}"/>
                  </a:ext>
                </a:extLst>
              </p:cNvPr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4439;p48">
                <a:extLst>
                  <a:ext uri="{FF2B5EF4-FFF2-40B4-BE49-F238E27FC236}">
                    <a16:creationId xmlns:a16="http://schemas.microsoft.com/office/drawing/2014/main" id="{807FF51F-EECC-4391-A16B-11CC68E63DCF}"/>
                  </a:ext>
                </a:extLst>
              </p:cNvPr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440;p48">
              <a:extLst>
                <a:ext uri="{FF2B5EF4-FFF2-40B4-BE49-F238E27FC236}">
                  <a16:creationId xmlns:a16="http://schemas.microsoft.com/office/drawing/2014/main" id="{46C2868A-78AD-4E65-96FF-ED8735166BF5}"/>
                </a:ext>
              </a:extLst>
            </p:cNvPr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147" name="Google Shape;4441;p48">
                <a:extLst>
                  <a:ext uri="{FF2B5EF4-FFF2-40B4-BE49-F238E27FC236}">
                    <a16:creationId xmlns:a16="http://schemas.microsoft.com/office/drawing/2014/main" id="{751FEBF1-B5CC-494D-BC78-A32DA2D6A937}"/>
                  </a:ext>
                </a:extLst>
              </p:cNvPr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4442;p48">
                <a:extLst>
                  <a:ext uri="{FF2B5EF4-FFF2-40B4-BE49-F238E27FC236}">
                    <a16:creationId xmlns:a16="http://schemas.microsoft.com/office/drawing/2014/main" id="{2328A51C-6275-4302-A4AD-255F99969E10}"/>
                  </a:ext>
                </a:extLst>
              </p:cNvPr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4443;p48">
                <a:extLst>
                  <a:ext uri="{FF2B5EF4-FFF2-40B4-BE49-F238E27FC236}">
                    <a16:creationId xmlns:a16="http://schemas.microsoft.com/office/drawing/2014/main" id="{770C853C-6ECD-4127-9EB3-7FA07697480D}"/>
                  </a:ext>
                </a:extLst>
              </p:cNvPr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4444;p48">
                <a:extLst>
                  <a:ext uri="{FF2B5EF4-FFF2-40B4-BE49-F238E27FC236}">
                    <a16:creationId xmlns:a16="http://schemas.microsoft.com/office/drawing/2014/main" id="{6B9E65EE-D8E8-45C4-8697-FEE19886C771}"/>
                  </a:ext>
                </a:extLst>
              </p:cNvPr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4445;p48">
                <a:extLst>
                  <a:ext uri="{FF2B5EF4-FFF2-40B4-BE49-F238E27FC236}">
                    <a16:creationId xmlns:a16="http://schemas.microsoft.com/office/drawing/2014/main" id="{150B7DE1-0CE7-4A08-A96B-B4C92DA5008E}"/>
                  </a:ext>
                </a:extLst>
              </p:cNvPr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4446;p48">
                <a:extLst>
                  <a:ext uri="{FF2B5EF4-FFF2-40B4-BE49-F238E27FC236}">
                    <a16:creationId xmlns:a16="http://schemas.microsoft.com/office/drawing/2014/main" id="{595D2926-CA57-4BFA-AF03-79885EB11D82}"/>
                  </a:ext>
                </a:extLst>
              </p:cNvPr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4447;p48">
                <a:extLst>
                  <a:ext uri="{FF2B5EF4-FFF2-40B4-BE49-F238E27FC236}">
                    <a16:creationId xmlns:a16="http://schemas.microsoft.com/office/drawing/2014/main" id="{A1B39887-E1A8-4A12-9518-E468D2501E5A}"/>
                  </a:ext>
                </a:extLst>
              </p:cNvPr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4448;p48">
                <a:extLst>
                  <a:ext uri="{FF2B5EF4-FFF2-40B4-BE49-F238E27FC236}">
                    <a16:creationId xmlns:a16="http://schemas.microsoft.com/office/drawing/2014/main" id="{8849C6E4-90E1-43E0-BEA8-7A18808C2C01}"/>
                  </a:ext>
                </a:extLst>
              </p:cNvPr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4449;p48">
                <a:extLst>
                  <a:ext uri="{FF2B5EF4-FFF2-40B4-BE49-F238E27FC236}">
                    <a16:creationId xmlns:a16="http://schemas.microsoft.com/office/drawing/2014/main" id="{8873C063-B8D7-473A-8559-BF01355C4759}"/>
                  </a:ext>
                </a:extLst>
              </p:cNvPr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4450;p48">
                <a:extLst>
                  <a:ext uri="{FF2B5EF4-FFF2-40B4-BE49-F238E27FC236}">
                    <a16:creationId xmlns:a16="http://schemas.microsoft.com/office/drawing/2014/main" id="{0C9631FB-E4BF-4966-A486-F4110D2962D5}"/>
                  </a:ext>
                </a:extLst>
              </p:cNvPr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4451;p48">
                <a:extLst>
                  <a:ext uri="{FF2B5EF4-FFF2-40B4-BE49-F238E27FC236}">
                    <a16:creationId xmlns:a16="http://schemas.microsoft.com/office/drawing/2014/main" id="{FA7DE2D6-12C7-409E-81D7-D9021DEE66FD}"/>
                  </a:ext>
                </a:extLst>
              </p:cNvPr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4452;p48">
                <a:extLst>
                  <a:ext uri="{FF2B5EF4-FFF2-40B4-BE49-F238E27FC236}">
                    <a16:creationId xmlns:a16="http://schemas.microsoft.com/office/drawing/2014/main" id="{E928722A-8FA3-4CAA-BFA1-109F7A016628}"/>
                  </a:ext>
                </a:extLst>
              </p:cNvPr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4453;p48">
                <a:extLst>
                  <a:ext uri="{FF2B5EF4-FFF2-40B4-BE49-F238E27FC236}">
                    <a16:creationId xmlns:a16="http://schemas.microsoft.com/office/drawing/2014/main" id="{16B758E8-5E5D-41E5-AF12-0F62FE16C081}"/>
                  </a:ext>
                </a:extLst>
              </p:cNvPr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4454;p48">
                <a:extLst>
                  <a:ext uri="{FF2B5EF4-FFF2-40B4-BE49-F238E27FC236}">
                    <a16:creationId xmlns:a16="http://schemas.microsoft.com/office/drawing/2014/main" id="{509E6D1C-DC50-4C88-87BF-4B2AA4B29A38}"/>
                  </a:ext>
                </a:extLst>
              </p:cNvPr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4455;p48">
                <a:extLst>
                  <a:ext uri="{FF2B5EF4-FFF2-40B4-BE49-F238E27FC236}">
                    <a16:creationId xmlns:a16="http://schemas.microsoft.com/office/drawing/2014/main" id="{1DD41E68-7B2E-4DC4-A9F7-96B4D6370809}"/>
                  </a:ext>
                </a:extLst>
              </p:cNvPr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4456;p48">
                <a:extLst>
                  <a:ext uri="{FF2B5EF4-FFF2-40B4-BE49-F238E27FC236}">
                    <a16:creationId xmlns:a16="http://schemas.microsoft.com/office/drawing/2014/main" id="{58FA431A-6593-4636-B1D9-94488039861E}"/>
                  </a:ext>
                </a:extLst>
              </p:cNvPr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457;p48">
              <a:extLst>
                <a:ext uri="{FF2B5EF4-FFF2-40B4-BE49-F238E27FC236}">
                  <a16:creationId xmlns:a16="http://schemas.microsoft.com/office/drawing/2014/main" id="{FFABBA72-96E7-4633-8183-B96E98391988}"/>
                </a:ext>
              </a:extLst>
            </p:cNvPr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131" name="Google Shape;4458;p48">
                <a:extLst>
                  <a:ext uri="{FF2B5EF4-FFF2-40B4-BE49-F238E27FC236}">
                    <a16:creationId xmlns:a16="http://schemas.microsoft.com/office/drawing/2014/main" id="{2F418313-FF02-44E0-A6CE-40AC010EA601}"/>
                  </a:ext>
                </a:extLst>
              </p:cNvPr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4459;p48">
                <a:extLst>
                  <a:ext uri="{FF2B5EF4-FFF2-40B4-BE49-F238E27FC236}">
                    <a16:creationId xmlns:a16="http://schemas.microsoft.com/office/drawing/2014/main" id="{D8736794-6B59-4E06-967C-DFC375AB46F5}"/>
                  </a:ext>
                </a:extLst>
              </p:cNvPr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4460;p48">
                <a:extLst>
                  <a:ext uri="{FF2B5EF4-FFF2-40B4-BE49-F238E27FC236}">
                    <a16:creationId xmlns:a16="http://schemas.microsoft.com/office/drawing/2014/main" id="{FB5CF0DB-36BE-41F2-B0C9-ED7D44700F90}"/>
                  </a:ext>
                </a:extLst>
              </p:cNvPr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4461;p48">
                <a:extLst>
                  <a:ext uri="{FF2B5EF4-FFF2-40B4-BE49-F238E27FC236}">
                    <a16:creationId xmlns:a16="http://schemas.microsoft.com/office/drawing/2014/main" id="{AF89B5D5-1B4D-4FBE-912D-7845CBEDEB4C}"/>
                  </a:ext>
                </a:extLst>
              </p:cNvPr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4462;p48">
                <a:extLst>
                  <a:ext uri="{FF2B5EF4-FFF2-40B4-BE49-F238E27FC236}">
                    <a16:creationId xmlns:a16="http://schemas.microsoft.com/office/drawing/2014/main" id="{C1FB60DB-574B-476C-A1EF-C30ADEE189E2}"/>
                  </a:ext>
                </a:extLst>
              </p:cNvPr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4463;p48">
                <a:extLst>
                  <a:ext uri="{FF2B5EF4-FFF2-40B4-BE49-F238E27FC236}">
                    <a16:creationId xmlns:a16="http://schemas.microsoft.com/office/drawing/2014/main" id="{55F567D4-F320-43FA-8EF2-0CB2C0477858}"/>
                  </a:ext>
                </a:extLst>
              </p:cNvPr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4464;p48">
                <a:extLst>
                  <a:ext uri="{FF2B5EF4-FFF2-40B4-BE49-F238E27FC236}">
                    <a16:creationId xmlns:a16="http://schemas.microsoft.com/office/drawing/2014/main" id="{23142584-17BB-42B0-8B27-1A7447B3E53C}"/>
                  </a:ext>
                </a:extLst>
              </p:cNvPr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4465;p48">
                <a:extLst>
                  <a:ext uri="{FF2B5EF4-FFF2-40B4-BE49-F238E27FC236}">
                    <a16:creationId xmlns:a16="http://schemas.microsoft.com/office/drawing/2014/main" id="{88243866-3F88-4696-8889-CAB1FC0BCD5F}"/>
                  </a:ext>
                </a:extLst>
              </p:cNvPr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4466;p48">
                <a:extLst>
                  <a:ext uri="{FF2B5EF4-FFF2-40B4-BE49-F238E27FC236}">
                    <a16:creationId xmlns:a16="http://schemas.microsoft.com/office/drawing/2014/main" id="{92FB057C-D8F2-4A74-A49E-731A9283FDC5}"/>
                  </a:ext>
                </a:extLst>
              </p:cNvPr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4467;p48">
                <a:extLst>
                  <a:ext uri="{FF2B5EF4-FFF2-40B4-BE49-F238E27FC236}">
                    <a16:creationId xmlns:a16="http://schemas.microsoft.com/office/drawing/2014/main" id="{4E5E66BB-1191-4D45-993E-B10DCCCEA0CF}"/>
                  </a:ext>
                </a:extLst>
              </p:cNvPr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4468;p48">
                <a:extLst>
                  <a:ext uri="{FF2B5EF4-FFF2-40B4-BE49-F238E27FC236}">
                    <a16:creationId xmlns:a16="http://schemas.microsoft.com/office/drawing/2014/main" id="{8752CFC3-1278-462F-BC37-070A35F06818}"/>
                  </a:ext>
                </a:extLst>
              </p:cNvPr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4469;p48">
                <a:extLst>
                  <a:ext uri="{FF2B5EF4-FFF2-40B4-BE49-F238E27FC236}">
                    <a16:creationId xmlns:a16="http://schemas.microsoft.com/office/drawing/2014/main" id="{B3964E2D-72A3-41E4-AB7D-DD2B3B37C0E5}"/>
                  </a:ext>
                </a:extLst>
              </p:cNvPr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4470;p48">
                <a:extLst>
                  <a:ext uri="{FF2B5EF4-FFF2-40B4-BE49-F238E27FC236}">
                    <a16:creationId xmlns:a16="http://schemas.microsoft.com/office/drawing/2014/main" id="{D7FD45CD-5577-4E3E-A70E-06E0E8EF180D}"/>
                  </a:ext>
                </a:extLst>
              </p:cNvPr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4471;p48">
                <a:extLst>
                  <a:ext uri="{FF2B5EF4-FFF2-40B4-BE49-F238E27FC236}">
                    <a16:creationId xmlns:a16="http://schemas.microsoft.com/office/drawing/2014/main" id="{E4A78F70-2D00-4767-AA03-6C860BAD5B52}"/>
                  </a:ext>
                </a:extLst>
              </p:cNvPr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4472;p48">
                <a:extLst>
                  <a:ext uri="{FF2B5EF4-FFF2-40B4-BE49-F238E27FC236}">
                    <a16:creationId xmlns:a16="http://schemas.microsoft.com/office/drawing/2014/main" id="{A5184784-8BE4-4502-9E0B-F7CB77E9533E}"/>
                  </a:ext>
                </a:extLst>
              </p:cNvPr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4473;p48">
                <a:extLst>
                  <a:ext uri="{FF2B5EF4-FFF2-40B4-BE49-F238E27FC236}">
                    <a16:creationId xmlns:a16="http://schemas.microsoft.com/office/drawing/2014/main" id="{588E0E89-894E-4F9D-80AE-B59A8F892DAF}"/>
                  </a:ext>
                </a:extLst>
              </p:cNvPr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4474;p48">
              <a:extLst>
                <a:ext uri="{FF2B5EF4-FFF2-40B4-BE49-F238E27FC236}">
                  <a16:creationId xmlns:a16="http://schemas.microsoft.com/office/drawing/2014/main" id="{D8A71BE8-ED98-47B1-BCE6-FE4750A827AA}"/>
                </a:ext>
              </a:extLst>
            </p:cNvPr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114" name="Google Shape;4475;p48">
                <a:extLst>
                  <a:ext uri="{FF2B5EF4-FFF2-40B4-BE49-F238E27FC236}">
                    <a16:creationId xmlns:a16="http://schemas.microsoft.com/office/drawing/2014/main" id="{A7713051-5E6B-4E46-ADA7-CC2D2DA4F358}"/>
                  </a:ext>
                </a:extLst>
              </p:cNvPr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4476;p48">
                <a:extLst>
                  <a:ext uri="{FF2B5EF4-FFF2-40B4-BE49-F238E27FC236}">
                    <a16:creationId xmlns:a16="http://schemas.microsoft.com/office/drawing/2014/main" id="{51C07B42-3D18-4B50-84CE-0EC7A872D507}"/>
                  </a:ext>
                </a:extLst>
              </p:cNvPr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4477;p48">
                <a:extLst>
                  <a:ext uri="{FF2B5EF4-FFF2-40B4-BE49-F238E27FC236}">
                    <a16:creationId xmlns:a16="http://schemas.microsoft.com/office/drawing/2014/main" id="{591E25D6-C3A8-4F57-9AC6-76AFFF9B8F05}"/>
                  </a:ext>
                </a:extLst>
              </p:cNvPr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4478;p48">
                <a:extLst>
                  <a:ext uri="{FF2B5EF4-FFF2-40B4-BE49-F238E27FC236}">
                    <a16:creationId xmlns:a16="http://schemas.microsoft.com/office/drawing/2014/main" id="{FE294D21-12DC-4E0B-8C7F-2FD59636E886}"/>
                  </a:ext>
                </a:extLst>
              </p:cNvPr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4479;p48">
                <a:extLst>
                  <a:ext uri="{FF2B5EF4-FFF2-40B4-BE49-F238E27FC236}">
                    <a16:creationId xmlns:a16="http://schemas.microsoft.com/office/drawing/2014/main" id="{9C91353C-F90A-4533-86A4-DEB360FDA41A}"/>
                  </a:ext>
                </a:extLst>
              </p:cNvPr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4480;p48">
                <a:extLst>
                  <a:ext uri="{FF2B5EF4-FFF2-40B4-BE49-F238E27FC236}">
                    <a16:creationId xmlns:a16="http://schemas.microsoft.com/office/drawing/2014/main" id="{36EB66C5-AA23-4A3D-934E-6EE1F2B97A09}"/>
                  </a:ext>
                </a:extLst>
              </p:cNvPr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4481;p48">
                <a:extLst>
                  <a:ext uri="{FF2B5EF4-FFF2-40B4-BE49-F238E27FC236}">
                    <a16:creationId xmlns:a16="http://schemas.microsoft.com/office/drawing/2014/main" id="{F08B37DE-D4A4-4214-B95C-0F300CED0EFD}"/>
                  </a:ext>
                </a:extLst>
              </p:cNvPr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4482;p48">
                <a:extLst>
                  <a:ext uri="{FF2B5EF4-FFF2-40B4-BE49-F238E27FC236}">
                    <a16:creationId xmlns:a16="http://schemas.microsoft.com/office/drawing/2014/main" id="{FD5386CE-496E-4325-94E7-7136E5FF20DD}"/>
                  </a:ext>
                </a:extLst>
              </p:cNvPr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4483;p48">
                <a:extLst>
                  <a:ext uri="{FF2B5EF4-FFF2-40B4-BE49-F238E27FC236}">
                    <a16:creationId xmlns:a16="http://schemas.microsoft.com/office/drawing/2014/main" id="{9559EE1E-7BBE-40A9-9DA1-949144B7A07A}"/>
                  </a:ext>
                </a:extLst>
              </p:cNvPr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4484;p48">
                <a:extLst>
                  <a:ext uri="{FF2B5EF4-FFF2-40B4-BE49-F238E27FC236}">
                    <a16:creationId xmlns:a16="http://schemas.microsoft.com/office/drawing/2014/main" id="{3E09826D-C80E-4857-BE2C-1EE352BFD44B}"/>
                  </a:ext>
                </a:extLst>
              </p:cNvPr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4485;p48">
                <a:extLst>
                  <a:ext uri="{FF2B5EF4-FFF2-40B4-BE49-F238E27FC236}">
                    <a16:creationId xmlns:a16="http://schemas.microsoft.com/office/drawing/2014/main" id="{6B93A9A9-04ED-42F6-BE9E-604D64289170}"/>
                  </a:ext>
                </a:extLst>
              </p:cNvPr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4486;p48">
                <a:extLst>
                  <a:ext uri="{FF2B5EF4-FFF2-40B4-BE49-F238E27FC236}">
                    <a16:creationId xmlns:a16="http://schemas.microsoft.com/office/drawing/2014/main" id="{81BCA7BE-0C48-4B2D-89D7-FF2AF9117F31}"/>
                  </a:ext>
                </a:extLst>
              </p:cNvPr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4487;p48">
                <a:extLst>
                  <a:ext uri="{FF2B5EF4-FFF2-40B4-BE49-F238E27FC236}">
                    <a16:creationId xmlns:a16="http://schemas.microsoft.com/office/drawing/2014/main" id="{A2782A09-DCC4-4A76-A3D9-BE898DEDEDCE}"/>
                  </a:ext>
                </a:extLst>
              </p:cNvPr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4488;p48">
                <a:extLst>
                  <a:ext uri="{FF2B5EF4-FFF2-40B4-BE49-F238E27FC236}">
                    <a16:creationId xmlns:a16="http://schemas.microsoft.com/office/drawing/2014/main" id="{6BEF537C-DBDA-4921-BBC9-5F098035F8BA}"/>
                  </a:ext>
                </a:extLst>
              </p:cNvPr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4489;p48">
                <a:extLst>
                  <a:ext uri="{FF2B5EF4-FFF2-40B4-BE49-F238E27FC236}">
                    <a16:creationId xmlns:a16="http://schemas.microsoft.com/office/drawing/2014/main" id="{6A73CBE0-C5B5-4284-A7D6-E43DDACAB24E}"/>
                  </a:ext>
                </a:extLst>
              </p:cNvPr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4490;p48">
                <a:extLst>
                  <a:ext uri="{FF2B5EF4-FFF2-40B4-BE49-F238E27FC236}">
                    <a16:creationId xmlns:a16="http://schemas.microsoft.com/office/drawing/2014/main" id="{CB7F80B2-B138-42F3-A4E4-04AF5D984806}"/>
                  </a:ext>
                </a:extLst>
              </p:cNvPr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4491;p48">
                <a:extLst>
                  <a:ext uri="{FF2B5EF4-FFF2-40B4-BE49-F238E27FC236}">
                    <a16:creationId xmlns:a16="http://schemas.microsoft.com/office/drawing/2014/main" id="{BC9C8BBD-C898-4032-B11C-28CA784ECE45}"/>
                  </a:ext>
                </a:extLst>
              </p:cNvPr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4492;p48">
              <a:extLst>
                <a:ext uri="{FF2B5EF4-FFF2-40B4-BE49-F238E27FC236}">
                  <a16:creationId xmlns:a16="http://schemas.microsoft.com/office/drawing/2014/main" id="{973CB141-0565-41D1-8289-1BEE8BAA525B}"/>
                </a:ext>
              </a:extLst>
            </p:cNvPr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98" name="Google Shape;4493;p48">
                <a:extLst>
                  <a:ext uri="{FF2B5EF4-FFF2-40B4-BE49-F238E27FC236}">
                    <a16:creationId xmlns:a16="http://schemas.microsoft.com/office/drawing/2014/main" id="{4E4A3C3B-32E9-4ABE-B54B-501E87F17541}"/>
                  </a:ext>
                </a:extLst>
              </p:cNvPr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494;p48">
                <a:extLst>
                  <a:ext uri="{FF2B5EF4-FFF2-40B4-BE49-F238E27FC236}">
                    <a16:creationId xmlns:a16="http://schemas.microsoft.com/office/drawing/2014/main" id="{71BE4A11-C568-4550-8C7E-322B7BF8845F}"/>
                  </a:ext>
                </a:extLst>
              </p:cNvPr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495;p48">
                <a:extLst>
                  <a:ext uri="{FF2B5EF4-FFF2-40B4-BE49-F238E27FC236}">
                    <a16:creationId xmlns:a16="http://schemas.microsoft.com/office/drawing/2014/main" id="{D86DA38B-F1C3-491C-8321-0A38D05567F7}"/>
                  </a:ext>
                </a:extLst>
              </p:cNvPr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496;p48">
                <a:extLst>
                  <a:ext uri="{FF2B5EF4-FFF2-40B4-BE49-F238E27FC236}">
                    <a16:creationId xmlns:a16="http://schemas.microsoft.com/office/drawing/2014/main" id="{03B0786D-483A-4625-880B-10F33DDC4A99}"/>
                  </a:ext>
                </a:extLst>
              </p:cNvPr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4497;p48">
                <a:extLst>
                  <a:ext uri="{FF2B5EF4-FFF2-40B4-BE49-F238E27FC236}">
                    <a16:creationId xmlns:a16="http://schemas.microsoft.com/office/drawing/2014/main" id="{9191F4D8-06E3-4EF0-A685-7FB2BEDA58F5}"/>
                  </a:ext>
                </a:extLst>
              </p:cNvPr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498;p48">
                <a:extLst>
                  <a:ext uri="{FF2B5EF4-FFF2-40B4-BE49-F238E27FC236}">
                    <a16:creationId xmlns:a16="http://schemas.microsoft.com/office/drawing/2014/main" id="{54B8DDDD-37D1-45F4-9831-24C7A0C5CBCC}"/>
                  </a:ext>
                </a:extLst>
              </p:cNvPr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4499;p48">
                <a:extLst>
                  <a:ext uri="{FF2B5EF4-FFF2-40B4-BE49-F238E27FC236}">
                    <a16:creationId xmlns:a16="http://schemas.microsoft.com/office/drawing/2014/main" id="{E7165DC9-7A2B-421E-B450-C8B3E301F850}"/>
                  </a:ext>
                </a:extLst>
              </p:cNvPr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500;p48">
                <a:extLst>
                  <a:ext uri="{FF2B5EF4-FFF2-40B4-BE49-F238E27FC236}">
                    <a16:creationId xmlns:a16="http://schemas.microsoft.com/office/drawing/2014/main" id="{B112ADE4-B0B2-4F93-BF16-B0014C7C761C}"/>
                  </a:ext>
                </a:extLst>
              </p:cNvPr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501;p48">
                <a:extLst>
                  <a:ext uri="{FF2B5EF4-FFF2-40B4-BE49-F238E27FC236}">
                    <a16:creationId xmlns:a16="http://schemas.microsoft.com/office/drawing/2014/main" id="{9F744782-15EC-4CDF-94A6-CD6558BB1EF0}"/>
                  </a:ext>
                </a:extLst>
              </p:cNvPr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502;p48">
                <a:extLst>
                  <a:ext uri="{FF2B5EF4-FFF2-40B4-BE49-F238E27FC236}">
                    <a16:creationId xmlns:a16="http://schemas.microsoft.com/office/drawing/2014/main" id="{DF807853-59C1-40DE-907F-34AC85286D2A}"/>
                  </a:ext>
                </a:extLst>
              </p:cNvPr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503;p48">
                <a:extLst>
                  <a:ext uri="{FF2B5EF4-FFF2-40B4-BE49-F238E27FC236}">
                    <a16:creationId xmlns:a16="http://schemas.microsoft.com/office/drawing/2014/main" id="{3C40D572-45DB-4055-8E88-8E53DE7862C9}"/>
                  </a:ext>
                </a:extLst>
              </p:cNvPr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504;p48">
                <a:extLst>
                  <a:ext uri="{FF2B5EF4-FFF2-40B4-BE49-F238E27FC236}">
                    <a16:creationId xmlns:a16="http://schemas.microsoft.com/office/drawing/2014/main" id="{0CD6F4E7-C50F-45A9-A6D9-5A68BC91B550}"/>
                  </a:ext>
                </a:extLst>
              </p:cNvPr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4505;p48">
                <a:extLst>
                  <a:ext uri="{FF2B5EF4-FFF2-40B4-BE49-F238E27FC236}">
                    <a16:creationId xmlns:a16="http://schemas.microsoft.com/office/drawing/2014/main" id="{ED96C591-FC2F-4226-8A3F-07B8DE3712F7}"/>
                  </a:ext>
                </a:extLst>
              </p:cNvPr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4506;p48">
                <a:extLst>
                  <a:ext uri="{FF2B5EF4-FFF2-40B4-BE49-F238E27FC236}">
                    <a16:creationId xmlns:a16="http://schemas.microsoft.com/office/drawing/2014/main" id="{6E0BAA1E-E5A0-42EE-8034-6DA75D08F989}"/>
                  </a:ext>
                </a:extLst>
              </p:cNvPr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4507;p48">
                <a:extLst>
                  <a:ext uri="{FF2B5EF4-FFF2-40B4-BE49-F238E27FC236}">
                    <a16:creationId xmlns:a16="http://schemas.microsoft.com/office/drawing/2014/main" id="{69796C26-F98B-470A-8DF6-09E4DFAF4D6B}"/>
                  </a:ext>
                </a:extLst>
              </p:cNvPr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4508;p48">
                <a:extLst>
                  <a:ext uri="{FF2B5EF4-FFF2-40B4-BE49-F238E27FC236}">
                    <a16:creationId xmlns:a16="http://schemas.microsoft.com/office/drawing/2014/main" id="{599E39B3-FD35-41F0-B573-7D25B3255207}"/>
                  </a:ext>
                </a:extLst>
              </p:cNvPr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4509;p48">
              <a:extLst>
                <a:ext uri="{FF2B5EF4-FFF2-40B4-BE49-F238E27FC236}">
                  <a16:creationId xmlns:a16="http://schemas.microsoft.com/office/drawing/2014/main" id="{F13C7989-4B5D-41E9-9730-B07AC7AE54F4}"/>
                </a:ext>
              </a:extLst>
            </p:cNvPr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81" name="Google Shape;4510;p48">
                <a:extLst>
                  <a:ext uri="{FF2B5EF4-FFF2-40B4-BE49-F238E27FC236}">
                    <a16:creationId xmlns:a16="http://schemas.microsoft.com/office/drawing/2014/main" id="{1F772507-8D32-41B8-AB89-4C097669BF0E}"/>
                  </a:ext>
                </a:extLst>
              </p:cNvPr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511;p48">
                <a:extLst>
                  <a:ext uri="{FF2B5EF4-FFF2-40B4-BE49-F238E27FC236}">
                    <a16:creationId xmlns:a16="http://schemas.microsoft.com/office/drawing/2014/main" id="{E95A1F73-0937-4B37-9269-EF5599FBA676}"/>
                  </a:ext>
                </a:extLst>
              </p:cNvPr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512;p48">
                <a:extLst>
                  <a:ext uri="{FF2B5EF4-FFF2-40B4-BE49-F238E27FC236}">
                    <a16:creationId xmlns:a16="http://schemas.microsoft.com/office/drawing/2014/main" id="{5F71A988-66D6-4522-A3E6-D3F029E8F82E}"/>
                  </a:ext>
                </a:extLst>
              </p:cNvPr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4513;p48">
                <a:extLst>
                  <a:ext uri="{FF2B5EF4-FFF2-40B4-BE49-F238E27FC236}">
                    <a16:creationId xmlns:a16="http://schemas.microsoft.com/office/drawing/2014/main" id="{CDE39728-FFB6-446A-BE46-93FB9104E598}"/>
                  </a:ext>
                </a:extLst>
              </p:cNvPr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514;p48">
                <a:extLst>
                  <a:ext uri="{FF2B5EF4-FFF2-40B4-BE49-F238E27FC236}">
                    <a16:creationId xmlns:a16="http://schemas.microsoft.com/office/drawing/2014/main" id="{0BE5D1B0-D05A-4869-A5EC-1D1520B1A15B}"/>
                  </a:ext>
                </a:extLst>
              </p:cNvPr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4515;p48">
                <a:extLst>
                  <a:ext uri="{FF2B5EF4-FFF2-40B4-BE49-F238E27FC236}">
                    <a16:creationId xmlns:a16="http://schemas.microsoft.com/office/drawing/2014/main" id="{630C52E9-9CB9-43F0-A798-77BE7BC7AA5A}"/>
                  </a:ext>
                </a:extLst>
              </p:cNvPr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516;p48">
                <a:extLst>
                  <a:ext uri="{FF2B5EF4-FFF2-40B4-BE49-F238E27FC236}">
                    <a16:creationId xmlns:a16="http://schemas.microsoft.com/office/drawing/2014/main" id="{9B555FEF-E788-43E5-9BAE-00040103D49A}"/>
                  </a:ext>
                </a:extLst>
              </p:cNvPr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517;p48">
                <a:extLst>
                  <a:ext uri="{FF2B5EF4-FFF2-40B4-BE49-F238E27FC236}">
                    <a16:creationId xmlns:a16="http://schemas.microsoft.com/office/drawing/2014/main" id="{EB41D300-6ECA-4310-991E-50CFA184BCF0}"/>
                  </a:ext>
                </a:extLst>
              </p:cNvPr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518;p48">
                <a:extLst>
                  <a:ext uri="{FF2B5EF4-FFF2-40B4-BE49-F238E27FC236}">
                    <a16:creationId xmlns:a16="http://schemas.microsoft.com/office/drawing/2014/main" id="{2EDDB2E3-CC68-4C43-8A18-E3E52D303541}"/>
                  </a:ext>
                </a:extLst>
              </p:cNvPr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519;p48">
                <a:extLst>
                  <a:ext uri="{FF2B5EF4-FFF2-40B4-BE49-F238E27FC236}">
                    <a16:creationId xmlns:a16="http://schemas.microsoft.com/office/drawing/2014/main" id="{41F6BA60-58B1-46AD-938A-D5F2C496456C}"/>
                  </a:ext>
                </a:extLst>
              </p:cNvPr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520;p48">
                <a:extLst>
                  <a:ext uri="{FF2B5EF4-FFF2-40B4-BE49-F238E27FC236}">
                    <a16:creationId xmlns:a16="http://schemas.microsoft.com/office/drawing/2014/main" id="{D35504BE-063F-4E14-9A88-F22E33768C7D}"/>
                  </a:ext>
                </a:extLst>
              </p:cNvPr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4521;p48">
                <a:extLst>
                  <a:ext uri="{FF2B5EF4-FFF2-40B4-BE49-F238E27FC236}">
                    <a16:creationId xmlns:a16="http://schemas.microsoft.com/office/drawing/2014/main" id="{EB67DC6C-237B-4C85-8B8E-F404CBCB527B}"/>
                  </a:ext>
                </a:extLst>
              </p:cNvPr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4522;p48">
                <a:extLst>
                  <a:ext uri="{FF2B5EF4-FFF2-40B4-BE49-F238E27FC236}">
                    <a16:creationId xmlns:a16="http://schemas.microsoft.com/office/drawing/2014/main" id="{062D5171-E38B-4B81-845D-74D7B5B001E5}"/>
                  </a:ext>
                </a:extLst>
              </p:cNvPr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523;p48">
                <a:extLst>
                  <a:ext uri="{FF2B5EF4-FFF2-40B4-BE49-F238E27FC236}">
                    <a16:creationId xmlns:a16="http://schemas.microsoft.com/office/drawing/2014/main" id="{2B5D0EF4-9756-48DC-81FE-D305D3F4B915}"/>
                  </a:ext>
                </a:extLst>
              </p:cNvPr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4524;p48">
                <a:extLst>
                  <a:ext uri="{FF2B5EF4-FFF2-40B4-BE49-F238E27FC236}">
                    <a16:creationId xmlns:a16="http://schemas.microsoft.com/office/drawing/2014/main" id="{CDFFF65D-69F4-47E6-B741-1D92951885FB}"/>
                  </a:ext>
                </a:extLst>
              </p:cNvPr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525;p48">
                <a:extLst>
                  <a:ext uri="{FF2B5EF4-FFF2-40B4-BE49-F238E27FC236}">
                    <a16:creationId xmlns:a16="http://schemas.microsoft.com/office/drawing/2014/main" id="{3EA3E716-49FB-4120-9C9E-02D22B44E14E}"/>
                  </a:ext>
                </a:extLst>
              </p:cNvPr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526;p48">
                <a:extLst>
                  <a:ext uri="{FF2B5EF4-FFF2-40B4-BE49-F238E27FC236}">
                    <a16:creationId xmlns:a16="http://schemas.microsoft.com/office/drawing/2014/main" id="{2452DA6A-8505-4DC1-A031-F26192C82B67}"/>
                  </a:ext>
                </a:extLst>
              </p:cNvPr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" name="Google Shape;4527;p48">
              <a:extLst>
                <a:ext uri="{FF2B5EF4-FFF2-40B4-BE49-F238E27FC236}">
                  <a16:creationId xmlns:a16="http://schemas.microsoft.com/office/drawing/2014/main" id="{278BA5FC-8314-4CBE-A9AD-48F7BBCC3B8E}"/>
                </a:ext>
              </a:extLst>
            </p:cNvPr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528;p48">
              <a:extLst>
                <a:ext uri="{FF2B5EF4-FFF2-40B4-BE49-F238E27FC236}">
                  <a16:creationId xmlns:a16="http://schemas.microsoft.com/office/drawing/2014/main" id="{82B40DA5-9B9E-45EF-ABD6-C2C11325105A}"/>
                </a:ext>
              </a:extLst>
            </p:cNvPr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529;p48">
              <a:extLst>
                <a:ext uri="{FF2B5EF4-FFF2-40B4-BE49-F238E27FC236}">
                  <a16:creationId xmlns:a16="http://schemas.microsoft.com/office/drawing/2014/main" id="{C94EFCE8-D944-4FB6-8D43-56D29B17F56D}"/>
                </a:ext>
              </a:extLst>
            </p:cNvPr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530;p48">
              <a:extLst>
                <a:ext uri="{FF2B5EF4-FFF2-40B4-BE49-F238E27FC236}">
                  <a16:creationId xmlns:a16="http://schemas.microsoft.com/office/drawing/2014/main" id="{CC0E4008-E9BE-42DC-A8D4-647CEB0BEAAA}"/>
                </a:ext>
              </a:extLst>
            </p:cNvPr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531;p48">
              <a:extLst>
                <a:ext uri="{FF2B5EF4-FFF2-40B4-BE49-F238E27FC236}">
                  <a16:creationId xmlns:a16="http://schemas.microsoft.com/office/drawing/2014/main" id="{924DA898-4968-4695-8B56-3EFD6B55C76D}"/>
                </a:ext>
              </a:extLst>
            </p:cNvPr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532;p48">
              <a:extLst>
                <a:ext uri="{FF2B5EF4-FFF2-40B4-BE49-F238E27FC236}">
                  <a16:creationId xmlns:a16="http://schemas.microsoft.com/office/drawing/2014/main" id="{B2B122F5-E41B-4F5F-B53E-ACF7D27B6840}"/>
                </a:ext>
              </a:extLst>
            </p:cNvPr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533;p48">
              <a:extLst>
                <a:ext uri="{FF2B5EF4-FFF2-40B4-BE49-F238E27FC236}">
                  <a16:creationId xmlns:a16="http://schemas.microsoft.com/office/drawing/2014/main" id="{7C194499-00D8-401D-8387-06080A7E9755}"/>
                </a:ext>
              </a:extLst>
            </p:cNvPr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534;p48">
              <a:extLst>
                <a:ext uri="{FF2B5EF4-FFF2-40B4-BE49-F238E27FC236}">
                  <a16:creationId xmlns:a16="http://schemas.microsoft.com/office/drawing/2014/main" id="{ADCCBBBF-05B7-44A2-B6C3-CF3734D9F03F}"/>
                </a:ext>
              </a:extLst>
            </p:cNvPr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535;p48">
              <a:extLst>
                <a:ext uri="{FF2B5EF4-FFF2-40B4-BE49-F238E27FC236}">
                  <a16:creationId xmlns:a16="http://schemas.microsoft.com/office/drawing/2014/main" id="{6D2A19DA-77CB-436A-BEC1-8667C138D02A}"/>
                </a:ext>
              </a:extLst>
            </p:cNvPr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4536;p48">
              <a:extLst>
                <a:ext uri="{FF2B5EF4-FFF2-40B4-BE49-F238E27FC236}">
                  <a16:creationId xmlns:a16="http://schemas.microsoft.com/office/drawing/2014/main" id="{DAB2383B-CA7C-42AA-8B3A-FEE213711154}"/>
                </a:ext>
              </a:extLst>
            </p:cNvPr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4537;p48">
              <a:extLst>
                <a:ext uri="{FF2B5EF4-FFF2-40B4-BE49-F238E27FC236}">
                  <a16:creationId xmlns:a16="http://schemas.microsoft.com/office/drawing/2014/main" id="{511AFDB9-3BD8-45D3-93C8-3C966E95CBFF}"/>
                </a:ext>
              </a:extLst>
            </p:cNvPr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4538;p48">
              <a:extLst>
                <a:ext uri="{FF2B5EF4-FFF2-40B4-BE49-F238E27FC236}">
                  <a16:creationId xmlns:a16="http://schemas.microsoft.com/office/drawing/2014/main" id="{F345AADA-1B83-4E02-9840-D6EDF32705A8}"/>
                </a:ext>
              </a:extLst>
            </p:cNvPr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4539;p48">
              <a:extLst>
                <a:ext uri="{FF2B5EF4-FFF2-40B4-BE49-F238E27FC236}">
                  <a16:creationId xmlns:a16="http://schemas.microsoft.com/office/drawing/2014/main" id="{6B9907E5-E33A-462A-A9DC-EB6A5B6E126C}"/>
                </a:ext>
              </a:extLst>
            </p:cNvPr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4540;p48">
              <a:extLst>
                <a:ext uri="{FF2B5EF4-FFF2-40B4-BE49-F238E27FC236}">
                  <a16:creationId xmlns:a16="http://schemas.microsoft.com/office/drawing/2014/main" id="{FD5F5931-739E-48E6-A563-12906F5D54CF}"/>
                </a:ext>
              </a:extLst>
            </p:cNvPr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4541;p48">
              <a:extLst>
                <a:ext uri="{FF2B5EF4-FFF2-40B4-BE49-F238E27FC236}">
                  <a16:creationId xmlns:a16="http://schemas.microsoft.com/office/drawing/2014/main" id="{C2A42485-0504-4312-AD35-039D546EB88E}"/>
                </a:ext>
              </a:extLst>
            </p:cNvPr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4542;p48">
              <a:extLst>
                <a:ext uri="{FF2B5EF4-FFF2-40B4-BE49-F238E27FC236}">
                  <a16:creationId xmlns:a16="http://schemas.microsoft.com/office/drawing/2014/main" id="{D9247231-E4BB-4633-A0E0-71E557D7E6EC}"/>
                </a:ext>
              </a:extLst>
            </p:cNvPr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4543;p48">
              <a:extLst>
                <a:ext uri="{FF2B5EF4-FFF2-40B4-BE49-F238E27FC236}">
                  <a16:creationId xmlns:a16="http://schemas.microsoft.com/office/drawing/2014/main" id="{F84BBD66-CD58-4187-A872-E55160410A30}"/>
                </a:ext>
              </a:extLst>
            </p:cNvPr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4544;p48">
              <a:extLst>
                <a:ext uri="{FF2B5EF4-FFF2-40B4-BE49-F238E27FC236}">
                  <a16:creationId xmlns:a16="http://schemas.microsoft.com/office/drawing/2014/main" id="{6D6CD2CF-74E3-476F-8ED7-97630C5EBDD5}"/>
                </a:ext>
              </a:extLst>
            </p:cNvPr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4545;p48">
              <a:extLst>
                <a:ext uri="{FF2B5EF4-FFF2-40B4-BE49-F238E27FC236}">
                  <a16:creationId xmlns:a16="http://schemas.microsoft.com/office/drawing/2014/main" id="{A3F797B5-009A-491B-A056-5C9204653EB3}"/>
                </a:ext>
              </a:extLst>
            </p:cNvPr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4546;p48">
              <a:extLst>
                <a:ext uri="{FF2B5EF4-FFF2-40B4-BE49-F238E27FC236}">
                  <a16:creationId xmlns:a16="http://schemas.microsoft.com/office/drawing/2014/main" id="{10C2890E-AAF6-4C59-B6B7-1BEDFBAB09CA}"/>
                </a:ext>
              </a:extLst>
            </p:cNvPr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4547;p48">
              <a:extLst>
                <a:ext uri="{FF2B5EF4-FFF2-40B4-BE49-F238E27FC236}">
                  <a16:creationId xmlns:a16="http://schemas.microsoft.com/office/drawing/2014/main" id="{537E0365-94C3-481D-B10E-BB1B746CEDA6}"/>
                </a:ext>
              </a:extLst>
            </p:cNvPr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4548;p48">
              <a:extLst>
                <a:ext uri="{FF2B5EF4-FFF2-40B4-BE49-F238E27FC236}">
                  <a16:creationId xmlns:a16="http://schemas.microsoft.com/office/drawing/2014/main" id="{491C4685-1398-4EFF-9B0E-810D2D1071B9}"/>
                </a:ext>
              </a:extLst>
            </p:cNvPr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4549;p48">
              <a:extLst>
                <a:ext uri="{FF2B5EF4-FFF2-40B4-BE49-F238E27FC236}">
                  <a16:creationId xmlns:a16="http://schemas.microsoft.com/office/drawing/2014/main" id="{B6A5F687-D61B-4D67-9F19-B24FB8781AEF}"/>
                </a:ext>
              </a:extLst>
            </p:cNvPr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4550;p48">
              <a:extLst>
                <a:ext uri="{FF2B5EF4-FFF2-40B4-BE49-F238E27FC236}">
                  <a16:creationId xmlns:a16="http://schemas.microsoft.com/office/drawing/2014/main" id="{37C896F0-CF4F-4431-84C0-9A1ABA6398F5}"/>
                </a:ext>
              </a:extLst>
            </p:cNvPr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4551;p48">
              <a:extLst>
                <a:ext uri="{FF2B5EF4-FFF2-40B4-BE49-F238E27FC236}">
                  <a16:creationId xmlns:a16="http://schemas.microsoft.com/office/drawing/2014/main" id="{D6C99239-7095-47E6-B401-7FC70ABA8E97}"/>
                </a:ext>
              </a:extLst>
            </p:cNvPr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4552;p48">
              <a:extLst>
                <a:ext uri="{FF2B5EF4-FFF2-40B4-BE49-F238E27FC236}">
                  <a16:creationId xmlns:a16="http://schemas.microsoft.com/office/drawing/2014/main" id="{6D0D01BA-B2B3-4448-93D3-A9E93B665CE7}"/>
                </a:ext>
              </a:extLst>
            </p:cNvPr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4553;p48">
              <a:extLst>
                <a:ext uri="{FF2B5EF4-FFF2-40B4-BE49-F238E27FC236}">
                  <a16:creationId xmlns:a16="http://schemas.microsoft.com/office/drawing/2014/main" id="{F915EA31-D46C-42F9-A989-205F065EE327}"/>
                </a:ext>
              </a:extLst>
            </p:cNvPr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4554;p48">
              <a:extLst>
                <a:ext uri="{FF2B5EF4-FFF2-40B4-BE49-F238E27FC236}">
                  <a16:creationId xmlns:a16="http://schemas.microsoft.com/office/drawing/2014/main" id="{C10F65E9-F036-445D-B5A0-10910A35698F}"/>
                </a:ext>
              </a:extLst>
            </p:cNvPr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4555;p48">
              <a:extLst>
                <a:ext uri="{FF2B5EF4-FFF2-40B4-BE49-F238E27FC236}">
                  <a16:creationId xmlns:a16="http://schemas.microsoft.com/office/drawing/2014/main" id="{40163011-B3B1-44DE-A28B-2510019C0C5E}"/>
                </a:ext>
              </a:extLst>
            </p:cNvPr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4556;p48">
              <a:extLst>
                <a:ext uri="{FF2B5EF4-FFF2-40B4-BE49-F238E27FC236}">
                  <a16:creationId xmlns:a16="http://schemas.microsoft.com/office/drawing/2014/main" id="{42EA9286-2577-46C5-9EEE-3BF60F576B73}"/>
                </a:ext>
              </a:extLst>
            </p:cNvPr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2" name="Picture 211" descr="Icon&#10;&#10;Description automatically generated">
            <a:extLst>
              <a:ext uri="{FF2B5EF4-FFF2-40B4-BE49-F238E27FC236}">
                <a16:creationId xmlns:a16="http://schemas.microsoft.com/office/drawing/2014/main" id="{EBB43AFA-6A96-421E-8328-737B8E9299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302"/>
          <a:stretch/>
        </p:blipFill>
        <p:spPr>
          <a:xfrm>
            <a:off x="1926641" y="793231"/>
            <a:ext cx="1240158" cy="119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802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F7C22-20E9-42BE-B31F-6F75108405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8B877-DDCA-4E7A-9052-5B1024468B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8E68A3-C0C3-455B-ABEC-FA2BC8DBD7C7}" type="slidenum">
              <a:rPr lang="en-US" altLang="en-PK"/>
              <a:pPr/>
              <a:t>37</a:t>
            </a:fld>
            <a:endParaRPr lang="en-US" altLang="en-PK"/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B37217CF-0EAB-47D5-BB4C-B47A27BC4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What's Next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0C9F362B-17F4-47FE-9E3E-12DC7BD5B6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95636" y="1688300"/>
            <a:ext cx="5314950" cy="2457450"/>
          </a:xfrm>
        </p:spPr>
        <p:txBody>
          <a:bodyPr/>
          <a:lstStyle/>
          <a:p>
            <a:r>
              <a:rPr lang="en-US" altLang="en-PK" dirty="0">
                <a:solidFill>
                  <a:schemeClr val="tx1"/>
                </a:solidFill>
              </a:rPr>
              <a:t>Basic Elements of Assembly Language</a:t>
            </a:r>
          </a:p>
          <a:p>
            <a:r>
              <a:rPr lang="en-US" altLang="en-PK" dirty="0">
                <a:solidFill>
                  <a:schemeClr val="tx1"/>
                </a:solidFill>
              </a:rPr>
              <a:t>Example: Adding and Subtracting Integers</a:t>
            </a:r>
          </a:p>
          <a:p>
            <a:r>
              <a:rPr lang="en-US" altLang="en-PK" dirty="0">
                <a:solidFill>
                  <a:schemeClr val="tx1"/>
                </a:solidFill>
              </a:rPr>
              <a:t>Assembling, Linking, and Running Programs</a:t>
            </a:r>
          </a:p>
          <a:p>
            <a:r>
              <a:rPr lang="en-US" altLang="en-PK" b="1" dirty="0">
                <a:solidFill>
                  <a:schemeClr val="tx1"/>
                </a:solidFill>
              </a:rPr>
              <a:t>Defining Data</a:t>
            </a:r>
          </a:p>
          <a:p>
            <a:r>
              <a:rPr lang="en-US" altLang="en-PK" dirty="0">
                <a:solidFill>
                  <a:schemeClr val="tx1"/>
                </a:solidFill>
              </a:rPr>
              <a:t>Symbolic Constants</a:t>
            </a:r>
          </a:p>
          <a:p>
            <a:r>
              <a:rPr lang="en-US" altLang="en-PK" dirty="0">
                <a:solidFill>
                  <a:schemeClr val="tx1"/>
                </a:solidFill>
              </a:rPr>
              <a:t>Real-Address Mode Programming</a:t>
            </a:r>
            <a:endParaRPr lang="en-US" altLang="en-PK" sz="195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D63FE-62FD-4712-94EC-112D618FF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8AA38-70D0-405C-9F04-9A9EBAE6F3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887394-46F1-4A0F-BD9B-1E03BAA3B0FA}" type="slidenum">
              <a:rPr lang="en-US" altLang="en-PK"/>
              <a:pPr/>
              <a:t>38</a:t>
            </a:fld>
            <a:endParaRPr lang="en-US" altLang="en-PK"/>
          </a:p>
        </p:txBody>
      </p:sp>
      <p:sp>
        <p:nvSpPr>
          <p:cNvPr id="133122" name="Rectangle 1026">
            <a:extLst>
              <a:ext uri="{FF2B5EF4-FFF2-40B4-BE49-F238E27FC236}">
                <a16:creationId xmlns:a16="http://schemas.microsoft.com/office/drawing/2014/main" id="{5D3FDF51-F798-45B1-8380-479FB03FC5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2634"/>
            <a:ext cx="8191825" cy="1082700"/>
          </a:xfrm>
        </p:spPr>
        <p:txBody>
          <a:bodyPr/>
          <a:lstStyle/>
          <a:p>
            <a:r>
              <a:rPr lang="en-US" altLang="en-PK" dirty="0"/>
              <a:t>Defining Data</a:t>
            </a:r>
          </a:p>
        </p:txBody>
      </p:sp>
      <p:sp>
        <p:nvSpPr>
          <p:cNvPr id="133123" name="Rectangle 1027">
            <a:extLst>
              <a:ext uri="{FF2B5EF4-FFF2-40B4-BE49-F238E27FC236}">
                <a16:creationId xmlns:a16="http://schemas.microsoft.com/office/drawing/2014/main" id="{317204E4-290F-4CE2-8066-92450C3E08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6815" y="1046436"/>
            <a:ext cx="4972050" cy="34861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PK" dirty="0"/>
              <a:t>Intrinsic Data Types</a:t>
            </a:r>
          </a:p>
          <a:p>
            <a:pPr>
              <a:lnSpc>
                <a:spcPct val="90000"/>
              </a:lnSpc>
            </a:pPr>
            <a:r>
              <a:rPr lang="en-US" altLang="en-PK" dirty="0"/>
              <a:t>Data Definition Statement</a:t>
            </a:r>
          </a:p>
          <a:p>
            <a:pPr>
              <a:lnSpc>
                <a:spcPct val="90000"/>
              </a:lnSpc>
            </a:pPr>
            <a:r>
              <a:rPr lang="en-US" altLang="en-PK" dirty="0"/>
              <a:t>Defining BYTE and SBYTE Data</a:t>
            </a:r>
          </a:p>
          <a:p>
            <a:pPr>
              <a:lnSpc>
                <a:spcPct val="90000"/>
              </a:lnSpc>
            </a:pPr>
            <a:r>
              <a:rPr lang="en-US" altLang="en-PK" dirty="0"/>
              <a:t>Defining WORD and SWORD Data</a:t>
            </a:r>
          </a:p>
          <a:p>
            <a:pPr>
              <a:lnSpc>
                <a:spcPct val="90000"/>
              </a:lnSpc>
            </a:pPr>
            <a:r>
              <a:rPr lang="en-US" altLang="en-PK" dirty="0"/>
              <a:t>Defining DWORD and SDWORD Data</a:t>
            </a:r>
          </a:p>
          <a:p>
            <a:pPr>
              <a:lnSpc>
                <a:spcPct val="90000"/>
              </a:lnSpc>
            </a:pPr>
            <a:r>
              <a:rPr lang="en-US" altLang="en-PK" dirty="0"/>
              <a:t>Defining QWORD Data</a:t>
            </a:r>
          </a:p>
          <a:p>
            <a:pPr>
              <a:lnSpc>
                <a:spcPct val="90000"/>
              </a:lnSpc>
            </a:pPr>
            <a:r>
              <a:rPr lang="en-US" altLang="en-PK" dirty="0"/>
              <a:t>Defining TBYTE Data</a:t>
            </a:r>
          </a:p>
          <a:p>
            <a:pPr>
              <a:lnSpc>
                <a:spcPct val="90000"/>
              </a:lnSpc>
            </a:pPr>
            <a:r>
              <a:rPr lang="en-US" altLang="en-PK" dirty="0"/>
              <a:t>Defining Real Number Data</a:t>
            </a:r>
          </a:p>
          <a:p>
            <a:pPr>
              <a:lnSpc>
                <a:spcPct val="90000"/>
              </a:lnSpc>
            </a:pPr>
            <a:r>
              <a:rPr lang="en-US" altLang="en-PK" dirty="0"/>
              <a:t>Little Endian Order</a:t>
            </a:r>
          </a:p>
          <a:p>
            <a:pPr>
              <a:lnSpc>
                <a:spcPct val="90000"/>
              </a:lnSpc>
            </a:pPr>
            <a:r>
              <a:rPr lang="en-US" altLang="en-PK" dirty="0"/>
              <a:t>Adding Variables to the </a:t>
            </a:r>
            <a:r>
              <a:rPr lang="en-US" altLang="en-PK" dirty="0" err="1"/>
              <a:t>AddSub</a:t>
            </a:r>
            <a:r>
              <a:rPr lang="en-US" altLang="en-PK" dirty="0"/>
              <a:t> Program</a:t>
            </a:r>
          </a:p>
          <a:p>
            <a:pPr>
              <a:lnSpc>
                <a:spcPct val="90000"/>
              </a:lnSpc>
            </a:pPr>
            <a:r>
              <a:rPr lang="en-US" altLang="en-PK" dirty="0"/>
              <a:t>Declaring Uninitialized Data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D81C7419-EEE1-454C-8466-F817E28104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279779"/>
            <a:ext cx="8191825" cy="1082700"/>
          </a:xfrm>
        </p:spPr>
        <p:txBody>
          <a:bodyPr/>
          <a:lstStyle/>
          <a:p>
            <a:r>
              <a:rPr lang="en-US" altLang="en-PK" dirty="0"/>
              <a:t>Intrinsic Data Types </a:t>
            </a:r>
            <a:r>
              <a:rPr lang="en-US" altLang="en-PK" sz="1800" dirty="0"/>
              <a:t>(1 of 2)</a:t>
            </a:r>
            <a:endParaRPr lang="en-US" altLang="en-PK" dirty="0"/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CDD8DE94-284A-4E21-B8EB-2B18648CA1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4977" y="902674"/>
            <a:ext cx="8191824" cy="2679000"/>
          </a:xfrm>
        </p:spPr>
        <p:txBody>
          <a:bodyPr/>
          <a:lstStyle/>
          <a:p>
            <a:r>
              <a:rPr lang="en-US" altLang="en-PK" dirty="0"/>
              <a:t>BYTE, SBYTE</a:t>
            </a:r>
          </a:p>
          <a:p>
            <a:pPr lvl="1"/>
            <a:r>
              <a:rPr lang="en-US" altLang="en-PK" dirty="0"/>
              <a:t>8-bit unsigned integer; 8-bit signed integer</a:t>
            </a:r>
          </a:p>
          <a:p>
            <a:r>
              <a:rPr lang="en-US" altLang="en-PK" dirty="0"/>
              <a:t>WORD, SWORD</a:t>
            </a:r>
          </a:p>
          <a:p>
            <a:pPr lvl="1"/>
            <a:r>
              <a:rPr lang="en-US" altLang="en-PK" dirty="0"/>
              <a:t>16-bit unsigned &amp; signed integer</a:t>
            </a:r>
          </a:p>
          <a:p>
            <a:r>
              <a:rPr lang="en-US" altLang="en-PK" dirty="0"/>
              <a:t>DWORD, SDWORD</a:t>
            </a:r>
          </a:p>
          <a:p>
            <a:pPr lvl="1"/>
            <a:r>
              <a:rPr lang="en-US" altLang="en-PK" dirty="0"/>
              <a:t>32-bit unsigned &amp; signed integer</a:t>
            </a:r>
          </a:p>
          <a:p>
            <a:r>
              <a:rPr lang="en-US" altLang="en-PK" dirty="0"/>
              <a:t>QWORD</a:t>
            </a:r>
          </a:p>
          <a:p>
            <a:pPr lvl="1"/>
            <a:r>
              <a:rPr lang="en-US" altLang="en-PK" dirty="0"/>
              <a:t>64-bit integer</a:t>
            </a:r>
          </a:p>
          <a:p>
            <a:r>
              <a:rPr lang="en-US" altLang="en-PK" dirty="0"/>
              <a:t>TBYTE</a:t>
            </a:r>
          </a:p>
          <a:p>
            <a:pPr lvl="1"/>
            <a:r>
              <a:rPr lang="en-US" altLang="en-PK" dirty="0"/>
              <a:t>80-bit integer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58612-DDF1-4162-9054-451882E9D5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10435-EDBF-41D7-8F02-BE9085A4A5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4CACC-DED9-4340-B522-17497563FC46}" type="slidenum">
              <a:rPr lang="en-US" altLang="en-PK"/>
              <a:pPr/>
              <a:t>39</a:t>
            </a:fld>
            <a:endParaRPr lang="en-US" altLang="en-PK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>
            <a:extLst>
              <a:ext uri="{FF2B5EF4-FFF2-40B4-BE49-F238E27FC236}">
                <a16:creationId xmlns:a16="http://schemas.microsoft.com/office/drawing/2014/main" id="{6B0D59B4-C67C-4F40-806D-0AF83EE542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Chapter Overview</a:t>
            </a:r>
          </a:p>
        </p:txBody>
      </p:sp>
      <p:sp>
        <p:nvSpPr>
          <p:cNvPr id="37891" name="Rectangle 1027">
            <a:extLst>
              <a:ext uri="{FF2B5EF4-FFF2-40B4-BE49-F238E27FC236}">
                <a16:creationId xmlns:a16="http://schemas.microsoft.com/office/drawing/2014/main" id="{D2D0023C-5024-40CB-B394-3461D54658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PK"/>
              <a:t>Basic Elements of Assembly Language</a:t>
            </a:r>
          </a:p>
          <a:p>
            <a:r>
              <a:rPr lang="en-US" altLang="en-PK"/>
              <a:t>Example: Adding and Subtracting Integers</a:t>
            </a:r>
          </a:p>
          <a:p>
            <a:r>
              <a:rPr lang="en-US" altLang="en-PK"/>
              <a:t>Assembling, Linking, and Running Programs</a:t>
            </a:r>
          </a:p>
          <a:p>
            <a:r>
              <a:rPr lang="en-US" altLang="en-PK"/>
              <a:t>Defining Data</a:t>
            </a:r>
          </a:p>
          <a:p>
            <a:r>
              <a:rPr lang="en-US" altLang="en-PK"/>
              <a:t>Symbolic Constants</a:t>
            </a:r>
          </a:p>
          <a:p>
            <a:r>
              <a:rPr lang="en-US" altLang="en-PK"/>
              <a:t>Real-Address Mode Programming</a:t>
            </a:r>
            <a:endParaRPr lang="en-US" altLang="en-PK" sz="1950" i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6BAD6-C929-43D2-8E90-85D43A169E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D9A60-51C6-4D07-BF26-5D0765B703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14917C-B206-42DC-BD32-49A9175B8CCB}" type="slidenum">
              <a:rPr lang="en-US" altLang="en-PK"/>
              <a:pPr/>
              <a:t>4</a:t>
            </a:fld>
            <a:endParaRPr lang="en-US" altLang="en-PK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74EEBF78-9DB4-4BF1-BDD2-E4855BC667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Intrinsic Data Types </a:t>
            </a:r>
            <a:r>
              <a:rPr lang="en-US" altLang="en-PK" sz="1800"/>
              <a:t>(2 of 2)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4281CB99-7DE8-4B91-871F-B8413B6BD9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PK"/>
              <a:t>REAL4</a:t>
            </a:r>
          </a:p>
          <a:p>
            <a:pPr lvl="1"/>
            <a:r>
              <a:rPr lang="en-US" altLang="en-PK"/>
              <a:t>4-byte IEEE short real</a:t>
            </a:r>
          </a:p>
          <a:p>
            <a:r>
              <a:rPr lang="en-US" altLang="en-PK"/>
              <a:t>REAL8</a:t>
            </a:r>
          </a:p>
          <a:p>
            <a:pPr lvl="1"/>
            <a:r>
              <a:rPr lang="en-US" altLang="en-PK"/>
              <a:t>8-byte IEEE long real</a:t>
            </a:r>
          </a:p>
          <a:p>
            <a:r>
              <a:rPr lang="en-US" altLang="en-PK"/>
              <a:t>REAL10</a:t>
            </a:r>
          </a:p>
          <a:p>
            <a:pPr lvl="1"/>
            <a:r>
              <a:rPr lang="en-US" altLang="en-PK"/>
              <a:t>10-byte IEEE extended real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216F1-F2B1-49A5-BA71-74432B997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14826-9EC6-4CED-B4C8-7D6250D4BB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8128CB-7953-46D1-921C-1E076663EFC9}" type="slidenum">
              <a:rPr lang="en-US" altLang="en-PK"/>
              <a:pPr/>
              <a:t>40</a:t>
            </a:fld>
            <a:endParaRPr lang="en-US" altLang="en-PK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 Statement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Assigns storage in memory for a variable</a:t>
            </a:r>
          </a:p>
          <a:p>
            <a:r>
              <a:rPr lang="en-US" dirty="0"/>
              <a:t>Syntax for a data definition statement is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Name is optional and must follow the rules of naming the identifiers </a:t>
            </a:r>
          </a:p>
          <a:p>
            <a:r>
              <a:rPr lang="en-US" dirty="0"/>
              <a:t>At least one initializer is required</a:t>
            </a:r>
          </a:p>
          <a:p>
            <a:r>
              <a:rPr lang="en-US" dirty="0"/>
              <a:t>Question mark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/>
              <a:t>) can be used as initializer if uninitialized variable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8077" y="3023651"/>
            <a:ext cx="5630067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latin typeface="Courier New" pitchFamily="49" charset="0"/>
                <a:cs typeface="Courier New" pitchFamily="49" charset="0"/>
              </a:rPr>
              <a:t>[name] directive initializer [,initializer]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369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 Statement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Directive can be any of the following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086386"/>
              </p:ext>
            </p:extLst>
          </p:nvPr>
        </p:nvGraphicFramePr>
        <p:xfrm>
          <a:off x="2000250" y="3005970"/>
          <a:ext cx="5143500" cy="166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Directive</a:t>
                      </a:r>
                    </a:p>
                  </a:txBody>
                  <a:tcPr marL="68580" marR="68580" marT="34290" marB="34290">
                    <a:solidFill>
                      <a:srgbClr val="E1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 marL="68580" marR="68580" marT="34290" marB="34290">
                    <a:solidFill>
                      <a:srgbClr val="E1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Usage</a:t>
                      </a:r>
                    </a:p>
                  </a:txBody>
                  <a:tcPr marL="68580" marR="68580" marT="34290" marB="34290">
                    <a:solidFill>
                      <a:srgbClr val="E164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DB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efine 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yte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8-bit Integer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DW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efine 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W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ord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16-bit Integer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DD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efine </a:t>
                      </a:r>
                      <a:r>
                        <a:rPr lang="en-US" sz="1100" b="1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oubleword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32-bit Integer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DQ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efine </a:t>
                      </a:r>
                      <a:r>
                        <a:rPr lang="en-US" sz="1100" b="1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uadword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64-bit Integer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DT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efine </a:t>
                      </a:r>
                      <a:r>
                        <a:rPr lang="en-US" sz="1100" b="1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enbytes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80-bit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Integer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4635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Defines an 8-bit signed or unsigned variable</a:t>
            </a:r>
          </a:p>
          <a:p>
            <a:r>
              <a:rPr lang="en-US" dirty="0"/>
              <a:t>The initializer must fit into 8-bits either signed or unsigned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/>
              <a:t> shows the offset from the beginning of its segment</a:t>
            </a:r>
          </a:p>
          <a:p>
            <a:r>
              <a:rPr lang="en-US" dirty="0"/>
              <a:t>Syntax is like this</a:t>
            </a:r>
          </a:p>
          <a:p>
            <a:endParaRPr lang="en-US" dirty="0"/>
          </a:p>
          <a:p>
            <a:r>
              <a:rPr lang="en-US" dirty="0"/>
              <a:t>Examples are </a:t>
            </a:r>
          </a:p>
          <a:p>
            <a:pPr marL="3429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val1 DB 255  ; largest unsigned value</a:t>
            </a:r>
          </a:p>
          <a:p>
            <a:pPr marL="3429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val2 DB +127 ; largest signed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02818" y="3143250"/>
            <a:ext cx="4055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[name] DB initializer</a:t>
            </a:r>
          </a:p>
        </p:txBody>
      </p:sp>
    </p:spTree>
    <p:extLst>
      <p:ext uri="{BB962C8B-B14F-4D97-AF65-F5344CB8AC3E}">
        <p14:creationId xmlns:p14="http://schemas.microsoft.com/office/powerpoint/2010/main" val="34005134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A45F3B20-6A8C-48BC-96DF-DDB0F02330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43416"/>
            <a:ext cx="8191825" cy="1082700"/>
          </a:xfrm>
        </p:spPr>
        <p:txBody>
          <a:bodyPr/>
          <a:lstStyle/>
          <a:p>
            <a:r>
              <a:rPr lang="en-US" altLang="en-PK" sz="4400" dirty="0"/>
              <a:t>Defining BYTE and SBYTE Data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FDDA2F9-7661-46EB-AF39-FD30D63C66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BB6FC17-0AF4-4FA9-B740-457AD5025A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CD69D5-56D1-4DFB-A578-28E844EF29F7}" type="slidenum">
              <a:rPr lang="en-US" altLang="en-PK"/>
              <a:pPr/>
              <a:t>44</a:t>
            </a:fld>
            <a:endParaRPr lang="en-US" altLang="en-PK"/>
          </a:p>
        </p:txBody>
      </p:sp>
      <p:sp>
        <p:nvSpPr>
          <p:cNvPr id="92163" name="Text Box 3">
            <a:extLst>
              <a:ext uri="{FF2B5EF4-FFF2-40B4-BE49-F238E27FC236}">
                <a16:creationId xmlns:a16="http://schemas.microsoft.com/office/drawing/2014/main" id="{9873B0E6-E63E-4ACC-8E27-6D99CC4F5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877" y="1484760"/>
            <a:ext cx="577215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71450" bIns="17145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value1 BYTE 'A'	; character constant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value2 BYTE 0	; smallest unsigned byte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value3 BYTE 255	; largest unsigned byte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value4 SBYTE -128	; smallest signed byte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value5 SBYTE +127	; largest signed byte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value6 BYTE ?	; uninitialized byte</a:t>
            </a:r>
          </a:p>
        </p:txBody>
      </p:sp>
      <p:sp>
        <p:nvSpPr>
          <p:cNvPr id="92164" name="Text Box 4">
            <a:extLst>
              <a:ext uri="{FF2B5EF4-FFF2-40B4-BE49-F238E27FC236}">
                <a16:creationId xmlns:a16="http://schemas.microsoft.com/office/drawing/2014/main" id="{D1C3AEE9-424E-499D-9D32-5D4CAC712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089" y="1156784"/>
            <a:ext cx="55435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PK" sz="1050" dirty="0"/>
              <a:t>Each of the following defines a single byte of storage:</a:t>
            </a:r>
          </a:p>
        </p:txBody>
      </p:sp>
      <p:sp>
        <p:nvSpPr>
          <p:cNvPr id="92165" name="Text Box 5">
            <a:extLst>
              <a:ext uri="{FF2B5EF4-FFF2-40B4-BE49-F238E27FC236}">
                <a16:creationId xmlns:a16="http://schemas.microsoft.com/office/drawing/2014/main" id="{7B168928-6148-42E9-A298-B1D86F5A5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075" y="4039471"/>
            <a:ext cx="5657850" cy="119455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227013" indent="-2270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PK" sz="1425" dirty="0">
                <a:latin typeface="Arial" panose="020B0604020202020204" pitchFamily="34" charset="0"/>
              </a:rPr>
              <a:t>MASM does not prevent you from initializing a BYTE with a negative value, but it's considered poor style.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PK" sz="1425" dirty="0">
                <a:latin typeface="Arial" panose="020B0604020202020204" pitchFamily="34" charset="0"/>
              </a:rPr>
              <a:t>If you declare a SBYTE variable, the Microsoft debugger will automatically display its value in decimal with a leading sign.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Initializers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multiple initializers are used in the same data definition statement</a:t>
            </a:r>
          </a:p>
          <a:p>
            <a:pPr lvl="1"/>
            <a:r>
              <a:rPr lang="en-US" dirty="0"/>
              <a:t>… its label refers only to the offset of first initializer</a:t>
            </a:r>
          </a:p>
          <a:p>
            <a:endParaRPr lang="en-US" dirty="0"/>
          </a:p>
          <a:p>
            <a:r>
              <a:rPr lang="en-US" dirty="0"/>
              <a:t>Also called Array</a:t>
            </a:r>
          </a:p>
          <a:p>
            <a:r>
              <a:rPr lang="en-US" dirty="0"/>
              <a:t>Example is </a:t>
            </a:r>
          </a:p>
          <a:p>
            <a:pPr marL="3429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vals1 DB 10, -20, 30</a:t>
            </a:r>
          </a:p>
          <a:p>
            <a:pPr marL="3429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vals2 DW 0Ah, 10, 00111100b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3573" y="2859470"/>
            <a:ext cx="583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[name] Directive initializer ,initializer</a:t>
            </a:r>
          </a:p>
        </p:txBody>
      </p:sp>
    </p:spTree>
    <p:extLst>
      <p:ext uri="{BB962C8B-B14F-4D97-AF65-F5344CB8AC3E}">
        <p14:creationId xmlns:p14="http://schemas.microsoft.com/office/powerpoint/2010/main" val="3153723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B10D49A8-59CE-418A-A2AC-8450FF80BE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C950EE5-96EF-457C-BA22-C2F98AFFBA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B29903-1838-458F-8BC4-89D4E5CA702C}" type="slidenum">
              <a:rPr lang="en-US" altLang="en-PK"/>
              <a:pPr/>
              <a:t>46</a:t>
            </a:fld>
            <a:endParaRPr lang="en-US" altLang="en-PK"/>
          </a:p>
        </p:txBody>
      </p:sp>
      <p:sp>
        <p:nvSpPr>
          <p:cNvPr id="107522" name="Rectangle 1026">
            <a:extLst>
              <a:ext uri="{FF2B5EF4-FFF2-40B4-BE49-F238E27FC236}">
                <a16:creationId xmlns:a16="http://schemas.microsoft.com/office/drawing/2014/main" id="{0FF7A681-D9D7-4151-B7B6-30F05318F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8330" y="240692"/>
            <a:ext cx="8191825" cy="1082700"/>
          </a:xfrm>
        </p:spPr>
        <p:txBody>
          <a:bodyPr/>
          <a:lstStyle/>
          <a:p>
            <a:r>
              <a:rPr lang="en-US" altLang="en-PK" dirty="0"/>
              <a:t>Defining Byte Arrays</a:t>
            </a:r>
          </a:p>
        </p:txBody>
      </p:sp>
      <p:sp>
        <p:nvSpPr>
          <p:cNvPr id="107523" name="Text Box 1027">
            <a:extLst>
              <a:ext uri="{FF2B5EF4-FFF2-40B4-BE49-F238E27FC236}">
                <a16:creationId xmlns:a16="http://schemas.microsoft.com/office/drawing/2014/main" id="{3D8585DE-AEB1-46A8-ACE3-4799B4BB8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4165" y="2245929"/>
            <a:ext cx="44577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71450" bIns="17145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list1 BYTE 10,20,30,40</a:t>
            </a:r>
          </a:p>
          <a:p>
            <a:pPr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list2 BYTE 10,20,30,40</a:t>
            </a:r>
          </a:p>
          <a:p>
            <a:pPr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      BYTE 50,60,70,80</a:t>
            </a:r>
          </a:p>
          <a:p>
            <a:pPr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      BYTE 81,82,83,84</a:t>
            </a:r>
          </a:p>
          <a:p>
            <a:pPr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list3 BYTE ?,32,41h,00100010b</a:t>
            </a:r>
          </a:p>
          <a:p>
            <a:pPr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list4 BYTE 0Ah,20h,‘A’,22h</a:t>
            </a:r>
          </a:p>
        </p:txBody>
      </p:sp>
      <p:sp>
        <p:nvSpPr>
          <p:cNvPr id="107524" name="Text Box 1028">
            <a:extLst>
              <a:ext uri="{FF2B5EF4-FFF2-40B4-BE49-F238E27FC236}">
                <a16:creationId xmlns:a16="http://schemas.microsoft.com/office/drawing/2014/main" id="{430FC621-0EBF-4E56-8E10-95A4BB7BB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965" y="1560130"/>
            <a:ext cx="5543550" cy="49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PK" sz="1875" dirty="0"/>
              <a:t>Examples that use multiple initializers: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3AFE7013-91E7-4162-AD03-59CDEA38F7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Defining Strings</a:t>
            </a:r>
            <a:r>
              <a:rPr lang="en-US" altLang="en-PK" sz="1800"/>
              <a:t>  (1 of 3)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696814B8-922F-486F-A784-C61DC080DB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PK" dirty="0">
                <a:solidFill>
                  <a:schemeClr val="tx1"/>
                </a:solidFill>
              </a:rPr>
              <a:t>A string is implemented as an array of characters</a:t>
            </a:r>
          </a:p>
          <a:p>
            <a:pPr lvl="1"/>
            <a:r>
              <a:rPr lang="en-US" altLang="en-PK" sz="1500" dirty="0">
                <a:solidFill>
                  <a:schemeClr val="tx1"/>
                </a:solidFill>
              </a:rPr>
              <a:t>For convenience, it is usually enclosed in quotation marks</a:t>
            </a:r>
          </a:p>
          <a:p>
            <a:pPr lvl="1"/>
            <a:r>
              <a:rPr lang="en-US" altLang="en-PK" sz="1500" dirty="0">
                <a:solidFill>
                  <a:schemeClr val="tx1"/>
                </a:solidFill>
              </a:rPr>
              <a:t>It often will be null-terminated</a:t>
            </a:r>
          </a:p>
          <a:p>
            <a:r>
              <a:rPr lang="en-US" altLang="en-PK" dirty="0">
                <a:solidFill>
                  <a:schemeClr val="tx1"/>
                </a:solidFill>
              </a:rPr>
              <a:t>Examples: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5DB11D5-7091-4E1A-85B6-70525442DE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07F7D49-F0C1-4DC7-82DF-C9579DC6C1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40DD02-C695-4B62-BA2E-ECCD40F070B5}" type="slidenum">
              <a:rPr lang="en-US" altLang="en-PK"/>
              <a:pPr/>
              <a:t>47</a:t>
            </a:fld>
            <a:endParaRPr lang="en-US" altLang="en-PK"/>
          </a:p>
        </p:txBody>
      </p:sp>
      <p:sp>
        <p:nvSpPr>
          <p:cNvPr id="109572" name="Text Box 4">
            <a:extLst>
              <a:ext uri="{FF2B5EF4-FFF2-40B4-BE49-F238E27FC236}">
                <a16:creationId xmlns:a16="http://schemas.microsoft.com/office/drawing/2014/main" id="{DCF4AB5C-3CF4-4A06-82F8-C52799461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683" y="3667750"/>
            <a:ext cx="54864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71450" bIns="17145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PK" sz="1200" b="1" dirty="0">
                <a:latin typeface="Courier New" panose="02070309020205020404" pitchFamily="49" charset="0"/>
              </a:rPr>
              <a:t>str1 BYTE "Enter your name",0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PK" sz="1200" b="1" dirty="0">
                <a:latin typeface="Courier New" panose="02070309020205020404" pitchFamily="49" charset="0"/>
              </a:rPr>
              <a:t>str2 BYTE 'Error: halting program',0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PK" sz="1200" b="1" dirty="0">
                <a:latin typeface="Courier New" panose="02070309020205020404" pitchFamily="49" charset="0"/>
              </a:rPr>
              <a:t>str3 BYTE 'A','E','I','O','U'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PK" sz="1200" b="1" dirty="0">
                <a:latin typeface="Courier New" panose="02070309020205020404" pitchFamily="49" charset="0"/>
              </a:rPr>
              <a:t>greeting  BYTE "Welcome to the Encryption Demo program "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PK" sz="1200" b="1" dirty="0">
                <a:latin typeface="Courier New" panose="02070309020205020404" pitchFamily="49" charset="0"/>
              </a:rPr>
              <a:t>          BYTE "created by Kip Irvine.",0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3F0A5D97-492D-4011-8013-43F8EB5A1C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Defining Strings</a:t>
            </a:r>
            <a:r>
              <a:rPr lang="en-US" altLang="en-PK" sz="1800"/>
              <a:t>  (2 of 3)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EDE6AE9E-B4EE-4EBC-88E9-8CD4F2E9A0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PK"/>
              <a:t>To continue a single string across multiple lines, end each line with a comma: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EA654A6-3291-49CD-B584-1B6420B13F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121D6C3-F32E-48CD-9012-22680733EA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E773F1-33C9-4342-A5CF-07E964C411C3}" type="slidenum">
              <a:rPr lang="en-US" altLang="en-PK"/>
              <a:pPr/>
              <a:t>48</a:t>
            </a:fld>
            <a:endParaRPr lang="en-US" altLang="en-PK"/>
          </a:p>
        </p:txBody>
      </p:sp>
      <p:sp>
        <p:nvSpPr>
          <p:cNvPr id="137220" name="Text Box 4">
            <a:extLst>
              <a:ext uri="{FF2B5EF4-FFF2-40B4-BE49-F238E27FC236}">
                <a16:creationId xmlns:a16="http://schemas.microsoft.com/office/drawing/2014/main" id="{C5D2F74E-0266-4014-BA66-86B8962E2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8926" y="3162250"/>
            <a:ext cx="531495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71450" bIns="17145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menu BYTE "Checking Account",0dh,0ah,0dh,0ah,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	"1. Create a new account",0dh,0ah,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	"2. Open an existing account",0dh,0ah,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	"3. Credit the account",0dh,0ah,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	"4. Debit the account",0dh,0ah,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	"5. Exit",0ah,0ah,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	"Choice&gt; ",0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25CB5FF1-6B45-4DEA-865C-4BCB556C5D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Defining Strings</a:t>
            </a:r>
            <a:r>
              <a:rPr lang="en-US" altLang="en-PK" sz="1800"/>
              <a:t>  (3 of 3)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196D90-76E0-4733-A912-AA92D5DBC1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PK" dirty="0"/>
              <a:t>End-of-line character sequence:</a:t>
            </a:r>
          </a:p>
          <a:p>
            <a:pPr lvl="1"/>
            <a:r>
              <a:rPr lang="en-US" altLang="en-PK" dirty="0"/>
              <a:t>0Dh = carriage return</a:t>
            </a:r>
          </a:p>
          <a:p>
            <a:pPr lvl="1"/>
            <a:r>
              <a:rPr lang="en-US" altLang="en-PK" dirty="0"/>
              <a:t>0Ah = line feed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C8530BA-0CA1-43E4-BF2F-B45D71DFE0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12ED689-8CA1-441C-95BB-29F1B11781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0A51A6-B092-43FD-85D2-8B1AA66DC8C4}" type="slidenum">
              <a:rPr lang="en-US" altLang="en-PK"/>
              <a:pPr/>
              <a:t>49</a:t>
            </a:fld>
            <a:endParaRPr lang="en-US" altLang="en-PK"/>
          </a:p>
        </p:txBody>
      </p:sp>
      <p:sp>
        <p:nvSpPr>
          <p:cNvPr id="110596" name="Text Box 4">
            <a:extLst>
              <a:ext uri="{FF2B5EF4-FFF2-40B4-BE49-F238E27FC236}">
                <a16:creationId xmlns:a16="http://schemas.microsoft.com/office/drawing/2014/main" id="{B7CF0A84-539E-4973-B38B-149673F62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667" y="3496822"/>
            <a:ext cx="44577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71450" bIns="17145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PK" sz="1350" b="1">
                <a:latin typeface="Courier New" panose="02070309020205020404" pitchFamily="49" charset="0"/>
              </a:rPr>
              <a:t>str1 BYTE "Enter your name:    ",0Dh,0Ah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PK" sz="1350" b="1">
                <a:latin typeface="Courier New" panose="02070309020205020404" pitchFamily="49" charset="0"/>
              </a:rPr>
              <a:t>     BYTE "Enter your address: ",0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en-US" altLang="en-PK" sz="1350" b="1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PK" sz="1350" b="1">
                <a:latin typeface="Courier New" panose="02070309020205020404" pitchFamily="49" charset="0"/>
              </a:rPr>
              <a:t>newLine BYTE 0Dh,0Ah,0</a:t>
            </a:r>
          </a:p>
        </p:txBody>
      </p:sp>
      <p:sp>
        <p:nvSpPr>
          <p:cNvPr id="110597" name="Text Box 5">
            <a:extLst>
              <a:ext uri="{FF2B5EF4-FFF2-40B4-BE49-F238E27FC236}">
                <a16:creationId xmlns:a16="http://schemas.microsoft.com/office/drawing/2014/main" id="{0AF1EB3C-CE57-4C9D-9FAD-16BDAAF1C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935" y="4705384"/>
            <a:ext cx="5257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PK" sz="1050" i="1" dirty="0"/>
              <a:t>Idea:</a:t>
            </a:r>
            <a:r>
              <a:rPr lang="en-US" altLang="en-PK" sz="1050" dirty="0"/>
              <a:t> Define all strings used by your program in the same area of the data segment.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B1F1A07A-8540-4CAC-AA99-7759BC963C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1378" y="258758"/>
            <a:ext cx="8191825" cy="1082700"/>
          </a:xfrm>
        </p:spPr>
        <p:txBody>
          <a:bodyPr/>
          <a:lstStyle/>
          <a:p>
            <a:r>
              <a:rPr lang="en-US" altLang="en-PK" dirty="0"/>
              <a:t>Basic Elements of Assembly Language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FE6BFDA0-4273-4947-BF55-B6BC254A0F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8013" y="1417466"/>
            <a:ext cx="8191824" cy="2679000"/>
          </a:xfrm>
        </p:spPr>
        <p:txBody>
          <a:bodyPr/>
          <a:lstStyle/>
          <a:p>
            <a:r>
              <a:rPr lang="en-US" altLang="en-PK" dirty="0"/>
              <a:t>Integer constants</a:t>
            </a:r>
          </a:p>
          <a:p>
            <a:r>
              <a:rPr lang="en-US" altLang="en-PK" dirty="0"/>
              <a:t>Integer expressions</a:t>
            </a:r>
          </a:p>
          <a:p>
            <a:r>
              <a:rPr lang="en-US" altLang="en-PK" dirty="0"/>
              <a:t>Character and string constants</a:t>
            </a:r>
          </a:p>
          <a:p>
            <a:r>
              <a:rPr lang="en-US" altLang="en-PK" dirty="0"/>
              <a:t>Reserved words and identifiers</a:t>
            </a:r>
          </a:p>
          <a:p>
            <a:r>
              <a:rPr lang="en-US" altLang="en-PK" dirty="0"/>
              <a:t>Directives and instructions</a:t>
            </a:r>
          </a:p>
          <a:p>
            <a:r>
              <a:rPr lang="en-US" altLang="en-PK" dirty="0"/>
              <a:t>Labels</a:t>
            </a:r>
          </a:p>
          <a:p>
            <a:r>
              <a:rPr lang="en-US" altLang="en-PK" dirty="0"/>
              <a:t>Mnemonics and Operands</a:t>
            </a:r>
          </a:p>
          <a:p>
            <a:r>
              <a:rPr lang="en-US" altLang="en-PK" dirty="0"/>
              <a:t>Comments</a:t>
            </a:r>
          </a:p>
          <a:p>
            <a:r>
              <a:rPr lang="en-US" altLang="en-PK" dirty="0"/>
              <a:t>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F84F9C-1899-470F-80F7-445FA35EC9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A912F-27A0-4D8D-B04B-83933E33DB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9EE405-8305-44CB-B9F1-BE0A3E68DAF7}" type="slidenum">
              <a:rPr lang="en-US" altLang="en-PK"/>
              <a:pPr/>
              <a:t>5</a:t>
            </a:fld>
            <a:endParaRPr lang="en-US" altLang="en-PK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095DDE50-1471-4F25-960A-C64EC10E42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Using the DUP Operator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AC14A7FE-4A3F-4F77-9822-442F51B4C0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PK" dirty="0">
                <a:solidFill>
                  <a:schemeClr val="tx1"/>
                </a:solidFill>
              </a:rPr>
              <a:t>Use DUP to allocate (create space for) an array or string. Syntax: </a:t>
            </a:r>
            <a:r>
              <a:rPr lang="en-US" altLang="en-PK" i="1" dirty="0">
                <a:solidFill>
                  <a:schemeClr val="tx1"/>
                </a:solidFill>
              </a:rPr>
              <a:t>counter</a:t>
            </a:r>
            <a:r>
              <a:rPr lang="en-US" altLang="en-PK" dirty="0">
                <a:solidFill>
                  <a:schemeClr val="tx1"/>
                </a:solidFill>
              </a:rPr>
              <a:t> DUP ( </a:t>
            </a:r>
            <a:r>
              <a:rPr lang="en-US" altLang="en-PK" i="1" dirty="0">
                <a:solidFill>
                  <a:schemeClr val="tx1"/>
                </a:solidFill>
              </a:rPr>
              <a:t>argument</a:t>
            </a:r>
            <a:r>
              <a:rPr lang="en-US" altLang="en-PK" dirty="0">
                <a:solidFill>
                  <a:schemeClr val="tx1"/>
                </a:solidFill>
              </a:rPr>
              <a:t> )</a:t>
            </a:r>
          </a:p>
          <a:p>
            <a:r>
              <a:rPr lang="en-US" altLang="en-PK" i="1" dirty="0">
                <a:solidFill>
                  <a:schemeClr val="tx1"/>
                </a:solidFill>
              </a:rPr>
              <a:t>Counter</a:t>
            </a:r>
            <a:r>
              <a:rPr lang="en-US" altLang="en-PK" dirty="0">
                <a:solidFill>
                  <a:schemeClr val="tx1"/>
                </a:solidFill>
              </a:rPr>
              <a:t> and </a:t>
            </a:r>
            <a:r>
              <a:rPr lang="en-US" altLang="en-PK" i="1" dirty="0">
                <a:solidFill>
                  <a:schemeClr val="tx1"/>
                </a:solidFill>
              </a:rPr>
              <a:t>argument</a:t>
            </a:r>
            <a:r>
              <a:rPr lang="en-US" altLang="en-PK" dirty="0">
                <a:solidFill>
                  <a:schemeClr val="tx1"/>
                </a:solidFill>
              </a:rPr>
              <a:t> must be constants or constant expressions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B66A885-F7E8-4D45-977E-85468CFBDB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B18D413-F086-4511-955B-79B5732C8F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78C786-C4B8-456B-8FC0-BA7A9F0EF8BF}" type="slidenum">
              <a:rPr lang="en-US" altLang="en-PK"/>
              <a:pPr/>
              <a:t>50</a:t>
            </a:fld>
            <a:endParaRPr lang="en-US" altLang="en-PK"/>
          </a:p>
        </p:txBody>
      </p:sp>
      <p:sp>
        <p:nvSpPr>
          <p:cNvPr id="111620" name="Text Box 4">
            <a:extLst>
              <a:ext uri="{FF2B5EF4-FFF2-40B4-BE49-F238E27FC236}">
                <a16:creationId xmlns:a16="http://schemas.microsoft.com/office/drawing/2014/main" id="{6ECC1C79-064F-4D07-BF75-60544B951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8664" y="3556600"/>
            <a:ext cx="61722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71450" bIns="17145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PK" sz="1200" b="1" dirty="0">
                <a:latin typeface="Courier New" panose="02070309020205020404" pitchFamily="49" charset="0"/>
              </a:rPr>
              <a:t>var1 BYTE 20 DUP(0)	; 20 bytes, all equal to zero</a:t>
            </a:r>
          </a:p>
          <a:p>
            <a:pPr>
              <a:spcBef>
                <a:spcPct val="50000"/>
              </a:spcBef>
            </a:pPr>
            <a:r>
              <a:rPr lang="en-US" altLang="en-PK" sz="1200" b="1" dirty="0">
                <a:latin typeface="Courier New" panose="02070309020205020404" pitchFamily="49" charset="0"/>
              </a:rPr>
              <a:t>var2 BYTE 20 DUP(?)	; 20 bytes, uninitialized</a:t>
            </a:r>
          </a:p>
          <a:p>
            <a:pPr>
              <a:spcBef>
                <a:spcPct val="50000"/>
              </a:spcBef>
            </a:pPr>
            <a:r>
              <a:rPr lang="en-US" altLang="en-PK" sz="1200" b="1" dirty="0">
                <a:latin typeface="Courier New" panose="02070309020205020404" pitchFamily="49" charset="0"/>
              </a:rPr>
              <a:t>var3 BYTE 4 DUP("STACK")      ; 20 bytes: "STACKSTACKSTACKSTACK"</a:t>
            </a:r>
          </a:p>
          <a:p>
            <a:pPr>
              <a:spcBef>
                <a:spcPct val="50000"/>
              </a:spcBef>
            </a:pPr>
            <a:r>
              <a:rPr lang="en-US" altLang="en-PK" sz="1200" b="1" dirty="0">
                <a:latin typeface="Courier New" panose="02070309020205020404" pitchFamily="49" charset="0"/>
              </a:rPr>
              <a:t>var4 BYTE 10,3 DUP(0),20	; 5 bytes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DW 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Defines a 16-bit signed or unsigned integer</a:t>
            </a:r>
          </a:p>
          <a:p>
            <a:r>
              <a:rPr lang="en-US" dirty="0"/>
              <a:t>The initializer must fit into 16-bits either signed or unsigned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/>
              <a:t> shows the offset from the beginning of its segment</a:t>
            </a:r>
          </a:p>
          <a:p>
            <a:r>
              <a:rPr lang="en-US" dirty="0"/>
              <a:t>Syntax is like this</a:t>
            </a:r>
          </a:p>
          <a:p>
            <a:endParaRPr lang="en-US" dirty="0"/>
          </a:p>
          <a:p>
            <a:r>
              <a:rPr lang="en-US" dirty="0"/>
              <a:t>Examples are </a:t>
            </a:r>
          </a:p>
          <a:p>
            <a:pPr marL="3429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val1 DW 65535  ;largest unsigned value</a:t>
            </a:r>
          </a:p>
          <a:p>
            <a:pPr marL="3429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val2 DW -32768 ;smallest signed value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44040" y="3216823"/>
            <a:ext cx="4055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[name] DW initializer</a:t>
            </a:r>
          </a:p>
        </p:txBody>
      </p:sp>
    </p:spTree>
    <p:extLst>
      <p:ext uri="{BB962C8B-B14F-4D97-AF65-F5344CB8AC3E}">
        <p14:creationId xmlns:p14="http://schemas.microsoft.com/office/powerpoint/2010/main" val="35988748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D1ADA8DE-DFF4-47DD-9DBC-E658414288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4000" dirty="0"/>
              <a:t>Defining WORD and SWORD Data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A8146275-67C1-412E-BB25-6320468561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232250"/>
            <a:ext cx="8191824" cy="2679000"/>
          </a:xfrm>
        </p:spPr>
        <p:txBody>
          <a:bodyPr/>
          <a:lstStyle/>
          <a:p>
            <a:r>
              <a:rPr lang="en-US" altLang="en-PK" dirty="0"/>
              <a:t>Define storage for 16-bit integers</a:t>
            </a:r>
          </a:p>
          <a:p>
            <a:pPr lvl="1"/>
            <a:r>
              <a:rPr lang="en-US" altLang="en-PK" sz="1800" dirty="0"/>
              <a:t>or double characters</a:t>
            </a:r>
          </a:p>
          <a:p>
            <a:pPr lvl="1"/>
            <a:r>
              <a:rPr lang="en-US" altLang="en-PK" sz="1800" dirty="0"/>
              <a:t>single value or multiple values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92D2524-BBE8-4AA6-8947-83032CD802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EC4B423-212A-42B9-991F-D20BD97DB6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B0A245-C821-49F3-8281-3AB54A188C3C}" type="slidenum">
              <a:rPr lang="en-US" altLang="en-PK"/>
              <a:pPr/>
              <a:t>52</a:t>
            </a:fld>
            <a:endParaRPr lang="en-US" altLang="en-PK"/>
          </a:p>
        </p:txBody>
      </p:sp>
      <p:sp>
        <p:nvSpPr>
          <p:cNvPr id="108548" name="Text Box 4">
            <a:extLst>
              <a:ext uri="{FF2B5EF4-FFF2-40B4-BE49-F238E27FC236}">
                <a16:creationId xmlns:a16="http://schemas.microsoft.com/office/drawing/2014/main" id="{4E805679-1517-4CF3-A254-87E598625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036" y="2597950"/>
            <a:ext cx="5772150" cy="2545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71450" bIns="17145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word1  WORD  65535 	; largest unsigned value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word2  SWORD –32768	; smallest signed value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word3  WORD  ?	; uninitialized, unsigned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word4  WORD  "AB"	; double characters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myList</a:t>
            </a:r>
            <a:r>
              <a:rPr lang="en-US" altLang="en-PK" sz="1350" b="1" dirty="0">
                <a:latin typeface="Courier New" panose="02070309020205020404" pitchFamily="49" charset="0"/>
              </a:rPr>
              <a:t> WORD  1,2,3,4,5	; array of words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array  WORD  5 DUP(?)	; uninitialized array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 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Defines a 32-bit signed or unsigned integer</a:t>
            </a:r>
          </a:p>
          <a:p>
            <a:r>
              <a:rPr lang="en-US" dirty="0"/>
              <a:t>The initializer must fit into 32-bits either signed or unsigned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/>
              <a:t> shows the offset from the beginning of its segment</a:t>
            </a:r>
          </a:p>
          <a:p>
            <a:r>
              <a:rPr lang="en-US" dirty="0"/>
              <a:t>Syntax is like this</a:t>
            </a:r>
          </a:p>
          <a:p>
            <a:endParaRPr lang="en-US" dirty="0"/>
          </a:p>
          <a:p>
            <a:r>
              <a:rPr lang="en-US" dirty="0"/>
              <a:t>Examples are </a:t>
            </a:r>
          </a:p>
          <a:p>
            <a:pPr marL="3429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val1 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FFFFFFFFh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;largest unsigned value</a:t>
            </a:r>
          </a:p>
          <a:p>
            <a:pPr marL="3429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val2 DD 80000000h ;smallest signed value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44040" y="3216822"/>
            <a:ext cx="4055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[name] DD initializer</a:t>
            </a:r>
          </a:p>
        </p:txBody>
      </p:sp>
    </p:spTree>
    <p:extLst>
      <p:ext uri="{BB962C8B-B14F-4D97-AF65-F5344CB8AC3E}">
        <p14:creationId xmlns:p14="http://schemas.microsoft.com/office/powerpoint/2010/main" val="40676314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714FE9A2-E178-483F-9A66-0BC8729C7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3600" dirty="0"/>
              <a:t>Defining DWORD and SDWORD Data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FC2872B-2BE3-4A8F-BB95-1357DEA7A0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12D85E3-7423-4E1D-9DAE-24228E58D0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D20D0F-DBCF-4166-8A5F-49DF8FF4709D}" type="slidenum">
              <a:rPr lang="en-US" altLang="en-PK"/>
              <a:pPr/>
              <a:t>54</a:t>
            </a:fld>
            <a:endParaRPr lang="en-US" altLang="en-PK"/>
          </a:p>
        </p:txBody>
      </p:sp>
      <p:sp>
        <p:nvSpPr>
          <p:cNvPr id="93187" name="Text Box 3">
            <a:extLst>
              <a:ext uri="{FF2B5EF4-FFF2-40B4-BE49-F238E27FC236}">
                <a16:creationId xmlns:a16="http://schemas.microsoft.com/office/drawing/2014/main" id="{A264A5DE-1E06-4673-96FC-56AA4A3C0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310" y="3670900"/>
            <a:ext cx="57721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71450" bIns="17145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val1 DWORD  12345678h 		; unsigned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val2 SDWORD –2147483648 		; signed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val3 DWORD  20 DUP(?) 		; unsigned array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val4 SDWORD –3,–2,–1,0,1		; signed array</a:t>
            </a:r>
          </a:p>
        </p:txBody>
      </p:sp>
      <p:sp>
        <p:nvSpPr>
          <p:cNvPr id="93188" name="Text Box 4">
            <a:extLst>
              <a:ext uri="{FF2B5EF4-FFF2-40B4-BE49-F238E27FC236}">
                <a16:creationId xmlns:a16="http://schemas.microsoft.com/office/drawing/2014/main" id="{19375E3C-B3E3-4C1A-A099-E0390907C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310" y="2571750"/>
            <a:ext cx="5772150" cy="761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PK" sz="1800" dirty="0"/>
              <a:t>Storage definitions for signed and unsigned 32-bit integers: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 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Defines a 64-bit signed or unsigned integer</a:t>
            </a:r>
          </a:p>
          <a:p>
            <a:r>
              <a:rPr lang="en-US" dirty="0"/>
              <a:t>The initializer must fit into 64-bits either signed or unsigned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/>
              <a:t> shows the offset from the beginning of its segment</a:t>
            </a:r>
          </a:p>
          <a:p>
            <a:r>
              <a:rPr lang="en-US" dirty="0"/>
              <a:t>Syntax is like this</a:t>
            </a:r>
          </a:p>
          <a:p>
            <a:endParaRPr lang="en-US" dirty="0"/>
          </a:p>
          <a:p>
            <a:r>
              <a:rPr lang="en-US" dirty="0"/>
              <a:t>Examples are </a:t>
            </a:r>
          </a:p>
          <a:p>
            <a:pPr marL="3429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val1 DQ 10001010h</a:t>
            </a:r>
          </a:p>
          <a:p>
            <a:pPr marL="3429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val2 DQ 10001010b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02818" y="3143250"/>
            <a:ext cx="4055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[name] DQ initializer</a:t>
            </a:r>
          </a:p>
        </p:txBody>
      </p:sp>
    </p:spTree>
    <p:extLst>
      <p:ext uri="{BB962C8B-B14F-4D97-AF65-F5344CB8AC3E}">
        <p14:creationId xmlns:p14="http://schemas.microsoft.com/office/powerpoint/2010/main" val="25524072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6FB6F506-A742-4F24-82BB-0F85CBFF8C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/>
              <a:t>Defining QWORD, TBYTE, Real Data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A1ADD67-272A-4A72-9BB2-A0E7A7B349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BBEB83A-FE42-460B-928C-4F5CDFDA72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6C87B6-47F1-44BF-9937-627066339D8E}" type="slidenum">
              <a:rPr lang="en-US" altLang="en-PK"/>
              <a:pPr/>
              <a:t>56</a:t>
            </a:fld>
            <a:endParaRPr lang="en-US" altLang="en-PK"/>
          </a:p>
        </p:txBody>
      </p:sp>
      <p:sp>
        <p:nvSpPr>
          <p:cNvPr id="114691" name="Text Box 3">
            <a:extLst>
              <a:ext uri="{FF2B5EF4-FFF2-40B4-BE49-F238E27FC236}">
                <a16:creationId xmlns:a16="http://schemas.microsoft.com/office/drawing/2014/main" id="{87CE0092-6C80-4FA1-B5F3-907805F91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3390850"/>
            <a:ext cx="57150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71450" bIns="171450"/>
          <a:lstStyle>
            <a:lvl1pPr>
              <a:tabLst>
                <a:tab pos="457200" algn="l"/>
                <a:tab pos="1773238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1773238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1773238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1773238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1773238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773238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773238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773238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773238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quad1 QWORD  1234567812345678h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val1  TBYTE  1000000000123456789Ah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rVal1 REAL4  -2.1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rVal2 REAL8  3.2E-260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rVal3 REAL10 4.6E+4096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ShortArray</a:t>
            </a:r>
            <a:r>
              <a:rPr lang="en-US" altLang="en-PK" sz="1350" b="1" dirty="0">
                <a:latin typeface="Courier New" panose="02070309020205020404" pitchFamily="49" charset="0"/>
              </a:rPr>
              <a:t> REAL4 20 DUP(0.0)</a:t>
            </a:r>
          </a:p>
        </p:txBody>
      </p:sp>
      <p:sp>
        <p:nvSpPr>
          <p:cNvPr id="114692" name="Text Box 4">
            <a:extLst>
              <a:ext uri="{FF2B5EF4-FFF2-40B4-BE49-F238E27FC236}">
                <a16:creationId xmlns:a16="http://schemas.microsoft.com/office/drawing/2014/main" id="{1849C7D3-DE77-44CF-96F0-670C789BD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2377695"/>
            <a:ext cx="577215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PK" sz="1875" dirty="0"/>
              <a:t>Storage definitions for quadwords, </a:t>
            </a:r>
            <a:r>
              <a:rPr lang="en-US" altLang="en-PK" sz="1875" dirty="0" err="1"/>
              <a:t>tenbyte</a:t>
            </a:r>
            <a:r>
              <a:rPr lang="en-US" altLang="en-PK" sz="1875" dirty="0"/>
              <a:t> values, and real numbers: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x86 processors store and retrieve data from memory using Little Endian Order</a:t>
            </a:r>
          </a:p>
          <a:p>
            <a:r>
              <a:rPr lang="en-US" dirty="0"/>
              <a:t>Least significant byte is stored at the first memory address allocated for data</a:t>
            </a:r>
          </a:p>
          <a:p>
            <a:r>
              <a:rPr lang="en-US" dirty="0"/>
              <a:t>Remaining bytes are stored in the next consecutive memory locations</a:t>
            </a:r>
          </a:p>
          <a:p>
            <a:r>
              <a:rPr lang="en-US" dirty="0"/>
              <a:t>Example, consider 2-bytes value 1234h </a:t>
            </a:r>
          </a:p>
          <a:p>
            <a:pPr lvl="1"/>
            <a:r>
              <a:rPr lang="en-US" dirty="0"/>
              <a:t>If placed in memory at offset 0000, 34h would be stored in first byte</a:t>
            </a:r>
          </a:p>
          <a:p>
            <a:pPr lvl="1"/>
            <a:r>
              <a:rPr lang="en-US" dirty="0"/>
              <a:t>12h would be stored in the second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4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3E55EE26-5AAB-472F-88AC-6DBA3CEFE8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Little Endian Order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9581F5A2-F3CB-4E65-A319-F75269692A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PK"/>
              <a:t>All data types larger than a byte store their individual bytes in reverse order. The least significant byte occurs at the first (lowest) memory address.</a:t>
            </a:r>
          </a:p>
          <a:p>
            <a:endParaRPr lang="en-US" altLang="en-PK"/>
          </a:p>
          <a:p>
            <a:r>
              <a:rPr lang="en-US" altLang="en-PK"/>
              <a:t>Example:</a:t>
            </a:r>
          </a:p>
          <a:p>
            <a:pPr>
              <a:buFontTx/>
              <a:buNone/>
            </a:pPr>
            <a:r>
              <a:rPr lang="en-US" altLang="en-PK"/>
              <a:t>		</a:t>
            </a:r>
            <a:r>
              <a:rPr lang="en-US" altLang="en-PK" sz="1500" b="1">
                <a:latin typeface="Courier New" panose="02070309020205020404" pitchFamily="49" charset="0"/>
              </a:rPr>
              <a:t>val1 DWORD 12345678h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276F640-363E-47B3-9BD4-323046E3A9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03E4897-B2EE-45E6-8C8B-AF70F37F2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43093F-83D2-4084-A9D0-E198CB09CBC1}" type="slidenum">
              <a:rPr lang="en-US" altLang="en-PK"/>
              <a:pPr/>
              <a:t>58</a:t>
            </a:fld>
            <a:endParaRPr lang="en-US" altLang="en-PK"/>
          </a:p>
        </p:txBody>
      </p:sp>
      <p:pic>
        <p:nvPicPr>
          <p:cNvPr id="115717" name="Picture 5">
            <a:extLst>
              <a:ext uri="{FF2B5EF4-FFF2-40B4-BE49-F238E27FC236}">
                <a16:creationId xmlns:a16="http://schemas.microsoft.com/office/drawing/2014/main" id="{EB567388-04CA-4930-903C-3E596E10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62"/>
          <a:stretch>
            <a:fillRect/>
          </a:stretch>
        </p:blipFill>
        <p:spPr bwMode="auto">
          <a:xfrm>
            <a:off x="5069927" y="3655555"/>
            <a:ext cx="1131094" cy="129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Endian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Some other processors store and retrieve data from memory using Big Endian Order</a:t>
            </a:r>
          </a:p>
          <a:p>
            <a:r>
              <a:rPr lang="en-US" dirty="0"/>
              <a:t>Most significant byte is stored at the first memory address allocated for data</a:t>
            </a:r>
          </a:p>
          <a:p>
            <a:r>
              <a:rPr lang="en-US" dirty="0"/>
              <a:t>Remaining bytes are stored in the next consecutive memory locations</a:t>
            </a:r>
          </a:p>
          <a:p>
            <a:r>
              <a:rPr lang="en-US" dirty="0"/>
              <a:t>Example, consider 2-bytes value 1234h </a:t>
            </a:r>
          </a:p>
          <a:p>
            <a:pPr lvl="1"/>
            <a:r>
              <a:rPr lang="en-US" dirty="0"/>
              <a:t>If placed in memory at offset 0000, 12h would be stored in first byte</a:t>
            </a:r>
          </a:p>
          <a:p>
            <a:pPr lvl="1"/>
            <a:r>
              <a:rPr lang="en-US"/>
              <a:t>34h </a:t>
            </a:r>
            <a:r>
              <a:rPr lang="en-US" dirty="0"/>
              <a:t>would be stored in the second byte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7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78E09637-4C88-43F6-8BF0-988666296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2910" y="101104"/>
            <a:ext cx="8191825" cy="1082700"/>
          </a:xfrm>
        </p:spPr>
        <p:txBody>
          <a:bodyPr/>
          <a:lstStyle/>
          <a:p>
            <a:r>
              <a:rPr lang="en-US" altLang="en-PK" dirty="0"/>
              <a:t>Integer Constants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F7765A7E-D941-44C6-AA2D-43CC4E32D5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2911" y="892164"/>
            <a:ext cx="8191824" cy="2679000"/>
          </a:xfrm>
        </p:spPr>
        <p:txBody>
          <a:bodyPr/>
          <a:lstStyle/>
          <a:p>
            <a:r>
              <a:rPr lang="en-US" altLang="en-PK" dirty="0"/>
              <a:t>Optional leading + or – sign</a:t>
            </a:r>
          </a:p>
          <a:p>
            <a:r>
              <a:rPr lang="en-US" altLang="en-PK" dirty="0"/>
              <a:t>binary, decimal, hexadecimal, or octal digits</a:t>
            </a:r>
          </a:p>
          <a:p>
            <a:r>
              <a:rPr lang="en-US" altLang="en-PK" dirty="0"/>
              <a:t>Common radix characters:</a:t>
            </a:r>
          </a:p>
          <a:p>
            <a:pPr lvl="1"/>
            <a:r>
              <a:rPr lang="en-US" altLang="en-PK" dirty="0"/>
              <a:t>h – hexadecimal</a:t>
            </a:r>
          </a:p>
          <a:p>
            <a:pPr lvl="1"/>
            <a:r>
              <a:rPr lang="en-US" altLang="en-PK" dirty="0"/>
              <a:t>d – decimal</a:t>
            </a:r>
          </a:p>
          <a:p>
            <a:pPr lvl="1"/>
            <a:r>
              <a:rPr lang="en-US" altLang="en-PK" dirty="0"/>
              <a:t>b – binary</a:t>
            </a:r>
          </a:p>
          <a:p>
            <a:pPr lvl="1"/>
            <a:r>
              <a:rPr lang="en-US" altLang="en-PK" dirty="0"/>
              <a:t>r – encoded real</a:t>
            </a:r>
          </a:p>
          <a:p>
            <a:pPr lvl="1">
              <a:buFontTx/>
              <a:buNone/>
            </a:pPr>
            <a:endParaRPr lang="en-US" altLang="en-PK" dirty="0"/>
          </a:p>
          <a:p>
            <a:pPr>
              <a:buFontTx/>
              <a:buNone/>
            </a:pPr>
            <a:r>
              <a:rPr lang="en-US" altLang="en-PK" dirty="0"/>
              <a:t>Examples: 30d, 6Ah, 42, 1101b</a:t>
            </a:r>
          </a:p>
          <a:p>
            <a:pPr>
              <a:buFontTx/>
              <a:buNone/>
            </a:pPr>
            <a:r>
              <a:rPr lang="en-US" altLang="en-PK" dirty="0"/>
              <a:t>Hexadecimal beginning with letter: 0A5h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FA156-561F-4CF5-909D-037CA36926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A7F1D-B517-4B77-B67B-4DBE77CBDF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CC182F-204D-400E-91A2-3C075D28B52D}" type="slidenum">
              <a:rPr lang="en-US" altLang="en-PK"/>
              <a:pPr/>
              <a:t>6</a:t>
            </a:fld>
            <a:endParaRPr lang="en-US" altLang="en-PK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4E0E6574-76E6-4D7D-8A3F-765169C628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662" y="201600"/>
            <a:ext cx="8191825" cy="1082700"/>
          </a:xfrm>
        </p:spPr>
        <p:txBody>
          <a:bodyPr/>
          <a:lstStyle/>
          <a:p>
            <a:r>
              <a:rPr lang="en-US" altLang="en-PK" dirty="0"/>
              <a:t>Adding Variables to </a:t>
            </a:r>
            <a:r>
              <a:rPr lang="en-US" altLang="en-PK" dirty="0" err="1"/>
              <a:t>AddSub</a:t>
            </a:r>
            <a:endParaRPr lang="en-US" altLang="en-PK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53E26638-79CD-456B-9F91-0AA3F6D1CF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667DC4F-4051-4F27-AE3C-8469B7EC88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B451EB-EDD7-4750-85A7-76CD962DB173}" type="slidenum">
              <a:rPr lang="en-US" altLang="en-PK"/>
              <a:pPr/>
              <a:t>60</a:t>
            </a:fld>
            <a:endParaRPr lang="en-US" altLang="en-PK"/>
          </a:p>
        </p:txBody>
      </p:sp>
      <p:sp>
        <p:nvSpPr>
          <p:cNvPr id="112643" name="Text Box 3">
            <a:extLst>
              <a:ext uri="{FF2B5EF4-FFF2-40B4-BE49-F238E27FC236}">
                <a16:creationId xmlns:a16="http://schemas.microsoft.com/office/drawing/2014/main" id="{BF64B339-D9C0-420B-90AD-643BCF1E7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3780" y="1284300"/>
            <a:ext cx="6716439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71450" bIns="17145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PK" sz="1200" b="1" dirty="0">
                <a:latin typeface="Courier New" panose="02070309020205020404" pitchFamily="49" charset="0"/>
              </a:rPr>
              <a:t>TITLE Add and Subtract, Version 2            (AddSub2.asm)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PK" sz="1200" b="1" dirty="0">
                <a:latin typeface="Courier New" panose="02070309020205020404" pitchFamily="49" charset="0"/>
              </a:rPr>
              <a:t>; This program adds and subtracts 32-bit unsigned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PK" sz="1200" b="1" dirty="0">
                <a:latin typeface="Courier New" panose="02070309020205020404" pitchFamily="49" charset="0"/>
              </a:rPr>
              <a:t>; integers and stores the sum in a variable.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PK" sz="1200" b="1" dirty="0">
                <a:latin typeface="Courier New" panose="02070309020205020404" pitchFamily="49" charset="0"/>
              </a:rPr>
              <a:t>INCLUDE Irvine32.inc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PK" sz="1200" b="1" dirty="0">
                <a:latin typeface="Courier New" panose="02070309020205020404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PK" sz="1200" b="1" dirty="0">
                <a:latin typeface="Courier New" panose="02070309020205020404" pitchFamily="49" charset="0"/>
              </a:rPr>
              <a:t>val1 DWORD 10000h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PK" sz="1200" b="1" dirty="0">
                <a:latin typeface="Courier New" panose="02070309020205020404" pitchFamily="49" charset="0"/>
              </a:rPr>
              <a:t>val2 DWORD 40000h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PK" sz="1200" b="1" dirty="0">
                <a:latin typeface="Courier New" panose="02070309020205020404" pitchFamily="49" charset="0"/>
              </a:rPr>
              <a:t>val3 DWORD 20000h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PK" sz="1200" b="1" dirty="0" err="1">
                <a:latin typeface="Courier New" panose="02070309020205020404" pitchFamily="49" charset="0"/>
              </a:rPr>
              <a:t>finalVal</a:t>
            </a:r>
            <a:r>
              <a:rPr lang="en-US" altLang="en-PK" sz="1200" b="1" dirty="0">
                <a:latin typeface="Courier New" panose="02070309020205020404" pitchFamily="49" charset="0"/>
              </a:rPr>
              <a:t> DWORD ?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PK" sz="1200" b="1" dirty="0">
                <a:latin typeface="Courier New" panose="02070309020205020404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PK" sz="1200" b="1" dirty="0">
                <a:latin typeface="Courier New" panose="02070309020205020404" pitchFamily="49" charset="0"/>
              </a:rPr>
              <a:t>main PROC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PK" sz="1200" b="1" dirty="0">
                <a:latin typeface="Courier New" panose="02070309020205020404" pitchFamily="49" charset="0"/>
              </a:rPr>
              <a:t>	mov eax,val1	; start with 10000h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200" b="1" dirty="0">
                <a:latin typeface="Courier New" panose="02070309020205020404" pitchFamily="49" charset="0"/>
              </a:rPr>
              <a:t>add eax,val2	; add 40000h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200" b="1" dirty="0">
                <a:latin typeface="Courier New" panose="02070309020205020404" pitchFamily="49" charset="0"/>
              </a:rPr>
              <a:t>sub eax,val3	; subtract 20000h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200" b="1" dirty="0">
                <a:latin typeface="Courier New" panose="02070309020205020404" pitchFamily="49" charset="0"/>
              </a:rPr>
              <a:t>mov </a:t>
            </a:r>
            <a:r>
              <a:rPr lang="en-US" altLang="en-PK" sz="1200" b="1" dirty="0" err="1">
                <a:latin typeface="Courier New" panose="02070309020205020404" pitchFamily="49" charset="0"/>
              </a:rPr>
              <a:t>finalVal,eax</a:t>
            </a:r>
            <a:r>
              <a:rPr lang="en-US" altLang="en-PK" sz="1200" b="1" dirty="0">
                <a:latin typeface="Courier New" panose="02070309020205020404" pitchFamily="49" charset="0"/>
              </a:rPr>
              <a:t>	; store the result (30000h)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200" b="1" dirty="0">
                <a:latin typeface="Courier New" panose="02070309020205020404" pitchFamily="49" charset="0"/>
              </a:rPr>
              <a:t>call </a:t>
            </a:r>
            <a:r>
              <a:rPr lang="en-US" altLang="en-PK" sz="1200" b="1" dirty="0" err="1">
                <a:latin typeface="Courier New" panose="02070309020205020404" pitchFamily="49" charset="0"/>
              </a:rPr>
              <a:t>DumpRegs</a:t>
            </a:r>
            <a:r>
              <a:rPr lang="en-US" altLang="en-PK" sz="1200" b="1" dirty="0">
                <a:latin typeface="Courier New" panose="02070309020205020404" pitchFamily="49" charset="0"/>
              </a:rPr>
              <a:t>	; display the registers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200" b="1" dirty="0">
                <a:latin typeface="Courier New" panose="02070309020205020404" pitchFamily="49" charset="0"/>
              </a:rPr>
              <a:t>exit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PK" sz="1200" b="1" dirty="0">
                <a:latin typeface="Courier New" panose="02070309020205020404" pitchFamily="49" charset="0"/>
              </a:rPr>
              <a:t>main ENDP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PK" sz="1200" b="1" dirty="0">
                <a:latin typeface="Courier New" panose="02070309020205020404" pitchFamily="49" charset="0"/>
              </a:rPr>
              <a:t>END main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ED923BD5-1AA7-4449-8D3D-1A18884C0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Declaring Unitialized Data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ED60311D-52C2-494D-B6E7-8BE2D9D907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PK"/>
              <a:t>Use the .data? directive to declare an unintialized data segment:</a:t>
            </a:r>
          </a:p>
          <a:p>
            <a:pPr lvl="1">
              <a:buFontTx/>
              <a:buNone/>
            </a:pPr>
            <a:r>
              <a:rPr lang="en-US" altLang="en-PK" b="1">
                <a:latin typeface="Courier New" panose="02070309020205020404" pitchFamily="49" charset="0"/>
              </a:rPr>
              <a:t>	.data?</a:t>
            </a:r>
          </a:p>
          <a:p>
            <a:r>
              <a:rPr lang="en-US" altLang="en-PK"/>
              <a:t>Within the segment, declare variables with "?" initializers:</a:t>
            </a:r>
          </a:p>
          <a:p>
            <a:pPr lvl="1">
              <a:buFontTx/>
              <a:buNone/>
            </a:pPr>
            <a:r>
              <a:rPr lang="en-US" altLang="en-PK" b="1">
                <a:latin typeface="Courier New" panose="02070309020205020404" pitchFamily="49" charset="0"/>
              </a:rPr>
              <a:t>	smallArray DWORD 10 DUP(?)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D5CE9E5-2D14-4DA2-86EF-60C04DCED3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90BF93B-D3B5-419F-ADF2-0BD6D6D7CF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A57654-0713-4BD4-846F-559C9D0C41B1}" type="slidenum">
              <a:rPr lang="en-US" altLang="en-PK"/>
              <a:pPr/>
              <a:t>61</a:t>
            </a:fld>
            <a:endParaRPr lang="en-US" altLang="en-PK"/>
          </a:p>
        </p:txBody>
      </p:sp>
      <p:sp>
        <p:nvSpPr>
          <p:cNvPr id="135172" name="Text Box 4">
            <a:extLst>
              <a:ext uri="{FF2B5EF4-FFF2-40B4-BE49-F238E27FC236}">
                <a16:creationId xmlns:a16="http://schemas.microsoft.com/office/drawing/2014/main" id="{3A129AAA-7D70-4D2C-BAAC-CAD06777E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5" y="4452084"/>
            <a:ext cx="520065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PK" sz="1050"/>
              <a:t>Advantage: the program's EXE file size is reduced.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15484-C700-4DE8-845C-EC62EF614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B3439-DB18-4C2A-8D02-74E2531DF5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69216B-C1A4-4401-9467-DA1EBA9B06C8}" type="slidenum">
              <a:rPr lang="en-US" altLang="en-PK"/>
              <a:pPr/>
              <a:t>62</a:t>
            </a:fld>
            <a:endParaRPr lang="en-US" altLang="en-PK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E073D16C-54CB-4F3B-8DF9-1728513728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What's Next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E7E96F73-76FA-45A8-8DAE-F71729B9ED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95636" y="1688300"/>
            <a:ext cx="5314950" cy="2457450"/>
          </a:xfrm>
        </p:spPr>
        <p:txBody>
          <a:bodyPr/>
          <a:lstStyle/>
          <a:p>
            <a:r>
              <a:rPr lang="en-US" altLang="en-PK" dirty="0">
                <a:solidFill>
                  <a:schemeClr val="tx1"/>
                </a:solidFill>
              </a:rPr>
              <a:t>Basic Elements of Assembly Language</a:t>
            </a:r>
          </a:p>
          <a:p>
            <a:r>
              <a:rPr lang="en-US" altLang="en-PK" dirty="0">
                <a:solidFill>
                  <a:schemeClr val="tx1"/>
                </a:solidFill>
              </a:rPr>
              <a:t>Example: Adding and Subtracting Integers</a:t>
            </a:r>
          </a:p>
          <a:p>
            <a:r>
              <a:rPr lang="en-US" altLang="en-PK" dirty="0">
                <a:solidFill>
                  <a:schemeClr val="tx1"/>
                </a:solidFill>
              </a:rPr>
              <a:t>Assembling, Linking, and Running Programs</a:t>
            </a:r>
          </a:p>
          <a:p>
            <a:r>
              <a:rPr lang="en-US" altLang="en-PK" dirty="0">
                <a:solidFill>
                  <a:schemeClr val="tx1"/>
                </a:solidFill>
              </a:rPr>
              <a:t>Defining Data</a:t>
            </a:r>
          </a:p>
          <a:p>
            <a:r>
              <a:rPr lang="en-US" altLang="en-PK" b="1" dirty="0">
                <a:solidFill>
                  <a:schemeClr val="tx1"/>
                </a:solidFill>
              </a:rPr>
              <a:t>Symbolic Constants</a:t>
            </a:r>
          </a:p>
          <a:p>
            <a:r>
              <a:rPr lang="en-US" altLang="en-PK" dirty="0">
                <a:solidFill>
                  <a:schemeClr val="tx1"/>
                </a:solidFill>
              </a:rPr>
              <a:t>Real-Address Mode Programming</a:t>
            </a:r>
            <a:endParaRPr lang="en-US" altLang="en-PK" sz="195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45991-99EE-46B7-9E73-7173844B1A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1FF29-5E80-422C-B5A9-727C1D429D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A4CB08-EE14-442E-9C55-369D5EFB9E2B}" type="slidenum">
              <a:rPr lang="en-US" altLang="en-PK"/>
              <a:pPr/>
              <a:t>63</a:t>
            </a:fld>
            <a:endParaRPr lang="en-US" altLang="en-PK"/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FBC91278-8610-4CF5-9E53-FDD71028FD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Symbolic Constants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8FC51D12-E3C5-4E8C-9E0C-E4C8164984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71675" y="1688300"/>
            <a:ext cx="5200650" cy="2343150"/>
          </a:xfrm>
        </p:spPr>
        <p:txBody>
          <a:bodyPr/>
          <a:lstStyle/>
          <a:p>
            <a:r>
              <a:rPr lang="en-US" altLang="en-PK" dirty="0"/>
              <a:t>Equal-Sign Directive</a:t>
            </a:r>
          </a:p>
          <a:p>
            <a:r>
              <a:rPr lang="en-US" altLang="en-PK" dirty="0"/>
              <a:t>Calculating the Sizes of Arrays and Strings</a:t>
            </a:r>
          </a:p>
          <a:p>
            <a:r>
              <a:rPr lang="en-US" altLang="en-PK" dirty="0"/>
              <a:t>EQU Directive</a:t>
            </a:r>
          </a:p>
          <a:p>
            <a:r>
              <a:rPr lang="en-US" altLang="en-PK" dirty="0"/>
              <a:t>TEXTEQU Directive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F008092-0FE0-4BB8-993E-2E62AC5C85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F0ABFF4-AFE5-4F26-9229-F38B15B0E0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3263D0-6840-4C93-86CF-4F27D4B68568}" type="slidenum">
              <a:rPr lang="en-US" altLang="en-PK"/>
              <a:pPr/>
              <a:t>64</a:t>
            </a:fld>
            <a:endParaRPr lang="en-US" altLang="en-PK"/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3F33736E-306B-446A-919C-DC2B4FC221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Equal-Sign Directive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16FA6129-0E1E-4378-95EE-373AA3A950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4977" y="1402125"/>
            <a:ext cx="8191824" cy="2679000"/>
          </a:xfrm>
        </p:spPr>
        <p:txBody>
          <a:bodyPr/>
          <a:lstStyle/>
          <a:p>
            <a:r>
              <a:rPr lang="en-US" altLang="en-PK" i="1" dirty="0">
                <a:solidFill>
                  <a:schemeClr val="tx1"/>
                </a:solidFill>
              </a:rPr>
              <a:t>name</a:t>
            </a:r>
            <a:r>
              <a:rPr lang="en-US" altLang="en-PK" dirty="0">
                <a:solidFill>
                  <a:schemeClr val="tx1"/>
                </a:solidFill>
              </a:rPr>
              <a:t> = </a:t>
            </a:r>
            <a:r>
              <a:rPr lang="en-US" altLang="en-PK" i="1" dirty="0">
                <a:solidFill>
                  <a:schemeClr val="tx1"/>
                </a:solidFill>
              </a:rPr>
              <a:t>expression</a:t>
            </a:r>
          </a:p>
          <a:p>
            <a:pPr lvl="1"/>
            <a:r>
              <a:rPr lang="en-US" altLang="en-PK" dirty="0">
                <a:solidFill>
                  <a:schemeClr val="tx1"/>
                </a:solidFill>
              </a:rPr>
              <a:t>expression is a 32-bit integer (expression or constant)</a:t>
            </a:r>
          </a:p>
          <a:p>
            <a:pPr lvl="1"/>
            <a:r>
              <a:rPr lang="en-US" altLang="en-PK" dirty="0">
                <a:solidFill>
                  <a:schemeClr val="tx1"/>
                </a:solidFill>
              </a:rPr>
              <a:t>may be redefined</a:t>
            </a:r>
          </a:p>
          <a:p>
            <a:pPr lvl="1"/>
            <a:r>
              <a:rPr lang="en-US" altLang="en-PK" i="1" dirty="0">
                <a:solidFill>
                  <a:schemeClr val="tx1"/>
                </a:solidFill>
              </a:rPr>
              <a:t>name</a:t>
            </a:r>
            <a:r>
              <a:rPr lang="en-US" altLang="en-PK" dirty="0">
                <a:solidFill>
                  <a:schemeClr val="tx1"/>
                </a:solidFill>
              </a:rPr>
              <a:t> is called a symbolic constant</a:t>
            </a:r>
          </a:p>
          <a:p>
            <a:r>
              <a:rPr lang="en-US" altLang="en-PK" dirty="0">
                <a:solidFill>
                  <a:schemeClr val="tx1"/>
                </a:solidFill>
              </a:rPr>
              <a:t>good programming style to use symbols</a:t>
            </a:r>
          </a:p>
        </p:txBody>
      </p:sp>
      <p:sp>
        <p:nvSpPr>
          <p:cNvPr id="120836" name="Text Box 4">
            <a:extLst>
              <a:ext uri="{FF2B5EF4-FFF2-40B4-BE49-F238E27FC236}">
                <a16:creationId xmlns:a16="http://schemas.microsoft.com/office/drawing/2014/main" id="{8304F25F-7675-48BD-AB7E-E43CF153A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4549" y="3657600"/>
            <a:ext cx="33147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71450" bIns="17145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COUNT = 500</a:t>
            </a:r>
          </a:p>
          <a:p>
            <a:pPr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ax,COUNT</a:t>
            </a:r>
            <a:endParaRPr lang="en-US" altLang="en-PK" sz="135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78C1A136-F776-40B7-B7B0-6BC5947BB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Calculating the Size of a Byte Array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6B2C7D1D-B818-4A81-99FE-1FB4C08903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PK" dirty="0"/>
              <a:t>current location counter: $</a:t>
            </a:r>
          </a:p>
          <a:p>
            <a:pPr lvl="1"/>
            <a:r>
              <a:rPr lang="en-US" altLang="en-PK" dirty="0"/>
              <a:t>subtract address of list</a:t>
            </a:r>
          </a:p>
          <a:p>
            <a:pPr lvl="1"/>
            <a:r>
              <a:rPr lang="en-US" altLang="en-PK" dirty="0"/>
              <a:t>difference is the number of bytes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2DD7F7C-84E9-47FD-BE6B-0907721306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201E0B4-3789-4516-8F9D-F1838EE58E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6CED77-C036-442A-A35B-745DF227BBE9}" type="slidenum">
              <a:rPr lang="en-US" altLang="en-PK"/>
              <a:pPr/>
              <a:t>65</a:t>
            </a:fld>
            <a:endParaRPr lang="en-US" altLang="en-PK"/>
          </a:p>
        </p:txBody>
      </p:sp>
      <p:sp>
        <p:nvSpPr>
          <p:cNvPr id="121860" name="Text Box 4">
            <a:extLst>
              <a:ext uri="{FF2B5EF4-FFF2-40B4-BE49-F238E27FC236}">
                <a16:creationId xmlns:a16="http://schemas.microsoft.com/office/drawing/2014/main" id="{EF42F264-ABC2-4237-A0B0-163535FAE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3712780"/>
            <a:ext cx="33147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71450" bIns="17145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list BYTE 10,20,30,40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ListSize</a:t>
            </a:r>
            <a:r>
              <a:rPr lang="en-US" altLang="en-PK" sz="1350" b="1" dirty="0">
                <a:latin typeface="Courier New" panose="02070309020205020404" pitchFamily="49" charset="0"/>
              </a:rPr>
              <a:t> = ($ - list)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8A3E1B2E-A0D5-4FA3-B8AE-EBEEE782D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Calculating the Size of a Word Array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E6997B44-6A19-445E-81F2-1ECAB8CAAA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PK"/>
              <a:t>Divide total number of bytes by 2 (the size of a word)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9E10080-6BC3-45F2-9311-BC2602F0C8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144389B-72C5-48D7-84A6-9C850EDE3C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E593D4-E92C-4209-BD4E-35881F3BB31A}" type="slidenum">
              <a:rPr lang="en-US" altLang="en-PK"/>
              <a:pPr/>
              <a:t>66</a:t>
            </a:fld>
            <a:endParaRPr lang="en-US" altLang="en-PK"/>
          </a:p>
        </p:txBody>
      </p:sp>
      <p:sp>
        <p:nvSpPr>
          <p:cNvPr id="122884" name="Text Box 4">
            <a:extLst>
              <a:ext uri="{FF2B5EF4-FFF2-40B4-BE49-F238E27FC236}">
                <a16:creationId xmlns:a16="http://schemas.microsoft.com/office/drawing/2014/main" id="{6260EE84-E194-43A6-AEE8-17571CA73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5975" y="3335250"/>
            <a:ext cx="49720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71450" bIns="17145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list WORD 1000h,2000h,3000h,4000h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ListSize</a:t>
            </a:r>
            <a:r>
              <a:rPr lang="en-US" altLang="en-PK" sz="1350" b="1" dirty="0">
                <a:latin typeface="Courier New" panose="02070309020205020404" pitchFamily="49" charset="0"/>
              </a:rPr>
              <a:t> = ($ - list) / 2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7687E1B2-A313-4AC7-9D70-28B6061908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Calculating the Size of a Doubleword Array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C2CA4E2F-5604-42BB-B4B2-C18032EF46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PK"/>
              <a:t>Divide total number of bytes by 4 (the size of a doubleword)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4E0625D-44F1-4C82-9457-41BA5CF742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252DB74-D4D4-4332-8194-ACC957494E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EC219A-C3A4-4E1A-8925-CADADBEBCEAA}" type="slidenum">
              <a:rPr lang="en-US" altLang="en-PK"/>
              <a:pPr/>
              <a:t>67</a:t>
            </a:fld>
            <a:endParaRPr lang="en-US" altLang="en-PK"/>
          </a:p>
        </p:txBody>
      </p:sp>
      <p:sp>
        <p:nvSpPr>
          <p:cNvPr id="123908" name="Text Box 4">
            <a:extLst>
              <a:ext uri="{FF2B5EF4-FFF2-40B4-BE49-F238E27FC236}">
                <a16:creationId xmlns:a16="http://schemas.microsoft.com/office/drawing/2014/main" id="{DD3F9138-733D-4C8A-96C6-CBA50CACC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861" y="3611617"/>
            <a:ext cx="40005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71450" bIns="17145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list DWORD 1,2,3,4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ListSize</a:t>
            </a:r>
            <a:r>
              <a:rPr lang="en-US" altLang="en-PK" sz="1350" b="1" dirty="0">
                <a:latin typeface="Courier New" panose="02070309020205020404" pitchFamily="49" charset="0"/>
              </a:rPr>
              <a:t> = ($ - list) / 4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026">
            <a:extLst>
              <a:ext uri="{FF2B5EF4-FFF2-40B4-BE49-F238E27FC236}">
                <a16:creationId xmlns:a16="http://schemas.microsoft.com/office/drawing/2014/main" id="{D5F4D953-11F3-4711-B4B7-3FBA877AB4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EQU Directive</a:t>
            </a:r>
          </a:p>
        </p:txBody>
      </p:sp>
      <p:sp>
        <p:nvSpPr>
          <p:cNvPr id="124931" name="Rectangle 1027">
            <a:extLst>
              <a:ext uri="{FF2B5EF4-FFF2-40B4-BE49-F238E27FC236}">
                <a16:creationId xmlns:a16="http://schemas.microsoft.com/office/drawing/2014/main" id="{9DBB0743-C115-4AE8-9CF7-A141BE77C8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PK"/>
              <a:t>Define a symbol as either an integer or text expression.</a:t>
            </a:r>
          </a:p>
          <a:p>
            <a:pPr>
              <a:lnSpc>
                <a:spcPct val="90000"/>
              </a:lnSpc>
            </a:pPr>
            <a:r>
              <a:rPr lang="en-US" altLang="en-PK"/>
              <a:t>Cannot be redefined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9C6E6C3-D7F6-4C18-B162-242CFEE900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B313DC0-FB56-40CD-A22C-324A64776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33F31-E473-435C-9B54-248A420110D3}" type="slidenum">
              <a:rPr lang="en-US" altLang="en-PK"/>
              <a:pPr/>
              <a:t>68</a:t>
            </a:fld>
            <a:endParaRPr lang="en-US" altLang="en-PK"/>
          </a:p>
        </p:txBody>
      </p:sp>
      <p:sp>
        <p:nvSpPr>
          <p:cNvPr id="124932" name="Text Box 1028">
            <a:extLst>
              <a:ext uri="{FF2B5EF4-FFF2-40B4-BE49-F238E27FC236}">
                <a16:creationId xmlns:a16="http://schemas.microsoft.com/office/drawing/2014/main" id="{C70F728B-DDEC-4117-818C-BA0FA4E3D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211" y="3518450"/>
            <a:ext cx="5257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71450" bIns="17145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PI EQU &lt;3.1416&gt;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pressKey</a:t>
            </a:r>
            <a:r>
              <a:rPr lang="en-US" altLang="en-PK" sz="1350" b="1" dirty="0">
                <a:latin typeface="Courier New" panose="02070309020205020404" pitchFamily="49" charset="0"/>
              </a:rPr>
              <a:t> EQU &lt;"Press any key to continue...",0&gt;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prompt BYTE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pressKey</a:t>
            </a:r>
            <a:endParaRPr lang="en-US" altLang="en-PK" sz="135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988DFCAA-9EA7-419A-8B7C-66609CBCC8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TEXTEQU Directive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9FA0B74C-B91A-4786-98B3-B9252C6D7E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4977" y="1688300"/>
            <a:ext cx="8191824" cy="267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PK" sz="1500" dirty="0">
                <a:solidFill>
                  <a:schemeClr val="tx1"/>
                </a:solidFill>
              </a:rPr>
              <a:t>Define a symbol as either an integer or text expression.</a:t>
            </a:r>
          </a:p>
          <a:p>
            <a:pPr>
              <a:lnSpc>
                <a:spcPct val="90000"/>
              </a:lnSpc>
            </a:pPr>
            <a:r>
              <a:rPr lang="en-US" altLang="en-PK" sz="1500" dirty="0">
                <a:solidFill>
                  <a:schemeClr val="tx1"/>
                </a:solidFill>
              </a:rPr>
              <a:t>Called a text macro</a:t>
            </a:r>
          </a:p>
          <a:p>
            <a:pPr>
              <a:lnSpc>
                <a:spcPct val="90000"/>
              </a:lnSpc>
            </a:pPr>
            <a:r>
              <a:rPr lang="en-US" altLang="en-PK" sz="1500" dirty="0">
                <a:solidFill>
                  <a:schemeClr val="tx1"/>
                </a:solidFill>
              </a:rPr>
              <a:t>Can be redefined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9B6C7B1-B881-4843-9C58-F6192BDA1D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CD986DF-3191-4C13-B3E3-4DF5A5767B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633594-1BF6-42E0-B0F5-606AC4D85BCE}" type="slidenum">
              <a:rPr lang="en-US" altLang="en-PK"/>
              <a:pPr/>
              <a:t>69</a:t>
            </a:fld>
            <a:endParaRPr lang="en-US" altLang="en-PK"/>
          </a:p>
        </p:txBody>
      </p:sp>
      <p:sp>
        <p:nvSpPr>
          <p:cNvPr id="125956" name="Text Box 4">
            <a:extLst>
              <a:ext uri="{FF2B5EF4-FFF2-40B4-BE49-F238E27FC236}">
                <a16:creationId xmlns:a16="http://schemas.microsoft.com/office/drawing/2014/main" id="{54B40F42-D282-4BD4-9A86-C39039CEF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8578" y="2571750"/>
            <a:ext cx="600075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71450" bIns="17145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PK" sz="1200" b="1" dirty="0" err="1">
                <a:latin typeface="Courier New" panose="02070309020205020404" pitchFamily="49" charset="0"/>
              </a:rPr>
              <a:t>continueMsg</a:t>
            </a:r>
            <a:r>
              <a:rPr lang="en-US" altLang="en-PK" sz="1200" b="1" dirty="0">
                <a:latin typeface="Courier New" panose="02070309020205020404" pitchFamily="49" charset="0"/>
              </a:rPr>
              <a:t> TEXTEQU &lt;"Do you wish to continue (Y/N)?"&gt;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PK" sz="1200" b="1" dirty="0" err="1">
                <a:latin typeface="Courier New" panose="02070309020205020404" pitchFamily="49" charset="0"/>
              </a:rPr>
              <a:t>rowSize</a:t>
            </a:r>
            <a:r>
              <a:rPr lang="en-US" altLang="en-PK" sz="1200" b="1" dirty="0">
                <a:latin typeface="Courier New" panose="02070309020205020404" pitchFamily="49" charset="0"/>
              </a:rPr>
              <a:t> = 5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PK" sz="1200" b="1" dirty="0">
                <a:latin typeface="Courier New" panose="02070309020205020404" pitchFamily="49" charset="0"/>
              </a:rPr>
              <a:t>.data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PK" sz="1200" b="1" dirty="0">
                <a:latin typeface="Courier New" panose="02070309020205020404" pitchFamily="49" charset="0"/>
              </a:rPr>
              <a:t>prompt1 BYTE </a:t>
            </a:r>
            <a:r>
              <a:rPr lang="en-US" altLang="en-PK" sz="1200" b="1" dirty="0" err="1">
                <a:latin typeface="Courier New" panose="02070309020205020404" pitchFamily="49" charset="0"/>
              </a:rPr>
              <a:t>continueMsg</a:t>
            </a:r>
            <a:endParaRPr lang="en-US" altLang="en-PK" sz="12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PK" sz="1200" b="1" dirty="0">
                <a:latin typeface="Courier New" panose="02070309020205020404" pitchFamily="49" charset="0"/>
              </a:rPr>
              <a:t>count TEXTEQU %(</a:t>
            </a:r>
            <a:r>
              <a:rPr lang="en-US" altLang="en-PK" sz="1200" b="1" dirty="0" err="1">
                <a:latin typeface="Courier New" panose="02070309020205020404" pitchFamily="49" charset="0"/>
              </a:rPr>
              <a:t>rowSize</a:t>
            </a:r>
            <a:r>
              <a:rPr lang="en-US" altLang="en-PK" sz="1200" b="1" dirty="0">
                <a:latin typeface="Courier New" panose="02070309020205020404" pitchFamily="49" charset="0"/>
              </a:rPr>
              <a:t> * 2)		; evaluates the expression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PK" sz="1200" b="1" dirty="0" err="1">
                <a:latin typeface="Courier New" panose="02070309020205020404" pitchFamily="49" charset="0"/>
              </a:rPr>
              <a:t>setupAL</a:t>
            </a:r>
            <a:r>
              <a:rPr lang="en-US" altLang="en-PK" sz="1200" b="1" dirty="0">
                <a:latin typeface="Courier New" panose="02070309020205020404" pitchFamily="49" charset="0"/>
              </a:rPr>
              <a:t> TEXTEQU &lt;mov </a:t>
            </a:r>
            <a:r>
              <a:rPr lang="en-US" altLang="en-PK" sz="1200" b="1" dirty="0" err="1">
                <a:latin typeface="Courier New" panose="02070309020205020404" pitchFamily="49" charset="0"/>
              </a:rPr>
              <a:t>al,count</a:t>
            </a:r>
            <a:r>
              <a:rPr lang="en-US" altLang="en-PK" sz="1200" b="1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en-PK" sz="12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PK" sz="1200" b="1" dirty="0">
                <a:latin typeface="Courier New" panose="02070309020205020404" pitchFamily="49" charset="0"/>
              </a:rPr>
              <a:t>.code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PK" sz="1200" b="1" dirty="0" err="1">
                <a:latin typeface="Courier New" panose="02070309020205020404" pitchFamily="49" charset="0"/>
              </a:rPr>
              <a:t>setupAL</a:t>
            </a:r>
            <a:r>
              <a:rPr lang="en-US" altLang="en-PK" sz="1200" b="1" dirty="0">
                <a:latin typeface="Courier New" panose="02070309020205020404" pitchFamily="49" charset="0"/>
              </a:rPr>
              <a:t>		; generates: "mov al,10"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PK" sz="1200" b="1" dirty="0">
                <a:latin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03F3A531-126E-4135-AAFA-B2B60ADA53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Integer Expressions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BED7DC07-841D-48B9-8955-DD95AC848D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PK"/>
              <a:t>Operators and precedence levels:</a:t>
            </a:r>
          </a:p>
          <a:p>
            <a:endParaRPr lang="en-US" altLang="en-PK"/>
          </a:p>
          <a:p>
            <a:endParaRPr lang="en-US" altLang="en-PK"/>
          </a:p>
          <a:p>
            <a:endParaRPr lang="en-US" altLang="en-PK"/>
          </a:p>
          <a:p>
            <a:endParaRPr lang="en-US" altLang="en-PK"/>
          </a:p>
          <a:p>
            <a:endParaRPr lang="en-US" altLang="en-PK"/>
          </a:p>
          <a:p>
            <a:r>
              <a:rPr lang="en-US" altLang="en-PK"/>
              <a:t>Examples: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F7C79B6-1DA0-4CBB-B272-2B1E3AE99C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CB9438B-1775-4633-8CD5-2BC51D0C62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1BCD91-FC67-4981-AEC2-A2C457E699D7}" type="slidenum">
              <a:rPr lang="en-US" altLang="en-PK"/>
              <a:pPr/>
              <a:t>7</a:t>
            </a:fld>
            <a:endParaRPr lang="en-US" altLang="en-PK"/>
          </a:p>
        </p:txBody>
      </p:sp>
      <p:pic>
        <p:nvPicPr>
          <p:cNvPr id="77828" name="Picture 4">
            <a:extLst>
              <a:ext uri="{FF2B5EF4-FFF2-40B4-BE49-F238E27FC236}">
                <a16:creationId xmlns:a16="http://schemas.microsoft.com/office/drawing/2014/main" id="{0EB292A2-48AE-45AC-80E2-50794011B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576" y="2470245"/>
            <a:ext cx="3217069" cy="1331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29" name="Picture 5">
            <a:extLst>
              <a:ext uri="{FF2B5EF4-FFF2-40B4-BE49-F238E27FC236}">
                <a16:creationId xmlns:a16="http://schemas.microsoft.com/office/drawing/2014/main" id="{248104E6-D9B1-4C38-BC7D-8D17A572F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764" y="3955089"/>
            <a:ext cx="2502694" cy="1165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580DC-503C-44BB-A5EE-B28690F606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23A86-6ABA-4DC7-9876-9CE53D3B48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6E3316-AE99-4156-86E2-7DD2B6225DB6}" type="slidenum">
              <a:rPr lang="en-US" altLang="en-PK"/>
              <a:pPr/>
              <a:t>70</a:t>
            </a:fld>
            <a:endParaRPr lang="en-US" altLang="en-PK"/>
          </a:p>
        </p:txBody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CADCA0C3-451F-4DA0-9371-D25292CF59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What's Next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EDB81E84-5B55-490E-90F3-AA4CB3A92A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4525" y="1688300"/>
            <a:ext cx="5314950" cy="2457450"/>
          </a:xfrm>
        </p:spPr>
        <p:txBody>
          <a:bodyPr/>
          <a:lstStyle/>
          <a:p>
            <a:r>
              <a:rPr lang="en-US" altLang="en-PK" dirty="0">
                <a:solidFill>
                  <a:schemeClr val="tx1"/>
                </a:solidFill>
              </a:rPr>
              <a:t>Basic Elements of Assembly Language</a:t>
            </a:r>
          </a:p>
          <a:p>
            <a:r>
              <a:rPr lang="en-US" altLang="en-PK" dirty="0">
                <a:solidFill>
                  <a:schemeClr val="tx1"/>
                </a:solidFill>
              </a:rPr>
              <a:t>Example: Adding and Subtracting Integers</a:t>
            </a:r>
          </a:p>
          <a:p>
            <a:r>
              <a:rPr lang="en-US" altLang="en-PK" dirty="0">
                <a:solidFill>
                  <a:schemeClr val="tx1"/>
                </a:solidFill>
              </a:rPr>
              <a:t>Assembling, Linking, and Running Programs</a:t>
            </a:r>
          </a:p>
          <a:p>
            <a:r>
              <a:rPr lang="en-US" altLang="en-PK" dirty="0">
                <a:solidFill>
                  <a:schemeClr val="tx1"/>
                </a:solidFill>
              </a:rPr>
              <a:t>Defining Data</a:t>
            </a:r>
          </a:p>
          <a:p>
            <a:r>
              <a:rPr lang="en-US" altLang="en-PK" dirty="0">
                <a:solidFill>
                  <a:schemeClr val="tx1"/>
                </a:solidFill>
              </a:rPr>
              <a:t>Symbolic Constants</a:t>
            </a:r>
          </a:p>
          <a:p>
            <a:r>
              <a:rPr lang="en-US" altLang="en-PK" b="1" dirty="0">
                <a:solidFill>
                  <a:schemeClr val="tx1"/>
                </a:solidFill>
              </a:rPr>
              <a:t>Real-Address Mode Programming</a:t>
            </a:r>
            <a:endParaRPr lang="en-US" altLang="en-PK" sz="1950" b="1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9C1E4535-9601-4FF4-A3EA-DD6EA93BAD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279779"/>
            <a:ext cx="8191825" cy="1082700"/>
          </a:xfrm>
        </p:spPr>
        <p:txBody>
          <a:bodyPr/>
          <a:lstStyle/>
          <a:p>
            <a:r>
              <a:rPr lang="en-US" altLang="en-PK" dirty="0"/>
              <a:t>Real-Address Mode Programming</a:t>
            </a:r>
            <a:r>
              <a:rPr lang="en-US" altLang="en-PK" sz="1800" dirty="0"/>
              <a:t>  (1 of 2)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E43C8F8E-1ACA-44A8-8F1D-5B27620098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4345" y="1660114"/>
            <a:ext cx="8191824" cy="2679000"/>
          </a:xfrm>
        </p:spPr>
        <p:txBody>
          <a:bodyPr/>
          <a:lstStyle/>
          <a:p>
            <a:r>
              <a:rPr lang="en-US" altLang="en-PK" dirty="0"/>
              <a:t>Generate 16-bit MS-DOS Programs</a:t>
            </a:r>
          </a:p>
          <a:p>
            <a:r>
              <a:rPr lang="en-US" altLang="en-PK" dirty="0"/>
              <a:t>Advantages</a:t>
            </a:r>
          </a:p>
          <a:p>
            <a:pPr lvl="1"/>
            <a:r>
              <a:rPr lang="en-US" altLang="en-PK" dirty="0"/>
              <a:t>enables calling of MS-DOS and BIOS functions</a:t>
            </a:r>
          </a:p>
          <a:p>
            <a:pPr lvl="1"/>
            <a:r>
              <a:rPr lang="en-US" altLang="en-PK" dirty="0"/>
              <a:t>no memory access restrictions</a:t>
            </a:r>
          </a:p>
          <a:p>
            <a:r>
              <a:rPr lang="en-US" altLang="en-PK" dirty="0"/>
              <a:t>Disadvantages</a:t>
            </a:r>
          </a:p>
          <a:p>
            <a:pPr lvl="1"/>
            <a:r>
              <a:rPr lang="en-US" altLang="en-PK" dirty="0"/>
              <a:t>must be aware of both segments and offsets</a:t>
            </a:r>
          </a:p>
          <a:p>
            <a:pPr lvl="1"/>
            <a:r>
              <a:rPr lang="en-US" altLang="en-PK" dirty="0"/>
              <a:t>cannot call Win32 functions (Windows 95 onward)</a:t>
            </a:r>
          </a:p>
          <a:p>
            <a:pPr lvl="1"/>
            <a:r>
              <a:rPr lang="en-US" altLang="en-PK" dirty="0"/>
              <a:t>limited to 640K program memory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279DF-29B1-44E5-9039-5052A1391C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49314-D5B8-4D86-AE67-E14AE2310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66C5A2-3D51-4372-AEAC-42B57388E36F}" type="slidenum">
              <a:rPr lang="en-US" altLang="en-PK"/>
              <a:pPr/>
              <a:t>71</a:t>
            </a:fld>
            <a:endParaRPr lang="en-US" altLang="en-PK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6F493755-56FB-4D1A-8845-F96BB86AA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/>
              <a:t>Real-Address Mode Programming</a:t>
            </a:r>
            <a:r>
              <a:rPr lang="en-US" altLang="en-PK" sz="1800" dirty="0"/>
              <a:t>  (2 of 2)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FF3AFEBF-5745-4676-9DB8-0B879533C9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PK" dirty="0"/>
              <a:t>Requirements</a:t>
            </a:r>
          </a:p>
          <a:p>
            <a:pPr lvl="1"/>
            <a:r>
              <a:rPr lang="en-US" altLang="en-PK" dirty="0"/>
              <a:t>INCLUDE Irvine16.inc</a:t>
            </a:r>
          </a:p>
          <a:p>
            <a:pPr lvl="1"/>
            <a:r>
              <a:rPr lang="en-US" altLang="en-PK" dirty="0"/>
              <a:t>Initialize DS to the data segment:</a:t>
            </a:r>
          </a:p>
          <a:p>
            <a:pPr lvl="3">
              <a:buFontTx/>
              <a:buNone/>
            </a:pPr>
            <a:r>
              <a:rPr lang="en-US" altLang="en-PK" b="1" dirty="0">
                <a:latin typeface="Courier New" panose="02070309020205020404" pitchFamily="49" charset="0"/>
              </a:rPr>
              <a:t>mov </a:t>
            </a:r>
            <a:r>
              <a:rPr lang="en-US" altLang="en-PK" b="1" dirty="0" err="1">
                <a:latin typeface="Courier New" panose="02070309020205020404" pitchFamily="49" charset="0"/>
              </a:rPr>
              <a:t>ax,@data</a:t>
            </a:r>
            <a:endParaRPr lang="en-US" altLang="en-PK" b="1" dirty="0">
              <a:latin typeface="Courier New" panose="02070309020205020404" pitchFamily="49" charset="0"/>
            </a:endParaRPr>
          </a:p>
          <a:p>
            <a:pPr lvl="3">
              <a:buFontTx/>
              <a:buNone/>
            </a:pPr>
            <a:r>
              <a:rPr lang="en-US" altLang="en-PK" b="1" dirty="0">
                <a:latin typeface="Courier New" panose="02070309020205020404" pitchFamily="49" charset="0"/>
              </a:rPr>
              <a:t>mov </a:t>
            </a:r>
            <a:r>
              <a:rPr lang="en-US" altLang="en-PK" b="1" dirty="0" err="1">
                <a:latin typeface="Courier New" panose="02070309020205020404" pitchFamily="49" charset="0"/>
              </a:rPr>
              <a:t>ds,ax</a:t>
            </a:r>
            <a:endParaRPr lang="en-US" altLang="en-PK" b="1" dirty="0">
              <a:latin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A3F99-D758-468D-960B-C316A27375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7C5CC-3551-4DB5-9682-EB788F608B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FD839F-128F-4CA9-8E89-C445249F8EE6}" type="slidenum">
              <a:rPr lang="en-US" altLang="en-PK"/>
              <a:pPr/>
              <a:t>72</a:t>
            </a:fld>
            <a:endParaRPr lang="en-US" altLang="en-PK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108D6F3B-ED59-47CE-A303-F31A57C4C9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087" y="460350"/>
            <a:ext cx="8191825" cy="1082700"/>
          </a:xfrm>
        </p:spPr>
        <p:txBody>
          <a:bodyPr/>
          <a:lstStyle/>
          <a:p>
            <a:r>
              <a:rPr lang="en-US" altLang="en-PK" dirty="0"/>
              <a:t>Add and Subtract, 16-Bit Version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EF3EA3D4-A75C-43E7-86A4-84C7FDB4E3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57CE8FA-5F4A-4EB2-9C15-6976BCC632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CD34C2-FC81-45A1-8091-A8FC6FB41468}" type="slidenum">
              <a:rPr lang="en-US" altLang="en-PK"/>
              <a:pPr/>
              <a:t>73</a:t>
            </a:fld>
            <a:endParaRPr lang="en-US" altLang="en-PK"/>
          </a:p>
        </p:txBody>
      </p:sp>
      <p:sp>
        <p:nvSpPr>
          <p:cNvPr id="116739" name="Text Box 3">
            <a:extLst>
              <a:ext uri="{FF2B5EF4-FFF2-40B4-BE49-F238E27FC236}">
                <a16:creationId xmlns:a16="http://schemas.microsoft.com/office/drawing/2014/main" id="{7B2B6511-5DC7-4E67-A835-D912BF70E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269" y="1543050"/>
            <a:ext cx="6251684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PK" sz="1200" b="1" dirty="0">
                <a:latin typeface="Courier New" panose="02070309020205020404" pitchFamily="49" charset="0"/>
              </a:rPr>
              <a:t>TITLE Add and Subtract, Version 2      (AddSub2r.asm)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PK" sz="1200" b="1" dirty="0">
                <a:latin typeface="Courier New" panose="02070309020205020404" pitchFamily="49" charset="0"/>
              </a:rPr>
              <a:t>INCLUDE Irvine16.inc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PK" sz="1200" b="1" dirty="0">
                <a:latin typeface="Courier New" panose="02070309020205020404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PK" sz="1200" b="1" dirty="0">
                <a:latin typeface="Courier New" panose="02070309020205020404" pitchFamily="49" charset="0"/>
              </a:rPr>
              <a:t>val1 DWORD 10000h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PK" sz="1200" b="1" dirty="0">
                <a:latin typeface="Courier New" panose="02070309020205020404" pitchFamily="49" charset="0"/>
              </a:rPr>
              <a:t>val2 DWORD 40000h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PK" sz="1200" b="1" dirty="0">
                <a:latin typeface="Courier New" panose="02070309020205020404" pitchFamily="49" charset="0"/>
              </a:rPr>
              <a:t>val3 DWORD 20000h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PK" sz="1200" b="1" dirty="0" err="1">
                <a:latin typeface="Courier New" panose="02070309020205020404" pitchFamily="49" charset="0"/>
              </a:rPr>
              <a:t>finalVal</a:t>
            </a:r>
            <a:r>
              <a:rPr lang="en-US" altLang="en-PK" sz="1200" b="1" dirty="0">
                <a:latin typeface="Courier New" panose="02070309020205020404" pitchFamily="49" charset="0"/>
              </a:rPr>
              <a:t> DWORD ?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PK" sz="1200" b="1" dirty="0">
                <a:latin typeface="Courier New" panose="02070309020205020404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PK" sz="1200" b="1" dirty="0">
                <a:latin typeface="Courier New" panose="02070309020205020404" pitchFamily="49" charset="0"/>
              </a:rPr>
              <a:t>main PROC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200" b="1" dirty="0">
                <a:latin typeface="Courier New" panose="02070309020205020404" pitchFamily="49" charset="0"/>
              </a:rPr>
              <a:t>mov </a:t>
            </a:r>
            <a:r>
              <a:rPr lang="en-US" altLang="en-PK" sz="1200" b="1" dirty="0" err="1">
                <a:latin typeface="Courier New" panose="02070309020205020404" pitchFamily="49" charset="0"/>
              </a:rPr>
              <a:t>ax,@data</a:t>
            </a:r>
            <a:r>
              <a:rPr lang="en-US" altLang="en-PK" sz="1200" b="1" dirty="0">
                <a:latin typeface="Courier New" panose="02070309020205020404" pitchFamily="49" charset="0"/>
              </a:rPr>
              <a:t>	; initialize DS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200" b="1" dirty="0">
                <a:latin typeface="Courier New" panose="02070309020205020404" pitchFamily="49" charset="0"/>
              </a:rPr>
              <a:t>mov </a:t>
            </a:r>
            <a:r>
              <a:rPr lang="en-US" altLang="en-PK" sz="1200" b="1" dirty="0" err="1">
                <a:latin typeface="Courier New" panose="02070309020205020404" pitchFamily="49" charset="0"/>
              </a:rPr>
              <a:t>ds,ax</a:t>
            </a:r>
            <a:r>
              <a:rPr lang="en-US" altLang="en-PK" sz="1200" b="1" dirty="0">
                <a:latin typeface="Courier New" panose="02070309020205020404" pitchFamily="49" charset="0"/>
              </a:rPr>
              <a:t> 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200" b="1" dirty="0">
                <a:latin typeface="Courier New" panose="02070309020205020404" pitchFamily="49" charset="0"/>
              </a:rPr>
              <a:t>mov eax,val1	; get first value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200" b="1" dirty="0">
                <a:latin typeface="Courier New" panose="02070309020205020404" pitchFamily="49" charset="0"/>
              </a:rPr>
              <a:t>add eax,val2	; add second value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200" b="1" dirty="0">
                <a:latin typeface="Courier New" panose="02070309020205020404" pitchFamily="49" charset="0"/>
              </a:rPr>
              <a:t>sub eax,val3	; subtract third value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200" b="1" dirty="0">
                <a:latin typeface="Courier New" panose="02070309020205020404" pitchFamily="49" charset="0"/>
              </a:rPr>
              <a:t>mov </a:t>
            </a:r>
            <a:r>
              <a:rPr lang="en-US" altLang="en-PK" sz="1200" b="1" dirty="0" err="1">
                <a:latin typeface="Courier New" panose="02070309020205020404" pitchFamily="49" charset="0"/>
              </a:rPr>
              <a:t>finalVal,eax</a:t>
            </a:r>
            <a:r>
              <a:rPr lang="en-US" altLang="en-PK" sz="1200" b="1" dirty="0">
                <a:latin typeface="Courier New" panose="02070309020205020404" pitchFamily="49" charset="0"/>
              </a:rPr>
              <a:t>	; store the result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200" b="1" dirty="0">
                <a:latin typeface="Courier New" panose="02070309020205020404" pitchFamily="49" charset="0"/>
              </a:rPr>
              <a:t>call </a:t>
            </a:r>
            <a:r>
              <a:rPr lang="en-US" altLang="en-PK" sz="1200" b="1" dirty="0" err="1">
                <a:latin typeface="Courier New" panose="02070309020205020404" pitchFamily="49" charset="0"/>
              </a:rPr>
              <a:t>DumpRegs</a:t>
            </a:r>
            <a:r>
              <a:rPr lang="en-US" altLang="en-PK" sz="1200" b="1" dirty="0">
                <a:latin typeface="Courier New" panose="02070309020205020404" pitchFamily="49" charset="0"/>
              </a:rPr>
              <a:t>	; display registers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200" b="1" dirty="0">
                <a:latin typeface="Courier New" panose="02070309020205020404" pitchFamily="49" charset="0"/>
              </a:rPr>
              <a:t>exit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PK" sz="1200" b="1" dirty="0">
                <a:latin typeface="Courier New" panose="02070309020205020404" pitchFamily="49" charset="0"/>
              </a:rPr>
              <a:t>main ENDP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PK" sz="1200" b="1" dirty="0">
                <a:latin typeface="Courier New" panose="02070309020205020404" pitchFamily="49" charset="0"/>
              </a:rPr>
              <a:t>END main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288BAC89-AD5C-4B4E-9B24-A85859EDF3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227227"/>
            <a:ext cx="8191825" cy="1082700"/>
          </a:xfrm>
        </p:spPr>
        <p:txBody>
          <a:bodyPr/>
          <a:lstStyle/>
          <a:p>
            <a:r>
              <a:rPr lang="en-US" altLang="en-PK" dirty="0"/>
              <a:t>Summary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3FF2290A-9385-4319-9A01-8EF73F626B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4977" y="1309927"/>
            <a:ext cx="8191824" cy="2679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PK" sz="1500" dirty="0"/>
              <a:t>Integer expression, character constant</a:t>
            </a:r>
          </a:p>
          <a:p>
            <a:pPr>
              <a:lnSpc>
                <a:spcPct val="110000"/>
              </a:lnSpc>
            </a:pPr>
            <a:r>
              <a:rPr lang="en-US" altLang="en-PK" sz="1500" dirty="0"/>
              <a:t>directive – interpreted by the assembler</a:t>
            </a:r>
          </a:p>
          <a:p>
            <a:pPr>
              <a:lnSpc>
                <a:spcPct val="110000"/>
              </a:lnSpc>
            </a:pPr>
            <a:r>
              <a:rPr lang="en-US" altLang="en-PK" sz="1500" dirty="0"/>
              <a:t>instruction – executes at runtime</a:t>
            </a:r>
          </a:p>
          <a:p>
            <a:pPr>
              <a:lnSpc>
                <a:spcPct val="110000"/>
              </a:lnSpc>
            </a:pPr>
            <a:r>
              <a:rPr lang="en-US" altLang="en-PK" sz="1500" dirty="0"/>
              <a:t>code, data, and stack segments</a:t>
            </a:r>
          </a:p>
          <a:p>
            <a:pPr>
              <a:lnSpc>
                <a:spcPct val="110000"/>
              </a:lnSpc>
            </a:pPr>
            <a:r>
              <a:rPr lang="en-US" altLang="en-PK" sz="1500" dirty="0"/>
              <a:t>source, listing, object, map, executable files</a:t>
            </a:r>
          </a:p>
          <a:p>
            <a:pPr>
              <a:lnSpc>
                <a:spcPct val="110000"/>
              </a:lnSpc>
            </a:pPr>
            <a:r>
              <a:rPr lang="en-US" altLang="en-PK" sz="1500" dirty="0"/>
              <a:t>Data definition directives:</a:t>
            </a:r>
          </a:p>
          <a:p>
            <a:pPr lvl="1">
              <a:lnSpc>
                <a:spcPct val="110000"/>
              </a:lnSpc>
            </a:pPr>
            <a:r>
              <a:rPr lang="en-US" altLang="en-PK" sz="1350" dirty="0"/>
              <a:t>BYTE, SBYTE, WORD, SWORD, DWORD, SDWORD, QWORD, TBYTE, REAL4, REAL8, and REAL10</a:t>
            </a:r>
          </a:p>
          <a:p>
            <a:pPr lvl="1">
              <a:lnSpc>
                <a:spcPct val="110000"/>
              </a:lnSpc>
            </a:pPr>
            <a:r>
              <a:rPr lang="en-US" altLang="en-PK" sz="1500" dirty="0"/>
              <a:t>DUP operator, location counter ($)</a:t>
            </a:r>
          </a:p>
          <a:p>
            <a:pPr>
              <a:lnSpc>
                <a:spcPct val="110000"/>
              </a:lnSpc>
            </a:pPr>
            <a:r>
              <a:rPr lang="en-US" altLang="en-PK" sz="1500" dirty="0"/>
              <a:t>Symbolic constant</a:t>
            </a:r>
          </a:p>
          <a:p>
            <a:pPr lvl="1">
              <a:lnSpc>
                <a:spcPct val="110000"/>
              </a:lnSpc>
            </a:pPr>
            <a:r>
              <a:rPr lang="en-US" altLang="en-PK" sz="1350" dirty="0"/>
              <a:t>EQU and TEXTEQU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9983D-244F-4FAD-81C8-32E1A374D7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EEC7F-D535-4857-8B42-CF8A7D0DC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37C7CD-D2DF-4630-8BCF-0A371321253D}" type="slidenum">
              <a:rPr lang="en-US" altLang="en-PK"/>
              <a:pPr/>
              <a:t>74</a:t>
            </a:fld>
            <a:endParaRPr lang="en-US" altLang="en-PK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75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GB" dirty="0"/>
              <a:t>A.qadeer@nu.edu.pk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GB" dirty="0"/>
              <a:t>O</a:t>
            </a:r>
            <a:r>
              <a:rPr lang="en" dirty="0"/>
              <a:t>ffice #213, Visiting Hours Only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92DE3F92-1106-463B-B490-82D9DAA85E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216717"/>
            <a:ext cx="8191825" cy="1082700"/>
          </a:xfrm>
        </p:spPr>
        <p:txBody>
          <a:bodyPr/>
          <a:lstStyle/>
          <a:p>
            <a:r>
              <a:rPr lang="en-US" altLang="en-PK" dirty="0"/>
              <a:t>Character and String Constants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6E7EC177-0A63-4D84-9897-E8DD79E4D6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417681"/>
            <a:ext cx="8191824" cy="2679000"/>
          </a:xfrm>
        </p:spPr>
        <p:txBody>
          <a:bodyPr/>
          <a:lstStyle/>
          <a:p>
            <a:r>
              <a:rPr lang="en-US" altLang="en-PK" dirty="0"/>
              <a:t>Enclose character in single or double quotes</a:t>
            </a:r>
          </a:p>
          <a:p>
            <a:pPr lvl="1"/>
            <a:r>
              <a:rPr lang="en-US" altLang="en-PK" dirty="0"/>
              <a:t>'A', "x"</a:t>
            </a:r>
          </a:p>
          <a:p>
            <a:pPr lvl="1"/>
            <a:r>
              <a:rPr lang="en-US" altLang="en-PK" dirty="0"/>
              <a:t>ASCII character = 1 byte</a:t>
            </a:r>
          </a:p>
          <a:p>
            <a:r>
              <a:rPr lang="en-US" altLang="en-PK" dirty="0"/>
              <a:t>Enclose strings in single or double quotes</a:t>
            </a:r>
          </a:p>
          <a:p>
            <a:pPr lvl="1"/>
            <a:r>
              <a:rPr lang="en-US" altLang="en-PK" dirty="0"/>
              <a:t>"ABC"</a:t>
            </a:r>
          </a:p>
          <a:p>
            <a:pPr lvl="1"/>
            <a:r>
              <a:rPr lang="en-US" altLang="en-PK" dirty="0"/>
              <a:t>'</a:t>
            </a:r>
            <a:r>
              <a:rPr lang="en-US" altLang="en-PK" dirty="0" err="1"/>
              <a:t>xyz</a:t>
            </a:r>
            <a:r>
              <a:rPr lang="en-US" altLang="en-PK" dirty="0"/>
              <a:t>'</a:t>
            </a:r>
          </a:p>
          <a:p>
            <a:pPr lvl="1"/>
            <a:r>
              <a:rPr lang="en-US" altLang="en-PK" dirty="0"/>
              <a:t>Each character occupies a single byte</a:t>
            </a:r>
          </a:p>
          <a:p>
            <a:r>
              <a:rPr lang="en-US" altLang="en-PK" dirty="0"/>
              <a:t>Embedded quotes:</a:t>
            </a:r>
          </a:p>
          <a:p>
            <a:pPr lvl="1"/>
            <a:r>
              <a:rPr lang="en-US" altLang="en-PK" dirty="0"/>
              <a:t>'Say "Goodnight," Gracie'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C1A57-4522-4C29-A275-8F6641B8E6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9BB6B-4BEC-4DA6-8853-D8574DB98B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EBD5F1-A937-4ACE-973E-CF151C9BD8A6}" type="slidenum">
              <a:rPr lang="en-US" altLang="en-PK" smtClean="0"/>
              <a:pPr/>
              <a:t>8</a:t>
            </a:fld>
            <a:endParaRPr lang="en-US" altLang="en-PK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59C9E076-86AC-4110-A627-920B72C041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374372"/>
            <a:ext cx="8191825" cy="1082700"/>
          </a:xfrm>
        </p:spPr>
        <p:txBody>
          <a:bodyPr/>
          <a:lstStyle/>
          <a:p>
            <a:r>
              <a:rPr lang="en-US" altLang="en-PK" dirty="0"/>
              <a:t>Reserved Words and Identifiers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425C794E-4502-4396-BC2F-05493FF85E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0056" y="1817074"/>
            <a:ext cx="8191824" cy="2679000"/>
          </a:xfrm>
        </p:spPr>
        <p:txBody>
          <a:bodyPr/>
          <a:lstStyle/>
          <a:p>
            <a:r>
              <a:rPr lang="en-US" altLang="en-PK" dirty="0">
                <a:solidFill>
                  <a:schemeClr val="tx1"/>
                </a:solidFill>
              </a:rPr>
              <a:t>Reserved words cannot be used as identifiers</a:t>
            </a:r>
          </a:p>
          <a:p>
            <a:pPr lvl="1"/>
            <a:r>
              <a:rPr lang="en-US" altLang="en-PK" dirty="0">
                <a:solidFill>
                  <a:schemeClr val="tx1"/>
                </a:solidFill>
              </a:rPr>
              <a:t>Instruction mnemonics, directives, type attributes, operators, predefined symbols</a:t>
            </a:r>
          </a:p>
          <a:p>
            <a:pPr lvl="1"/>
            <a:r>
              <a:rPr lang="en-US" altLang="en-PK" dirty="0">
                <a:solidFill>
                  <a:schemeClr val="tx1"/>
                </a:solidFill>
              </a:rPr>
              <a:t>See MASM reference in Appendix A</a:t>
            </a:r>
          </a:p>
          <a:p>
            <a:r>
              <a:rPr lang="en-US" altLang="en-PK" dirty="0">
                <a:solidFill>
                  <a:schemeClr val="tx1"/>
                </a:solidFill>
              </a:rPr>
              <a:t>Identifiers</a:t>
            </a:r>
          </a:p>
          <a:p>
            <a:pPr lvl="1"/>
            <a:r>
              <a:rPr lang="en-US" altLang="en-PK" dirty="0">
                <a:solidFill>
                  <a:schemeClr val="tx1"/>
                </a:solidFill>
              </a:rPr>
              <a:t>1-247 characters, including digits</a:t>
            </a:r>
          </a:p>
          <a:p>
            <a:pPr lvl="1"/>
            <a:r>
              <a:rPr lang="en-US" altLang="en-PK" dirty="0">
                <a:solidFill>
                  <a:schemeClr val="tx1"/>
                </a:solidFill>
              </a:rPr>
              <a:t>not case sensitive</a:t>
            </a:r>
          </a:p>
          <a:p>
            <a:pPr lvl="1"/>
            <a:r>
              <a:rPr lang="en-US" altLang="en-PK" dirty="0">
                <a:solidFill>
                  <a:schemeClr val="tx1"/>
                </a:solidFill>
              </a:rPr>
              <a:t>first character must be a letter, _, @, ?, or $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D1D87-0F86-4C94-9790-4B4E96B16D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84C3B-640D-4E46-9EF3-2A6C6EC2B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2BD88-4451-469A-B0F1-BC0F118F3744}" type="slidenum">
              <a:rPr lang="en-US" altLang="en-PK"/>
              <a:pPr/>
              <a:t>9</a:t>
            </a:fld>
            <a:endParaRPr lang="en-US" altLang="en-P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3763</Words>
  <Application>Microsoft Office PowerPoint</Application>
  <PresentationFormat>On-screen Show (16:9)</PresentationFormat>
  <Paragraphs>772</Paragraphs>
  <Slides>75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3" baseType="lpstr">
      <vt:lpstr>Arial</vt:lpstr>
      <vt:lpstr>Barlow Light</vt:lpstr>
      <vt:lpstr>Barlow</vt:lpstr>
      <vt:lpstr>Courier New</vt:lpstr>
      <vt:lpstr>Calibri</vt:lpstr>
      <vt:lpstr>Raleway Thin</vt:lpstr>
      <vt:lpstr>Gaoler template</vt:lpstr>
      <vt:lpstr>Microsoft Visio Drawing</vt:lpstr>
      <vt:lpstr>Computer Organization &amp; Assembly Language  - EE2003</vt:lpstr>
      <vt:lpstr>Lecture 05</vt:lpstr>
      <vt:lpstr>Chapter Overview</vt:lpstr>
      <vt:lpstr>Chapter Overview</vt:lpstr>
      <vt:lpstr>Basic Elements of Assembly Language</vt:lpstr>
      <vt:lpstr>Integer Constants</vt:lpstr>
      <vt:lpstr>Integer Expressions</vt:lpstr>
      <vt:lpstr>Character and String Constants</vt:lpstr>
      <vt:lpstr>Reserved Words and Identifiers</vt:lpstr>
      <vt:lpstr>Reserved Words</vt:lpstr>
      <vt:lpstr>Identifiers</vt:lpstr>
      <vt:lpstr>Directives</vt:lpstr>
      <vt:lpstr>Instructions</vt:lpstr>
      <vt:lpstr>Instructions</vt:lpstr>
      <vt:lpstr>Labels</vt:lpstr>
      <vt:lpstr>Mnemonics and Operands</vt:lpstr>
      <vt:lpstr>Comments</vt:lpstr>
      <vt:lpstr>NOP (No Operation) Instruction</vt:lpstr>
      <vt:lpstr>Instruction Format Examples</vt:lpstr>
      <vt:lpstr>What's Next</vt:lpstr>
      <vt:lpstr>Example: Adding and Subtracting Integers</vt:lpstr>
      <vt:lpstr>Example Output</vt:lpstr>
      <vt:lpstr>Suggested Coding Standards  (1 of 2)</vt:lpstr>
      <vt:lpstr>Suggested Coding Standards  (2 of 2)</vt:lpstr>
      <vt:lpstr>Alternative Version of AddSub</vt:lpstr>
      <vt:lpstr>Program Template</vt:lpstr>
      <vt:lpstr>What's Next</vt:lpstr>
      <vt:lpstr>Assembling, Linking, and Running Programs</vt:lpstr>
      <vt:lpstr>Assemble-Link Execute Cycle</vt:lpstr>
      <vt:lpstr>Assemble-Link-Debug Cycle (2/3)</vt:lpstr>
      <vt:lpstr>Assemble-Link-Debug Cycle (3/3)</vt:lpstr>
      <vt:lpstr>Listing File</vt:lpstr>
      <vt:lpstr>Listing File</vt:lpstr>
      <vt:lpstr>Map File</vt:lpstr>
      <vt:lpstr>THANKS!</vt:lpstr>
      <vt:lpstr>Lecture 06</vt:lpstr>
      <vt:lpstr>What's Next</vt:lpstr>
      <vt:lpstr>Defining Data</vt:lpstr>
      <vt:lpstr>Intrinsic Data Types (1 of 2)</vt:lpstr>
      <vt:lpstr>Intrinsic Data Types (2 of 2)</vt:lpstr>
      <vt:lpstr>Data Definition Statement (1/2)</vt:lpstr>
      <vt:lpstr>Data Definition Statement (2/2)</vt:lpstr>
      <vt:lpstr>DB Directive</vt:lpstr>
      <vt:lpstr>Defining BYTE and SBYTE Data</vt:lpstr>
      <vt:lpstr>Multiple Initializers</vt:lpstr>
      <vt:lpstr>Defining Byte Arrays</vt:lpstr>
      <vt:lpstr>Defining Strings  (1 of 3)</vt:lpstr>
      <vt:lpstr>Defining Strings  (2 of 3)</vt:lpstr>
      <vt:lpstr>Defining Strings  (3 of 3)</vt:lpstr>
      <vt:lpstr>Using the DUP Operator</vt:lpstr>
      <vt:lpstr>DW Directive</vt:lpstr>
      <vt:lpstr>Defining WORD and SWORD Data</vt:lpstr>
      <vt:lpstr>DD Directive</vt:lpstr>
      <vt:lpstr>Defining DWORD and SDWORD Data</vt:lpstr>
      <vt:lpstr>DQ Directive</vt:lpstr>
      <vt:lpstr>Defining QWORD, TBYTE, Real Data</vt:lpstr>
      <vt:lpstr>Little Endian Order</vt:lpstr>
      <vt:lpstr>Little Endian Order</vt:lpstr>
      <vt:lpstr>Big Endian Order</vt:lpstr>
      <vt:lpstr>Adding Variables to AddSub</vt:lpstr>
      <vt:lpstr>Declaring Unitialized Data</vt:lpstr>
      <vt:lpstr>What's Next</vt:lpstr>
      <vt:lpstr>Symbolic Constants</vt:lpstr>
      <vt:lpstr>Equal-Sign Directive</vt:lpstr>
      <vt:lpstr>Calculating the Size of a Byte Array</vt:lpstr>
      <vt:lpstr>Calculating the Size of a Word Array</vt:lpstr>
      <vt:lpstr>Calculating the Size of a Doubleword Array</vt:lpstr>
      <vt:lpstr>EQU Directive</vt:lpstr>
      <vt:lpstr>TEXTEQU Directive</vt:lpstr>
      <vt:lpstr>What's Next</vt:lpstr>
      <vt:lpstr>Real-Address Mode Programming  (1 of 2)</vt:lpstr>
      <vt:lpstr>Real-Address Mode Programming  (2 of 2)</vt:lpstr>
      <vt:lpstr>Add and Subtract, 16-Bit Version</vt:lpstr>
      <vt:lpstr>Summary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AQBilal</dc:creator>
  <cp:lastModifiedBy>Abdul Qadeer</cp:lastModifiedBy>
  <cp:revision>38</cp:revision>
  <dcterms:modified xsi:type="dcterms:W3CDTF">2021-09-18T10:39:02Z</dcterms:modified>
</cp:coreProperties>
</file>