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30" autoAdjust="0"/>
  </p:normalViewPr>
  <p:slideViewPr>
    <p:cSldViewPr>
      <p:cViewPr varScale="1">
        <p:scale>
          <a:sx n="57" d="100"/>
          <a:sy n="57" d="100"/>
        </p:scale>
        <p:origin x="154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F6F35-4176-49B2-8247-1F62A36C8481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91A3E-6611-4B40-A1CA-E85041220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6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1)User interaction on a website, page views, clicks, timestamps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2)Remove </a:t>
            </a:r>
            <a:r>
              <a:rPr lang="en-US" altLang="en-US" dirty="0" err="1">
                <a:latin typeface="Arial" panose="020B0604020202020204" pitchFamily="34" charset="0"/>
              </a:rPr>
              <a:t>peronally</a:t>
            </a:r>
            <a:r>
              <a:rPr lang="en-US" altLang="en-US" dirty="0">
                <a:latin typeface="Arial" panose="020B0604020202020204" pitchFamily="34" charset="0"/>
              </a:rPr>
              <a:t> identifying/sensitive data, irrelevant data, handle missing values,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3)Transform raw data into suitable format and craft features as duration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4)Clustering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5)Visualization to represent finding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6)Evaluate the clusters or association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91A3E-6611-4B40-A1CA-E850412200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3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quality of output is determined by the quality of the input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91A3E-6611-4B40-A1CA-E850412200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9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Regression: r/p between </a:t>
            </a:r>
            <a:r>
              <a:rPr lang="en-US" altLang="en-US" dirty="0" err="1">
                <a:latin typeface="Arial" panose="020B0604020202020204" pitchFamily="34" charset="0"/>
              </a:rPr>
              <a:t>dependant</a:t>
            </a:r>
            <a:r>
              <a:rPr lang="en-US" altLang="en-US" dirty="0">
                <a:latin typeface="Arial" panose="020B0604020202020204" pitchFamily="34" charset="0"/>
              </a:rPr>
              <a:t> and independent variable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Prediction: predicting a value based on other </a:t>
            </a:r>
            <a:r>
              <a:rPr lang="en-US" altLang="en-US" dirty="0" err="1">
                <a:latin typeface="Arial" panose="020B0604020202020204" pitchFamily="34" charset="0"/>
              </a:rPr>
              <a:t>attr</a:t>
            </a:r>
            <a:r>
              <a:rPr lang="en-US" altLang="en-US" dirty="0">
                <a:latin typeface="Arial" panose="020B0604020202020204" pitchFamily="34" charset="0"/>
              </a:rPr>
              <a:t>. Regression is its type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Time series: monthly sales of a product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Sequence discovery: web browsing: how one person works with sequence of actions/pages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91A3E-6611-4B40-A1CA-E850412200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12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Mine text data: </a:t>
            </a:r>
            <a:r>
              <a:rPr lang="en-US" dirty="0" err="1"/>
              <a:t>dm+IR+NLP</a:t>
            </a:r>
            <a:endParaRPr lang="en-US" dirty="0"/>
          </a:p>
          <a:p>
            <a:r>
              <a:rPr lang="en-US" dirty="0"/>
              <a:t>Not all patterns are interesting</a:t>
            </a:r>
          </a:p>
          <a:p>
            <a:r>
              <a:rPr lang="en-US" dirty="0"/>
              <a:t>Provides Flexible </a:t>
            </a:r>
            <a:r>
              <a:rPr lang="en-US" dirty="0" err="1"/>
              <a:t>UI+exploratory</a:t>
            </a:r>
            <a:r>
              <a:rPr lang="en-US" dirty="0"/>
              <a:t> mining 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91A3E-6611-4B40-A1CA-E850412200A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20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time of algo must be </a:t>
            </a:r>
            <a:r>
              <a:rPr lang="en-US" dirty="0" err="1"/>
              <a:t>short,predictable</a:t>
            </a:r>
            <a:r>
              <a:rPr lang="en-US" dirty="0"/>
              <a:t> and acceptable by algo.</a:t>
            </a:r>
          </a:p>
          <a:p>
            <a:r>
              <a:rPr lang="en-US" dirty="0"/>
              <a:t>Big data, high </a:t>
            </a:r>
            <a:r>
              <a:rPr lang="en-US" dirty="0" err="1"/>
              <a:t>dimensions,distribution</a:t>
            </a:r>
            <a:r>
              <a:rPr lang="en-US" dirty="0"/>
              <a:t> lead to parallel and incremental systems. So Data partitioned into pieces. Each piece processed in parallel to search patterns and then merged.</a:t>
            </a:r>
          </a:p>
          <a:p>
            <a:r>
              <a:rPr lang="en-US" dirty="0"/>
              <a:t>Different data types available so one mining system cant perform so domain/app dedicated systems are used to deal with.</a:t>
            </a:r>
          </a:p>
          <a:p>
            <a:r>
              <a:rPr lang="en-US" dirty="0"/>
              <a:t>Identify dm To benefit society, misuse</a:t>
            </a:r>
          </a:p>
          <a:p>
            <a:r>
              <a:rPr lang="en-US" dirty="0" err="1"/>
              <a:t>Invisible:one</a:t>
            </a:r>
            <a:r>
              <a:rPr lang="en-US" dirty="0"/>
              <a:t> can use without knowledge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91A3E-6611-4B40-A1CA-E850412200A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81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5" dirty="0"/>
              <a:t> </a:t>
            </a:r>
            <a:r>
              <a:rPr spc="-10" dirty="0"/>
              <a:t>-</a:t>
            </a:r>
            <a:r>
              <a:rPr spc="-5" dirty="0"/>
              <a:t> </a:t>
            </a:r>
            <a:r>
              <a:rPr spc="-130" dirty="0"/>
              <a:t>F</a:t>
            </a:r>
            <a:r>
              <a:rPr spc="-5" dirty="0"/>
              <a:t>A</a:t>
            </a:r>
            <a:r>
              <a:rPr spc="-65" dirty="0"/>
              <a:t>L</a:t>
            </a:r>
            <a:r>
              <a:rPr spc="-60" dirty="0"/>
              <a:t>L</a:t>
            </a:r>
            <a:r>
              <a:rPr spc="-5" dirty="0"/>
              <a:t> </a:t>
            </a:r>
            <a:r>
              <a:rPr spc="-55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Arial MT"/>
                <a:cs typeface="Arial MT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21274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5" dirty="0"/>
              <a:t> </a:t>
            </a:r>
            <a:r>
              <a:rPr spc="-10" dirty="0"/>
              <a:t>-</a:t>
            </a:r>
            <a:r>
              <a:rPr spc="-5" dirty="0"/>
              <a:t> </a:t>
            </a:r>
            <a:r>
              <a:rPr spc="-130" dirty="0"/>
              <a:t>F</a:t>
            </a:r>
            <a:r>
              <a:rPr spc="-5" dirty="0"/>
              <a:t>A</a:t>
            </a:r>
            <a:r>
              <a:rPr spc="-65" dirty="0"/>
              <a:t>L</a:t>
            </a:r>
            <a:r>
              <a:rPr spc="-60" dirty="0"/>
              <a:t>L</a:t>
            </a:r>
            <a:r>
              <a:rPr spc="-5" dirty="0"/>
              <a:t> </a:t>
            </a:r>
            <a:r>
              <a:rPr spc="-55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Arial MT"/>
                <a:cs typeface="Arial MT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5" dirty="0"/>
              <a:t> </a:t>
            </a:r>
            <a:r>
              <a:rPr spc="-10" dirty="0"/>
              <a:t>-</a:t>
            </a:r>
            <a:r>
              <a:rPr spc="-5" dirty="0"/>
              <a:t> </a:t>
            </a:r>
            <a:r>
              <a:rPr spc="-130" dirty="0"/>
              <a:t>F</a:t>
            </a:r>
            <a:r>
              <a:rPr spc="-5" dirty="0"/>
              <a:t>A</a:t>
            </a:r>
            <a:r>
              <a:rPr spc="-65" dirty="0"/>
              <a:t>L</a:t>
            </a:r>
            <a:r>
              <a:rPr spc="-60" dirty="0"/>
              <a:t>L</a:t>
            </a:r>
            <a:r>
              <a:rPr spc="-5" dirty="0"/>
              <a:t> </a:t>
            </a:r>
            <a:r>
              <a:rPr spc="-55" dirty="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Arial MT"/>
                <a:cs typeface="Arial MT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5" dirty="0"/>
              <a:t> </a:t>
            </a:r>
            <a:r>
              <a:rPr spc="-10" dirty="0"/>
              <a:t>-</a:t>
            </a:r>
            <a:r>
              <a:rPr spc="-5" dirty="0"/>
              <a:t> </a:t>
            </a:r>
            <a:r>
              <a:rPr spc="-130" dirty="0"/>
              <a:t>F</a:t>
            </a:r>
            <a:r>
              <a:rPr spc="-5" dirty="0"/>
              <a:t>A</a:t>
            </a:r>
            <a:r>
              <a:rPr spc="-65" dirty="0"/>
              <a:t>L</a:t>
            </a:r>
            <a:r>
              <a:rPr spc="-60" dirty="0"/>
              <a:t>L</a:t>
            </a:r>
            <a:r>
              <a:rPr spc="-5" dirty="0"/>
              <a:t> </a:t>
            </a:r>
            <a:r>
              <a:rPr spc="-55" dirty="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Arial MT"/>
                <a:cs typeface="Arial MT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48091" y="599724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5">
                <a:moveTo>
                  <a:pt x="8238706" y="0"/>
                </a:moveTo>
                <a:lnTo>
                  <a:pt x="0" y="0"/>
                </a:lnTo>
                <a:lnTo>
                  <a:pt x="0" y="1258827"/>
                </a:lnTo>
                <a:lnTo>
                  <a:pt x="8238706" y="1258827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7068" y="2513012"/>
            <a:ext cx="5245100" cy="31178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5" dirty="0"/>
              <a:t> </a:t>
            </a:r>
            <a:r>
              <a:rPr spc="-10" dirty="0"/>
              <a:t>-</a:t>
            </a:r>
            <a:r>
              <a:rPr spc="-5" dirty="0"/>
              <a:t> </a:t>
            </a:r>
            <a:r>
              <a:rPr spc="-130" dirty="0"/>
              <a:t>F</a:t>
            </a:r>
            <a:r>
              <a:rPr spc="-5" dirty="0"/>
              <a:t>A</a:t>
            </a:r>
            <a:r>
              <a:rPr spc="-65" dirty="0"/>
              <a:t>L</a:t>
            </a:r>
            <a:r>
              <a:rPr spc="-60" dirty="0"/>
              <a:t>L</a:t>
            </a:r>
            <a:r>
              <a:rPr spc="-5" dirty="0"/>
              <a:t> </a:t>
            </a:r>
            <a:r>
              <a:rPr spc="-55" dirty="0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Arial MT"/>
                <a:cs typeface="Arial MT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8091" y="844803"/>
            <a:ext cx="8247816" cy="885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9932" y="2543047"/>
            <a:ext cx="6770370" cy="321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21274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5" dirty="0"/>
              <a:t> </a:t>
            </a:r>
            <a:r>
              <a:rPr spc="-10" dirty="0"/>
              <a:t>-</a:t>
            </a:r>
            <a:r>
              <a:rPr spc="-5" dirty="0"/>
              <a:t> </a:t>
            </a:r>
            <a:r>
              <a:rPr spc="-130" dirty="0"/>
              <a:t>F</a:t>
            </a:r>
            <a:r>
              <a:rPr spc="-5" dirty="0"/>
              <a:t>A</a:t>
            </a:r>
            <a:r>
              <a:rPr spc="-65" dirty="0"/>
              <a:t>L</a:t>
            </a:r>
            <a:r>
              <a:rPr spc="-60" dirty="0"/>
              <a:t>L</a:t>
            </a:r>
            <a:r>
              <a:rPr spc="-5" dirty="0"/>
              <a:t> </a:t>
            </a:r>
            <a:r>
              <a:rPr spc="-55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6890" y="6065484"/>
            <a:ext cx="190500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Arial MT"/>
                <a:cs typeface="Arial MT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dnuggets.com/" TargetMode="External"/><Relationship Id="rId2" Type="http://schemas.openxmlformats.org/officeDocument/2006/relationships/hyperlink" Target="http://www.kdd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ojectpro.io/article/why-data-preparation-is-an-important-part-of-data-science/24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91" y="1620818"/>
            <a:ext cx="8240395" cy="4770120"/>
            <a:chOff x="448091" y="1620818"/>
            <a:chExt cx="8240395" cy="4770120"/>
          </a:xfrm>
        </p:grpSpPr>
        <p:sp>
          <p:nvSpPr>
            <p:cNvPr id="3" name="object 3"/>
            <p:cNvSpPr/>
            <p:nvPr/>
          </p:nvSpPr>
          <p:spPr>
            <a:xfrm>
              <a:off x="448081" y="3085769"/>
              <a:ext cx="8240395" cy="3305175"/>
            </a:xfrm>
            <a:custGeom>
              <a:avLst/>
              <a:gdLst/>
              <a:ahLst/>
              <a:cxnLst/>
              <a:rect l="l" t="t" r="r" b="b"/>
              <a:pathLst>
                <a:path w="8240395" h="3305175">
                  <a:moveTo>
                    <a:pt x="8240115" y="0"/>
                  </a:moveTo>
                  <a:lnTo>
                    <a:pt x="0" y="0"/>
                  </a:lnTo>
                  <a:lnTo>
                    <a:pt x="0" y="267030"/>
                  </a:lnTo>
                  <a:lnTo>
                    <a:pt x="0" y="3304806"/>
                  </a:lnTo>
                  <a:lnTo>
                    <a:pt x="8240115" y="3304806"/>
                  </a:lnTo>
                  <a:lnTo>
                    <a:pt x="8240115" y="267030"/>
                  </a:lnTo>
                  <a:lnTo>
                    <a:pt x="8240115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5250" y="1620818"/>
              <a:ext cx="7046595" cy="1732280"/>
            </a:xfrm>
            <a:custGeom>
              <a:avLst/>
              <a:gdLst/>
              <a:ahLst/>
              <a:cxnLst/>
              <a:rect l="l" t="t" r="r" b="b"/>
              <a:pathLst>
                <a:path w="7046595" h="1732279">
                  <a:moveTo>
                    <a:pt x="7046259" y="0"/>
                  </a:moveTo>
                  <a:lnTo>
                    <a:pt x="0" y="0"/>
                  </a:lnTo>
                  <a:lnTo>
                    <a:pt x="0" y="1731981"/>
                  </a:lnTo>
                  <a:lnTo>
                    <a:pt x="7046259" y="1731981"/>
                  </a:lnTo>
                  <a:lnTo>
                    <a:pt x="7046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95692" y="892555"/>
            <a:ext cx="4903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spc="85" dirty="0">
                <a:solidFill>
                  <a:srgbClr val="4E67C8"/>
                </a:solidFill>
                <a:latin typeface="Trebuchet MS"/>
                <a:cs typeface="Trebuchet MS"/>
              </a:rPr>
              <a:t>     </a:t>
            </a:r>
            <a:r>
              <a:rPr sz="4800" b="1" spc="85" dirty="0">
                <a:solidFill>
                  <a:srgbClr val="4E67C8"/>
                </a:solidFill>
                <a:latin typeface="Trebuchet MS"/>
                <a:cs typeface="Trebuchet MS"/>
              </a:rPr>
              <a:t>CS</a:t>
            </a:r>
            <a:r>
              <a:rPr lang="en-US" sz="4800" b="1" spc="85" dirty="0">
                <a:solidFill>
                  <a:srgbClr val="4E67C8"/>
                </a:solidFill>
                <a:latin typeface="Trebuchet MS"/>
                <a:cs typeface="Trebuchet MS"/>
              </a:rPr>
              <a:t>4038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1318" y="1627123"/>
            <a:ext cx="6834505" cy="53399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 algn="ctr">
              <a:lnSpc>
                <a:spcPct val="100800"/>
              </a:lnSpc>
              <a:spcBef>
                <a:spcPts val="65"/>
              </a:spcBef>
            </a:pPr>
            <a:r>
              <a:rPr sz="3600" spc="290" dirty="0">
                <a:solidFill>
                  <a:srgbClr val="4E67C8"/>
                </a:solidFill>
                <a:latin typeface="Trebuchet MS"/>
                <a:cs typeface="Trebuchet MS"/>
              </a:rPr>
              <a:t>D</a:t>
            </a:r>
            <a:r>
              <a:rPr sz="3600" spc="-90" dirty="0">
                <a:solidFill>
                  <a:srgbClr val="4E67C8"/>
                </a:solidFill>
                <a:latin typeface="Trebuchet MS"/>
                <a:cs typeface="Trebuchet MS"/>
              </a:rPr>
              <a:t>A</a:t>
            </a:r>
            <a:r>
              <a:rPr sz="3600" spc="-280" dirty="0">
                <a:solidFill>
                  <a:srgbClr val="4E67C8"/>
                </a:solidFill>
                <a:latin typeface="Trebuchet MS"/>
                <a:cs typeface="Trebuchet MS"/>
              </a:rPr>
              <a:t>T</a:t>
            </a:r>
            <a:r>
              <a:rPr sz="3600" spc="275" dirty="0">
                <a:solidFill>
                  <a:srgbClr val="4E67C8"/>
                </a:solidFill>
                <a:latin typeface="Trebuchet MS"/>
                <a:cs typeface="Trebuchet MS"/>
              </a:rPr>
              <a:t>A</a:t>
            </a:r>
            <a:r>
              <a:rPr sz="3600" spc="-90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r>
              <a:rPr sz="3600" spc="254" dirty="0">
                <a:solidFill>
                  <a:srgbClr val="4E67C8"/>
                </a:solidFill>
                <a:latin typeface="Trebuchet MS"/>
                <a:cs typeface="Trebuchet MS"/>
              </a:rPr>
              <a:t>M</a:t>
            </a:r>
            <a:r>
              <a:rPr sz="3600" spc="204" dirty="0">
                <a:solidFill>
                  <a:srgbClr val="4E67C8"/>
                </a:solidFill>
                <a:latin typeface="Trebuchet MS"/>
                <a:cs typeface="Trebuchet MS"/>
              </a:rPr>
              <a:t>ININ</a:t>
            </a:r>
            <a:r>
              <a:rPr sz="3600" spc="229" dirty="0">
                <a:solidFill>
                  <a:srgbClr val="4E67C8"/>
                </a:solidFill>
                <a:latin typeface="Trebuchet MS"/>
                <a:cs typeface="Trebuchet MS"/>
              </a:rPr>
              <a:t>G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3920236"/>
            <a:ext cx="3035935" cy="1146468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150" dirty="0">
                <a:solidFill>
                  <a:srgbClr val="FFFFFF"/>
                </a:solidFill>
                <a:latin typeface="Trebuchet MS"/>
                <a:cs typeface="Trebuchet MS"/>
              </a:rPr>
              <a:t>LECTURE</a:t>
            </a:r>
            <a:r>
              <a:rPr sz="16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16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02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90" dirty="0">
                <a:solidFill>
                  <a:srgbClr val="FFFFFF"/>
                </a:solidFill>
                <a:latin typeface="Trebuchet MS"/>
                <a:cs typeface="Trebuchet MS"/>
              </a:rPr>
              <a:t>FALL</a:t>
            </a:r>
            <a:r>
              <a:rPr sz="16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202</a:t>
            </a:r>
            <a:r>
              <a:rPr lang="en-US"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b="1" spc="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b="1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1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b="1" spc="1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1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6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NUC</a:t>
            </a:r>
            <a:r>
              <a:rPr sz="1600" b="1" spc="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1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b="1" spc="-15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b="1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2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b="1" spc="1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b="1" spc="22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b="1" spc="1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9976" y="5383021"/>
            <a:ext cx="3017520" cy="81432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450850" algn="ctr">
              <a:lnSpc>
                <a:spcPct val="100000"/>
              </a:lnSpc>
              <a:spcBef>
                <a:spcPts val="1270"/>
              </a:spcBef>
            </a:pPr>
            <a:r>
              <a:rPr lang="en-US" b="1" spc="-65" dirty="0">
                <a:solidFill>
                  <a:srgbClr val="FFFFFF"/>
                </a:solidFill>
                <a:latin typeface="Verdana"/>
                <a:cs typeface="Verdana"/>
              </a:rPr>
              <a:t>Ayesha Liaqat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ayesha.liaqat@nu.edu.pk</a:t>
            </a:r>
            <a:endParaRPr lang="en-US"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91" y="599724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5">
                <a:moveTo>
                  <a:pt x="8238706" y="0"/>
                </a:moveTo>
                <a:lnTo>
                  <a:pt x="0" y="0"/>
                </a:lnTo>
                <a:lnTo>
                  <a:pt x="0" y="1258827"/>
                </a:lnTo>
                <a:lnTo>
                  <a:pt x="8238706" y="1258827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091" y="1271523"/>
            <a:ext cx="8239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D</a:t>
            </a:r>
            <a:r>
              <a:rPr spc="-75" dirty="0"/>
              <a:t>A</a:t>
            </a:r>
            <a:r>
              <a:rPr spc="-220" dirty="0"/>
              <a:t>T</a:t>
            </a:r>
            <a:r>
              <a:rPr spc="215" dirty="0"/>
              <a:t>A</a:t>
            </a:r>
            <a:r>
              <a:rPr spc="-75" dirty="0"/>
              <a:t> </a:t>
            </a:r>
            <a:r>
              <a:rPr spc="195" dirty="0"/>
              <a:t>M</a:t>
            </a:r>
            <a:r>
              <a:rPr spc="160" dirty="0"/>
              <a:t>ININ</a:t>
            </a:r>
            <a:r>
              <a:rPr spc="175" dirty="0"/>
              <a:t>G</a:t>
            </a:r>
            <a:r>
              <a:rPr spc="-420" dirty="0"/>
              <a:t> </a:t>
            </a:r>
            <a:r>
              <a:rPr spc="-220" dirty="0"/>
              <a:t>T</a:t>
            </a:r>
            <a:r>
              <a:rPr spc="210" dirty="0"/>
              <a:t>A</a:t>
            </a:r>
            <a:r>
              <a:rPr spc="-60" dirty="0"/>
              <a:t>S</a:t>
            </a:r>
            <a:r>
              <a:rPr spc="220" dirty="0"/>
              <a:t>K</a:t>
            </a:r>
            <a:r>
              <a:rPr spc="-65" dirty="0"/>
              <a:t>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62037" y="2987209"/>
          <a:ext cx="1054098" cy="168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7710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00" i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475"/>
                        </a:lnSpc>
                      </a:pPr>
                      <a:r>
                        <a:rPr sz="4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3970" marR="64769">
                        <a:lnSpc>
                          <a:spcPts val="480"/>
                        </a:lnSpc>
                        <a:spcBef>
                          <a:spcPts val="10"/>
                        </a:spcBef>
                      </a:pPr>
                      <a:r>
                        <a:rPr sz="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</a:t>
                      </a:r>
                      <a:r>
                        <a:rPr sz="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rit</a:t>
                      </a:r>
                      <a:r>
                        <a:rPr sz="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  Stat</a:t>
                      </a:r>
                      <a:r>
                        <a:rPr sz="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3970" marR="26034">
                        <a:lnSpc>
                          <a:spcPts val="480"/>
                        </a:lnSpc>
                        <a:spcBef>
                          <a:spcPts val="10"/>
                        </a:spcBef>
                      </a:pPr>
                      <a:r>
                        <a:rPr sz="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</a:t>
                      </a:r>
                      <a:r>
                        <a:rPr sz="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able  </a:t>
                      </a:r>
                      <a:r>
                        <a:rPr sz="4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">
                        <a:latin typeface="Times New Roman"/>
                        <a:cs typeface="Times New Roman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3330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4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400">
                        <a:latin typeface="Arial MT"/>
                        <a:cs typeface="Arial MT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4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400">
                        <a:latin typeface="Arial MT"/>
                        <a:cs typeface="Arial MT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4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400">
                        <a:latin typeface="Arial MT"/>
                        <a:cs typeface="Arial MT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400">
                        <a:latin typeface="Arial MT"/>
                        <a:cs typeface="Arial MT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4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400">
                        <a:latin typeface="Arial MT"/>
                        <a:cs typeface="Arial MT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400">
                        <a:latin typeface="Arial MT"/>
                        <a:cs typeface="Arial MT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4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400">
                        <a:latin typeface="Arial MT"/>
                        <a:cs typeface="Arial MT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400">
                        <a:latin typeface="Arial MT"/>
                        <a:cs typeface="Arial MT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4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400">
                        <a:latin typeface="Arial MT"/>
                        <a:cs typeface="Arial MT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40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400">
                        <a:latin typeface="Arial MT"/>
                        <a:cs typeface="Arial MT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40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11</a:t>
                      </a:r>
                      <a:endParaRPr sz="400">
                        <a:latin typeface="Arial MT"/>
                        <a:cs typeface="Arial MT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40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400">
                        <a:latin typeface="Arial MT"/>
                        <a:cs typeface="Arial MT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40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400">
                        <a:latin typeface="Arial MT"/>
                        <a:cs typeface="Arial MT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40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400">
                        <a:latin typeface="Arial MT"/>
                        <a:cs typeface="Arial MT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40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400">
                        <a:latin typeface="Arial MT"/>
                        <a:cs typeface="Arial MT"/>
                      </a:endParaRPr>
                    </a:p>
                  </a:txBody>
                  <a:tcPr marL="0" marR="0" marT="177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317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40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400">
                        <a:latin typeface="Arial MT"/>
                        <a:cs typeface="Arial MT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4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400">
                        <a:latin typeface="Arial MT"/>
                        <a:cs typeface="Arial MT"/>
                      </a:endParaRPr>
                    </a:p>
                    <a:p>
                      <a:pPr marL="13970" marR="113030">
                        <a:lnSpc>
                          <a:spcPct val="165400"/>
                        </a:lnSpc>
                      </a:pPr>
                      <a:r>
                        <a:rPr sz="4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 </a:t>
                      </a:r>
                      <a:r>
                        <a:rPr sz="400" spc="-1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  </a:t>
                      </a:r>
                      <a:r>
                        <a:rPr sz="4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 </a:t>
                      </a:r>
                      <a:r>
                        <a:rPr sz="400" spc="-1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 </a:t>
                      </a:r>
                      <a:r>
                        <a:rPr sz="400" spc="-1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  </a:t>
                      </a:r>
                      <a:r>
                        <a:rPr sz="4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 </a:t>
                      </a:r>
                      <a:r>
                        <a:rPr sz="400" spc="-1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 </a:t>
                      </a:r>
                      <a:r>
                        <a:rPr sz="400" spc="-1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 </a:t>
                      </a:r>
                      <a:r>
                        <a:rPr sz="400" spc="-1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 </a:t>
                      </a:r>
                      <a:r>
                        <a:rPr sz="400" spc="-1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  </a:t>
                      </a:r>
                      <a:r>
                        <a:rPr sz="4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 </a:t>
                      </a:r>
                      <a:r>
                        <a:rPr sz="400" spc="-1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 </a:t>
                      </a:r>
                      <a:r>
                        <a:rPr sz="400" spc="-1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400">
                        <a:latin typeface="Arial MT"/>
                        <a:cs typeface="Arial MT"/>
                      </a:endParaRPr>
                    </a:p>
                  </a:txBody>
                  <a:tcPr marL="0" marR="0" marT="177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3175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40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endParaRPr sz="400">
                        <a:latin typeface="Arial MT"/>
                        <a:cs typeface="Arial MT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40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Married</a:t>
                      </a:r>
                      <a:endParaRPr sz="400">
                        <a:latin typeface="Arial MT"/>
                        <a:cs typeface="Arial MT"/>
                      </a:endParaRPr>
                    </a:p>
                    <a:p>
                      <a:pPr marL="13970" marR="26670">
                        <a:lnSpc>
                          <a:spcPct val="165400"/>
                        </a:lnSpc>
                      </a:pPr>
                      <a:r>
                        <a:rPr sz="40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Single </a:t>
                      </a:r>
                      <a:r>
                        <a:rPr sz="4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0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Married </a:t>
                      </a:r>
                      <a:r>
                        <a:rPr sz="4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r>
                        <a:rPr sz="40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ivorc</a:t>
                      </a:r>
                      <a:r>
                        <a:rPr sz="4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ed  </a:t>
                      </a:r>
                      <a:r>
                        <a:rPr sz="40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Married </a:t>
                      </a:r>
                      <a:r>
                        <a:rPr sz="4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r>
                        <a:rPr sz="40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ivorc</a:t>
                      </a:r>
                      <a:r>
                        <a:rPr sz="4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ed  </a:t>
                      </a:r>
                      <a:r>
                        <a:rPr sz="40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Single </a:t>
                      </a:r>
                      <a:r>
                        <a:rPr sz="4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0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Married </a:t>
                      </a:r>
                      <a:r>
                        <a:rPr sz="4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0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Single </a:t>
                      </a:r>
                      <a:r>
                        <a:rPr sz="4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0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Married </a:t>
                      </a:r>
                      <a:r>
                        <a:rPr sz="4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r>
                        <a:rPr sz="40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ivorc</a:t>
                      </a:r>
                      <a:r>
                        <a:rPr sz="4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ed  </a:t>
                      </a:r>
                      <a:r>
                        <a:rPr sz="40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Single </a:t>
                      </a:r>
                      <a:r>
                        <a:rPr sz="4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0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Married </a:t>
                      </a:r>
                      <a:r>
                        <a:rPr sz="4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0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endParaRPr sz="400">
                        <a:latin typeface="Arial MT"/>
                        <a:cs typeface="Arial MT"/>
                      </a:endParaRPr>
                    </a:p>
                  </a:txBody>
                  <a:tcPr marL="0" marR="0" marT="177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317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40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125K</a:t>
                      </a:r>
                      <a:endParaRPr sz="400">
                        <a:latin typeface="Arial MT"/>
                        <a:cs typeface="Arial MT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40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100K</a:t>
                      </a:r>
                      <a:endParaRPr sz="400">
                        <a:latin typeface="Arial MT"/>
                        <a:cs typeface="Arial MT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4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70K</a:t>
                      </a:r>
                      <a:endParaRPr sz="400">
                        <a:latin typeface="Arial MT"/>
                        <a:cs typeface="Arial MT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0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120K</a:t>
                      </a:r>
                      <a:endParaRPr sz="400">
                        <a:latin typeface="Arial MT"/>
                        <a:cs typeface="Arial MT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4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95K</a:t>
                      </a:r>
                      <a:endParaRPr sz="400">
                        <a:latin typeface="Arial MT"/>
                        <a:cs typeface="Arial MT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60K</a:t>
                      </a:r>
                      <a:endParaRPr sz="400">
                        <a:latin typeface="Arial MT"/>
                        <a:cs typeface="Arial MT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40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220K</a:t>
                      </a:r>
                      <a:endParaRPr sz="400">
                        <a:latin typeface="Arial MT"/>
                        <a:cs typeface="Arial MT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4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85K</a:t>
                      </a:r>
                      <a:endParaRPr sz="400">
                        <a:latin typeface="Arial MT"/>
                        <a:cs typeface="Arial MT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4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75K</a:t>
                      </a:r>
                      <a:endParaRPr sz="400">
                        <a:latin typeface="Arial MT"/>
                        <a:cs typeface="Arial MT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4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90K</a:t>
                      </a:r>
                      <a:endParaRPr sz="400">
                        <a:latin typeface="Arial MT"/>
                        <a:cs typeface="Arial MT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4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60K</a:t>
                      </a:r>
                      <a:endParaRPr sz="400">
                        <a:latin typeface="Arial MT"/>
                        <a:cs typeface="Arial MT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40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220K</a:t>
                      </a:r>
                      <a:endParaRPr sz="400">
                        <a:latin typeface="Arial MT"/>
                        <a:cs typeface="Arial MT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4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85K</a:t>
                      </a:r>
                      <a:endParaRPr sz="400">
                        <a:latin typeface="Arial MT"/>
                        <a:cs typeface="Arial MT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4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75K</a:t>
                      </a:r>
                      <a:endParaRPr sz="400">
                        <a:latin typeface="Arial MT"/>
                        <a:cs typeface="Arial MT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4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90K</a:t>
                      </a:r>
                      <a:endParaRPr sz="400">
                        <a:latin typeface="Arial MT"/>
                        <a:cs typeface="Arial MT"/>
                      </a:endParaRPr>
                    </a:p>
                  </a:txBody>
                  <a:tcPr marL="0" marR="0" marT="177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3175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40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400">
                        <a:latin typeface="Arial"/>
                        <a:cs typeface="Arial"/>
                      </a:endParaRPr>
                    </a:p>
                    <a:p>
                      <a:pPr marL="13970" marR="95250" algn="just">
                        <a:lnSpc>
                          <a:spcPct val="165300"/>
                        </a:lnSpc>
                      </a:pPr>
                      <a:r>
                        <a:rPr sz="4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  No  No</a:t>
                      </a:r>
                      <a:endParaRPr sz="400">
                        <a:latin typeface="Arial"/>
                        <a:cs typeface="Arial"/>
                      </a:endParaRPr>
                    </a:p>
                    <a:p>
                      <a:pPr marL="13970" marR="71755">
                        <a:lnSpc>
                          <a:spcPct val="165400"/>
                        </a:lnSpc>
                      </a:pPr>
                      <a:r>
                        <a:rPr sz="4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  </a:t>
                      </a:r>
                      <a:r>
                        <a:rPr sz="40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 </a:t>
                      </a:r>
                      <a:r>
                        <a:rPr sz="400" b="1" spc="-1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 </a:t>
                      </a:r>
                      <a:r>
                        <a:rPr sz="400" b="1" spc="-1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  </a:t>
                      </a:r>
                      <a:r>
                        <a:rPr sz="40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 </a:t>
                      </a:r>
                      <a:r>
                        <a:rPr sz="400" b="1" spc="-1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  </a:t>
                      </a:r>
                      <a:r>
                        <a:rPr sz="40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 </a:t>
                      </a:r>
                      <a:r>
                        <a:rPr sz="400" b="1" spc="-1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 </a:t>
                      </a:r>
                      <a:r>
                        <a:rPr sz="400" b="1" spc="-1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  </a:t>
                      </a:r>
                      <a:r>
                        <a:rPr sz="40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 </a:t>
                      </a:r>
                      <a:r>
                        <a:rPr sz="400" b="1" spc="-1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317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761719" y="1742794"/>
            <a:ext cx="4781550" cy="2924810"/>
            <a:chOff x="3761719" y="1742794"/>
            <a:chExt cx="4781550" cy="29248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83049" y="1742794"/>
              <a:ext cx="2359661" cy="132938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761714" y="2987217"/>
              <a:ext cx="1053465" cy="168275"/>
            </a:xfrm>
            <a:custGeom>
              <a:avLst/>
              <a:gdLst/>
              <a:ahLst/>
              <a:cxnLst/>
              <a:rect l="l" t="t" r="r" b="b"/>
              <a:pathLst>
                <a:path w="1053464" h="168275">
                  <a:moveTo>
                    <a:pt x="123190" y="63284"/>
                  </a:moveTo>
                  <a:lnTo>
                    <a:pt x="1943" y="63284"/>
                  </a:lnTo>
                  <a:lnTo>
                    <a:pt x="1943" y="167716"/>
                  </a:lnTo>
                  <a:lnTo>
                    <a:pt x="123190" y="167716"/>
                  </a:lnTo>
                  <a:lnTo>
                    <a:pt x="123190" y="63284"/>
                  </a:lnTo>
                  <a:close/>
                </a:path>
                <a:path w="1053464" h="168275">
                  <a:moveTo>
                    <a:pt x="123190" y="1905"/>
                  </a:moveTo>
                  <a:lnTo>
                    <a:pt x="109550" y="1905"/>
                  </a:lnTo>
                  <a:lnTo>
                    <a:pt x="15570" y="1905"/>
                  </a:lnTo>
                  <a:lnTo>
                    <a:pt x="1943" y="1905"/>
                  </a:lnTo>
                  <a:lnTo>
                    <a:pt x="1943" y="0"/>
                  </a:lnTo>
                  <a:lnTo>
                    <a:pt x="0" y="0"/>
                  </a:lnTo>
                  <a:lnTo>
                    <a:pt x="0" y="1917"/>
                  </a:lnTo>
                  <a:lnTo>
                    <a:pt x="1943" y="1917"/>
                  </a:lnTo>
                  <a:lnTo>
                    <a:pt x="1943" y="63271"/>
                  </a:lnTo>
                  <a:lnTo>
                    <a:pt x="15570" y="63271"/>
                  </a:lnTo>
                  <a:lnTo>
                    <a:pt x="109550" y="63271"/>
                  </a:lnTo>
                  <a:lnTo>
                    <a:pt x="123190" y="63271"/>
                  </a:lnTo>
                  <a:lnTo>
                    <a:pt x="123190" y="1905"/>
                  </a:lnTo>
                  <a:close/>
                </a:path>
                <a:path w="1053464" h="168275">
                  <a:moveTo>
                    <a:pt x="338086" y="1905"/>
                  </a:moveTo>
                  <a:lnTo>
                    <a:pt x="138760" y="1905"/>
                  </a:lnTo>
                  <a:lnTo>
                    <a:pt x="125120" y="1905"/>
                  </a:lnTo>
                  <a:lnTo>
                    <a:pt x="125120" y="63271"/>
                  </a:lnTo>
                  <a:lnTo>
                    <a:pt x="138760" y="63271"/>
                  </a:lnTo>
                  <a:lnTo>
                    <a:pt x="338086" y="63271"/>
                  </a:lnTo>
                  <a:lnTo>
                    <a:pt x="338086" y="1905"/>
                  </a:lnTo>
                  <a:close/>
                </a:path>
                <a:path w="1053464" h="168275">
                  <a:moveTo>
                    <a:pt x="351713" y="63284"/>
                  </a:moveTo>
                  <a:lnTo>
                    <a:pt x="125120" y="63284"/>
                  </a:lnTo>
                  <a:lnTo>
                    <a:pt x="125120" y="167716"/>
                  </a:lnTo>
                  <a:lnTo>
                    <a:pt x="351713" y="167716"/>
                  </a:lnTo>
                  <a:lnTo>
                    <a:pt x="351713" y="63284"/>
                  </a:lnTo>
                  <a:close/>
                </a:path>
                <a:path w="1053464" h="168275">
                  <a:moveTo>
                    <a:pt x="351726" y="1905"/>
                  </a:moveTo>
                  <a:lnTo>
                    <a:pt x="338099" y="1905"/>
                  </a:lnTo>
                  <a:lnTo>
                    <a:pt x="338099" y="63271"/>
                  </a:lnTo>
                  <a:lnTo>
                    <a:pt x="351726" y="63271"/>
                  </a:lnTo>
                  <a:lnTo>
                    <a:pt x="351726" y="1905"/>
                  </a:lnTo>
                  <a:close/>
                </a:path>
                <a:path w="1053464" h="168275">
                  <a:moveTo>
                    <a:pt x="613016" y="1930"/>
                  </a:moveTo>
                  <a:lnTo>
                    <a:pt x="599389" y="1930"/>
                  </a:lnTo>
                  <a:lnTo>
                    <a:pt x="599389" y="124244"/>
                  </a:lnTo>
                  <a:lnTo>
                    <a:pt x="599363" y="63296"/>
                  </a:lnTo>
                  <a:lnTo>
                    <a:pt x="367296" y="63296"/>
                  </a:lnTo>
                  <a:lnTo>
                    <a:pt x="599363" y="63271"/>
                  </a:lnTo>
                  <a:lnTo>
                    <a:pt x="599363" y="1905"/>
                  </a:lnTo>
                  <a:lnTo>
                    <a:pt x="367284" y="1905"/>
                  </a:lnTo>
                  <a:lnTo>
                    <a:pt x="353656" y="1930"/>
                  </a:lnTo>
                  <a:lnTo>
                    <a:pt x="353656" y="124244"/>
                  </a:lnTo>
                  <a:lnTo>
                    <a:pt x="353656" y="167716"/>
                  </a:lnTo>
                  <a:lnTo>
                    <a:pt x="613003" y="167716"/>
                  </a:lnTo>
                  <a:lnTo>
                    <a:pt x="613003" y="124256"/>
                  </a:lnTo>
                  <a:lnTo>
                    <a:pt x="613016" y="1930"/>
                  </a:lnTo>
                  <a:close/>
                </a:path>
                <a:path w="1053464" h="168275">
                  <a:moveTo>
                    <a:pt x="862926" y="124244"/>
                  </a:moveTo>
                  <a:lnTo>
                    <a:pt x="862914" y="1930"/>
                  </a:lnTo>
                  <a:lnTo>
                    <a:pt x="849287" y="1930"/>
                  </a:lnTo>
                  <a:lnTo>
                    <a:pt x="849287" y="63271"/>
                  </a:lnTo>
                  <a:lnTo>
                    <a:pt x="628586" y="63296"/>
                  </a:lnTo>
                  <a:lnTo>
                    <a:pt x="849287" y="63271"/>
                  </a:lnTo>
                  <a:lnTo>
                    <a:pt x="849287" y="1930"/>
                  </a:lnTo>
                  <a:lnTo>
                    <a:pt x="628573" y="1905"/>
                  </a:lnTo>
                  <a:lnTo>
                    <a:pt x="614946" y="1930"/>
                  </a:lnTo>
                  <a:lnTo>
                    <a:pt x="614946" y="124244"/>
                  </a:lnTo>
                  <a:lnTo>
                    <a:pt x="614946" y="167716"/>
                  </a:lnTo>
                  <a:lnTo>
                    <a:pt x="862926" y="167716"/>
                  </a:lnTo>
                  <a:lnTo>
                    <a:pt x="862926" y="124244"/>
                  </a:lnTo>
                  <a:close/>
                </a:path>
                <a:path w="1053464" h="168275">
                  <a:moveTo>
                    <a:pt x="1052893" y="115328"/>
                  </a:moveTo>
                  <a:lnTo>
                    <a:pt x="864870" y="115328"/>
                  </a:lnTo>
                  <a:lnTo>
                    <a:pt x="864870" y="167716"/>
                  </a:lnTo>
                  <a:lnTo>
                    <a:pt x="1052893" y="167716"/>
                  </a:lnTo>
                  <a:lnTo>
                    <a:pt x="1052893" y="115328"/>
                  </a:lnTo>
                  <a:close/>
                </a:path>
                <a:path w="1053464" h="168275">
                  <a:moveTo>
                    <a:pt x="1052906" y="53949"/>
                  </a:moveTo>
                  <a:lnTo>
                    <a:pt x="1052893" y="1905"/>
                  </a:lnTo>
                  <a:lnTo>
                    <a:pt x="864870" y="1905"/>
                  </a:lnTo>
                  <a:lnTo>
                    <a:pt x="864870" y="53949"/>
                  </a:lnTo>
                  <a:lnTo>
                    <a:pt x="864870" y="115316"/>
                  </a:lnTo>
                  <a:lnTo>
                    <a:pt x="878497" y="115316"/>
                  </a:lnTo>
                  <a:lnTo>
                    <a:pt x="1039253" y="115316"/>
                  </a:lnTo>
                  <a:lnTo>
                    <a:pt x="1039253" y="53962"/>
                  </a:lnTo>
                  <a:lnTo>
                    <a:pt x="1039266" y="115316"/>
                  </a:lnTo>
                  <a:lnTo>
                    <a:pt x="1052906" y="115316"/>
                  </a:lnTo>
                  <a:lnTo>
                    <a:pt x="1052906" y="53949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62688" y="29881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0"/>
                  </a:moveTo>
                  <a:lnTo>
                    <a:pt x="1604" y="0"/>
                  </a:lnTo>
                </a:path>
                <a:path w="1904" h="1905">
                  <a:moveTo>
                    <a:pt x="0" y="0"/>
                  </a:moveTo>
                  <a:lnTo>
                    <a:pt x="0" y="1596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61719" y="2987209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39">
                  <a:moveTo>
                    <a:pt x="1938" y="0"/>
                  </a:moveTo>
                  <a:lnTo>
                    <a:pt x="0" y="0"/>
                  </a:lnTo>
                  <a:lnTo>
                    <a:pt x="0" y="1915"/>
                  </a:lnTo>
                  <a:lnTo>
                    <a:pt x="1938" y="1915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62688" y="29881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0"/>
                  </a:moveTo>
                  <a:lnTo>
                    <a:pt x="1604" y="0"/>
                  </a:lnTo>
                </a:path>
                <a:path w="1904" h="1905">
                  <a:moveTo>
                    <a:pt x="0" y="0"/>
                  </a:moveTo>
                  <a:lnTo>
                    <a:pt x="0" y="1596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63657" y="2987209"/>
              <a:ext cx="121285" cy="2540"/>
            </a:xfrm>
            <a:custGeom>
              <a:avLst/>
              <a:gdLst/>
              <a:ahLst/>
              <a:cxnLst/>
              <a:rect l="l" t="t" r="r" b="b"/>
              <a:pathLst>
                <a:path w="121285" h="2539">
                  <a:moveTo>
                    <a:pt x="121252" y="0"/>
                  </a:moveTo>
                  <a:lnTo>
                    <a:pt x="0" y="0"/>
                  </a:lnTo>
                  <a:lnTo>
                    <a:pt x="0" y="1915"/>
                  </a:lnTo>
                  <a:lnTo>
                    <a:pt x="121252" y="1915"/>
                  </a:lnTo>
                  <a:lnTo>
                    <a:pt x="121252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64626" y="2988167"/>
              <a:ext cx="121285" cy="0"/>
            </a:xfrm>
            <a:custGeom>
              <a:avLst/>
              <a:gdLst/>
              <a:ahLst/>
              <a:cxnLst/>
              <a:rect l="l" t="t" r="r" b="b"/>
              <a:pathLst>
                <a:path w="121285">
                  <a:moveTo>
                    <a:pt x="0" y="0"/>
                  </a:moveTo>
                  <a:lnTo>
                    <a:pt x="120916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4908" y="2987209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39">
                  <a:moveTo>
                    <a:pt x="1938" y="0"/>
                  </a:moveTo>
                  <a:lnTo>
                    <a:pt x="0" y="0"/>
                  </a:lnTo>
                  <a:lnTo>
                    <a:pt x="0" y="1915"/>
                  </a:lnTo>
                  <a:lnTo>
                    <a:pt x="1938" y="1915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5876" y="29881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0"/>
                  </a:moveTo>
                  <a:lnTo>
                    <a:pt x="1604" y="0"/>
                  </a:lnTo>
                </a:path>
                <a:path w="1904" h="1905">
                  <a:moveTo>
                    <a:pt x="0" y="0"/>
                  </a:moveTo>
                  <a:lnTo>
                    <a:pt x="0" y="1596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846" y="2987209"/>
              <a:ext cx="226695" cy="2540"/>
            </a:xfrm>
            <a:custGeom>
              <a:avLst/>
              <a:gdLst/>
              <a:ahLst/>
              <a:cxnLst/>
              <a:rect l="l" t="t" r="r" b="b"/>
              <a:pathLst>
                <a:path w="226695" h="2539">
                  <a:moveTo>
                    <a:pt x="226594" y="0"/>
                  </a:moveTo>
                  <a:lnTo>
                    <a:pt x="0" y="0"/>
                  </a:lnTo>
                  <a:lnTo>
                    <a:pt x="0" y="1915"/>
                  </a:lnTo>
                  <a:lnTo>
                    <a:pt x="226594" y="1915"/>
                  </a:lnTo>
                  <a:lnTo>
                    <a:pt x="226594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7815" y="2988167"/>
              <a:ext cx="226695" cy="0"/>
            </a:xfrm>
            <a:custGeom>
              <a:avLst/>
              <a:gdLst/>
              <a:ahLst/>
              <a:cxnLst/>
              <a:rect l="l" t="t" r="r" b="b"/>
              <a:pathLst>
                <a:path w="226695">
                  <a:moveTo>
                    <a:pt x="0" y="0"/>
                  </a:moveTo>
                  <a:lnTo>
                    <a:pt x="226270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13441" y="2987209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39">
                  <a:moveTo>
                    <a:pt x="1938" y="0"/>
                  </a:moveTo>
                  <a:lnTo>
                    <a:pt x="0" y="0"/>
                  </a:lnTo>
                  <a:lnTo>
                    <a:pt x="0" y="1915"/>
                  </a:lnTo>
                  <a:lnTo>
                    <a:pt x="1938" y="1915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14409" y="29881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0"/>
                  </a:moveTo>
                  <a:lnTo>
                    <a:pt x="1615" y="0"/>
                  </a:lnTo>
                </a:path>
                <a:path w="1904" h="1905">
                  <a:moveTo>
                    <a:pt x="0" y="0"/>
                  </a:moveTo>
                  <a:lnTo>
                    <a:pt x="0" y="1596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15379" y="2987209"/>
              <a:ext cx="259715" cy="2540"/>
            </a:xfrm>
            <a:custGeom>
              <a:avLst/>
              <a:gdLst/>
              <a:ahLst/>
              <a:cxnLst/>
              <a:rect l="l" t="t" r="r" b="b"/>
              <a:pathLst>
                <a:path w="259714" h="2539">
                  <a:moveTo>
                    <a:pt x="259346" y="0"/>
                  </a:moveTo>
                  <a:lnTo>
                    <a:pt x="0" y="0"/>
                  </a:lnTo>
                  <a:lnTo>
                    <a:pt x="0" y="1915"/>
                  </a:lnTo>
                  <a:lnTo>
                    <a:pt x="259346" y="1915"/>
                  </a:lnTo>
                  <a:lnTo>
                    <a:pt x="259346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16348" y="2988167"/>
              <a:ext cx="259079" cy="0"/>
            </a:xfrm>
            <a:custGeom>
              <a:avLst/>
              <a:gdLst/>
              <a:ahLst/>
              <a:cxnLst/>
              <a:rect l="l" t="t" r="r" b="b"/>
              <a:pathLst>
                <a:path w="259079">
                  <a:moveTo>
                    <a:pt x="0" y="0"/>
                  </a:moveTo>
                  <a:lnTo>
                    <a:pt x="259026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74728" y="2987209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39">
                  <a:moveTo>
                    <a:pt x="1938" y="0"/>
                  </a:moveTo>
                  <a:lnTo>
                    <a:pt x="0" y="0"/>
                  </a:lnTo>
                  <a:lnTo>
                    <a:pt x="0" y="1915"/>
                  </a:lnTo>
                  <a:lnTo>
                    <a:pt x="1938" y="1915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75697" y="29881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0"/>
                  </a:moveTo>
                  <a:lnTo>
                    <a:pt x="1615" y="0"/>
                  </a:lnTo>
                </a:path>
                <a:path w="1904" h="1905">
                  <a:moveTo>
                    <a:pt x="0" y="0"/>
                  </a:moveTo>
                  <a:lnTo>
                    <a:pt x="0" y="1596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76667" y="2987209"/>
              <a:ext cx="248285" cy="2540"/>
            </a:xfrm>
            <a:custGeom>
              <a:avLst/>
              <a:gdLst/>
              <a:ahLst/>
              <a:cxnLst/>
              <a:rect l="l" t="t" r="r" b="b"/>
              <a:pathLst>
                <a:path w="248285" h="2539">
                  <a:moveTo>
                    <a:pt x="247983" y="0"/>
                  </a:moveTo>
                  <a:lnTo>
                    <a:pt x="0" y="0"/>
                  </a:lnTo>
                  <a:lnTo>
                    <a:pt x="0" y="1915"/>
                  </a:lnTo>
                  <a:lnTo>
                    <a:pt x="247983" y="1915"/>
                  </a:lnTo>
                  <a:lnTo>
                    <a:pt x="247983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77636" y="2988167"/>
              <a:ext cx="247650" cy="0"/>
            </a:xfrm>
            <a:custGeom>
              <a:avLst/>
              <a:gdLst/>
              <a:ahLst/>
              <a:cxnLst/>
              <a:rect l="l" t="t" r="r" b="b"/>
              <a:pathLst>
                <a:path w="247650">
                  <a:moveTo>
                    <a:pt x="0" y="0"/>
                  </a:moveTo>
                  <a:lnTo>
                    <a:pt x="247636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24654" y="2987209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39">
                  <a:moveTo>
                    <a:pt x="1938" y="0"/>
                  </a:moveTo>
                  <a:lnTo>
                    <a:pt x="0" y="0"/>
                  </a:lnTo>
                  <a:lnTo>
                    <a:pt x="0" y="1915"/>
                  </a:lnTo>
                  <a:lnTo>
                    <a:pt x="1938" y="1915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25622" y="29881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0"/>
                  </a:moveTo>
                  <a:lnTo>
                    <a:pt x="1588" y="0"/>
                  </a:lnTo>
                </a:path>
                <a:path w="1904" h="1905">
                  <a:moveTo>
                    <a:pt x="0" y="0"/>
                  </a:moveTo>
                  <a:lnTo>
                    <a:pt x="0" y="1596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26592" y="2987209"/>
              <a:ext cx="188595" cy="2540"/>
            </a:xfrm>
            <a:custGeom>
              <a:avLst/>
              <a:gdLst/>
              <a:ahLst/>
              <a:cxnLst/>
              <a:rect l="l" t="t" r="r" b="b"/>
              <a:pathLst>
                <a:path w="188595" h="2539">
                  <a:moveTo>
                    <a:pt x="188025" y="0"/>
                  </a:moveTo>
                  <a:lnTo>
                    <a:pt x="0" y="0"/>
                  </a:lnTo>
                  <a:lnTo>
                    <a:pt x="0" y="1915"/>
                  </a:lnTo>
                  <a:lnTo>
                    <a:pt x="188025" y="1915"/>
                  </a:lnTo>
                  <a:lnTo>
                    <a:pt x="188025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27561" y="2988167"/>
              <a:ext cx="187960" cy="0"/>
            </a:xfrm>
            <a:custGeom>
              <a:avLst/>
              <a:gdLst/>
              <a:ahLst/>
              <a:cxnLst/>
              <a:rect l="l" t="t" r="r" b="b"/>
              <a:pathLst>
                <a:path w="187960">
                  <a:moveTo>
                    <a:pt x="0" y="0"/>
                  </a:moveTo>
                  <a:lnTo>
                    <a:pt x="187699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14615" y="2987209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39">
                  <a:moveTo>
                    <a:pt x="1938" y="0"/>
                  </a:moveTo>
                  <a:lnTo>
                    <a:pt x="0" y="0"/>
                  </a:lnTo>
                  <a:lnTo>
                    <a:pt x="0" y="1915"/>
                  </a:lnTo>
                  <a:lnTo>
                    <a:pt x="1938" y="1915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15584" y="29881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0"/>
                  </a:moveTo>
                  <a:lnTo>
                    <a:pt x="1588" y="0"/>
                  </a:lnTo>
                </a:path>
                <a:path w="1904" h="1905">
                  <a:moveTo>
                    <a:pt x="0" y="0"/>
                  </a:moveTo>
                  <a:lnTo>
                    <a:pt x="0" y="1596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14615" y="2987209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39">
                  <a:moveTo>
                    <a:pt x="1938" y="0"/>
                  </a:moveTo>
                  <a:lnTo>
                    <a:pt x="0" y="0"/>
                  </a:lnTo>
                  <a:lnTo>
                    <a:pt x="0" y="1915"/>
                  </a:lnTo>
                  <a:lnTo>
                    <a:pt x="1938" y="1915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15584" y="29881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0"/>
                  </a:moveTo>
                  <a:lnTo>
                    <a:pt x="1588" y="0"/>
                  </a:lnTo>
                </a:path>
                <a:path w="1904" h="1905">
                  <a:moveTo>
                    <a:pt x="0" y="0"/>
                  </a:moveTo>
                  <a:lnTo>
                    <a:pt x="0" y="1596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61719" y="2989126"/>
              <a:ext cx="2540" cy="166370"/>
            </a:xfrm>
            <a:custGeom>
              <a:avLst/>
              <a:gdLst/>
              <a:ahLst/>
              <a:cxnLst/>
              <a:rect l="l" t="t" r="r" b="b"/>
              <a:pathLst>
                <a:path w="2539" h="166369">
                  <a:moveTo>
                    <a:pt x="1938" y="0"/>
                  </a:moveTo>
                  <a:lnTo>
                    <a:pt x="0" y="0"/>
                  </a:lnTo>
                  <a:lnTo>
                    <a:pt x="0" y="165800"/>
                  </a:lnTo>
                  <a:lnTo>
                    <a:pt x="1938" y="165800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62688" y="2990082"/>
              <a:ext cx="0" cy="165735"/>
            </a:xfrm>
            <a:custGeom>
              <a:avLst/>
              <a:gdLst/>
              <a:ahLst/>
              <a:cxnLst/>
              <a:rect l="l" t="t" r="r" b="b"/>
              <a:pathLst>
                <a:path h="165735">
                  <a:moveTo>
                    <a:pt x="0" y="0"/>
                  </a:moveTo>
                  <a:lnTo>
                    <a:pt x="0" y="16548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84908" y="2989126"/>
              <a:ext cx="2540" cy="166370"/>
            </a:xfrm>
            <a:custGeom>
              <a:avLst/>
              <a:gdLst/>
              <a:ahLst/>
              <a:cxnLst/>
              <a:rect l="l" t="t" r="r" b="b"/>
              <a:pathLst>
                <a:path w="2539" h="166369">
                  <a:moveTo>
                    <a:pt x="1938" y="0"/>
                  </a:moveTo>
                  <a:lnTo>
                    <a:pt x="0" y="0"/>
                  </a:lnTo>
                  <a:lnTo>
                    <a:pt x="0" y="165800"/>
                  </a:lnTo>
                  <a:lnTo>
                    <a:pt x="1938" y="165800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85876" y="2990082"/>
              <a:ext cx="0" cy="165735"/>
            </a:xfrm>
            <a:custGeom>
              <a:avLst/>
              <a:gdLst/>
              <a:ahLst/>
              <a:cxnLst/>
              <a:rect l="l" t="t" r="r" b="b"/>
              <a:pathLst>
                <a:path h="165735">
                  <a:moveTo>
                    <a:pt x="0" y="0"/>
                  </a:moveTo>
                  <a:lnTo>
                    <a:pt x="0" y="16548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13441" y="2989126"/>
              <a:ext cx="2540" cy="166370"/>
            </a:xfrm>
            <a:custGeom>
              <a:avLst/>
              <a:gdLst/>
              <a:ahLst/>
              <a:cxnLst/>
              <a:rect l="l" t="t" r="r" b="b"/>
              <a:pathLst>
                <a:path w="2539" h="166369">
                  <a:moveTo>
                    <a:pt x="1938" y="0"/>
                  </a:moveTo>
                  <a:lnTo>
                    <a:pt x="0" y="0"/>
                  </a:lnTo>
                  <a:lnTo>
                    <a:pt x="0" y="165800"/>
                  </a:lnTo>
                  <a:lnTo>
                    <a:pt x="1938" y="165800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14409" y="2990082"/>
              <a:ext cx="0" cy="165735"/>
            </a:xfrm>
            <a:custGeom>
              <a:avLst/>
              <a:gdLst/>
              <a:ahLst/>
              <a:cxnLst/>
              <a:rect l="l" t="t" r="r" b="b"/>
              <a:pathLst>
                <a:path h="165735">
                  <a:moveTo>
                    <a:pt x="0" y="0"/>
                  </a:moveTo>
                  <a:lnTo>
                    <a:pt x="0" y="16548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74728" y="2989126"/>
              <a:ext cx="2540" cy="166370"/>
            </a:xfrm>
            <a:custGeom>
              <a:avLst/>
              <a:gdLst/>
              <a:ahLst/>
              <a:cxnLst/>
              <a:rect l="l" t="t" r="r" b="b"/>
              <a:pathLst>
                <a:path w="2539" h="166369">
                  <a:moveTo>
                    <a:pt x="1938" y="0"/>
                  </a:moveTo>
                  <a:lnTo>
                    <a:pt x="0" y="0"/>
                  </a:lnTo>
                  <a:lnTo>
                    <a:pt x="0" y="165800"/>
                  </a:lnTo>
                  <a:lnTo>
                    <a:pt x="1938" y="165800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75697" y="2990082"/>
              <a:ext cx="0" cy="165735"/>
            </a:xfrm>
            <a:custGeom>
              <a:avLst/>
              <a:gdLst/>
              <a:ahLst/>
              <a:cxnLst/>
              <a:rect l="l" t="t" r="r" b="b"/>
              <a:pathLst>
                <a:path h="165735">
                  <a:moveTo>
                    <a:pt x="0" y="0"/>
                  </a:moveTo>
                  <a:lnTo>
                    <a:pt x="0" y="16548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24654" y="2989126"/>
              <a:ext cx="2540" cy="166370"/>
            </a:xfrm>
            <a:custGeom>
              <a:avLst/>
              <a:gdLst/>
              <a:ahLst/>
              <a:cxnLst/>
              <a:rect l="l" t="t" r="r" b="b"/>
              <a:pathLst>
                <a:path w="2539" h="166369">
                  <a:moveTo>
                    <a:pt x="1938" y="0"/>
                  </a:moveTo>
                  <a:lnTo>
                    <a:pt x="0" y="0"/>
                  </a:lnTo>
                  <a:lnTo>
                    <a:pt x="0" y="165800"/>
                  </a:lnTo>
                  <a:lnTo>
                    <a:pt x="1938" y="165800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625622" y="2990082"/>
              <a:ext cx="0" cy="165735"/>
            </a:xfrm>
            <a:custGeom>
              <a:avLst/>
              <a:gdLst/>
              <a:ahLst/>
              <a:cxnLst/>
              <a:rect l="l" t="t" r="r" b="b"/>
              <a:pathLst>
                <a:path h="165735">
                  <a:moveTo>
                    <a:pt x="0" y="0"/>
                  </a:moveTo>
                  <a:lnTo>
                    <a:pt x="0" y="16548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814615" y="2989126"/>
              <a:ext cx="2540" cy="166370"/>
            </a:xfrm>
            <a:custGeom>
              <a:avLst/>
              <a:gdLst/>
              <a:ahLst/>
              <a:cxnLst/>
              <a:rect l="l" t="t" r="r" b="b"/>
              <a:pathLst>
                <a:path w="2539" h="166369">
                  <a:moveTo>
                    <a:pt x="1938" y="0"/>
                  </a:moveTo>
                  <a:lnTo>
                    <a:pt x="0" y="0"/>
                  </a:lnTo>
                  <a:lnTo>
                    <a:pt x="0" y="165800"/>
                  </a:lnTo>
                  <a:lnTo>
                    <a:pt x="1938" y="165800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815584" y="2990082"/>
              <a:ext cx="0" cy="165735"/>
            </a:xfrm>
            <a:custGeom>
              <a:avLst/>
              <a:gdLst/>
              <a:ahLst/>
              <a:cxnLst/>
              <a:rect l="l" t="t" r="r" b="b"/>
              <a:pathLst>
                <a:path h="165735">
                  <a:moveTo>
                    <a:pt x="0" y="0"/>
                  </a:moveTo>
                  <a:lnTo>
                    <a:pt x="0" y="16548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77293" y="3174428"/>
              <a:ext cx="93980" cy="61594"/>
            </a:xfrm>
            <a:custGeom>
              <a:avLst/>
              <a:gdLst/>
              <a:ahLst/>
              <a:cxnLst/>
              <a:rect l="l" t="t" r="r" b="b"/>
              <a:pathLst>
                <a:path w="93979" h="61594">
                  <a:moveTo>
                    <a:pt x="93979" y="0"/>
                  </a:moveTo>
                  <a:lnTo>
                    <a:pt x="0" y="0"/>
                  </a:lnTo>
                  <a:lnTo>
                    <a:pt x="0" y="61366"/>
                  </a:lnTo>
                  <a:lnTo>
                    <a:pt x="93979" y="61366"/>
                  </a:lnTo>
                  <a:lnTo>
                    <a:pt x="939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63657" y="3154921"/>
              <a:ext cx="121285" cy="100965"/>
            </a:xfrm>
            <a:custGeom>
              <a:avLst/>
              <a:gdLst/>
              <a:ahLst/>
              <a:cxnLst/>
              <a:rect l="l" t="t" r="r" b="b"/>
              <a:pathLst>
                <a:path w="121285" h="100964">
                  <a:moveTo>
                    <a:pt x="121246" y="19507"/>
                  </a:moveTo>
                  <a:lnTo>
                    <a:pt x="107607" y="19507"/>
                  </a:lnTo>
                  <a:lnTo>
                    <a:pt x="107607" y="80873"/>
                  </a:lnTo>
                  <a:lnTo>
                    <a:pt x="13627" y="80873"/>
                  </a:lnTo>
                  <a:lnTo>
                    <a:pt x="13627" y="19507"/>
                  </a:lnTo>
                  <a:lnTo>
                    <a:pt x="0" y="19507"/>
                  </a:lnTo>
                  <a:lnTo>
                    <a:pt x="0" y="80873"/>
                  </a:lnTo>
                  <a:lnTo>
                    <a:pt x="0" y="100622"/>
                  </a:lnTo>
                  <a:lnTo>
                    <a:pt x="121246" y="100622"/>
                  </a:lnTo>
                  <a:lnTo>
                    <a:pt x="121246" y="80873"/>
                  </a:lnTo>
                  <a:lnTo>
                    <a:pt x="121246" y="19507"/>
                  </a:lnTo>
                  <a:close/>
                </a:path>
                <a:path w="121285" h="100964">
                  <a:moveTo>
                    <a:pt x="121246" y="0"/>
                  </a:moveTo>
                  <a:lnTo>
                    <a:pt x="0" y="0"/>
                  </a:lnTo>
                  <a:lnTo>
                    <a:pt x="0" y="19494"/>
                  </a:lnTo>
                  <a:lnTo>
                    <a:pt x="121246" y="19494"/>
                  </a:lnTo>
                  <a:lnTo>
                    <a:pt x="12124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86835" y="3154921"/>
              <a:ext cx="226695" cy="100965"/>
            </a:xfrm>
            <a:custGeom>
              <a:avLst/>
              <a:gdLst/>
              <a:ahLst/>
              <a:cxnLst/>
              <a:rect l="l" t="t" r="r" b="b"/>
              <a:pathLst>
                <a:path w="226695" h="100964">
                  <a:moveTo>
                    <a:pt x="226593" y="0"/>
                  </a:moveTo>
                  <a:lnTo>
                    <a:pt x="0" y="0"/>
                  </a:lnTo>
                  <a:lnTo>
                    <a:pt x="0" y="19494"/>
                  </a:lnTo>
                  <a:lnTo>
                    <a:pt x="226593" y="19494"/>
                  </a:lnTo>
                  <a:lnTo>
                    <a:pt x="226593" y="0"/>
                  </a:lnTo>
                  <a:close/>
                </a:path>
                <a:path w="226695" h="100964">
                  <a:moveTo>
                    <a:pt x="226606" y="19507"/>
                  </a:moveTo>
                  <a:lnTo>
                    <a:pt x="212979" y="19507"/>
                  </a:lnTo>
                  <a:lnTo>
                    <a:pt x="212979" y="80873"/>
                  </a:lnTo>
                  <a:lnTo>
                    <a:pt x="212966" y="19507"/>
                  </a:lnTo>
                  <a:lnTo>
                    <a:pt x="13639" y="19507"/>
                  </a:lnTo>
                  <a:lnTo>
                    <a:pt x="0" y="19507"/>
                  </a:lnTo>
                  <a:lnTo>
                    <a:pt x="0" y="80873"/>
                  </a:lnTo>
                  <a:lnTo>
                    <a:pt x="0" y="100622"/>
                  </a:lnTo>
                  <a:lnTo>
                    <a:pt x="226593" y="100622"/>
                  </a:lnTo>
                  <a:lnTo>
                    <a:pt x="226593" y="80873"/>
                  </a:lnTo>
                  <a:lnTo>
                    <a:pt x="226606" y="19507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15371" y="3154921"/>
              <a:ext cx="259715" cy="100965"/>
            </a:xfrm>
            <a:custGeom>
              <a:avLst/>
              <a:gdLst/>
              <a:ahLst/>
              <a:cxnLst/>
              <a:rect l="l" t="t" r="r" b="b"/>
              <a:pathLst>
                <a:path w="259714" h="100964">
                  <a:moveTo>
                    <a:pt x="259346" y="0"/>
                  </a:moveTo>
                  <a:lnTo>
                    <a:pt x="0" y="0"/>
                  </a:lnTo>
                  <a:lnTo>
                    <a:pt x="0" y="19494"/>
                  </a:lnTo>
                  <a:lnTo>
                    <a:pt x="259346" y="19494"/>
                  </a:lnTo>
                  <a:lnTo>
                    <a:pt x="259346" y="0"/>
                  </a:lnTo>
                  <a:close/>
                </a:path>
                <a:path w="259714" h="100964">
                  <a:moveTo>
                    <a:pt x="259359" y="19507"/>
                  </a:moveTo>
                  <a:lnTo>
                    <a:pt x="245732" y="19507"/>
                  </a:lnTo>
                  <a:lnTo>
                    <a:pt x="245732" y="80873"/>
                  </a:lnTo>
                  <a:lnTo>
                    <a:pt x="245706" y="19507"/>
                  </a:lnTo>
                  <a:lnTo>
                    <a:pt x="13639" y="19507"/>
                  </a:lnTo>
                  <a:lnTo>
                    <a:pt x="0" y="19507"/>
                  </a:lnTo>
                  <a:lnTo>
                    <a:pt x="0" y="80873"/>
                  </a:lnTo>
                  <a:lnTo>
                    <a:pt x="0" y="100622"/>
                  </a:lnTo>
                  <a:lnTo>
                    <a:pt x="259346" y="100622"/>
                  </a:lnTo>
                  <a:lnTo>
                    <a:pt x="259346" y="80873"/>
                  </a:lnTo>
                  <a:lnTo>
                    <a:pt x="259359" y="19507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376661" y="3154921"/>
              <a:ext cx="248285" cy="100965"/>
            </a:xfrm>
            <a:custGeom>
              <a:avLst/>
              <a:gdLst/>
              <a:ahLst/>
              <a:cxnLst/>
              <a:rect l="l" t="t" r="r" b="b"/>
              <a:pathLst>
                <a:path w="248285" h="100964">
                  <a:moveTo>
                    <a:pt x="247980" y="80873"/>
                  </a:moveTo>
                  <a:lnTo>
                    <a:pt x="247967" y="19507"/>
                  </a:lnTo>
                  <a:lnTo>
                    <a:pt x="234340" y="19507"/>
                  </a:lnTo>
                  <a:lnTo>
                    <a:pt x="13639" y="19507"/>
                  </a:lnTo>
                  <a:lnTo>
                    <a:pt x="0" y="19507"/>
                  </a:lnTo>
                  <a:lnTo>
                    <a:pt x="0" y="80873"/>
                  </a:lnTo>
                  <a:lnTo>
                    <a:pt x="0" y="100622"/>
                  </a:lnTo>
                  <a:lnTo>
                    <a:pt x="247980" y="100622"/>
                  </a:lnTo>
                  <a:lnTo>
                    <a:pt x="247980" y="80873"/>
                  </a:lnTo>
                  <a:close/>
                </a:path>
                <a:path w="248285" h="100964">
                  <a:moveTo>
                    <a:pt x="247980" y="0"/>
                  </a:moveTo>
                  <a:lnTo>
                    <a:pt x="0" y="0"/>
                  </a:lnTo>
                  <a:lnTo>
                    <a:pt x="0" y="19494"/>
                  </a:lnTo>
                  <a:lnTo>
                    <a:pt x="247980" y="19494"/>
                  </a:lnTo>
                  <a:lnTo>
                    <a:pt x="24798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626584" y="3154921"/>
              <a:ext cx="188595" cy="100965"/>
            </a:xfrm>
            <a:custGeom>
              <a:avLst/>
              <a:gdLst/>
              <a:ahLst/>
              <a:cxnLst/>
              <a:rect l="l" t="t" r="r" b="b"/>
              <a:pathLst>
                <a:path w="188595" h="100964">
                  <a:moveTo>
                    <a:pt x="188023" y="0"/>
                  </a:moveTo>
                  <a:lnTo>
                    <a:pt x="0" y="0"/>
                  </a:lnTo>
                  <a:lnTo>
                    <a:pt x="0" y="19494"/>
                  </a:lnTo>
                  <a:lnTo>
                    <a:pt x="188023" y="19494"/>
                  </a:lnTo>
                  <a:lnTo>
                    <a:pt x="188023" y="0"/>
                  </a:lnTo>
                  <a:close/>
                </a:path>
                <a:path w="188595" h="100964">
                  <a:moveTo>
                    <a:pt x="188036" y="19507"/>
                  </a:moveTo>
                  <a:lnTo>
                    <a:pt x="174396" y="19507"/>
                  </a:lnTo>
                  <a:lnTo>
                    <a:pt x="174396" y="80873"/>
                  </a:lnTo>
                  <a:lnTo>
                    <a:pt x="174383" y="19507"/>
                  </a:lnTo>
                  <a:lnTo>
                    <a:pt x="13639" y="19507"/>
                  </a:lnTo>
                  <a:lnTo>
                    <a:pt x="0" y="19507"/>
                  </a:lnTo>
                  <a:lnTo>
                    <a:pt x="0" y="80873"/>
                  </a:lnTo>
                  <a:lnTo>
                    <a:pt x="0" y="100622"/>
                  </a:lnTo>
                  <a:lnTo>
                    <a:pt x="188023" y="100622"/>
                  </a:lnTo>
                  <a:lnTo>
                    <a:pt x="188023" y="80873"/>
                  </a:lnTo>
                  <a:lnTo>
                    <a:pt x="188036" y="19507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61719" y="3154933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04"/>
                  </a:lnTo>
                  <a:lnTo>
                    <a:pt x="1938" y="10060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62688" y="3155886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34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84908" y="3154933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04"/>
                  </a:lnTo>
                  <a:lnTo>
                    <a:pt x="1938" y="10060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5876" y="3155886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34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113441" y="3154933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04"/>
                  </a:lnTo>
                  <a:lnTo>
                    <a:pt x="1938" y="10060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114409" y="3155886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34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74728" y="3154933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04"/>
                  </a:lnTo>
                  <a:lnTo>
                    <a:pt x="1938" y="10060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75697" y="3155886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34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624654" y="3154933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04"/>
                  </a:lnTo>
                  <a:lnTo>
                    <a:pt x="1938" y="10060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625622" y="3155886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34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814615" y="3154933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04"/>
                  </a:lnTo>
                  <a:lnTo>
                    <a:pt x="1938" y="10060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815584" y="3155886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34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77293" y="3275077"/>
              <a:ext cx="93980" cy="61594"/>
            </a:xfrm>
            <a:custGeom>
              <a:avLst/>
              <a:gdLst/>
              <a:ahLst/>
              <a:cxnLst/>
              <a:rect l="l" t="t" r="r" b="b"/>
              <a:pathLst>
                <a:path w="93979" h="61595">
                  <a:moveTo>
                    <a:pt x="93979" y="0"/>
                  </a:moveTo>
                  <a:lnTo>
                    <a:pt x="0" y="0"/>
                  </a:lnTo>
                  <a:lnTo>
                    <a:pt x="0" y="61300"/>
                  </a:lnTo>
                  <a:lnTo>
                    <a:pt x="93979" y="61300"/>
                  </a:lnTo>
                  <a:lnTo>
                    <a:pt x="939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763657" y="3255556"/>
              <a:ext cx="121285" cy="100965"/>
            </a:xfrm>
            <a:custGeom>
              <a:avLst/>
              <a:gdLst/>
              <a:ahLst/>
              <a:cxnLst/>
              <a:rect l="l" t="t" r="r" b="b"/>
              <a:pathLst>
                <a:path w="121285" h="100964">
                  <a:moveTo>
                    <a:pt x="121246" y="0"/>
                  </a:moveTo>
                  <a:lnTo>
                    <a:pt x="107607" y="0"/>
                  </a:lnTo>
                  <a:lnTo>
                    <a:pt x="107607" y="19545"/>
                  </a:lnTo>
                  <a:lnTo>
                    <a:pt x="107607" y="80822"/>
                  </a:lnTo>
                  <a:lnTo>
                    <a:pt x="13627" y="80822"/>
                  </a:lnTo>
                  <a:lnTo>
                    <a:pt x="13627" y="19545"/>
                  </a:lnTo>
                  <a:lnTo>
                    <a:pt x="107607" y="19545"/>
                  </a:lnTo>
                  <a:lnTo>
                    <a:pt x="107607" y="0"/>
                  </a:lnTo>
                  <a:lnTo>
                    <a:pt x="0" y="0"/>
                  </a:lnTo>
                  <a:lnTo>
                    <a:pt x="0" y="19532"/>
                  </a:lnTo>
                  <a:lnTo>
                    <a:pt x="0" y="80822"/>
                  </a:lnTo>
                  <a:lnTo>
                    <a:pt x="0" y="100965"/>
                  </a:lnTo>
                  <a:lnTo>
                    <a:pt x="121246" y="100965"/>
                  </a:lnTo>
                  <a:lnTo>
                    <a:pt x="121246" y="80822"/>
                  </a:lnTo>
                  <a:lnTo>
                    <a:pt x="121246" y="19545"/>
                  </a:lnTo>
                  <a:lnTo>
                    <a:pt x="12124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886835" y="3255556"/>
              <a:ext cx="226695" cy="100965"/>
            </a:xfrm>
            <a:custGeom>
              <a:avLst/>
              <a:gdLst/>
              <a:ahLst/>
              <a:cxnLst/>
              <a:rect l="l" t="t" r="r" b="b"/>
              <a:pathLst>
                <a:path w="226695" h="100964">
                  <a:moveTo>
                    <a:pt x="226606" y="19532"/>
                  </a:moveTo>
                  <a:lnTo>
                    <a:pt x="226593" y="0"/>
                  </a:lnTo>
                  <a:lnTo>
                    <a:pt x="212979" y="0"/>
                  </a:lnTo>
                  <a:lnTo>
                    <a:pt x="212979" y="19545"/>
                  </a:lnTo>
                  <a:lnTo>
                    <a:pt x="212979" y="80822"/>
                  </a:lnTo>
                  <a:lnTo>
                    <a:pt x="212966" y="19545"/>
                  </a:lnTo>
                  <a:lnTo>
                    <a:pt x="212979" y="0"/>
                  </a:lnTo>
                  <a:lnTo>
                    <a:pt x="0" y="0"/>
                  </a:lnTo>
                  <a:lnTo>
                    <a:pt x="0" y="19532"/>
                  </a:lnTo>
                  <a:lnTo>
                    <a:pt x="0" y="80822"/>
                  </a:lnTo>
                  <a:lnTo>
                    <a:pt x="0" y="100965"/>
                  </a:lnTo>
                  <a:lnTo>
                    <a:pt x="226593" y="100965"/>
                  </a:lnTo>
                  <a:lnTo>
                    <a:pt x="226593" y="80822"/>
                  </a:lnTo>
                  <a:lnTo>
                    <a:pt x="226606" y="19532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115371" y="3255556"/>
              <a:ext cx="259715" cy="100965"/>
            </a:xfrm>
            <a:custGeom>
              <a:avLst/>
              <a:gdLst/>
              <a:ahLst/>
              <a:cxnLst/>
              <a:rect l="l" t="t" r="r" b="b"/>
              <a:pathLst>
                <a:path w="259714" h="100964">
                  <a:moveTo>
                    <a:pt x="259359" y="19532"/>
                  </a:moveTo>
                  <a:lnTo>
                    <a:pt x="259346" y="0"/>
                  </a:lnTo>
                  <a:lnTo>
                    <a:pt x="245732" y="0"/>
                  </a:lnTo>
                  <a:lnTo>
                    <a:pt x="245732" y="19545"/>
                  </a:lnTo>
                  <a:lnTo>
                    <a:pt x="245732" y="80822"/>
                  </a:lnTo>
                  <a:lnTo>
                    <a:pt x="245706" y="19545"/>
                  </a:lnTo>
                  <a:lnTo>
                    <a:pt x="245732" y="0"/>
                  </a:lnTo>
                  <a:lnTo>
                    <a:pt x="0" y="0"/>
                  </a:lnTo>
                  <a:lnTo>
                    <a:pt x="0" y="19532"/>
                  </a:lnTo>
                  <a:lnTo>
                    <a:pt x="0" y="80822"/>
                  </a:lnTo>
                  <a:lnTo>
                    <a:pt x="0" y="100965"/>
                  </a:lnTo>
                  <a:lnTo>
                    <a:pt x="259346" y="100965"/>
                  </a:lnTo>
                  <a:lnTo>
                    <a:pt x="259346" y="80822"/>
                  </a:lnTo>
                  <a:lnTo>
                    <a:pt x="259359" y="19532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376661" y="3255556"/>
              <a:ext cx="248285" cy="100965"/>
            </a:xfrm>
            <a:custGeom>
              <a:avLst/>
              <a:gdLst/>
              <a:ahLst/>
              <a:cxnLst/>
              <a:rect l="l" t="t" r="r" b="b"/>
              <a:pathLst>
                <a:path w="248285" h="100964">
                  <a:moveTo>
                    <a:pt x="247980" y="0"/>
                  </a:moveTo>
                  <a:lnTo>
                    <a:pt x="0" y="0"/>
                  </a:lnTo>
                  <a:lnTo>
                    <a:pt x="0" y="19532"/>
                  </a:lnTo>
                  <a:lnTo>
                    <a:pt x="0" y="80822"/>
                  </a:lnTo>
                  <a:lnTo>
                    <a:pt x="0" y="100965"/>
                  </a:lnTo>
                  <a:lnTo>
                    <a:pt x="247980" y="100965"/>
                  </a:lnTo>
                  <a:lnTo>
                    <a:pt x="247980" y="80822"/>
                  </a:lnTo>
                  <a:lnTo>
                    <a:pt x="247967" y="19545"/>
                  </a:lnTo>
                  <a:lnTo>
                    <a:pt x="24798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626584" y="3255556"/>
              <a:ext cx="188595" cy="100965"/>
            </a:xfrm>
            <a:custGeom>
              <a:avLst/>
              <a:gdLst/>
              <a:ahLst/>
              <a:cxnLst/>
              <a:rect l="l" t="t" r="r" b="b"/>
              <a:pathLst>
                <a:path w="188595" h="100964">
                  <a:moveTo>
                    <a:pt x="188036" y="19532"/>
                  </a:moveTo>
                  <a:lnTo>
                    <a:pt x="188023" y="0"/>
                  </a:lnTo>
                  <a:lnTo>
                    <a:pt x="174396" y="0"/>
                  </a:lnTo>
                  <a:lnTo>
                    <a:pt x="174396" y="19545"/>
                  </a:lnTo>
                  <a:lnTo>
                    <a:pt x="174396" y="80822"/>
                  </a:lnTo>
                  <a:lnTo>
                    <a:pt x="174383" y="19545"/>
                  </a:lnTo>
                  <a:lnTo>
                    <a:pt x="174396" y="0"/>
                  </a:lnTo>
                  <a:lnTo>
                    <a:pt x="0" y="0"/>
                  </a:lnTo>
                  <a:lnTo>
                    <a:pt x="0" y="19532"/>
                  </a:lnTo>
                  <a:lnTo>
                    <a:pt x="0" y="80822"/>
                  </a:lnTo>
                  <a:lnTo>
                    <a:pt x="0" y="100965"/>
                  </a:lnTo>
                  <a:lnTo>
                    <a:pt x="188023" y="100965"/>
                  </a:lnTo>
                  <a:lnTo>
                    <a:pt x="188023" y="80822"/>
                  </a:lnTo>
                  <a:lnTo>
                    <a:pt x="188036" y="19532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761719" y="3255519"/>
              <a:ext cx="2540" cy="101600"/>
            </a:xfrm>
            <a:custGeom>
              <a:avLst/>
              <a:gdLst/>
              <a:ahLst/>
              <a:cxnLst/>
              <a:rect l="l" t="t" r="r" b="b"/>
              <a:pathLst>
                <a:path w="2539" h="101600">
                  <a:moveTo>
                    <a:pt x="1938" y="0"/>
                  </a:moveTo>
                  <a:lnTo>
                    <a:pt x="0" y="0"/>
                  </a:lnTo>
                  <a:lnTo>
                    <a:pt x="0" y="101001"/>
                  </a:lnTo>
                  <a:lnTo>
                    <a:pt x="1938" y="10100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762688" y="3256496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63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4908" y="3255519"/>
              <a:ext cx="2540" cy="101600"/>
            </a:xfrm>
            <a:custGeom>
              <a:avLst/>
              <a:gdLst/>
              <a:ahLst/>
              <a:cxnLst/>
              <a:rect l="l" t="t" r="r" b="b"/>
              <a:pathLst>
                <a:path w="2539" h="101600">
                  <a:moveTo>
                    <a:pt x="1938" y="0"/>
                  </a:moveTo>
                  <a:lnTo>
                    <a:pt x="0" y="0"/>
                  </a:lnTo>
                  <a:lnTo>
                    <a:pt x="0" y="101001"/>
                  </a:lnTo>
                  <a:lnTo>
                    <a:pt x="1938" y="10100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85876" y="3256496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63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113441" y="3255519"/>
              <a:ext cx="2540" cy="101600"/>
            </a:xfrm>
            <a:custGeom>
              <a:avLst/>
              <a:gdLst/>
              <a:ahLst/>
              <a:cxnLst/>
              <a:rect l="l" t="t" r="r" b="b"/>
              <a:pathLst>
                <a:path w="2539" h="101600">
                  <a:moveTo>
                    <a:pt x="1938" y="0"/>
                  </a:moveTo>
                  <a:lnTo>
                    <a:pt x="0" y="0"/>
                  </a:lnTo>
                  <a:lnTo>
                    <a:pt x="0" y="101001"/>
                  </a:lnTo>
                  <a:lnTo>
                    <a:pt x="1938" y="10100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114409" y="3256496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63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374728" y="3255519"/>
              <a:ext cx="2540" cy="101600"/>
            </a:xfrm>
            <a:custGeom>
              <a:avLst/>
              <a:gdLst/>
              <a:ahLst/>
              <a:cxnLst/>
              <a:rect l="l" t="t" r="r" b="b"/>
              <a:pathLst>
                <a:path w="2539" h="101600">
                  <a:moveTo>
                    <a:pt x="1938" y="0"/>
                  </a:moveTo>
                  <a:lnTo>
                    <a:pt x="0" y="0"/>
                  </a:lnTo>
                  <a:lnTo>
                    <a:pt x="0" y="101001"/>
                  </a:lnTo>
                  <a:lnTo>
                    <a:pt x="1938" y="10100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375697" y="3256496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63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624654" y="3255519"/>
              <a:ext cx="2540" cy="101600"/>
            </a:xfrm>
            <a:custGeom>
              <a:avLst/>
              <a:gdLst/>
              <a:ahLst/>
              <a:cxnLst/>
              <a:rect l="l" t="t" r="r" b="b"/>
              <a:pathLst>
                <a:path w="2539" h="101600">
                  <a:moveTo>
                    <a:pt x="1938" y="0"/>
                  </a:moveTo>
                  <a:lnTo>
                    <a:pt x="0" y="0"/>
                  </a:lnTo>
                  <a:lnTo>
                    <a:pt x="0" y="101001"/>
                  </a:lnTo>
                  <a:lnTo>
                    <a:pt x="1938" y="10100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625622" y="3256496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63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814615" y="3255519"/>
              <a:ext cx="2540" cy="101600"/>
            </a:xfrm>
            <a:custGeom>
              <a:avLst/>
              <a:gdLst/>
              <a:ahLst/>
              <a:cxnLst/>
              <a:rect l="l" t="t" r="r" b="b"/>
              <a:pathLst>
                <a:path w="2539" h="101600">
                  <a:moveTo>
                    <a:pt x="1938" y="0"/>
                  </a:moveTo>
                  <a:lnTo>
                    <a:pt x="0" y="0"/>
                  </a:lnTo>
                  <a:lnTo>
                    <a:pt x="0" y="101001"/>
                  </a:lnTo>
                  <a:lnTo>
                    <a:pt x="1938" y="10100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815584" y="3256496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63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777293" y="3376031"/>
              <a:ext cx="93980" cy="61594"/>
            </a:xfrm>
            <a:custGeom>
              <a:avLst/>
              <a:gdLst/>
              <a:ahLst/>
              <a:cxnLst/>
              <a:rect l="l" t="t" r="r" b="b"/>
              <a:pathLst>
                <a:path w="93979" h="61595">
                  <a:moveTo>
                    <a:pt x="93979" y="0"/>
                  </a:moveTo>
                  <a:lnTo>
                    <a:pt x="0" y="0"/>
                  </a:lnTo>
                  <a:lnTo>
                    <a:pt x="0" y="61036"/>
                  </a:lnTo>
                  <a:lnTo>
                    <a:pt x="93979" y="61036"/>
                  </a:lnTo>
                  <a:lnTo>
                    <a:pt x="939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763657" y="3356546"/>
              <a:ext cx="121285" cy="100965"/>
            </a:xfrm>
            <a:custGeom>
              <a:avLst/>
              <a:gdLst/>
              <a:ahLst/>
              <a:cxnLst/>
              <a:rect l="l" t="t" r="r" b="b"/>
              <a:pathLst>
                <a:path w="121285" h="100964">
                  <a:moveTo>
                    <a:pt x="121246" y="19494"/>
                  </a:moveTo>
                  <a:lnTo>
                    <a:pt x="107607" y="19494"/>
                  </a:lnTo>
                  <a:lnTo>
                    <a:pt x="107607" y="80505"/>
                  </a:lnTo>
                  <a:lnTo>
                    <a:pt x="13627" y="80505"/>
                  </a:lnTo>
                  <a:lnTo>
                    <a:pt x="13627" y="19494"/>
                  </a:lnTo>
                  <a:lnTo>
                    <a:pt x="0" y="19494"/>
                  </a:lnTo>
                  <a:lnTo>
                    <a:pt x="0" y="80505"/>
                  </a:lnTo>
                  <a:lnTo>
                    <a:pt x="0" y="100596"/>
                  </a:lnTo>
                  <a:lnTo>
                    <a:pt x="121246" y="100596"/>
                  </a:lnTo>
                  <a:lnTo>
                    <a:pt x="121246" y="80530"/>
                  </a:lnTo>
                  <a:lnTo>
                    <a:pt x="121246" y="19494"/>
                  </a:lnTo>
                  <a:close/>
                </a:path>
                <a:path w="121285" h="100964">
                  <a:moveTo>
                    <a:pt x="121246" y="0"/>
                  </a:moveTo>
                  <a:lnTo>
                    <a:pt x="0" y="0"/>
                  </a:lnTo>
                  <a:lnTo>
                    <a:pt x="0" y="19481"/>
                  </a:lnTo>
                  <a:lnTo>
                    <a:pt x="121246" y="19481"/>
                  </a:lnTo>
                  <a:lnTo>
                    <a:pt x="12124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886835" y="3356546"/>
              <a:ext cx="226695" cy="100965"/>
            </a:xfrm>
            <a:custGeom>
              <a:avLst/>
              <a:gdLst/>
              <a:ahLst/>
              <a:cxnLst/>
              <a:rect l="l" t="t" r="r" b="b"/>
              <a:pathLst>
                <a:path w="226695" h="100964">
                  <a:moveTo>
                    <a:pt x="226593" y="0"/>
                  </a:moveTo>
                  <a:lnTo>
                    <a:pt x="0" y="0"/>
                  </a:lnTo>
                  <a:lnTo>
                    <a:pt x="0" y="19481"/>
                  </a:lnTo>
                  <a:lnTo>
                    <a:pt x="226593" y="19481"/>
                  </a:lnTo>
                  <a:lnTo>
                    <a:pt x="226593" y="0"/>
                  </a:lnTo>
                  <a:close/>
                </a:path>
                <a:path w="226695" h="100964">
                  <a:moveTo>
                    <a:pt x="226606" y="19494"/>
                  </a:moveTo>
                  <a:lnTo>
                    <a:pt x="212979" y="19494"/>
                  </a:lnTo>
                  <a:lnTo>
                    <a:pt x="212979" y="80505"/>
                  </a:lnTo>
                  <a:lnTo>
                    <a:pt x="212966" y="19494"/>
                  </a:lnTo>
                  <a:lnTo>
                    <a:pt x="13639" y="19494"/>
                  </a:lnTo>
                  <a:lnTo>
                    <a:pt x="0" y="19494"/>
                  </a:lnTo>
                  <a:lnTo>
                    <a:pt x="0" y="80505"/>
                  </a:lnTo>
                  <a:lnTo>
                    <a:pt x="0" y="100596"/>
                  </a:lnTo>
                  <a:lnTo>
                    <a:pt x="226593" y="100596"/>
                  </a:lnTo>
                  <a:lnTo>
                    <a:pt x="226593" y="80530"/>
                  </a:lnTo>
                  <a:lnTo>
                    <a:pt x="226606" y="19494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115371" y="3356546"/>
              <a:ext cx="259715" cy="100965"/>
            </a:xfrm>
            <a:custGeom>
              <a:avLst/>
              <a:gdLst/>
              <a:ahLst/>
              <a:cxnLst/>
              <a:rect l="l" t="t" r="r" b="b"/>
              <a:pathLst>
                <a:path w="259714" h="100964">
                  <a:moveTo>
                    <a:pt x="259346" y="0"/>
                  </a:moveTo>
                  <a:lnTo>
                    <a:pt x="0" y="0"/>
                  </a:lnTo>
                  <a:lnTo>
                    <a:pt x="0" y="19481"/>
                  </a:lnTo>
                  <a:lnTo>
                    <a:pt x="259346" y="19481"/>
                  </a:lnTo>
                  <a:lnTo>
                    <a:pt x="259346" y="0"/>
                  </a:lnTo>
                  <a:close/>
                </a:path>
                <a:path w="259714" h="100964">
                  <a:moveTo>
                    <a:pt x="259359" y="19494"/>
                  </a:moveTo>
                  <a:lnTo>
                    <a:pt x="245732" y="19494"/>
                  </a:lnTo>
                  <a:lnTo>
                    <a:pt x="245732" y="80505"/>
                  </a:lnTo>
                  <a:lnTo>
                    <a:pt x="245706" y="19494"/>
                  </a:lnTo>
                  <a:lnTo>
                    <a:pt x="13639" y="19494"/>
                  </a:lnTo>
                  <a:lnTo>
                    <a:pt x="0" y="19494"/>
                  </a:lnTo>
                  <a:lnTo>
                    <a:pt x="0" y="80505"/>
                  </a:lnTo>
                  <a:lnTo>
                    <a:pt x="0" y="100596"/>
                  </a:lnTo>
                  <a:lnTo>
                    <a:pt x="259346" y="100596"/>
                  </a:lnTo>
                  <a:lnTo>
                    <a:pt x="259346" y="80530"/>
                  </a:lnTo>
                  <a:lnTo>
                    <a:pt x="259359" y="1949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376661" y="3356546"/>
              <a:ext cx="248285" cy="100965"/>
            </a:xfrm>
            <a:custGeom>
              <a:avLst/>
              <a:gdLst/>
              <a:ahLst/>
              <a:cxnLst/>
              <a:rect l="l" t="t" r="r" b="b"/>
              <a:pathLst>
                <a:path w="248285" h="100964">
                  <a:moveTo>
                    <a:pt x="247980" y="80505"/>
                  </a:moveTo>
                  <a:lnTo>
                    <a:pt x="247967" y="19494"/>
                  </a:lnTo>
                  <a:lnTo>
                    <a:pt x="234340" y="19494"/>
                  </a:lnTo>
                  <a:lnTo>
                    <a:pt x="13639" y="19494"/>
                  </a:lnTo>
                  <a:lnTo>
                    <a:pt x="0" y="19494"/>
                  </a:lnTo>
                  <a:lnTo>
                    <a:pt x="0" y="80505"/>
                  </a:lnTo>
                  <a:lnTo>
                    <a:pt x="0" y="100596"/>
                  </a:lnTo>
                  <a:lnTo>
                    <a:pt x="247980" y="100596"/>
                  </a:lnTo>
                  <a:lnTo>
                    <a:pt x="247980" y="80505"/>
                  </a:lnTo>
                  <a:close/>
                </a:path>
                <a:path w="248285" h="100964">
                  <a:moveTo>
                    <a:pt x="247980" y="0"/>
                  </a:moveTo>
                  <a:lnTo>
                    <a:pt x="0" y="0"/>
                  </a:lnTo>
                  <a:lnTo>
                    <a:pt x="0" y="19481"/>
                  </a:lnTo>
                  <a:lnTo>
                    <a:pt x="247980" y="19481"/>
                  </a:lnTo>
                  <a:lnTo>
                    <a:pt x="24798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626584" y="3356546"/>
              <a:ext cx="188595" cy="100965"/>
            </a:xfrm>
            <a:custGeom>
              <a:avLst/>
              <a:gdLst/>
              <a:ahLst/>
              <a:cxnLst/>
              <a:rect l="l" t="t" r="r" b="b"/>
              <a:pathLst>
                <a:path w="188595" h="100964">
                  <a:moveTo>
                    <a:pt x="188023" y="0"/>
                  </a:moveTo>
                  <a:lnTo>
                    <a:pt x="0" y="0"/>
                  </a:lnTo>
                  <a:lnTo>
                    <a:pt x="0" y="19481"/>
                  </a:lnTo>
                  <a:lnTo>
                    <a:pt x="188023" y="19481"/>
                  </a:lnTo>
                  <a:lnTo>
                    <a:pt x="188023" y="0"/>
                  </a:lnTo>
                  <a:close/>
                </a:path>
                <a:path w="188595" h="100964">
                  <a:moveTo>
                    <a:pt x="188036" y="19494"/>
                  </a:moveTo>
                  <a:lnTo>
                    <a:pt x="174396" y="19494"/>
                  </a:lnTo>
                  <a:lnTo>
                    <a:pt x="174396" y="80505"/>
                  </a:lnTo>
                  <a:lnTo>
                    <a:pt x="174383" y="19494"/>
                  </a:lnTo>
                  <a:lnTo>
                    <a:pt x="13639" y="19494"/>
                  </a:lnTo>
                  <a:lnTo>
                    <a:pt x="0" y="19494"/>
                  </a:lnTo>
                  <a:lnTo>
                    <a:pt x="0" y="80505"/>
                  </a:lnTo>
                  <a:lnTo>
                    <a:pt x="0" y="100596"/>
                  </a:lnTo>
                  <a:lnTo>
                    <a:pt x="188023" y="100596"/>
                  </a:lnTo>
                  <a:lnTo>
                    <a:pt x="188023" y="80530"/>
                  </a:lnTo>
                  <a:lnTo>
                    <a:pt x="188036" y="1949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761719" y="3356526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04"/>
                  </a:lnTo>
                  <a:lnTo>
                    <a:pt x="1938" y="10060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762688" y="3357479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0"/>
                  </a:moveTo>
                  <a:lnTo>
                    <a:pt x="0" y="100291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84908" y="3356526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04"/>
                  </a:lnTo>
                  <a:lnTo>
                    <a:pt x="1938" y="10060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85876" y="3357479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0"/>
                  </a:moveTo>
                  <a:lnTo>
                    <a:pt x="0" y="100291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113441" y="3356526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04"/>
                  </a:lnTo>
                  <a:lnTo>
                    <a:pt x="1938" y="10060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114409" y="3357479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0"/>
                  </a:moveTo>
                  <a:lnTo>
                    <a:pt x="0" y="100291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374728" y="3356526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04"/>
                  </a:lnTo>
                  <a:lnTo>
                    <a:pt x="1938" y="10060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375697" y="3357479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0"/>
                  </a:moveTo>
                  <a:lnTo>
                    <a:pt x="0" y="100291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624654" y="3356526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04"/>
                  </a:lnTo>
                  <a:lnTo>
                    <a:pt x="1938" y="10060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625622" y="3357479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0"/>
                  </a:moveTo>
                  <a:lnTo>
                    <a:pt x="0" y="100291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814615" y="3356526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04"/>
                  </a:lnTo>
                  <a:lnTo>
                    <a:pt x="1938" y="10060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815584" y="3357479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0"/>
                  </a:moveTo>
                  <a:lnTo>
                    <a:pt x="0" y="100291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777293" y="3476631"/>
              <a:ext cx="93980" cy="61594"/>
            </a:xfrm>
            <a:custGeom>
              <a:avLst/>
              <a:gdLst/>
              <a:ahLst/>
              <a:cxnLst/>
              <a:rect l="l" t="t" r="r" b="b"/>
              <a:pathLst>
                <a:path w="93979" h="61595">
                  <a:moveTo>
                    <a:pt x="93979" y="0"/>
                  </a:moveTo>
                  <a:lnTo>
                    <a:pt x="0" y="0"/>
                  </a:lnTo>
                  <a:lnTo>
                    <a:pt x="0" y="61366"/>
                  </a:lnTo>
                  <a:lnTo>
                    <a:pt x="93979" y="61366"/>
                  </a:lnTo>
                  <a:lnTo>
                    <a:pt x="939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763657" y="3457155"/>
              <a:ext cx="121285" cy="100965"/>
            </a:xfrm>
            <a:custGeom>
              <a:avLst/>
              <a:gdLst/>
              <a:ahLst/>
              <a:cxnLst/>
              <a:rect l="l" t="t" r="r" b="b"/>
              <a:pathLst>
                <a:path w="121285" h="100964">
                  <a:moveTo>
                    <a:pt x="121246" y="0"/>
                  </a:moveTo>
                  <a:lnTo>
                    <a:pt x="107607" y="0"/>
                  </a:lnTo>
                  <a:lnTo>
                    <a:pt x="107607" y="19481"/>
                  </a:lnTo>
                  <a:lnTo>
                    <a:pt x="107607" y="80835"/>
                  </a:lnTo>
                  <a:lnTo>
                    <a:pt x="13627" y="80835"/>
                  </a:lnTo>
                  <a:lnTo>
                    <a:pt x="13627" y="19481"/>
                  </a:lnTo>
                  <a:lnTo>
                    <a:pt x="107607" y="19481"/>
                  </a:lnTo>
                  <a:lnTo>
                    <a:pt x="107607" y="0"/>
                  </a:lnTo>
                  <a:lnTo>
                    <a:pt x="0" y="0"/>
                  </a:lnTo>
                  <a:lnTo>
                    <a:pt x="0" y="19481"/>
                  </a:lnTo>
                  <a:lnTo>
                    <a:pt x="0" y="80835"/>
                  </a:lnTo>
                  <a:lnTo>
                    <a:pt x="0" y="100914"/>
                  </a:lnTo>
                  <a:lnTo>
                    <a:pt x="121246" y="100914"/>
                  </a:lnTo>
                  <a:lnTo>
                    <a:pt x="121246" y="80848"/>
                  </a:lnTo>
                  <a:lnTo>
                    <a:pt x="121246" y="19481"/>
                  </a:lnTo>
                  <a:lnTo>
                    <a:pt x="12124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886835" y="3457155"/>
              <a:ext cx="226695" cy="100965"/>
            </a:xfrm>
            <a:custGeom>
              <a:avLst/>
              <a:gdLst/>
              <a:ahLst/>
              <a:cxnLst/>
              <a:rect l="l" t="t" r="r" b="b"/>
              <a:pathLst>
                <a:path w="226695" h="100964">
                  <a:moveTo>
                    <a:pt x="226606" y="19481"/>
                  </a:moveTo>
                  <a:lnTo>
                    <a:pt x="226593" y="0"/>
                  </a:lnTo>
                  <a:lnTo>
                    <a:pt x="212979" y="0"/>
                  </a:lnTo>
                  <a:lnTo>
                    <a:pt x="212979" y="19481"/>
                  </a:lnTo>
                  <a:lnTo>
                    <a:pt x="212979" y="80835"/>
                  </a:lnTo>
                  <a:lnTo>
                    <a:pt x="212966" y="19481"/>
                  </a:lnTo>
                  <a:lnTo>
                    <a:pt x="212979" y="0"/>
                  </a:lnTo>
                  <a:lnTo>
                    <a:pt x="0" y="0"/>
                  </a:lnTo>
                  <a:lnTo>
                    <a:pt x="0" y="19481"/>
                  </a:lnTo>
                  <a:lnTo>
                    <a:pt x="0" y="80835"/>
                  </a:lnTo>
                  <a:lnTo>
                    <a:pt x="0" y="100914"/>
                  </a:lnTo>
                  <a:lnTo>
                    <a:pt x="226593" y="100914"/>
                  </a:lnTo>
                  <a:lnTo>
                    <a:pt x="226593" y="80848"/>
                  </a:lnTo>
                  <a:lnTo>
                    <a:pt x="226606" y="19481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15371" y="3457155"/>
              <a:ext cx="259715" cy="100965"/>
            </a:xfrm>
            <a:custGeom>
              <a:avLst/>
              <a:gdLst/>
              <a:ahLst/>
              <a:cxnLst/>
              <a:rect l="l" t="t" r="r" b="b"/>
              <a:pathLst>
                <a:path w="259714" h="100964">
                  <a:moveTo>
                    <a:pt x="259359" y="19481"/>
                  </a:moveTo>
                  <a:lnTo>
                    <a:pt x="259346" y="0"/>
                  </a:lnTo>
                  <a:lnTo>
                    <a:pt x="245732" y="0"/>
                  </a:lnTo>
                  <a:lnTo>
                    <a:pt x="245732" y="19481"/>
                  </a:lnTo>
                  <a:lnTo>
                    <a:pt x="245732" y="80835"/>
                  </a:lnTo>
                  <a:lnTo>
                    <a:pt x="245706" y="19481"/>
                  </a:lnTo>
                  <a:lnTo>
                    <a:pt x="245732" y="0"/>
                  </a:lnTo>
                  <a:lnTo>
                    <a:pt x="0" y="0"/>
                  </a:lnTo>
                  <a:lnTo>
                    <a:pt x="0" y="19481"/>
                  </a:lnTo>
                  <a:lnTo>
                    <a:pt x="0" y="80835"/>
                  </a:lnTo>
                  <a:lnTo>
                    <a:pt x="0" y="100914"/>
                  </a:lnTo>
                  <a:lnTo>
                    <a:pt x="259346" y="100914"/>
                  </a:lnTo>
                  <a:lnTo>
                    <a:pt x="259346" y="80848"/>
                  </a:lnTo>
                  <a:lnTo>
                    <a:pt x="259359" y="19481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376661" y="3457155"/>
              <a:ext cx="248285" cy="100965"/>
            </a:xfrm>
            <a:custGeom>
              <a:avLst/>
              <a:gdLst/>
              <a:ahLst/>
              <a:cxnLst/>
              <a:rect l="l" t="t" r="r" b="b"/>
              <a:pathLst>
                <a:path w="248285" h="100964">
                  <a:moveTo>
                    <a:pt x="247980" y="0"/>
                  </a:moveTo>
                  <a:lnTo>
                    <a:pt x="0" y="0"/>
                  </a:lnTo>
                  <a:lnTo>
                    <a:pt x="0" y="19481"/>
                  </a:lnTo>
                  <a:lnTo>
                    <a:pt x="0" y="80835"/>
                  </a:lnTo>
                  <a:lnTo>
                    <a:pt x="0" y="100914"/>
                  </a:lnTo>
                  <a:lnTo>
                    <a:pt x="247980" y="100914"/>
                  </a:lnTo>
                  <a:lnTo>
                    <a:pt x="247980" y="80835"/>
                  </a:lnTo>
                  <a:lnTo>
                    <a:pt x="247967" y="19481"/>
                  </a:lnTo>
                  <a:lnTo>
                    <a:pt x="24798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626584" y="3457155"/>
              <a:ext cx="188595" cy="100965"/>
            </a:xfrm>
            <a:custGeom>
              <a:avLst/>
              <a:gdLst/>
              <a:ahLst/>
              <a:cxnLst/>
              <a:rect l="l" t="t" r="r" b="b"/>
              <a:pathLst>
                <a:path w="188595" h="100964">
                  <a:moveTo>
                    <a:pt x="188036" y="19481"/>
                  </a:moveTo>
                  <a:lnTo>
                    <a:pt x="188023" y="0"/>
                  </a:lnTo>
                  <a:lnTo>
                    <a:pt x="174396" y="0"/>
                  </a:lnTo>
                  <a:lnTo>
                    <a:pt x="174396" y="19481"/>
                  </a:lnTo>
                  <a:lnTo>
                    <a:pt x="174396" y="80835"/>
                  </a:lnTo>
                  <a:lnTo>
                    <a:pt x="174383" y="19481"/>
                  </a:lnTo>
                  <a:lnTo>
                    <a:pt x="174396" y="0"/>
                  </a:lnTo>
                  <a:lnTo>
                    <a:pt x="0" y="0"/>
                  </a:lnTo>
                  <a:lnTo>
                    <a:pt x="0" y="19481"/>
                  </a:lnTo>
                  <a:lnTo>
                    <a:pt x="0" y="80835"/>
                  </a:lnTo>
                  <a:lnTo>
                    <a:pt x="0" y="100914"/>
                  </a:lnTo>
                  <a:lnTo>
                    <a:pt x="188023" y="100914"/>
                  </a:lnTo>
                  <a:lnTo>
                    <a:pt x="188023" y="80848"/>
                  </a:lnTo>
                  <a:lnTo>
                    <a:pt x="188036" y="19481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761719" y="3457126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762688" y="3458089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63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4908" y="3457126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85876" y="3458089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63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113441" y="3457126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114409" y="3458089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63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374728" y="3457126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375697" y="3458089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63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624654" y="3457126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625622" y="3458089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63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814615" y="3457126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815584" y="3458089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63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777293" y="3577890"/>
              <a:ext cx="93980" cy="61594"/>
            </a:xfrm>
            <a:custGeom>
              <a:avLst/>
              <a:gdLst/>
              <a:ahLst/>
              <a:cxnLst/>
              <a:rect l="l" t="t" r="r" b="b"/>
              <a:pathLst>
                <a:path w="93979" h="61595">
                  <a:moveTo>
                    <a:pt x="93979" y="0"/>
                  </a:moveTo>
                  <a:lnTo>
                    <a:pt x="0" y="0"/>
                  </a:lnTo>
                  <a:lnTo>
                    <a:pt x="0" y="61036"/>
                  </a:lnTo>
                  <a:lnTo>
                    <a:pt x="93979" y="61036"/>
                  </a:lnTo>
                  <a:lnTo>
                    <a:pt x="939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763657" y="3558070"/>
              <a:ext cx="121285" cy="101600"/>
            </a:xfrm>
            <a:custGeom>
              <a:avLst/>
              <a:gdLst/>
              <a:ahLst/>
              <a:cxnLst/>
              <a:rect l="l" t="t" r="r" b="b"/>
              <a:pathLst>
                <a:path w="121285" h="101600">
                  <a:moveTo>
                    <a:pt x="121246" y="0"/>
                  </a:moveTo>
                  <a:lnTo>
                    <a:pt x="107607" y="0"/>
                  </a:lnTo>
                  <a:lnTo>
                    <a:pt x="107607" y="19824"/>
                  </a:lnTo>
                  <a:lnTo>
                    <a:pt x="107607" y="80860"/>
                  </a:lnTo>
                  <a:lnTo>
                    <a:pt x="13627" y="80860"/>
                  </a:lnTo>
                  <a:lnTo>
                    <a:pt x="13627" y="19824"/>
                  </a:lnTo>
                  <a:lnTo>
                    <a:pt x="107607" y="19824"/>
                  </a:lnTo>
                  <a:lnTo>
                    <a:pt x="107607" y="0"/>
                  </a:lnTo>
                  <a:lnTo>
                    <a:pt x="0" y="0"/>
                  </a:lnTo>
                  <a:lnTo>
                    <a:pt x="0" y="19824"/>
                  </a:lnTo>
                  <a:lnTo>
                    <a:pt x="0" y="80860"/>
                  </a:lnTo>
                  <a:lnTo>
                    <a:pt x="0" y="101003"/>
                  </a:lnTo>
                  <a:lnTo>
                    <a:pt x="121246" y="101003"/>
                  </a:lnTo>
                  <a:lnTo>
                    <a:pt x="121246" y="80860"/>
                  </a:lnTo>
                  <a:lnTo>
                    <a:pt x="121246" y="19824"/>
                  </a:lnTo>
                  <a:lnTo>
                    <a:pt x="12124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886835" y="3558070"/>
              <a:ext cx="226695" cy="101600"/>
            </a:xfrm>
            <a:custGeom>
              <a:avLst/>
              <a:gdLst/>
              <a:ahLst/>
              <a:cxnLst/>
              <a:rect l="l" t="t" r="r" b="b"/>
              <a:pathLst>
                <a:path w="226695" h="101600">
                  <a:moveTo>
                    <a:pt x="226606" y="19824"/>
                  </a:moveTo>
                  <a:lnTo>
                    <a:pt x="226593" y="0"/>
                  </a:lnTo>
                  <a:lnTo>
                    <a:pt x="212979" y="0"/>
                  </a:lnTo>
                  <a:lnTo>
                    <a:pt x="212979" y="19824"/>
                  </a:lnTo>
                  <a:lnTo>
                    <a:pt x="212979" y="80860"/>
                  </a:lnTo>
                  <a:lnTo>
                    <a:pt x="212966" y="19824"/>
                  </a:lnTo>
                  <a:lnTo>
                    <a:pt x="212979" y="0"/>
                  </a:lnTo>
                  <a:lnTo>
                    <a:pt x="0" y="0"/>
                  </a:lnTo>
                  <a:lnTo>
                    <a:pt x="0" y="19824"/>
                  </a:lnTo>
                  <a:lnTo>
                    <a:pt x="0" y="80860"/>
                  </a:lnTo>
                  <a:lnTo>
                    <a:pt x="0" y="101003"/>
                  </a:lnTo>
                  <a:lnTo>
                    <a:pt x="226593" y="101003"/>
                  </a:lnTo>
                  <a:lnTo>
                    <a:pt x="226593" y="80860"/>
                  </a:lnTo>
                  <a:lnTo>
                    <a:pt x="226606" y="19824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115371" y="3558070"/>
              <a:ext cx="259715" cy="101600"/>
            </a:xfrm>
            <a:custGeom>
              <a:avLst/>
              <a:gdLst/>
              <a:ahLst/>
              <a:cxnLst/>
              <a:rect l="l" t="t" r="r" b="b"/>
              <a:pathLst>
                <a:path w="259714" h="101600">
                  <a:moveTo>
                    <a:pt x="259359" y="19824"/>
                  </a:moveTo>
                  <a:lnTo>
                    <a:pt x="259346" y="0"/>
                  </a:lnTo>
                  <a:lnTo>
                    <a:pt x="245732" y="0"/>
                  </a:lnTo>
                  <a:lnTo>
                    <a:pt x="245732" y="19824"/>
                  </a:lnTo>
                  <a:lnTo>
                    <a:pt x="245732" y="80860"/>
                  </a:lnTo>
                  <a:lnTo>
                    <a:pt x="245706" y="19824"/>
                  </a:lnTo>
                  <a:lnTo>
                    <a:pt x="245732" y="0"/>
                  </a:lnTo>
                  <a:lnTo>
                    <a:pt x="0" y="0"/>
                  </a:lnTo>
                  <a:lnTo>
                    <a:pt x="0" y="19824"/>
                  </a:lnTo>
                  <a:lnTo>
                    <a:pt x="0" y="80860"/>
                  </a:lnTo>
                  <a:lnTo>
                    <a:pt x="0" y="101003"/>
                  </a:lnTo>
                  <a:lnTo>
                    <a:pt x="259346" y="101003"/>
                  </a:lnTo>
                  <a:lnTo>
                    <a:pt x="259346" y="80860"/>
                  </a:lnTo>
                  <a:lnTo>
                    <a:pt x="259359" y="1982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376661" y="3558070"/>
              <a:ext cx="248285" cy="101600"/>
            </a:xfrm>
            <a:custGeom>
              <a:avLst/>
              <a:gdLst/>
              <a:ahLst/>
              <a:cxnLst/>
              <a:rect l="l" t="t" r="r" b="b"/>
              <a:pathLst>
                <a:path w="248285" h="101600">
                  <a:moveTo>
                    <a:pt x="247980" y="0"/>
                  </a:moveTo>
                  <a:lnTo>
                    <a:pt x="0" y="0"/>
                  </a:lnTo>
                  <a:lnTo>
                    <a:pt x="0" y="19824"/>
                  </a:lnTo>
                  <a:lnTo>
                    <a:pt x="0" y="80860"/>
                  </a:lnTo>
                  <a:lnTo>
                    <a:pt x="0" y="101003"/>
                  </a:lnTo>
                  <a:lnTo>
                    <a:pt x="247980" y="101003"/>
                  </a:lnTo>
                  <a:lnTo>
                    <a:pt x="247980" y="80860"/>
                  </a:lnTo>
                  <a:lnTo>
                    <a:pt x="247967" y="19824"/>
                  </a:lnTo>
                  <a:lnTo>
                    <a:pt x="24798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626584" y="3558070"/>
              <a:ext cx="188595" cy="101600"/>
            </a:xfrm>
            <a:custGeom>
              <a:avLst/>
              <a:gdLst/>
              <a:ahLst/>
              <a:cxnLst/>
              <a:rect l="l" t="t" r="r" b="b"/>
              <a:pathLst>
                <a:path w="188595" h="101600">
                  <a:moveTo>
                    <a:pt x="188036" y="19824"/>
                  </a:moveTo>
                  <a:lnTo>
                    <a:pt x="188023" y="0"/>
                  </a:lnTo>
                  <a:lnTo>
                    <a:pt x="174396" y="0"/>
                  </a:lnTo>
                  <a:lnTo>
                    <a:pt x="174396" y="19824"/>
                  </a:lnTo>
                  <a:lnTo>
                    <a:pt x="174396" y="80860"/>
                  </a:lnTo>
                  <a:lnTo>
                    <a:pt x="174383" y="19824"/>
                  </a:lnTo>
                  <a:lnTo>
                    <a:pt x="174396" y="0"/>
                  </a:lnTo>
                  <a:lnTo>
                    <a:pt x="0" y="0"/>
                  </a:lnTo>
                  <a:lnTo>
                    <a:pt x="0" y="19824"/>
                  </a:lnTo>
                  <a:lnTo>
                    <a:pt x="0" y="80860"/>
                  </a:lnTo>
                  <a:lnTo>
                    <a:pt x="0" y="101003"/>
                  </a:lnTo>
                  <a:lnTo>
                    <a:pt x="188023" y="101003"/>
                  </a:lnTo>
                  <a:lnTo>
                    <a:pt x="188023" y="80860"/>
                  </a:lnTo>
                  <a:lnTo>
                    <a:pt x="188036" y="1982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761719" y="3558069"/>
              <a:ext cx="2540" cy="101600"/>
            </a:xfrm>
            <a:custGeom>
              <a:avLst/>
              <a:gdLst/>
              <a:ahLst/>
              <a:cxnLst/>
              <a:rect l="l" t="t" r="r" b="b"/>
              <a:pathLst>
                <a:path w="2539" h="101600">
                  <a:moveTo>
                    <a:pt x="1938" y="0"/>
                  </a:moveTo>
                  <a:lnTo>
                    <a:pt x="0" y="0"/>
                  </a:lnTo>
                  <a:lnTo>
                    <a:pt x="0" y="101001"/>
                  </a:lnTo>
                  <a:lnTo>
                    <a:pt x="1938" y="10100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762688" y="3559019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9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884908" y="3558069"/>
              <a:ext cx="2540" cy="101600"/>
            </a:xfrm>
            <a:custGeom>
              <a:avLst/>
              <a:gdLst/>
              <a:ahLst/>
              <a:cxnLst/>
              <a:rect l="l" t="t" r="r" b="b"/>
              <a:pathLst>
                <a:path w="2539" h="101600">
                  <a:moveTo>
                    <a:pt x="1938" y="0"/>
                  </a:moveTo>
                  <a:lnTo>
                    <a:pt x="0" y="0"/>
                  </a:lnTo>
                  <a:lnTo>
                    <a:pt x="0" y="101001"/>
                  </a:lnTo>
                  <a:lnTo>
                    <a:pt x="1938" y="10100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885876" y="3559019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9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113441" y="3558069"/>
              <a:ext cx="2540" cy="101600"/>
            </a:xfrm>
            <a:custGeom>
              <a:avLst/>
              <a:gdLst/>
              <a:ahLst/>
              <a:cxnLst/>
              <a:rect l="l" t="t" r="r" b="b"/>
              <a:pathLst>
                <a:path w="2539" h="101600">
                  <a:moveTo>
                    <a:pt x="1938" y="0"/>
                  </a:moveTo>
                  <a:lnTo>
                    <a:pt x="0" y="0"/>
                  </a:lnTo>
                  <a:lnTo>
                    <a:pt x="0" y="101001"/>
                  </a:lnTo>
                  <a:lnTo>
                    <a:pt x="1938" y="10100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114409" y="3559019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9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374728" y="3558069"/>
              <a:ext cx="2540" cy="101600"/>
            </a:xfrm>
            <a:custGeom>
              <a:avLst/>
              <a:gdLst/>
              <a:ahLst/>
              <a:cxnLst/>
              <a:rect l="l" t="t" r="r" b="b"/>
              <a:pathLst>
                <a:path w="2539" h="101600">
                  <a:moveTo>
                    <a:pt x="1938" y="0"/>
                  </a:moveTo>
                  <a:lnTo>
                    <a:pt x="0" y="0"/>
                  </a:lnTo>
                  <a:lnTo>
                    <a:pt x="0" y="101001"/>
                  </a:lnTo>
                  <a:lnTo>
                    <a:pt x="1938" y="10100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375697" y="3559019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9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624654" y="3558069"/>
              <a:ext cx="2540" cy="101600"/>
            </a:xfrm>
            <a:custGeom>
              <a:avLst/>
              <a:gdLst/>
              <a:ahLst/>
              <a:cxnLst/>
              <a:rect l="l" t="t" r="r" b="b"/>
              <a:pathLst>
                <a:path w="2539" h="101600">
                  <a:moveTo>
                    <a:pt x="1938" y="0"/>
                  </a:moveTo>
                  <a:lnTo>
                    <a:pt x="0" y="0"/>
                  </a:lnTo>
                  <a:lnTo>
                    <a:pt x="0" y="101001"/>
                  </a:lnTo>
                  <a:lnTo>
                    <a:pt x="1938" y="10100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625622" y="3559019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9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4814615" y="3558069"/>
              <a:ext cx="2540" cy="101600"/>
            </a:xfrm>
            <a:custGeom>
              <a:avLst/>
              <a:gdLst/>
              <a:ahLst/>
              <a:cxnLst/>
              <a:rect l="l" t="t" r="r" b="b"/>
              <a:pathLst>
                <a:path w="2539" h="101600">
                  <a:moveTo>
                    <a:pt x="1938" y="0"/>
                  </a:moveTo>
                  <a:lnTo>
                    <a:pt x="0" y="0"/>
                  </a:lnTo>
                  <a:lnTo>
                    <a:pt x="0" y="101001"/>
                  </a:lnTo>
                  <a:lnTo>
                    <a:pt x="1938" y="10100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4815584" y="3559019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9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777293" y="3678567"/>
              <a:ext cx="93980" cy="61594"/>
            </a:xfrm>
            <a:custGeom>
              <a:avLst/>
              <a:gdLst/>
              <a:ahLst/>
              <a:cxnLst/>
              <a:rect l="l" t="t" r="r" b="b"/>
              <a:pathLst>
                <a:path w="93979" h="61595">
                  <a:moveTo>
                    <a:pt x="93979" y="0"/>
                  </a:moveTo>
                  <a:lnTo>
                    <a:pt x="0" y="0"/>
                  </a:lnTo>
                  <a:lnTo>
                    <a:pt x="0" y="60970"/>
                  </a:lnTo>
                  <a:lnTo>
                    <a:pt x="93979" y="60970"/>
                  </a:lnTo>
                  <a:lnTo>
                    <a:pt x="939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763657" y="3659073"/>
              <a:ext cx="121285" cy="100965"/>
            </a:xfrm>
            <a:custGeom>
              <a:avLst/>
              <a:gdLst/>
              <a:ahLst/>
              <a:cxnLst/>
              <a:rect l="l" t="t" r="r" b="b"/>
              <a:pathLst>
                <a:path w="121285" h="100964">
                  <a:moveTo>
                    <a:pt x="121246" y="19494"/>
                  </a:moveTo>
                  <a:lnTo>
                    <a:pt x="107607" y="19494"/>
                  </a:lnTo>
                  <a:lnTo>
                    <a:pt x="107607" y="80467"/>
                  </a:lnTo>
                  <a:lnTo>
                    <a:pt x="13627" y="80467"/>
                  </a:lnTo>
                  <a:lnTo>
                    <a:pt x="13627" y="19494"/>
                  </a:lnTo>
                  <a:lnTo>
                    <a:pt x="0" y="19494"/>
                  </a:lnTo>
                  <a:lnTo>
                    <a:pt x="0" y="80467"/>
                  </a:lnTo>
                  <a:lnTo>
                    <a:pt x="0" y="100609"/>
                  </a:lnTo>
                  <a:lnTo>
                    <a:pt x="121246" y="100609"/>
                  </a:lnTo>
                  <a:lnTo>
                    <a:pt x="121246" y="80467"/>
                  </a:lnTo>
                  <a:lnTo>
                    <a:pt x="121246" y="19494"/>
                  </a:lnTo>
                  <a:close/>
                </a:path>
                <a:path w="121285" h="100964">
                  <a:moveTo>
                    <a:pt x="121246" y="0"/>
                  </a:moveTo>
                  <a:lnTo>
                    <a:pt x="0" y="0"/>
                  </a:lnTo>
                  <a:lnTo>
                    <a:pt x="0" y="19481"/>
                  </a:lnTo>
                  <a:lnTo>
                    <a:pt x="121246" y="19481"/>
                  </a:lnTo>
                  <a:lnTo>
                    <a:pt x="12124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886835" y="3659073"/>
              <a:ext cx="226695" cy="100965"/>
            </a:xfrm>
            <a:custGeom>
              <a:avLst/>
              <a:gdLst/>
              <a:ahLst/>
              <a:cxnLst/>
              <a:rect l="l" t="t" r="r" b="b"/>
              <a:pathLst>
                <a:path w="226695" h="100964">
                  <a:moveTo>
                    <a:pt x="226593" y="0"/>
                  </a:moveTo>
                  <a:lnTo>
                    <a:pt x="0" y="0"/>
                  </a:lnTo>
                  <a:lnTo>
                    <a:pt x="0" y="19481"/>
                  </a:lnTo>
                  <a:lnTo>
                    <a:pt x="226593" y="19481"/>
                  </a:lnTo>
                  <a:lnTo>
                    <a:pt x="226593" y="0"/>
                  </a:lnTo>
                  <a:close/>
                </a:path>
                <a:path w="226695" h="100964">
                  <a:moveTo>
                    <a:pt x="226606" y="19494"/>
                  </a:moveTo>
                  <a:lnTo>
                    <a:pt x="212979" y="19494"/>
                  </a:lnTo>
                  <a:lnTo>
                    <a:pt x="212979" y="80467"/>
                  </a:lnTo>
                  <a:lnTo>
                    <a:pt x="212966" y="19494"/>
                  </a:lnTo>
                  <a:lnTo>
                    <a:pt x="13639" y="19494"/>
                  </a:lnTo>
                  <a:lnTo>
                    <a:pt x="0" y="19494"/>
                  </a:lnTo>
                  <a:lnTo>
                    <a:pt x="0" y="80467"/>
                  </a:lnTo>
                  <a:lnTo>
                    <a:pt x="0" y="100609"/>
                  </a:lnTo>
                  <a:lnTo>
                    <a:pt x="226593" y="100609"/>
                  </a:lnTo>
                  <a:lnTo>
                    <a:pt x="226593" y="80467"/>
                  </a:lnTo>
                  <a:lnTo>
                    <a:pt x="226606" y="19494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4115371" y="3659073"/>
              <a:ext cx="259715" cy="100965"/>
            </a:xfrm>
            <a:custGeom>
              <a:avLst/>
              <a:gdLst/>
              <a:ahLst/>
              <a:cxnLst/>
              <a:rect l="l" t="t" r="r" b="b"/>
              <a:pathLst>
                <a:path w="259714" h="100964">
                  <a:moveTo>
                    <a:pt x="259346" y="0"/>
                  </a:moveTo>
                  <a:lnTo>
                    <a:pt x="0" y="0"/>
                  </a:lnTo>
                  <a:lnTo>
                    <a:pt x="0" y="19481"/>
                  </a:lnTo>
                  <a:lnTo>
                    <a:pt x="259346" y="19481"/>
                  </a:lnTo>
                  <a:lnTo>
                    <a:pt x="259346" y="0"/>
                  </a:lnTo>
                  <a:close/>
                </a:path>
                <a:path w="259714" h="100964">
                  <a:moveTo>
                    <a:pt x="259359" y="19494"/>
                  </a:moveTo>
                  <a:lnTo>
                    <a:pt x="245732" y="19494"/>
                  </a:lnTo>
                  <a:lnTo>
                    <a:pt x="245732" y="80467"/>
                  </a:lnTo>
                  <a:lnTo>
                    <a:pt x="245706" y="19494"/>
                  </a:lnTo>
                  <a:lnTo>
                    <a:pt x="13639" y="19494"/>
                  </a:lnTo>
                  <a:lnTo>
                    <a:pt x="0" y="19494"/>
                  </a:lnTo>
                  <a:lnTo>
                    <a:pt x="0" y="80467"/>
                  </a:lnTo>
                  <a:lnTo>
                    <a:pt x="0" y="100609"/>
                  </a:lnTo>
                  <a:lnTo>
                    <a:pt x="259346" y="100609"/>
                  </a:lnTo>
                  <a:lnTo>
                    <a:pt x="259346" y="80467"/>
                  </a:lnTo>
                  <a:lnTo>
                    <a:pt x="259359" y="1949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4376661" y="3659073"/>
              <a:ext cx="248285" cy="100965"/>
            </a:xfrm>
            <a:custGeom>
              <a:avLst/>
              <a:gdLst/>
              <a:ahLst/>
              <a:cxnLst/>
              <a:rect l="l" t="t" r="r" b="b"/>
              <a:pathLst>
                <a:path w="248285" h="100964">
                  <a:moveTo>
                    <a:pt x="247980" y="80467"/>
                  </a:moveTo>
                  <a:lnTo>
                    <a:pt x="247967" y="19494"/>
                  </a:lnTo>
                  <a:lnTo>
                    <a:pt x="234340" y="19494"/>
                  </a:lnTo>
                  <a:lnTo>
                    <a:pt x="13639" y="19494"/>
                  </a:lnTo>
                  <a:lnTo>
                    <a:pt x="0" y="19494"/>
                  </a:lnTo>
                  <a:lnTo>
                    <a:pt x="0" y="80467"/>
                  </a:lnTo>
                  <a:lnTo>
                    <a:pt x="0" y="100609"/>
                  </a:lnTo>
                  <a:lnTo>
                    <a:pt x="247980" y="100609"/>
                  </a:lnTo>
                  <a:lnTo>
                    <a:pt x="247980" y="80467"/>
                  </a:lnTo>
                  <a:close/>
                </a:path>
                <a:path w="248285" h="100964">
                  <a:moveTo>
                    <a:pt x="247980" y="0"/>
                  </a:moveTo>
                  <a:lnTo>
                    <a:pt x="0" y="0"/>
                  </a:lnTo>
                  <a:lnTo>
                    <a:pt x="0" y="19481"/>
                  </a:lnTo>
                  <a:lnTo>
                    <a:pt x="247980" y="19481"/>
                  </a:lnTo>
                  <a:lnTo>
                    <a:pt x="24798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626584" y="3659073"/>
              <a:ext cx="188595" cy="100965"/>
            </a:xfrm>
            <a:custGeom>
              <a:avLst/>
              <a:gdLst/>
              <a:ahLst/>
              <a:cxnLst/>
              <a:rect l="l" t="t" r="r" b="b"/>
              <a:pathLst>
                <a:path w="188595" h="100964">
                  <a:moveTo>
                    <a:pt x="188023" y="0"/>
                  </a:moveTo>
                  <a:lnTo>
                    <a:pt x="0" y="0"/>
                  </a:lnTo>
                  <a:lnTo>
                    <a:pt x="0" y="19481"/>
                  </a:lnTo>
                  <a:lnTo>
                    <a:pt x="188023" y="19481"/>
                  </a:lnTo>
                  <a:lnTo>
                    <a:pt x="188023" y="0"/>
                  </a:lnTo>
                  <a:close/>
                </a:path>
                <a:path w="188595" h="100964">
                  <a:moveTo>
                    <a:pt x="188036" y="19494"/>
                  </a:moveTo>
                  <a:lnTo>
                    <a:pt x="174396" y="19494"/>
                  </a:lnTo>
                  <a:lnTo>
                    <a:pt x="174396" y="80467"/>
                  </a:lnTo>
                  <a:lnTo>
                    <a:pt x="174383" y="19494"/>
                  </a:lnTo>
                  <a:lnTo>
                    <a:pt x="13639" y="19494"/>
                  </a:lnTo>
                  <a:lnTo>
                    <a:pt x="0" y="19494"/>
                  </a:lnTo>
                  <a:lnTo>
                    <a:pt x="0" y="80467"/>
                  </a:lnTo>
                  <a:lnTo>
                    <a:pt x="0" y="100609"/>
                  </a:lnTo>
                  <a:lnTo>
                    <a:pt x="188023" y="100609"/>
                  </a:lnTo>
                  <a:lnTo>
                    <a:pt x="188023" y="80467"/>
                  </a:lnTo>
                  <a:lnTo>
                    <a:pt x="188036" y="1949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761719" y="3659076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04"/>
                  </a:lnTo>
                  <a:lnTo>
                    <a:pt x="1938" y="10060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762688" y="3660028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0"/>
                  </a:moveTo>
                  <a:lnTo>
                    <a:pt x="0" y="10026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884908" y="3659076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04"/>
                  </a:lnTo>
                  <a:lnTo>
                    <a:pt x="1938" y="10060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885876" y="3660028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0"/>
                  </a:moveTo>
                  <a:lnTo>
                    <a:pt x="0" y="10026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113441" y="3659076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04"/>
                  </a:lnTo>
                  <a:lnTo>
                    <a:pt x="1938" y="10060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114409" y="3660028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0"/>
                  </a:moveTo>
                  <a:lnTo>
                    <a:pt x="0" y="10026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374728" y="3659076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04"/>
                  </a:lnTo>
                  <a:lnTo>
                    <a:pt x="1938" y="10060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375697" y="3660028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0"/>
                  </a:moveTo>
                  <a:lnTo>
                    <a:pt x="0" y="10026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624654" y="3659076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04"/>
                  </a:lnTo>
                  <a:lnTo>
                    <a:pt x="1938" y="10060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625622" y="3660028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0"/>
                  </a:moveTo>
                  <a:lnTo>
                    <a:pt x="0" y="10026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814615" y="3659076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04"/>
                  </a:lnTo>
                  <a:lnTo>
                    <a:pt x="1938" y="10060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815584" y="3660028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0"/>
                  </a:moveTo>
                  <a:lnTo>
                    <a:pt x="0" y="10026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777293" y="3779154"/>
              <a:ext cx="93980" cy="61594"/>
            </a:xfrm>
            <a:custGeom>
              <a:avLst/>
              <a:gdLst/>
              <a:ahLst/>
              <a:cxnLst/>
              <a:rect l="l" t="t" r="r" b="b"/>
              <a:pathLst>
                <a:path w="93979" h="61595">
                  <a:moveTo>
                    <a:pt x="93979" y="0"/>
                  </a:moveTo>
                  <a:lnTo>
                    <a:pt x="0" y="0"/>
                  </a:lnTo>
                  <a:lnTo>
                    <a:pt x="0" y="61366"/>
                  </a:lnTo>
                  <a:lnTo>
                    <a:pt x="93979" y="61366"/>
                  </a:lnTo>
                  <a:lnTo>
                    <a:pt x="939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763657" y="3759682"/>
              <a:ext cx="121285" cy="100965"/>
            </a:xfrm>
            <a:custGeom>
              <a:avLst/>
              <a:gdLst/>
              <a:ahLst/>
              <a:cxnLst/>
              <a:rect l="l" t="t" r="r" b="b"/>
              <a:pathLst>
                <a:path w="121285" h="100964">
                  <a:moveTo>
                    <a:pt x="121246" y="0"/>
                  </a:moveTo>
                  <a:lnTo>
                    <a:pt x="107607" y="0"/>
                  </a:lnTo>
                  <a:lnTo>
                    <a:pt x="107607" y="19481"/>
                  </a:lnTo>
                  <a:lnTo>
                    <a:pt x="107607" y="80848"/>
                  </a:lnTo>
                  <a:lnTo>
                    <a:pt x="13627" y="80848"/>
                  </a:lnTo>
                  <a:lnTo>
                    <a:pt x="13627" y="19481"/>
                  </a:lnTo>
                  <a:lnTo>
                    <a:pt x="107607" y="19481"/>
                  </a:lnTo>
                  <a:lnTo>
                    <a:pt x="107607" y="0"/>
                  </a:lnTo>
                  <a:lnTo>
                    <a:pt x="0" y="0"/>
                  </a:lnTo>
                  <a:lnTo>
                    <a:pt x="0" y="19481"/>
                  </a:lnTo>
                  <a:lnTo>
                    <a:pt x="0" y="80848"/>
                  </a:lnTo>
                  <a:lnTo>
                    <a:pt x="0" y="100672"/>
                  </a:lnTo>
                  <a:lnTo>
                    <a:pt x="121246" y="100672"/>
                  </a:lnTo>
                  <a:lnTo>
                    <a:pt x="121246" y="80848"/>
                  </a:lnTo>
                  <a:lnTo>
                    <a:pt x="121246" y="19481"/>
                  </a:lnTo>
                  <a:lnTo>
                    <a:pt x="12124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886835" y="3759682"/>
              <a:ext cx="226695" cy="100965"/>
            </a:xfrm>
            <a:custGeom>
              <a:avLst/>
              <a:gdLst/>
              <a:ahLst/>
              <a:cxnLst/>
              <a:rect l="l" t="t" r="r" b="b"/>
              <a:pathLst>
                <a:path w="226695" h="100964">
                  <a:moveTo>
                    <a:pt x="226606" y="19481"/>
                  </a:moveTo>
                  <a:lnTo>
                    <a:pt x="226593" y="0"/>
                  </a:lnTo>
                  <a:lnTo>
                    <a:pt x="212979" y="0"/>
                  </a:lnTo>
                  <a:lnTo>
                    <a:pt x="212979" y="19481"/>
                  </a:lnTo>
                  <a:lnTo>
                    <a:pt x="212979" y="80848"/>
                  </a:lnTo>
                  <a:lnTo>
                    <a:pt x="212966" y="19481"/>
                  </a:lnTo>
                  <a:lnTo>
                    <a:pt x="212979" y="0"/>
                  </a:lnTo>
                  <a:lnTo>
                    <a:pt x="0" y="0"/>
                  </a:lnTo>
                  <a:lnTo>
                    <a:pt x="0" y="19481"/>
                  </a:lnTo>
                  <a:lnTo>
                    <a:pt x="0" y="80848"/>
                  </a:lnTo>
                  <a:lnTo>
                    <a:pt x="0" y="100672"/>
                  </a:lnTo>
                  <a:lnTo>
                    <a:pt x="226593" y="100672"/>
                  </a:lnTo>
                  <a:lnTo>
                    <a:pt x="226593" y="80848"/>
                  </a:lnTo>
                  <a:lnTo>
                    <a:pt x="226606" y="19481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115371" y="3759682"/>
              <a:ext cx="259715" cy="100965"/>
            </a:xfrm>
            <a:custGeom>
              <a:avLst/>
              <a:gdLst/>
              <a:ahLst/>
              <a:cxnLst/>
              <a:rect l="l" t="t" r="r" b="b"/>
              <a:pathLst>
                <a:path w="259714" h="100964">
                  <a:moveTo>
                    <a:pt x="259359" y="19481"/>
                  </a:moveTo>
                  <a:lnTo>
                    <a:pt x="259346" y="0"/>
                  </a:lnTo>
                  <a:lnTo>
                    <a:pt x="245732" y="0"/>
                  </a:lnTo>
                  <a:lnTo>
                    <a:pt x="245732" y="19481"/>
                  </a:lnTo>
                  <a:lnTo>
                    <a:pt x="245732" y="80848"/>
                  </a:lnTo>
                  <a:lnTo>
                    <a:pt x="245706" y="19481"/>
                  </a:lnTo>
                  <a:lnTo>
                    <a:pt x="245732" y="0"/>
                  </a:lnTo>
                  <a:lnTo>
                    <a:pt x="0" y="0"/>
                  </a:lnTo>
                  <a:lnTo>
                    <a:pt x="0" y="19481"/>
                  </a:lnTo>
                  <a:lnTo>
                    <a:pt x="0" y="80848"/>
                  </a:lnTo>
                  <a:lnTo>
                    <a:pt x="0" y="100672"/>
                  </a:lnTo>
                  <a:lnTo>
                    <a:pt x="259346" y="100672"/>
                  </a:lnTo>
                  <a:lnTo>
                    <a:pt x="259346" y="80848"/>
                  </a:lnTo>
                  <a:lnTo>
                    <a:pt x="259359" y="19481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376661" y="3759682"/>
              <a:ext cx="248285" cy="100965"/>
            </a:xfrm>
            <a:custGeom>
              <a:avLst/>
              <a:gdLst/>
              <a:ahLst/>
              <a:cxnLst/>
              <a:rect l="l" t="t" r="r" b="b"/>
              <a:pathLst>
                <a:path w="248285" h="100964">
                  <a:moveTo>
                    <a:pt x="247980" y="0"/>
                  </a:moveTo>
                  <a:lnTo>
                    <a:pt x="0" y="0"/>
                  </a:lnTo>
                  <a:lnTo>
                    <a:pt x="0" y="19481"/>
                  </a:lnTo>
                  <a:lnTo>
                    <a:pt x="0" y="80848"/>
                  </a:lnTo>
                  <a:lnTo>
                    <a:pt x="0" y="100672"/>
                  </a:lnTo>
                  <a:lnTo>
                    <a:pt x="247980" y="100672"/>
                  </a:lnTo>
                  <a:lnTo>
                    <a:pt x="247980" y="80848"/>
                  </a:lnTo>
                  <a:lnTo>
                    <a:pt x="247967" y="19481"/>
                  </a:lnTo>
                  <a:lnTo>
                    <a:pt x="24798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626584" y="3759682"/>
              <a:ext cx="188595" cy="100965"/>
            </a:xfrm>
            <a:custGeom>
              <a:avLst/>
              <a:gdLst/>
              <a:ahLst/>
              <a:cxnLst/>
              <a:rect l="l" t="t" r="r" b="b"/>
              <a:pathLst>
                <a:path w="188595" h="100964">
                  <a:moveTo>
                    <a:pt x="188036" y="19481"/>
                  </a:moveTo>
                  <a:lnTo>
                    <a:pt x="188023" y="0"/>
                  </a:lnTo>
                  <a:lnTo>
                    <a:pt x="174396" y="0"/>
                  </a:lnTo>
                  <a:lnTo>
                    <a:pt x="174396" y="19481"/>
                  </a:lnTo>
                  <a:lnTo>
                    <a:pt x="174396" y="80848"/>
                  </a:lnTo>
                  <a:lnTo>
                    <a:pt x="174383" y="19481"/>
                  </a:lnTo>
                  <a:lnTo>
                    <a:pt x="174396" y="0"/>
                  </a:lnTo>
                  <a:lnTo>
                    <a:pt x="0" y="0"/>
                  </a:lnTo>
                  <a:lnTo>
                    <a:pt x="0" y="19481"/>
                  </a:lnTo>
                  <a:lnTo>
                    <a:pt x="0" y="80848"/>
                  </a:lnTo>
                  <a:lnTo>
                    <a:pt x="0" y="100672"/>
                  </a:lnTo>
                  <a:lnTo>
                    <a:pt x="188023" y="100672"/>
                  </a:lnTo>
                  <a:lnTo>
                    <a:pt x="188023" y="80848"/>
                  </a:lnTo>
                  <a:lnTo>
                    <a:pt x="188036" y="19481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761719" y="3759672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71"/>
                  </a:lnTo>
                  <a:lnTo>
                    <a:pt x="1938" y="10067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762688" y="3760639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34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884908" y="3759672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71"/>
                  </a:lnTo>
                  <a:lnTo>
                    <a:pt x="1938" y="10067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885876" y="3760639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34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113441" y="3759672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71"/>
                  </a:lnTo>
                  <a:lnTo>
                    <a:pt x="1938" y="10067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114409" y="3760639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34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374728" y="3759672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71"/>
                  </a:lnTo>
                  <a:lnTo>
                    <a:pt x="1938" y="10067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375697" y="3760639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34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624654" y="3759672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71"/>
                  </a:lnTo>
                  <a:lnTo>
                    <a:pt x="1938" y="10067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625622" y="3760639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34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814615" y="3759672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71"/>
                  </a:lnTo>
                  <a:lnTo>
                    <a:pt x="1938" y="10067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815584" y="3760639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344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777293" y="3879831"/>
              <a:ext cx="93980" cy="61594"/>
            </a:xfrm>
            <a:custGeom>
              <a:avLst/>
              <a:gdLst/>
              <a:ahLst/>
              <a:cxnLst/>
              <a:rect l="l" t="t" r="r" b="b"/>
              <a:pathLst>
                <a:path w="93979" h="61595">
                  <a:moveTo>
                    <a:pt x="93979" y="0"/>
                  </a:moveTo>
                  <a:lnTo>
                    <a:pt x="0" y="0"/>
                  </a:lnTo>
                  <a:lnTo>
                    <a:pt x="0" y="61300"/>
                  </a:lnTo>
                  <a:lnTo>
                    <a:pt x="93979" y="61300"/>
                  </a:lnTo>
                  <a:lnTo>
                    <a:pt x="939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763657" y="3860342"/>
              <a:ext cx="121285" cy="100965"/>
            </a:xfrm>
            <a:custGeom>
              <a:avLst/>
              <a:gdLst/>
              <a:ahLst/>
              <a:cxnLst/>
              <a:rect l="l" t="t" r="r" b="b"/>
              <a:pathLst>
                <a:path w="121285" h="100964">
                  <a:moveTo>
                    <a:pt x="121246" y="19494"/>
                  </a:moveTo>
                  <a:lnTo>
                    <a:pt x="107607" y="19494"/>
                  </a:lnTo>
                  <a:lnTo>
                    <a:pt x="107607" y="80784"/>
                  </a:lnTo>
                  <a:lnTo>
                    <a:pt x="13627" y="80784"/>
                  </a:lnTo>
                  <a:lnTo>
                    <a:pt x="13627" y="19494"/>
                  </a:lnTo>
                  <a:lnTo>
                    <a:pt x="0" y="19494"/>
                  </a:lnTo>
                  <a:lnTo>
                    <a:pt x="0" y="80784"/>
                  </a:lnTo>
                  <a:lnTo>
                    <a:pt x="0" y="100939"/>
                  </a:lnTo>
                  <a:lnTo>
                    <a:pt x="121246" y="100939"/>
                  </a:lnTo>
                  <a:lnTo>
                    <a:pt x="121246" y="80797"/>
                  </a:lnTo>
                  <a:lnTo>
                    <a:pt x="121246" y="19494"/>
                  </a:lnTo>
                  <a:close/>
                </a:path>
                <a:path w="121285" h="100964">
                  <a:moveTo>
                    <a:pt x="121246" y="0"/>
                  </a:moveTo>
                  <a:lnTo>
                    <a:pt x="0" y="0"/>
                  </a:lnTo>
                  <a:lnTo>
                    <a:pt x="0" y="19481"/>
                  </a:lnTo>
                  <a:lnTo>
                    <a:pt x="121246" y="19481"/>
                  </a:lnTo>
                  <a:lnTo>
                    <a:pt x="12124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886835" y="3860342"/>
              <a:ext cx="226695" cy="100965"/>
            </a:xfrm>
            <a:custGeom>
              <a:avLst/>
              <a:gdLst/>
              <a:ahLst/>
              <a:cxnLst/>
              <a:rect l="l" t="t" r="r" b="b"/>
              <a:pathLst>
                <a:path w="226695" h="100964">
                  <a:moveTo>
                    <a:pt x="226593" y="0"/>
                  </a:moveTo>
                  <a:lnTo>
                    <a:pt x="0" y="0"/>
                  </a:lnTo>
                  <a:lnTo>
                    <a:pt x="0" y="19481"/>
                  </a:lnTo>
                  <a:lnTo>
                    <a:pt x="226593" y="19481"/>
                  </a:lnTo>
                  <a:lnTo>
                    <a:pt x="226593" y="0"/>
                  </a:lnTo>
                  <a:close/>
                </a:path>
                <a:path w="226695" h="100964">
                  <a:moveTo>
                    <a:pt x="226606" y="19494"/>
                  </a:moveTo>
                  <a:lnTo>
                    <a:pt x="212979" y="19494"/>
                  </a:lnTo>
                  <a:lnTo>
                    <a:pt x="212979" y="80784"/>
                  </a:lnTo>
                  <a:lnTo>
                    <a:pt x="212966" y="19494"/>
                  </a:lnTo>
                  <a:lnTo>
                    <a:pt x="13639" y="19494"/>
                  </a:lnTo>
                  <a:lnTo>
                    <a:pt x="0" y="19494"/>
                  </a:lnTo>
                  <a:lnTo>
                    <a:pt x="0" y="80784"/>
                  </a:lnTo>
                  <a:lnTo>
                    <a:pt x="0" y="100939"/>
                  </a:lnTo>
                  <a:lnTo>
                    <a:pt x="226593" y="100939"/>
                  </a:lnTo>
                  <a:lnTo>
                    <a:pt x="226593" y="80797"/>
                  </a:lnTo>
                  <a:lnTo>
                    <a:pt x="226606" y="19494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115371" y="3860342"/>
              <a:ext cx="259715" cy="100965"/>
            </a:xfrm>
            <a:custGeom>
              <a:avLst/>
              <a:gdLst/>
              <a:ahLst/>
              <a:cxnLst/>
              <a:rect l="l" t="t" r="r" b="b"/>
              <a:pathLst>
                <a:path w="259714" h="100964">
                  <a:moveTo>
                    <a:pt x="259346" y="0"/>
                  </a:moveTo>
                  <a:lnTo>
                    <a:pt x="0" y="0"/>
                  </a:lnTo>
                  <a:lnTo>
                    <a:pt x="0" y="19481"/>
                  </a:lnTo>
                  <a:lnTo>
                    <a:pt x="259346" y="19481"/>
                  </a:lnTo>
                  <a:lnTo>
                    <a:pt x="259346" y="0"/>
                  </a:lnTo>
                  <a:close/>
                </a:path>
                <a:path w="259714" h="100964">
                  <a:moveTo>
                    <a:pt x="259359" y="19494"/>
                  </a:moveTo>
                  <a:lnTo>
                    <a:pt x="245732" y="19494"/>
                  </a:lnTo>
                  <a:lnTo>
                    <a:pt x="245732" y="80784"/>
                  </a:lnTo>
                  <a:lnTo>
                    <a:pt x="245706" y="19494"/>
                  </a:lnTo>
                  <a:lnTo>
                    <a:pt x="13639" y="19494"/>
                  </a:lnTo>
                  <a:lnTo>
                    <a:pt x="0" y="19494"/>
                  </a:lnTo>
                  <a:lnTo>
                    <a:pt x="0" y="80784"/>
                  </a:lnTo>
                  <a:lnTo>
                    <a:pt x="0" y="100939"/>
                  </a:lnTo>
                  <a:lnTo>
                    <a:pt x="259346" y="100939"/>
                  </a:lnTo>
                  <a:lnTo>
                    <a:pt x="259346" y="80797"/>
                  </a:lnTo>
                  <a:lnTo>
                    <a:pt x="259359" y="1949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376661" y="3860342"/>
              <a:ext cx="248285" cy="100965"/>
            </a:xfrm>
            <a:custGeom>
              <a:avLst/>
              <a:gdLst/>
              <a:ahLst/>
              <a:cxnLst/>
              <a:rect l="l" t="t" r="r" b="b"/>
              <a:pathLst>
                <a:path w="248285" h="100964">
                  <a:moveTo>
                    <a:pt x="247980" y="80784"/>
                  </a:moveTo>
                  <a:lnTo>
                    <a:pt x="247967" y="19494"/>
                  </a:lnTo>
                  <a:lnTo>
                    <a:pt x="234340" y="19494"/>
                  </a:lnTo>
                  <a:lnTo>
                    <a:pt x="13639" y="19494"/>
                  </a:lnTo>
                  <a:lnTo>
                    <a:pt x="0" y="19494"/>
                  </a:lnTo>
                  <a:lnTo>
                    <a:pt x="0" y="80784"/>
                  </a:lnTo>
                  <a:lnTo>
                    <a:pt x="0" y="100939"/>
                  </a:lnTo>
                  <a:lnTo>
                    <a:pt x="247980" y="100939"/>
                  </a:lnTo>
                  <a:lnTo>
                    <a:pt x="247980" y="80784"/>
                  </a:lnTo>
                  <a:close/>
                </a:path>
                <a:path w="248285" h="100964">
                  <a:moveTo>
                    <a:pt x="247980" y="0"/>
                  </a:moveTo>
                  <a:lnTo>
                    <a:pt x="0" y="0"/>
                  </a:lnTo>
                  <a:lnTo>
                    <a:pt x="0" y="19481"/>
                  </a:lnTo>
                  <a:lnTo>
                    <a:pt x="247980" y="19481"/>
                  </a:lnTo>
                  <a:lnTo>
                    <a:pt x="24798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626584" y="3860342"/>
              <a:ext cx="188595" cy="100965"/>
            </a:xfrm>
            <a:custGeom>
              <a:avLst/>
              <a:gdLst/>
              <a:ahLst/>
              <a:cxnLst/>
              <a:rect l="l" t="t" r="r" b="b"/>
              <a:pathLst>
                <a:path w="188595" h="100964">
                  <a:moveTo>
                    <a:pt x="188023" y="0"/>
                  </a:moveTo>
                  <a:lnTo>
                    <a:pt x="0" y="0"/>
                  </a:lnTo>
                  <a:lnTo>
                    <a:pt x="0" y="19481"/>
                  </a:lnTo>
                  <a:lnTo>
                    <a:pt x="188023" y="19481"/>
                  </a:lnTo>
                  <a:lnTo>
                    <a:pt x="188023" y="0"/>
                  </a:lnTo>
                  <a:close/>
                </a:path>
                <a:path w="188595" h="100964">
                  <a:moveTo>
                    <a:pt x="188036" y="19494"/>
                  </a:moveTo>
                  <a:lnTo>
                    <a:pt x="174396" y="19494"/>
                  </a:lnTo>
                  <a:lnTo>
                    <a:pt x="174396" y="80784"/>
                  </a:lnTo>
                  <a:lnTo>
                    <a:pt x="174383" y="19494"/>
                  </a:lnTo>
                  <a:lnTo>
                    <a:pt x="13639" y="19494"/>
                  </a:lnTo>
                  <a:lnTo>
                    <a:pt x="0" y="19494"/>
                  </a:lnTo>
                  <a:lnTo>
                    <a:pt x="0" y="80784"/>
                  </a:lnTo>
                  <a:lnTo>
                    <a:pt x="0" y="100939"/>
                  </a:lnTo>
                  <a:lnTo>
                    <a:pt x="188023" y="100939"/>
                  </a:lnTo>
                  <a:lnTo>
                    <a:pt x="188023" y="80797"/>
                  </a:lnTo>
                  <a:lnTo>
                    <a:pt x="188036" y="1949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761719" y="3860339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762688" y="3861302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1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884908" y="3860339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885876" y="3861302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1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113441" y="3860339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114409" y="3861302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1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374728" y="3860339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375697" y="3861302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1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624654" y="3860339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625622" y="3861302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1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814615" y="3860339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815584" y="3861302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1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777293" y="3980757"/>
              <a:ext cx="93980" cy="61594"/>
            </a:xfrm>
            <a:custGeom>
              <a:avLst/>
              <a:gdLst/>
              <a:ahLst/>
              <a:cxnLst/>
              <a:rect l="l" t="t" r="r" b="b"/>
              <a:pathLst>
                <a:path w="93979" h="61595">
                  <a:moveTo>
                    <a:pt x="93979" y="0"/>
                  </a:moveTo>
                  <a:lnTo>
                    <a:pt x="0" y="0"/>
                  </a:lnTo>
                  <a:lnTo>
                    <a:pt x="0" y="61036"/>
                  </a:lnTo>
                  <a:lnTo>
                    <a:pt x="93979" y="61036"/>
                  </a:lnTo>
                  <a:lnTo>
                    <a:pt x="939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763657" y="3961295"/>
              <a:ext cx="121285" cy="100965"/>
            </a:xfrm>
            <a:custGeom>
              <a:avLst/>
              <a:gdLst/>
              <a:ahLst/>
              <a:cxnLst/>
              <a:rect l="l" t="t" r="r" b="b"/>
              <a:pathLst>
                <a:path w="121285" h="100964">
                  <a:moveTo>
                    <a:pt x="121246" y="80518"/>
                  </a:moveTo>
                  <a:lnTo>
                    <a:pt x="0" y="80518"/>
                  </a:lnTo>
                  <a:lnTo>
                    <a:pt x="0" y="100596"/>
                  </a:lnTo>
                  <a:lnTo>
                    <a:pt x="121246" y="100596"/>
                  </a:lnTo>
                  <a:lnTo>
                    <a:pt x="121246" y="80518"/>
                  </a:lnTo>
                  <a:close/>
                </a:path>
                <a:path w="121285" h="100964">
                  <a:moveTo>
                    <a:pt x="121246" y="0"/>
                  </a:moveTo>
                  <a:lnTo>
                    <a:pt x="0" y="0"/>
                  </a:lnTo>
                  <a:lnTo>
                    <a:pt x="0" y="19469"/>
                  </a:lnTo>
                  <a:lnTo>
                    <a:pt x="0" y="80505"/>
                  </a:lnTo>
                  <a:lnTo>
                    <a:pt x="13627" y="80505"/>
                  </a:lnTo>
                  <a:lnTo>
                    <a:pt x="13627" y="19494"/>
                  </a:lnTo>
                  <a:lnTo>
                    <a:pt x="107607" y="19494"/>
                  </a:lnTo>
                  <a:lnTo>
                    <a:pt x="107607" y="80505"/>
                  </a:lnTo>
                  <a:lnTo>
                    <a:pt x="121246" y="80505"/>
                  </a:lnTo>
                  <a:lnTo>
                    <a:pt x="121246" y="19494"/>
                  </a:lnTo>
                  <a:lnTo>
                    <a:pt x="12124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886835" y="3961295"/>
              <a:ext cx="226695" cy="100965"/>
            </a:xfrm>
            <a:custGeom>
              <a:avLst/>
              <a:gdLst/>
              <a:ahLst/>
              <a:cxnLst/>
              <a:rect l="l" t="t" r="r" b="b"/>
              <a:pathLst>
                <a:path w="226695" h="100964">
                  <a:moveTo>
                    <a:pt x="226593" y="80518"/>
                  </a:moveTo>
                  <a:lnTo>
                    <a:pt x="0" y="80518"/>
                  </a:lnTo>
                  <a:lnTo>
                    <a:pt x="0" y="100596"/>
                  </a:lnTo>
                  <a:lnTo>
                    <a:pt x="226593" y="100596"/>
                  </a:lnTo>
                  <a:lnTo>
                    <a:pt x="226593" y="80518"/>
                  </a:lnTo>
                  <a:close/>
                </a:path>
                <a:path w="226695" h="100964">
                  <a:moveTo>
                    <a:pt x="226606" y="19469"/>
                  </a:moveTo>
                  <a:lnTo>
                    <a:pt x="226593" y="0"/>
                  </a:lnTo>
                  <a:lnTo>
                    <a:pt x="0" y="0"/>
                  </a:lnTo>
                  <a:lnTo>
                    <a:pt x="0" y="19469"/>
                  </a:lnTo>
                  <a:lnTo>
                    <a:pt x="0" y="80505"/>
                  </a:lnTo>
                  <a:lnTo>
                    <a:pt x="13639" y="80505"/>
                  </a:lnTo>
                  <a:lnTo>
                    <a:pt x="212966" y="80505"/>
                  </a:lnTo>
                  <a:lnTo>
                    <a:pt x="212966" y="19494"/>
                  </a:lnTo>
                  <a:lnTo>
                    <a:pt x="212979" y="80505"/>
                  </a:lnTo>
                  <a:lnTo>
                    <a:pt x="226606" y="80505"/>
                  </a:lnTo>
                  <a:lnTo>
                    <a:pt x="226606" y="19469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115371" y="3961295"/>
              <a:ext cx="259715" cy="100965"/>
            </a:xfrm>
            <a:custGeom>
              <a:avLst/>
              <a:gdLst/>
              <a:ahLst/>
              <a:cxnLst/>
              <a:rect l="l" t="t" r="r" b="b"/>
              <a:pathLst>
                <a:path w="259714" h="100964">
                  <a:moveTo>
                    <a:pt x="259346" y="80518"/>
                  </a:moveTo>
                  <a:lnTo>
                    <a:pt x="0" y="80518"/>
                  </a:lnTo>
                  <a:lnTo>
                    <a:pt x="0" y="100596"/>
                  </a:lnTo>
                  <a:lnTo>
                    <a:pt x="259346" y="100596"/>
                  </a:lnTo>
                  <a:lnTo>
                    <a:pt x="259346" y="80518"/>
                  </a:lnTo>
                  <a:close/>
                </a:path>
                <a:path w="259714" h="100964">
                  <a:moveTo>
                    <a:pt x="259359" y="19469"/>
                  </a:moveTo>
                  <a:lnTo>
                    <a:pt x="259346" y="0"/>
                  </a:lnTo>
                  <a:lnTo>
                    <a:pt x="0" y="0"/>
                  </a:lnTo>
                  <a:lnTo>
                    <a:pt x="0" y="19469"/>
                  </a:lnTo>
                  <a:lnTo>
                    <a:pt x="0" y="80505"/>
                  </a:lnTo>
                  <a:lnTo>
                    <a:pt x="13627" y="80505"/>
                  </a:lnTo>
                  <a:lnTo>
                    <a:pt x="245706" y="80505"/>
                  </a:lnTo>
                  <a:lnTo>
                    <a:pt x="245706" y="19494"/>
                  </a:lnTo>
                  <a:lnTo>
                    <a:pt x="245732" y="80505"/>
                  </a:lnTo>
                  <a:lnTo>
                    <a:pt x="259359" y="80505"/>
                  </a:lnTo>
                  <a:lnTo>
                    <a:pt x="259359" y="19469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376661" y="3961295"/>
              <a:ext cx="248285" cy="100965"/>
            </a:xfrm>
            <a:custGeom>
              <a:avLst/>
              <a:gdLst/>
              <a:ahLst/>
              <a:cxnLst/>
              <a:rect l="l" t="t" r="r" b="b"/>
              <a:pathLst>
                <a:path w="248285" h="100964">
                  <a:moveTo>
                    <a:pt x="247980" y="80518"/>
                  </a:moveTo>
                  <a:lnTo>
                    <a:pt x="0" y="80518"/>
                  </a:lnTo>
                  <a:lnTo>
                    <a:pt x="0" y="100596"/>
                  </a:lnTo>
                  <a:lnTo>
                    <a:pt x="247980" y="100596"/>
                  </a:lnTo>
                  <a:lnTo>
                    <a:pt x="247980" y="80518"/>
                  </a:lnTo>
                  <a:close/>
                </a:path>
                <a:path w="248285" h="100964">
                  <a:moveTo>
                    <a:pt x="247980" y="0"/>
                  </a:moveTo>
                  <a:lnTo>
                    <a:pt x="0" y="0"/>
                  </a:lnTo>
                  <a:lnTo>
                    <a:pt x="0" y="19469"/>
                  </a:lnTo>
                  <a:lnTo>
                    <a:pt x="0" y="80505"/>
                  </a:lnTo>
                  <a:lnTo>
                    <a:pt x="13627" y="80505"/>
                  </a:lnTo>
                  <a:lnTo>
                    <a:pt x="234340" y="80505"/>
                  </a:lnTo>
                  <a:lnTo>
                    <a:pt x="247967" y="80505"/>
                  </a:lnTo>
                  <a:lnTo>
                    <a:pt x="247967" y="19494"/>
                  </a:lnTo>
                  <a:lnTo>
                    <a:pt x="24798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626584" y="3961295"/>
              <a:ext cx="188595" cy="100965"/>
            </a:xfrm>
            <a:custGeom>
              <a:avLst/>
              <a:gdLst/>
              <a:ahLst/>
              <a:cxnLst/>
              <a:rect l="l" t="t" r="r" b="b"/>
              <a:pathLst>
                <a:path w="188595" h="100964">
                  <a:moveTo>
                    <a:pt x="188023" y="80518"/>
                  </a:moveTo>
                  <a:lnTo>
                    <a:pt x="0" y="80518"/>
                  </a:lnTo>
                  <a:lnTo>
                    <a:pt x="0" y="100596"/>
                  </a:lnTo>
                  <a:lnTo>
                    <a:pt x="188023" y="100596"/>
                  </a:lnTo>
                  <a:lnTo>
                    <a:pt x="188023" y="80518"/>
                  </a:lnTo>
                  <a:close/>
                </a:path>
                <a:path w="188595" h="100964">
                  <a:moveTo>
                    <a:pt x="188036" y="19469"/>
                  </a:moveTo>
                  <a:lnTo>
                    <a:pt x="188023" y="0"/>
                  </a:lnTo>
                  <a:lnTo>
                    <a:pt x="0" y="0"/>
                  </a:lnTo>
                  <a:lnTo>
                    <a:pt x="0" y="19469"/>
                  </a:lnTo>
                  <a:lnTo>
                    <a:pt x="0" y="80505"/>
                  </a:lnTo>
                  <a:lnTo>
                    <a:pt x="13627" y="80505"/>
                  </a:lnTo>
                  <a:lnTo>
                    <a:pt x="174383" y="80505"/>
                  </a:lnTo>
                  <a:lnTo>
                    <a:pt x="174383" y="19494"/>
                  </a:lnTo>
                  <a:lnTo>
                    <a:pt x="174396" y="80505"/>
                  </a:lnTo>
                  <a:lnTo>
                    <a:pt x="188036" y="80505"/>
                  </a:lnTo>
                  <a:lnTo>
                    <a:pt x="188036" y="19469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761719" y="3961279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04"/>
                  </a:lnTo>
                  <a:lnTo>
                    <a:pt x="1938" y="10060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762688" y="3962232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0"/>
                  </a:moveTo>
                  <a:lnTo>
                    <a:pt x="0" y="100291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884908" y="3961279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04"/>
                  </a:lnTo>
                  <a:lnTo>
                    <a:pt x="1938" y="10060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885876" y="3962232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0"/>
                  </a:moveTo>
                  <a:lnTo>
                    <a:pt x="0" y="100291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113441" y="3961279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04"/>
                  </a:lnTo>
                  <a:lnTo>
                    <a:pt x="1938" y="10060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114409" y="3962232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0"/>
                  </a:moveTo>
                  <a:lnTo>
                    <a:pt x="0" y="100291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374728" y="3961279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04"/>
                  </a:lnTo>
                  <a:lnTo>
                    <a:pt x="1938" y="10060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375697" y="3962232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0"/>
                  </a:moveTo>
                  <a:lnTo>
                    <a:pt x="0" y="100291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624654" y="3961279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04"/>
                  </a:lnTo>
                  <a:lnTo>
                    <a:pt x="1938" y="10060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625622" y="3962232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0"/>
                  </a:moveTo>
                  <a:lnTo>
                    <a:pt x="0" y="100291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814615" y="3961279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04"/>
                  </a:lnTo>
                  <a:lnTo>
                    <a:pt x="1938" y="10060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815584" y="3962232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0"/>
                  </a:moveTo>
                  <a:lnTo>
                    <a:pt x="0" y="100291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777293" y="4081703"/>
              <a:ext cx="93980" cy="61594"/>
            </a:xfrm>
            <a:custGeom>
              <a:avLst/>
              <a:gdLst/>
              <a:ahLst/>
              <a:cxnLst/>
              <a:rect l="l" t="t" r="r" b="b"/>
              <a:pathLst>
                <a:path w="93979" h="61595">
                  <a:moveTo>
                    <a:pt x="93979" y="0"/>
                  </a:moveTo>
                  <a:lnTo>
                    <a:pt x="0" y="0"/>
                  </a:lnTo>
                  <a:lnTo>
                    <a:pt x="0" y="61366"/>
                  </a:lnTo>
                  <a:lnTo>
                    <a:pt x="93979" y="61366"/>
                  </a:lnTo>
                  <a:lnTo>
                    <a:pt x="939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763657" y="4061891"/>
              <a:ext cx="121285" cy="101600"/>
            </a:xfrm>
            <a:custGeom>
              <a:avLst/>
              <a:gdLst/>
              <a:ahLst/>
              <a:cxnLst/>
              <a:rect l="l" t="t" r="r" b="b"/>
              <a:pathLst>
                <a:path w="121285" h="101600">
                  <a:moveTo>
                    <a:pt x="121246" y="81191"/>
                  </a:moveTo>
                  <a:lnTo>
                    <a:pt x="0" y="81191"/>
                  </a:lnTo>
                  <a:lnTo>
                    <a:pt x="0" y="101003"/>
                  </a:lnTo>
                  <a:lnTo>
                    <a:pt x="121246" y="101003"/>
                  </a:lnTo>
                  <a:lnTo>
                    <a:pt x="121246" y="81191"/>
                  </a:lnTo>
                  <a:close/>
                </a:path>
                <a:path w="121285" h="101600">
                  <a:moveTo>
                    <a:pt x="121246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0" y="81178"/>
                  </a:lnTo>
                  <a:lnTo>
                    <a:pt x="13627" y="81178"/>
                  </a:lnTo>
                  <a:lnTo>
                    <a:pt x="13627" y="19824"/>
                  </a:lnTo>
                  <a:lnTo>
                    <a:pt x="107607" y="19824"/>
                  </a:lnTo>
                  <a:lnTo>
                    <a:pt x="107607" y="81178"/>
                  </a:lnTo>
                  <a:lnTo>
                    <a:pt x="121246" y="81178"/>
                  </a:lnTo>
                  <a:lnTo>
                    <a:pt x="121246" y="19824"/>
                  </a:lnTo>
                  <a:lnTo>
                    <a:pt x="12124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886835" y="4061891"/>
              <a:ext cx="226695" cy="101600"/>
            </a:xfrm>
            <a:custGeom>
              <a:avLst/>
              <a:gdLst/>
              <a:ahLst/>
              <a:cxnLst/>
              <a:rect l="l" t="t" r="r" b="b"/>
              <a:pathLst>
                <a:path w="226695" h="101600">
                  <a:moveTo>
                    <a:pt x="226593" y="81191"/>
                  </a:moveTo>
                  <a:lnTo>
                    <a:pt x="0" y="81191"/>
                  </a:lnTo>
                  <a:lnTo>
                    <a:pt x="0" y="101003"/>
                  </a:lnTo>
                  <a:lnTo>
                    <a:pt x="226593" y="101003"/>
                  </a:lnTo>
                  <a:lnTo>
                    <a:pt x="226593" y="81191"/>
                  </a:lnTo>
                  <a:close/>
                </a:path>
                <a:path w="226695" h="101600">
                  <a:moveTo>
                    <a:pt x="226606" y="19812"/>
                  </a:moveTo>
                  <a:lnTo>
                    <a:pt x="226593" y="0"/>
                  </a:lnTo>
                  <a:lnTo>
                    <a:pt x="0" y="0"/>
                  </a:lnTo>
                  <a:lnTo>
                    <a:pt x="0" y="19812"/>
                  </a:lnTo>
                  <a:lnTo>
                    <a:pt x="0" y="81178"/>
                  </a:lnTo>
                  <a:lnTo>
                    <a:pt x="13639" y="81178"/>
                  </a:lnTo>
                  <a:lnTo>
                    <a:pt x="212966" y="81178"/>
                  </a:lnTo>
                  <a:lnTo>
                    <a:pt x="212966" y="19824"/>
                  </a:lnTo>
                  <a:lnTo>
                    <a:pt x="212979" y="81178"/>
                  </a:lnTo>
                  <a:lnTo>
                    <a:pt x="226606" y="81178"/>
                  </a:lnTo>
                  <a:lnTo>
                    <a:pt x="226606" y="19812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115371" y="4061891"/>
              <a:ext cx="259715" cy="101600"/>
            </a:xfrm>
            <a:custGeom>
              <a:avLst/>
              <a:gdLst/>
              <a:ahLst/>
              <a:cxnLst/>
              <a:rect l="l" t="t" r="r" b="b"/>
              <a:pathLst>
                <a:path w="259714" h="101600">
                  <a:moveTo>
                    <a:pt x="259346" y="81191"/>
                  </a:moveTo>
                  <a:lnTo>
                    <a:pt x="0" y="81191"/>
                  </a:lnTo>
                  <a:lnTo>
                    <a:pt x="0" y="101003"/>
                  </a:lnTo>
                  <a:lnTo>
                    <a:pt x="259346" y="101003"/>
                  </a:lnTo>
                  <a:lnTo>
                    <a:pt x="259346" y="81191"/>
                  </a:lnTo>
                  <a:close/>
                </a:path>
                <a:path w="259714" h="101600">
                  <a:moveTo>
                    <a:pt x="259359" y="19812"/>
                  </a:moveTo>
                  <a:lnTo>
                    <a:pt x="259346" y="0"/>
                  </a:lnTo>
                  <a:lnTo>
                    <a:pt x="0" y="0"/>
                  </a:lnTo>
                  <a:lnTo>
                    <a:pt x="0" y="19812"/>
                  </a:lnTo>
                  <a:lnTo>
                    <a:pt x="0" y="81178"/>
                  </a:lnTo>
                  <a:lnTo>
                    <a:pt x="13627" y="81178"/>
                  </a:lnTo>
                  <a:lnTo>
                    <a:pt x="245706" y="81178"/>
                  </a:lnTo>
                  <a:lnTo>
                    <a:pt x="245706" y="19824"/>
                  </a:lnTo>
                  <a:lnTo>
                    <a:pt x="245732" y="81178"/>
                  </a:lnTo>
                  <a:lnTo>
                    <a:pt x="259359" y="81178"/>
                  </a:lnTo>
                  <a:lnTo>
                    <a:pt x="259359" y="19812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376661" y="4061891"/>
              <a:ext cx="248285" cy="101600"/>
            </a:xfrm>
            <a:custGeom>
              <a:avLst/>
              <a:gdLst/>
              <a:ahLst/>
              <a:cxnLst/>
              <a:rect l="l" t="t" r="r" b="b"/>
              <a:pathLst>
                <a:path w="248285" h="101600">
                  <a:moveTo>
                    <a:pt x="247980" y="81191"/>
                  </a:moveTo>
                  <a:lnTo>
                    <a:pt x="0" y="81191"/>
                  </a:lnTo>
                  <a:lnTo>
                    <a:pt x="0" y="101003"/>
                  </a:lnTo>
                  <a:lnTo>
                    <a:pt x="247980" y="101003"/>
                  </a:lnTo>
                  <a:lnTo>
                    <a:pt x="247980" y="81191"/>
                  </a:lnTo>
                  <a:close/>
                </a:path>
                <a:path w="248285" h="101600">
                  <a:moveTo>
                    <a:pt x="247980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0" y="81178"/>
                  </a:lnTo>
                  <a:lnTo>
                    <a:pt x="13627" y="81178"/>
                  </a:lnTo>
                  <a:lnTo>
                    <a:pt x="234340" y="81178"/>
                  </a:lnTo>
                  <a:lnTo>
                    <a:pt x="247967" y="81178"/>
                  </a:lnTo>
                  <a:lnTo>
                    <a:pt x="247967" y="19824"/>
                  </a:lnTo>
                  <a:lnTo>
                    <a:pt x="24798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626584" y="4061891"/>
              <a:ext cx="188595" cy="101600"/>
            </a:xfrm>
            <a:custGeom>
              <a:avLst/>
              <a:gdLst/>
              <a:ahLst/>
              <a:cxnLst/>
              <a:rect l="l" t="t" r="r" b="b"/>
              <a:pathLst>
                <a:path w="188595" h="101600">
                  <a:moveTo>
                    <a:pt x="188023" y="81191"/>
                  </a:moveTo>
                  <a:lnTo>
                    <a:pt x="0" y="81191"/>
                  </a:lnTo>
                  <a:lnTo>
                    <a:pt x="0" y="101003"/>
                  </a:lnTo>
                  <a:lnTo>
                    <a:pt x="188023" y="101003"/>
                  </a:lnTo>
                  <a:lnTo>
                    <a:pt x="188023" y="81191"/>
                  </a:lnTo>
                  <a:close/>
                </a:path>
                <a:path w="188595" h="101600">
                  <a:moveTo>
                    <a:pt x="188036" y="19812"/>
                  </a:moveTo>
                  <a:lnTo>
                    <a:pt x="188023" y="0"/>
                  </a:lnTo>
                  <a:lnTo>
                    <a:pt x="0" y="0"/>
                  </a:lnTo>
                  <a:lnTo>
                    <a:pt x="0" y="19812"/>
                  </a:lnTo>
                  <a:lnTo>
                    <a:pt x="0" y="81178"/>
                  </a:lnTo>
                  <a:lnTo>
                    <a:pt x="13627" y="81178"/>
                  </a:lnTo>
                  <a:lnTo>
                    <a:pt x="174383" y="81178"/>
                  </a:lnTo>
                  <a:lnTo>
                    <a:pt x="174383" y="19824"/>
                  </a:lnTo>
                  <a:lnTo>
                    <a:pt x="174396" y="81178"/>
                  </a:lnTo>
                  <a:lnTo>
                    <a:pt x="188036" y="81178"/>
                  </a:lnTo>
                  <a:lnTo>
                    <a:pt x="188036" y="19812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761719" y="4061892"/>
              <a:ext cx="2540" cy="101600"/>
            </a:xfrm>
            <a:custGeom>
              <a:avLst/>
              <a:gdLst/>
              <a:ahLst/>
              <a:cxnLst/>
              <a:rect l="l" t="t" r="r" b="b"/>
              <a:pathLst>
                <a:path w="2539" h="101600">
                  <a:moveTo>
                    <a:pt x="1938" y="0"/>
                  </a:moveTo>
                  <a:lnTo>
                    <a:pt x="0" y="0"/>
                  </a:lnTo>
                  <a:lnTo>
                    <a:pt x="0" y="101001"/>
                  </a:lnTo>
                  <a:lnTo>
                    <a:pt x="1938" y="10100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762688" y="4062842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63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884908" y="4061892"/>
              <a:ext cx="2540" cy="101600"/>
            </a:xfrm>
            <a:custGeom>
              <a:avLst/>
              <a:gdLst/>
              <a:ahLst/>
              <a:cxnLst/>
              <a:rect l="l" t="t" r="r" b="b"/>
              <a:pathLst>
                <a:path w="2539" h="101600">
                  <a:moveTo>
                    <a:pt x="1938" y="0"/>
                  </a:moveTo>
                  <a:lnTo>
                    <a:pt x="0" y="0"/>
                  </a:lnTo>
                  <a:lnTo>
                    <a:pt x="0" y="101001"/>
                  </a:lnTo>
                  <a:lnTo>
                    <a:pt x="1938" y="10100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885876" y="4062842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63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113441" y="4061892"/>
              <a:ext cx="2540" cy="101600"/>
            </a:xfrm>
            <a:custGeom>
              <a:avLst/>
              <a:gdLst/>
              <a:ahLst/>
              <a:cxnLst/>
              <a:rect l="l" t="t" r="r" b="b"/>
              <a:pathLst>
                <a:path w="2539" h="101600">
                  <a:moveTo>
                    <a:pt x="1938" y="0"/>
                  </a:moveTo>
                  <a:lnTo>
                    <a:pt x="0" y="0"/>
                  </a:lnTo>
                  <a:lnTo>
                    <a:pt x="0" y="101001"/>
                  </a:lnTo>
                  <a:lnTo>
                    <a:pt x="1938" y="10100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114409" y="4062842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63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374728" y="4061892"/>
              <a:ext cx="2540" cy="101600"/>
            </a:xfrm>
            <a:custGeom>
              <a:avLst/>
              <a:gdLst/>
              <a:ahLst/>
              <a:cxnLst/>
              <a:rect l="l" t="t" r="r" b="b"/>
              <a:pathLst>
                <a:path w="2539" h="101600">
                  <a:moveTo>
                    <a:pt x="1938" y="0"/>
                  </a:moveTo>
                  <a:lnTo>
                    <a:pt x="0" y="0"/>
                  </a:lnTo>
                  <a:lnTo>
                    <a:pt x="0" y="101001"/>
                  </a:lnTo>
                  <a:lnTo>
                    <a:pt x="1938" y="10100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375697" y="4062842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63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4624654" y="4061892"/>
              <a:ext cx="2540" cy="101600"/>
            </a:xfrm>
            <a:custGeom>
              <a:avLst/>
              <a:gdLst/>
              <a:ahLst/>
              <a:cxnLst/>
              <a:rect l="l" t="t" r="r" b="b"/>
              <a:pathLst>
                <a:path w="2539" h="101600">
                  <a:moveTo>
                    <a:pt x="1938" y="0"/>
                  </a:moveTo>
                  <a:lnTo>
                    <a:pt x="0" y="0"/>
                  </a:lnTo>
                  <a:lnTo>
                    <a:pt x="0" y="101001"/>
                  </a:lnTo>
                  <a:lnTo>
                    <a:pt x="1938" y="10100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4625622" y="4062842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63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4814615" y="4061892"/>
              <a:ext cx="2540" cy="101600"/>
            </a:xfrm>
            <a:custGeom>
              <a:avLst/>
              <a:gdLst/>
              <a:ahLst/>
              <a:cxnLst/>
              <a:rect l="l" t="t" r="r" b="b"/>
              <a:pathLst>
                <a:path w="2539" h="101600">
                  <a:moveTo>
                    <a:pt x="1938" y="0"/>
                  </a:moveTo>
                  <a:lnTo>
                    <a:pt x="0" y="0"/>
                  </a:lnTo>
                  <a:lnTo>
                    <a:pt x="0" y="101001"/>
                  </a:lnTo>
                  <a:lnTo>
                    <a:pt x="1938" y="10100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815584" y="4062842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63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777293" y="4182633"/>
              <a:ext cx="93980" cy="61594"/>
            </a:xfrm>
            <a:custGeom>
              <a:avLst/>
              <a:gdLst/>
              <a:ahLst/>
              <a:cxnLst/>
              <a:rect l="l" t="t" r="r" b="b"/>
              <a:pathLst>
                <a:path w="93979" h="61595">
                  <a:moveTo>
                    <a:pt x="93979" y="0"/>
                  </a:moveTo>
                  <a:lnTo>
                    <a:pt x="0" y="0"/>
                  </a:lnTo>
                  <a:lnTo>
                    <a:pt x="0" y="61366"/>
                  </a:lnTo>
                  <a:lnTo>
                    <a:pt x="93979" y="61366"/>
                  </a:lnTo>
                  <a:lnTo>
                    <a:pt x="939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763657" y="4162894"/>
              <a:ext cx="121285" cy="100965"/>
            </a:xfrm>
            <a:custGeom>
              <a:avLst/>
              <a:gdLst/>
              <a:ahLst/>
              <a:cxnLst/>
              <a:rect l="l" t="t" r="r" b="b"/>
              <a:pathLst>
                <a:path w="121285" h="100964">
                  <a:moveTo>
                    <a:pt x="121246" y="0"/>
                  </a:moveTo>
                  <a:lnTo>
                    <a:pt x="107607" y="0"/>
                  </a:lnTo>
                  <a:lnTo>
                    <a:pt x="107607" y="19748"/>
                  </a:lnTo>
                  <a:lnTo>
                    <a:pt x="107607" y="81114"/>
                  </a:lnTo>
                  <a:lnTo>
                    <a:pt x="13627" y="81114"/>
                  </a:lnTo>
                  <a:lnTo>
                    <a:pt x="13627" y="19748"/>
                  </a:lnTo>
                  <a:lnTo>
                    <a:pt x="107607" y="19748"/>
                  </a:lnTo>
                  <a:lnTo>
                    <a:pt x="107607" y="0"/>
                  </a:lnTo>
                  <a:lnTo>
                    <a:pt x="0" y="0"/>
                  </a:lnTo>
                  <a:lnTo>
                    <a:pt x="0" y="19748"/>
                  </a:lnTo>
                  <a:lnTo>
                    <a:pt x="0" y="81114"/>
                  </a:lnTo>
                  <a:lnTo>
                    <a:pt x="0" y="100939"/>
                  </a:lnTo>
                  <a:lnTo>
                    <a:pt x="121246" y="100939"/>
                  </a:lnTo>
                  <a:lnTo>
                    <a:pt x="121246" y="81114"/>
                  </a:lnTo>
                  <a:lnTo>
                    <a:pt x="121246" y="19748"/>
                  </a:lnTo>
                  <a:lnTo>
                    <a:pt x="12124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886835" y="4162894"/>
              <a:ext cx="226695" cy="100965"/>
            </a:xfrm>
            <a:custGeom>
              <a:avLst/>
              <a:gdLst/>
              <a:ahLst/>
              <a:cxnLst/>
              <a:rect l="l" t="t" r="r" b="b"/>
              <a:pathLst>
                <a:path w="226695" h="100964">
                  <a:moveTo>
                    <a:pt x="226606" y="19748"/>
                  </a:moveTo>
                  <a:lnTo>
                    <a:pt x="226593" y="0"/>
                  </a:lnTo>
                  <a:lnTo>
                    <a:pt x="212979" y="0"/>
                  </a:lnTo>
                  <a:lnTo>
                    <a:pt x="212979" y="19748"/>
                  </a:lnTo>
                  <a:lnTo>
                    <a:pt x="212979" y="81114"/>
                  </a:lnTo>
                  <a:lnTo>
                    <a:pt x="212966" y="19748"/>
                  </a:lnTo>
                  <a:lnTo>
                    <a:pt x="212979" y="0"/>
                  </a:lnTo>
                  <a:lnTo>
                    <a:pt x="0" y="0"/>
                  </a:lnTo>
                  <a:lnTo>
                    <a:pt x="0" y="19748"/>
                  </a:lnTo>
                  <a:lnTo>
                    <a:pt x="0" y="81114"/>
                  </a:lnTo>
                  <a:lnTo>
                    <a:pt x="0" y="100939"/>
                  </a:lnTo>
                  <a:lnTo>
                    <a:pt x="226593" y="100939"/>
                  </a:lnTo>
                  <a:lnTo>
                    <a:pt x="226593" y="81114"/>
                  </a:lnTo>
                  <a:lnTo>
                    <a:pt x="226606" y="19748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115371" y="4162894"/>
              <a:ext cx="259715" cy="100965"/>
            </a:xfrm>
            <a:custGeom>
              <a:avLst/>
              <a:gdLst/>
              <a:ahLst/>
              <a:cxnLst/>
              <a:rect l="l" t="t" r="r" b="b"/>
              <a:pathLst>
                <a:path w="259714" h="100964">
                  <a:moveTo>
                    <a:pt x="259359" y="19748"/>
                  </a:moveTo>
                  <a:lnTo>
                    <a:pt x="259346" y="0"/>
                  </a:lnTo>
                  <a:lnTo>
                    <a:pt x="245732" y="0"/>
                  </a:lnTo>
                  <a:lnTo>
                    <a:pt x="245732" y="19748"/>
                  </a:lnTo>
                  <a:lnTo>
                    <a:pt x="245732" y="81114"/>
                  </a:lnTo>
                  <a:lnTo>
                    <a:pt x="245706" y="19748"/>
                  </a:lnTo>
                  <a:lnTo>
                    <a:pt x="245732" y="0"/>
                  </a:lnTo>
                  <a:lnTo>
                    <a:pt x="0" y="0"/>
                  </a:lnTo>
                  <a:lnTo>
                    <a:pt x="0" y="19748"/>
                  </a:lnTo>
                  <a:lnTo>
                    <a:pt x="0" y="81114"/>
                  </a:lnTo>
                  <a:lnTo>
                    <a:pt x="0" y="100939"/>
                  </a:lnTo>
                  <a:lnTo>
                    <a:pt x="259346" y="100939"/>
                  </a:lnTo>
                  <a:lnTo>
                    <a:pt x="259346" y="81114"/>
                  </a:lnTo>
                  <a:lnTo>
                    <a:pt x="259359" y="19748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376661" y="4162894"/>
              <a:ext cx="248285" cy="100965"/>
            </a:xfrm>
            <a:custGeom>
              <a:avLst/>
              <a:gdLst/>
              <a:ahLst/>
              <a:cxnLst/>
              <a:rect l="l" t="t" r="r" b="b"/>
              <a:pathLst>
                <a:path w="248285" h="100964">
                  <a:moveTo>
                    <a:pt x="247980" y="0"/>
                  </a:moveTo>
                  <a:lnTo>
                    <a:pt x="0" y="0"/>
                  </a:lnTo>
                  <a:lnTo>
                    <a:pt x="0" y="19748"/>
                  </a:lnTo>
                  <a:lnTo>
                    <a:pt x="0" y="81114"/>
                  </a:lnTo>
                  <a:lnTo>
                    <a:pt x="0" y="100939"/>
                  </a:lnTo>
                  <a:lnTo>
                    <a:pt x="247980" y="100939"/>
                  </a:lnTo>
                  <a:lnTo>
                    <a:pt x="247980" y="81114"/>
                  </a:lnTo>
                  <a:lnTo>
                    <a:pt x="247967" y="19748"/>
                  </a:lnTo>
                  <a:lnTo>
                    <a:pt x="24798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626584" y="4162894"/>
              <a:ext cx="188595" cy="100965"/>
            </a:xfrm>
            <a:custGeom>
              <a:avLst/>
              <a:gdLst/>
              <a:ahLst/>
              <a:cxnLst/>
              <a:rect l="l" t="t" r="r" b="b"/>
              <a:pathLst>
                <a:path w="188595" h="100964">
                  <a:moveTo>
                    <a:pt x="188036" y="19748"/>
                  </a:moveTo>
                  <a:lnTo>
                    <a:pt x="188023" y="0"/>
                  </a:lnTo>
                  <a:lnTo>
                    <a:pt x="174396" y="0"/>
                  </a:lnTo>
                  <a:lnTo>
                    <a:pt x="174396" y="19748"/>
                  </a:lnTo>
                  <a:lnTo>
                    <a:pt x="174396" y="81114"/>
                  </a:lnTo>
                  <a:lnTo>
                    <a:pt x="174383" y="19748"/>
                  </a:lnTo>
                  <a:lnTo>
                    <a:pt x="174396" y="0"/>
                  </a:lnTo>
                  <a:lnTo>
                    <a:pt x="0" y="0"/>
                  </a:lnTo>
                  <a:lnTo>
                    <a:pt x="0" y="19748"/>
                  </a:lnTo>
                  <a:lnTo>
                    <a:pt x="0" y="81114"/>
                  </a:lnTo>
                  <a:lnTo>
                    <a:pt x="0" y="100939"/>
                  </a:lnTo>
                  <a:lnTo>
                    <a:pt x="188023" y="100939"/>
                  </a:lnTo>
                  <a:lnTo>
                    <a:pt x="188023" y="81114"/>
                  </a:lnTo>
                  <a:lnTo>
                    <a:pt x="188036" y="19748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761719" y="4162888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762688" y="4163852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583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884908" y="4162888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885876" y="4163852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583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4113441" y="4162888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114409" y="4163852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583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4374728" y="4162888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4375697" y="4163852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583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624654" y="4162888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625622" y="4163852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583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4814615" y="4162888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4815584" y="4163852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583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777293" y="4283640"/>
              <a:ext cx="93980" cy="61594"/>
            </a:xfrm>
            <a:custGeom>
              <a:avLst/>
              <a:gdLst/>
              <a:ahLst/>
              <a:cxnLst/>
              <a:rect l="l" t="t" r="r" b="b"/>
              <a:pathLst>
                <a:path w="93979" h="61595">
                  <a:moveTo>
                    <a:pt x="93979" y="0"/>
                  </a:moveTo>
                  <a:lnTo>
                    <a:pt x="0" y="0"/>
                  </a:lnTo>
                  <a:lnTo>
                    <a:pt x="0" y="60970"/>
                  </a:lnTo>
                  <a:lnTo>
                    <a:pt x="93979" y="60970"/>
                  </a:lnTo>
                  <a:lnTo>
                    <a:pt x="939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763657" y="4263834"/>
              <a:ext cx="121285" cy="100965"/>
            </a:xfrm>
            <a:custGeom>
              <a:avLst/>
              <a:gdLst/>
              <a:ahLst/>
              <a:cxnLst/>
              <a:rect l="l" t="t" r="r" b="b"/>
              <a:pathLst>
                <a:path w="121285" h="100964">
                  <a:moveTo>
                    <a:pt x="121246" y="0"/>
                  </a:moveTo>
                  <a:lnTo>
                    <a:pt x="107607" y="0"/>
                  </a:lnTo>
                  <a:lnTo>
                    <a:pt x="107607" y="19824"/>
                  </a:lnTo>
                  <a:lnTo>
                    <a:pt x="107607" y="80772"/>
                  </a:lnTo>
                  <a:lnTo>
                    <a:pt x="13627" y="80772"/>
                  </a:lnTo>
                  <a:lnTo>
                    <a:pt x="13627" y="19824"/>
                  </a:lnTo>
                  <a:lnTo>
                    <a:pt x="107607" y="19824"/>
                  </a:lnTo>
                  <a:lnTo>
                    <a:pt x="107607" y="0"/>
                  </a:lnTo>
                  <a:lnTo>
                    <a:pt x="0" y="0"/>
                  </a:lnTo>
                  <a:lnTo>
                    <a:pt x="0" y="19812"/>
                  </a:lnTo>
                  <a:lnTo>
                    <a:pt x="0" y="80772"/>
                  </a:lnTo>
                  <a:lnTo>
                    <a:pt x="0" y="100926"/>
                  </a:lnTo>
                  <a:lnTo>
                    <a:pt x="121246" y="100926"/>
                  </a:lnTo>
                  <a:lnTo>
                    <a:pt x="121246" y="80784"/>
                  </a:lnTo>
                  <a:lnTo>
                    <a:pt x="121246" y="19824"/>
                  </a:lnTo>
                  <a:lnTo>
                    <a:pt x="12124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886835" y="4263834"/>
              <a:ext cx="226695" cy="100965"/>
            </a:xfrm>
            <a:custGeom>
              <a:avLst/>
              <a:gdLst/>
              <a:ahLst/>
              <a:cxnLst/>
              <a:rect l="l" t="t" r="r" b="b"/>
              <a:pathLst>
                <a:path w="226695" h="100964">
                  <a:moveTo>
                    <a:pt x="226606" y="19812"/>
                  </a:moveTo>
                  <a:lnTo>
                    <a:pt x="226593" y="0"/>
                  </a:lnTo>
                  <a:lnTo>
                    <a:pt x="212979" y="0"/>
                  </a:lnTo>
                  <a:lnTo>
                    <a:pt x="212979" y="19824"/>
                  </a:lnTo>
                  <a:lnTo>
                    <a:pt x="212979" y="80772"/>
                  </a:lnTo>
                  <a:lnTo>
                    <a:pt x="212966" y="19824"/>
                  </a:lnTo>
                  <a:lnTo>
                    <a:pt x="212979" y="0"/>
                  </a:lnTo>
                  <a:lnTo>
                    <a:pt x="0" y="0"/>
                  </a:lnTo>
                  <a:lnTo>
                    <a:pt x="0" y="19812"/>
                  </a:lnTo>
                  <a:lnTo>
                    <a:pt x="0" y="80772"/>
                  </a:lnTo>
                  <a:lnTo>
                    <a:pt x="0" y="100926"/>
                  </a:lnTo>
                  <a:lnTo>
                    <a:pt x="226593" y="100926"/>
                  </a:lnTo>
                  <a:lnTo>
                    <a:pt x="226593" y="80784"/>
                  </a:lnTo>
                  <a:lnTo>
                    <a:pt x="226606" y="19812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4115371" y="4263834"/>
              <a:ext cx="259715" cy="100965"/>
            </a:xfrm>
            <a:custGeom>
              <a:avLst/>
              <a:gdLst/>
              <a:ahLst/>
              <a:cxnLst/>
              <a:rect l="l" t="t" r="r" b="b"/>
              <a:pathLst>
                <a:path w="259714" h="100964">
                  <a:moveTo>
                    <a:pt x="259359" y="19812"/>
                  </a:moveTo>
                  <a:lnTo>
                    <a:pt x="259346" y="0"/>
                  </a:lnTo>
                  <a:lnTo>
                    <a:pt x="245732" y="0"/>
                  </a:lnTo>
                  <a:lnTo>
                    <a:pt x="245732" y="19824"/>
                  </a:lnTo>
                  <a:lnTo>
                    <a:pt x="245732" y="80772"/>
                  </a:lnTo>
                  <a:lnTo>
                    <a:pt x="245706" y="19824"/>
                  </a:lnTo>
                  <a:lnTo>
                    <a:pt x="245732" y="0"/>
                  </a:lnTo>
                  <a:lnTo>
                    <a:pt x="0" y="0"/>
                  </a:lnTo>
                  <a:lnTo>
                    <a:pt x="0" y="19812"/>
                  </a:lnTo>
                  <a:lnTo>
                    <a:pt x="0" y="80772"/>
                  </a:lnTo>
                  <a:lnTo>
                    <a:pt x="0" y="100926"/>
                  </a:lnTo>
                  <a:lnTo>
                    <a:pt x="259346" y="100926"/>
                  </a:lnTo>
                  <a:lnTo>
                    <a:pt x="259346" y="80784"/>
                  </a:lnTo>
                  <a:lnTo>
                    <a:pt x="259359" y="19812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376661" y="4263834"/>
              <a:ext cx="248285" cy="100965"/>
            </a:xfrm>
            <a:custGeom>
              <a:avLst/>
              <a:gdLst/>
              <a:ahLst/>
              <a:cxnLst/>
              <a:rect l="l" t="t" r="r" b="b"/>
              <a:pathLst>
                <a:path w="248285" h="100964">
                  <a:moveTo>
                    <a:pt x="247980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0" y="80772"/>
                  </a:lnTo>
                  <a:lnTo>
                    <a:pt x="0" y="100926"/>
                  </a:lnTo>
                  <a:lnTo>
                    <a:pt x="247980" y="100926"/>
                  </a:lnTo>
                  <a:lnTo>
                    <a:pt x="247980" y="80772"/>
                  </a:lnTo>
                  <a:lnTo>
                    <a:pt x="247967" y="19824"/>
                  </a:lnTo>
                  <a:lnTo>
                    <a:pt x="24798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626584" y="4263834"/>
              <a:ext cx="188595" cy="100965"/>
            </a:xfrm>
            <a:custGeom>
              <a:avLst/>
              <a:gdLst/>
              <a:ahLst/>
              <a:cxnLst/>
              <a:rect l="l" t="t" r="r" b="b"/>
              <a:pathLst>
                <a:path w="188595" h="100964">
                  <a:moveTo>
                    <a:pt x="188036" y="19812"/>
                  </a:moveTo>
                  <a:lnTo>
                    <a:pt x="188023" y="0"/>
                  </a:lnTo>
                  <a:lnTo>
                    <a:pt x="174396" y="0"/>
                  </a:lnTo>
                  <a:lnTo>
                    <a:pt x="174396" y="19824"/>
                  </a:lnTo>
                  <a:lnTo>
                    <a:pt x="174396" y="80772"/>
                  </a:lnTo>
                  <a:lnTo>
                    <a:pt x="174383" y="19824"/>
                  </a:lnTo>
                  <a:lnTo>
                    <a:pt x="174396" y="0"/>
                  </a:lnTo>
                  <a:lnTo>
                    <a:pt x="0" y="0"/>
                  </a:lnTo>
                  <a:lnTo>
                    <a:pt x="0" y="19812"/>
                  </a:lnTo>
                  <a:lnTo>
                    <a:pt x="0" y="80772"/>
                  </a:lnTo>
                  <a:lnTo>
                    <a:pt x="0" y="100926"/>
                  </a:lnTo>
                  <a:lnTo>
                    <a:pt x="188023" y="100926"/>
                  </a:lnTo>
                  <a:lnTo>
                    <a:pt x="188023" y="80784"/>
                  </a:lnTo>
                  <a:lnTo>
                    <a:pt x="188036" y="19812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3761719" y="4263818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3762688" y="4264781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1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3884908" y="4263818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3885876" y="4264781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1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113441" y="4263818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114409" y="4264781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1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374728" y="4263818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375697" y="4264781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1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624654" y="4263818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625622" y="4264781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1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814615" y="4263818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815584" y="4264781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1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3777293" y="4384571"/>
              <a:ext cx="93980" cy="61594"/>
            </a:xfrm>
            <a:custGeom>
              <a:avLst/>
              <a:gdLst/>
              <a:ahLst/>
              <a:cxnLst/>
              <a:rect l="l" t="t" r="r" b="b"/>
              <a:pathLst>
                <a:path w="93979" h="61595">
                  <a:moveTo>
                    <a:pt x="93979" y="0"/>
                  </a:moveTo>
                  <a:lnTo>
                    <a:pt x="0" y="0"/>
                  </a:lnTo>
                  <a:lnTo>
                    <a:pt x="0" y="61036"/>
                  </a:lnTo>
                  <a:lnTo>
                    <a:pt x="93979" y="61036"/>
                  </a:lnTo>
                  <a:lnTo>
                    <a:pt x="939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3763657" y="4364761"/>
              <a:ext cx="121285" cy="100965"/>
            </a:xfrm>
            <a:custGeom>
              <a:avLst/>
              <a:gdLst/>
              <a:ahLst/>
              <a:cxnLst/>
              <a:rect l="l" t="t" r="r" b="b"/>
              <a:pathLst>
                <a:path w="121285" h="100964">
                  <a:moveTo>
                    <a:pt x="121246" y="0"/>
                  </a:moveTo>
                  <a:lnTo>
                    <a:pt x="107607" y="0"/>
                  </a:lnTo>
                  <a:lnTo>
                    <a:pt x="107607" y="19824"/>
                  </a:lnTo>
                  <a:lnTo>
                    <a:pt x="107607" y="80848"/>
                  </a:lnTo>
                  <a:lnTo>
                    <a:pt x="13627" y="80848"/>
                  </a:lnTo>
                  <a:lnTo>
                    <a:pt x="13627" y="19824"/>
                  </a:lnTo>
                  <a:lnTo>
                    <a:pt x="107607" y="19824"/>
                  </a:lnTo>
                  <a:lnTo>
                    <a:pt x="107607" y="0"/>
                  </a:lnTo>
                  <a:lnTo>
                    <a:pt x="0" y="0"/>
                  </a:lnTo>
                  <a:lnTo>
                    <a:pt x="0" y="19812"/>
                  </a:lnTo>
                  <a:lnTo>
                    <a:pt x="0" y="80848"/>
                  </a:lnTo>
                  <a:lnTo>
                    <a:pt x="0" y="100926"/>
                  </a:lnTo>
                  <a:lnTo>
                    <a:pt x="121246" y="100926"/>
                  </a:lnTo>
                  <a:lnTo>
                    <a:pt x="121246" y="80848"/>
                  </a:lnTo>
                  <a:lnTo>
                    <a:pt x="121246" y="19824"/>
                  </a:lnTo>
                  <a:lnTo>
                    <a:pt x="12124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3886835" y="4364761"/>
              <a:ext cx="226695" cy="100965"/>
            </a:xfrm>
            <a:custGeom>
              <a:avLst/>
              <a:gdLst/>
              <a:ahLst/>
              <a:cxnLst/>
              <a:rect l="l" t="t" r="r" b="b"/>
              <a:pathLst>
                <a:path w="226695" h="100964">
                  <a:moveTo>
                    <a:pt x="226606" y="19812"/>
                  </a:moveTo>
                  <a:lnTo>
                    <a:pt x="226593" y="0"/>
                  </a:lnTo>
                  <a:lnTo>
                    <a:pt x="212979" y="0"/>
                  </a:lnTo>
                  <a:lnTo>
                    <a:pt x="212979" y="19824"/>
                  </a:lnTo>
                  <a:lnTo>
                    <a:pt x="212979" y="80848"/>
                  </a:lnTo>
                  <a:lnTo>
                    <a:pt x="212966" y="19824"/>
                  </a:lnTo>
                  <a:lnTo>
                    <a:pt x="212979" y="0"/>
                  </a:lnTo>
                  <a:lnTo>
                    <a:pt x="0" y="0"/>
                  </a:lnTo>
                  <a:lnTo>
                    <a:pt x="0" y="19812"/>
                  </a:lnTo>
                  <a:lnTo>
                    <a:pt x="0" y="80848"/>
                  </a:lnTo>
                  <a:lnTo>
                    <a:pt x="0" y="100926"/>
                  </a:lnTo>
                  <a:lnTo>
                    <a:pt x="226593" y="100926"/>
                  </a:lnTo>
                  <a:lnTo>
                    <a:pt x="226593" y="80848"/>
                  </a:lnTo>
                  <a:lnTo>
                    <a:pt x="226606" y="19812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115371" y="4364761"/>
              <a:ext cx="259715" cy="100965"/>
            </a:xfrm>
            <a:custGeom>
              <a:avLst/>
              <a:gdLst/>
              <a:ahLst/>
              <a:cxnLst/>
              <a:rect l="l" t="t" r="r" b="b"/>
              <a:pathLst>
                <a:path w="259714" h="100964">
                  <a:moveTo>
                    <a:pt x="259359" y="19812"/>
                  </a:moveTo>
                  <a:lnTo>
                    <a:pt x="259346" y="0"/>
                  </a:lnTo>
                  <a:lnTo>
                    <a:pt x="245732" y="0"/>
                  </a:lnTo>
                  <a:lnTo>
                    <a:pt x="245732" y="19824"/>
                  </a:lnTo>
                  <a:lnTo>
                    <a:pt x="245732" y="80848"/>
                  </a:lnTo>
                  <a:lnTo>
                    <a:pt x="245706" y="19824"/>
                  </a:lnTo>
                  <a:lnTo>
                    <a:pt x="245732" y="0"/>
                  </a:lnTo>
                  <a:lnTo>
                    <a:pt x="0" y="0"/>
                  </a:lnTo>
                  <a:lnTo>
                    <a:pt x="0" y="19812"/>
                  </a:lnTo>
                  <a:lnTo>
                    <a:pt x="0" y="80848"/>
                  </a:lnTo>
                  <a:lnTo>
                    <a:pt x="0" y="100926"/>
                  </a:lnTo>
                  <a:lnTo>
                    <a:pt x="259346" y="100926"/>
                  </a:lnTo>
                  <a:lnTo>
                    <a:pt x="259346" y="80848"/>
                  </a:lnTo>
                  <a:lnTo>
                    <a:pt x="259359" y="19812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376661" y="4364761"/>
              <a:ext cx="248285" cy="100965"/>
            </a:xfrm>
            <a:custGeom>
              <a:avLst/>
              <a:gdLst/>
              <a:ahLst/>
              <a:cxnLst/>
              <a:rect l="l" t="t" r="r" b="b"/>
              <a:pathLst>
                <a:path w="248285" h="100964">
                  <a:moveTo>
                    <a:pt x="247980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0" y="80848"/>
                  </a:lnTo>
                  <a:lnTo>
                    <a:pt x="0" y="100926"/>
                  </a:lnTo>
                  <a:lnTo>
                    <a:pt x="247980" y="100926"/>
                  </a:lnTo>
                  <a:lnTo>
                    <a:pt x="247980" y="80848"/>
                  </a:lnTo>
                  <a:lnTo>
                    <a:pt x="247967" y="19824"/>
                  </a:lnTo>
                  <a:lnTo>
                    <a:pt x="24798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626584" y="4364761"/>
              <a:ext cx="188595" cy="100965"/>
            </a:xfrm>
            <a:custGeom>
              <a:avLst/>
              <a:gdLst/>
              <a:ahLst/>
              <a:cxnLst/>
              <a:rect l="l" t="t" r="r" b="b"/>
              <a:pathLst>
                <a:path w="188595" h="100964">
                  <a:moveTo>
                    <a:pt x="188036" y="19812"/>
                  </a:moveTo>
                  <a:lnTo>
                    <a:pt x="188023" y="0"/>
                  </a:lnTo>
                  <a:lnTo>
                    <a:pt x="174396" y="0"/>
                  </a:lnTo>
                  <a:lnTo>
                    <a:pt x="174396" y="19824"/>
                  </a:lnTo>
                  <a:lnTo>
                    <a:pt x="174396" y="80848"/>
                  </a:lnTo>
                  <a:lnTo>
                    <a:pt x="174383" y="19824"/>
                  </a:lnTo>
                  <a:lnTo>
                    <a:pt x="174396" y="0"/>
                  </a:lnTo>
                  <a:lnTo>
                    <a:pt x="0" y="0"/>
                  </a:lnTo>
                  <a:lnTo>
                    <a:pt x="0" y="19812"/>
                  </a:lnTo>
                  <a:lnTo>
                    <a:pt x="0" y="80848"/>
                  </a:lnTo>
                  <a:lnTo>
                    <a:pt x="0" y="100926"/>
                  </a:lnTo>
                  <a:lnTo>
                    <a:pt x="188023" y="100926"/>
                  </a:lnTo>
                  <a:lnTo>
                    <a:pt x="188023" y="80848"/>
                  </a:lnTo>
                  <a:lnTo>
                    <a:pt x="188036" y="19812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3761719" y="4364753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3762688" y="4365711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71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3884908" y="4364753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3885876" y="4365711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71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113441" y="4364753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114409" y="4365711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71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4374728" y="4364753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4375697" y="4365711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71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4624654" y="4364753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4625622" y="4365711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71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4814615" y="4364753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4815584" y="4365711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71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3777293" y="4485504"/>
              <a:ext cx="93980" cy="61594"/>
            </a:xfrm>
            <a:custGeom>
              <a:avLst/>
              <a:gdLst/>
              <a:ahLst/>
              <a:cxnLst/>
              <a:rect l="l" t="t" r="r" b="b"/>
              <a:pathLst>
                <a:path w="93979" h="61595">
                  <a:moveTo>
                    <a:pt x="93979" y="0"/>
                  </a:moveTo>
                  <a:lnTo>
                    <a:pt x="0" y="0"/>
                  </a:lnTo>
                  <a:lnTo>
                    <a:pt x="0" y="61036"/>
                  </a:lnTo>
                  <a:lnTo>
                    <a:pt x="93979" y="61036"/>
                  </a:lnTo>
                  <a:lnTo>
                    <a:pt x="939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3763657" y="4465700"/>
              <a:ext cx="121285" cy="100965"/>
            </a:xfrm>
            <a:custGeom>
              <a:avLst/>
              <a:gdLst/>
              <a:ahLst/>
              <a:cxnLst/>
              <a:rect l="l" t="t" r="r" b="b"/>
              <a:pathLst>
                <a:path w="121285" h="100964">
                  <a:moveTo>
                    <a:pt x="121246" y="0"/>
                  </a:moveTo>
                  <a:lnTo>
                    <a:pt x="107607" y="0"/>
                  </a:lnTo>
                  <a:lnTo>
                    <a:pt x="107607" y="19812"/>
                  </a:lnTo>
                  <a:lnTo>
                    <a:pt x="107607" y="80848"/>
                  </a:lnTo>
                  <a:lnTo>
                    <a:pt x="13627" y="80848"/>
                  </a:lnTo>
                  <a:lnTo>
                    <a:pt x="13627" y="19812"/>
                  </a:lnTo>
                  <a:lnTo>
                    <a:pt x="107607" y="19812"/>
                  </a:lnTo>
                  <a:lnTo>
                    <a:pt x="107607" y="0"/>
                  </a:lnTo>
                  <a:lnTo>
                    <a:pt x="0" y="0"/>
                  </a:lnTo>
                  <a:lnTo>
                    <a:pt x="0" y="19812"/>
                  </a:lnTo>
                  <a:lnTo>
                    <a:pt x="0" y="80848"/>
                  </a:lnTo>
                  <a:lnTo>
                    <a:pt x="0" y="100660"/>
                  </a:lnTo>
                  <a:lnTo>
                    <a:pt x="121246" y="100660"/>
                  </a:lnTo>
                  <a:lnTo>
                    <a:pt x="121246" y="80848"/>
                  </a:lnTo>
                  <a:lnTo>
                    <a:pt x="121246" y="19812"/>
                  </a:lnTo>
                  <a:lnTo>
                    <a:pt x="12124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3886835" y="4465700"/>
              <a:ext cx="226695" cy="100965"/>
            </a:xfrm>
            <a:custGeom>
              <a:avLst/>
              <a:gdLst/>
              <a:ahLst/>
              <a:cxnLst/>
              <a:rect l="l" t="t" r="r" b="b"/>
              <a:pathLst>
                <a:path w="226695" h="100964">
                  <a:moveTo>
                    <a:pt x="226606" y="19812"/>
                  </a:moveTo>
                  <a:lnTo>
                    <a:pt x="226593" y="0"/>
                  </a:lnTo>
                  <a:lnTo>
                    <a:pt x="212979" y="0"/>
                  </a:lnTo>
                  <a:lnTo>
                    <a:pt x="212979" y="19812"/>
                  </a:lnTo>
                  <a:lnTo>
                    <a:pt x="212979" y="80848"/>
                  </a:lnTo>
                  <a:lnTo>
                    <a:pt x="212966" y="19812"/>
                  </a:lnTo>
                  <a:lnTo>
                    <a:pt x="212979" y="0"/>
                  </a:lnTo>
                  <a:lnTo>
                    <a:pt x="0" y="0"/>
                  </a:lnTo>
                  <a:lnTo>
                    <a:pt x="0" y="19812"/>
                  </a:lnTo>
                  <a:lnTo>
                    <a:pt x="0" y="80848"/>
                  </a:lnTo>
                  <a:lnTo>
                    <a:pt x="0" y="100660"/>
                  </a:lnTo>
                  <a:lnTo>
                    <a:pt x="226593" y="100660"/>
                  </a:lnTo>
                  <a:lnTo>
                    <a:pt x="226593" y="80848"/>
                  </a:lnTo>
                  <a:lnTo>
                    <a:pt x="226606" y="19812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4115371" y="4465700"/>
              <a:ext cx="259715" cy="100965"/>
            </a:xfrm>
            <a:custGeom>
              <a:avLst/>
              <a:gdLst/>
              <a:ahLst/>
              <a:cxnLst/>
              <a:rect l="l" t="t" r="r" b="b"/>
              <a:pathLst>
                <a:path w="259714" h="100964">
                  <a:moveTo>
                    <a:pt x="259359" y="19812"/>
                  </a:moveTo>
                  <a:lnTo>
                    <a:pt x="259346" y="0"/>
                  </a:lnTo>
                  <a:lnTo>
                    <a:pt x="245732" y="0"/>
                  </a:lnTo>
                  <a:lnTo>
                    <a:pt x="245732" y="19812"/>
                  </a:lnTo>
                  <a:lnTo>
                    <a:pt x="245732" y="80848"/>
                  </a:lnTo>
                  <a:lnTo>
                    <a:pt x="245706" y="19812"/>
                  </a:lnTo>
                  <a:lnTo>
                    <a:pt x="245732" y="0"/>
                  </a:lnTo>
                  <a:lnTo>
                    <a:pt x="0" y="0"/>
                  </a:lnTo>
                  <a:lnTo>
                    <a:pt x="0" y="19812"/>
                  </a:lnTo>
                  <a:lnTo>
                    <a:pt x="0" y="80848"/>
                  </a:lnTo>
                  <a:lnTo>
                    <a:pt x="0" y="100660"/>
                  </a:lnTo>
                  <a:lnTo>
                    <a:pt x="259346" y="100660"/>
                  </a:lnTo>
                  <a:lnTo>
                    <a:pt x="259346" y="80848"/>
                  </a:lnTo>
                  <a:lnTo>
                    <a:pt x="259359" y="19812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4376661" y="4465700"/>
              <a:ext cx="248285" cy="100965"/>
            </a:xfrm>
            <a:custGeom>
              <a:avLst/>
              <a:gdLst/>
              <a:ahLst/>
              <a:cxnLst/>
              <a:rect l="l" t="t" r="r" b="b"/>
              <a:pathLst>
                <a:path w="248285" h="100964">
                  <a:moveTo>
                    <a:pt x="247980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0" y="80848"/>
                  </a:lnTo>
                  <a:lnTo>
                    <a:pt x="0" y="100660"/>
                  </a:lnTo>
                  <a:lnTo>
                    <a:pt x="247980" y="100660"/>
                  </a:lnTo>
                  <a:lnTo>
                    <a:pt x="247980" y="80848"/>
                  </a:lnTo>
                  <a:lnTo>
                    <a:pt x="247967" y="19812"/>
                  </a:lnTo>
                  <a:lnTo>
                    <a:pt x="24798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4626584" y="4465700"/>
              <a:ext cx="188595" cy="100965"/>
            </a:xfrm>
            <a:custGeom>
              <a:avLst/>
              <a:gdLst/>
              <a:ahLst/>
              <a:cxnLst/>
              <a:rect l="l" t="t" r="r" b="b"/>
              <a:pathLst>
                <a:path w="188595" h="100964">
                  <a:moveTo>
                    <a:pt x="188036" y="19812"/>
                  </a:moveTo>
                  <a:lnTo>
                    <a:pt x="188023" y="0"/>
                  </a:lnTo>
                  <a:lnTo>
                    <a:pt x="174396" y="0"/>
                  </a:lnTo>
                  <a:lnTo>
                    <a:pt x="174396" y="19812"/>
                  </a:lnTo>
                  <a:lnTo>
                    <a:pt x="174396" y="80848"/>
                  </a:lnTo>
                  <a:lnTo>
                    <a:pt x="174383" y="19812"/>
                  </a:lnTo>
                  <a:lnTo>
                    <a:pt x="174396" y="0"/>
                  </a:lnTo>
                  <a:lnTo>
                    <a:pt x="0" y="0"/>
                  </a:lnTo>
                  <a:lnTo>
                    <a:pt x="0" y="19812"/>
                  </a:lnTo>
                  <a:lnTo>
                    <a:pt x="0" y="80848"/>
                  </a:lnTo>
                  <a:lnTo>
                    <a:pt x="0" y="100660"/>
                  </a:lnTo>
                  <a:lnTo>
                    <a:pt x="188023" y="100660"/>
                  </a:lnTo>
                  <a:lnTo>
                    <a:pt x="188023" y="80848"/>
                  </a:lnTo>
                  <a:lnTo>
                    <a:pt x="188036" y="19812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3761719" y="4465688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71"/>
                  </a:lnTo>
                  <a:lnTo>
                    <a:pt x="1938" y="10067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3762688" y="4466646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341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3884908" y="4465688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71"/>
                  </a:lnTo>
                  <a:lnTo>
                    <a:pt x="1938" y="10067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3885876" y="4466646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341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4113441" y="4465688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71"/>
                  </a:lnTo>
                  <a:lnTo>
                    <a:pt x="1938" y="10067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4114409" y="4466646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341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4374728" y="4465688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71"/>
                  </a:lnTo>
                  <a:lnTo>
                    <a:pt x="1938" y="10067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4375697" y="4466646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341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4624654" y="4465688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71"/>
                  </a:lnTo>
                  <a:lnTo>
                    <a:pt x="1938" y="10067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4625622" y="4466646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341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4814615" y="4465688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671"/>
                  </a:lnTo>
                  <a:lnTo>
                    <a:pt x="1938" y="10067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4815584" y="4466646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341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3777293" y="4586176"/>
              <a:ext cx="93980" cy="61594"/>
            </a:xfrm>
            <a:custGeom>
              <a:avLst/>
              <a:gdLst/>
              <a:ahLst/>
              <a:cxnLst/>
              <a:rect l="l" t="t" r="r" b="b"/>
              <a:pathLst>
                <a:path w="93979" h="61595">
                  <a:moveTo>
                    <a:pt x="93979" y="0"/>
                  </a:moveTo>
                  <a:lnTo>
                    <a:pt x="0" y="0"/>
                  </a:lnTo>
                  <a:lnTo>
                    <a:pt x="0" y="61300"/>
                  </a:lnTo>
                  <a:lnTo>
                    <a:pt x="93979" y="61300"/>
                  </a:lnTo>
                  <a:lnTo>
                    <a:pt x="939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3763657" y="4566361"/>
              <a:ext cx="121285" cy="100965"/>
            </a:xfrm>
            <a:custGeom>
              <a:avLst/>
              <a:gdLst/>
              <a:ahLst/>
              <a:cxnLst/>
              <a:rect l="l" t="t" r="r" b="b"/>
              <a:pathLst>
                <a:path w="121285" h="100964">
                  <a:moveTo>
                    <a:pt x="121246" y="81127"/>
                  </a:moveTo>
                  <a:lnTo>
                    <a:pt x="0" y="81127"/>
                  </a:lnTo>
                  <a:lnTo>
                    <a:pt x="0" y="100939"/>
                  </a:lnTo>
                  <a:lnTo>
                    <a:pt x="121246" y="100939"/>
                  </a:lnTo>
                  <a:lnTo>
                    <a:pt x="121246" y="81127"/>
                  </a:lnTo>
                  <a:close/>
                </a:path>
                <a:path w="121285" h="100964">
                  <a:moveTo>
                    <a:pt x="121246" y="0"/>
                  </a:moveTo>
                  <a:lnTo>
                    <a:pt x="0" y="0"/>
                  </a:lnTo>
                  <a:lnTo>
                    <a:pt x="0" y="19824"/>
                  </a:lnTo>
                  <a:lnTo>
                    <a:pt x="0" y="81114"/>
                  </a:lnTo>
                  <a:lnTo>
                    <a:pt x="13627" y="81114"/>
                  </a:lnTo>
                  <a:lnTo>
                    <a:pt x="13627" y="19824"/>
                  </a:lnTo>
                  <a:lnTo>
                    <a:pt x="107607" y="19824"/>
                  </a:lnTo>
                  <a:lnTo>
                    <a:pt x="107607" y="81114"/>
                  </a:lnTo>
                  <a:lnTo>
                    <a:pt x="121246" y="81114"/>
                  </a:lnTo>
                  <a:lnTo>
                    <a:pt x="121246" y="19824"/>
                  </a:lnTo>
                  <a:lnTo>
                    <a:pt x="12124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3886835" y="4566361"/>
              <a:ext cx="226695" cy="100965"/>
            </a:xfrm>
            <a:custGeom>
              <a:avLst/>
              <a:gdLst/>
              <a:ahLst/>
              <a:cxnLst/>
              <a:rect l="l" t="t" r="r" b="b"/>
              <a:pathLst>
                <a:path w="226695" h="100964">
                  <a:moveTo>
                    <a:pt x="226593" y="81127"/>
                  </a:moveTo>
                  <a:lnTo>
                    <a:pt x="0" y="81127"/>
                  </a:lnTo>
                  <a:lnTo>
                    <a:pt x="0" y="100939"/>
                  </a:lnTo>
                  <a:lnTo>
                    <a:pt x="226593" y="100939"/>
                  </a:lnTo>
                  <a:lnTo>
                    <a:pt x="226593" y="81127"/>
                  </a:lnTo>
                  <a:close/>
                </a:path>
                <a:path w="226695" h="100964">
                  <a:moveTo>
                    <a:pt x="226606" y="19824"/>
                  </a:moveTo>
                  <a:lnTo>
                    <a:pt x="226593" y="0"/>
                  </a:lnTo>
                  <a:lnTo>
                    <a:pt x="0" y="0"/>
                  </a:lnTo>
                  <a:lnTo>
                    <a:pt x="0" y="19824"/>
                  </a:lnTo>
                  <a:lnTo>
                    <a:pt x="0" y="81114"/>
                  </a:lnTo>
                  <a:lnTo>
                    <a:pt x="13639" y="81114"/>
                  </a:lnTo>
                  <a:lnTo>
                    <a:pt x="212966" y="81114"/>
                  </a:lnTo>
                  <a:lnTo>
                    <a:pt x="212966" y="19824"/>
                  </a:lnTo>
                  <a:lnTo>
                    <a:pt x="212979" y="81114"/>
                  </a:lnTo>
                  <a:lnTo>
                    <a:pt x="226606" y="81114"/>
                  </a:lnTo>
                  <a:lnTo>
                    <a:pt x="226606" y="19824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4115371" y="4566361"/>
              <a:ext cx="259715" cy="100965"/>
            </a:xfrm>
            <a:custGeom>
              <a:avLst/>
              <a:gdLst/>
              <a:ahLst/>
              <a:cxnLst/>
              <a:rect l="l" t="t" r="r" b="b"/>
              <a:pathLst>
                <a:path w="259714" h="100964">
                  <a:moveTo>
                    <a:pt x="259346" y="81127"/>
                  </a:moveTo>
                  <a:lnTo>
                    <a:pt x="0" y="81127"/>
                  </a:lnTo>
                  <a:lnTo>
                    <a:pt x="0" y="100939"/>
                  </a:lnTo>
                  <a:lnTo>
                    <a:pt x="259346" y="100939"/>
                  </a:lnTo>
                  <a:lnTo>
                    <a:pt x="259346" y="81127"/>
                  </a:lnTo>
                  <a:close/>
                </a:path>
                <a:path w="259714" h="100964">
                  <a:moveTo>
                    <a:pt x="259359" y="19824"/>
                  </a:moveTo>
                  <a:lnTo>
                    <a:pt x="259346" y="0"/>
                  </a:lnTo>
                  <a:lnTo>
                    <a:pt x="0" y="0"/>
                  </a:lnTo>
                  <a:lnTo>
                    <a:pt x="0" y="19824"/>
                  </a:lnTo>
                  <a:lnTo>
                    <a:pt x="0" y="81114"/>
                  </a:lnTo>
                  <a:lnTo>
                    <a:pt x="13627" y="81114"/>
                  </a:lnTo>
                  <a:lnTo>
                    <a:pt x="245706" y="81114"/>
                  </a:lnTo>
                  <a:lnTo>
                    <a:pt x="245706" y="19824"/>
                  </a:lnTo>
                  <a:lnTo>
                    <a:pt x="245732" y="81114"/>
                  </a:lnTo>
                  <a:lnTo>
                    <a:pt x="259359" y="81114"/>
                  </a:lnTo>
                  <a:lnTo>
                    <a:pt x="259359" y="1982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4376661" y="4566361"/>
              <a:ext cx="248285" cy="100965"/>
            </a:xfrm>
            <a:custGeom>
              <a:avLst/>
              <a:gdLst/>
              <a:ahLst/>
              <a:cxnLst/>
              <a:rect l="l" t="t" r="r" b="b"/>
              <a:pathLst>
                <a:path w="248285" h="100964">
                  <a:moveTo>
                    <a:pt x="247980" y="81127"/>
                  </a:moveTo>
                  <a:lnTo>
                    <a:pt x="0" y="81127"/>
                  </a:lnTo>
                  <a:lnTo>
                    <a:pt x="0" y="100939"/>
                  </a:lnTo>
                  <a:lnTo>
                    <a:pt x="247980" y="100939"/>
                  </a:lnTo>
                  <a:lnTo>
                    <a:pt x="247980" y="81127"/>
                  </a:lnTo>
                  <a:close/>
                </a:path>
                <a:path w="248285" h="100964">
                  <a:moveTo>
                    <a:pt x="247980" y="0"/>
                  </a:moveTo>
                  <a:lnTo>
                    <a:pt x="0" y="0"/>
                  </a:lnTo>
                  <a:lnTo>
                    <a:pt x="0" y="19824"/>
                  </a:lnTo>
                  <a:lnTo>
                    <a:pt x="0" y="81114"/>
                  </a:lnTo>
                  <a:lnTo>
                    <a:pt x="13627" y="81114"/>
                  </a:lnTo>
                  <a:lnTo>
                    <a:pt x="234340" y="81114"/>
                  </a:lnTo>
                  <a:lnTo>
                    <a:pt x="247967" y="81114"/>
                  </a:lnTo>
                  <a:lnTo>
                    <a:pt x="247967" y="19824"/>
                  </a:lnTo>
                  <a:lnTo>
                    <a:pt x="24798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4640216" y="4586176"/>
              <a:ext cx="161290" cy="61594"/>
            </a:xfrm>
            <a:custGeom>
              <a:avLst/>
              <a:gdLst/>
              <a:ahLst/>
              <a:cxnLst/>
              <a:rect l="l" t="t" r="r" b="b"/>
              <a:pathLst>
                <a:path w="161289" h="61595">
                  <a:moveTo>
                    <a:pt x="160755" y="0"/>
                  </a:moveTo>
                  <a:lnTo>
                    <a:pt x="0" y="0"/>
                  </a:lnTo>
                  <a:lnTo>
                    <a:pt x="0" y="61300"/>
                  </a:lnTo>
                  <a:lnTo>
                    <a:pt x="160755" y="61300"/>
                  </a:lnTo>
                  <a:lnTo>
                    <a:pt x="16075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3" name="object 303"/>
          <p:cNvGrpSpPr/>
          <p:nvPr/>
        </p:nvGrpSpPr>
        <p:grpSpPr>
          <a:xfrm>
            <a:off x="3761719" y="4566358"/>
            <a:ext cx="1056005" cy="104139"/>
            <a:chOff x="3761719" y="4566358"/>
            <a:chExt cx="1056005" cy="104139"/>
          </a:xfrm>
        </p:grpSpPr>
        <p:sp>
          <p:nvSpPr>
            <p:cNvPr id="304" name="object 304"/>
            <p:cNvSpPr/>
            <p:nvPr/>
          </p:nvSpPr>
          <p:spPr>
            <a:xfrm>
              <a:off x="4626584" y="4566361"/>
              <a:ext cx="188595" cy="100965"/>
            </a:xfrm>
            <a:custGeom>
              <a:avLst/>
              <a:gdLst/>
              <a:ahLst/>
              <a:cxnLst/>
              <a:rect l="l" t="t" r="r" b="b"/>
              <a:pathLst>
                <a:path w="188595" h="100964">
                  <a:moveTo>
                    <a:pt x="188023" y="81127"/>
                  </a:moveTo>
                  <a:lnTo>
                    <a:pt x="0" y="81127"/>
                  </a:lnTo>
                  <a:lnTo>
                    <a:pt x="0" y="100939"/>
                  </a:lnTo>
                  <a:lnTo>
                    <a:pt x="188023" y="100939"/>
                  </a:lnTo>
                  <a:lnTo>
                    <a:pt x="188023" y="81127"/>
                  </a:lnTo>
                  <a:close/>
                </a:path>
                <a:path w="188595" h="100964">
                  <a:moveTo>
                    <a:pt x="188036" y="19824"/>
                  </a:moveTo>
                  <a:lnTo>
                    <a:pt x="188023" y="0"/>
                  </a:lnTo>
                  <a:lnTo>
                    <a:pt x="0" y="0"/>
                  </a:lnTo>
                  <a:lnTo>
                    <a:pt x="0" y="19824"/>
                  </a:lnTo>
                  <a:lnTo>
                    <a:pt x="0" y="81114"/>
                  </a:lnTo>
                  <a:lnTo>
                    <a:pt x="13639" y="81114"/>
                  </a:lnTo>
                  <a:lnTo>
                    <a:pt x="13639" y="19824"/>
                  </a:lnTo>
                  <a:lnTo>
                    <a:pt x="174396" y="19824"/>
                  </a:lnTo>
                  <a:lnTo>
                    <a:pt x="174396" y="81114"/>
                  </a:lnTo>
                  <a:lnTo>
                    <a:pt x="188036" y="81114"/>
                  </a:lnTo>
                  <a:lnTo>
                    <a:pt x="188036" y="1982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3761719" y="4566359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3762688" y="4567317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02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3761719" y="4667292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39">
                  <a:moveTo>
                    <a:pt x="1938" y="0"/>
                  </a:moveTo>
                  <a:lnTo>
                    <a:pt x="0" y="0"/>
                  </a:lnTo>
                  <a:lnTo>
                    <a:pt x="0" y="1915"/>
                  </a:lnTo>
                  <a:lnTo>
                    <a:pt x="1938" y="1915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3762688" y="466825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0"/>
                  </a:moveTo>
                  <a:lnTo>
                    <a:pt x="1604" y="0"/>
                  </a:lnTo>
                </a:path>
                <a:path w="1904" h="1904">
                  <a:moveTo>
                    <a:pt x="0" y="0"/>
                  </a:moveTo>
                  <a:lnTo>
                    <a:pt x="0" y="1583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3761719" y="4667292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39">
                  <a:moveTo>
                    <a:pt x="1938" y="0"/>
                  </a:moveTo>
                  <a:lnTo>
                    <a:pt x="0" y="0"/>
                  </a:lnTo>
                  <a:lnTo>
                    <a:pt x="0" y="1915"/>
                  </a:lnTo>
                  <a:lnTo>
                    <a:pt x="1938" y="1915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3762688" y="466825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0"/>
                  </a:moveTo>
                  <a:lnTo>
                    <a:pt x="1604" y="0"/>
                  </a:lnTo>
                </a:path>
                <a:path w="1904" h="1904">
                  <a:moveTo>
                    <a:pt x="0" y="0"/>
                  </a:moveTo>
                  <a:lnTo>
                    <a:pt x="0" y="1583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3763657" y="4667292"/>
              <a:ext cx="121285" cy="2540"/>
            </a:xfrm>
            <a:custGeom>
              <a:avLst/>
              <a:gdLst/>
              <a:ahLst/>
              <a:cxnLst/>
              <a:rect l="l" t="t" r="r" b="b"/>
              <a:pathLst>
                <a:path w="121285" h="2539">
                  <a:moveTo>
                    <a:pt x="121252" y="0"/>
                  </a:moveTo>
                  <a:lnTo>
                    <a:pt x="0" y="0"/>
                  </a:lnTo>
                  <a:lnTo>
                    <a:pt x="0" y="1915"/>
                  </a:lnTo>
                  <a:lnTo>
                    <a:pt x="121252" y="1915"/>
                  </a:lnTo>
                  <a:lnTo>
                    <a:pt x="121252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3764626" y="4668252"/>
              <a:ext cx="121285" cy="0"/>
            </a:xfrm>
            <a:custGeom>
              <a:avLst/>
              <a:gdLst/>
              <a:ahLst/>
              <a:cxnLst/>
              <a:rect l="l" t="t" r="r" b="b"/>
              <a:pathLst>
                <a:path w="121285">
                  <a:moveTo>
                    <a:pt x="0" y="0"/>
                  </a:moveTo>
                  <a:lnTo>
                    <a:pt x="120916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3884908" y="4566359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3885876" y="4567317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02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3884908" y="4667292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39">
                  <a:moveTo>
                    <a:pt x="1938" y="0"/>
                  </a:moveTo>
                  <a:lnTo>
                    <a:pt x="0" y="0"/>
                  </a:lnTo>
                  <a:lnTo>
                    <a:pt x="0" y="1915"/>
                  </a:lnTo>
                  <a:lnTo>
                    <a:pt x="1938" y="1915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3885876" y="466825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0"/>
                  </a:moveTo>
                  <a:lnTo>
                    <a:pt x="1604" y="0"/>
                  </a:lnTo>
                </a:path>
                <a:path w="1904" h="1904">
                  <a:moveTo>
                    <a:pt x="0" y="0"/>
                  </a:moveTo>
                  <a:lnTo>
                    <a:pt x="0" y="1583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3886846" y="4667292"/>
              <a:ext cx="226695" cy="2540"/>
            </a:xfrm>
            <a:custGeom>
              <a:avLst/>
              <a:gdLst/>
              <a:ahLst/>
              <a:cxnLst/>
              <a:rect l="l" t="t" r="r" b="b"/>
              <a:pathLst>
                <a:path w="226695" h="2539">
                  <a:moveTo>
                    <a:pt x="226594" y="0"/>
                  </a:moveTo>
                  <a:lnTo>
                    <a:pt x="0" y="0"/>
                  </a:lnTo>
                  <a:lnTo>
                    <a:pt x="0" y="1915"/>
                  </a:lnTo>
                  <a:lnTo>
                    <a:pt x="226594" y="1915"/>
                  </a:lnTo>
                  <a:lnTo>
                    <a:pt x="226594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3887815" y="4668252"/>
              <a:ext cx="226695" cy="0"/>
            </a:xfrm>
            <a:custGeom>
              <a:avLst/>
              <a:gdLst/>
              <a:ahLst/>
              <a:cxnLst/>
              <a:rect l="l" t="t" r="r" b="b"/>
              <a:pathLst>
                <a:path w="226695">
                  <a:moveTo>
                    <a:pt x="0" y="0"/>
                  </a:moveTo>
                  <a:lnTo>
                    <a:pt x="226270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4113441" y="4566359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4114409" y="4567317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02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4113441" y="4667292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39">
                  <a:moveTo>
                    <a:pt x="1938" y="0"/>
                  </a:moveTo>
                  <a:lnTo>
                    <a:pt x="0" y="0"/>
                  </a:lnTo>
                  <a:lnTo>
                    <a:pt x="0" y="1915"/>
                  </a:lnTo>
                  <a:lnTo>
                    <a:pt x="1938" y="1915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4114409" y="466825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0"/>
                  </a:moveTo>
                  <a:lnTo>
                    <a:pt x="1615" y="0"/>
                  </a:lnTo>
                </a:path>
                <a:path w="1904" h="1904">
                  <a:moveTo>
                    <a:pt x="0" y="0"/>
                  </a:moveTo>
                  <a:lnTo>
                    <a:pt x="0" y="1583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4115379" y="4667292"/>
              <a:ext cx="259715" cy="2540"/>
            </a:xfrm>
            <a:custGeom>
              <a:avLst/>
              <a:gdLst/>
              <a:ahLst/>
              <a:cxnLst/>
              <a:rect l="l" t="t" r="r" b="b"/>
              <a:pathLst>
                <a:path w="259714" h="2539">
                  <a:moveTo>
                    <a:pt x="259346" y="0"/>
                  </a:moveTo>
                  <a:lnTo>
                    <a:pt x="0" y="0"/>
                  </a:lnTo>
                  <a:lnTo>
                    <a:pt x="0" y="1915"/>
                  </a:lnTo>
                  <a:lnTo>
                    <a:pt x="259346" y="1915"/>
                  </a:lnTo>
                  <a:lnTo>
                    <a:pt x="259346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4116348" y="4668252"/>
              <a:ext cx="259079" cy="0"/>
            </a:xfrm>
            <a:custGeom>
              <a:avLst/>
              <a:gdLst/>
              <a:ahLst/>
              <a:cxnLst/>
              <a:rect l="l" t="t" r="r" b="b"/>
              <a:pathLst>
                <a:path w="259079">
                  <a:moveTo>
                    <a:pt x="0" y="0"/>
                  </a:moveTo>
                  <a:lnTo>
                    <a:pt x="259026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4374728" y="4566359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4375697" y="4567317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02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4374728" y="4667292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39">
                  <a:moveTo>
                    <a:pt x="1938" y="0"/>
                  </a:moveTo>
                  <a:lnTo>
                    <a:pt x="0" y="0"/>
                  </a:lnTo>
                  <a:lnTo>
                    <a:pt x="0" y="1915"/>
                  </a:lnTo>
                  <a:lnTo>
                    <a:pt x="1938" y="1915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4375697" y="466825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0"/>
                  </a:moveTo>
                  <a:lnTo>
                    <a:pt x="1615" y="0"/>
                  </a:lnTo>
                </a:path>
                <a:path w="1904" h="1904">
                  <a:moveTo>
                    <a:pt x="0" y="0"/>
                  </a:moveTo>
                  <a:lnTo>
                    <a:pt x="0" y="1583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4376667" y="4667292"/>
              <a:ext cx="248285" cy="2540"/>
            </a:xfrm>
            <a:custGeom>
              <a:avLst/>
              <a:gdLst/>
              <a:ahLst/>
              <a:cxnLst/>
              <a:rect l="l" t="t" r="r" b="b"/>
              <a:pathLst>
                <a:path w="248285" h="2539">
                  <a:moveTo>
                    <a:pt x="247983" y="0"/>
                  </a:moveTo>
                  <a:lnTo>
                    <a:pt x="0" y="0"/>
                  </a:lnTo>
                  <a:lnTo>
                    <a:pt x="0" y="1915"/>
                  </a:lnTo>
                  <a:lnTo>
                    <a:pt x="247983" y="1915"/>
                  </a:lnTo>
                  <a:lnTo>
                    <a:pt x="247983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4377636" y="4668252"/>
              <a:ext cx="247650" cy="0"/>
            </a:xfrm>
            <a:custGeom>
              <a:avLst/>
              <a:gdLst/>
              <a:ahLst/>
              <a:cxnLst/>
              <a:rect l="l" t="t" r="r" b="b"/>
              <a:pathLst>
                <a:path w="247650">
                  <a:moveTo>
                    <a:pt x="0" y="0"/>
                  </a:moveTo>
                  <a:lnTo>
                    <a:pt x="247636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4624654" y="4566359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4625622" y="4567317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02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4624654" y="4667292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39">
                  <a:moveTo>
                    <a:pt x="1938" y="0"/>
                  </a:moveTo>
                  <a:lnTo>
                    <a:pt x="0" y="0"/>
                  </a:lnTo>
                  <a:lnTo>
                    <a:pt x="0" y="1915"/>
                  </a:lnTo>
                  <a:lnTo>
                    <a:pt x="1938" y="1915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4625622" y="466825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0"/>
                  </a:moveTo>
                  <a:lnTo>
                    <a:pt x="1588" y="0"/>
                  </a:lnTo>
                </a:path>
                <a:path w="1904" h="1904">
                  <a:moveTo>
                    <a:pt x="0" y="0"/>
                  </a:moveTo>
                  <a:lnTo>
                    <a:pt x="0" y="1583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4626592" y="4667292"/>
              <a:ext cx="188595" cy="2540"/>
            </a:xfrm>
            <a:custGeom>
              <a:avLst/>
              <a:gdLst/>
              <a:ahLst/>
              <a:cxnLst/>
              <a:rect l="l" t="t" r="r" b="b"/>
              <a:pathLst>
                <a:path w="188595" h="2539">
                  <a:moveTo>
                    <a:pt x="188025" y="0"/>
                  </a:moveTo>
                  <a:lnTo>
                    <a:pt x="0" y="0"/>
                  </a:lnTo>
                  <a:lnTo>
                    <a:pt x="0" y="1915"/>
                  </a:lnTo>
                  <a:lnTo>
                    <a:pt x="188025" y="1915"/>
                  </a:lnTo>
                  <a:lnTo>
                    <a:pt x="188025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4627561" y="4668252"/>
              <a:ext cx="187960" cy="0"/>
            </a:xfrm>
            <a:custGeom>
              <a:avLst/>
              <a:gdLst/>
              <a:ahLst/>
              <a:cxnLst/>
              <a:rect l="l" t="t" r="r" b="b"/>
              <a:pathLst>
                <a:path w="187960">
                  <a:moveTo>
                    <a:pt x="0" y="0"/>
                  </a:moveTo>
                  <a:lnTo>
                    <a:pt x="187699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4814615" y="4566359"/>
              <a:ext cx="2540" cy="100965"/>
            </a:xfrm>
            <a:custGeom>
              <a:avLst/>
              <a:gdLst/>
              <a:ahLst/>
              <a:cxnLst/>
              <a:rect l="l" t="t" r="r" b="b"/>
              <a:pathLst>
                <a:path w="2539" h="100964">
                  <a:moveTo>
                    <a:pt x="1938" y="0"/>
                  </a:moveTo>
                  <a:lnTo>
                    <a:pt x="0" y="0"/>
                  </a:lnTo>
                  <a:lnTo>
                    <a:pt x="0" y="100934"/>
                  </a:lnTo>
                  <a:lnTo>
                    <a:pt x="1938" y="100934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4815584" y="4567317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602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4814615" y="4667292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39">
                  <a:moveTo>
                    <a:pt x="1938" y="0"/>
                  </a:moveTo>
                  <a:lnTo>
                    <a:pt x="0" y="0"/>
                  </a:lnTo>
                  <a:lnTo>
                    <a:pt x="0" y="1915"/>
                  </a:lnTo>
                  <a:lnTo>
                    <a:pt x="1938" y="1915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4815584" y="466825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0"/>
                  </a:moveTo>
                  <a:lnTo>
                    <a:pt x="1588" y="0"/>
                  </a:lnTo>
                </a:path>
                <a:path w="1904" h="1904">
                  <a:moveTo>
                    <a:pt x="0" y="0"/>
                  </a:moveTo>
                  <a:lnTo>
                    <a:pt x="0" y="1583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4814615" y="4667292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39">
                  <a:moveTo>
                    <a:pt x="1938" y="0"/>
                  </a:moveTo>
                  <a:lnTo>
                    <a:pt x="0" y="0"/>
                  </a:lnTo>
                  <a:lnTo>
                    <a:pt x="0" y="1915"/>
                  </a:lnTo>
                  <a:lnTo>
                    <a:pt x="1938" y="1915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4815584" y="466825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0"/>
                  </a:moveTo>
                  <a:lnTo>
                    <a:pt x="1588" y="0"/>
                  </a:lnTo>
                </a:path>
                <a:path w="1904" h="1904">
                  <a:moveTo>
                    <a:pt x="0" y="0"/>
                  </a:moveTo>
                  <a:lnTo>
                    <a:pt x="0" y="1583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3" name="object 343"/>
          <p:cNvSpPr txBox="1"/>
          <p:nvPr/>
        </p:nvSpPr>
        <p:spPr>
          <a:xfrm>
            <a:off x="3745142" y="4655847"/>
            <a:ext cx="27940" cy="28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25" dirty="0">
                <a:solidFill>
                  <a:srgbClr val="010000"/>
                </a:solidFill>
                <a:latin typeface="Arial MT"/>
                <a:cs typeface="Arial MT"/>
              </a:rPr>
              <a:t>10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344" name="object 344"/>
          <p:cNvGrpSpPr/>
          <p:nvPr/>
        </p:nvGrpSpPr>
        <p:grpSpPr>
          <a:xfrm>
            <a:off x="1022331" y="2210921"/>
            <a:ext cx="5167630" cy="2668905"/>
            <a:chOff x="1022331" y="2210921"/>
            <a:chExt cx="5167630" cy="2668905"/>
          </a:xfrm>
        </p:grpSpPr>
        <p:sp>
          <p:nvSpPr>
            <p:cNvPr id="345" name="object 345"/>
            <p:cNvSpPr/>
            <p:nvPr/>
          </p:nvSpPr>
          <p:spPr>
            <a:xfrm>
              <a:off x="1387138" y="2215683"/>
              <a:ext cx="0" cy="663575"/>
            </a:xfrm>
            <a:custGeom>
              <a:avLst/>
              <a:gdLst/>
              <a:ahLst/>
              <a:cxnLst/>
              <a:rect l="l" t="t" r="r" b="b"/>
              <a:pathLst>
                <a:path h="663575">
                  <a:moveTo>
                    <a:pt x="0" y="0"/>
                  </a:moveTo>
                  <a:lnTo>
                    <a:pt x="1" y="66344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1387138" y="2879124"/>
              <a:ext cx="840105" cy="0"/>
            </a:xfrm>
            <a:custGeom>
              <a:avLst/>
              <a:gdLst/>
              <a:ahLst/>
              <a:cxnLst/>
              <a:rect l="l" t="t" r="r" b="b"/>
              <a:pathLst>
                <a:path w="840105">
                  <a:moveTo>
                    <a:pt x="0" y="0"/>
                  </a:moveTo>
                  <a:lnTo>
                    <a:pt x="840105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1068349" y="2879124"/>
              <a:ext cx="319405" cy="308610"/>
            </a:xfrm>
            <a:custGeom>
              <a:avLst/>
              <a:gdLst/>
              <a:ahLst/>
              <a:cxnLst/>
              <a:rect l="l" t="t" r="r" b="b"/>
              <a:pathLst>
                <a:path w="319405" h="308610">
                  <a:moveTo>
                    <a:pt x="318790" y="0"/>
                  </a:moveTo>
                  <a:lnTo>
                    <a:pt x="0" y="30810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8" name="object 3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2411" y="2321495"/>
              <a:ext cx="339566" cy="230672"/>
            </a:xfrm>
            <a:prstGeom prst="rect">
              <a:avLst/>
            </a:prstGeom>
          </p:spPr>
        </p:pic>
        <p:sp>
          <p:nvSpPr>
            <p:cNvPr id="349" name="object 349"/>
            <p:cNvSpPr/>
            <p:nvPr/>
          </p:nvSpPr>
          <p:spPr>
            <a:xfrm>
              <a:off x="1027093" y="2630335"/>
              <a:ext cx="60325" cy="55880"/>
            </a:xfrm>
            <a:custGeom>
              <a:avLst/>
              <a:gdLst/>
              <a:ahLst/>
              <a:cxnLst/>
              <a:rect l="l" t="t" r="r" b="b"/>
              <a:pathLst>
                <a:path w="60325" h="55880">
                  <a:moveTo>
                    <a:pt x="43816" y="0"/>
                  </a:moveTo>
                  <a:lnTo>
                    <a:pt x="16191" y="0"/>
                  </a:lnTo>
                  <a:lnTo>
                    <a:pt x="0" y="16191"/>
                  </a:lnTo>
                  <a:lnTo>
                    <a:pt x="0" y="39094"/>
                  </a:lnTo>
                  <a:lnTo>
                    <a:pt x="16191" y="55286"/>
                  </a:lnTo>
                  <a:lnTo>
                    <a:pt x="43816" y="55286"/>
                  </a:lnTo>
                  <a:lnTo>
                    <a:pt x="60008" y="39094"/>
                  </a:lnTo>
                  <a:lnTo>
                    <a:pt x="60008" y="16191"/>
                  </a:lnTo>
                  <a:lnTo>
                    <a:pt x="43816" y="0"/>
                  </a:lnTo>
                  <a:close/>
                </a:path>
              </a:pathLst>
            </a:custGeom>
            <a:solidFill>
              <a:srgbClr val="F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1027093" y="2630335"/>
              <a:ext cx="60325" cy="55880"/>
            </a:xfrm>
            <a:custGeom>
              <a:avLst/>
              <a:gdLst/>
              <a:ahLst/>
              <a:cxnLst/>
              <a:rect l="l" t="t" r="r" b="b"/>
              <a:pathLst>
                <a:path w="60325" h="55880">
                  <a:moveTo>
                    <a:pt x="0" y="16191"/>
                  </a:moveTo>
                  <a:lnTo>
                    <a:pt x="16191" y="0"/>
                  </a:lnTo>
                  <a:lnTo>
                    <a:pt x="43816" y="0"/>
                  </a:lnTo>
                  <a:lnTo>
                    <a:pt x="60008" y="16191"/>
                  </a:lnTo>
                  <a:lnTo>
                    <a:pt x="60008" y="39095"/>
                  </a:lnTo>
                  <a:lnTo>
                    <a:pt x="43816" y="55287"/>
                  </a:lnTo>
                  <a:lnTo>
                    <a:pt x="16191" y="55287"/>
                  </a:lnTo>
                  <a:lnTo>
                    <a:pt x="0" y="39095"/>
                  </a:lnTo>
                  <a:lnTo>
                    <a:pt x="0" y="16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1" name="object 3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2342" y="2570285"/>
              <a:ext cx="159545" cy="230671"/>
            </a:xfrm>
            <a:prstGeom prst="rect">
              <a:avLst/>
            </a:prstGeom>
          </p:spPr>
        </p:pic>
        <p:sp>
          <p:nvSpPr>
            <p:cNvPr id="352" name="object 352"/>
            <p:cNvSpPr/>
            <p:nvPr/>
          </p:nvSpPr>
          <p:spPr>
            <a:xfrm>
              <a:off x="1027093" y="2713264"/>
              <a:ext cx="60325" cy="55880"/>
            </a:xfrm>
            <a:custGeom>
              <a:avLst/>
              <a:gdLst/>
              <a:ahLst/>
              <a:cxnLst/>
              <a:rect l="l" t="t" r="r" b="b"/>
              <a:pathLst>
                <a:path w="60325" h="55880">
                  <a:moveTo>
                    <a:pt x="43816" y="0"/>
                  </a:moveTo>
                  <a:lnTo>
                    <a:pt x="16191" y="0"/>
                  </a:lnTo>
                  <a:lnTo>
                    <a:pt x="0" y="16192"/>
                  </a:lnTo>
                  <a:lnTo>
                    <a:pt x="0" y="39095"/>
                  </a:lnTo>
                  <a:lnTo>
                    <a:pt x="16191" y="55286"/>
                  </a:lnTo>
                  <a:lnTo>
                    <a:pt x="43816" y="55286"/>
                  </a:lnTo>
                  <a:lnTo>
                    <a:pt x="60008" y="39095"/>
                  </a:lnTo>
                  <a:lnTo>
                    <a:pt x="60008" y="16192"/>
                  </a:lnTo>
                  <a:lnTo>
                    <a:pt x="43816" y="0"/>
                  </a:lnTo>
                  <a:close/>
                </a:path>
              </a:pathLst>
            </a:custGeom>
            <a:solidFill>
              <a:srgbClr val="F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1027093" y="2713264"/>
              <a:ext cx="60325" cy="55880"/>
            </a:xfrm>
            <a:custGeom>
              <a:avLst/>
              <a:gdLst/>
              <a:ahLst/>
              <a:cxnLst/>
              <a:rect l="l" t="t" r="r" b="b"/>
              <a:pathLst>
                <a:path w="60325" h="55880">
                  <a:moveTo>
                    <a:pt x="0" y="16191"/>
                  </a:moveTo>
                  <a:lnTo>
                    <a:pt x="16191" y="0"/>
                  </a:lnTo>
                  <a:lnTo>
                    <a:pt x="43816" y="0"/>
                  </a:lnTo>
                  <a:lnTo>
                    <a:pt x="60008" y="16191"/>
                  </a:lnTo>
                  <a:lnTo>
                    <a:pt x="60008" y="39095"/>
                  </a:lnTo>
                  <a:lnTo>
                    <a:pt x="43816" y="55287"/>
                  </a:lnTo>
                  <a:lnTo>
                    <a:pt x="16191" y="55287"/>
                  </a:lnTo>
                  <a:lnTo>
                    <a:pt x="0" y="39095"/>
                  </a:lnTo>
                  <a:lnTo>
                    <a:pt x="0" y="16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1867198" y="2796194"/>
              <a:ext cx="60325" cy="55880"/>
            </a:xfrm>
            <a:custGeom>
              <a:avLst/>
              <a:gdLst/>
              <a:ahLst/>
              <a:cxnLst/>
              <a:rect l="l" t="t" r="r" b="b"/>
              <a:pathLst>
                <a:path w="60325" h="55880">
                  <a:moveTo>
                    <a:pt x="43816" y="0"/>
                  </a:moveTo>
                  <a:lnTo>
                    <a:pt x="16192" y="0"/>
                  </a:lnTo>
                  <a:lnTo>
                    <a:pt x="0" y="16192"/>
                  </a:lnTo>
                  <a:lnTo>
                    <a:pt x="0" y="39095"/>
                  </a:lnTo>
                  <a:lnTo>
                    <a:pt x="16192" y="55286"/>
                  </a:lnTo>
                  <a:lnTo>
                    <a:pt x="43816" y="55286"/>
                  </a:lnTo>
                  <a:lnTo>
                    <a:pt x="60008" y="39095"/>
                  </a:lnTo>
                  <a:lnTo>
                    <a:pt x="60008" y="16192"/>
                  </a:lnTo>
                  <a:lnTo>
                    <a:pt x="43816" y="0"/>
                  </a:lnTo>
                  <a:close/>
                </a:path>
              </a:pathLst>
            </a:custGeom>
            <a:solidFill>
              <a:srgbClr val="5ECC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1867198" y="2796194"/>
              <a:ext cx="60325" cy="55880"/>
            </a:xfrm>
            <a:custGeom>
              <a:avLst/>
              <a:gdLst/>
              <a:ahLst/>
              <a:cxnLst/>
              <a:rect l="l" t="t" r="r" b="b"/>
              <a:pathLst>
                <a:path w="60325" h="55880">
                  <a:moveTo>
                    <a:pt x="0" y="16191"/>
                  </a:moveTo>
                  <a:lnTo>
                    <a:pt x="16191" y="0"/>
                  </a:lnTo>
                  <a:lnTo>
                    <a:pt x="43816" y="0"/>
                  </a:lnTo>
                  <a:lnTo>
                    <a:pt x="60008" y="16191"/>
                  </a:lnTo>
                  <a:lnTo>
                    <a:pt x="60008" y="39095"/>
                  </a:lnTo>
                  <a:lnTo>
                    <a:pt x="43816" y="55287"/>
                  </a:lnTo>
                  <a:lnTo>
                    <a:pt x="16191" y="55287"/>
                  </a:lnTo>
                  <a:lnTo>
                    <a:pt x="0" y="39095"/>
                  </a:lnTo>
                  <a:lnTo>
                    <a:pt x="0" y="16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2047222" y="2823838"/>
              <a:ext cx="60325" cy="55880"/>
            </a:xfrm>
            <a:custGeom>
              <a:avLst/>
              <a:gdLst/>
              <a:ahLst/>
              <a:cxnLst/>
              <a:rect l="l" t="t" r="r" b="b"/>
              <a:pathLst>
                <a:path w="60325" h="55880">
                  <a:moveTo>
                    <a:pt x="43816" y="0"/>
                  </a:moveTo>
                  <a:lnTo>
                    <a:pt x="16191" y="0"/>
                  </a:lnTo>
                  <a:lnTo>
                    <a:pt x="0" y="16192"/>
                  </a:lnTo>
                  <a:lnTo>
                    <a:pt x="0" y="39095"/>
                  </a:lnTo>
                  <a:lnTo>
                    <a:pt x="16191" y="55286"/>
                  </a:lnTo>
                  <a:lnTo>
                    <a:pt x="43816" y="55286"/>
                  </a:lnTo>
                  <a:lnTo>
                    <a:pt x="60007" y="39095"/>
                  </a:lnTo>
                  <a:lnTo>
                    <a:pt x="60007" y="16192"/>
                  </a:lnTo>
                  <a:lnTo>
                    <a:pt x="43816" y="0"/>
                  </a:lnTo>
                  <a:close/>
                </a:path>
              </a:pathLst>
            </a:custGeom>
            <a:solidFill>
              <a:srgbClr val="5ECC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2047222" y="2823838"/>
              <a:ext cx="60325" cy="55880"/>
            </a:xfrm>
            <a:custGeom>
              <a:avLst/>
              <a:gdLst/>
              <a:ahLst/>
              <a:cxnLst/>
              <a:rect l="l" t="t" r="r" b="b"/>
              <a:pathLst>
                <a:path w="60325" h="55880">
                  <a:moveTo>
                    <a:pt x="0" y="16191"/>
                  </a:moveTo>
                  <a:lnTo>
                    <a:pt x="16191" y="0"/>
                  </a:lnTo>
                  <a:lnTo>
                    <a:pt x="43816" y="0"/>
                  </a:lnTo>
                  <a:lnTo>
                    <a:pt x="60008" y="16191"/>
                  </a:lnTo>
                  <a:lnTo>
                    <a:pt x="60008" y="39095"/>
                  </a:lnTo>
                  <a:lnTo>
                    <a:pt x="43816" y="55287"/>
                  </a:lnTo>
                  <a:lnTo>
                    <a:pt x="16191" y="55287"/>
                  </a:lnTo>
                  <a:lnTo>
                    <a:pt x="0" y="39095"/>
                  </a:lnTo>
                  <a:lnTo>
                    <a:pt x="0" y="16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1957209" y="2879124"/>
              <a:ext cx="60325" cy="55880"/>
            </a:xfrm>
            <a:custGeom>
              <a:avLst/>
              <a:gdLst/>
              <a:ahLst/>
              <a:cxnLst/>
              <a:rect l="l" t="t" r="r" b="b"/>
              <a:pathLst>
                <a:path w="60325" h="55880">
                  <a:moveTo>
                    <a:pt x="43816" y="0"/>
                  </a:moveTo>
                  <a:lnTo>
                    <a:pt x="16192" y="0"/>
                  </a:lnTo>
                  <a:lnTo>
                    <a:pt x="0" y="16192"/>
                  </a:lnTo>
                  <a:lnTo>
                    <a:pt x="0" y="39095"/>
                  </a:lnTo>
                  <a:lnTo>
                    <a:pt x="16192" y="55288"/>
                  </a:lnTo>
                  <a:lnTo>
                    <a:pt x="43816" y="55288"/>
                  </a:lnTo>
                  <a:lnTo>
                    <a:pt x="60008" y="39095"/>
                  </a:lnTo>
                  <a:lnTo>
                    <a:pt x="60008" y="16192"/>
                  </a:lnTo>
                  <a:lnTo>
                    <a:pt x="43816" y="0"/>
                  </a:lnTo>
                  <a:close/>
                </a:path>
              </a:pathLst>
            </a:custGeom>
            <a:solidFill>
              <a:srgbClr val="5ECC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1957209" y="2879124"/>
              <a:ext cx="60325" cy="55880"/>
            </a:xfrm>
            <a:custGeom>
              <a:avLst/>
              <a:gdLst/>
              <a:ahLst/>
              <a:cxnLst/>
              <a:rect l="l" t="t" r="r" b="b"/>
              <a:pathLst>
                <a:path w="60325" h="55880">
                  <a:moveTo>
                    <a:pt x="0" y="16191"/>
                  </a:moveTo>
                  <a:lnTo>
                    <a:pt x="16191" y="0"/>
                  </a:lnTo>
                  <a:lnTo>
                    <a:pt x="43816" y="0"/>
                  </a:lnTo>
                  <a:lnTo>
                    <a:pt x="60008" y="16191"/>
                  </a:lnTo>
                  <a:lnTo>
                    <a:pt x="60008" y="39095"/>
                  </a:lnTo>
                  <a:lnTo>
                    <a:pt x="43816" y="55287"/>
                  </a:lnTo>
                  <a:lnTo>
                    <a:pt x="16191" y="55287"/>
                  </a:lnTo>
                  <a:lnTo>
                    <a:pt x="0" y="39095"/>
                  </a:lnTo>
                  <a:lnTo>
                    <a:pt x="0" y="16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1867198" y="2934412"/>
              <a:ext cx="60325" cy="55880"/>
            </a:xfrm>
            <a:custGeom>
              <a:avLst/>
              <a:gdLst/>
              <a:ahLst/>
              <a:cxnLst/>
              <a:rect l="l" t="t" r="r" b="b"/>
              <a:pathLst>
                <a:path w="60325" h="55880">
                  <a:moveTo>
                    <a:pt x="43816" y="0"/>
                  </a:moveTo>
                  <a:lnTo>
                    <a:pt x="16192" y="0"/>
                  </a:lnTo>
                  <a:lnTo>
                    <a:pt x="0" y="16191"/>
                  </a:lnTo>
                  <a:lnTo>
                    <a:pt x="0" y="39094"/>
                  </a:lnTo>
                  <a:lnTo>
                    <a:pt x="16192" y="55286"/>
                  </a:lnTo>
                  <a:lnTo>
                    <a:pt x="43816" y="55286"/>
                  </a:lnTo>
                  <a:lnTo>
                    <a:pt x="60008" y="39094"/>
                  </a:lnTo>
                  <a:lnTo>
                    <a:pt x="60008" y="16191"/>
                  </a:lnTo>
                  <a:lnTo>
                    <a:pt x="43816" y="0"/>
                  </a:lnTo>
                  <a:close/>
                </a:path>
              </a:pathLst>
            </a:custGeom>
            <a:solidFill>
              <a:srgbClr val="5ECC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1867198" y="2934412"/>
              <a:ext cx="60325" cy="55880"/>
            </a:xfrm>
            <a:custGeom>
              <a:avLst/>
              <a:gdLst/>
              <a:ahLst/>
              <a:cxnLst/>
              <a:rect l="l" t="t" r="r" b="b"/>
              <a:pathLst>
                <a:path w="60325" h="55880">
                  <a:moveTo>
                    <a:pt x="0" y="16191"/>
                  </a:moveTo>
                  <a:lnTo>
                    <a:pt x="16191" y="0"/>
                  </a:lnTo>
                  <a:lnTo>
                    <a:pt x="43816" y="0"/>
                  </a:lnTo>
                  <a:lnTo>
                    <a:pt x="60008" y="16191"/>
                  </a:lnTo>
                  <a:lnTo>
                    <a:pt x="60008" y="39095"/>
                  </a:lnTo>
                  <a:lnTo>
                    <a:pt x="43816" y="55287"/>
                  </a:lnTo>
                  <a:lnTo>
                    <a:pt x="16191" y="55287"/>
                  </a:lnTo>
                  <a:lnTo>
                    <a:pt x="0" y="39095"/>
                  </a:lnTo>
                  <a:lnTo>
                    <a:pt x="0" y="16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1987213" y="2934412"/>
              <a:ext cx="60325" cy="55880"/>
            </a:xfrm>
            <a:custGeom>
              <a:avLst/>
              <a:gdLst/>
              <a:ahLst/>
              <a:cxnLst/>
              <a:rect l="l" t="t" r="r" b="b"/>
              <a:pathLst>
                <a:path w="60325" h="55880">
                  <a:moveTo>
                    <a:pt x="43816" y="0"/>
                  </a:moveTo>
                  <a:lnTo>
                    <a:pt x="16192" y="0"/>
                  </a:lnTo>
                  <a:lnTo>
                    <a:pt x="0" y="16191"/>
                  </a:lnTo>
                  <a:lnTo>
                    <a:pt x="0" y="39094"/>
                  </a:lnTo>
                  <a:lnTo>
                    <a:pt x="16192" y="55286"/>
                  </a:lnTo>
                  <a:lnTo>
                    <a:pt x="43816" y="55286"/>
                  </a:lnTo>
                  <a:lnTo>
                    <a:pt x="60008" y="39094"/>
                  </a:lnTo>
                  <a:lnTo>
                    <a:pt x="60008" y="16191"/>
                  </a:lnTo>
                  <a:lnTo>
                    <a:pt x="43816" y="0"/>
                  </a:lnTo>
                  <a:close/>
                </a:path>
              </a:pathLst>
            </a:custGeom>
            <a:solidFill>
              <a:srgbClr val="5ECC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1987213" y="2934412"/>
              <a:ext cx="60325" cy="55880"/>
            </a:xfrm>
            <a:custGeom>
              <a:avLst/>
              <a:gdLst/>
              <a:ahLst/>
              <a:cxnLst/>
              <a:rect l="l" t="t" r="r" b="b"/>
              <a:pathLst>
                <a:path w="60325" h="55880">
                  <a:moveTo>
                    <a:pt x="0" y="16191"/>
                  </a:moveTo>
                  <a:lnTo>
                    <a:pt x="16191" y="0"/>
                  </a:lnTo>
                  <a:lnTo>
                    <a:pt x="43816" y="0"/>
                  </a:lnTo>
                  <a:lnTo>
                    <a:pt x="60008" y="16191"/>
                  </a:lnTo>
                  <a:lnTo>
                    <a:pt x="60008" y="39095"/>
                  </a:lnTo>
                  <a:lnTo>
                    <a:pt x="43816" y="55287"/>
                  </a:lnTo>
                  <a:lnTo>
                    <a:pt x="16191" y="55287"/>
                  </a:lnTo>
                  <a:lnTo>
                    <a:pt x="0" y="39095"/>
                  </a:lnTo>
                  <a:lnTo>
                    <a:pt x="0" y="16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1867198" y="2851481"/>
              <a:ext cx="60325" cy="55880"/>
            </a:xfrm>
            <a:custGeom>
              <a:avLst/>
              <a:gdLst/>
              <a:ahLst/>
              <a:cxnLst/>
              <a:rect l="l" t="t" r="r" b="b"/>
              <a:pathLst>
                <a:path w="60325" h="55880">
                  <a:moveTo>
                    <a:pt x="43816" y="0"/>
                  </a:moveTo>
                  <a:lnTo>
                    <a:pt x="16192" y="0"/>
                  </a:lnTo>
                  <a:lnTo>
                    <a:pt x="0" y="16192"/>
                  </a:lnTo>
                  <a:lnTo>
                    <a:pt x="0" y="39095"/>
                  </a:lnTo>
                  <a:lnTo>
                    <a:pt x="16192" y="55286"/>
                  </a:lnTo>
                  <a:lnTo>
                    <a:pt x="43816" y="55286"/>
                  </a:lnTo>
                  <a:lnTo>
                    <a:pt x="60008" y="39095"/>
                  </a:lnTo>
                  <a:lnTo>
                    <a:pt x="60008" y="16192"/>
                  </a:lnTo>
                  <a:lnTo>
                    <a:pt x="43816" y="0"/>
                  </a:lnTo>
                  <a:close/>
                </a:path>
              </a:pathLst>
            </a:custGeom>
            <a:solidFill>
              <a:srgbClr val="5ECC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1867198" y="2851481"/>
              <a:ext cx="60325" cy="55880"/>
            </a:xfrm>
            <a:custGeom>
              <a:avLst/>
              <a:gdLst/>
              <a:ahLst/>
              <a:cxnLst/>
              <a:rect l="l" t="t" r="r" b="b"/>
              <a:pathLst>
                <a:path w="60325" h="55880">
                  <a:moveTo>
                    <a:pt x="0" y="39095"/>
                  </a:moveTo>
                  <a:lnTo>
                    <a:pt x="16191" y="55287"/>
                  </a:lnTo>
                  <a:lnTo>
                    <a:pt x="43816" y="55287"/>
                  </a:lnTo>
                  <a:lnTo>
                    <a:pt x="60008" y="39095"/>
                  </a:lnTo>
                  <a:lnTo>
                    <a:pt x="60008" y="16191"/>
                  </a:lnTo>
                  <a:lnTo>
                    <a:pt x="43816" y="0"/>
                  </a:lnTo>
                  <a:lnTo>
                    <a:pt x="16191" y="0"/>
                  </a:lnTo>
                  <a:lnTo>
                    <a:pt x="0" y="16191"/>
                  </a:lnTo>
                  <a:lnTo>
                    <a:pt x="0" y="390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1987213" y="2768551"/>
              <a:ext cx="60325" cy="55880"/>
            </a:xfrm>
            <a:custGeom>
              <a:avLst/>
              <a:gdLst/>
              <a:ahLst/>
              <a:cxnLst/>
              <a:rect l="l" t="t" r="r" b="b"/>
              <a:pathLst>
                <a:path w="60325" h="55880">
                  <a:moveTo>
                    <a:pt x="43816" y="0"/>
                  </a:moveTo>
                  <a:lnTo>
                    <a:pt x="16192" y="0"/>
                  </a:lnTo>
                  <a:lnTo>
                    <a:pt x="0" y="16192"/>
                  </a:lnTo>
                  <a:lnTo>
                    <a:pt x="0" y="39095"/>
                  </a:lnTo>
                  <a:lnTo>
                    <a:pt x="16192" y="55286"/>
                  </a:lnTo>
                  <a:lnTo>
                    <a:pt x="43816" y="55286"/>
                  </a:lnTo>
                  <a:lnTo>
                    <a:pt x="60008" y="39095"/>
                  </a:lnTo>
                  <a:lnTo>
                    <a:pt x="60008" y="16192"/>
                  </a:lnTo>
                  <a:lnTo>
                    <a:pt x="43816" y="0"/>
                  </a:lnTo>
                  <a:close/>
                </a:path>
              </a:pathLst>
            </a:custGeom>
            <a:solidFill>
              <a:srgbClr val="5ECC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1987213" y="2768551"/>
              <a:ext cx="60325" cy="55880"/>
            </a:xfrm>
            <a:custGeom>
              <a:avLst/>
              <a:gdLst/>
              <a:ahLst/>
              <a:cxnLst/>
              <a:rect l="l" t="t" r="r" b="b"/>
              <a:pathLst>
                <a:path w="60325" h="55880">
                  <a:moveTo>
                    <a:pt x="0" y="16191"/>
                  </a:moveTo>
                  <a:lnTo>
                    <a:pt x="16191" y="0"/>
                  </a:lnTo>
                  <a:lnTo>
                    <a:pt x="43816" y="0"/>
                  </a:lnTo>
                  <a:lnTo>
                    <a:pt x="60008" y="16191"/>
                  </a:lnTo>
                  <a:lnTo>
                    <a:pt x="60008" y="39095"/>
                  </a:lnTo>
                  <a:lnTo>
                    <a:pt x="43816" y="55287"/>
                  </a:lnTo>
                  <a:lnTo>
                    <a:pt x="16191" y="55287"/>
                  </a:lnTo>
                  <a:lnTo>
                    <a:pt x="0" y="39095"/>
                  </a:lnTo>
                  <a:lnTo>
                    <a:pt x="0" y="16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4811449" y="2758608"/>
              <a:ext cx="1371600" cy="971550"/>
            </a:xfrm>
            <a:custGeom>
              <a:avLst/>
              <a:gdLst/>
              <a:ahLst/>
              <a:cxnLst/>
              <a:rect l="l" t="t" r="r" b="b"/>
              <a:pathLst>
                <a:path w="1371600" h="971550">
                  <a:moveTo>
                    <a:pt x="0" y="971550"/>
                  </a:moveTo>
                  <a:lnTo>
                    <a:pt x="13716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2125399" y="2644308"/>
              <a:ext cx="1600200" cy="742950"/>
            </a:xfrm>
            <a:custGeom>
              <a:avLst/>
              <a:gdLst/>
              <a:ahLst/>
              <a:cxnLst/>
              <a:rect l="l" t="t" r="r" b="b"/>
              <a:pathLst>
                <a:path w="1600200" h="742950">
                  <a:moveTo>
                    <a:pt x="0" y="0"/>
                  </a:moveTo>
                  <a:lnTo>
                    <a:pt x="1600200" y="7429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2639749" y="4244508"/>
              <a:ext cx="1143000" cy="571500"/>
            </a:xfrm>
            <a:custGeom>
              <a:avLst/>
              <a:gdLst/>
              <a:ahLst/>
              <a:cxnLst/>
              <a:rect l="l" t="t" r="r" b="b"/>
              <a:pathLst>
                <a:path w="1143000" h="571500">
                  <a:moveTo>
                    <a:pt x="0" y="571500"/>
                  </a:moveTo>
                  <a:lnTo>
                    <a:pt x="11430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4811449" y="4130208"/>
              <a:ext cx="1200150" cy="742950"/>
            </a:xfrm>
            <a:custGeom>
              <a:avLst/>
              <a:gdLst/>
              <a:ahLst/>
              <a:cxnLst/>
              <a:rect l="l" t="t" r="r" b="b"/>
              <a:pathLst>
                <a:path w="1200150" h="742950">
                  <a:moveTo>
                    <a:pt x="0" y="0"/>
                  </a:moveTo>
                  <a:lnTo>
                    <a:pt x="1200150" y="7429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2" name="object 372"/>
          <p:cNvSpPr txBox="1"/>
          <p:nvPr/>
        </p:nvSpPr>
        <p:spPr>
          <a:xfrm rot="19440000">
            <a:off x="4831250" y="3301768"/>
            <a:ext cx="1333348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5" dirty="0">
                <a:solidFill>
                  <a:srgbClr val="006600"/>
                </a:solidFill>
                <a:latin typeface="Arial MT"/>
                <a:cs typeface="Arial MT"/>
              </a:rPr>
              <a:t>Predictive</a:t>
            </a:r>
            <a:r>
              <a:rPr sz="1200" spc="-55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6600"/>
                </a:solidFill>
                <a:latin typeface="Arial MT"/>
                <a:cs typeface="Arial MT"/>
              </a:rPr>
              <a:t>Modeling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73" name="object 373"/>
          <p:cNvSpPr txBox="1"/>
          <p:nvPr/>
        </p:nvSpPr>
        <p:spPr>
          <a:xfrm rot="1500000">
            <a:off x="2755659" y="2928074"/>
            <a:ext cx="70004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5" dirty="0">
                <a:solidFill>
                  <a:srgbClr val="006600"/>
                </a:solidFill>
                <a:latin typeface="Arial MT"/>
                <a:cs typeface="Arial MT"/>
              </a:rPr>
              <a:t>Clu</a:t>
            </a: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st</a:t>
            </a:r>
            <a:r>
              <a:rPr sz="1200" spc="-5" dirty="0">
                <a:solidFill>
                  <a:srgbClr val="006600"/>
                </a:solidFill>
                <a:latin typeface="Arial MT"/>
                <a:cs typeface="Arial MT"/>
              </a:rPr>
              <a:t>e</a:t>
            </a: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r</a:t>
            </a:r>
            <a:r>
              <a:rPr sz="1200" spc="-5" dirty="0">
                <a:solidFill>
                  <a:srgbClr val="006600"/>
                </a:solidFill>
                <a:latin typeface="Arial MT"/>
                <a:cs typeface="Arial MT"/>
              </a:rPr>
              <a:t>in</a:t>
            </a: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74" name="object 374"/>
          <p:cNvSpPr txBox="1"/>
          <p:nvPr/>
        </p:nvSpPr>
        <p:spPr>
          <a:xfrm rot="20040000">
            <a:off x="2689271" y="4402981"/>
            <a:ext cx="7920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5" dirty="0">
                <a:solidFill>
                  <a:srgbClr val="006600"/>
                </a:solidFill>
                <a:latin typeface="Arial MT"/>
                <a:cs typeface="Arial MT"/>
              </a:rPr>
              <a:t>A</a:t>
            </a: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ss</a:t>
            </a:r>
            <a:r>
              <a:rPr sz="1200" spc="-5" dirty="0">
                <a:solidFill>
                  <a:srgbClr val="006600"/>
                </a:solidFill>
                <a:latin typeface="Arial MT"/>
                <a:cs typeface="Arial MT"/>
              </a:rPr>
              <a:t>o</a:t>
            </a: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c</a:t>
            </a:r>
            <a:r>
              <a:rPr sz="1200" spc="-5" dirty="0">
                <a:solidFill>
                  <a:srgbClr val="006600"/>
                </a:solidFill>
                <a:latin typeface="Arial MT"/>
                <a:cs typeface="Arial MT"/>
              </a:rPr>
              <a:t>ia</a:t>
            </a: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t</a:t>
            </a:r>
            <a:r>
              <a:rPr sz="1200" spc="-5" dirty="0">
                <a:solidFill>
                  <a:srgbClr val="006600"/>
                </a:solidFill>
                <a:latin typeface="Arial MT"/>
                <a:cs typeface="Arial MT"/>
              </a:rPr>
              <a:t>io</a:t>
            </a: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75" name="object 375"/>
          <p:cNvSpPr txBox="1"/>
          <p:nvPr/>
        </p:nvSpPr>
        <p:spPr>
          <a:xfrm rot="20040000">
            <a:off x="2796587" y="4683480"/>
            <a:ext cx="416252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5" dirty="0">
                <a:solidFill>
                  <a:srgbClr val="006600"/>
                </a:solidFill>
                <a:latin typeface="Arial MT"/>
                <a:cs typeface="Arial MT"/>
              </a:rPr>
              <a:t>R</a:t>
            </a:r>
            <a:r>
              <a:rPr sz="1200" spc="-10" dirty="0">
                <a:solidFill>
                  <a:srgbClr val="006600"/>
                </a:solidFill>
                <a:latin typeface="Arial MT"/>
                <a:cs typeface="Arial MT"/>
              </a:rPr>
              <a:t>u</a:t>
            </a:r>
            <a:r>
              <a:rPr sz="1200" spc="-5" dirty="0">
                <a:solidFill>
                  <a:srgbClr val="006600"/>
                </a:solidFill>
                <a:latin typeface="Arial MT"/>
                <a:cs typeface="Arial MT"/>
              </a:rPr>
              <a:t>l</a:t>
            </a:r>
            <a:r>
              <a:rPr sz="1200" spc="-10" dirty="0">
                <a:solidFill>
                  <a:srgbClr val="006600"/>
                </a:solidFill>
                <a:latin typeface="Arial MT"/>
                <a:cs typeface="Arial MT"/>
              </a:rPr>
              <a:t>e</a:t>
            </a: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76" name="object 376"/>
          <p:cNvSpPr txBox="1"/>
          <p:nvPr/>
        </p:nvSpPr>
        <p:spPr>
          <a:xfrm rot="1920000">
            <a:off x="5059347" y="4287427"/>
            <a:ext cx="60989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5" dirty="0">
                <a:solidFill>
                  <a:srgbClr val="006600"/>
                </a:solidFill>
                <a:latin typeface="Arial MT"/>
                <a:cs typeface="Arial MT"/>
              </a:rPr>
              <a:t>Ano</a:t>
            </a: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m</a:t>
            </a:r>
            <a:r>
              <a:rPr sz="1200" spc="-5" dirty="0">
                <a:solidFill>
                  <a:srgbClr val="006600"/>
                </a:solidFill>
                <a:latin typeface="Arial MT"/>
                <a:cs typeface="Arial MT"/>
              </a:rPr>
              <a:t>al</a:t>
            </a: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77" name="object 377"/>
          <p:cNvSpPr txBox="1"/>
          <p:nvPr/>
        </p:nvSpPr>
        <p:spPr>
          <a:xfrm rot="1920000">
            <a:off x="4958582" y="4450399"/>
            <a:ext cx="659826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5" dirty="0">
                <a:solidFill>
                  <a:srgbClr val="006600"/>
                </a:solidFill>
                <a:latin typeface="Arial MT"/>
                <a:cs typeface="Arial MT"/>
              </a:rPr>
              <a:t>De</a:t>
            </a: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t</a:t>
            </a:r>
            <a:r>
              <a:rPr sz="1200" spc="-5" dirty="0">
                <a:solidFill>
                  <a:srgbClr val="006600"/>
                </a:solidFill>
                <a:latin typeface="Arial MT"/>
                <a:cs typeface="Arial MT"/>
              </a:rPr>
              <a:t>e</a:t>
            </a: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ct</a:t>
            </a:r>
            <a:r>
              <a:rPr sz="1200" spc="-5" dirty="0">
                <a:solidFill>
                  <a:srgbClr val="006600"/>
                </a:solidFill>
                <a:latin typeface="Arial MT"/>
                <a:cs typeface="Arial MT"/>
              </a:rPr>
              <a:t>io</a:t>
            </a: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78" name="object 378"/>
          <p:cNvSpPr txBox="1"/>
          <p:nvPr/>
        </p:nvSpPr>
        <p:spPr>
          <a:xfrm>
            <a:off x="4032938" y="2664967"/>
            <a:ext cx="5886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Arial MT"/>
                <a:cs typeface="Arial MT"/>
              </a:rPr>
              <a:t>D</a:t>
            </a:r>
            <a:r>
              <a:rPr sz="2100" spc="-10" dirty="0">
                <a:latin typeface="Arial MT"/>
                <a:cs typeface="Arial MT"/>
              </a:rPr>
              <a:t>a</a:t>
            </a:r>
            <a:r>
              <a:rPr sz="2100" spc="5" dirty="0">
                <a:latin typeface="Arial MT"/>
                <a:cs typeface="Arial MT"/>
              </a:rPr>
              <a:t>t</a:t>
            </a:r>
            <a:r>
              <a:rPr sz="2100" dirty="0">
                <a:latin typeface="Arial MT"/>
                <a:cs typeface="Arial MT"/>
              </a:rPr>
              <a:t>a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379" name="object 379"/>
          <p:cNvGrpSpPr/>
          <p:nvPr/>
        </p:nvGrpSpPr>
        <p:grpSpPr>
          <a:xfrm>
            <a:off x="552963" y="3654240"/>
            <a:ext cx="7670165" cy="2019300"/>
            <a:chOff x="552963" y="3654240"/>
            <a:chExt cx="7670165" cy="2019300"/>
          </a:xfrm>
        </p:grpSpPr>
        <p:pic>
          <p:nvPicPr>
            <p:cNvPr id="380" name="object 38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51325" y="3654240"/>
              <a:ext cx="2171700" cy="2019018"/>
            </a:xfrm>
            <a:prstGeom prst="rect">
              <a:avLst/>
            </a:prstGeom>
          </p:spPr>
        </p:pic>
        <p:pic>
          <p:nvPicPr>
            <p:cNvPr id="381" name="object 38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63136" y="4198005"/>
              <a:ext cx="107481" cy="109647"/>
            </a:xfrm>
            <a:prstGeom prst="rect">
              <a:avLst/>
            </a:prstGeom>
          </p:spPr>
        </p:pic>
        <p:pic>
          <p:nvPicPr>
            <p:cNvPr id="382" name="object 38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61316" y="5179471"/>
              <a:ext cx="107481" cy="110726"/>
            </a:xfrm>
            <a:prstGeom prst="rect">
              <a:avLst/>
            </a:prstGeom>
          </p:spPr>
        </p:pic>
        <p:pic>
          <p:nvPicPr>
            <p:cNvPr id="383" name="object 38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31767" y="5250656"/>
              <a:ext cx="107481" cy="109647"/>
            </a:xfrm>
            <a:prstGeom prst="rect">
              <a:avLst/>
            </a:prstGeom>
          </p:spPr>
        </p:pic>
        <p:sp>
          <p:nvSpPr>
            <p:cNvPr id="384" name="object 384"/>
            <p:cNvSpPr/>
            <p:nvPr/>
          </p:nvSpPr>
          <p:spPr>
            <a:xfrm>
              <a:off x="6298109" y="4379017"/>
              <a:ext cx="197485" cy="259079"/>
            </a:xfrm>
            <a:custGeom>
              <a:avLst/>
              <a:gdLst/>
              <a:ahLst/>
              <a:cxnLst/>
              <a:rect l="l" t="t" r="r" b="b"/>
              <a:pathLst>
                <a:path w="197485" h="259079">
                  <a:moveTo>
                    <a:pt x="197426" y="0"/>
                  </a:moveTo>
                  <a:lnTo>
                    <a:pt x="0" y="0"/>
                  </a:lnTo>
                  <a:lnTo>
                    <a:pt x="0" y="258848"/>
                  </a:lnTo>
                  <a:lnTo>
                    <a:pt x="197426" y="258848"/>
                  </a:lnTo>
                  <a:lnTo>
                    <a:pt x="1974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5" name="object 38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2963" y="4681084"/>
              <a:ext cx="423415" cy="600041"/>
            </a:xfrm>
            <a:prstGeom prst="rect">
              <a:avLst/>
            </a:prstGeom>
          </p:spPr>
        </p:pic>
      </p:grpSp>
      <p:sp>
        <p:nvSpPr>
          <p:cNvPr id="386" name="object 386"/>
          <p:cNvSpPr txBox="1"/>
          <p:nvPr/>
        </p:nvSpPr>
        <p:spPr>
          <a:xfrm>
            <a:off x="576248" y="4899660"/>
            <a:ext cx="3257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CC0000"/>
                </a:solidFill>
                <a:latin typeface="Tahoma"/>
                <a:cs typeface="Tahoma"/>
              </a:rPr>
              <a:t>il</a:t>
            </a: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k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87" name="object 387"/>
          <p:cNvGrpSpPr/>
          <p:nvPr/>
        </p:nvGrpSpPr>
        <p:grpSpPr>
          <a:xfrm>
            <a:off x="1063292" y="4560610"/>
            <a:ext cx="1537335" cy="832485"/>
            <a:chOff x="1063292" y="4560610"/>
            <a:chExt cx="1537335" cy="832485"/>
          </a:xfrm>
        </p:grpSpPr>
        <p:sp>
          <p:nvSpPr>
            <p:cNvPr id="388" name="object 388"/>
            <p:cNvSpPr/>
            <p:nvPr/>
          </p:nvSpPr>
          <p:spPr>
            <a:xfrm>
              <a:off x="1063292" y="4967570"/>
              <a:ext cx="400050" cy="114300"/>
            </a:xfrm>
            <a:custGeom>
              <a:avLst/>
              <a:gdLst/>
              <a:ahLst/>
              <a:cxnLst/>
              <a:rect l="l" t="t" r="r" b="b"/>
              <a:pathLst>
                <a:path w="400050" h="114300">
                  <a:moveTo>
                    <a:pt x="285749" y="76199"/>
                  </a:moveTo>
                  <a:lnTo>
                    <a:pt x="285749" y="114300"/>
                  </a:lnTo>
                  <a:lnTo>
                    <a:pt x="361950" y="76200"/>
                  </a:lnTo>
                  <a:lnTo>
                    <a:pt x="285749" y="76199"/>
                  </a:lnTo>
                  <a:close/>
                </a:path>
                <a:path w="400050" h="114300">
                  <a:moveTo>
                    <a:pt x="285750" y="38099"/>
                  </a:moveTo>
                  <a:lnTo>
                    <a:pt x="285749" y="76199"/>
                  </a:lnTo>
                  <a:lnTo>
                    <a:pt x="304799" y="76200"/>
                  </a:lnTo>
                  <a:lnTo>
                    <a:pt x="304800" y="38100"/>
                  </a:lnTo>
                  <a:lnTo>
                    <a:pt x="285750" y="38099"/>
                  </a:lnTo>
                  <a:close/>
                </a:path>
                <a:path w="400050" h="114300">
                  <a:moveTo>
                    <a:pt x="285750" y="0"/>
                  </a:moveTo>
                  <a:lnTo>
                    <a:pt x="285750" y="38099"/>
                  </a:lnTo>
                  <a:lnTo>
                    <a:pt x="304800" y="38100"/>
                  </a:lnTo>
                  <a:lnTo>
                    <a:pt x="304799" y="76200"/>
                  </a:lnTo>
                  <a:lnTo>
                    <a:pt x="361952" y="76198"/>
                  </a:lnTo>
                  <a:lnTo>
                    <a:pt x="400050" y="57150"/>
                  </a:lnTo>
                  <a:lnTo>
                    <a:pt x="285750" y="0"/>
                  </a:lnTo>
                  <a:close/>
                </a:path>
                <a:path w="400050" h="114300">
                  <a:moveTo>
                    <a:pt x="0" y="38098"/>
                  </a:moveTo>
                  <a:lnTo>
                    <a:pt x="0" y="76198"/>
                  </a:lnTo>
                  <a:lnTo>
                    <a:pt x="285749" y="76199"/>
                  </a:lnTo>
                  <a:lnTo>
                    <a:pt x="285750" y="38099"/>
                  </a:lnTo>
                  <a:lnTo>
                    <a:pt x="0" y="3809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9" name="object 38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78470" y="4560610"/>
              <a:ext cx="1021556" cy="832246"/>
            </a:xfrm>
            <a:prstGeom prst="rect">
              <a:avLst/>
            </a:prstGeom>
          </p:spPr>
        </p:pic>
      </p:grpSp>
      <p:sp>
        <p:nvSpPr>
          <p:cNvPr id="391" name="object 39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5" dirty="0"/>
              <a:t>13</a:t>
            </a:r>
          </a:p>
        </p:txBody>
      </p:sp>
      <p:sp>
        <p:nvSpPr>
          <p:cNvPr id="392" name="object 4">
            <a:extLst>
              <a:ext uri="{FF2B5EF4-FFF2-40B4-BE49-F238E27FC236}">
                <a16:creationId xmlns:a16="http://schemas.microsoft.com/office/drawing/2014/main" id="{07B0E9A8-A520-F996-228B-85E9A369B6A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7022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5" dirty="0"/>
              <a:t> </a:t>
            </a:r>
            <a:r>
              <a:rPr lang="en-US" spc="-10" dirty="0"/>
              <a:t>–</a:t>
            </a:r>
            <a:r>
              <a:rPr spc="-5" dirty="0"/>
              <a:t> </a:t>
            </a:r>
            <a:r>
              <a:rPr lang="en-US" spc="-130" dirty="0"/>
              <a:t>S  p  r   </a:t>
            </a:r>
            <a:r>
              <a:rPr lang="en-US" spc="-130" dirty="0" err="1"/>
              <a:t>i</a:t>
            </a:r>
            <a:r>
              <a:rPr lang="en-US" spc="-130" dirty="0"/>
              <a:t>   n   g</a:t>
            </a:r>
            <a:r>
              <a:rPr spc="-5" dirty="0"/>
              <a:t> </a:t>
            </a:r>
            <a:r>
              <a:rPr spc="-55" dirty="0"/>
              <a:t>202</a:t>
            </a:r>
            <a:r>
              <a:rPr lang="en-US" spc="-55" dirty="0"/>
              <a:t>4</a:t>
            </a:r>
            <a:endParaRPr spc="-5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dirty="0">
                <a:latin typeface="Tahoma"/>
                <a:cs typeface="Tahoma"/>
              </a:rPr>
              <a:t>PREDICTIVE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MODELING: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20" dirty="0">
                <a:latin typeface="Tahoma"/>
                <a:cs typeface="Tahoma"/>
              </a:rPr>
              <a:t>CLASSIFICATION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86497" y="3335689"/>
          <a:ext cx="3263899" cy="141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67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950" i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7620" algn="ctr">
                        <a:lnSpc>
                          <a:spcPct val="100000"/>
                        </a:lnSpc>
                      </a:pPr>
                      <a:r>
                        <a:rPr sz="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Employed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51765" marR="146050" indent="65405">
                        <a:lnSpc>
                          <a:spcPts val="1120"/>
                        </a:lnSpc>
                        <a:spcBef>
                          <a:spcPts val="625"/>
                        </a:spcBef>
                      </a:pP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Level </a:t>
                      </a:r>
                      <a:r>
                        <a:rPr sz="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9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Educ</a:t>
                      </a:r>
                      <a:r>
                        <a:rPr sz="9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tion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07950" marR="101600" algn="ctr">
                        <a:lnSpc>
                          <a:spcPts val="1120"/>
                        </a:lnSpc>
                      </a:pPr>
                      <a:r>
                        <a:rPr sz="9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#</a:t>
                      </a:r>
                      <a:r>
                        <a:rPr sz="95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years</a:t>
                      </a:r>
                      <a:r>
                        <a:rPr sz="95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 </a:t>
                      </a:r>
                      <a:r>
                        <a:rPr sz="950" b="1" spc="-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present </a:t>
                      </a:r>
                      <a:r>
                        <a:rPr sz="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99060" marR="92075" indent="33655">
                        <a:lnSpc>
                          <a:spcPts val="1120"/>
                        </a:lnSpc>
                        <a:spcBef>
                          <a:spcPts val="625"/>
                        </a:spcBef>
                      </a:pP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Credit </a:t>
                      </a:r>
                      <a:r>
                        <a:rPr sz="950" b="1" spc="-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9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rthy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50" b="1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50" b="1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50" b="1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Graduate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50" b="1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5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3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b="1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b="1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b="1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High</a:t>
                      </a:r>
                      <a:r>
                        <a:rPr sz="950" b="1" spc="-3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School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b="1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0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b="1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b="1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b="1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Undergrad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b="1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7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b="1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b="1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b="1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High</a:t>
                      </a:r>
                      <a:r>
                        <a:rPr sz="950" b="1" spc="-3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School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b="1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4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50" b="1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50" b="1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50" b="1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50" b="1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689600" y="4755362"/>
            <a:ext cx="3261360" cy="3810"/>
            <a:chOff x="1689600" y="4755362"/>
            <a:chExt cx="3261360" cy="3810"/>
          </a:xfrm>
        </p:grpSpPr>
        <p:sp>
          <p:nvSpPr>
            <p:cNvPr id="5" name="object 5"/>
            <p:cNvSpPr/>
            <p:nvPr/>
          </p:nvSpPr>
          <p:spPr>
            <a:xfrm>
              <a:off x="1689600" y="4755362"/>
              <a:ext cx="231775" cy="3810"/>
            </a:xfrm>
            <a:custGeom>
              <a:avLst/>
              <a:gdLst/>
              <a:ahLst/>
              <a:cxnLst/>
              <a:rect l="l" t="t" r="r" b="b"/>
              <a:pathLst>
                <a:path w="231775" h="3810">
                  <a:moveTo>
                    <a:pt x="231502" y="0"/>
                  </a:moveTo>
                  <a:lnTo>
                    <a:pt x="0" y="0"/>
                  </a:lnTo>
                  <a:lnTo>
                    <a:pt x="0" y="3697"/>
                  </a:lnTo>
                  <a:lnTo>
                    <a:pt x="231502" y="3697"/>
                  </a:lnTo>
                  <a:lnTo>
                    <a:pt x="231502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91456" y="4757210"/>
              <a:ext cx="231140" cy="0"/>
            </a:xfrm>
            <a:custGeom>
              <a:avLst/>
              <a:gdLst/>
              <a:ahLst/>
              <a:cxnLst/>
              <a:rect l="l" t="t" r="r" b="b"/>
              <a:pathLst>
                <a:path w="231139">
                  <a:moveTo>
                    <a:pt x="0" y="0"/>
                  </a:moveTo>
                  <a:lnTo>
                    <a:pt x="230862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24814" y="4755362"/>
              <a:ext cx="704215" cy="3810"/>
            </a:xfrm>
            <a:custGeom>
              <a:avLst/>
              <a:gdLst/>
              <a:ahLst/>
              <a:cxnLst/>
              <a:rect l="l" t="t" r="r" b="b"/>
              <a:pathLst>
                <a:path w="704214" h="3810">
                  <a:moveTo>
                    <a:pt x="703729" y="0"/>
                  </a:moveTo>
                  <a:lnTo>
                    <a:pt x="0" y="0"/>
                  </a:lnTo>
                  <a:lnTo>
                    <a:pt x="0" y="3697"/>
                  </a:lnTo>
                  <a:lnTo>
                    <a:pt x="703729" y="3697"/>
                  </a:lnTo>
                  <a:lnTo>
                    <a:pt x="70372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26670" y="4757210"/>
              <a:ext cx="703580" cy="0"/>
            </a:xfrm>
            <a:custGeom>
              <a:avLst/>
              <a:gdLst/>
              <a:ahLst/>
              <a:cxnLst/>
              <a:rect l="l" t="t" r="r" b="b"/>
              <a:pathLst>
                <a:path w="703580">
                  <a:moveTo>
                    <a:pt x="0" y="0"/>
                  </a:moveTo>
                  <a:lnTo>
                    <a:pt x="703079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32275" y="4755362"/>
              <a:ext cx="901065" cy="3810"/>
            </a:xfrm>
            <a:custGeom>
              <a:avLst/>
              <a:gdLst/>
              <a:ahLst/>
              <a:cxnLst/>
              <a:rect l="l" t="t" r="r" b="b"/>
              <a:pathLst>
                <a:path w="901064" h="3810">
                  <a:moveTo>
                    <a:pt x="901068" y="0"/>
                  </a:moveTo>
                  <a:lnTo>
                    <a:pt x="0" y="0"/>
                  </a:lnTo>
                  <a:lnTo>
                    <a:pt x="0" y="3697"/>
                  </a:lnTo>
                  <a:lnTo>
                    <a:pt x="901068" y="3697"/>
                  </a:lnTo>
                  <a:lnTo>
                    <a:pt x="90106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34132" y="4757210"/>
              <a:ext cx="901065" cy="0"/>
            </a:xfrm>
            <a:custGeom>
              <a:avLst/>
              <a:gdLst/>
              <a:ahLst/>
              <a:cxnLst/>
              <a:rect l="l" t="t" r="r" b="b"/>
              <a:pathLst>
                <a:path w="901064">
                  <a:moveTo>
                    <a:pt x="0" y="0"/>
                  </a:moveTo>
                  <a:lnTo>
                    <a:pt x="900552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37055" y="4755362"/>
              <a:ext cx="785495" cy="3810"/>
            </a:xfrm>
            <a:custGeom>
              <a:avLst/>
              <a:gdLst/>
              <a:ahLst/>
              <a:cxnLst/>
              <a:rect l="l" t="t" r="r" b="b"/>
              <a:pathLst>
                <a:path w="785495" h="3810">
                  <a:moveTo>
                    <a:pt x="785489" y="0"/>
                  </a:moveTo>
                  <a:lnTo>
                    <a:pt x="0" y="0"/>
                  </a:lnTo>
                  <a:lnTo>
                    <a:pt x="0" y="3697"/>
                  </a:lnTo>
                  <a:lnTo>
                    <a:pt x="785489" y="3697"/>
                  </a:lnTo>
                  <a:lnTo>
                    <a:pt x="78548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8912" y="4757210"/>
              <a:ext cx="784860" cy="0"/>
            </a:xfrm>
            <a:custGeom>
              <a:avLst/>
              <a:gdLst/>
              <a:ahLst/>
              <a:cxnLst/>
              <a:rect l="l" t="t" r="r" b="b"/>
              <a:pathLst>
                <a:path w="784860">
                  <a:moveTo>
                    <a:pt x="0" y="0"/>
                  </a:moveTo>
                  <a:lnTo>
                    <a:pt x="784819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26257" y="4755362"/>
              <a:ext cx="623570" cy="3810"/>
            </a:xfrm>
            <a:custGeom>
              <a:avLst/>
              <a:gdLst/>
              <a:ahLst/>
              <a:cxnLst/>
              <a:rect l="l" t="t" r="r" b="b"/>
              <a:pathLst>
                <a:path w="623570" h="3810">
                  <a:moveTo>
                    <a:pt x="623257" y="0"/>
                  </a:moveTo>
                  <a:lnTo>
                    <a:pt x="0" y="0"/>
                  </a:lnTo>
                  <a:lnTo>
                    <a:pt x="0" y="3697"/>
                  </a:lnTo>
                  <a:lnTo>
                    <a:pt x="623257" y="3697"/>
                  </a:lnTo>
                  <a:lnTo>
                    <a:pt x="623257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28113" y="4757210"/>
              <a:ext cx="622935" cy="0"/>
            </a:xfrm>
            <a:custGeom>
              <a:avLst/>
              <a:gdLst/>
              <a:ahLst/>
              <a:cxnLst/>
              <a:rect l="l" t="t" r="r" b="b"/>
              <a:pathLst>
                <a:path w="622935">
                  <a:moveTo>
                    <a:pt x="0" y="0"/>
                  </a:moveTo>
                  <a:lnTo>
                    <a:pt x="622587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65767" y="4745085"/>
            <a:ext cx="30480" cy="317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spc="-15" dirty="0">
                <a:solidFill>
                  <a:srgbClr val="010000"/>
                </a:solidFill>
                <a:latin typeface="Arial MT"/>
                <a:cs typeface="Arial MT"/>
              </a:rPr>
              <a:t>10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07084" y="2284476"/>
            <a:ext cx="199898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588645" marR="5080" indent="-576580">
              <a:lnSpc>
                <a:spcPts val="1610"/>
              </a:lnSpc>
              <a:spcBef>
                <a:spcPts val="210"/>
              </a:spcBef>
            </a:pPr>
            <a:r>
              <a:rPr sz="1400" spc="-30" dirty="0">
                <a:solidFill>
                  <a:srgbClr val="FF0000"/>
                </a:solidFill>
                <a:latin typeface="Arial MT"/>
                <a:cs typeface="Arial MT"/>
              </a:rPr>
              <a:t>Model</a:t>
            </a:r>
            <a:r>
              <a:rPr sz="14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0000"/>
                </a:solidFill>
                <a:latin typeface="Arial MT"/>
                <a:cs typeface="Arial MT"/>
              </a:rPr>
              <a:t>for</a:t>
            </a:r>
            <a:r>
              <a:rPr sz="14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predicting</a:t>
            </a:r>
            <a:r>
              <a:rPr sz="140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0000"/>
                </a:solidFill>
                <a:latin typeface="Arial MT"/>
                <a:cs typeface="Arial MT"/>
              </a:rPr>
              <a:t>credit </a:t>
            </a:r>
            <a:r>
              <a:rPr sz="1400" spc="-3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worthiness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9117" y="3132489"/>
            <a:ext cx="478155" cy="203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500" dirty="0">
                <a:solidFill>
                  <a:srgbClr val="2A8487"/>
                </a:solidFill>
                <a:latin typeface="Arial MT"/>
                <a:cs typeface="Arial MT"/>
              </a:rPr>
              <a:t>Class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2110" y="2747906"/>
            <a:ext cx="3028034" cy="303833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314268" y="2866667"/>
            <a:ext cx="615950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Employed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5" dirty="0"/>
              <a:t>14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814871" y="3713177"/>
            <a:ext cx="194945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-10" dirty="0">
                <a:latin typeface="Arial MT"/>
                <a:cs typeface="Arial MT"/>
              </a:rPr>
              <a:t>No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11715" y="3762822"/>
            <a:ext cx="615950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Ed</a:t>
            </a:r>
            <a:r>
              <a:rPr sz="1050" spc="-1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cation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01482" y="3240498"/>
            <a:ext cx="194945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-10" dirty="0">
                <a:latin typeface="Arial MT"/>
                <a:cs typeface="Arial MT"/>
              </a:rPr>
              <a:t>No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86000" y="3215233"/>
            <a:ext cx="254635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-5" dirty="0">
                <a:latin typeface="Arial MT"/>
                <a:cs typeface="Arial MT"/>
              </a:rPr>
              <a:t>Yes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68088" y="4116751"/>
            <a:ext cx="579755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-10" dirty="0">
                <a:latin typeface="Arial MT"/>
                <a:cs typeface="Arial MT"/>
              </a:rPr>
              <a:t>Graduate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22706" y="4027135"/>
            <a:ext cx="837565" cy="344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95"/>
              </a:spcBef>
            </a:pPr>
            <a:r>
              <a:rPr sz="1050" spc="-5" dirty="0">
                <a:latin typeface="Arial MT"/>
                <a:cs typeface="Arial MT"/>
              </a:rPr>
              <a:t>{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High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school, </a:t>
            </a:r>
            <a:r>
              <a:rPr sz="1050" spc="-27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Undergrad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}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65623" y="5506057"/>
            <a:ext cx="254635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-5" dirty="0">
                <a:latin typeface="Arial MT"/>
                <a:cs typeface="Arial MT"/>
              </a:rPr>
              <a:t>Yes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42665" y="5506057"/>
            <a:ext cx="194945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-10" dirty="0">
                <a:latin typeface="Arial MT"/>
                <a:cs typeface="Arial MT"/>
              </a:rPr>
              <a:t>No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1664" y="4580087"/>
            <a:ext cx="1183005" cy="607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715" marR="294640" algn="ctr">
              <a:lnSpc>
                <a:spcPct val="100000"/>
              </a:lnSpc>
              <a:spcBef>
                <a:spcPts val="95"/>
              </a:spcBef>
            </a:pPr>
            <a:r>
              <a:rPr sz="1050" spc="-10" dirty="0">
                <a:solidFill>
                  <a:srgbClr val="FFFFFF"/>
                </a:solidFill>
                <a:latin typeface="Arial MT"/>
                <a:cs typeface="Arial MT"/>
              </a:rPr>
              <a:t>Numbe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Arial MT"/>
                <a:cs typeface="Arial MT"/>
              </a:rPr>
              <a:t>of 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years</a:t>
            </a:r>
            <a:endParaRPr sz="1050">
              <a:latin typeface="Arial MT"/>
              <a:cs typeface="Arial MT"/>
            </a:endParaRPr>
          </a:p>
          <a:p>
            <a:pPr marL="127000" indent="-127635">
              <a:lnSpc>
                <a:spcPct val="100000"/>
              </a:lnSpc>
              <a:spcBef>
                <a:spcPts val="810"/>
              </a:spcBef>
              <a:buChar char="&gt;"/>
              <a:tabLst>
                <a:tab pos="127635" algn="l"/>
                <a:tab pos="753745" algn="l"/>
              </a:tabLst>
            </a:pPr>
            <a:r>
              <a:rPr sz="1050" spc="-5" dirty="0">
                <a:latin typeface="Arial MT"/>
                <a:cs typeface="Arial MT"/>
              </a:rPr>
              <a:t>7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yrs	&lt;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7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yrs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46965" y="5496178"/>
            <a:ext cx="254635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-5" dirty="0">
                <a:latin typeface="Arial MT"/>
                <a:cs typeface="Arial MT"/>
              </a:rPr>
              <a:t>Yes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89459" y="4582022"/>
            <a:ext cx="645795" cy="344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0020" marR="5080" indent="-147955">
              <a:lnSpc>
                <a:spcPct val="100000"/>
              </a:lnSpc>
              <a:spcBef>
                <a:spcPts val="95"/>
              </a:spcBef>
            </a:pPr>
            <a:r>
              <a:rPr sz="1050" spc="-10" dirty="0">
                <a:solidFill>
                  <a:srgbClr val="FFFFFF"/>
                </a:solidFill>
                <a:latin typeface="Arial MT"/>
                <a:cs typeface="Arial MT"/>
              </a:rPr>
              <a:t>Numbe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Arial MT"/>
                <a:cs typeface="Arial MT"/>
              </a:rPr>
              <a:t>of  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years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98426" y="5496178"/>
            <a:ext cx="194945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-10" dirty="0">
                <a:latin typeface="Arial MT"/>
                <a:cs typeface="Arial MT"/>
              </a:rPr>
              <a:t>No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97512" y="5032864"/>
            <a:ext cx="362585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 indent="-114935">
              <a:lnSpc>
                <a:spcPct val="100000"/>
              </a:lnSpc>
              <a:spcBef>
                <a:spcPts val="95"/>
              </a:spcBef>
              <a:buChar char="&gt;"/>
              <a:tabLst>
                <a:tab pos="127635" algn="l"/>
              </a:tabLst>
            </a:pPr>
            <a:r>
              <a:rPr sz="1050" spc="-5" dirty="0">
                <a:latin typeface="Arial MT"/>
                <a:cs typeface="Arial MT"/>
              </a:rPr>
              <a:t>3</a:t>
            </a:r>
            <a:r>
              <a:rPr sz="1050" spc="-7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yr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26077" y="5032864"/>
            <a:ext cx="361950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-5" dirty="0">
                <a:latin typeface="Arial MT"/>
                <a:cs typeface="Arial MT"/>
              </a:rPr>
              <a:t>&lt;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3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yr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42285" y="2458211"/>
            <a:ext cx="471424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spc="-90" dirty="0">
                <a:latin typeface="Trebuchet MS"/>
                <a:cs typeface="Trebuchet MS"/>
              </a:rPr>
              <a:t>Find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140" dirty="0">
                <a:latin typeface="Trebuchet MS"/>
                <a:cs typeface="Trebuchet MS"/>
              </a:rPr>
              <a:t>a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model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for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class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attribute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as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40" dirty="0">
                <a:latin typeface="Trebuchet MS"/>
                <a:cs typeface="Trebuchet MS"/>
              </a:rPr>
              <a:t>a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function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of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the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values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of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other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attributes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7" name="object 4">
            <a:extLst>
              <a:ext uri="{FF2B5EF4-FFF2-40B4-BE49-F238E27FC236}">
                <a16:creationId xmlns:a16="http://schemas.microsoft.com/office/drawing/2014/main" id="{223D75A9-B6EB-6916-407C-FFF50AF94A5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7022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5" dirty="0"/>
              <a:t> </a:t>
            </a:r>
            <a:r>
              <a:rPr lang="en-US" spc="-10" dirty="0"/>
              <a:t>–</a:t>
            </a:r>
            <a:r>
              <a:rPr spc="-5" dirty="0"/>
              <a:t> </a:t>
            </a:r>
            <a:r>
              <a:rPr lang="en-US" spc="-130" dirty="0"/>
              <a:t>S  p  r   </a:t>
            </a:r>
            <a:r>
              <a:rPr lang="en-US" spc="-130" dirty="0" err="1"/>
              <a:t>i</a:t>
            </a:r>
            <a:r>
              <a:rPr lang="en-US" spc="-130" dirty="0"/>
              <a:t>   n   g</a:t>
            </a:r>
            <a:r>
              <a:rPr spc="-5" dirty="0"/>
              <a:t> </a:t>
            </a:r>
            <a:r>
              <a:rPr spc="-55" dirty="0"/>
              <a:t>202</a:t>
            </a:r>
            <a:r>
              <a:rPr lang="en-US" spc="-55" dirty="0"/>
              <a:t>4</a:t>
            </a:r>
            <a:endParaRPr spc="-5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pc="80" dirty="0"/>
              <a:t>CLASSIFICATION</a:t>
            </a:r>
            <a:r>
              <a:rPr spc="-110" dirty="0"/>
              <a:t> </a:t>
            </a:r>
            <a:r>
              <a:rPr spc="6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 rot="19200000">
            <a:off x="1426751" y="2627161"/>
            <a:ext cx="750956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c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a</a:t>
            </a:r>
            <a:r>
              <a:rPr sz="1200" spc="-5" dirty="0">
                <a:solidFill>
                  <a:srgbClr val="006600"/>
                </a:solidFill>
                <a:latin typeface="Arial MT"/>
                <a:cs typeface="Arial MT"/>
              </a:rPr>
              <a:t>t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ego</a:t>
            </a:r>
            <a:r>
              <a:rPr sz="1200" spc="-10" dirty="0">
                <a:solidFill>
                  <a:srgbClr val="006600"/>
                </a:solidFill>
                <a:latin typeface="Arial MT"/>
                <a:cs typeface="Arial MT"/>
              </a:rPr>
              <a:t>r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i</a:t>
            </a: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c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a</a:t>
            </a:r>
            <a:r>
              <a:rPr sz="1800" baseline="2314" dirty="0">
                <a:solidFill>
                  <a:srgbClr val="006600"/>
                </a:solidFill>
                <a:latin typeface="Arial MT"/>
                <a:cs typeface="Arial MT"/>
              </a:rPr>
              <a:t>l</a:t>
            </a:r>
            <a:endParaRPr sz="1800" baseline="2314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 rot="19200000">
            <a:off x="2107787" y="2627161"/>
            <a:ext cx="750956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c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a</a:t>
            </a:r>
            <a:r>
              <a:rPr sz="1200" spc="-5" dirty="0">
                <a:solidFill>
                  <a:srgbClr val="006600"/>
                </a:solidFill>
                <a:latin typeface="Arial MT"/>
                <a:cs typeface="Arial MT"/>
              </a:rPr>
              <a:t>t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ego</a:t>
            </a:r>
            <a:r>
              <a:rPr sz="1200" spc="-10" dirty="0">
                <a:solidFill>
                  <a:srgbClr val="006600"/>
                </a:solidFill>
                <a:latin typeface="Arial MT"/>
                <a:cs typeface="Arial MT"/>
              </a:rPr>
              <a:t>r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i</a:t>
            </a: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c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a</a:t>
            </a:r>
            <a:r>
              <a:rPr sz="1800" baseline="2314" dirty="0">
                <a:solidFill>
                  <a:srgbClr val="006600"/>
                </a:solidFill>
                <a:latin typeface="Arial MT"/>
                <a:cs typeface="Arial MT"/>
              </a:rPr>
              <a:t>l</a:t>
            </a:r>
            <a:endParaRPr sz="1800" baseline="2314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 rot="19200000">
            <a:off x="2782688" y="2610236"/>
            <a:ext cx="792663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quan</a:t>
            </a:r>
            <a:r>
              <a:rPr sz="1200" spc="-5" dirty="0">
                <a:solidFill>
                  <a:srgbClr val="006600"/>
                </a:solidFill>
                <a:latin typeface="Arial MT"/>
                <a:cs typeface="Arial MT"/>
              </a:rPr>
              <a:t>t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i</a:t>
            </a:r>
            <a:r>
              <a:rPr sz="1200" spc="-5" dirty="0">
                <a:solidFill>
                  <a:srgbClr val="006600"/>
                </a:solidFill>
                <a:latin typeface="Arial MT"/>
                <a:cs typeface="Arial MT"/>
              </a:rPr>
              <a:t>t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a</a:t>
            </a:r>
            <a:r>
              <a:rPr sz="1200" spc="-5" dirty="0">
                <a:solidFill>
                  <a:srgbClr val="006600"/>
                </a:solidFill>
                <a:latin typeface="Arial MT"/>
                <a:cs typeface="Arial MT"/>
              </a:rPr>
              <a:t>t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i</a:t>
            </a: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ve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 rot="19200000">
            <a:off x="3510175" y="2761700"/>
            <a:ext cx="37930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c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la</a:t>
            </a: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ss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51351" y="4116682"/>
            <a:ext cx="857250" cy="580390"/>
            <a:chOff x="6751351" y="4116682"/>
            <a:chExt cx="857250" cy="580390"/>
          </a:xfrm>
        </p:grpSpPr>
        <p:sp>
          <p:nvSpPr>
            <p:cNvPr id="8" name="object 8"/>
            <p:cNvSpPr/>
            <p:nvPr/>
          </p:nvSpPr>
          <p:spPr>
            <a:xfrm>
              <a:off x="6757701" y="4193942"/>
              <a:ext cx="844550" cy="496570"/>
            </a:xfrm>
            <a:custGeom>
              <a:avLst/>
              <a:gdLst/>
              <a:ahLst/>
              <a:cxnLst/>
              <a:rect l="l" t="t" r="r" b="b"/>
              <a:pathLst>
                <a:path w="844550" h="496570">
                  <a:moveTo>
                    <a:pt x="844151" y="0"/>
                  </a:moveTo>
                  <a:lnTo>
                    <a:pt x="786525" y="35789"/>
                  </a:lnTo>
                  <a:lnTo>
                    <a:pt x="744884" y="45685"/>
                  </a:lnTo>
                  <a:lnTo>
                    <a:pt x="694013" y="54232"/>
                  </a:lnTo>
                  <a:lnTo>
                    <a:pt x="635105" y="61227"/>
                  </a:lnTo>
                  <a:lnTo>
                    <a:pt x="569351" y="66472"/>
                  </a:lnTo>
                  <a:lnTo>
                    <a:pt x="497944" y="69766"/>
                  </a:lnTo>
                  <a:lnTo>
                    <a:pt x="422075" y="70909"/>
                  </a:lnTo>
                  <a:lnTo>
                    <a:pt x="346206" y="69766"/>
                  </a:lnTo>
                  <a:lnTo>
                    <a:pt x="274799" y="66472"/>
                  </a:lnTo>
                  <a:lnTo>
                    <a:pt x="209045" y="61227"/>
                  </a:lnTo>
                  <a:lnTo>
                    <a:pt x="150137" y="54232"/>
                  </a:lnTo>
                  <a:lnTo>
                    <a:pt x="99266" y="45685"/>
                  </a:lnTo>
                  <a:lnTo>
                    <a:pt x="57625" y="35789"/>
                  </a:lnTo>
                  <a:lnTo>
                    <a:pt x="6800" y="12745"/>
                  </a:lnTo>
                  <a:lnTo>
                    <a:pt x="0" y="0"/>
                  </a:lnTo>
                  <a:lnTo>
                    <a:pt x="0" y="425462"/>
                  </a:lnTo>
                  <a:lnTo>
                    <a:pt x="57625" y="461251"/>
                  </a:lnTo>
                  <a:lnTo>
                    <a:pt x="99266" y="471148"/>
                  </a:lnTo>
                  <a:lnTo>
                    <a:pt x="150137" y="479694"/>
                  </a:lnTo>
                  <a:lnTo>
                    <a:pt x="209045" y="486690"/>
                  </a:lnTo>
                  <a:lnTo>
                    <a:pt x="274799" y="491935"/>
                  </a:lnTo>
                  <a:lnTo>
                    <a:pt x="346206" y="495229"/>
                  </a:lnTo>
                  <a:lnTo>
                    <a:pt x="422075" y="496371"/>
                  </a:lnTo>
                  <a:lnTo>
                    <a:pt x="497944" y="495229"/>
                  </a:lnTo>
                  <a:lnTo>
                    <a:pt x="569351" y="491935"/>
                  </a:lnTo>
                  <a:lnTo>
                    <a:pt x="635105" y="486690"/>
                  </a:lnTo>
                  <a:lnTo>
                    <a:pt x="694013" y="479694"/>
                  </a:lnTo>
                  <a:lnTo>
                    <a:pt x="744884" y="471148"/>
                  </a:lnTo>
                  <a:lnTo>
                    <a:pt x="786525" y="461251"/>
                  </a:lnTo>
                  <a:lnTo>
                    <a:pt x="837351" y="438208"/>
                  </a:lnTo>
                  <a:lnTo>
                    <a:pt x="844151" y="425462"/>
                  </a:lnTo>
                  <a:lnTo>
                    <a:pt x="844151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57701" y="4123032"/>
              <a:ext cx="844550" cy="142240"/>
            </a:xfrm>
            <a:custGeom>
              <a:avLst/>
              <a:gdLst/>
              <a:ahLst/>
              <a:cxnLst/>
              <a:rect l="l" t="t" r="r" b="b"/>
              <a:pathLst>
                <a:path w="844550" h="142239">
                  <a:moveTo>
                    <a:pt x="422075" y="0"/>
                  </a:moveTo>
                  <a:lnTo>
                    <a:pt x="346206" y="1142"/>
                  </a:lnTo>
                  <a:lnTo>
                    <a:pt x="274799" y="4436"/>
                  </a:lnTo>
                  <a:lnTo>
                    <a:pt x="209045" y="9681"/>
                  </a:lnTo>
                  <a:lnTo>
                    <a:pt x="150137" y="16677"/>
                  </a:lnTo>
                  <a:lnTo>
                    <a:pt x="99266" y="25223"/>
                  </a:lnTo>
                  <a:lnTo>
                    <a:pt x="57625" y="35120"/>
                  </a:lnTo>
                  <a:lnTo>
                    <a:pt x="6800" y="58164"/>
                  </a:lnTo>
                  <a:lnTo>
                    <a:pt x="0" y="70910"/>
                  </a:lnTo>
                  <a:lnTo>
                    <a:pt x="6800" y="83656"/>
                  </a:lnTo>
                  <a:lnTo>
                    <a:pt x="57625" y="106699"/>
                  </a:lnTo>
                  <a:lnTo>
                    <a:pt x="99266" y="116596"/>
                  </a:lnTo>
                  <a:lnTo>
                    <a:pt x="150137" y="125142"/>
                  </a:lnTo>
                  <a:lnTo>
                    <a:pt x="209045" y="132138"/>
                  </a:lnTo>
                  <a:lnTo>
                    <a:pt x="274799" y="137383"/>
                  </a:lnTo>
                  <a:lnTo>
                    <a:pt x="346206" y="140677"/>
                  </a:lnTo>
                  <a:lnTo>
                    <a:pt x="422075" y="141819"/>
                  </a:lnTo>
                  <a:lnTo>
                    <a:pt x="497944" y="140677"/>
                  </a:lnTo>
                  <a:lnTo>
                    <a:pt x="569351" y="137383"/>
                  </a:lnTo>
                  <a:lnTo>
                    <a:pt x="635105" y="132138"/>
                  </a:lnTo>
                  <a:lnTo>
                    <a:pt x="694013" y="125142"/>
                  </a:lnTo>
                  <a:lnTo>
                    <a:pt x="744884" y="116596"/>
                  </a:lnTo>
                  <a:lnTo>
                    <a:pt x="786525" y="106699"/>
                  </a:lnTo>
                  <a:lnTo>
                    <a:pt x="837351" y="83656"/>
                  </a:lnTo>
                  <a:lnTo>
                    <a:pt x="844151" y="70910"/>
                  </a:lnTo>
                  <a:lnTo>
                    <a:pt x="837351" y="58164"/>
                  </a:lnTo>
                  <a:lnTo>
                    <a:pt x="786525" y="35120"/>
                  </a:lnTo>
                  <a:lnTo>
                    <a:pt x="744884" y="25223"/>
                  </a:lnTo>
                  <a:lnTo>
                    <a:pt x="694013" y="16677"/>
                  </a:lnTo>
                  <a:lnTo>
                    <a:pt x="635105" y="9681"/>
                  </a:lnTo>
                  <a:lnTo>
                    <a:pt x="569351" y="4436"/>
                  </a:lnTo>
                  <a:lnTo>
                    <a:pt x="497944" y="1142"/>
                  </a:lnTo>
                  <a:lnTo>
                    <a:pt x="422075" y="0"/>
                  </a:lnTo>
                  <a:close/>
                </a:path>
              </a:pathLst>
            </a:custGeom>
            <a:solidFill>
              <a:srgbClr val="E0E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57701" y="4123032"/>
              <a:ext cx="844550" cy="567690"/>
            </a:xfrm>
            <a:custGeom>
              <a:avLst/>
              <a:gdLst/>
              <a:ahLst/>
              <a:cxnLst/>
              <a:rect l="l" t="t" r="r" b="b"/>
              <a:pathLst>
                <a:path w="844550" h="567689">
                  <a:moveTo>
                    <a:pt x="844152" y="70910"/>
                  </a:moveTo>
                  <a:lnTo>
                    <a:pt x="786526" y="106699"/>
                  </a:lnTo>
                  <a:lnTo>
                    <a:pt x="744885" y="116596"/>
                  </a:lnTo>
                  <a:lnTo>
                    <a:pt x="694014" y="125143"/>
                  </a:lnTo>
                  <a:lnTo>
                    <a:pt x="635105" y="132138"/>
                  </a:lnTo>
                  <a:lnTo>
                    <a:pt x="569351" y="137383"/>
                  </a:lnTo>
                  <a:lnTo>
                    <a:pt x="497944" y="140677"/>
                  </a:lnTo>
                  <a:lnTo>
                    <a:pt x="422076" y="141820"/>
                  </a:lnTo>
                  <a:lnTo>
                    <a:pt x="346207" y="140677"/>
                  </a:lnTo>
                  <a:lnTo>
                    <a:pt x="274800" y="137383"/>
                  </a:lnTo>
                  <a:lnTo>
                    <a:pt x="209046" y="132138"/>
                  </a:lnTo>
                  <a:lnTo>
                    <a:pt x="150137" y="125143"/>
                  </a:lnTo>
                  <a:lnTo>
                    <a:pt x="99266" y="116596"/>
                  </a:lnTo>
                  <a:lnTo>
                    <a:pt x="57625" y="106699"/>
                  </a:lnTo>
                  <a:lnTo>
                    <a:pt x="6800" y="83656"/>
                  </a:lnTo>
                  <a:lnTo>
                    <a:pt x="0" y="70910"/>
                  </a:lnTo>
                  <a:lnTo>
                    <a:pt x="6800" y="58163"/>
                  </a:lnTo>
                  <a:lnTo>
                    <a:pt x="57625" y="35120"/>
                  </a:lnTo>
                  <a:lnTo>
                    <a:pt x="99266" y="25223"/>
                  </a:lnTo>
                  <a:lnTo>
                    <a:pt x="150137" y="16677"/>
                  </a:lnTo>
                  <a:lnTo>
                    <a:pt x="209046" y="9681"/>
                  </a:lnTo>
                  <a:lnTo>
                    <a:pt x="274800" y="4436"/>
                  </a:lnTo>
                  <a:lnTo>
                    <a:pt x="346207" y="1142"/>
                  </a:lnTo>
                  <a:lnTo>
                    <a:pt x="422076" y="0"/>
                  </a:lnTo>
                  <a:lnTo>
                    <a:pt x="497944" y="1142"/>
                  </a:lnTo>
                  <a:lnTo>
                    <a:pt x="569351" y="4436"/>
                  </a:lnTo>
                  <a:lnTo>
                    <a:pt x="635105" y="9681"/>
                  </a:lnTo>
                  <a:lnTo>
                    <a:pt x="694014" y="16677"/>
                  </a:lnTo>
                  <a:lnTo>
                    <a:pt x="744885" y="25223"/>
                  </a:lnTo>
                  <a:lnTo>
                    <a:pt x="786526" y="35120"/>
                  </a:lnTo>
                  <a:lnTo>
                    <a:pt x="837351" y="58163"/>
                  </a:lnTo>
                  <a:lnTo>
                    <a:pt x="844152" y="70910"/>
                  </a:lnTo>
                  <a:lnTo>
                    <a:pt x="844152" y="496372"/>
                  </a:lnTo>
                  <a:lnTo>
                    <a:pt x="786526" y="532162"/>
                  </a:lnTo>
                  <a:lnTo>
                    <a:pt x="744885" y="542059"/>
                  </a:lnTo>
                  <a:lnTo>
                    <a:pt x="694014" y="550605"/>
                  </a:lnTo>
                  <a:lnTo>
                    <a:pt x="635105" y="557601"/>
                  </a:lnTo>
                  <a:lnTo>
                    <a:pt x="569351" y="562846"/>
                  </a:lnTo>
                  <a:lnTo>
                    <a:pt x="497944" y="566140"/>
                  </a:lnTo>
                  <a:lnTo>
                    <a:pt x="422076" y="567283"/>
                  </a:lnTo>
                  <a:lnTo>
                    <a:pt x="346207" y="566140"/>
                  </a:lnTo>
                  <a:lnTo>
                    <a:pt x="274800" y="562846"/>
                  </a:lnTo>
                  <a:lnTo>
                    <a:pt x="209046" y="557601"/>
                  </a:lnTo>
                  <a:lnTo>
                    <a:pt x="150137" y="550605"/>
                  </a:lnTo>
                  <a:lnTo>
                    <a:pt x="99266" y="542059"/>
                  </a:lnTo>
                  <a:lnTo>
                    <a:pt x="57625" y="532162"/>
                  </a:lnTo>
                  <a:lnTo>
                    <a:pt x="6800" y="509119"/>
                  </a:lnTo>
                  <a:lnTo>
                    <a:pt x="0" y="496372"/>
                  </a:lnTo>
                  <a:lnTo>
                    <a:pt x="0" y="70910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74042" y="4277983"/>
              <a:ext cx="672465" cy="341630"/>
            </a:xfrm>
            <a:custGeom>
              <a:avLst/>
              <a:gdLst/>
              <a:ahLst/>
              <a:cxnLst/>
              <a:rect l="l" t="t" r="r" b="b"/>
              <a:pathLst>
                <a:path w="672465" h="341629">
                  <a:moveTo>
                    <a:pt x="672345" y="0"/>
                  </a:moveTo>
                  <a:lnTo>
                    <a:pt x="0" y="0"/>
                  </a:lnTo>
                  <a:lnTo>
                    <a:pt x="0" y="341420"/>
                  </a:lnTo>
                  <a:lnTo>
                    <a:pt x="672345" y="341420"/>
                  </a:lnTo>
                  <a:lnTo>
                    <a:pt x="67234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086390" y="4286504"/>
            <a:ext cx="248285" cy="2876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 marR="5080" indent="-25400">
              <a:lnSpc>
                <a:spcPts val="980"/>
              </a:lnSpc>
              <a:spcBef>
                <a:spcPts val="215"/>
              </a:spcBef>
            </a:pPr>
            <a:r>
              <a:rPr sz="900" dirty="0">
                <a:solidFill>
                  <a:srgbClr val="0000CC"/>
                </a:solidFill>
                <a:latin typeface="Arial MT"/>
                <a:cs typeface="Arial MT"/>
              </a:rPr>
              <a:t>T</a:t>
            </a:r>
            <a:r>
              <a:rPr sz="900" spc="-5" dirty="0">
                <a:solidFill>
                  <a:srgbClr val="0000CC"/>
                </a:solidFill>
                <a:latin typeface="Arial MT"/>
                <a:cs typeface="Arial MT"/>
              </a:rPr>
              <a:t>e</a:t>
            </a:r>
            <a:r>
              <a:rPr sz="900" dirty="0">
                <a:solidFill>
                  <a:srgbClr val="0000CC"/>
                </a:solidFill>
                <a:latin typeface="Arial MT"/>
                <a:cs typeface="Arial MT"/>
              </a:rPr>
              <a:t>st  </a:t>
            </a:r>
            <a:r>
              <a:rPr sz="900" spc="-5" dirty="0">
                <a:solidFill>
                  <a:srgbClr val="0000CC"/>
                </a:solidFill>
                <a:latin typeface="Arial MT"/>
                <a:cs typeface="Arial MT"/>
              </a:rPr>
              <a:t>Set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43178" y="4994990"/>
            <a:ext cx="843915" cy="628015"/>
            <a:chOff x="3843178" y="4994990"/>
            <a:chExt cx="843915" cy="628015"/>
          </a:xfrm>
        </p:grpSpPr>
        <p:sp>
          <p:nvSpPr>
            <p:cNvPr id="14" name="object 14"/>
            <p:cNvSpPr/>
            <p:nvPr/>
          </p:nvSpPr>
          <p:spPr>
            <a:xfrm>
              <a:off x="3849528" y="5078371"/>
              <a:ext cx="831215" cy="537845"/>
            </a:xfrm>
            <a:custGeom>
              <a:avLst/>
              <a:gdLst/>
              <a:ahLst/>
              <a:cxnLst/>
              <a:rect l="l" t="t" r="r" b="b"/>
              <a:pathLst>
                <a:path w="831214" h="537845">
                  <a:moveTo>
                    <a:pt x="831056" y="0"/>
                  </a:moveTo>
                  <a:lnTo>
                    <a:pt x="774324" y="38879"/>
                  </a:lnTo>
                  <a:lnTo>
                    <a:pt x="733329" y="49630"/>
                  </a:lnTo>
                  <a:lnTo>
                    <a:pt x="683247" y="58914"/>
                  </a:lnTo>
                  <a:lnTo>
                    <a:pt x="625253" y="66514"/>
                  </a:lnTo>
                  <a:lnTo>
                    <a:pt x="560519" y="72212"/>
                  </a:lnTo>
                  <a:lnTo>
                    <a:pt x="490220" y="75790"/>
                  </a:lnTo>
                  <a:lnTo>
                    <a:pt x="415528" y="77031"/>
                  </a:lnTo>
                  <a:lnTo>
                    <a:pt x="340836" y="75790"/>
                  </a:lnTo>
                  <a:lnTo>
                    <a:pt x="270537" y="72212"/>
                  </a:lnTo>
                  <a:lnTo>
                    <a:pt x="205803" y="66514"/>
                  </a:lnTo>
                  <a:lnTo>
                    <a:pt x="147808" y="58914"/>
                  </a:lnTo>
                  <a:lnTo>
                    <a:pt x="97727" y="49630"/>
                  </a:lnTo>
                  <a:lnTo>
                    <a:pt x="56731" y="38879"/>
                  </a:lnTo>
                  <a:lnTo>
                    <a:pt x="6694" y="13846"/>
                  </a:lnTo>
                  <a:lnTo>
                    <a:pt x="0" y="0"/>
                  </a:lnTo>
                  <a:lnTo>
                    <a:pt x="0" y="460810"/>
                  </a:lnTo>
                  <a:lnTo>
                    <a:pt x="56731" y="499690"/>
                  </a:lnTo>
                  <a:lnTo>
                    <a:pt x="97727" y="510441"/>
                  </a:lnTo>
                  <a:lnTo>
                    <a:pt x="147808" y="519725"/>
                  </a:lnTo>
                  <a:lnTo>
                    <a:pt x="205803" y="527325"/>
                  </a:lnTo>
                  <a:lnTo>
                    <a:pt x="270537" y="533022"/>
                  </a:lnTo>
                  <a:lnTo>
                    <a:pt x="340836" y="536601"/>
                  </a:lnTo>
                  <a:lnTo>
                    <a:pt x="415528" y="537842"/>
                  </a:lnTo>
                  <a:lnTo>
                    <a:pt x="490220" y="536601"/>
                  </a:lnTo>
                  <a:lnTo>
                    <a:pt x="560519" y="533022"/>
                  </a:lnTo>
                  <a:lnTo>
                    <a:pt x="625253" y="527325"/>
                  </a:lnTo>
                  <a:lnTo>
                    <a:pt x="683247" y="519725"/>
                  </a:lnTo>
                  <a:lnTo>
                    <a:pt x="733329" y="510441"/>
                  </a:lnTo>
                  <a:lnTo>
                    <a:pt x="774324" y="499690"/>
                  </a:lnTo>
                  <a:lnTo>
                    <a:pt x="824361" y="474657"/>
                  </a:lnTo>
                  <a:lnTo>
                    <a:pt x="831056" y="460810"/>
                  </a:lnTo>
                  <a:lnTo>
                    <a:pt x="831056" y="0"/>
                  </a:lnTo>
                  <a:close/>
                </a:path>
              </a:pathLst>
            </a:custGeom>
            <a:solidFill>
              <a:srgbClr val="B8C2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49528" y="5001340"/>
              <a:ext cx="831215" cy="154305"/>
            </a:xfrm>
            <a:custGeom>
              <a:avLst/>
              <a:gdLst/>
              <a:ahLst/>
              <a:cxnLst/>
              <a:rect l="l" t="t" r="r" b="b"/>
              <a:pathLst>
                <a:path w="831214" h="154304">
                  <a:moveTo>
                    <a:pt x="415528" y="0"/>
                  </a:moveTo>
                  <a:lnTo>
                    <a:pt x="340836" y="1241"/>
                  </a:lnTo>
                  <a:lnTo>
                    <a:pt x="270537" y="4819"/>
                  </a:lnTo>
                  <a:lnTo>
                    <a:pt x="205803" y="10517"/>
                  </a:lnTo>
                  <a:lnTo>
                    <a:pt x="147808" y="18116"/>
                  </a:lnTo>
                  <a:lnTo>
                    <a:pt x="97727" y="27401"/>
                  </a:lnTo>
                  <a:lnTo>
                    <a:pt x="56731" y="38152"/>
                  </a:lnTo>
                  <a:lnTo>
                    <a:pt x="6694" y="63185"/>
                  </a:lnTo>
                  <a:lnTo>
                    <a:pt x="0" y="77031"/>
                  </a:lnTo>
                  <a:lnTo>
                    <a:pt x="6694" y="90878"/>
                  </a:lnTo>
                  <a:lnTo>
                    <a:pt x="56731" y="115911"/>
                  </a:lnTo>
                  <a:lnTo>
                    <a:pt x="97727" y="126662"/>
                  </a:lnTo>
                  <a:lnTo>
                    <a:pt x="147808" y="135946"/>
                  </a:lnTo>
                  <a:lnTo>
                    <a:pt x="205803" y="143546"/>
                  </a:lnTo>
                  <a:lnTo>
                    <a:pt x="270537" y="149244"/>
                  </a:lnTo>
                  <a:lnTo>
                    <a:pt x="340836" y="152822"/>
                  </a:lnTo>
                  <a:lnTo>
                    <a:pt x="415528" y="154063"/>
                  </a:lnTo>
                  <a:lnTo>
                    <a:pt x="490220" y="152822"/>
                  </a:lnTo>
                  <a:lnTo>
                    <a:pt x="560519" y="149244"/>
                  </a:lnTo>
                  <a:lnTo>
                    <a:pt x="625253" y="143546"/>
                  </a:lnTo>
                  <a:lnTo>
                    <a:pt x="683247" y="135946"/>
                  </a:lnTo>
                  <a:lnTo>
                    <a:pt x="733329" y="126662"/>
                  </a:lnTo>
                  <a:lnTo>
                    <a:pt x="774324" y="115911"/>
                  </a:lnTo>
                  <a:lnTo>
                    <a:pt x="824361" y="90878"/>
                  </a:lnTo>
                  <a:lnTo>
                    <a:pt x="831056" y="77031"/>
                  </a:lnTo>
                  <a:lnTo>
                    <a:pt x="824361" y="63185"/>
                  </a:lnTo>
                  <a:lnTo>
                    <a:pt x="774324" y="38152"/>
                  </a:lnTo>
                  <a:lnTo>
                    <a:pt x="733329" y="27401"/>
                  </a:lnTo>
                  <a:lnTo>
                    <a:pt x="683247" y="18116"/>
                  </a:lnTo>
                  <a:lnTo>
                    <a:pt x="625253" y="10517"/>
                  </a:lnTo>
                  <a:lnTo>
                    <a:pt x="560519" y="4819"/>
                  </a:lnTo>
                  <a:lnTo>
                    <a:pt x="490220" y="1241"/>
                  </a:lnTo>
                  <a:lnTo>
                    <a:pt x="415528" y="0"/>
                  </a:lnTo>
                  <a:close/>
                </a:path>
              </a:pathLst>
            </a:custGeom>
            <a:solidFill>
              <a:srgbClr val="D4D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49528" y="5001340"/>
              <a:ext cx="831215" cy="615315"/>
            </a:xfrm>
            <a:custGeom>
              <a:avLst/>
              <a:gdLst/>
              <a:ahLst/>
              <a:cxnLst/>
              <a:rect l="l" t="t" r="r" b="b"/>
              <a:pathLst>
                <a:path w="831214" h="615314">
                  <a:moveTo>
                    <a:pt x="831056" y="77031"/>
                  </a:moveTo>
                  <a:lnTo>
                    <a:pt x="774324" y="115911"/>
                  </a:lnTo>
                  <a:lnTo>
                    <a:pt x="733329" y="126662"/>
                  </a:lnTo>
                  <a:lnTo>
                    <a:pt x="683247" y="135946"/>
                  </a:lnTo>
                  <a:lnTo>
                    <a:pt x="625252" y="143546"/>
                  </a:lnTo>
                  <a:lnTo>
                    <a:pt x="560519" y="149244"/>
                  </a:lnTo>
                  <a:lnTo>
                    <a:pt x="490219" y="152822"/>
                  </a:lnTo>
                  <a:lnTo>
                    <a:pt x="415528" y="154063"/>
                  </a:lnTo>
                  <a:lnTo>
                    <a:pt x="340836" y="152822"/>
                  </a:lnTo>
                  <a:lnTo>
                    <a:pt x="270536" y="149244"/>
                  </a:lnTo>
                  <a:lnTo>
                    <a:pt x="205803" y="143546"/>
                  </a:lnTo>
                  <a:lnTo>
                    <a:pt x="147808" y="135946"/>
                  </a:lnTo>
                  <a:lnTo>
                    <a:pt x="97726" y="126662"/>
                  </a:lnTo>
                  <a:lnTo>
                    <a:pt x="56731" y="115911"/>
                  </a:lnTo>
                  <a:lnTo>
                    <a:pt x="6694" y="90878"/>
                  </a:lnTo>
                  <a:lnTo>
                    <a:pt x="0" y="77031"/>
                  </a:lnTo>
                  <a:lnTo>
                    <a:pt x="6694" y="63185"/>
                  </a:lnTo>
                  <a:lnTo>
                    <a:pt x="56731" y="38152"/>
                  </a:lnTo>
                  <a:lnTo>
                    <a:pt x="97726" y="27401"/>
                  </a:lnTo>
                  <a:lnTo>
                    <a:pt x="147808" y="18116"/>
                  </a:lnTo>
                  <a:lnTo>
                    <a:pt x="205803" y="10517"/>
                  </a:lnTo>
                  <a:lnTo>
                    <a:pt x="270536" y="4819"/>
                  </a:lnTo>
                  <a:lnTo>
                    <a:pt x="340836" y="1241"/>
                  </a:lnTo>
                  <a:lnTo>
                    <a:pt x="415528" y="0"/>
                  </a:lnTo>
                  <a:lnTo>
                    <a:pt x="490219" y="1241"/>
                  </a:lnTo>
                  <a:lnTo>
                    <a:pt x="560519" y="4819"/>
                  </a:lnTo>
                  <a:lnTo>
                    <a:pt x="625252" y="10517"/>
                  </a:lnTo>
                  <a:lnTo>
                    <a:pt x="683247" y="18116"/>
                  </a:lnTo>
                  <a:lnTo>
                    <a:pt x="733329" y="27401"/>
                  </a:lnTo>
                  <a:lnTo>
                    <a:pt x="774324" y="38152"/>
                  </a:lnTo>
                  <a:lnTo>
                    <a:pt x="824361" y="63185"/>
                  </a:lnTo>
                  <a:lnTo>
                    <a:pt x="831056" y="77031"/>
                  </a:lnTo>
                  <a:lnTo>
                    <a:pt x="831056" y="537842"/>
                  </a:lnTo>
                  <a:lnTo>
                    <a:pt x="774324" y="576721"/>
                  </a:lnTo>
                  <a:lnTo>
                    <a:pt x="733329" y="587472"/>
                  </a:lnTo>
                  <a:lnTo>
                    <a:pt x="683247" y="596757"/>
                  </a:lnTo>
                  <a:lnTo>
                    <a:pt x="625252" y="604356"/>
                  </a:lnTo>
                  <a:lnTo>
                    <a:pt x="560519" y="610054"/>
                  </a:lnTo>
                  <a:lnTo>
                    <a:pt x="490219" y="613632"/>
                  </a:lnTo>
                  <a:lnTo>
                    <a:pt x="415528" y="614874"/>
                  </a:lnTo>
                  <a:lnTo>
                    <a:pt x="340836" y="613632"/>
                  </a:lnTo>
                  <a:lnTo>
                    <a:pt x="270536" y="610054"/>
                  </a:lnTo>
                  <a:lnTo>
                    <a:pt x="205803" y="604356"/>
                  </a:lnTo>
                  <a:lnTo>
                    <a:pt x="147808" y="596757"/>
                  </a:lnTo>
                  <a:lnTo>
                    <a:pt x="97726" y="587472"/>
                  </a:lnTo>
                  <a:lnTo>
                    <a:pt x="56731" y="576721"/>
                  </a:lnTo>
                  <a:lnTo>
                    <a:pt x="6694" y="551688"/>
                  </a:lnTo>
                  <a:lnTo>
                    <a:pt x="0" y="537842"/>
                  </a:lnTo>
                  <a:lnTo>
                    <a:pt x="0" y="77031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88505" y="5166871"/>
              <a:ext cx="621665" cy="341630"/>
            </a:xfrm>
            <a:custGeom>
              <a:avLst/>
              <a:gdLst/>
              <a:ahLst/>
              <a:cxnLst/>
              <a:rect l="l" t="t" r="r" b="b"/>
              <a:pathLst>
                <a:path w="621664" h="341629">
                  <a:moveTo>
                    <a:pt x="621338" y="0"/>
                  </a:moveTo>
                  <a:lnTo>
                    <a:pt x="0" y="0"/>
                  </a:lnTo>
                  <a:lnTo>
                    <a:pt x="0" y="341632"/>
                  </a:lnTo>
                  <a:lnTo>
                    <a:pt x="621338" y="341632"/>
                  </a:lnTo>
                  <a:lnTo>
                    <a:pt x="621338" y="0"/>
                  </a:lnTo>
                  <a:close/>
                </a:path>
              </a:pathLst>
            </a:custGeom>
            <a:solidFill>
              <a:srgbClr val="B8C2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080100" y="5173471"/>
            <a:ext cx="438150" cy="29083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32715" marR="5080" indent="-120650">
              <a:lnSpc>
                <a:spcPts val="1010"/>
              </a:lnSpc>
              <a:spcBef>
                <a:spcPts val="190"/>
              </a:spcBef>
            </a:pPr>
            <a:r>
              <a:rPr sz="900" dirty="0">
                <a:solidFill>
                  <a:srgbClr val="212745"/>
                </a:solidFill>
                <a:latin typeface="Arial MT"/>
                <a:cs typeface="Arial MT"/>
              </a:rPr>
              <a:t>Tr</a:t>
            </a:r>
            <a:r>
              <a:rPr sz="900" spc="-5" dirty="0">
                <a:solidFill>
                  <a:srgbClr val="212745"/>
                </a:solidFill>
                <a:latin typeface="Arial MT"/>
                <a:cs typeface="Arial MT"/>
              </a:rPr>
              <a:t>ainin</a:t>
            </a:r>
            <a:r>
              <a:rPr sz="900" dirty="0">
                <a:solidFill>
                  <a:srgbClr val="212745"/>
                </a:solidFill>
                <a:latin typeface="Arial MT"/>
                <a:cs typeface="Arial MT"/>
              </a:rPr>
              <a:t>g  </a:t>
            </a:r>
            <a:r>
              <a:rPr sz="900" spc="-5" dirty="0">
                <a:solidFill>
                  <a:srgbClr val="212745"/>
                </a:solidFill>
                <a:latin typeface="Arial MT"/>
                <a:cs typeface="Arial MT"/>
              </a:rPr>
              <a:t>Set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744734" y="4991418"/>
            <a:ext cx="857250" cy="529590"/>
            <a:chOff x="6744734" y="4991418"/>
            <a:chExt cx="857250" cy="529590"/>
          </a:xfrm>
        </p:grpSpPr>
        <p:sp>
          <p:nvSpPr>
            <p:cNvPr id="20" name="object 20"/>
            <p:cNvSpPr/>
            <p:nvPr/>
          </p:nvSpPr>
          <p:spPr>
            <a:xfrm>
              <a:off x="6751084" y="4997768"/>
              <a:ext cx="844550" cy="516890"/>
            </a:xfrm>
            <a:custGeom>
              <a:avLst/>
              <a:gdLst/>
              <a:ahLst/>
              <a:cxnLst/>
              <a:rect l="l" t="t" r="r" b="b"/>
              <a:pathLst>
                <a:path w="844550" h="516889">
                  <a:moveTo>
                    <a:pt x="726713" y="88118"/>
                  </a:moveTo>
                  <a:lnTo>
                    <a:pt x="0" y="88118"/>
                  </a:lnTo>
                  <a:lnTo>
                    <a:pt x="0" y="498308"/>
                  </a:lnTo>
                  <a:lnTo>
                    <a:pt x="60501" y="507993"/>
                  </a:lnTo>
                  <a:lnTo>
                    <a:pt x="114345" y="513960"/>
                  </a:lnTo>
                  <a:lnTo>
                    <a:pt x="162420" y="516614"/>
                  </a:lnTo>
                  <a:lnTo>
                    <a:pt x="205614" y="516358"/>
                  </a:lnTo>
                  <a:lnTo>
                    <a:pt x="244813" y="513596"/>
                  </a:lnTo>
                  <a:lnTo>
                    <a:pt x="314780" y="502174"/>
                  </a:lnTo>
                  <a:lnTo>
                    <a:pt x="379420" y="485578"/>
                  </a:lnTo>
                  <a:lnTo>
                    <a:pt x="445833" y="467043"/>
                  </a:lnTo>
                  <a:lnTo>
                    <a:pt x="481923" y="458059"/>
                  </a:lnTo>
                  <a:lnTo>
                    <a:pt x="521119" y="449801"/>
                  </a:lnTo>
                  <a:lnTo>
                    <a:pt x="564309" y="442676"/>
                  </a:lnTo>
                  <a:lnTo>
                    <a:pt x="612379" y="437085"/>
                  </a:lnTo>
                  <a:lnTo>
                    <a:pt x="666218" y="433435"/>
                  </a:lnTo>
                  <a:lnTo>
                    <a:pt x="726713" y="432128"/>
                  </a:lnTo>
                  <a:lnTo>
                    <a:pt x="726713" y="88118"/>
                  </a:lnTo>
                  <a:close/>
                </a:path>
                <a:path w="844550" h="516889">
                  <a:moveTo>
                    <a:pt x="781622" y="43520"/>
                  </a:moveTo>
                  <a:lnTo>
                    <a:pt x="59871" y="43520"/>
                  </a:lnTo>
                  <a:lnTo>
                    <a:pt x="59871" y="88118"/>
                  </a:lnTo>
                  <a:lnTo>
                    <a:pt x="726713" y="88118"/>
                  </a:lnTo>
                  <a:lnTo>
                    <a:pt x="726713" y="392085"/>
                  </a:lnTo>
                  <a:lnTo>
                    <a:pt x="731434" y="391711"/>
                  </a:lnTo>
                  <a:lnTo>
                    <a:pt x="743879" y="390886"/>
                  </a:lnTo>
                  <a:lnTo>
                    <a:pt x="761469" y="390062"/>
                  </a:lnTo>
                  <a:lnTo>
                    <a:pt x="781622" y="389688"/>
                  </a:lnTo>
                  <a:lnTo>
                    <a:pt x="781622" y="43520"/>
                  </a:lnTo>
                  <a:close/>
                </a:path>
                <a:path w="844550" h="516889">
                  <a:moveTo>
                    <a:pt x="844152" y="0"/>
                  </a:moveTo>
                  <a:lnTo>
                    <a:pt x="116149" y="0"/>
                  </a:lnTo>
                  <a:lnTo>
                    <a:pt x="116149" y="43520"/>
                  </a:lnTo>
                  <a:lnTo>
                    <a:pt x="781622" y="43520"/>
                  </a:lnTo>
                  <a:lnTo>
                    <a:pt x="781622" y="346887"/>
                  </a:lnTo>
                  <a:lnTo>
                    <a:pt x="801163" y="345988"/>
                  </a:lnTo>
                  <a:lnTo>
                    <a:pt x="821192" y="345370"/>
                  </a:lnTo>
                  <a:lnTo>
                    <a:pt x="844152" y="345089"/>
                  </a:lnTo>
                  <a:lnTo>
                    <a:pt x="844152" y="0"/>
                  </a:lnTo>
                  <a:close/>
                </a:path>
              </a:pathLst>
            </a:custGeom>
            <a:solidFill>
              <a:srgbClr val="00E0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51084" y="4997768"/>
              <a:ext cx="844550" cy="516890"/>
            </a:xfrm>
            <a:custGeom>
              <a:avLst/>
              <a:gdLst/>
              <a:ahLst/>
              <a:cxnLst/>
              <a:rect l="l" t="t" r="r" b="b"/>
              <a:pathLst>
                <a:path w="844550" h="516889">
                  <a:moveTo>
                    <a:pt x="0" y="88118"/>
                  </a:moveTo>
                  <a:lnTo>
                    <a:pt x="726714" y="88118"/>
                  </a:lnTo>
                  <a:lnTo>
                    <a:pt x="726714" y="432129"/>
                  </a:lnTo>
                  <a:lnTo>
                    <a:pt x="666219" y="433435"/>
                  </a:lnTo>
                  <a:lnTo>
                    <a:pt x="612380" y="437086"/>
                  </a:lnTo>
                  <a:lnTo>
                    <a:pt x="564310" y="442676"/>
                  </a:lnTo>
                  <a:lnTo>
                    <a:pt x="521120" y="449802"/>
                  </a:lnTo>
                  <a:lnTo>
                    <a:pt x="481924" y="458059"/>
                  </a:lnTo>
                  <a:lnTo>
                    <a:pt x="411961" y="476351"/>
                  </a:lnTo>
                  <a:lnTo>
                    <a:pt x="379420" y="485578"/>
                  </a:lnTo>
                  <a:lnTo>
                    <a:pt x="347322" y="494320"/>
                  </a:lnTo>
                  <a:lnTo>
                    <a:pt x="280906" y="508734"/>
                  </a:lnTo>
                  <a:lnTo>
                    <a:pt x="205614" y="516358"/>
                  </a:lnTo>
                  <a:lnTo>
                    <a:pt x="162420" y="516614"/>
                  </a:lnTo>
                  <a:lnTo>
                    <a:pt x="114345" y="513960"/>
                  </a:lnTo>
                  <a:lnTo>
                    <a:pt x="60501" y="507993"/>
                  </a:lnTo>
                  <a:lnTo>
                    <a:pt x="0" y="498308"/>
                  </a:lnTo>
                  <a:lnTo>
                    <a:pt x="0" y="88118"/>
                  </a:lnTo>
                  <a:close/>
                </a:path>
                <a:path w="844550" h="516889">
                  <a:moveTo>
                    <a:pt x="59872" y="88118"/>
                  </a:moveTo>
                  <a:lnTo>
                    <a:pt x="59872" y="43519"/>
                  </a:lnTo>
                  <a:lnTo>
                    <a:pt x="781623" y="43519"/>
                  </a:lnTo>
                  <a:lnTo>
                    <a:pt x="781623" y="389688"/>
                  </a:lnTo>
                  <a:lnTo>
                    <a:pt x="761469" y="390062"/>
                  </a:lnTo>
                  <a:lnTo>
                    <a:pt x="743880" y="390887"/>
                  </a:lnTo>
                  <a:lnTo>
                    <a:pt x="731435" y="391711"/>
                  </a:lnTo>
                  <a:lnTo>
                    <a:pt x="726714" y="392086"/>
                  </a:lnTo>
                </a:path>
                <a:path w="844550" h="516889">
                  <a:moveTo>
                    <a:pt x="116149" y="43519"/>
                  </a:moveTo>
                  <a:lnTo>
                    <a:pt x="116149" y="0"/>
                  </a:lnTo>
                  <a:lnTo>
                    <a:pt x="844153" y="0"/>
                  </a:lnTo>
                  <a:lnTo>
                    <a:pt x="844153" y="345089"/>
                  </a:lnTo>
                  <a:lnTo>
                    <a:pt x="821192" y="345370"/>
                  </a:lnTo>
                  <a:lnTo>
                    <a:pt x="801163" y="345988"/>
                  </a:lnTo>
                  <a:lnTo>
                    <a:pt x="786996" y="346606"/>
                  </a:lnTo>
                  <a:lnTo>
                    <a:pt x="781623" y="346887"/>
                  </a:lnTo>
                </a:path>
              </a:pathLst>
            </a:custGeom>
            <a:ln w="12700">
              <a:solidFill>
                <a:srgbClr val="B4DC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852503" y="5152135"/>
            <a:ext cx="5461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CC0000"/>
                </a:solidFill>
                <a:latin typeface="Arial MT"/>
                <a:cs typeface="Arial MT"/>
              </a:rPr>
              <a:t>Model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137784" y="4887040"/>
            <a:ext cx="1085850" cy="746760"/>
            <a:chOff x="5137784" y="4887040"/>
            <a:chExt cx="1085850" cy="746760"/>
          </a:xfrm>
        </p:grpSpPr>
        <p:sp>
          <p:nvSpPr>
            <p:cNvPr id="24" name="object 24"/>
            <p:cNvSpPr/>
            <p:nvPr/>
          </p:nvSpPr>
          <p:spPr>
            <a:xfrm>
              <a:off x="5137784" y="4887040"/>
              <a:ext cx="1085850" cy="93345"/>
            </a:xfrm>
            <a:custGeom>
              <a:avLst/>
              <a:gdLst/>
              <a:ahLst/>
              <a:cxnLst/>
              <a:rect l="l" t="t" r="r" b="b"/>
              <a:pathLst>
                <a:path w="1085850" h="93345">
                  <a:moveTo>
                    <a:pt x="1085850" y="0"/>
                  </a:moveTo>
                  <a:lnTo>
                    <a:pt x="0" y="0"/>
                  </a:lnTo>
                  <a:lnTo>
                    <a:pt x="93314" y="93314"/>
                  </a:lnTo>
                  <a:lnTo>
                    <a:pt x="992535" y="93314"/>
                  </a:lnTo>
                  <a:lnTo>
                    <a:pt x="108585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7784" y="5540246"/>
              <a:ext cx="1085850" cy="93345"/>
            </a:xfrm>
            <a:custGeom>
              <a:avLst/>
              <a:gdLst/>
              <a:ahLst/>
              <a:cxnLst/>
              <a:rect l="l" t="t" r="r" b="b"/>
              <a:pathLst>
                <a:path w="1085850" h="93345">
                  <a:moveTo>
                    <a:pt x="992535" y="0"/>
                  </a:moveTo>
                  <a:lnTo>
                    <a:pt x="93314" y="0"/>
                  </a:lnTo>
                  <a:lnTo>
                    <a:pt x="0" y="93315"/>
                  </a:lnTo>
                  <a:lnTo>
                    <a:pt x="1085850" y="93315"/>
                  </a:lnTo>
                  <a:lnTo>
                    <a:pt x="992535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37784" y="4887040"/>
              <a:ext cx="93345" cy="746760"/>
            </a:xfrm>
            <a:custGeom>
              <a:avLst/>
              <a:gdLst/>
              <a:ahLst/>
              <a:cxnLst/>
              <a:rect l="l" t="t" r="r" b="b"/>
              <a:pathLst>
                <a:path w="93345" h="746760">
                  <a:moveTo>
                    <a:pt x="0" y="0"/>
                  </a:moveTo>
                  <a:lnTo>
                    <a:pt x="0" y="746522"/>
                  </a:lnTo>
                  <a:lnTo>
                    <a:pt x="93314" y="653206"/>
                  </a:lnTo>
                  <a:lnTo>
                    <a:pt x="93314" y="93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30320" y="4887040"/>
              <a:ext cx="93345" cy="746760"/>
            </a:xfrm>
            <a:custGeom>
              <a:avLst/>
              <a:gdLst/>
              <a:ahLst/>
              <a:cxnLst/>
              <a:rect l="l" t="t" r="r" b="b"/>
              <a:pathLst>
                <a:path w="93345" h="746760">
                  <a:moveTo>
                    <a:pt x="93314" y="0"/>
                  </a:moveTo>
                  <a:lnTo>
                    <a:pt x="0" y="93314"/>
                  </a:lnTo>
                  <a:lnTo>
                    <a:pt x="0" y="653206"/>
                  </a:lnTo>
                  <a:lnTo>
                    <a:pt x="93314" y="746522"/>
                  </a:lnTo>
                  <a:lnTo>
                    <a:pt x="93314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231099" y="4980354"/>
            <a:ext cx="899794" cy="56007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10795" rIns="0" bIns="0" rtlCol="0">
            <a:spAutoFit/>
          </a:bodyPr>
          <a:lstStyle/>
          <a:p>
            <a:pPr marR="22225" algn="ctr">
              <a:lnSpc>
                <a:spcPct val="100000"/>
              </a:lnSpc>
              <a:spcBef>
                <a:spcPts val="85"/>
              </a:spcBef>
            </a:pPr>
            <a:r>
              <a:rPr sz="1500" dirty="0">
                <a:latin typeface="Arial MT"/>
                <a:cs typeface="Arial MT"/>
              </a:rPr>
              <a:t>Learn</a:t>
            </a:r>
            <a:endParaRPr sz="1500">
              <a:latin typeface="Arial MT"/>
              <a:cs typeface="Arial MT"/>
            </a:endParaRPr>
          </a:p>
          <a:p>
            <a:pPr marL="22225" algn="ctr">
              <a:lnSpc>
                <a:spcPct val="100000"/>
              </a:lnSpc>
              <a:spcBef>
                <a:spcPts val="285"/>
              </a:spcBef>
            </a:pPr>
            <a:r>
              <a:rPr sz="1500" spc="-5" dirty="0">
                <a:latin typeface="Arial MT"/>
                <a:cs typeface="Arial MT"/>
              </a:rPr>
              <a:t>Classifier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757578" y="5189061"/>
            <a:ext cx="375920" cy="118745"/>
            <a:chOff x="4757578" y="5189061"/>
            <a:chExt cx="375920" cy="118745"/>
          </a:xfrm>
        </p:grpSpPr>
        <p:sp>
          <p:nvSpPr>
            <p:cNvPr id="30" name="object 30"/>
            <p:cNvSpPr/>
            <p:nvPr/>
          </p:nvSpPr>
          <p:spPr>
            <a:xfrm>
              <a:off x="4763928" y="5195411"/>
              <a:ext cx="363220" cy="106045"/>
            </a:xfrm>
            <a:custGeom>
              <a:avLst/>
              <a:gdLst/>
              <a:ahLst/>
              <a:cxnLst/>
              <a:rect l="l" t="t" r="r" b="b"/>
              <a:pathLst>
                <a:path w="363220" h="106045">
                  <a:moveTo>
                    <a:pt x="272356" y="0"/>
                  </a:moveTo>
                  <a:lnTo>
                    <a:pt x="272356" y="26490"/>
                  </a:lnTo>
                  <a:lnTo>
                    <a:pt x="0" y="26490"/>
                  </a:lnTo>
                  <a:lnTo>
                    <a:pt x="0" y="79474"/>
                  </a:lnTo>
                  <a:lnTo>
                    <a:pt x="272356" y="79474"/>
                  </a:lnTo>
                  <a:lnTo>
                    <a:pt x="272356" y="105964"/>
                  </a:lnTo>
                  <a:lnTo>
                    <a:pt x="363141" y="52983"/>
                  </a:lnTo>
                  <a:lnTo>
                    <a:pt x="27235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63928" y="5195411"/>
              <a:ext cx="363220" cy="106045"/>
            </a:xfrm>
            <a:custGeom>
              <a:avLst/>
              <a:gdLst/>
              <a:ahLst/>
              <a:cxnLst/>
              <a:rect l="l" t="t" r="r" b="b"/>
              <a:pathLst>
                <a:path w="363220" h="106045">
                  <a:moveTo>
                    <a:pt x="0" y="26491"/>
                  </a:moveTo>
                  <a:lnTo>
                    <a:pt x="272355" y="26491"/>
                  </a:lnTo>
                  <a:lnTo>
                    <a:pt x="272355" y="0"/>
                  </a:lnTo>
                  <a:lnTo>
                    <a:pt x="363141" y="52983"/>
                  </a:lnTo>
                  <a:lnTo>
                    <a:pt x="272355" y="105966"/>
                  </a:lnTo>
                  <a:lnTo>
                    <a:pt x="272355" y="79474"/>
                  </a:lnTo>
                  <a:lnTo>
                    <a:pt x="0" y="79474"/>
                  </a:lnTo>
                  <a:lnTo>
                    <a:pt x="0" y="26491"/>
                  </a:lnTo>
                  <a:close/>
                </a:path>
              </a:pathLst>
            </a:custGeom>
            <a:ln w="127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6274434" y="5162867"/>
            <a:ext cx="375920" cy="118745"/>
            <a:chOff x="6274434" y="5162867"/>
            <a:chExt cx="375920" cy="118745"/>
          </a:xfrm>
        </p:grpSpPr>
        <p:sp>
          <p:nvSpPr>
            <p:cNvPr id="33" name="object 33"/>
            <p:cNvSpPr/>
            <p:nvPr/>
          </p:nvSpPr>
          <p:spPr>
            <a:xfrm>
              <a:off x="6280784" y="5169217"/>
              <a:ext cx="363220" cy="106045"/>
            </a:xfrm>
            <a:custGeom>
              <a:avLst/>
              <a:gdLst/>
              <a:ahLst/>
              <a:cxnLst/>
              <a:rect l="l" t="t" r="r" b="b"/>
              <a:pathLst>
                <a:path w="363220" h="106045">
                  <a:moveTo>
                    <a:pt x="272355" y="0"/>
                  </a:moveTo>
                  <a:lnTo>
                    <a:pt x="272355" y="26492"/>
                  </a:lnTo>
                  <a:lnTo>
                    <a:pt x="0" y="26492"/>
                  </a:lnTo>
                  <a:lnTo>
                    <a:pt x="0" y="79475"/>
                  </a:lnTo>
                  <a:lnTo>
                    <a:pt x="272355" y="79475"/>
                  </a:lnTo>
                  <a:lnTo>
                    <a:pt x="272355" y="105966"/>
                  </a:lnTo>
                  <a:lnTo>
                    <a:pt x="363141" y="52983"/>
                  </a:lnTo>
                  <a:lnTo>
                    <a:pt x="27235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80784" y="5169217"/>
              <a:ext cx="363220" cy="106045"/>
            </a:xfrm>
            <a:custGeom>
              <a:avLst/>
              <a:gdLst/>
              <a:ahLst/>
              <a:cxnLst/>
              <a:rect l="l" t="t" r="r" b="b"/>
              <a:pathLst>
                <a:path w="363220" h="106045">
                  <a:moveTo>
                    <a:pt x="0" y="26491"/>
                  </a:moveTo>
                  <a:lnTo>
                    <a:pt x="272355" y="26491"/>
                  </a:lnTo>
                  <a:lnTo>
                    <a:pt x="272355" y="0"/>
                  </a:lnTo>
                  <a:lnTo>
                    <a:pt x="363141" y="52983"/>
                  </a:lnTo>
                  <a:lnTo>
                    <a:pt x="272355" y="105966"/>
                  </a:lnTo>
                  <a:lnTo>
                    <a:pt x="272355" y="79474"/>
                  </a:lnTo>
                  <a:lnTo>
                    <a:pt x="0" y="79474"/>
                  </a:lnTo>
                  <a:lnTo>
                    <a:pt x="0" y="26491"/>
                  </a:lnTo>
                  <a:close/>
                </a:path>
              </a:pathLst>
            </a:custGeom>
            <a:ln w="127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848025" y="3638325"/>
            <a:ext cx="410845" cy="1318260"/>
            <a:chOff x="6848025" y="3638325"/>
            <a:chExt cx="410845" cy="1318260"/>
          </a:xfrm>
        </p:grpSpPr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1684" y="4709239"/>
              <a:ext cx="127000" cy="24725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848025" y="3638325"/>
              <a:ext cx="233045" cy="459740"/>
            </a:xfrm>
            <a:custGeom>
              <a:avLst/>
              <a:gdLst/>
              <a:ahLst/>
              <a:cxnLst/>
              <a:rect l="l" t="t" r="r" b="b"/>
              <a:pathLst>
                <a:path w="233045" h="459739">
                  <a:moveTo>
                    <a:pt x="194521" y="393304"/>
                  </a:moveTo>
                  <a:lnTo>
                    <a:pt x="164703" y="408213"/>
                  </a:lnTo>
                  <a:lnTo>
                    <a:pt x="232859" y="459329"/>
                  </a:lnTo>
                  <a:lnTo>
                    <a:pt x="232859" y="404663"/>
                  </a:lnTo>
                  <a:lnTo>
                    <a:pt x="200201" y="404663"/>
                  </a:lnTo>
                  <a:lnTo>
                    <a:pt x="194521" y="393304"/>
                  </a:lnTo>
                  <a:close/>
                </a:path>
                <a:path w="233045" h="459739">
                  <a:moveTo>
                    <a:pt x="203041" y="389044"/>
                  </a:moveTo>
                  <a:lnTo>
                    <a:pt x="194521" y="393304"/>
                  </a:lnTo>
                  <a:lnTo>
                    <a:pt x="200201" y="404663"/>
                  </a:lnTo>
                  <a:lnTo>
                    <a:pt x="208720" y="400404"/>
                  </a:lnTo>
                  <a:lnTo>
                    <a:pt x="203041" y="389044"/>
                  </a:lnTo>
                  <a:close/>
                </a:path>
                <a:path w="233045" h="459739">
                  <a:moveTo>
                    <a:pt x="232859" y="374135"/>
                  </a:moveTo>
                  <a:lnTo>
                    <a:pt x="203041" y="389044"/>
                  </a:lnTo>
                  <a:lnTo>
                    <a:pt x="208720" y="400404"/>
                  </a:lnTo>
                  <a:lnTo>
                    <a:pt x="200201" y="404663"/>
                  </a:lnTo>
                  <a:lnTo>
                    <a:pt x="232859" y="404663"/>
                  </a:lnTo>
                  <a:lnTo>
                    <a:pt x="232859" y="374135"/>
                  </a:lnTo>
                  <a:close/>
                </a:path>
                <a:path w="233045" h="459739">
                  <a:moveTo>
                    <a:pt x="8519" y="0"/>
                  </a:moveTo>
                  <a:lnTo>
                    <a:pt x="0" y="4259"/>
                  </a:lnTo>
                  <a:lnTo>
                    <a:pt x="194521" y="393304"/>
                  </a:lnTo>
                  <a:lnTo>
                    <a:pt x="203041" y="389044"/>
                  </a:lnTo>
                  <a:lnTo>
                    <a:pt x="85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3761925" y="4542010"/>
            <a:ext cx="233045" cy="459740"/>
          </a:xfrm>
          <a:custGeom>
            <a:avLst/>
            <a:gdLst/>
            <a:ahLst/>
            <a:cxnLst/>
            <a:rect l="l" t="t" r="r" b="b"/>
            <a:pathLst>
              <a:path w="233045" h="459739">
                <a:moveTo>
                  <a:pt x="194521" y="393304"/>
                </a:moveTo>
                <a:lnTo>
                  <a:pt x="164703" y="408213"/>
                </a:lnTo>
                <a:lnTo>
                  <a:pt x="232859" y="459329"/>
                </a:lnTo>
                <a:lnTo>
                  <a:pt x="232859" y="404663"/>
                </a:lnTo>
                <a:lnTo>
                  <a:pt x="200201" y="404663"/>
                </a:lnTo>
                <a:lnTo>
                  <a:pt x="194521" y="393304"/>
                </a:lnTo>
                <a:close/>
              </a:path>
              <a:path w="233045" h="459739">
                <a:moveTo>
                  <a:pt x="203041" y="389044"/>
                </a:moveTo>
                <a:lnTo>
                  <a:pt x="194521" y="393304"/>
                </a:lnTo>
                <a:lnTo>
                  <a:pt x="200201" y="404663"/>
                </a:lnTo>
                <a:lnTo>
                  <a:pt x="208720" y="400404"/>
                </a:lnTo>
                <a:lnTo>
                  <a:pt x="203041" y="389044"/>
                </a:lnTo>
                <a:close/>
              </a:path>
              <a:path w="233045" h="459739">
                <a:moveTo>
                  <a:pt x="232859" y="374135"/>
                </a:moveTo>
                <a:lnTo>
                  <a:pt x="203041" y="389044"/>
                </a:lnTo>
                <a:lnTo>
                  <a:pt x="208720" y="400404"/>
                </a:lnTo>
                <a:lnTo>
                  <a:pt x="200201" y="404663"/>
                </a:lnTo>
                <a:lnTo>
                  <a:pt x="232859" y="404663"/>
                </a:lnTo>
                <a:lnTo>
                  <a:pt x="232859" y="374135"/>
                </a:lnTo>
                <a:close/>
              </a:path>
              <a:path w="233045" h="459739">
                <a:moveTo>
                  <a:pt x="8519" y="0"/>
                </a:moveTo>
                <a:lnTo>
                  <a:pt x="0" y="4259"/>
                </a:lnTo>
                <a:lnTo>
                  <a:pt x="194521" y="393304"/>
                </a:lnTo>
                <a:lnTo>
                  <a:pt x="203041" y="389044"/>
                </a:lnTo>
                <a:lnTo>
                  <a:pt x="8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734950" y="3080385"/>
          <a:ext cx="3263899" cy="140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311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50" i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7620" algn="ctr">
                        <a:lnSpc>
                          <a:spcPct val="100000"/>
                        </a:lnSpc>
                      </a:pPr>
                      <a:r>
                        <a:rPr sz="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Employed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51765" marR="146050" indent="65405">
                        <a:lnSpc>
                          <a:spcPts val="1120"/>
                        </a:lnSpc>
                        <a:spcBef>
                          <a:spcPts val="580"/>
                        </a:spcBef>
                      </a:pP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Level </a:t>
                      </a:r>
                      <a:r>
                        <a:rPr sz="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9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Educ</a:t>
                      </a:r>
                      <a:r>
                        <a:rPr sz="9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tion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07950" marR="101600" algn="ctr">
                        <a:lnSpc>
                          <a:spcPts val="1120"/>
                        </a:lnSpc>
                      </a:pPr>
                      <a:r>
                        <a:rPr sz="9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#</a:t>
                      </a:r>
                      <a:r>
                        <a:rPr sz="95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years</a:t>
                      </a:r>
                      <a:r>
                        <a:rPr sz="95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 </a:t>
                      </a:r>
                      <a:r>
                        <a:rPr sz="950" b="1" spc="-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present </a:t>
                      </a:r>
                      <a:r>
                        <a:rPr sz="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99060" marR="92075" indent="33655">
                        <a:lnSpc>
                          <a:spcPts val="1120"/>
                        </a:lnSpc>
                        <a:spcBef>
                          <a:spcPts val="580"/>
                        </a:spcBef>
                      </a:pP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Credit </a:t>
                      </a:r>
                      <a:r>
                        <a:rPr sz="950" b="1" spc="-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9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rthy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50" b="1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50" b="1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50" b="1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Graduate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50" b="1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5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3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b="1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b="1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b="1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High</a:t>
                      </a:r>
                      <a:r>
                        <a:rPr sz="950" b="1" spc="-3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School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b="1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479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0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b="1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b="1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b="1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Undergrad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b="1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479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7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b="1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b="1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b="1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High</a:t>
                      </a:r>
                      <a:r>
                        <a:rPr sz="950" b="1" spc="-3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School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b="1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621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5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453">
                <a:tc>
                  <a:txBody>
                    <a:bodyPr/>
                    <a:lstStyle/>
                    <a:p>
                      <a:pPr marR="47625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50" b="1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50" b="1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50" b="1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50" b="1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4384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0" name="object 40"/>
          <p:cNvGrpSpPr/>
          <p:nvPr/>
        </p:nvGrpSpPr>
        <p:grpSpPr>
          <a:xfrm>
            <a:off x="738053" y="4488629"/>
            <a:ext cx="3261360" cy="3810"/>
            <a:chOff x="738053" y="4488629"/>
            <a:chExt cx="3261360" cy="3810"/>
          </a:xfrm>
        </p:grpSpPr>
        <p:sp>
          <p:nvSpPr>
            <p:cNvPr id="41" name="object 41"/>
            <p:cNvSpPr/>
            <p:nvPr/>
          </p:nvSpPr>
          <p:spPr>
            <a:xfrm>
              <a:off x="738053" y="4488629"/>
              <a:ext cx="231775" cy="3810"/>
            </a:xfrm>
            <a:custGeom>
              <a:avLst/>
              <a:gdLst/>
              <a:ahLst/>
              <a:cxnLst/>
              <a:rect l="l" t="t" r="r" b="b"/>
              <a:pathLst>
                <a:path w="231775" h="3810">
                  <a:moveTo>
                    <a:pt x="231502" y="0"/>
                  </a:moveTo>
                  <a:lnTo>
                    <a:pt x="0" y="0"/>
                  </a:lnTo>
                  <a:lnTo>
                    <a:pt x="0" y="3697"/>
                  </a:lnTo>
                  <a:lnTo>
                    <a:pt x="231502" y="3697"/>
                  </a:lnTo>
                  <a:lnTo>
                    <a:pt x="231502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9909" y="4490476"/>
              <a:ext cx="231140" cy="0"/>
            </a:xfrm>
            <a:custGeom>
              <a:avLst/>
              <a:gdLst/>
              <a:ahLst/>
              <a:cxnLst/>
              <a:rect l="l" t="t" r="r" b="b"/>
              <a:pathLst>
                <a:path w="231140">
                  <a:moveTo>
                    <a:pt x="0" y="0"/>
                  </a:moveTo>
                  <a:lnTo>
                    <a:pt x="230862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73267" y="4488629"/>
              <a:ext cx="704215" cy="3810"/>
            </a:xfrm>
            <a:custGeom>
              <a:avLst/>
              <a:gdLst/>
              <a:ahLst/>
              <a:cxnLst/>
              <a:rect l="l" t="t" r="r" b="b"/>
              <a:pathLst>
                <a:path w="704214" h="3810">
                  <a:moveTo>
                    <a:pt x="703729" y="0"/>
                  </a:moveTo>
                  <a:lnTo>
                    <a:pt x="0" y="0"/>
                  </a:lnTo>
                  <a:lnTo>
                    <a:pt x="0" y="3697"/>
                  </a:lnTo>
                  <a:lnTo>
                    <a:pt x="703729" y="3697"/>
                  </a:lnTo>
                  <a:lnTo>
                    <a:pt x="70372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75123" y="4490476"/>
              <a:ext cx="703580" cy="0"/>
            </a:xfrm>
            <a:custGeom>
              <a:avLst/>
              <a:gdLst/>
              <a:ahLst/>
              <a:cxnLst/>
              <a:rect l="l" t="t" r="r" b="b"/>
              <a:pathLst>
                <a:path w="703580">
                  <a:moveTo>
                    <a:pt x="0" y="0"/>
                  </a:moveTo>
                  <a:lnTo>
                    <a:pt x="703079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80729" y="4488629"/>
              <a:ext cx="901065" cy="3810"/>
            </a:xfrm>
            <a:custGeom>
              <a:avLst/>
              <a:gdLst/>
              <a:ahLst/>
              <a:cxnLst/>
              <a:rect l="l" t="t" r="r" b="b"/>
              <a:pathLst>
                <a:path w="901064" h="3810">
                  <a:moveTo>
                    <a:pt x="901068" y="0"/>
                  </a:moveTo>
                  <a:lnTo>
                    <a:pt x="0" y="0"/>
                  </a:lnTo>
                  <a:lnTo>
                    <a:pt x="0" y="3697"/>
                  </a:lnTo>
                  <a:lnTo>
                    <a:pt x="901068" y="3697"/>
                  </a:lnTo>
                  <a:lnTo>
                    <a:pt x="90106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82584" y="4490476"/>
              <a:ext cx="901065" cy="0"/>
            </a:xfrm>
            <a:custGeom>
              <a:avLst/>
              <a:gdLst/>
              <a:ahLst/>
              <a:cxnLst/>
              <a:rect l="l" t="t" r="r" b="b"/>
              <a:pathLst>
                <a:path w="901064">
                  <a:moveTo>
                    <a:pt x="0" y="0"/>
                  </a:moveTo>
                  <a:lnTo>
                    <a:pt x="900552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85509" y="4488629"/>
              <a:ext cx="785495" cy="3810"/>
            </a:xfrm>
            <a:custGeom>
              <a:avLst/>
              <a:gdLst/>
              <a:ahLst/>
              <a:cxnLst/>
              <a:rect l="l" t="t" r="r" b="b"/>
              <a:pathLst>
                <a:path w="785495" h="3810">
                  <a:moveTo>
                    <a:pt x="785489" y="0"/>
                  </a:moveTo>
                  <a:lnTo>
                    <a:pt x="0" y="0"/>
                  </a:lnTo>
                  <a:lnTo>
                    <a:pt x="0" y="3697"/>
                  </a:lnTo>
                  <a:lnTo>
                    <a:pt x="785489" y="3697"/>
                  </a:lnTo>
                  <a:lnTo>
                    <a:pt x="78548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87364" y="4490476"/>
              <a:ext cx="784860" cy="0"/>
            </a:xfrm>
            <a:custGeom>
              <a:avLst/>
              <a:gdLst/>
              <a:ahLst/>
              <a:cxnLst/>
              <a:rect l="l" t="t" r="r" b="b"/>
              <a:pathLst>
                <a:path w="784860">
                  <a:moveTo>
                    <a:pt x="0" y="0"/>
                  </a:moveTo>
                  <a:lnTo>
                    <a:pt x="784819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74709" y="4488629"/>
              <a:ext cx="623570" cy="3810"/>
            </a:xfrm>
            <a:custGeom>
              <a:avLst/>
              <a:gdLst/>
              <a:ahLst/>
              <a:cxnLst/>
              <a:rect l="l" t="t" r="r" b="b"/>
              <a:pathLst>
                <a:path w="623570" h="3810">
                  <a:moveTo>
                    <a:pt x="623257" y="0"/>
                  </a:moveTo>
                  <a:lnTo>
                    <a:pt x="0" y="0"/>
                  </a:lnTo>
                  <a:lnTo>
                    <a:pt x="0" y="3697"/>
                  </a:lnTo>
                  <a:lnTo>
                    <a:pt x="623257" y="3697"/>
                  </a:lnTo>
                  <a:lnTo>
                    <a:pt x="623257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376566" y="4490476"/>
              <a:ext cx="622935" cy="0"/>
            </a:xfrm>
            <a:custGeom>
              <a:avLst/>
              <a:gdLst/>
              <a:ahLst/>
              <a:cxnLst/>
              <a:rect l="l" t="t" r="r" b="b"/>
              <a:pathLst>
                <a:path w="622935">
                  <a:moveTo>
                    <a:pt x="0" y="0"/>
                  </a:moveTo>
                  <a:lnTo>
                    <a:pt x="622587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14220" y="4478351"/>
            <a:ext cx="30480" cy="317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spc="-15" dirty="0">
                <a:solidFill>
                  <a:srgbClr val="010000"/>
                </a:solidFill>
                <a:latin typeface="Arial MT"/>
                <a:cs typeface="Arial MT"/>
              </a:rPr>
              <a:t>10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5" dirty="0"/>
              <a:t>15</a:t>
            </a: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4583685" y="2383104"/>
          <a:ext cx="3208653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3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95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Employed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49860" marR="143510" indent="64135">
                        <a:lnSpc>
                          <a:spcPts val="1100"/>
                        </a:lnSpc>
                        <a:spcBef>
                          <a:spcPts val="590"/>
                        </a:spcBef>
                      </a:pPr>
                      <a:r>
                        <a:rPr sz="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Level of </a:t>
                      </a: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cation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06680" marR="99695" algn="ctr">
                        <a:lnSpc>
                          <a:spcPts val="1100"/>
                        </a:lnSpc>
                      </a:pP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#</a:t>
                      </a:r>
                      <a:r>
                        <a:rPr sz="95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years</a:t>
                      </a:r>
                      <a:r>
                        <a:rPr sz="95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 </a:t>
                      </a:r>
                      <a:r>
                        <a:rPr sz="950" b="1" spc="-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present </a:t>
                      </a: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90170" indent="33020">
                        <a:lnSpc>
                          <a:spcPts val="1100"/>
                        </a:lnSpc>
                        <a:spcBef>
                          <a:spcPts val="590"/>
                        </a:spcBef>
                      </a:pPr>
                      <a:r>
                        <a:rPr sz="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Credit </a:t>
                      </a:r>
                      <a:r>
                        <a:rPr sz="950" b="1" spc="-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Worthy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Yes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Undergrad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5369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7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8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No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Graduate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5369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9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4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Yes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High</a:t>
                      </a:r>
                      <a:r>
                        <a:rPr sz="95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School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5369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9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1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…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…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…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…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9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4563736" y="3563811"/>
            <a:ext cx="30480" cy="317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15" dirty="0">
                <a:latin typeface="Arial MT"/>
                <a:cs typeface="Arial MT"/>
              </a:rPr>
              <a:t>10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56" name="object 4">
            <a:extLst>
              <a:ext uri="{FF2B5EF4-FFF2-40B4-BE49-F238E27FC236}">
                <a16:creationId xmlns:a16="http://schemas.microsoft.com/office/drawing/2014/main" id="{87FCCBEF-B569-AED8-2C7D-7083C432320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7022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5" dirty="0"/>
              <a:t> </a:t>
            </a:r>
            <a:r>
              <a:rPr lang="en-US" spc="-10" dirty="0"/>
              <a:t>–</a:t>
            </a:r>
            <a:r>
              <a:rPr spc="-5" dirty="0"/>
              <a:t> </a:t>
            </a:r>
            <a:r>
              <a:rPr lang="en-US" spc="-130" dirty="0"/>
              <a:t>S  p  r   </a:t>
            </a:r>
            <a:r>
              <a:rPr lang="en-US" spc="-130" dirty="0" err="1"/>
              <a:t>i</a:t>
            </a:r>
            <a:r>
              <a:rPr lang="en-US" spc="-130" dirty="0"/>
              <a:t>   n   g</a:t>
            </a:r>
            <a:r>
              <a:rPr spc="-5" dirty="0"/>
              <a:t> </a:t>
            </a:r>
            <a:r>
              <a:rPr spc="-55" dirty="0"/>
              <a:t>202</a:t>
            </a:r>
            <a:r>
              <a:rPr lang="en-US" spc="-55" dirty="0"/>
              <a:t>4</a:t>
            </a:r>
            <a:endParaRPr spc="-5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91" y="599724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5">
                <a:moveTo>
                  <a:pt x="8238706" y="0"/>
                </a:moveTo>
                <a:lnTo>
                  <a:pt x="0" y="0"/>
                </a:lnTo>
                <a:lnTo>
                  <a:pt x="0" y="1258827"/>
                </a:lnTo>
                <a:lnTo>
                  <a:pt x="8238706" y="1258827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091" y="1271523"/>
            <a:ext cx="8239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E</a:t>
            </a:r>
            <a:r>
              <a:rPr spc="170" dirty="0"/>
              <a:t>X</a:t>
            </a:r>
            <a:r>
              <a:rPr spc="210" dirty="0"/>
              <a:t>A</a:t>
            </a:r>
            <a:r>
              <a:rPr spc="195" dirty="0"/>
              <a:t>M</a:t>
            </a:r>
            <a:r>
              <a:rPr spc="-140" dirty="0"/>
              <a:t>P</a:t>
            </a:r>
            <a:r>
              <a:rPr spc="-50" dirty="0"/>
              <a:t>L</a:t>
            </a:r>
            <a:r>
              <a:rPr spc="-85" dirty="0"/>
              <a:t>ES</a:t>
            </a:r>
            <a:r>
              <a:rPr spc="-65" dirty="0"/>
              <a:t> </a:t>
            </a:r>
            <a:r>
              <a:rPr spc="405" dirty="0"/>
              <a:t>O</a:t>
            </a:r>
            <a:r>
              <a:rPr spc="-160" dirty="0"/>
              <a:t>F</a:t>
            </a:r>
            <a:r>
              <a:rPr spc="-70" dirty="0"/>
              <a:t> </a:t>
            </a:r>
            <a:r>
              <a:rPr spc="310" dirty="0"/>
              <a:t>C</a:t>
            </a:r>
            <a:r>
              <a:rPr spc="-50" dirty="0"/>
              <a:t>L</a:t>
            </a:r>
            <a:r>
              <a:rPr spc="210" dirty="0"/>
              <a:t>A</a:t>
            </a:r>
            <a:r>
              <a:rPr spc="-60" dirty="0"/>
              <a:t>SS</a:t>
            </a:r>
            <a:r>
              <a:rPr spc="-85" dirty="0"/>
              <a:t>I</a:t>
            </a:r>
            <a:r>
              <a:rPr spc="-160" dirty="0"/>
              <a:t>F</a:t>
            </a:r>
            <a:r>
              <a:rPr spc="70" dirty="0"/>
              <a:t>I</a:t>
            </a:r>
            <a:r>
              <a:rPr spc="225" dirty="0"/>
              <a:t>C</a:t>
            </a:r>
            <a:r>
              <a:rPr spc="-75" dirty="0"/>
              <a:t>A</a:t>
            </a:r>
            <a:r>
              <a:rPr spc="60" dirty="0"/>
              <a:t>T</a:t>
            </a:r>
            <a:r>
              <a:rPr spc="95" dirty="0"/>
              <a:t>I</a:t>
            </a:r>
            <a:r>
              <a:rPr spc="235" dirty="0"/>
              <a:t>O</a:t>
            </a:r>
            <a:r>
              <a:rPr spc="395" dirty="0"/>
              <a:t>N</a:t>
            </a:r>
            <a:r>
              <a:rPr spc="-420" dirty="0"/>
              <a:t> </a:t>
            </a:r>
            <a:r>
              <a:rPr spc="-220" dirty="0"/>
              <a:t>T</a:t>
            </a:r>
            <a:r>
              <a:rPr spc="210" dirty="0"/>
              <a:t>A</a:t>
            </a:r>
            <a:r>
              <a:rPr spc="-60" dirty="0"/>
              <a:t>S</a:t>
            </a:r>
            <a:r>
              <a:rPr spc="220" dirty="0"/>
              <a:t>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20570" y="3127019"/>
            <a:ext cx="81915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95"/>
              </a:lnSpc>
            </a:pP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Lucida Sans Unicode"/>
              <a:buChar char="●"/>
              <a:tabLst>
                <a:tab pos="269875" algn="l"/>
              </a:tabLst>
            </a:pPr>
            <a:r>
              <a:rPr spc="-95" dirty="0"/>
              <a:t>Classifying</a:t>
            </a:r>
            <a:r>
              <a:rPr spc="-10" dirty="0"/>
              <a:t> </a:t>
            </a:r>
            <a:r>
              <a:rPr spc="-25" dirty="0"/>
              <a:t>credit</a:t>
            </a:r>
            <a:r>
              <a:rPr dirty="0"/>
              <a:t> </a:t>
            </a:r>
            <a:r>
              <a:rPr spc="-75" dirty="0"/>
              <a:t>card</a:t>
            </a:r>
            <a:r>
              <a:rPr spc="-10" dirty="0"/>
              <a:t> </a:t>
            </a:r>
            <a:r>
              <a:rPr spc="-65" dirty="0"/>
              <a:t>transactions</a:t>
            </a:r>
            <a:r>
              <a:rPr spc="-5" dirty="0"/>
              <a:t> </a:t>
            </a:r>
            <a:r>
              <a:rPr spc="-190" dirty="0"/>
              <a:t>as</a:t>
            </a:r>
            <a:r>
              <a:rPr spc="-10" dirty="0"/>
              <a:t> </a:t>
            </a:r>
            <a:r>
              <a:rPr spc="-60" dirty="0"/>
              <a:t>legitimate</a:t>
            </a:r>
            <a:r>
              <a:rPr spc="-10" dirty="0"/>
              <a:t> </a:t>
            </a:r>
            <a:r>
              <a:rPr spc="40" dirty="0"/>
              <a:t>or</a:t>
            </a:r>
            <a:r>
              <a:rPr dirty="0"/>
              <a:t> </a:t>
            </a:r>
            <a:r>
              <a:rPr spc="-55" dirty="0"/>
              <a:t>fraudulent</a:t>
            </a:r>
          </a:p>
          <a:p>
            <a:pPr>
              <a:lnSpc>
                <a:spcPct val="100000"/>
              </a:lnSpc>
              <a:buClr>
                <a:srgbClr val="5ECCF3"/>
              </a:buClr>
              <a:buFont typeface="Lucida Sans Unicode"/>
              <a:buChar char="●"/>
            </a:pPr>
            <a:endParaRPr sz="2250"/>
          </a:p>
          <a:p>
            <a:pPr marL="269875" indent="-257175">
              <a:lnSpc>
                <a:spcPct val="100000"/>
              </a:lnSpc>
              <a:spcBef>
                <a:spcPts val="5"/>
              </a:spcBef>
              <a:buClr>
                <a:srgbClr val="5ECCF3"/>
              </a:buClr>
              <a:buSzPct val="93333"/>
              <a:buFont typeface="Lucida Sans Unicode"/>
              <a:buChar char="●"/>
              <a:tabLst>
                <a:tab pos="269875" algn="l"/>
              </a:tabLst>
            </a:pPr>
            <a:r>
              <a:rPr spc="-95" dirty="0"/>
              <a:t>Classifying</a:t>
            </a:r>
            <a:r>
              <a:rPr spc="-5" dirty="0"/>
              <a:t> </a:t>
            </a:r>
            <a:r>
              <a:rPr spc="-95" dirty="0"/>
              <a:t>land</a:t>
            </a:r>
            <a:r>
              <a:rPr dirty="0"/>
              <a:t> </a:t>
            </a:r>
            <a:r>
              <a:rPr spc="-75" dirty="0"/>
              <a:t>covers</a:t>
            </a:r>
            <a:r>
              <a:rPr spc="-5" dirty="0"/>
              <a:t> </a:t>
            </a:r>
            <a:r>
              <a:rPr spc="-30" dirty="0"/>
              <a:t>(water</a:t>
            </a:r>
            <a:r>
              <a:rPr spc="10" dirty="0"/>
              <a:t> </a:t>
            </a:r>
            <a:r>
              <a:rPr spc="-85" dirty="0"/>
              <a:t>bodies,</a:t>
            </a:r>
            <a:r>
              <a:rPr spc="-155" dirty="0"/>
              <a:t> </a:t>
            </a:r>
            <a:r>
              <a:rPr spc="-75" dirty="0"/>
              <a:t>urban</a:t>
            </a:r>
            <a:r>
              <a:rPr spc="5" dirty="0"/>
              <a:t> </a:t>
            </a:r>
            <a:r>
              <a:rPr spc="-120" dirty="0"/>
              <a:t>areas,</a:t>
            </a:r>
            <a:r>
              <a:rPr spc="-155" dirty="0"/>
              <a:t> </a:t>
            </a:r>
            <a:r>
              <a:rPr spc="-65" dirty="0"/>
              <a:t>forests,</a:t>
            </a:r>
            <a:r>
              <a:rPr spc="-155" dirty="0"/>
              <a:t> </a:t>
            </a:r>
            <a:r>
              <a:rPr spc="-45" dirty="0"/>
              <a:t>etc.)</a:t>
            </a:r>
            <a:r>
              <a:rPr spc="5" dirty="0"/>
              <a:t> </a:t>
            </a:r>
            <a:r>
              <a:rPr spc="-110" dirty="0"/>
              <a:t>using</a:t>
            </a:r>
            <a:r>
              <a:rPr spc="-5" dirty="0"/>
              <a:t> </a:t>
            </a:r>
            <a:r>
              <a:rPr spc="-55" dirty="0"/>
              <a:t>satellite</a:t>
            </a:r>
            <a:r>
              <a:rPr spc="-5" dirty="0"/>
              <a:t> </a:t>
            </a:r>
            <a:r>
              <a:rPr spc="-65" dirty="0"/>
              <a:t>dat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ECCF3"/>
              </a:buClr>
              <a:buFont typeface="Lucida Sans Unicode"/>
              <a:buChar char="●"/>
            </a:pPr>
            <a:endParaRPr sz="2350"/>
          </a:p>
          <a:p>
            <a:pPr marL="269875" indent="-257175">
              <a:lnSpc>
                <a:spcPct val="100000"/>
              </a:lnSpc>
              <a:spcBef>
                <a:spcPts val="5"/>
              </a:spcBef>
              <a:buClr>
                <a:srgbClr val="5ECCF3"/>
              </a:buClr>
              <a:buSzPct val="93333"/>
              <a:buFont typeface="Lucida Sans Unicode"/>
              <a:buChar char="●"/>
              <a:tabLst>
                <a:tab pos="269875" algn="l"/>
              </a:tabLst>
            </a:pPr>
            <a:r>
              <a:rPr spc="-70" dirty="0"/>
              <a:t>Categorizing</a:t>
            </a:r>
            <a:r>
              <a:rPr spc="-5" dirty="0"/>
              <a:t> </a:t>
            </a:r>
            <a:r>
              <a:rPr spc="-105" dirty="0"/>
              <a:t>news</a:t>
            </a:r>
            <a:r>
              <a:rPr dirty="0"/>
              <a:t> </a:t>
            </a:r>
            <a:r>
              <a:rPr spc="-45" dirty="0"/>
              <a:t>stories</a:t>
            </a:r>
            <a:r>
              <a:rPr dirty="0"/>
              <a:t> </a:t>
            </a:r>
            <a:r>
              <a:rPr spc="-190" dirty="0"/>
              <a:t>as</a:t>
            </a:r>
            <a:r>
              <a:rPr dirty="0"/>
              <a:t> </a:t>
            </a:r>
            <a:r>
              <a:rPr spc="-90" dirty="0"/>
              <a:t>finance,</a:t>
            </a:r>
            <a:r>
              <a:rPr spc="-150" dirty="0"/>
              <a:t> </a:t>
            </a:r>
            <a:r>
              <a:rPr spc="-80" dirty="0"/>
              <a:t>weather,</a:t>
            </a:r>
            <a:r>
              <a:rPr spc="-155" dirty="0"/>
              <a:t> </a:t>
            </a:r>
            <a:r>
              <a:rPr spc="-50" dirty="0"/>
              <a:t>entertainment,</a:t>
            </a:r>
            <a:r>
              <a:rPr spc="-155" dirty="0"/>
              <a:t> </a:t>
            </a:r>
            <a:r>
              <a:rPr spc="-50" dirty="0"/>
              <a:t>sports,</a:t>
            </a:r>
            <a:r>
              <a:rPr spc="-155" dirty="0"/>
              <a:t> </a:t>
            </a:r>
            <a:r>
              <a:rPr spc="-50" dirty="0"/>
              <a:t>etc.</a:t>
            </a:r>
          </a:p>
          <a:p>
            <a:pPr>
              <a:lnSpc>
                <a:spcPct val="100000"/>
              </a:lnSpc>
              <a:buClr>
                <a:srgbClr val="5ECCF3"/>
              </a:buClr>
              <a:buFont typeface="Lucida Sans Unicode"/>
              <a:buChar char="●"/>
            </a:pPr>
            <a:endParaRPr sz="1700"/>
          </a:p>
          <a:p>
            <a:pPr marL="269875" indent="-257175">
              <a:lnSpc>
                <a:spcPct val="100000"/>
              </a:lnSpc>
              <a:spcBef>
                <a:spcPts val="1045"/>
              </a:spcBef>
              <a:buClr>
                <a:srgbClr val="5ECCF3"/>
              </a:buClr>
              <a:buSzPct val="93333"/>
              <a:buFont typeface="Lucida Sans Unicode"/>
              <a:buChar char="●"/>
              <a:tabLst>
                <a:tab pos="269875" algn="l"/>
              </a:tabLst>
            </a:pPr>
            <a:r>
              <a:rPr spc="-65" dirty="0"/>
              <a:t>Identifying</a:t>
            </a:r>
            <a:r>
              <a:rPr spc="-10" dirty="0"/>
              <a:t> </a:t>
            </a:r>
            <a:r>
              <a:rPr spc="-30" dirty="0"/>
              <a:t>intruders</a:t>
            </a:r>
            <a:r>
              <a:rPr spc="-10" dirty="0"/>
              <a:t> </a:t>
            </a:r>
            <a:r>
              <a:rPr spc="-50" dirty="0"/>
              <a:t>in</a:t>
            </a:r>
            <a:r>
              <a:rPr spc="-5" dirty="0"/>
              <a:t> </a:t>
            </a:r>
            <a:r>
              <a:rPr spc="-40" dirty="0"/>
              <a:t>the</a:t>
            </a:r>
            <a:r>
              <a:rPr spc="-15" dirty="0"/>
              <a:t> </a:t>
            </a:r>
            <a:r>
              <a:rPr spc="-100" dirty="0"/>
              <a:t>cyberspace</a:t>
            </a:r>
          </a:p>
          <a:p>
            <a:pPr>
              <a:lnSpc>
                <a:spcPct val="100000"/>
              </a:lnSpc>
              <a:buClr>
                <a:srgbClr val="5ECCF3"/>
              </a:buClr>
              <a:buFont typeface="Lucida Sans Unicode"/>
              <a:buChar char="●"/>
            </a:pPr>
            <a:endParaRPr sz="1700"/>
          </a:p>
          <a:p>
            <a:pPr marL="269875" indent="-257175">
              <a:lnSpc>
                <a:spcPct val="100000"/>
              </a:lnSpc>
              <a:spcBef>
                <a:spcPts val="1045"/>
              </a:spcBef>
              <a:buClr>
                <a:srgbClr val="5ECCF3"/>
              </a:buClr>
              <a:buSzPct val="93333"/>
              <a:buFont typeface="Lucida Sans Unicode"/>
              <a:buChar char="●"/>
              <a:tabLst>
                <a:tab pos="269875" algn="l"/>
              </a:tabLst>
            </a:pPr>
            <a:r>
              <a:rPr spc="-70" dirty="0"/>
              <a:t>Predicting</a:t>
            </a:r>
            <a:r>
              <a:rPr spc="-10" dirty="0"/>
              <a:t> </a:t>
            </a:r>
            <a:r>
              <a:rPr spc="-5" dirty="0"/>
              <a:t>tumor</a:t>
            </a:r>
            <a:r>
              <a:rPr dirty="0"/>
              <a:t> </a:t>
            </a:r>
            <a:r>
              <a:rPr spc="-85" dirty="0"/>
              <a:t>cells</a:t>
            </a:r>
            <a:r>
              <a:rPr spc="-10" dirty="0"/>
              <a:t> </a:t>
            </a:r>
            <a:r>
              <a:rPr spc="-190" dirty="0"/>
              <a:t>as</a:t>
            </a:r>
            <a:r>
              <a:rPr spc="-10" dirty="0"/>
              <a:t> </a:t>
            </a:r>
            <a:r>
              <a:rPr spc="-100" dirty="0"/>
              <a:t>benign</a:t>
            </a:r>
            <a:r>
              <a:rPr dirty="0"/>
              <a:t> </a:t>
            </a:r>
            <a:r>
              <a:rPr spc="40" dirty="0"/>
              <a:t>or</a:t>
            </a:r>
            <a:r>
              <a:rPr dirty="0"/>
              <a:t> </a:t>
            </a:r>
            <a:r>
              <a:rPr spc="-90" dirty="0"/>
              <a:t>malignant</a:t>
            </a:r>
          </a:p>
          <a:p>
            <a:pPr>
              <a:lnSpc>
                <a:spcPct val="100000"/>
              </a:lnSpc>
              <a:buClr>
                <a:srgbClr val="5ECCF3"/>
              </a:buClr>
              <a:buFont typeface="Lucida Sans Unicode"/>
              <a:buChar char="●"/>
            </a:pPr>
            <a:endParaRPr sz="1700"/>
          </a:p>
          <a:p>
            <a:pPr marL="269875" indent="-257175">
              <a:lnSpc>
                <a:spcPct val="100000"/>
              </a:lnSpc>
              <a:spcBef>
                <a:spcPts val="1045"/>
              </a:spcBef>
              <a:buClr>
                <a:srgbClr val="5ECCF3"/>
              </a:buClr>
              <a:buSzPct val="93333"/>
              <a:buFont typeface="Lucida Sans Unicode"/>
              <a:buChar char="●"/>
              <a:tabLst>
                <a:tab pos="269875" algn="l"/>
              </a:tabLst>
            </a:pPr>
            <a:r>
              <a:rPr spc="-95" dirty="0"/>
              <a:t>Classifying</a:t>
            </a:r>
            <a:r>
              <a:rPr spc="-5" dirty="0"/>
              <a:t> </a:t>
            </a:r>
            <a:r>
              <a:rPr spc="-80" dirty="0"/>
              <a:t>secondary</a:t>
            </a:r>
            <a:r>
              <a:rPr spc="5" dirty="0"/>
              <a:t> </a:t>
            </a:r>
            <a:r>
              <a:rPr spc="-40" dirty="0"/>
              <a:t>structures</a:t>
            </a:r>
            <a:r>
              <a:rPr dirty="0"/>
              <a:t> </a:t>
            </a:r>
            <a:r>
              <a:rPr spc="-30" dirty="0"/>
              <a:t>of</a:t>
            </a:r>
            <a:r>
              <a:rPr dirty="0"/>
              <a:t> </a:t>
            </a:r>
            <a:r>
              <a:rPr spc="-25" dirty="0"/>
              <a:t>protein</a:t>
            </a:r>
            <a:r>
              <a:rPr spc="5" dirty="0"/>
              <a:t> </a:t>
            </a:r>
            <a:r>
              <a:rPr spc="-190" dirty="0"/>
              <a:t>as</a:t>
            </a:r>
            <a:r>
              <a:rPr spc="-5" dirty="0"/>
              <a:t> </a:t>
            </a:r>
            <a:r>
              <a:rPr spc="-80" dirty="0"/>
              <a:t>alpha-helix,</a:t>
            </a:r>
            <a:r>
              <a:rPr spc="-155" dirty="0"/>
              <a:t> </a:t>
            </a:r>
            <a:r>
              <a:rPr spc="-80" dirty="0"/>
              <a:t>beta-sheet,</a:t>
            </a:r>
            <a:r>
              <a:rPr spc="-155" dirty="0"/>
              <a:t> </a:t>
            </a:r>
            <a:r>
              <a:rPr spc="40" dirty="0"/>
              <a:t>or</a:t>
            </a:r>
            <a:r>
              <a:rPr spc="5" dirty="0"/>
              <a:t> </a:t>
            </a:r>
            <a:r>
              <a:rPr spc="-65" dirty="0"/>
              <a:t>random</a:t>
            </a:r>
            <a:r>
              <a:rPr spc="10" dirty="0"/>
              <a:t> </a:t>
            </a:r>
            <a:r>
              <a:rPr spc="-30" dirty="0"/>
              <a:t>coil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227881" y="1771079"/>
            <a:ext cx="1528445" cy="1063625"/>
            <a:chOff x="7227881" y="1771079"/>
            <a:chExt cx="1528445" cy="10636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82224" y="1771079"/>
              <a:ext cx="1473993" cy="10632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4635" y="2252356"/>
              <a:ext cx="488261" cy="4747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27881" y="1976266"/>
              <a:ext cx="466180" cy="38893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25061" y="3223064"/>
            <a:ext cx="1631154" cy="10858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38220" y="4461800"/>
            <a:ext cx="1117997" cy="1435893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5" dirty="0"/>
              <a:t>16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49FC553D-0A82-2086-5D3B-FEAC4E6498D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7022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5" dirty="0"/>
              <a:t> </a:t>
            </a:r>
            <a:r>
              <a:rPr lang="en-US" spc="-10" dirty="0"/>
              <a:t>–</a:t>
            </a:r>
            <a:r>
              <a:rPr spc="-5" dirty="0"/>
              <a:t> </a:t>
            </a:r>
            <a:r>
              <a:rPr lang="en-US" spc="-130" dirty="0"/>
              <a:t>S  p  r   </a:t>
            </a:r>
            <a:r>
              <a:rPr lang="en-US" spc="-130" dirty="0" err="1"/>
              <a:t>i</a:t>
            </a:r>
            <a:r>
              <a:rPr lang="en-US" spc="-130" dirty="0"/>
              <a:t>   n   g</a:t>
            </a:r>
            <a:r>
              <a:rPr spc="-5" dirty="0"/>
              <a:t> </a:t>
            </a:r>
            <a:r>
              <a:rPr spc="-55" dirty="0"/>
              <a:t>202</a:t>
            </a:r>
            <a:r>
              <a:rPr lang="en-US" spc="-55" dirty="0"/>
              <a:t>4</a:t>
            </a:r>
            <a:endParaRPr spc="-5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pc="310" dirty="0"/>
              <a:t>C</a:t>
            </a:r>
            <a:r>
              <a:rPr spc="-50" dirty="0"/>
              <a:t>L</a:t>
            </a:r>
            <a:r>
              <a:rPr spc="210" dirty="0"/>
              <a:t>A</a:t>
            </a:r>
            <a:r>
              <a:rPr spc="-60" dirty="0"/>
              <a:t>SS</a:t>
            </a:r>
            <a:r>
              <a:rPr spc="-85" dirty="0"/>
              <a:t>I</a:t>
            </a:r>
            <a:r>
              <a:rPr spc="-160" dirty="0"/>
              <a:t>F</a:t>
            </a:r>
            <a:r>
              <a:rPr spc="70" dirty="0"/>
              <a:t>I</a:t>
            </a:r>
            <a:r>
              <a:rPr spc="225" dirty="0"/>
              <a:t>C</a:t>
            </a:r>
            <a:r>
              <a:rPr spc="-75" dirty="0"/>
              <a:t>A</a:t>
            </a:r>
            <a:r>
              <a:rPr spc="60" dirty="0"/>
              <a:t>T</a:t>
            </a:r>
            <a:r>
              <a:rPr spc="95" dirty="0"/>
              <a:t>I</a:t>
            </a:r>
            <a:r>
              <a:rPr spc="235" dirty="0"/>
              <a:t>O</a:t>
            </a:r>
            <a:r>
              <a:rPr spc="395" dirty="0"/>
              <a:t>N</a:t>
            </a:r>
            <a:r>
              <a:rPr spc="-415" dirty="0"/>
              <a:t>:</a:t>
            </a:r>
            <a:r>
              <a:rPr spc="-635" dirty="0"/>
              <a:t> </a:t>
            </a:r>
            <a:r>
              <a:rPr spc="210" dirty="0"/>
              <a:t>A</a:t>
            </a:r>
            <a:r>
              <a:rPr spc="-140" dirty="0"/>
              <a:t>PP</a:t>
            </a:r>
            <a:r>
              <a:rPr spc="-50" dirty="0"/>
              <a:t>L</a:t>
            </a:r>
            <a:r>
              <a:rPr spc="70" dirty="0"/>
              <a:t>I</a:t>
            </a:r>
            <a:r>
              <a:rPr spc="225" dirty="0"/>
              <a:t>C</a:t>
            </a:r>
            <a:r>
              <a:rPr spc="-75" dirty="0"/>
              <a:t>A</a:t>
            </a:r>
            <a:r>
              <a:rPr spc="60" dirty="0"/>
              <a:t>T</a:t>
            </a:r>
            <a:r>
              <a:rPr spc="95" dirty="0"/>
              <a:t>I</a:t>
            </a:r>
            <a:r>
              <a:rPr spc="235" dirty="0"/>
              <a:t>O</a:t>
            </a:r>
            <a:r>
              <a:rPr spc="395" dirty="0"/>
              <a:t>N</a:t>
            </a:r>
            <a:r>
              <a:rPr spc="-70" dirty="0"/>
              <a:t> 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7022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5" dirty="0"/>
              <a:t> </a:t>
            </a:r>
            <a:r>
              <a:rPr lang="en-US" spc="-10" dirty="0"/>
              <a:t>–</a:t>
            </a:r>
            <a:r>
              <a:rPr spc="-5" dirty="0"/>
              <a:t> </a:t>
            </a:r>
            <a:r>
              <a:rPr lang="en-US" spc="-130" dirty="0"/>
              <a:t>S  p  r   </a:t>
            </a:r>
            <a:r>
              <a:rPr lang="en-US" spc="-130" dirty="0" err="1"/>
              <a:t>i</a:t>
            </a:r>
            <a:r>
              <a:rPr lang="en-US" spc="-130" dirty="0"/>
              <a:t>   n   g</a:t>
            </a:r>
            <a:r>
              <a:rPr spc="-5" dirty="0"/>
              <a:t> </a:t>
            </a:r>
            <a:r>
              <a:rPr spc="-55" dirty="0"/>
              <a:t>202</a:t>
            </a:r>
            <a:r>
              <a:rPr lang="en-US" spc="-55" dirty="0"/>
              <a:t>4</a:t>
            </a:r>
            <a:endParaRPr spc="-5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5" dirty="0"/>
              <a:t>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436621"/>
            <a:ext cx="7613015" cy="304673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010"/>
              </a:spcBef>
              <a:buClr>
                <a:srgbClr val="5ECCF3"/>
              </a:buClr>
              <a:buSzPct val="90476"/>
              <a:buFont typeface="Cambria"/>
              <a:buChar char="◾"/>
              <a:tabLst>
                <a:tab pos="269875" algn="l"/>
              </a:tabLst>
            </a:pPr>
            <a:r>
              <a:rPr sz="2100" spc="-12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2100" spc="2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2100" spc="-21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100" spc="-100" dirty="0">
                <a:solidFill>
                  <a:srgbClr val="212745"/>
                </a:solidFill>
                <a:latin typeface="Trebuchet MS"/>
                <a:cs typeface="Trebuchet MS"/>
              </a:rPr>
              <a:t>ud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7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2100" spc="5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100" spc="-13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2100" spc="-15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100" spc="-114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2100" spc="-13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2100" spc="-14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100" spc="3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2100" spc="-10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endParaRPr sz="2100">
              <a:latin typeface="Trebuchet MS"/>
              <a:cs typeface="Trebuchet MS"/>
            </a:endParaRPr>
          </a:p>
          <a:p>
            <a:pPr marL="570230" lvl="1" indent="-214629">
              <a:lnSpc>
                <a:spcPct val="100000"/>
              </a:lnSpc>
              <a:spcBef>
                <a:spcPts val="78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570230" algn="l"/>
              </a:tabLst>
            </a:pPr>
            <a:r>
              <a:rPr sz="1800" b="1" spc="10" dirty="0">
                <a:solidFill>
                  <a:srgbClr val="212745"/>
                </a:solidFill>
                <a:latin typeface="Trebuchet MS"/>
                <a:cs typeface="Trebuchet MS"/>
              </a:rPr>
              <a:t>Goal:</a:t>
            </a:r>
            <a:r>
              <a:rPr sz="1800" b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Predict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fraudulent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cases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credit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card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transactions.</a:t>
            </a:r>
            <a:endParaRPr sz="1800">
              <a:latin typeface="Trebuchet MS"/>
              <a:cs typeface="Trebuchet MS"/>
            </a:endParaRPr>
          </a:p>
          <a:p>
            <a:pPr marL="570230" lvl="1" indent="-214629">
              <a:lnSpc>
                <a:spcPct val="100000"/>
              </a:lnSpc>
              <a:spcBef>
                <a:spcPts val="84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570230" algn="l"/>
              </a:tabLst>
            </a:pPr>
            <a:r>
              <a:rPr sz="1800" b="1" spc="5" dirty="0">
                <a:solidFill>
                  <a:srgbClr val="212745"/>
                </a:solidFill>
                <a:latin typeface="Trebuchet MS"/>
                <a:cs typeface="Trebuchet MS"/>
              </a:rPr>
              <a:t>Approach:</a:t>
            </a:r>
            <a:endParaRPr sz="1800">
              <a:latin typeface="Trebuchet MS"/>
              <a:cs typeface="Trebuchet MS"/>
            </a:endParaRPr>
          </a:p>
          <a:p>
            <a:pPr marL="917575" lvl="2" indent="-219710">
              <a:lnSpc>
                <a:spcPct val="100000"/>
              </a:lnSpc>
              <a:spcBef>
                <a:spcPts val="73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916940" algn="l"/>
                <a:tab pos="917575" algn="l"/>
              </a:tabLst>
            </a:pP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Use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credit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card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transactions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information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its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account-holder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as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attributes.</a:t>
            </a:r>
            <a:endParaRPr sz="1400">
              <a:latin typeface="Trebuchet MS"/>
              <a:cs typeface="Trebuchet MS"/>
            </a:endParaRPr>
          </a:p>
          <a:p>
            <a:pPr marL="1254760" marR="5080" lvl="3" indent="-234315">
              <a:lnSpc>
                <a:spcPts val="1989"/>
              </a:lnSpc>
              <a:spcBef>
                <a:spcPts val="9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1254760" algn="l"/>
              </a:tabLst>
            </a:pP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When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does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customer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buy,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what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does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buy,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how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often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pays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on </a:t>
            </a:r>
            <a:r>
              <a:rPr sz="1800" spc="-5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time,</a:t>
            </a:r>
            <a:r>
              <a:rPr sz="1800" spc="-2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etc.</a:t>
            </a:r>
            <a:endParaRPr sz="1800">
              <a:latin typeface="Trebuchet MS"/>
              <a:cs typeface="Trebuchet MS"/>
            </a:endParaRPr>
          </a:p>
          <a:p>
            <a:pPr marL="917575" lvl="2" indent="-219710">
              <a:lnSpc>
                <a:spcPct val="100000"/>
              </a:lnSpc>
              <a:spcBef>
                <a:spcPts val="72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916940" algn="l"/>
                <a:tab pos="917575" algn="l"/>
              </a:tabLst>
            </a:pP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Label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past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transactions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as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fraud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fair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transactions.This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forms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class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attribute.</a:t>
            </a:r>
            <a:endParaRPr sz="1400">
              <a:latin typeface="Trebuchet MS"/>
              <a:cs typeface="Trebuchet MS"/>
            </a:endParaRPr>
          </a:p>
          <a:p>
            <a:pPr marL="917575" lvl="2" indent="-219710">
              <a:lnSpc>
                <a:spcPct val="100000"/>
              </a:lnSpc>
              <a:spcBef>
                <a:spcPts val="72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916940" algn="l"/>
                <a:tab pos="917575" algn="l"/>
              </a:tabLst>
            </a:pP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Learn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model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class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transactions.</a:t>
            </a:r>
            <a:endParaRPr sz="1400">
              <a:latin typeface="Trebuchet MS"/>
              <a:cs typeface="Trebuchet MS"/>
            </a:endParaRPr>
          </a:p>
          <a:p>
            <a:pPr marL="917575" lvl="2" indent="-219710">
              <a:lnSpc>
                <a:spcPct val="100000"/>
              </a:lnSpc>
              <a:spcBef>
                <a:spcPts val="60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916940" algn="l"/>
                <a:tab pos="917575" algn="l"/>
              </a:tabLst>
            </a:pP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Use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this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model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to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detect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fraud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observing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credit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card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transactions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an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account.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pc="310" dirty="0"/>
              <a:t>C</a:t>
            </a:r>
            <a:r>
              <a:rPr spc="-50" dirty="0"/>
              <a:t>L</a:t>
            </a:r>
            <a:r>
              <a:rPr spc="210" dirty="0"/>
              <a:t>A</a:t>
            </a:r>
            <a:r>
              <a:rPr spc="-60" dirty="0"/>
              <a:t>SS</a:t>
            </a:r>
            <a:r>
              <a:rPr spc="-85" dirty="0"/>
              <a:t>I</a:t>
            </a:r>
            <a:r>
              <a:rPr spc="-160" dirty="0"/>
              <a:t>F</a:t>
            </a:r>
            <a:r>
              <a:rPr spc="70" dirty="0"/>
              <a:t>I</a:t>
            </a:r>
            <a:r>
              <a:rPr spc="225" dirty="0"/>
              <a:t>C</a:t>
            </a:r>
            <a:r>
              <a:rPr spc="-75" dirty="0"/>
              <a:t>A</a:t>
            </a:r>
            <a:r>
              <a:rPr spc="60" dirty="0"/>
              <a:t>T</a:t>
            </a:r>
            <a:r>
              <a:rPr spc="95" dirty="0"/>
              <a:t>I</a:t>
            </a:r>
            <a:r>
              <a:rPr spc="235" dirty="0"/>
              <a:t>O</a:t>
            </a:r>
            <a:r>
              <a:rPr spc="395" dirty="0"/>
              <a:t>N</a:t>
            </a:r>
            <a:r>
              <a:rPr spc="-415" dirty="0"/>
              <a:t>:</a:t>
            </a:r>
            <a:r>
              <a:rPr spc="-635" dirty="0"/>
              <a:t> </a:t>
            </a:r>
            <a:r>
              <a:rPr spc="210" dirty="0"/>
              <a:t>A</a:t>
            </a:r>
            <a:r>
              <a:rPr spc="-140" dirty="0"/>
              <a:t>PP</a:t>
            </a:r>
            <a:r>
              <a:rPr spc="-50" dirty="0"/>
              <a:t>L</a:t>
            </a:r>
            <a:r>
              <a:rPr spc="70" dirty="0"/>
              <a:t>I</a:t>
            </a:r>
            <a:r>
              <a:rPr spc="225" dirty="0"/>
              <a:t>C</a:t>
            </a:r>
            <a:r>
              <a:rPr spc="-75" dirty="0"/>
              <a:t>A</a:t>
            </a:r>
            <a:r>
              <a:rPr spc="60" dirty="0"/>
              <a:t>T</a:t>
            </a:r>
            <a:r>
              <a:rPr spc="95" dirty="0"/>
              <a:t>I</a:t>
            </a:r>
            <a:r>
              <a:rPr spc="235" dirty="0"/>
              <a:t>O</a:t>
            </a:r>
            <a:r>
              <a:rPr spc="395" dirty="0"/>
              <a:t>N</a:t>
            </a:r>
            <a:r>
              <a:rPr spc="-70" dirty="0"/>
              <a:t> 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5" dirty="0"/>
              <a:t>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470149"/>
            <a:ext cx="7768590" cy="315595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345"/>
              </a:spcBef>
              <a:buClr>
                <a:srgbClr val="5ECCF3"/>
              </a:buClr>
              <a:buSzPct val="90476"/>
              <a:buFont typeface="Cambria"/>
              <a:buChar char="◾"/>
              <a:tabLst>
                <a:tab pos="269875" algn="l"/>
              </a:tabLst>
            </a:pPr>
            <a:r>
              <a:rPr sz="2100" spc="229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2100" spc="-70" dirty="0">
                <a:solidFill>
                  <a:srgbClr val="212745"/>
                </a:solidFill>
                <a:latin typeface="Trebuchet MS"/>
                <a:cs typeface="Trebuchet MS"/>
              </a:rPr>
              <a:t>hu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2100" spc="-10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21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6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2100" spc="-8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2100" spc="-15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1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2100" spc="-14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100" spc="-114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2100" spc="-13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2100" spc="-14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100" spc="3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2100" spc="-10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21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28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2100" spc="3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2100" spc="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21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3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2100" spc="-15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100" spc="-16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2100" spc="-15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100" spc="-65" dirty="0">
                <a:solidFill>
                  <a:srgbClr val="212745"/>
                </a:solidFill>
                <a:latin typeface="Trebuchet MS"/>
                <a:cs typeface="Trebuchet MS"/>
              </a:rPr>
              <a:t>pho</a:t>
            </a:r>
            <a:r>
              <a:rPr sz="2100" spc="-120" dirty="0">
                <a:solidFill>
                  <a:srgbClr val="212745"/>
                </a:solidFill>
                <a:latin typeface="Trebuchet MS"/>
                <a:cs typeface="Trebuchet MS"/>
              </a:rPr>
              <a:t>ne</a:t>
            </a:r>
            <a:r>
              <a:rPr sz="21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114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2100" spc="-70" dirty="0">
                <a:solidFill>
                  <a:srgbClr val="212745"/>
                </a:solidFill>
                <a:latin typeface="Trebuchet MS"/>
                <a:cs typeface="Trebuchet MS"/>
              </a:rPr>
              <a:t>us</a:t>
            </a:r>
            <a:r>
              <a:rPr sz="2100" spc="-13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2100" spc="3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2100" spc="-12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2100" spc="-15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2100" spc="2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2100">
              <a:latin typeface="Trebuchet MS"/>
              <a:cs typeface="Trebuchet MS"/>
            </a:endParaRPr>
          </a:p>
          <a:p>
            <a:pPr marL="570230" lvl="1" indent="-214629">
              <a:lnSpc>
                <a:spcPct val="100000"/>
              </a:lnSpc>
              <a:spcBef>
                <a:spcPts val="10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570230" algn="l"/>
              </a:tabLst>
            </a:pPr>
            <a:r>
              <a:rPr sz="1800" b="1" spc="10" dirty="0">
                <a:solidFill>
                  <a:srgbClr val="212745"/>
                </a:solidFill>
                <a:latin typeface="Trebuchet MS"/>
                <a:cs typeface="Trebuchet MS"/>
              </a:rPr>
              <a:t>Goal:</a:t>
            </a:r>
            <a:r>
              <a:rPr sz="1800" b="1" spc="-2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predict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whether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customer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likely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to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lost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to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competitor.</a:t>
            </a:r>
            <a:endParaRPr sz="1800">
              <a:latin typeface="Trebuchet MS"/>
              <a:cs typeface="Trebuchet MS"/>
            </a:endParaRPr>
          </a:p>
          <a:p>
            <a:pPr marL="570230" lvl="1" indent="-214629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570230" algn="l"/>
              </a:tabLst>
            </a:pPr>
            <a:r>
              <a:rPr sz="1800" b="1" spc="5" dirty="0">
                <a:solidFill>
                  <a:srgbClr val="212745"/>
                </a:solidFill>
                <a:latin typeface="Trebuchet MS"/>
                <a:cs typeface="Trebuchet MS"/>
              </a:rPr>
              <a:t>Approach:</a:t>
            </a:r>
            <a:endParaRPr sz="1800">
              <a:latin typeface="Trebuchet MS"/>
              <a:cs typeface="Trebuchet MS"/>
            </a:endParaRPr>
          </a:p>
          <a:p>
            <a:pPr marL="869950" lvl="2" indent="-215265">
              <a:lnSpc>
                <a:spcPct val="100000"/>
              </a:lnSpc>
              <a:spcBef>
                <a:spcPts val="83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869315" algn="l"/>
                <a:tab pos="869950" algn="l"/>
              </a:tabLst>
            </a:pP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Use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detailed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record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transactions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each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past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present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customers,</a:t>
            </a:r>
            <a:r>
              <a:rPr sz="14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find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attributes.</a:t>
            </a:r>
            <a:endParaRPr sz="1400">
              <a:latin typeface="Trebuchet MS"/>
              <a:cs typeface="Trebuchet MS"/>
            </a:endParaRPr>
          </a:p>
          <a:p>
            <a:pPr marL="1254760" marR="30480" lvl="3" indent="-257175">
              <a:lnSpc>
                <a:spcPct val="102200"/>
              </a:lnSpc>
              <a:spcBef>
                <a:spcPts val="969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1254125" algn="l"/>
                <a:tab pos="1254760" algn="l"/>
              </a:tabLst>
            </a:pPr>
            <a:r>
              <a:rPr sz="1800" spc="30" dirty="0">
                <a:solidFill>
                  <a:srgbClr val="212745"/>
                </a:solidFill>
                <a:latin typeface="Trebuchet MS"/>
                <a:cs typeface="Trebuchet MS"/>
              </a:rPr>
              <a:t>How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often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customer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calls,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where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calls,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what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time-of-the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day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he </a:t>
            </a:r>
            <a:r>
              <a:rPr sz="1800" spc="-5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calls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most,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his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financial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status,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marital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status,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etc.</a:t>
            </a:r>
            <a:endParaRPr sz="1800">
              <a:latin typeface="Trebuchet MS"/>
              <a:cs typeface="Trebuchet MS"/>
            </a:endParaRPr>
          </a:p>
          <a:p>
            <a:pPr marL="869950" lvl="2" indent="-215265">
              <a:lnSpc>
                <a:spcPct val="100000"/>
              </a:lnSpc>
              <a:spcBef>
                <a:spcPts val="83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869315" algn="l"/>
                <a:tab pos="869950" algn="l"/>
              </a:tabLst>
            </a:pP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La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210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 marL="869950" lvl="2" indent="-215265">
              <a:lnSpc>
                <a:spcPct val="100000"/>
              </a:lnSpc>
              <a:spcBef>
                <a:spcPts val="93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869315" algn="l"/>
                <a:tab pos="869950" algn="l"/>
              </a:tabLst>
            </a:pPr>
            <a:r>
              <a:rPr sz="1400" spc="-135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0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21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400" spc="-210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 marL="4345940">
              <a:lnSpc>
                <a:spcPct val="100000"/>
              </a:lnSpc>
              <a:spcBef>
                <a:spcPts val="335"/>
              </a:spcBef>
            </a:pPr>
            <a:r>
              <a:rPr sz="900" spc="-5" dirty="0">
                <a:latin typeface="Times New Roman"/>
                <a:cs typeface="Times New Roman"/>
              </a:rPr>
              <a:t>From [Berry</a:t>
            </a:r>
            <a:r>
              <a:rPr sz="900" dirty="0">
                <a:latin typeface="Times New Roman"/>
                <a:cs typeface="Times New Roman"/>
              </a:rPr>
              <a:t> &amp; Linoff] Data </a:t>
            </a:r>
            <a:r>
              <a:rPr sz="900" spc="-5" dirty="0">
                <a:latin typeface="Times New Roman"/>
                <a:cs typeface="Times New Roman"/>
              </a:rPr>
              <a:t>Mining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Techniques,</a:t>
            </a:r>
            <a:r>
              <a:rPr sz="900" dirty="0">
                <a:latin typeface="Times New Roman"/>
                <a:cs typeface="Times New Roman"/>
              </a:rPr>
              <a:t> 1997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D28541D-4620-C392-A222-33204A07E78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19800"/>
            <a:ext cx="17022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5" dirty="0"/>
              <a:t> </a:t>
            </a:r>
            <a:r>
              <a:rPr lang="en-US" spc="-10" dirty="0"/>
              <a:t>–</a:t>
            </a:r>
            <a:r>
              <a:rPr spc="-5" dirty="0"/>
              <a:t> </a:t>
            </a:r>
            <a:r>
              <a:rPr lang="en-US" spc="-130" dirty="0"/>
              <a:t>S  p  r   </a:t>
            </a:r>
            <a:r>
              <a:rPr lang="en-US" spc="-130" dirty="0" err="1"/>
              <a:t>i</a:t>
            </a:r>
            <a:r>
              <a:rPr lang="en-US" spc="-130" dirty="0"/>
              <a:t>   n   g</a:t>
            </a:r>
            <a:r>
              <a:rPr spc="-5" dirty="0"/>
              <a:t> </a:t>
            </a:r>
            <a:r>
              <a:rPr spc="-55" dirty="0"/>
              <a:t>202</a:t>
            </a:r>
            <a:r>
              <a:rPr lang="en-US" spc="-55" dirty="0"/>
              <a:t>4</a:t>
            </a:r>
            <a:endParaRPr spc="-5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pc="70" dirty="0"/>
              <a:t>REGRESSION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5" dirty="0"/>
              <a:t>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812796"/>
            <a:ext cx="7778750" cy="24384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69875" marR="5080" indent="-257175">
              <a:lnSpc>
                <a:spcPct val="102200"/>
              </a:lnSpc>
              <a:spcBef>
                <a:spcPts val="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269240" algn="l"/>
                <a:tab pos="269875" algn="l"/>
              </a:tabLst>
            </a:pP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Predict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value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given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continuous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valued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variable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based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values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other </a:t>
            </a:r>
            <a:r>
              <a:rPr sz="1800" spc="-5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variables,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assuming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linear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nonlinear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model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dependency.</a:t>
            </a:r>
            <a:endParaRPr sz="1800">
              <a:latin typeface="Trebuchet MS"/>
              <a:cs typeface="Trebuchet MS"/>
            </a:endParaRPr>
          </a:p>
          <a:p>
            <a:pPr marL="269875" indent="-257175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269240" algn="l"/>
                <a:tab pos="269875" algn="l"/>
              </a:tabLst>
            </a:pP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Extensively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studied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statistics,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neural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network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fields.</a:t>
            </a:r>
            <a:endParaRPr sz="1800">
              <a:latin typeface="Trebuchet MS"/>
              <a:cs typeface="Trebuchet MS"/>
            </a:endParaRPr>
          </a:p>
          <a:p>
            <a:pPr marL="269875" indent="-257175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269240" algn="l"/>
                <a:tab pos="269875" algn="l"/>
              </a:tabLst>
            </a:pP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Examples:</a:t>
            </a:r>
            <a:endParaRPr sz="1800">
              <a:latin typeface="Trebuchet MS"/>
              <a:cs typeface="Trebuchet MS"/>
            </a:endParaRPr>
          </a:p>
          <a:p>
            <a:pPr marL="570230" lvl="1" indent="-214629">
              <a:lnSpc>
                <a:spcPct val="100000"/>
              </a:lnSpc>
              <a:spcBef>
                <a:spcPts val="95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570230" algn="l"/>
              </a:tabLst>
            </a:pP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Predicting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sales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amounts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new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product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35" dirty="0">
                <a:solidFill>
                  <a:srgbClr val="212745"/>
                </a:solidFill>
                <a:latin typeface="Arial MT"/>
                <a:cs typeface="Arial MT"/>
              </a:rPr>
              <a:t>based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on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advertising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expenditure.</a:t>
            </a:r>
            <a:endParaRPr sz="1500">
              <a:latin typeface="Arial MT"/>
              <a:cs typeface="Arial MT"/>
            </a:endParaRPr>
          </a:p>
          <a:p>
            <a:pPr marL="570230" lvl="1" indent="-214629">
              <a:lnSpc>
                <a:spcPct val="100000"/>
              </a:lnSpc>
              <a:spcBef>
                <a:spcPts val="100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570230" algn="l"/>
              </a:tabLst>
            </a:pP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Predicting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wind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velocities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90" dirty="0">
                <a:solidFill>
                  <a:srgbClr val="212745"/>
                </a:solidFill>
                <a:latin typeface="Arial MT"/>
                <a:cs typeface="Arial MT"/>
              </a:rPr>
              <a:t>as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function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temperature,</a:t>
            </a:r>
            <a:r>
              <a:rPr sz="1500" spc="-15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humidity,</a:t>
            </a:r>
            <a:r>
              <a:rPr sz="15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air</a:t>
            </a:r>
            <a:r>
              <a:rPr sz="15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pressure,</a:t>
            </a:r>
            <a:r>
              <a:rPr sz="15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etc.</a:t>
            </a:r>
            <a:endParaRPr sz="1500">
              <a:latin typeface="Arial MT"/>
              <a:cs typeface="Arial MT"/>
            </a:endParaRPr>
          </a:p>
          <a:p>
            <a:pPr marL="570230" lvl="1" indent="-214629">
              <a:lnSpc>
                <a:spcPct val="100000"/>
              </a:lnSpc>
              <a:spcBef>
                <a:spcPts val="89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570230" algn="l"/>
              </a:tabLst>
            </a:pP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Time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series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Arial MT"/>
                <a:cs typeface="Arial MT"/>
              </a:rPr>
              <a:t>prediction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stock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market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indices.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24189B8-EC95-B38B-F0E0-E75831B2C07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7022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5" dirty="0"/>
              <a:t> </a:t>
            </a:r>
            <a:r>
              <a:rPr lang="en-US" spc="-10" dirty="0"/>
              <a:t>–</a:t>
            </a:r>
            <a:r>
              <a:rPr spc="-5" dirty="0"/>
              <a:t> </a:t>
            </a:r>
            <a:r>
              <a:rPr lang="en-US" spc="-130" dirty="0"/>
              <a:t>S  p  r   </a:t>
            </a:r>
            <a:r>
              <a:rPr lang="en-US" spc="-130" dirty="0" err="1"/>
              <a:t>i</a:t>
            </a:r>
            <a:r>
              <a:rPr lang="en-US" spc="-130" dirty="0"/>
              <a:t>   n   g</a:t>
            </a:r>
            <a:r>
              <a:rPr spc="-5" dirty="0"/>
              <a:t> </a:t>
            </a:r>
            <a:r>
              <a:rPr spc="-55" dirty="0"/>
              <a:t>202</a:t>
            </a:r>
            <a:r>
              <a:rPr lang="en-US" spc="-55" dirty="0"/>
              <a:t>4</a:t>
            </a:r>
            <a:endParaRPr spc="-5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pc="85" dirty="0"/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9335" y="2512567"/>
            <a:ext cx="73044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5080" indent="-25717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269240" algn="l"/>
                <a:tab pos="269875" algn="l"/>
              </a:tabLst>
            </a:pP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Finding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groups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objects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such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that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objects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in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group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will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be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similar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20" dirty="0">
                <a:solidFill>
                  <a:srgbClr val="212745"/>
                </a:solidFill>
                <a:latin typeface="Arial MT"/>
                <a:cs typeface="Arial MT"/>
              </a:rPr>
              <a:t>(or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related)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35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one </a:t>
            </a:r>
            <a:r>
              <a:rPr sz="1500" spc="-4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another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different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from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20" dirty="0">
                <a:solidFill>
                  <a:srgbClr val="212745"/>
                </a:solidFill>
                <a:latin typeface="Arial MT"/>
                <a:cs typeface="Arial MT"/>
              </a:rPr>
              <a:t>(or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unrelated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212745"/>
                </a:solidFill>
                <a:latin typeface="Arial MT"/>
                <a:cs typeface="Arial MT"/>
              </a:rPr>
              <a:t>to)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objects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in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other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groups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51454" y="3144837"/>
            <a:ext cx="2310765" cy="1898650"/>
            <a:chOff x="5151454" y="3144837"/>
            <a:chExt cx="2310765" cy="1898650"/>
          </a:xfrm>
        </p:grpSpPr>
        <p:sp>
          <p:nvSpPr>
            <p:cNvPr id="5" name="object 5"/>
            <p:cNvSpPr/>
            <p:nvPr/>
          </p:nvSpPr>
          <p:spPr>
            <a:xfrm>
              <a:off x="5151454" y="4529137"/>
              <a:ext cx="195580" cy="514350"/>
            </a:xfrm>
            <a:custGeom>
              <a:avLst/>
              <a:gdLst/>
              <a:ahLst/>
              <a:cxnLst/>
              <a:rect l="l" t="t" r="r" b="b"/>
              <a:pathLst>
                <a:path w="195579" h="514350">
                  <a:moveTo>
                    <a:pt x="147353" y="446076"/>
                  </a:moveTo>
                  <a:lnTo>
                    <a:pt x="123257" y="454108"/>
                  </a:lnTo>
                  <a:lnTo>
                    <a:pt x="183498" y="514350"/>
                  </a:lnTo>
                  <a:lnTo>
                    <a:pt x="191530" y="458124"/>
                  </a:lnTo>
                  <a:lnTo>
                    <a:pt x="151370" y="458124"/>
                  </a:lnTo>
                  <a:lnTo>
                    <a:pt x="147353" y="446076"/>
                  </a:lnTo>
                  <a:close/>
                </a:path>
                <a:path w="195579" h="514350">
                  <a:moveTo>
                    <a:pt x="171450" y="438044"/>
                  </a:moveTo>
                  <a:lnTo>
                    <a:pt x="147353" y="446076"/>
                  </a:lnTo>
                  <a:lnTo>
                    <a:pt x="151370" y="458124"/>
                  </a:lnTo>
                  <a:lnTo>
                    <a:pt x="175467" y="450093"/>
                  </a:lnTo>
                  <a:lnTo>
                    <a:pt x="171450" y="438044"/>
                  </a:lnTo>
                  <a:close/>
                </a:path>
                <a:path w="195579" h="514350">
                  <a:moveTo>
                    <a:pt x="195546" y="430011"/>
                  </a:moveTo>
                  <a:lnTo>
                    <a:pt x="171450" y="438044"/>
                  </a:lnTo>
                  <a:lnTo>
                    <a:pt x="175467" y="450093"/>
                  </a:lnTo>
                  <a:lnTo>
                    <a:pt x="151370" y="458124"/>
                  </a:lnTo>
                  <a:lnTo>
                    <a:pt x="191530" y="458124"/>
                  </a:lnTo>
                  <a:lnTo>
                    <a:pt x="195546" y="430011"/>
                  </a:lnTo>
                  <a:close/>
                </a:path>
                <a:path w="195579" h="514350">
                  <a:moveTo>
                    <a:pt x="48193" y="68273"/>
                  </a:moveTo>
                  <a:lnTo>
                    <a:pt x="24097" y="76305"/>
                  </a:lnTo>
                  <a:lnTo>
                    <a:pt x="147353" y="446076"/>
                  </a:lnTo>
                  <a:lnTo>
                    <a:pt x="171450" y="438044"/>
                  </a:lnTo>
                  <a:lnTo>
                    <a:pt x="48193" y="68273"/>
                  </a:lnTo>
                  <a:close/>
                </a:path>
                <a:path w="195579" h="514350">
                  <a:moveTo>
                    <a:pt x="12048" y="0"/>
                  </a:moveTo>
                  <a:lnTo>
                    <a:pt x="0" y="84338"/>
                  </a:lnTo>
                  <a:lnTo>
                    <a:pt x="24097" y="76305"/>
                  </a:lnTo>
                  <a:lnTo>
                    <a:pt x="20081" y="64258"/>
                  </a:lnTo>
                  <a:lnTo>
                    <a:pt x="44176" y="56225"/>
                  </a:lnTo>
                  <a:lnTo>
                    <a:pt x="68273" y="56225"/>
                  </a:lnTo>
                  <a:lnTo>
                    <a:pt x="12048" y="0"/>
                  </a:lnTo>
                  <a:close/>
                </a:path>
                <a:path w="195579" h="514350">
                  <a:moveTo>
                    <a:pt x="44176" y="56225"/>
                  </a:moveTo>
                  <a:lnTo>
                    <a:pt x="20081" y="64258"/>
                  </a:lnTo>
                  <a:lnTo>
                    <a:pt x="24097" y="76305"/>
                  </a:lnTo>
                  <a:lnTo>
                    <a:pt x="48193" y="68273"/>
                  </a:lnTo>
                  <a:lnTo>
                    <a:pt x="44176" y="56225"/>
                  </a:lnTo>
                  <a:close/>
                </a:path>
                <a:path w="195579" h="514350">
                  <a:moveTo>
                    <a:pt x="68273" y="56225"/>
                  </a:moveTo>
                  <a:lnTo>
                    <a:pt x="44176" y="56225"/>
                  </a:lnTo>
                  <a:lnTo>
                    <a:pt x="48193" y="68273"/>
                  </a:lnTo>
                  <a:lnTo>
                    <a:pt x="72289" y="60241"/>
                  </a:lnTo>
                  <a:lnTo>
                    <a:pt x="68273" y="56225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17102" y="3157537"/>
              <a:ext cx="2132965" cy="1607820"/>
            </a:xfrm>
            <a:custGeom>
              <a:avLst/>
              <a:gdLst/>
              <a:ahLst/>
              <a:cxnLst/>
              <a:rect l="l" t="t" r="r" b="b"/>
              <a:pathLst>
                <a:path w="2132965" h="1607820">
                  <a:moveTo>
                    <a:pt x="2132399" y="0"/>
                  </a:moveTo>
                  <a:lnTo>
                    <a:pt x="646499" y="0"/>
                  </a:lnTo>
                  <a:lnTo>
                    <a:pt x="646499" y="800100"/>
                  </a:lnTo>
                  <a:lnTo>
                    <a:pt x="894149" y="800100"/>
                  </a:lnTo>
                  <a:lnTo>
                    <a:pt x="0" y="1607353"/>
                  </a:lnTo>
                  <a:lnTo>
                    <a:pt x="1265624" y="800100"/>
                  </a:lnTo>
                  <a:lnTo>
                    <a:pt x="2132399" y="800100"/>
                  </a:lnTo>
                  <a:lnTo>
                    <a:pt x="2132399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17102" y="3157537"/>
              <a:ext cx="2132965" cy="1607820"/>
            </a:xfrm>
            <a:custGeom>
              <a:avLst/>
              <a:gdLst/>
              <a:ahLst/>
              <a:cxnLst/>
              <a:rect l="l" t="t" r="r" b="b"/>
              <a:pathLst>
                <a:path w="2132965" h="1607820">
                  <a:moveTo>
                    <a:pt x="646499" y="0"/>
                  </a:moveTo>
                  <a:lnTo>
                    <a:pt x="894149" y="0"/>
                  </a:lnTo>
                  <a:lnTo>
                    <a:pt x="1265624" y="0"/>
                  </a:lnTo>
                  <a:lnTo>
                    <a:pt x="2132399" y="0"/>
                  </a:lnTo>
                  <a:lnTo>
                    <a:pt x="2132399" y="466724"/>
                  </a:lnTo>
                  <a:lnTo>
                    <a:pt x="2132399" y="666750"/>
                  </a:lnTo>
                  <a:lnTo>
                    <a:pt x="2132399" y="800100"/>
                  </a:lnTo>
                  <a:lnTo>
                    <a:pt x="1265624" y="800100"/>
                  </a:lnTo>
                  <a:lnTo>
                    <a:pt x="0" y="1607353"/>
                  </a:lnTo>
                  <a:lnTo>
                    <a:pt x="894149" y="800100"/>
                  </a:lnTo>
                  <a:lnTo>
                    <a:pt x="646499" y="800100"/>
                  </a:lnTo>
                  <a:lnTo>
                    <a:pt x="646499" y="666750"/>
                  </a:lnTo>
                  <a:lnTo>
                    <a:pt x="646499" y="466724"/>
                  </a:lnTo>
                  <a:lnTo>
                    <a:pt x="64649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41878" y="3189223"/>
            <a:ext cx="11296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830" algn="just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ahoma"/>
                <a:cs typeface="Tahoma"/>
              </a:rPr>
              <a:t>Inter-cluster </a:t>
            </a:r>
            <a:r>
              <a:rPr sz="1500" spc="-459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distances</a:t>
            </a:r>
            <a:r>
              <a:rPr sz="1500" spc="-65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are </a:t>
            </a:r>
            <a:r>
              <a:rPr sz="1500" spc="-455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maximized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20423" y="3416300"/>
            <a:ext cx="3766185" cy="2440940"/>
            <a:chOff x="2120423" y="3416300"/>
            <a:chExt cx="3766185" cy="2440940"/>
          </a:xfrm>
        </p:grpSpPr>
        <p:sp>
          <p:nvSpPr>
            <p:cNvPr id="10" name="object 10"/>
            <p:cNvSpPr/>
            <p:nvPr/>
          </p:nvSpPr>
          <p:spPr>
            <a:xfrm>
              <a:off x="4286250" y="3843576"/>
              <a:ext cx="0" cy="1371600"/>
            </a:xfrm>
            <a:custGeom>
              <a:avLst/>
              <a:gdLst/>
              <a:ahLst/>
              <a:cxnLst/>
              <a:rect l="l" t="t" r="r" b="b"/>
              <a:pathLst>
                <a:path h="1371600">
                  <a:moveTo>
                    <a:pt x="0" y="0"/>
                  </a:moveTo>
                  <a:lnTo>
                    <a:pt x="1" y="1371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86250" y="5215176"/>
              <a:ext cx="1600200" cy="0"/>
            </a:xfrm>
            <a:custGeom>
              <a:avLst/>
              <a:gdLst/>
              <a:ahLst/>
              <a:cxnLst/>
              <a:rect l="l" t="t" r="r" b="b"/>
              <a:pathLst>
                <a:path w="1600200">
                  <a:moveTo>
                    <a:pt x="0" y="0"/>
                  </a:moveTo>
                  <a:lnTo>
                    <a:pt x="160020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79031" y="5215176"/>
              <a:ext cx="607695" cy="637540"/>
            </a:xfrm>
            <a:custGeom>
              <a:avLst/>
              <a:gdLst/>
              <a:ahLst/>
              <a:cxnLst/>
              <a:rect l="l" t="t" r="r" b="b"/>
              <a:pathLst>
                <a:path w="607695" h="637539">
                  <a:moveTo>
                    <a:pt x="607219" y="0"/>
                  </a:moveTo>
                  <a:lnTo>
                    <a:pt x="0" y="63698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14900" y="424362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80825" y="0"/>
                  </a:moveTo>
                  <a:lnTo>
                    <a:pt x="33474" y="0"/>
                  </a:lnTo>
                  <a:lnTo>
                    <a:pt x="0" y="33474"/>
                  </a:lnTo>
                  <a:lnTo>
                    <a:pt x="0" y="80824"/>
                  </a:lnTo>
                  <a:lnTo>
                    <a:pt x="33474" y="114300"/>
                  </a:lnTo>
                  <a:lnTo>
                    <a:pt x="80825" y="114300"/>
                  </a:lnTo>
                  <a:lnTo>
                    <a:pt x="114300" y="80824"/>
                  </a:lnTo>
                  <a:lnTo>
                    <a:pt x="114300" y="33474"/>
                  </a:lnTo>
                  <a:lnTo>
                    <a:pt x="80825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14900" y="424362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33475"/>
                  </a:moveTo>
                  <a:lnTo>
                    <a:pt x="33475" y="0"/>
                  </a:lnTo>
                  <a:lnTo>
                    <a:pt x="80825" y="0"/>
                  </a:lnTo>
                  <a:lnTo>
                    <a:pt x="114300" y="33475"/>
                  </a:lnTo>
                  <a:lnTo>
                    <a:pt x="114300" y="80825"/>
                  </a:lnTo>
                  <a:lnTo>
                    <a:pt x="80825" y="114300"/>
                  </a:lnTo>
                  <a:lnTo>
                    <a:pt x="33475" y="114300"/>
                  </a:lnTo>
                  <a:lnTo>
                    <a:pt x="0" y="80825"/>
                  </a:lnTo>
                  <a:lnTo>
                    <a:pt x="0" y="33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6350" y="424362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80825" y="0"/>
                  </a:moveTo>
                  <a:lnTo>
                    <a:pt x="33474" y="0"/>
                  </a:lnTo>
                  <a:lnTo>
                    <a:pt x="0" y="33474"/>
                  </a:lnTo>
                  <a:lnTo>
                    <a:pt x="0" y="80824"/>
                  </a:lnTo>
                  <a:lnTo>
                    <a:pt x="33474" y="114300"/>
                  </a:lnTo>
                  <a:lnTo>
                    <a:pt x="80825" y="114300"/>
                  </a:lnTo>
                  <a:lnTo>
                    <a:pt x="114300" y="80824"/>
                  </a:lnTo>
                  <a:lnTo>
                    <a:pt x="114300" y="33474"/>
                  </a:lnTo>
                  <a:lnTo>
                    <a:pt x="80825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86350" y="424362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33475"/>
                  </a:moveTo>
                  <a:lnTo>
                    <a:pt x="33475" y="0"/>
                  </a:lnTo>
                  <a:lnTo>
                    <a:pt x="80825" y="0"/>
                  </a:lnTo>
                  <a:lnTo>
                    <a:pt x="114300" y="33475"/>
                  </a:lnTo>
                  <a:lnTo>
                    <a:pt x="114300" y="80825"/>
                  </a:lnTo>
                  <a:lnTo>
                    <a:pt x="80825" y="114300"/>
                  </a:lnTo>
                  <a:lnTo>
                    <a:pt x="33475" y="114300"/>
                  </a:lnTo>
                  <a:lnTo>
                    <a:pt x="0" y="80825"/>
                  </a:lnTo>
                  <a:lnTo>
                    <a:pt x="0" y="33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4437" y="4067413"/>
              <a:ext cx="123825" cy="1238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4437" y="4410313"/>
              <a:ext cx="123825" cy="12382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314950" y="424362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80825" y="0"/>
                  </a:moveTo>
                  <a:lnTo>
                    <a:pt x="33474" y="0"/>
                  </a:lnTo>
                  <a:lnTo>
                    <a:pt x="0" y="33474"/>
                  </a:lnTo>
                  <a:lnTo>
                    <a:pt x="0" y="80824"/>
                  </a:lnTo>
                  <a:lnTo>
                    <a:pt x="33474" y="114300"/>
                  </a:lnTo>
                  <a:lnTo>
                    <a:pt x="80825" y="114300"/>
                  </a:lnTo>
                  <a:lnTo>
                    <a:pt x="114300" y="80824"/>
                  </a:lnTo>
                  <a:lnTo>
                    <a:pt x="114300" y="33474"/>
                  </a:lnTo>
                  <a:lnTo>
                    <a:pt x="80825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14950" y="424362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33475"/>
                  </a:moveTo>
                  <a:lnTo>
                    <a:pt x="33475" y="0"/>
                  </a:lnTo>
                  <a:lnTo>
                    <a:pt x="80825" y="0"/>
                  </a:lnTo>
                  <a:lnTo>
                    <a:pt x="114300" y="33475"/>
                  </a:lnTo>
                  <a:lnTo>
                    <a:pt x="114300" y="80825"/>
                  </a:lnTo>
                  <a:lnTo>
                    <a:pt x="80825" y="114300"/>
                  </a:lnTo>
                  <a:lnTo>
                    <a:pt x="33475" y="114300"/>
                  </a:lnTo>
                  <a:lnTo>
                    <a:pt x="0" y="80825"/>
                  </a:lnTo>
                  <a:lnTo>
                    <a:pt x="0" y="33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00650" y="412932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80825" y="0"/>
                  </a:moveTo>
                  <a:lnTo>
                    <a:pt x="33474" y="0"/>
                  </a:lnTo>
                  <a:lnTo>
                    <a:pt x="0" y="33474"/>
                  </a:lnTo>
                  <a:lnTo>
                    <a:pt x="0" y="80824"/>
                  </a:lnTo>
                  <a:lnTo>
                    <a:pt x="33474" y="114300"/>
                  </a:lnTo>
                  <a:lnTo>
                    <a:pt x="80825" y="114300"/>
                  </a:lnTo>
                  <a:lnTo>
                    <a:pt x="114300" y="80824"/>
                  </a:lnTo>
                  <a:lnTo>
                    <a:pt x="114300" y="33474"/>
                  </a:lnTo>
                  <a:lnTo>
                    <a:pt x="80825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00650" y="412932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33475"/>
                  </a:moveTo>
                  <a:lnTo>
                    <a:pt x="33475" y="0"/>
                  </a:lnTo>
                  <a:lnTo>
                    <a:pt x="80825" y="0"/>
                  </a:lnTo>
                  <a:lnTo>
                    <a:pt x="114300" y="33475"/>
                  </a:lnTo>
                  <a:lnTo>
                    <a:pt x="114300" y="80825"/>
                  </a:lnTo>
                  <a:lnTo>
                    <a:pt x="80825" y="114300"/>
                  </a:lnTo>
                  <a:lnTo>
                    <a:pt x="33475" y="114300"/>
                  </a:lnTo>
                  <a:lnTo>
                    <a:pt x="0" y="80825"/>
                  </a:lnTo>
                  <a:lnTo>
                    <a:pt x="0" y="33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95837" y="4067413"/>
              <a:ext cx="123825" cy="12382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200650" y="435792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80825" y="0"/>
                  </a:moveTo>
                  <a:lnTo>
                    <a:pt x="33474" y="0"/>
                  </a:lnTo>
                  <a:lnTo>
                    <a:pt x="0" y="33474"/>
                  </a:lnTo>
                  <a:lnTo>
                    <a:pt x="0" y="80824"/>
                  </a:lnTo>
                  <a:lnTo>
                    <a:pt x="33474" y="114300"/>
                  </a:lnTo>
                  <a:lnTo>
                    <a:pt x="80825" y="114300"/>
                  </a:lnTo>
                  <a:lnTo>
                    <a:pt x="114300" y="80824"/>
                  </a:lnTo>
                  <a:lnTo>
                    <a:pt x="114300" y="33474"/>
                  </a:lnTo>
                  <a:lnTo>
                    <a:pt x="80825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00650" y="435792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33475"/>
                  </a:moveTo>
                  <a:lnTo>
                    <a:pt x="33475" y="0"/>
                  </a:lnTo>
                  <a:lnTo>
                    <a:pt x="80825" y="0"/>
                  </a:lnTo>
                  <a:lnTo>
                    <a:pt x="114300" y="33475"/>
                  </a:lnTo>
                  <a:lnTo>
                    <a:pt x="114300" y="80825"/>
                  </a:lnTo>
                  <a:lnTo>
                    <a:pt x="80825" y="114300"/>
                  </a:lnTo>
                  <a:lnTo>
                    <a:pt x="33475" y="114300"/>
                  </a:lnTo>
                  <a:lnTo>
                    <a:pt x="0" y="80825"/>
                  </a:lnTo>
                  <a:lnTo>
                    <a:pt x="0" y="33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00600" y="435792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80825" y="0"/>
                  </a:moveTo>
                  <a:lnTo>
                    <a:pt x="33474" y="0"/>
                  </a:lnTo>
                  <a:lnTo>
                    <a:pt x="0" y="33474"/>
                  </a:lnTo>
                  <a:lnTo>
                    <a:pt x="0" y="80824"/>
                  </a:lnTo>
                  <a:lnTo>
                    <a:pt x="33474" y="114300"/>
                  </a:lnTo>
                  <a:lnTo>
                    <a:pt x="80825" y="114300"/>
                  </a:lnTo>
                  <a:lnTo>
                    <a:pt x="114300" y="80824"/>
                  </a:lnTo>
                  <a:lnTo>
                    <a:pt x="114300" y="33474"/>
                  </a:lnTo>
                  <a:lnTo>
                    <a:pt x="80825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00600" y="435792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33475"/>
                  </a:moveTo>
                  <a:lnTo>
                    <a:pt x="33475" y="0"/>
                  </a:lnTo>
                  <a:lnTo>
                    <a:pt x="80825" y="0"/>
                  </a:lnTo>
                  <a:lnTo>
                    <a:pt x="114300" y="33475"/>
                  </a:lnTo>
                  <a:lnTo>
                    <a:pt x="114300" y="80825"/>
                  </a:lnTo>
                  <a:lnTo>
                    <a:pt x="80825" y="114300"/>
                  </a:lnTo>
                  <a:lnTo>
                    <a:pt x="33475" y="114300"/>
                  </a:lnTo>
                  <a:lnTo>
                    <a:pt x="0" y="80825"/>
                  </a:lnTo>
                  <a:lnTo>
                    <a:pt x="0" y="33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5687" y="4696063"/>
              <a:ext cx="123825" cy="12382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7137" y="4753213"/>
              <a:ext cx="123825" cy="12382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7137" y="4924663"/>
              <a:ext cx="123825" cy="12382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8587" y="4753213"/>
              <a:ext cx="123825" cy="12382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4287" y="4581763"/>
              <a:ext cx="123825" cy="12382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8587" y="4924663"/>
              <a:ext cx="123825" cy="12382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5687" y="4867513"/>
              <a:ext cx="123825" cy="12382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200650" y="504372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80825" y="0"/>
                  </a:moveTo>
                  <a:lnTo>
                    <a:pt x="33474" y="0"/>
                  </a:lnTo>
                  <a:lnTo>
                    <a:pt x="0" y="33474"/>
                  </a:lnTo>
                  <a:lnTo>
                    <a:pt x="0" y="80824"/>
                  </a:lnTo>
                  <a:lnTo>
                    <a:pt x="33474" y="114300"/>
                  </a:lnTo>
                  <a:lnTo>
                    <a:pt x="80825" y="114300"/>
                  </a:lnTo>
                  <a:lnTo>
                    <a:pt x="114300" y="80824"/>
                  </a:lnTo>
                  <a:lnTo>
                    <a:pt x="114300" y="33474"/>
                  </a:lnTo>
                  <a:lnTo>
                    <a:pt x="80825" y="0"/>
                  </a:lnTo>
                  <a:close/>
                </a:path>
              </a:pathLst>
            </a:custGeom>
            <a:solidFill>
              <a:srgbClr val="5ECC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00650" y="504372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33475"/>
                  </a:moveTo>
                  <a:lnTo>
                    <a:pt x="33475" y="0"/>
                  </a:lnTo>
                  <a:lnTo>
                    <a:pt x="80825" y="0"/>
                  </a:lnTo>
                  <a:lnTo>
                    <a:pt x="114300" y="33475"/>
                  </a:lnTo>
                  <a:lnTo>
                    <a:pt x="114300" y="80825"/>
                  </a:lnTo>
                  <a:lnTo>
                    <a:pt x="80825" y="114300"/>
                  </a:lnTo>
                  <a:lnTo>
                    <a:pt x="33475" y="114300"/>
                  </a:lnTo>
                  <a:lnTo>
                    <a:pt x="0" y="80825"/>
                  </a:lnTo>
                  <a:lnTo>
                    <a:pt x="0" y="33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43550" y="510087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80825" y="0"/>
                  </a:moveTo>
                  <a:lnTo>
                    <a:pt x="33474" y="0"/>
                  </a:lnTo>
                  <a:lnTo>
                    <a:pt x="0" y="33474"/>
                  </a:lnTo>
                  <a:lnTo>
                    <a:pt x="0" y="80824"/>
                  </a:lnTo>
                  <a:lnTo>
                    <a:pt x="33474" y="114300"/>
                  </a:lnTo>
                  <a:lnTo>
                    <a:pt x="80825" y="114300"/>
                  </a:lnTo>
                  <a:lnTo>
                    <a:pt x="114300" y="80824"/>
                  </a:lnTo>
                  <a:lnTo>
                    <a:pt x="114300" y="33474"/>
                  </a:lnTo>
                  <a:lnTo>
                    <a:pt x="80825" y="0"/>
                  </a:lnTo>
                  <a:close/>
                </a:path>
              </a:pathLst>
            </a:custGeom>
            <a:solidFill>
              <a:srgbClr val="5ECC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43550" y="510087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33475"/>
                  </a:moveTo>
                  <a:lnTo>
                    <a:pt x="33475" y="0"/>
                  </a:lnTo>
                  <a:lnTo>
                    <a:pt x="80825" y="0"/>
                  </a:lnTo>
                  <a:lnTo>
                    <a:pt x="114300" y="33475"/>
                  </a:lnTo>
                  <a:lnTo>
                    <a:pt x="114300" y="80825"/>
                  </a:lnTo>
                  <a:lnTo>
                    <a:pt x="80825" y="114300"/>
                  </a:lnTo>
                  <a:lnTo>
                    <a:pt x="33475" y="114300"/>
                  </a:lnTo>
                  <a:lnTo>
                    <a:pt x="0" y="80825"/>
                  </a:lnTo>
                  <a:lnTo>
                    <a:pt x="0" y="33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72100" y="521517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80825" y="0"/>
                  </a:moveTo>
                  <a:lnTo>
                    <a:pt x="33474" y="0"/>
                  </a:lnTo>
                  <a:lnTo>
                    <a:pt x="0" y="33474"/>
                  </a:lnTo>
                  <a:lnTo>
                    <a:pt x="0" y="80824"/>
                  </a:lnTo>
                  <a:lnTo>
                    <a:pt x="33474" y="114300"/>
                  </a:lnTo>
                  <a:lnTo>
                    <a:pt x="80825" y="114300"/>
                  </a:lnTo>
                  <a:lnTo>
                    <a:pt x="114300" y="80824"/>
                  </a:lnTo>
                  <a:lnTo>
                    <a:pt x="114300" y="33474"/>
                  </a:lnTo>
                  <a:lnTo>
                    <a:pt x="80825" y="0"/>
                  </a:lnTo>
                  <a:close/>
                </a:path>
              </a:pathLst>
            </a:custGeom>
            <a:solidFill>
              <a:srgbClr val="5ECC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72100" y="521517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33475"/>
                  </a:moveTo>
                  <a:lnTo>
                    <a:pt x="33475" y="0"/>
                  </a:lnTo>
                  <a:lnTo>
                    <a:pt x="80825" y="0"/>
                  </a:lnTo>
                  <a:lnTo>
                    <a:pt x="114300" y="33475"/>
                  </a:lnTo>
                  <a:lnTo>
                    <a:pt x="114300" y="80825"/>
                  </a:lnTo>
                  <a:lnTo>
                    <a:pt x="80825" y="114300"/>
                  </a:lnTo>
                  <a:lnTo>
                    <a:pt x="33475" y="114300"/>
                  </a:lnTo>
                  <a:lnTo>
                    <a:pt x="0" y="80825"/>
                  </a:lnTo>
                  <a:lnTo>
                    <a:pt x="0" y="33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95887" y="5324713"/>
              <a:ext cx="123825" cy="12382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429250" y="532947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80825" y="0"/>
                  </a:moveTo>
                  <a:lnTo>
                    <a:pt x="33474" y="0"/>
                  </a:lnTo>
                  <a:lnTo>
                    <a:pt x="0" y="33474"/>
                  </a:lnTo>
                  <a:lnTo>
                    <a:pt x="0" y="80824"/>
                  </a:lnTo>
                  <a:lnTo>
                    <a:pt x="33474" y="114300"/>
                  </a:lnTo>
                  <a:lnTo>
                    <a:pt x="80825" y="114300"/>
                  </a:lnTo>
                  <a:lnTo>
                    <a:pt x="114300" y="80824"/>
                  </a:lnTo>
                  <a:lnTo>
                    <a:pt x="114300" y="33474"/>
                  </a:lnTo>
                  <a:lnTo>
                    <a:pt x="80825" y="0"/>
                  </a:lnTo>
                  <a:close/>
                </a:path>
              </a:pathLst>
            </a:custGeom>
            <a:solidFill>
              <a:srgbClr val="5ECC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29250" y="532947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33475"/>
                  </a:moveTo>
                  <a:lnTo>
                    <a:pt x="33475" y="0"/>
                  </a:lnTo>
                  <a:lnTo>
                    <a:pt x="80825" y="0"/>
                  </a:lnTo>
                  <a:lnTo>
                    <a:pt x="114300" y="33475"/>
                  </a:lnTo>
                  <a:lnTo>
                    <a:pt x="114300" y="80825"/>
                  </a:lnTo>
                  <a:lnTo>
                    <a:pt x="80825" y="114300"/>
                  </a:lnTo>
                  <a:lnTo>
                    <a:pt x="33475" y="114300"/>
                  </a:lnTo>
                  <a:lnTo>
                    <a:pt x="0" y="80825"/>
                  </a:lnTo>
                  <a:lnTo>
                    <a:pt x="0" y="33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00650" y="515802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80825" y="0"/>
                  </a:moveTo>
                  <a:lnTo>
                    <a:pt x="33474" y="0"/>
                  </a:lnTo>
                  <a:lnTo>
                    <a:pt x="0" y="33474"/>
                  </a:lnTo>
                  <a:lnTo>
                    <a:pt x="0" y="80824"/>
                  </a:lnTo>
                  <a:lnTo>
                    <a:pt x="33474" y="114300"/>
                  </a:lnTo>
                  <a:lnTo>
                    <a:pt x="80825" y="114300"/>
                  </a:lnTo>
                  <a:lnTo>
                    <a:pt x="114300" y="80824"/>
                  </a:lnTo>
                  <a:lnTo>
                    <a:pt x="114300" y="33474"/>
                  </a:lnTo>
                  <a:lnTo>
                    <a:pt x="80825" y="0"/>
                  </a:lnTo>
                  <a:close/>
                </a:path>
              </a:pathLst>
            </a:custGeom>
            <a:solidFill>
              <a:srgbClr val="5ECC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200650" y="515802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80825"/>
                  </a:moveTo>
                  <a:lnTo>
                    <a:pt x="33475" y="114300"/>
                  </a:lnTo>
                  <a:lnTo>
                    <a:pt x="80825" y="114300"/>
                  </a:lnTo>
                  <a:lnTo>
                    <a:pt x="114300" y="80825"/>
                  </a:lnTo>
                  <a:lnTo>
                    <a:pt x="114300" y="33475"/>
                  </a:lnTo>
                  <a:lnTo>
                    <a:pt x="80825" y="0"/>
                  </a:lnTo>
                  <a:lnTo>
                    <a:pt x="33475" y="0"/>
                  </a:lnTo>
                  <a:lnTo>
                    <a:pt x="0" y="33475"/>
                  </a:lnTo>
                  <a:lnTo>
                    <a:pt x="0" y="808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429250" y="498657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80825" y="0"/>
                  </a:moveTo>
                  <a:lnTo>
                    <a:pt x="33474" y="0"/>
                  </a:lnTo>
                  <a:lnTo>
                    <a:pt x="0" y="33474"/>
                  </a:lnTo>
                  <a:lnTo>
                    <a:pt x="0" y="80824"/>
                  </a:lnTo>
                  <a:lnTo>
                    <a:pt x="33474" y="114300"/>
                  </a:lnTo>
                  <a:lnTo>
                    <a:pt x="80825" y="114300"/>
                  </a:lnTo>
                  <a:lnTo>
                    <a:pt x="114300" y="80824"/>
                  </a:lnTo>
                  <a:lnTo>
                    <a:pt x="114300" y="33474"/>
                  </a:lnTo>
                  <a:lnTo>
                    <a:pt x="80825" y="0"/>
                  </a:lnTo>
                  <a:close/>
                </a:path>
              </a:pathLst>
            </a:custGeom>
            <a:solidFill>
              <a:srgbClr val="5ECC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429250" y="498657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33475"/>
                  </a:moveTo>
                  <a:lnTo>
                    <a:pt x="33475" y="0"/>
                  </a:lnTo>
                  <a:lnTo>
                    <a:pt x="80825" y="0"/>
                  </a:lnTo>
                  <a:lnTo>
                    <a:pt x="114300" y="33475"/>
                  </a:lnTo>
                  <a:lnTo>
                    <a:pt x="114300" y="80825"/>
                  </a:lnTo>
                  <a:lnTo>
                    <a:pt x="80825" y="114300"/>
                  </a:lnTo>
                  <a:lnTo>
                    <a:pt x="33475" y="114300"/>
                  </a:lnTo>
                  <a:lnTo>
                    <a:pt x="0" y="80825"/>
                  </a:lnTo>
                  <a:lnTo>
                    <a:pt x="0" y="33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14699" y="4366260"/>
              <a:ext cx="971550" cy="857250"/>
            </a:xfrm>
            <a:custGeom>
              <a:avLst/>
              <a:gdLst/>
              <a:ahLst/>
              <a:cxnLst/>
              <a:rect l="l" t="t" r="r" b="b"/>
              <a:pathLst>
                <a:path w="971550" h="857250">
                  <a:moveTo>
                    <a:pt x="0" y="428625"/>
                  </a:moveTo>
                  <a:lnTo>
                    <a:pt x="2508" y="384800"/>
                  </a:lnTo>
                  <a:lnTo>
                    <a:pt x="9869" y="342242"/>
                  </a:lnTo>
                  <a:lnTo>
                    <a:pt x="21839" y="301165"/>
                  </a:lnTo>
                  <a:lnTo>
                    <a:pt x="38174" y="261784"/>
                  </a:lnTo>
                  <a:lnTo>
                    <a:pt x="58630" y="224316"/>
                  </a:lnTo>
                  <a:lnTo>
                    <a:pt x="82962" y="188976"/>
                  </a:lnTo>
                  <a:lnTo>
                    <a:pt x="110927" y="155979"/>
                  </a:lnTo>
                  <a:lnTo>
                    <a:pt x="142280" y="125541"/>
                  </a:lnTo>
                  <a:lnTo>
                    <a:pt x="176777" y="97877"/>
                  </a:lnTo>
                  <a:lnTo>
                    <a:pt x="214173" y="73202"/>
                  </a:lnTo>
                  <a:lnTo>
                    <a:pt x="254225" y="51732"/>
                  </a:lnTo>
                  <a:lnTo>
                    <a:pt x="296689" y="33683"/>
                  </a:lnTo>
                  <a:lnTo>
                    <a:pt x="341320" y="19270"/>
                  </a:lnTo>
                  <a:lnTo>
                    <a:pt x="387874" y="8708"/>
                  </a:lnTo>
                  <a:lnTo>
                    <a:pt x="436107" y="2212"/>
                  </a:lnTo>
                  <a:lnTo>
                    <a:pt x="485775" y="0"/>
                  </a:lnTo>
                  <a:lnTo>
                    <a:pt x="535442" y="2212"/>
                  </a:lnTo>
                  <a:lnTo>
                    <a:pt x="583675" y="8708"/>
                  </a:lnTo>
                  <a:lnTo>
                    <a:pt x="630229" y="19270"/>
                  </a:lnTo>
                  <a:lnTo>
                    <a:pt x="674860" y="33683"/>
                  </a:lnTo>
                  <a:lnTo>
                    <a:pt x="717324" y="51732"/>
                  </a:lnTo>
                  <a:lnTo>
                    <a:pt x="757376" y="73202"/>
                  </a:lnTo>
                  <a:lnTo>
                    <a:pt x="794773" y="97877"/>
                  </a:lnTo>
                  <a:lnTo>
                    <a:pt x="829269" y="125541"/>
                  </a:lnTo>
                  <a:lnTo>
                    <a:pt x="860622" y="155979"/>
                  </a:lnTo>
                  <a:lnTo>
                    <a:pt x="888587" y="188976"/>
                  </a:lnTo>
                  <a:lnTo>
                    <a:pt x="912919" y="224316"/>
                  </a:lnTo>
                  <a:lnTo>
                    <a:pt x="933375" y="261784"/>
                  </a:lnTo>
                  <a:lnTo>
                    <a:pt x="949710" y="301165"/>
                  </a:lnTo>
                  <a:lnTo>
                    <a:pt x="961680" y="342242"/>
                  </a:lnTo>
                  <a:lnTo>
                    <a:pt x="969042" y="384800"/>
                  </a:lnTo>
                  <a:lnTo>
                    <a:pt x="971550" y="428625"/>
                  </a:lnTo>
                  <a:lnTo>
                    <a:pt x="969042" y="472449"/>
                  </a:lnTo>
                  <a:lnTo>
                    <a:pt x="961680" y="515007"/>
                  </a:lnTo>
                  <a:lnTo>
                    <a:pt x="949710" y="556084"/>
                  </a:lnTo>
                  <a:lnTo>
                    <a:pt x="933375" y="595465"/>
                  </a:lnTo>
                  <a:lnTo>
                    <a:pt x="912919" y="632933"/>
                  </a:lnTo>
                  <a:lnTo>
                    <a:pt x="888587" y="668273"/>
                  </a:lnTo>
                  <a:lnTo>
                    <a:pt x="860622" y="701270"/>
                  </a:lnTo>
                  <a:lnTo>
                    <a:pt x="829269" y="731708"/>
                  </a:lnTo>
                  <a:lnTo>
                    <a:pt x="794773" y="759372"/>
                  </a:lnTo>
                  <a:lnTo>
                    <a:pt x="757376" y="784047"/>
                  </a:lnTo>
                  <a:lnTo>
                    <a:pt x="717324" y="805517"/>
                  </a:lnTo>
                  <a:lnTo>
                    <a:pt x="674860" y="823566"/>
                  </a:lnTo>
                  <a:lnTo>
                    <a:pt x="630229" y="837979"/>
                  </a:lnTo>
                  <a:lnTo>
                    <a:pt x="583675" y="848541"/>
                  </a:lnTo>
                  <a:lnTo>
                    <a:pt x="535442" y="855037"/>
                  </a:lnTo>
                  <a:lnTo>
                    <a:pt x="485775" y="857250"/>
                  </a:lnTo>
                  <a:lnTo>
                    <a:pt x="436107" y="855037"/>
                  </a:lnTo>
                  <a:lnTo>
                    <a:pt x="387874" y="848541"/>
                  </a:lnTo>
                  <a:lnTo>
                    <a:pt x="341320" y="837979"/>
                  </a:lnTo>
                  <a:lnTo>
                    <a:pt x="296689" y="823566"/>
                  </a:lnTo>
                  <a:lnTo>
                    <a:pt x="254225" y="805517"/>
                  </a:lnTo>
                  <a:lnTo>
                    <a:pt x="214173" y="784047"/>
                  </a:lnTo>
                  <a:lnTo>
                    <a:pt x="176777" y="759372"/>
                  </a:lnTo>
                  <a:lnTo>
                    <a:pt x="142280" y="731708"/>
                  </a:lnTo>
                  <a:lnTo>
                    <a:pt x="110927" y="701270"/>
                  </a:lnTo>
                  <a:lnTo>
                    <a:pt x="82962" y="668273"/>
                  </a:lnTo>
                  <a:lnTo>
                    <a:pt x="58630" y="632933"/>
                  </a:lnTo>
                  <a:lnTo>
                    <a:pt x="38174" y="595465"/>
                  </a:lnTo>
                  <a:lnTo>
                    <a:pt x="21839" y="556084"/>
                  </a:lnTo>
                  <a:lnTo>
                    <a:pt x="9869" y="515007"/>
                  </a:lnTo>
                  <a:lnTo>
                    <a:pt x="2508" y="472449"/>
                  </a:lnTo>
                  <a:lnTo>
                    <a:pt x="0" y="428625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29150" y="3909059"/>
              <a:ext cx="857250" cy="742950"/>
            </a:xfrm>
            <a:custGeom>
              <a:avLst/>
              <a:gdLst/>
              <a:ahLst/>
              <a:cxnLst/>
              <a:rect l="l" t="t" r="r" b="b"/>
              <a:pathLst>
                <a:path w="857250" h="742950">
                  <a:moveTo>
                    <a:pt x="0" y="371475"/>
                  </a:moveTo>
                  <a:lnTo>
                    <a:pt x="2883" y="328153"/>
                  </a:lnTo>
                  <a:lnTo>
                    <a:pt x="11320" y="286299"/>
                  </a:lnTo>
                  <a:lnTo>
                    <a:pt x="24988" y="246191"/>
                  </a:lnTo>
                  <a:lnTo>
                    <a:pt x="43565" y="208109"/>
                  </a:lnTo>
                  <a:lnTo>
                    <a:pt x="66731" y="172331"/>
                  </a:lnTo>
                  <a:lnTo>
                    <a:pt x="94164" y="139136"/>
                  </a:lnTo>
                  <a:lnTo>
                    <a:pt x="125541" y="108802"/>
                  </a:lnTo>
                  <a:lnTo>
                    <a:pt x="160541" y="81608"/>
                  </a:lnTo>
                  <a:lnTo>
                    <a:pt x="198844" y="57834"/>
                  </a:lnTo>
                  <a:lnTo>
                    <a:pt x="240126" y="37757"/>
                  </a:lnTo>
                  <a:lnTo>
                    <a:pt x="284067" y="21656"/>
                  </a:lnTo>
                  <a:lnTo>
                    <a:pt x="330345" y="9810"/>
                  </a:lnTo>
                  <a:lnTo>
                    <a:pt x="378638" y="2499"/>
                  </a:lnTo>
                  <a:lnTo>
                    <a:pt x="428625" y="0"/>
                  </a:lnTo>
                  <a:lnTo>
                    <a:pt x="478611" y="2499"/>
                  </a:lnTo>
                  <a:lnTo>
                    <a:pt x="526904" y="9810"/>
                  </a:lnTo>
                  <a:lnTo>
                    <a:pt x="573182" y="21656"/>
                  </a:lnTo>
                  <a:lnTo>
                    <a:pt x="617123" y="37757"/>
                  </a:lnTo>
                  <a:lnTo>
                    <a:pt x="658405" y="57834"/>
                  </a:lnTo>
                  <a:lnTo>
                    <a:pt x="696708" y="81608"/>
                  </a:lnTo>
                  <a:lnTo>
                    <a:pt x="731708" y="108802"/>
                  </a:lnTo>
                  <a:lnTo>
                    <a:pt x="763085" y="139136"/>
                  </a:lnTo>
                  <a:lnTo>
                    <a:pt x="790518" y="172331"/>
                  </a:lnTo>
                  <a:lnTo>
                    <a:pt x="813684" y="208109"/>
                  </a:lnTo>
                  <a:lnTo>
                    <a:pt x="832261" y="246191"/>
                  </a:lnTo>
                  <a:lnTo>
                    <a:pt x="845929" y="286299"/>
                  </a:lnTo>
                  <a:lnTo>
                    <a:pt x="854366" y="328153"/>
                  </a:lnTo>
                  <a:lnTo>
                    <a:pt x="857250" y="371475"/>
                  </a:lnTo>
                  <a:lnTo>
                    <a:pt x="854366" y="414796"/>
                  </a:lnTo>
                  <a:lnTo>
                    <a:pt x="845929" y="456650"/>
                  </a:lnTo>
                  <a:lnTo>
                    <a:pt x="832261" y="496758"/>
                  </a:lnTo>
                  <a:lnTo>
                    <a:pt x="813684" y="534840"/>
                  </a:lnTo>
                  <a:lnTo>
                    <a:pt x="790518" y="570618"/>
                  </a:lnTo>
                  <a:lnTo>
                    <a:pt x="763085" y="603813"/>
                  </a:lnTo>
                  <a:lnTo>
                    <a:pt x="731708" y="634147"/>
                  </a:lnTo>
                  <a:lnTo>
                    <a:pt x="696708" y="661341"/>
                  </a:lnTo>
                  <a:lnTo>
                    <a:pt x="658405" y="685115"/>
                  </a:lnTo>
                  <a:lnTo>
                    <a:pt x="617123" y="705192"/>
                  </a:lnTo>
                  <a:lnTo>
                    <a:pt x="573182" y="721293"/>
                  </a:lnTo>
                  <a:lnTo>
                    <a:pt x="526904" y="733139"/>
                  </a:lnTo>
                  <a:lnTo>
                    <a:pt x="478611" y="740450"/>
                  </a:lnTo>
                  <a:lnTo>
                    <a:pt x="428625" y="742950"/>
                  </a:lnTo>
                  <a:lnTo>
                    <a:pt x="378638" y="740450"/>
                  </a:lnTo>
                  <a:lnTo>
                    <a:pt x="330345" y="733139"/>
                  </a:lnTo>
                  <a:lnTo>
                    <a:pt x="284067" y="721293"/>
                  </a:lnTo>
                  <a:lnTo>
                    <a:pt x="240126" y="705192"/>
                  </a:lnTo>
                  <a:lnTo>
                    <a:pt x="198844" y="685115"/>
                  </a:lnTo>
                  <a:lnTo>
                    <a:pt x="160541" y="661341"/>
                  </a:lnTo>
                  <a:lnTo>
                    <a:pt x="125541" y="634147"/>
                  </a:lnTo>
                  <a:lnTo>
                    <a:pt x="94164" y="603813"/>
                  </a:lnTo>
                  <a:lnTo>
                    <a:pt x="66731" y="570618"/>
                  </a:lnTo>
                  <a:lnTo>
                    <a:pt x="43565" y="534840"/>
                  </a:lnTo>
                  <a:lnTo>
                    <a:pt x="24988" y="496758"/>
                  </a:lnTo>
                  <a:lnTo>
                    <a:pt x="11320" y="456650"/>
                  </a:lnTo>
                  <a:lnTo>
                    <a:pt x="2883" y="414796"/>
                  </a:lnTo>
                  <a:lnTo>
                    <a:pt x="0" y="371475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972050" y="4880610"/>
              <a:ext cx="800100" cy="742950"/>
            </a:xfrm>
            <a:custGeom>
              <a:avLst/>
              <a:gdLst/>
              <a:ahLst/>
              <a:cxnLst/>
              <a:rect l="l" t="t" r="r" b="b"/>
              <a:pathLst>
                <a:path w="800100" h="742950">
                  <a:moveTo>
                    <a:pt x="0" y="371475"/>
                  </a:moveTo>
                  <a:lnTo>
                    <a:pt x="3116" y="324877"/>
                  </a:lnTo>
                  <a:lnTo>
                    <a:pt x="12217" y="280008"/>
                  </a:lnTo>
                  <a:lnTo>
                    <a:pt x="26927" y="237213"/>
                  </a:lnTo>
                  <a:lnTo>
                    <a:pt x="46872" y="196842"/>
                  </a:lnTo>
                  <a:lnTo>
                    <a:pt x="71675" y="159243"/>
                  </a:lnTo>
                  <a:lnTo>
                    <a:pt x="100963" y="124763"/>
                  </a:lnTo>
                  <a:lnTo>
                    <a:pt x="134360" y="93751"/>
                  </a:lnTo>
                  <a:lnTo>
                    <a:pt x="171492" y="66555"/>
                  </a:lnTo>
                  <a:lnTo>
                    <a:pt x="211984" y="43524"/>
                  </a:lnTo>
                  <a:lnTo>
                    <a:pt x="255460" y="25004"/>
                  </a:lnTo>
                  <a:lnTo>
                    <a:pt x="301547" y="11345"/>
                  </a:lnTo>
                  <a:lnTo>
                    <a:pt x="349868" y="2894"/>
                  </a:lnTo>
                  <a:lnTo>
                    <a:pt x="400050" y="0"/>
                  </a:lnTo>
                  <a:lnTo>
                    <a:pt x="450231" y="2894"/>
                  </a:lnTo>
                  <a:lnTo>
                    <a:pt x="498552" y="11345"/>
                  </a:lnTo>
                  <a:lnTo>
                    <a:pt x="544639" y="25004"/>
                  </a:lnTo>
                  <a:lnTo>
                    <a:pt x="588115" y="43524"/>
                  </a:lnTo>
                  <a:lnTo>
                    <a:pt x="628607" y="66555"/>
                  </a:lnTo>
                  <a:lnTo>
                    <a:pt x="665739" y="93751"/>
                  </a:lnTo>
                  <a:lnTo>
                    <a:pt x="699136" y="124763"/>
                  </a:lnTo>
                  <a:lnTo>
                    <a:pt x="728424" y="159243"/>
                  </a:lnTo>
                  <a:lnTo>
                    <a:pt x="753227" y="196842"/>
                  </a:lnTo>
                  <a:lnTo>
                    <a:pt x="773172" y="237213"/>
                  </a:lnTo>
                  <a:lnTo>
                    <a:pt x="787882" y="280008"/>
                  </a:lnTo>
                  <a:lnTo>
                    <a:pt x="796983" y="324877"/>
                  </a:lnTo>
                  <a:lnTo>
                    <a:pt x="800100" y="371475"/>
                  </a:lnTo>
                  <a:lnTo>
                    <a:pt x="796983" y="418072"/>
                  </a:lnTo>
                  <a:lnTo>
                    <a:pt x="787882" y="462941"/>
                  </a:lnTo>
                  <a:lnTo>
                    <a:pt x="773172" y="505736"/>
                  </a:lnTo>
                  <a:lnTo>
                    <a:pt x="753227" y="546107"/>
                  </a:lnTo>
                  <a:lnTo>
                    <a:pt x="728424" y="583706"/>
                  </a:lnTo>
                  <a:lnTo>
                    <a:pt x="699136" y="618186"/>
                  </a:lnTo>
                  <a:lnTo>
                    <a:pt x="665739" y="649198"/>
                  </a:lnTo>
                  <a:lnTo>
                    <a:pt x="628607" y="676394"/>
                  </a:lnTo>
                  <a:lnTo>
                    <a:pt x="588115" y="699425"/>
                  </a:lnTo>
                  <a:lnTo>
                    <a:pt x="544639" y="717945"/>
                  </a:lnTo>
                  <a:lnTo>
                    <a:pt x="498552" y="731604"/>
                  </a:lnTo>
                  <a:lnTo>
                    <a:pt x="450231" y="740055"/>
                  </a:lnTo>
                  <a:lnTo>
                    <a:pt x="400050" y="742950"/>
                  </a:lnTo>
                  <a:lnTo>
                    <a:pt x="349868" y="740055"/>
                  </a:lnTo>
                  <a:lnTo>
                    <a:pt x="301547" y="731604"/>
                  </a:lnTo>
                  <a:lnTo>
                    <a:pt x="255460" y="717945"/>
                  </a:lnTo>
                  <a:lnTo>
                    <a:pt x="211984" y="699425"/>
                  </a:lnTo>
                  <a:lnTo>
                    <a:pt x="171492" y="676394"/>
                  </a:lnTo>
                  <a:lnTo>
                    <a:pt x="134360" y="649198"/>
                  </a:lnTo>
                  <a:lnTo>
                    <a:pt x="100963" y="618186"/>
                  </a:lnTo>
                  <a:lnTo>
                    <a:pt x="71675" y="583706"/>
                  </a:lnTo>
                  <a:lnTo>
                    <a:pt x="46872" y="546107"/>
                  </a:lnTo>
                  <a:lnTo>
                    <a:pt x="26927" y="505736"/>
                  </a:lnTo>
                  <a:lnTo>
                    <a:pt x="12217" y="462941"/>
                  </a:lnTo>
                  <a:lnTo>
                    <a:pt x="3116" y="418072"/>
                  </a:lnTo>
                  <a:lnTo>
                    <a:pt x="0" y="371475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9023" y="4572000"/>
              <a:ext cx="228600" cy="1143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133123" y="3429000"/>
              <a:ext cx="1579245" cy="1143000"/>
            </a:xfrm>
            <a:custGeom>
              <a:avLst/>
              <a:gdLst/>
              <a:ahLst/>
              <a:cxnLst/>
              <a:rect l="l" t="t" r="r" b="b"/>
              <a:pathLst>
                <a:path w="1579245" h="1143000">
                  <a:moveTo>
                    <a:pt x="1485899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866775" y="800100"/>
                  </a:lnTo>
                  <a:lnTo>
                    <a:pt x="1578768" y="1142991"/>
                  </a:lnTo>
                  <a:lnTo>
                    <a:pt x="1238249" y="800100"/>
                  </a:lnTo>
                  <a:lnTo>
                    <a:pt x="1485899" y="800100"/>
                  </a:lnTo>
                  <a:lnTo>
                    <a:pt x="1485899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133123" y="3429000"/>
              <a:ext cx="1579245" cy="1143000"/>
            </a:xfrm>
            <a:custGeom>
              <a:avLst/>
              <a:gdLst/>
              <a:ahLst/>
              <a:cxnLst/>
              <a:rect l="l" t="t" r="r" b="b"/>
              <a:pathLst>
                <a:path w="1579245" h="1143000">
                  <a:moveTo>
                    <a:pt x="0" y="0"/>
                  </a:moveTo>
                  <a:lnTo>
                    <a:pt x="866775" y="0"/>
                  </a:lnTo>
                  <a:lnTo>
                    <a:pt x="1238250" y="0"/>
                  </a:lnTo>
                  <a:lnTo>
                    <a:pt x="1485900" y="0"/>
                  </a:lnTo>
                  <a:lnTo>
                    <a:pt x="1485900" y="466724"/>
                  </a:lnTo>
                  <a:lnTo>
                    <a:pt x="1485900" y="666750"/>
                  </a:lnTo>
                  <a:lnTo>
                    <a:pt x="1485900" y="800100"/>
                  </a:lnTo>
                  <a:lnTo>
                    <a:pt x="1238250" y="800100"/>
                  </a:lnTo>
                  <a:lnTo>
                    <a:pt x="1578769" y="1142991"/>
                  </a:lnTo>
                  <a:lnTo>
                    <a:pt x="866775" y="800100"/>
                  </a:lnTo>
                  <a:lnTo>
                    <a:pt x="0" y="800100"/>
                  </a:lnTo>
                  <a:lnTo>
                    <a:pt x="0" y="666750"/>
                  </a:lnTo>
                  <a:lnTo>
                    <a:pt x="0" y="46672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311400" y="3460495"/>
            <a:ext cx="11296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ahoma"/>
                <a:cs typeface="Tahoma"/>
              </a:rPr>
              <a:t>Intra-cluster </a:t>
            </a:r>
            <a:r>
              <a:rPr sz="1500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distances</a:t>
            </a:r>
            <a:r>
              <a:rPr sz="1500" spc="-65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are </a:t>
            </a:r>
            <a:r>
              <a:rPr sz="1500" spc="-45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minimized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5" dirty="0"/>
              <a:t>22</a:t>
            </a:r>
          </a:p>
        </p:txBody>
      </p:sp>
      <p:sp>
        <p:nvSpPr>
          <p:cNvPr id="57" name="object 4">
            <a:extLst>
              <a:ext uri="{FF2B5EF4-FFF2-40B4-BE49-F238E27FC236}">
                <a16:creationId xmlns:a16="http://schemas.microsoft.com/office/drawing/2014/main" id="{F7188373-0D5B-6A16-6710-82AB08311CC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7022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5" dirty="0"/>
              <a:t> </a:t>
            </a:r>
            <a:r>
              <a:rPr lang="en-US" spc="-10" dirty="0"/>
              <a:t>–</a:t>
            </a:r>
            <a:r>
              <a:rPr spc="-5" dirty="0"/>
              <a:t> </a:t>
            </a:r>
            <a:r>
              <a:rPr lang="en-US" spc="-130" dirty="0"/>
              <a:t>S  p  r   </a:t>
            </a:r>
            <a:r>
              <a:rPr lang="en-US" spc="-130" dirty="0" err="1"/>
              <a:t>i</a:t>
            </a:r>
            <a:r>
              <a:rPr lang="en-US" spc="-130" dirty="0"/>
              <a:t>   n   g</a:t>
            </a:r>
            <a:r>
              <a:rPr spc="-5" dirty="0"/>
              <a:t> </a:t>
            </a:r>
            <a:r>
              <a:rPr spc="-55" dirty="0"/>
              <a:t>202</a:t>
            </a:r>
            <a:r>
              <a:rPr lang="en-US" spc="-55" dirty="0"/>
              <a:t>4</a:t>
            </a:r>
            <a:endParaRPr spc="-5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91" y="599724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5">
                <a:moveTo>
                  <a:pt x="8238706" y="0"/>
                </a:moveTo>
                <a:lnTo>
                  <a:pt x="0" y="0"/>
                </a:lnTo>
                <a:lnTo>
                  <a:pt x="0" y="1258827"/>
                </a:lnTo>
                <a:lnTo>
                  <a:pt x="8238706" y="1258827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24154" marR="3540125">
              <a:lnSpc>
                <a:spcPct val="101400"/>
              </a:lnSpc>
              <a:spcBef>
                <a:spcPts val="50"/>
              </a:spcBef>
            </a:pPr>
            <a:r>
              <a:rPr spc="70" dirty="0"/>
              <a:t>APPLICATIONS</a:t>
            </a:r>
            <a:r>
              <a:rPr spc="-105" dirty="0"/>
              <a:t> </a:t>
            </a:r>
            <a:r>
              <a:rPr spc="125" dirty="0"/>
              <a:t>OF</a:t>
            </a:r>
            <a:r>
              <a:rPr spc="-110" dirty="0"/>
              <a:t> </a:t>
            </a:r>
            <a:r>
              <a:rPr spc="55" dirty="0"/>
              <a:t>CLUSTER </a:t>
            </a:r>
            <a:r>
              <a:rPr spc="-825" dirty="0"/>
              <a:t> </a:t>
            </a:r>
            <a:r>
              <a:rPr spc="35" dirty="0"/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9932" y="2036413"/>
            <a:ext cx="5186045" cy="220281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269240" algn="l"/>
                <a:tab pos="269875" algn="l"/>
              </a:tabLst>
            </a:pPr>
            <a:r>
              <a:rPr sz="1500" b="1" spc="-160" dirty="0">
                <a:solidFill>
                  <a:srgbClr val="212745"/>
                </a:solidFill>
                <a:latin typeface="Verdana"/>
                <a:cs typeface="Verdana"/>
              </a:rPr>
              <a:t>Understanding</a:t>
            </a:r>
            <a:endParaRPr sz="1500">
              <a:latin typeface="Verdana"/>
              <a:cs typeface="Verdana"/>
            </a:endParaRPr>
          </a:p>
          <a:p>
            <a:pPr marL="570230" lvl="1" indent="-214629">
              <a:lnSpc>
                <a:spcPct val="100000"/>
              </a:lnSpc>
              <a:spcBef>
                <a:spcPts val="100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570230" algn="l"/>
              </a:tabLst>
            </a:pPr>
            <a:r>
              <a:rPr sz="1600" spc="1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600" spc="-24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32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50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600" spc="-14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14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li</a:t>
            </a:r>
            <a:r>
              <a:rPr sz="1600" spc="-265" dirty="0">
                <a:solidFill>
                  <a:srgbClr val="212745"/>
                </a:solidFill>
                <a:latin typeface="Verdana"/>
                <a:cs typeface="Verdana"/>
              </a:rPr>
              <a:t>ng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315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32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240" dirty="0">
                <a:solidFill>
                  <a:srgbClr val="212745"/>
                </a:solidFill>
                <a:latin typeface="Verdana"/>
                <a:cs typeface="Verdana"/>
              </a:rPr>
              <a:t>k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265" dirty="0">
                <a:solidFill>
                  <a:srgbClr val="212745"/>
                </a:solidFill>
                <a:latin typeface="Verdana"/>
                <a:cs typeface="Verdana"/>
              </a:rPr>
              <a:t>ng</a:t>
            </a:r>
            <a:endParaRPr sz="1600">
              <a:latin typeface="Verdana"/>
              <a:cs typeface="Verdana"/>
            </a:endParaRPr>
          </a:p>
          <a:p>
            <a:pPr marL="570230" lvl="1" indent="-214629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570230" algn="l"/>
              </a:tabLst>
            </a:pPr>
            <a:r>
              <a:rPr sz="1600" spc="-60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ro</a:t>
            </a:r>
            <a:r>
              <a:rPr sz="1600" spc="-204" dirty="0">
                <a:solidFill>
                  <a:srgbClr val="212745"/>
                </a:solidFill>
                <a:latin typeface="Verdana"/>
                <a:cs typeface="Verdana"/>
              </a:rPr>
              <a:t>up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14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600" spc="-270" dirty="0">
                <a:solidFill>
                  <a:srgbClr val="212745"/>
                </a:solidFill>
                <a:latin typeface="Verdana"/>
                <a:cs typeface="Verdana"/>
              </a:rPr>
              <a:t>um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nt</a:t>
            </a:r>
            <a:r>
              <a:rPr sz="1600" spc="-22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50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600" spc="-14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165" dirty="0">
                <a:solidFill>
                  <a:srgbClr val="212745"/>
                </a:solidFill>
                <a:latin typeface="Verdana"/>
                <a:cs typeface="Verdana"/>
              </a:rPr>
              <a:t>w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265" dirty="0">
                <a:solidFill>
                  <a:srgbClr val="212745"/>
                </a:solidFill>
                <a:latin typeface="Verdana"/>
                <a:cs typeface="Verdana"/>
              </a:rPr>
              <a:t>ng</a:t>
            </a:r>
            <a:endParaRPr sz="1600">
              <a:latin typeface="Verdana"/>
              <a:cs typeface="Verdana"/>
            </a:endParaRPr>
          </a:p>
          <a:p>
            <a:pPr marL="570230" lvl="1" indent="-214629">
              <a:lnSpc>
                <a:spcPct val="100000"/>
              </a:lnSpc>
              <a:spcBef>
                <a:spcPts val="98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570230" algn="l"/>
              </a:tabLst>
            </a:pPr>
            <a:r>
              <a:rPr sz="1600" spc="-130" dirty="0">
                <a:solidFill>
                  <a:srgbClr val="212745"/>
                </a:solidFill>
                <a:latin typeface="Verdana"/>
                <a:cs typeface="Verdana"/>
              </a:rPr>
              <a:t>Group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9" dirty="0">
                <a:solidFill>
                  <a:srgbClr val="212745"/>
                </a:solidFill>
                <a:latin typeface="Verdana"/>
                <a:cs typeface="Verdana"/>
              </a:rPr>
              <a:t>genes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50" dirty="0">
                <a:solidFill>
                  <a:srgbClr val="212745"/>
                </a:solidFill>
                <a:latin typeface="Verdana"/>
                <a:cs typeface="Verdana"/>
              </a:rPr>
              <a:t>proteins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212745"/>
                </a:solidFill>
                <a:latin typeface="Verdana"/>
                <a:cs typeface="Verdana"/>
              </a:rPr>
              <a:t>that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54" dirty="0">
                <a:solidFill>
                  <a:srgbClr val="212745"/>
                </a:solidFill>
                <a:latin typeface="Verdana"/>
                <a:cs typeface="Verdana"/>
              </a:rPr>
              <a:t>have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5" dirty="0">
                <a:solidFill>
                  <a:srgbClr val="212745"/>
                </a:solidFill>
                <a:latin typeface="Verdana"/>
                <a:cs typeface="Verdana"/>
              </a:rPr>
              <a:t>similar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functionality</a:t>
            </a:r>
            <a:endParaRPr sz="1600">
              <a:latin typeface="Verdana"/>
              <a:cs typeface="Verdana"/>
            </a:endParaRPr>
          </a:p>
          <a:p>
            <a:pPr marL="570230" lvl="1" indent="-214629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570230" algn="l"/>
              </a:tabLst>
            </a:pPr>
            <a:r>
              <a:rPr sz="1600" spc="-60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ro</a:t>
            </a:r>
            <a:r>
              <a:rPr sz="1600" spc="-204" dirty="0">
                <a:solidFill>
                  <a:srgbClr val="212745"/>
                </a:solidFill>
                <a:latin typeface="Verdana"/>
                <a:cs typeface="Verdana"/>
              </a:rPr>
              <a:t>up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14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k</a:t>
            </a:r>
            <a:r>
              <a:rPr sz="1600" spc="-22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5" dirty="0">
                <a:solidFill>
                  <a:srgbClr val="212745"/>
                </a:solidFill>
                <a:latin typeface="Verdana"/>
                <a:cs typeface="Verdana"/>
              </a:rPr>
              <a:t>w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215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32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il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212745"/>
                </a:solidFill>
                <a:latin typeface="Verdana"/>
                <a:cs typeface="Verdana"/>
              </a:rPr>
              <a:t>pr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14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4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600" spc="-16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250" dirty="0">
                <a:solidFill>
                  <a:srgbClr val="212745"/>
                </a:solidFill>
                <a:latin typeface="Verdana"/>
                <a:cs typeface="Verdana"/>
              </a:rPr>
              <a:t>ua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220" dirty="0">
                <a:solidFill>
                  <a:srgbClr val="212745"/>
                </a:solidFill>
                <a:latin typeface="Verdana"/>
                <a:cs typeface="Verdana"/>
              </a:rPr>
              <a:t>ns</a:t>
            </a:r>
            <a:endParaRPr sz="1600">
              <a:latin typeface="Verdana"/>
              <a:cs typeface="Verdana"/>
            </a:endParaRPr>
          </a:p>
          <a:p>
            <a:pPr marL="269875" indent="-257175">
              <a:lnSpc>
                <a:spcPct val="100000"/>
              </a:lnSpc>
              <a:spcBef>
                <a:spcPts val="96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269240" algn="l"/>
                <a:tab pos="269875" algn="l"/>
              </a:tabLst>
            </a:pPr>
            <a:r>
              <a:rPr sz="1500" b="1" spc="-145" dirty="0">
                <a:solidFill>
                  <a:srgbClr val="212745"/>
                </a:solidFill>
                <a:latin typeface="Verdana"/>
                <a:cs typeface="Verdana"/>
              </a:rPr>
              <a:t>Summarization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2832" y="4340860"/>
            <a:ext cx="29902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indent="-214629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227329" algn="l"/>
              </a:tabLst>
            </a:pPr>
            <a:r>
              <a:rPr sz="1600" spc="-15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du</a:t>
            </a:r>
            <a:r>
              <a:rPr sz="1600" spc="-16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he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180" dirty="0">
                <a:solidFill>
                  <a:srgbClr val="212745"/>
                </a:solidFill>
                <a:latin typeface="Verdana"/>
                <a:cs typeface="Verdana"/>
              </a:rPr>
              <a:t>z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16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315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22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4573" y="4749739"/>
            <a:ext cx="1471174" cy="11794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29106" y="4621848"/>
            <a:ext cx="1170940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20" dirty="0">
                <a:latin typeface="Arial MT"/>
                <a:cs typeface="Arial MT"/>
              </a:rPr>
              <a:t>Clusters</a:t>
            </a:r>
            <a:r>
              <a:rPr sz="500" spc="-10" dirty="0">
                <a:latin typeface="Arial MT"/>
                <a:cs typeface="Arial MT"/>
              </a:rPr>
              <a:t> </a:t>
            </a:r>
            <a:r>
              <a:rPr sz="500" spc="10" dirty="0">
                <a:latin typeface="Arial MT"/>
                <a:cs typeface="Arial MT"/>
              </a:rPr>
              <a:t>for</a:t>
            </a:r>
            <a:r>
              <a:rPr sz="500" spc="30" dirty="0">
                <a:latin typeface="Arial MT"/>
                <a:cs typeface="Arial MT"/>
              </a:rPr>
              <a:t> </a:t>
            </a:r>
            <a:r>
              <a:rPr sz="500" spc="20" dirty="0">
                <a:latin typeface="Arial MT"/>
                <a:cs typeface="Arial MT"/>
              </a:rPr>
              <a:t>Raw</a:t>
            </a:r>
            <a:r>
              <a:rPr sz="500" spc="35" dirty="0">
                <a:latin typeface="Arial MT"/>
                <a:cs typeface="Arial MT"/>
              </a:rPr>
              <a:t> </a:t>
            </a:r>
            <a:r>
              <a:rPr sz="500" spc="50" dirty="0">
                <a:latin typeface="Arial MT"/>
                <a:cs typeface="Arial MT"/>
              </a:rPr>
              <a:t>SST</a:t>
            </a:r>
            <a:r>
              <a:rPr sz="500" spc="20" dirty="0">
                <a:latin typeface="Arial MT"/>
                <a:cs typeface="Arial MT"/>
              </a:rPr>
              <a:t> and </a:t>
            </a:r>
            <a:r>
              <a:rPr sz="500" spc="30" dirty="0">
                <a:latin typeface="Arial MT"/>
                <a:cs typeface="Arial MT"/>
              </a:rPr>
              <a:t>Raw </a:t>
            </a:r>
            <a:r>
              <a:rPr sz="500" spc="35" dirty="0">
                <a:latin typeface="Arial MT"/>
                <a:cs typeface="Arial MT"/>
              </a:rPr>
              <a:t>NPP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8730" y="6055970"/>
            <a:ext cx="231140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" spc="-5" dirty="0">
                <a:latin typeface="Arial MT"/>
                <a:cs typeface="Arial MT"/>
              </a:rPr>
              <a:t>longitude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9836" y="5286453"/>
            <a:ext cx="78740" cy="18542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400" spc="-10" dirty="0">
                <a:latin typeface="Arial MT"/>
                <a:cs typeface="Arial MT"/>
              </a:rPr>
              <a:t>latitude</a:t>
            </a:r>
            <a:endParaRPr sz="400">
              <a:latin typeface="Arial MT"/>
              <a:cs typeface="Arial MT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584920" y="4742805"/>
          <a:ext cx="1468749" cy="12702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5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0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5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50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25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12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073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5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6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5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534803" y="6003872"/>
            <a:ext cx="791210" cy="622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0" spc="25" dirty="0">
                <a:latin typeface="Arial MT"/>
                <a:cs typeface="Arial MT"/>
              </a:rPr>
              <a:t>-180    </a:t>
            </a:r>
            <a:r>
              <a:rPr sz="200" spc="40" dirty="0">
                <a:latin typeface="Arial MT"/>
                <a:cs typeface="Arial MT"/>
              </a:rPr>
              <a:t> </a:t>
            </a:r>
            <a:r>
              <a:rPr sz="200" spc="25" dirty="0">
                <a:latin typeface="Arial MT"/>
                <a:cs typeface="Arial MT"/>
              </a:rPr>
              <a:t>-150    </a:t>
            </a:r>
            <a:r>
              <a:rPr sz="200" spc="95" dirty="0">
                <a:latin typeface="Arial MT"/>
                <a:cs typeface="Arial MT"/>
              </a:rPr>
              <a:t> </a:t>
            </a:r>
            <a:r>
              <a:rPr sz="200" spc="30" dirty="0">
                <a:latin typeface="Arial MT"/>
                <a:cs typeface="Arial MT"/>
              </a:rPr>
              <a:t>-120    </a:t>
            </a:r>
            <a:r>
              <a:rPr sz="200" spc="80" dirty="0">
                <a:latin typeface="Arial MT"/>
                <a:cs typeface="Arial MT"/>
              </a:rPr>
              <a:t> </a:t>
            </a:r>
            <a:r>
              <a:rPr sz="200" spc="25" dirty="0">
                <a:latin typeface="Arial MT"/>
                <a:cs typeface="Arial MT"/>
              </a:rPr>
              <a:t>-90      </a:t>
            </a:r>
            <a:r>
              <a:rPr sz="200" spc="60" dirty="0">
                <a:latin typeface="Arial MT"/>
                <a:cs typeface="Arial MT"/>
              </a:rPr>
              <a:t> </a:t>
            </a:r>
            <a:r>
              <a:rPr sz="200" spc="25" dirty="0">
                <a:latin typeface="Arial MT"/>
                <a:cs typeface="Arial MT"/>
              </a:rPr>
              <a:t>-60      </a:t>
            </a:r>
            <a:r>
              <a:rPr sz="200" spc="35" dirty="0">
                <a:latin typeface="Arial MT"/>
                <a:cs typeface="Arial MT"/>
              </a:rPr>
              <a:t> </a:t>
            </a:r>
            <a:r>
              <a:rPr sz="200" spc="30" dirty="0">
                <a:latin typeface="Arial MT"/>
                <a:cs typeface="Arial MT"/>
              </a:rPr>
              <a:t>-30      </a:t>
            </a:r>
            <a:r>
              <a:rPr sz="200" spc="95" dirty="0">
                <a:latin typeface="Arial MT"/>
                <a:cs typeface="Arial MT"/>
              </a:rPr>
              <a:t> </a:t>
            </a:r>
            <a:r>
              <a:rPr sz="200" spc="30" dirty="0">
                <a:latin typeface="Arial MT"/>
                <a:cs typeface="Arial MT"/>
              </a:rPr>
              <a:t>0</a:t>
            </a:r>
            <a:endParaRPr sz="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0002" y="6003872"/>
            <a:ext cx="686435" cy="622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0" spc="30" dirty="0">
                <a:latin typeface="Arial MT"/>
                <a:cs typeface="Arial MT"/>
              </a:rPr>
              <a:t>30           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spc="30" dirty="0">
                <a:latin typeface="Arial MT"/>
                <a:cs typeface="Arial MT"/>
              </a:rPr>
              <a:t>60</a:t>
            </a:r>
            <a:r>
              <a:rPr sz="200" dirty="0">
                <a:latin typeface="Arial MT"/>
                <a:cs typeface="Arial MT"/>
              </a:rPr>
              <a:t>           </a:t>
            </a:r>
            <a:r>
              <a:rPr sz="200" spc="10" dirty="0">
                <a:latin typeface="Arial MT"/>
                <a:cs typeface="Arial MT"/>
              </a:rPr>
              <a:t> </a:t>
            </a:r>
            <a:r>
              <a:rPr sz="200" spc="30" dirty="0">
                <a:latin typeface="Arial MT"/>
                <a:cs typeface="Arial MT"/>
              </a:rPr>
              <a:t>90</a:t>
            </a:r>
            <a:r>
              <a:rPr sz="200" dirty="0">
                <a:latin typeface="Arial MT"/>
                <a:cs typeface="Arial MT"/>
              </a:rPr>
              <a:t>           </a:t>
            </a:r>
            <a:r>
              <a:rPr sz="200" spc="-25" dirty="0">
                <a:latin typeface="Arial MT"/>
                <a:cs typeface="Arial MT"/>
              </a:rPr>
              <a:t> </a:t>
            </a:r>
            <a:r>
              <a:rPr sz="200" spc="50" dirty="0">
                <a:latin typeface="Arial MT"/>
                <a:cs typeface="Arial MT"/>
              </a:rPr>
              <a:t>1</a:t>
            </a:r>
            <a:r>
              <a:rPr sz="200" spc="15" dirty="0">
                <a:latin typeface="Arial MT"/>
                <a:cs typeface="Arial MT"/>
              </a:rPr>
              <a:t>2</a:t>
            </a:r>
            <a:r>
              <a:rPr sz="200" spc="30" dirty="0">
                <a:latin typeface="Arial MT"/>
                <a:cs typeface="Arial MT"/>
              </a:rPr>
              <a:t>0</a:t>
            </a:r>
            <a:r>
              <a:rPr sz="200" dirty="0">
                <a:latin typeface="Arial MT"/>
                <a:cs typeface="Arial MT"/>
              </a:rPr>
              <a:t>         </a:t>
            </a:r>
            <a:r>
              <a:rPr sz="200" spc="-25" dirty="0">
                <a:latin typeface="Arial MT"/>
                <a:cs typeface="Arial MT"/>
              </a:rPr>
              <a:t> </a:t>
            </a:r>
            <a:r>
              <a:rPr sz="200" spc="30" dirty="0">
                <a:latin typeface="Arial MT"/>
                <a:cs typeface="Arial MT"/>
              </a:rPr>
              <a:t>150</a:t>
            </a:r>
            <a:r>
              <a:rPr sz="200" dirty="0">
                <a:latin typeface="Arial MT"/>
                <a:cs typeface="Arial MT"/>
              </a:rPr>
              <a:t>         </a:t>
            </a:r>
            <a:r>
              <a:rPr sz="200" spc="-25" dirty="0">
                <a:latin typeface="Arial MT"/>
                <a:cs typeface="Arial MT"/>
              </a:rPr>
              <a:t> </a:t>
            </a:r>
            <a:r>
              <a:rPr sz="200" spc="30" dirty="0">
                <a:latin typeface="Arial MT"/>
                <a:cs typeface="Arial MT"/>
              </a:rPr>
              <a:t>1</a:t>
            </a:r>
            <a:r>
              <a:rPr sz="200" spc="15" dirty="0">
                <a:latin typeface="Arial MT"/>
                <a:cs typeface="Arial MT"/>
              </a:rPr>
              <a:t>8</a:t>
            </a:r>
            <a:r>
              <a:rPr sz="200" spc="30" dirty="0">
                <a:latin typeface="Arial MT"/>
                <a:cs typeface="Arial MT"/>
              </a:rPr>
              <a:t>0</a:t>
            </a:r>
            <a:endParaRPr sz="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1665" y="4706468"/>
            <a:ext cx="67310" cy="622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0" spc="50" dirty="0">
                <a:latin typeface="Arial MT"/>
                <a:cs typeface="Arial MT"/>
              </a:rPr>
              <a:t>9</a:t>
            </a:r>
            <a:r>
              <a:rPr sz="200" spc="30" dirty="0">
                <a:latin typeface="Arial MT"/>
                <a:cs typeface="Arial MT"/>
              </a:rPr>
              <a:t>0</a:t>
            </a:r>
            <a:r>
              <a:rPr sz="200" spc="-35" dirty="0">
                <a:latin typeface="Arial MT"/>
                <a:cs typeface="Arial MT"/>
              </a:rPr>
              <a:t> </a:t>
            </a:r>
            <a:endParaRPr sz="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1665" y="4914696"/>
            <a:ext cx="67310" cy="622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0" spc="50" dirty="0">
                <a:latin typeface="Arial MT"/>
                <a:cs typeface="Arial MT"/>
              </a:rPr>
              <a:t>6</a:t>
            </a:r>
            <a:r>
              <a:rPr sz="200" spc="30" dirty="0">
                <a:latin typeface="Arial MT"/>
                <a:cs typeface="Arial MT"/>
              </a:rPr>
              <a:t>0</a:t>
            </a:r>
            <a:r>
              <a:rPr sz="200" spc="-35" dirty="0">
                <a:latin typeface="Arial MT"/>
                <a:cs typeface="Arial MT"/>
              </a:rPr>
              <a:t> </a:t>
            </a:r>
            <a:endParaRPr sz="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11665" y="5127340"/>
            <a:ext cx="67310" cy="622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0" spc="50" dirty="0">
                <a:latin typeface="Arial MT"/>
                <a:cs typeface="Arial MT"/>
              </a:rPr>
              <a:t>3</a:t>
            </a:r>
            <a:r>
              <a:rPr sz="200" spc="30" dirty="0">
                <a:latin typeface="Arial MT"/>
                <a:cs typeface="Arial MT"/>
              </a:rPr>
              <a:t>0</a:t>
            </a:r>
            <a:r>
              <a:rPr sz="200" spc="-35" dirty="0">
                <a:latin typeface="Arial MT"/>
                <a:cs typeface="Arial MT"/>
              </a:rPr>
              <a:t> </a:t>
            </a:r>
            <a:endParaRPr sz="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20956" y="5337760"/>
            <a:ext cx="43815" cy="622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0" spc="30" dirty="0">
                <a:latin typeface="Arial MT"/>
                <a:cs typeface="Arial MT"/>
              </a:rPr>
              <a:t>0</a:t>
            </a:r>
            <a:endParaRPr sz="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09427" y="5552596"/>
            <a:ext cx="76200" cy="622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0" spc="20" dirty="0">
                <a:latin typeface="Arial MT"/>
                <a:cs typeface="Arial MT"/>
              </a:rPr>
              <a:t>-</a:t>
            </a:r>
            <a:r>
              <a:rPr sz="200" spc="50" dirty="0">
                <a:latin typeface="Arial MT"/>
                <a:cs typeface="Arial MT"/>
              </a:rPr>
              <a:t>3</a:t>
            </a:r>
            <a:r>
              <a:rPr sz="200" spc="30" dirty="0">
                <a:latin typeface="Arial MT"/>
                <a:cs typeface="Arial MT"/>
              </a:rPr>
              <a:t>0</a:t>
            </a:r>
            <a:endParaRPr sz="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09427" y="5763079"/>
            <a:ext cx="76200" cy="622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0" spc="20" dirty="0">
                <a:latin typeface="Arial MT"/>
                <a:cs typeface="Arial MT"/>
              </a:rPr>
              <a:t>-</a:t>
            </a:r>
            <a:r>
              <a:rPr sz="200" spc="50" dirty="0">
                <a:latin typeface="Arial MT"/>
                <a:cs typeface="Arial MT"/>
              </a:rPr>
              <a:t>6</a:t>
            </a:r>
            <a:r>
              <a:rPr sz="200" spc="30" dirty="0">
                <a:latin typeface="Arial MT"/>
                <a:cs typeface="Arial MT"/>
              </a:rPr>
              <a:t>0</a:t>
            </a:r>
            <a:endParaRPr sz="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9427" y="5975648"/>
            <a:ext cx="76200" cy="622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0" spc="20" dirty="0">
                <a:latin typeface="Arial MT"/>
                <a:cs typeface="Arial MT"/>
              </a:rPr>
              <a:t>-</a:t>
            </a:r>
            <a:r>
              <a:rPr sz="200" spc="50" dirty="0">
                <a:latin typeface="Arial MT"/>
                <a:cs typeface="Arial MT"/>
              </a:rPr>
              <a:t>9</a:t>
            </a:r>
            <a:r>
              <a:rPr sz="200" spc="30" dirty="0">
                <a:latin typeface="Arial MT"/>
                <a:cs typeface="Arial MT"/>
              </a:rPr>
              <a:t>0</a:t>
            </a:r>
            <a:endParaRPr sz="2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143562" y="4742882"/>
            <a:ext cx="130175" cy="1274445"/>
            <a:chOff x="3143562" y="4742882"/>
            <a:chExt cx="130175" cy="1274445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3629" y="4743012"/>
              <a:ext cx="124892" cy="127138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144832" y="4744152"/>
              <a:ext cx="127635" cy="1271905"/>
            </a:xfrm>
            <a:custGeom>
              <a:avLst/>
              <a:gdLst/>
              <a:ahLst/>
              <a:cxnLst/>
              <a:rect l="l" t="t" r="r" b="b"/>
              <a:pathLst>
                <a:path w="127635" h="1271904">
                  <a:moveTo>
                    <a:pt x="0" y="0"/>
                  </a:moveTo>
                  <a:lnTo>
                    <a:pt x="122567" y="0"/>
                  </a:lnTo>
                </a:path>
                <a:path w="127635" h="1271904">
                  <a:moveTo>
                    <a:pt x="124905" y="0"/>
                  </a:moveTo>
                  <a:lnTo>
                    <a:pt x="127210" y="0"/>
                  </a:lnTo>
                </a:path>
                <a:path w="127635" h="1271904">
                  <a:moveTo>
                    <a:pt x="0" y="1271371"/>
                  </a:moveTo>
                  <a:lnTo>
                    <a:pt x="122567" y="1271371"/>
                  </a:lnTo>
                </a:path>
                <a:path w="127635" h="1271904">
                  <a:moveTo>
                    <a:pt x="124905" y="1271371"/>
                  </a:moveTo>
                  <a:lnTo>
                    <a:pt x="127210" y="1271371"/>
                  </a:lnTo>
                </a:path>
                <a:path w="127635" h="1271904">
                  <a:moveTo>
                    <a:pt x="124905" y="1271371"/>
                  </a:moveTo>
                  <a:lnTo>
                    <a:pt x="124905" y="2192"/>
                  </a:lnTo>
                </a:path>
                <a:path w="127635" h="1271904">
                  <a:moveTo>
                    <a:pt x="124905" y="0"/>
                  </a:moveTo>
                  <a:lnTo>
                    <a:pt x="127210" y="0"/>
                  </a:lnTo>
                </a:path>
                <a:path w="127635" h="1271904">
                  <a:moveTo>
                    <a:pt x="0" y="1271371"/>
                  </a:moveTo>
                  <a:lnTo>
                    <a:pt x="0" y="2192"/>
                  </a:lnTo>
                </a:path>
                <a:path w="127635" h="1271904">
                  <a:moveTo>
                    <a:pt x="0" y="0"/>
                  </a:moveTo>
                  <a:lnTo>
                    <a:pt x="2338" y="0"/>
                  </a:lnTo>
                </a:path>
                <a:path w="127635" h="1271904">
                  <a:moveTo>
                    <a:pt x="0" y="1271371"/>
                  </a:moveTo>
                  <a:lnTo>
                    <a:pt x="122567" y="1271371"/>
                  </a:lnTo>
                </a:path>
                <a:path w="127635" h="1271904">
                  <a:moveTo>
                    <a:pt x="124905" y="1271371"/>
                  </a:moveTo>
                  <a:lnTo>
                    <a:pt x="127210" y="1271371"/>
                  </a:lnTo>
                </a:path>
                <a:path w="127635" h="1271904">
                  <a:moveTo>
                    <a:pt x="124905" y="1271371"/>
                  </a:moveTo>
                  <a:lnTo>
                    <a:pt x="124905" y="2192"/>
                  </a:lnTo>
                </a:path>
                <a:path w="127635" h="1271904">
                  <a:moveTo>
                    <a:pt x="124905" y="0"/>
                  </a:moveTo>
                  <a:lnTo>
                    <a:pt x="127210" y="0"/>
                  </a:lnTo>
                </a:path>
                <a:path w="127635" h="1271904">
                  <a:moveTo>
                    <a:pt x="124905" y="1165081"/>
                  </a:moveTo>
                  <a:lnTo>
                    <a:pt x="113380" y="1165081"/>
                  </a:lnTo>
                </a:path>
                <a:path w="127635" h="1271904">
                  <a:moveTo>
                    <a:pt x="111042" y="1165081"/>
                  </a:moveTo>
                  <a:lnTo>
                    <a:pt x="113380" y="1165081"/>
                  </a:lnTo>
                </a:path>
                <a:path w="127635" h="1271904">
                  <a:moveTo>
                    <a:pt x="0" y="1165081"/>
                  </a:moveTo>
                  <a:lnTo>
                    <a:pt x="9220" y="1165081"/>
                  </a:lnTo>
                </a:path>
                <a:path w="127635" h="1271904">
                  <a:moveTo>
                    <a:pt x="11525" y="1165081"/>
                  </a:moveTo>
                  <a:lnTo>
                    <a:pt x="13863" y="11650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107812" y="6016859"/>
            <a:ext cx="191135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" spc="15" dirty="0">
                <a:latin typeface="Arial MT"/>
                <a:cs typeface="Arial MT"/>
              </a:rPr>
              <a:t>C</a:t>
            </a:r>
            <a:r>
              <a:rPr sz="400" spc="-25" dirty="0">
                <a:latin typeface="Arial MT"/>
                <a:cs typeface="Arial MT"/>
              </a:rPr>
              <a:t>l</a:t>
            </a:r>
            <a:r>
              <a:rPr sz="400" spc="-5" dirty="0">
                <a:latin typeface="Arial MT"/>
                <a:cs typeface="Arial MT"/>
              </a:rPr>
              <a:t>u</a:t>
            </a:r>
            <a:r>
              <a:rPr sz="400" spc="30" dirty="0">
                <a:latin typeface="Arial MT"/>
                <a:cs typeface="Arial MT"/>
              </a:rPr>
              <a:t>s</a:t>
            </a:r>
            <a:r>
              <a:rPr sz="400" spc="-25" dirty="0">
                <a:latin typeface="Arial MT"/>
                <a:cs typeface="Arial MT"/>
              </a:rPr>
              <a:t>t</a:t>
            </a:r>
            <a:r>
              <a:rPr sz="400" spc="5" dirty="0">
                <a:latin typeface="Arial MT"/>
                <a:cs typeface="Arial MT"/>
              </a:rPr>
              <a:t>er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67427" y="5865080"/>
            <a:ext cx="189230" cy="69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" spc="-5" dirty="0">
                <a:latin typeface="Arial MT"/>
                <a:cs typeface="Arial MT"/>
              </a:rPr>
              <a:t>S</a:t>
            </a:r>
            <a:r>
              <a:rPr sz="300" spc="-25" dirty="0">
                <a:latin typeface="Arial MT"/>
                <a:cs typeface="Arial MT"/>
              </a:rPr>
              <a:t>e</a:t>
            </a:r>
            <a:r>
              <a:rPr sz="300" spc="5" dirty="0">
                <a:latin typeface="Arial MT"/>
                <a:cs typeface="Arial MT"/>
              </a:rPr>
              <a:t>a</a:t>
            </a:r>
            <a:r>
              <a:rPr sz="300" spc="15" dirty="0">
                <a:latin typeface="Arial MT"/>
                <a:cs typeface="Arial MT"/>
              </a:rPr>
              <a:t> </a:t>
            </a:r>
            <a:r>
              <a:rPr sz="300" spc="-20" dirty="0">
                <a:latin typeface="Arial MT"/>
                <a:cs typeface="Arial MT"/>
              </a:rPr>
              <a:t>C</a:t>
            </a:r>
            <a:r>
              <a:rPr sz="300" spc="-15" dirty="0">
                <a:latin typeface="Arial MT"/>
                <a:cs typeface="Arial MT"/>
              </a:rPr>
              <a:t>l</a:t>
            </a:r>
            <a:r>
              <a:rPr sz="300" spc="10" dirty="0">
                <a:latin typeface="Arial MT"/>
                <a:cs typeface="Arial MT"/>
              </a:rPr>
              <a:t>u</a:t>
            </a:r>
            <a:r>
              <a:rPr sz="300" spc="-10" dirty="0">
                <a:latin typeface="Arial MT"/>
                <a:cs typeface="Arial MT"/>
              </a:rPr>
              <a:t>s</a:t>
            </a:r>
            <a:r>
              <a:rPr sz="300" dirty="0">
                <a:latin typeface="Arial MT"/>
                <a:cs typeface="Arial MT"/>
              </a:rPr>
              <a:t>t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44832" y="5696649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124905" y="0"/>
                </a:moveTo>
                <a:lnTo>
                  <a:pt x="113380" y="0"/>
                </a:lnTo>
              </a:path>
              <a:path w="125095">
                <a:moveTo>
                  <a:pt x="111042" y="0"/>
                </a:moveTo>
                <a:lnTo>
                  <a:pt x="113380" y="0"/>
                </a:lnTo>
              </a:path>
              <a:path w="125095">
                <a:moveTo>
                  <a:pt x="0" y="0"/>
                </a:moveTo>
                <a:lnTo>
                  <a:pt x="9220" y="0"/>
                </a:lnTo>
              </a:path>
              <a:path w="125095">
                <a:moveTo>
                  <a:pt x="11525" y="0"/>
                </a:moveTo>
                <a:lnTo>
                  <a:pt x="138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267427" y="5654610"/>
            <a:ext cx="189230" cy="69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" spc="-5" dirty="0">
                <a:latin typeface="Arial MT"/>
                <a:cs typeface="Arial MT"/>
              </a:rPr>
              <a:t>S</a:t>
            </a:r>
            <a:r>
              <a:rPr sz="300" spc="-25" dirty="0">
                <a:latin typeface="Arial MT"/>
                <a:cs typeface="Arial MT"/>
              </a:rPr>
              <a:t>e</a:t>
            </a:r>
            <a:r>
              <a:rPr sz="300" spc="5" dirty="0">
                <a:latin typeface="Arial MT"/>
                <a:cs typeface="Arial MT"/>
              </a:rPr>
              <a:t>a</a:t>
            </a:r>
            <a:r>
              <a:rPr sz="300" spc="15" dirty="0">
                <a:latin typeface="Arial MT"/>
                <a:cs typeface="Arial MT"/>
              </a:rPr>
              <a:t> </a:t>
            </a:r>
            <a:r>
              <a:rPr sz="300" spc="-20" dirty="0">
                <a:latin typeface="Arial MT"/>
                <a:cs typeface="Arial MT"/>
              </a:rPr>
              <a:t>C</a:t>
            </a:r>
            <a:r>
              <a:rPr sz="300" spc="-15" dirty="0">
                <a:latin typeface="Arial MT"/>
                <a:cs typeface="Arial MT"/>
              </a:rPr>
              <a:t>l</a:t>
            </a:r>
            <a:r>
              <a:rPr sz="300" spc="10" dirty="0">
                <a:latin typeface="Arial MT"/>
                <a:cs typeface="Arial MT"/>
              </a:rPr>
              <a:t>u</a:t>
            </a:r>
            <a:r>
              <a:rPr sz="300" spc="-10" dirty="0">
                <a:latin typeface="Arial MT"/>
                <a:cs typeface="Arial MT"/>
              </a:rPr>
              <a:t>s</a:t>
            </a:r>
            <a:r>
              <a:rPr sz="300" dirty="0">
                <a:latin typeface="Arial MT"/>
                <a:cs typeface="Arial MT"/>
              </a:rPr>
              <a:t>t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144832" y="5484005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124905" y="0"/>
                </a:moveTo>
                <a:lnTo>
                  <a:pt x="113380" y="0"/>
                </a:lnTo>
              </a:path>
              <a:path w="125095">
                <a:moveTo>
                  <a:pt x="111042" y="0"/>
                </a:moveTo>
                <a:lnTo>
                  <a:pt x="113380" y="0"/>
                </a:lnTo>
              </a:path>
              <a:path w="125095">
                <a:moveTo>
                  <a:pt x="0" y="0"/>
                </a:moveTo>
                <a:lnTo>
                  <a:pt x="9220" y="0"/>
                </a:lnTo>
              </a:path>
              <a:path w="125095">
                <a:moveTo>
                  <a:pt x="11525" y="0"/>
                </a:moveTo>
                <a:lnTo>
                  <a:pt x="138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267427" y="5442029"/>
            <a:ext cx="183515" cy="69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" dirty="0">
                <a:latin typeface="Arial MT"/>
                <a:cs typeface="Arial MT"/>
              </a:rPr>
              <a:t>I</a:t>
            </a:r>
            <a:r>
              <a:rPr sz="300" spc="5" dirty="0">
                <a:latin typeface="Arial MT"/>
                <a:cs typeface="Arial MT"/>
              </a:rPr>
              <a:t>ce</a:t>
            </a:r>
            <a:r>
              <a:rPr sz="300" spc="-5" dirty="0">
                <a:latin typeface="Arial MT"/>
                <a:cs typeface="Arial MT"/>
              </a:rPr>
              <a:t> o</a:t>
            </a:r>
            <a:r>
              <a:rPr sz="300" dirty="0">
                <a:latin typeface="Arial MT"/>
                <a:cs typeface="Arial MT"/>
              </a:rPr>
              <a:t>r</a:t>
            </a:r>
            <a:r>
              <a:rPr sz="300" spc="-5" dirty="0">
                <a:latin typeface="Arial MT"/>
                <a:cs typeface="Arial MT"/>
              </a:rPr>
              <a:t> </a:t>
            </a:r>
            <a:r>
              <a:rPr sz="300" dirty="0">
                <a:latin typeface="Arial MT"/>
                <a:cs typeface="Arial MT"/>
              </a:rPr>
              <a:t>N</a:t>
            </a:r>
            <a:r>
              <a:rPr sz="300" spc="5" dirty="0">
                <a:latin typeface="Arial MT"/>
                <a:cs typeface="Arial MT"/>
              </a:rPr>
              <a:t>o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44832" y="5273522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124905" y="0"/>
                </a:moveTo>
                <a:lnTo>
                  <a:pt x="113380" y="0"/>
                </a:lnTo>
              </a:path>
              <a:path w="125095">
                <a:moveTo>
                  <a:pt x="111042" y="0"/>
                </a:moveTo>
                <a:lnTo>
                  <a:pt x="113380" y="0"/>
                </a:lnTo>
              </a:path>
              <a:path w="125095">
                <a:moveTo>
                  <a:pt x="0" y="0"/>
                </a:moveTo>
                <a:lnTo>
                  <a:pt x="9220" y="0"/>
                </a:lnTo>
              </a:path>
              <a:path w="125095">
                <a:moveTo>
                  <a:pt x="11525" y="0"/>
                </a:moveTo>
                <a:lnTo>
                  <a:pt x="138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267427" y="5231546"/>
            <a:ext cx="195580" cy="69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" spc="-5" dirty="0">
                <a:latin typeface="Arial MT"/>
                <a:cs typeface="Arial MT"/>
              </a:rPr>
              <a:t>L</a:t>
            </a:r>
            <a:r>
              <a:rPr sz="300" spc="-25" dirty="0">
                <a:latin typeface="Arial MT"/>
                <a:cs typeface="Arial MT"/>
              </a:rPr>
              <a:t>a</a:t>
            </a:r>
            <a:r>
              <a:rPr sz="300" spc="-5" dirty="0">
                <a:latin typeface="Arial MT"/>
                <a:cs typeface="Arial MT"/>
              </a:rPr>
              <a:t>n</a:t>
            </a:r>
            <a:r>
              <a:rPr sz="300" spc="5" dirty="0">
                <a:latin typeface="Arial MT"/>
                <a:cs typeface="Arial MT"/>
              </a:rPr>
              <a:t>d</a:t>
            </a:r>
            <a:r>
              <a:rPr sz="300" spc="15" dirty="0">
                <a:latin typeface="Arial MT"/>
                <a:cs typeface="Arial MT"/>
              </a:rPr>
              <a:t> </a:t>
            </a:r>
            <a:r>
              <a:rPr sz="300" spc="-20" dirty="0">
                <a:latin typeface="Arial MT"/>
                <a:cs typeface="Arial MT"/>
              </a:rPr>
              <a:t>C</a:t>
            </a:r>
            <a:r>
              <a:rPr sz="300" spc="-15" dirty="0">
                <a:latin typeface="Arial MT"/>
                <a:cs typeface="Arial MT"/>
              </a:rPr>
              <a:t>l</a:t>
            </a:r>
            <a:r>
              <a:rPr sz="300" spc="10" dirty="0">
                <a:latin typeface="Arial MT"/>
                <a:cs typeface="Arial MT"/>
              </a:rPr>
              <a:t>u</a:t>
            </a:r>
            <a:r>
              <a:rPr sz="300" dirty="0">
                <a:latin typeface="Arial MT"/>
                <a:cs typeface="Arial MT"/>
              </a:rPr>
              <a:t>s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144832" y="5060941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124905" y="0"/>
                </a:moveTo>
                <a:lnTo>
                  <a:pt x="113380" y="0"/>
                </a:lnTo>
              </a:path>
              <a:path w="125095">
                <a:moveTo>
                  <a:pt x="111042" y="0"/>
                </a:moveTo>
                <a:lnTo>
                  <a:pt x="113380" y="0"/>
                </a:lnTo>
              </a:path>
              <a:path w="125095">
                <a:moveTo>
                  <a:pt x="0" y="0"/>
                </a:moveTo>
                <a:lnTo>
                  <a:pt x="9220" y="0"/>
                </a:lnTo>
              </a:path>
              <a:path w="125095">
                <a:moveTo>
                  <a:pt x="11525" y="0"/>
                </a:moveTo>
                <a:lnTo>
                  <a:pt x="138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267427" y="5016709"/>
            <a:ext cx="195580" cy="69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" spc="-5" dirty="0">
                <a:latin typeface="Arial MT"/>
                <a:cs typeface="Arial MT"/>
              </a:rPr>
              <a:t>L</a:t>
            </a:r>
            <a:r>
              <a:rPr sz="300" spc="-25" dirty="0">
                <a:latin typeface="Arial MT"/>
                <a:cs typeface="Arial MT"/>
              </a:rPr>
              <a:t>a</a:t>
            </a:r>
            <a:r>
              <a:rPr sz="300" spc="-5" dirty="0">
                <a:latin typeface="Arial MT"/>
                <a:cs typeface="Arial MT"/>
              </a:rPr>
              <a:t>n</a:t>
            </a:r>
            <a:r>
              <a:rPr sz="300" spc="5" dirty="0">
                <a:latin typeface="Arial MT"/>
                <a:cs typeface="Arial MT"/>
              </a:rPr>
              <a:t>d</a:t>
            </a:r>
            <a:r>
              <a:rPr sz="300" spc="15" dirty="0">
                <a:latin typeface="Arial MT"/>
                <a:cs typeface="Arial MT"/>
              </a:rPr>
              <a:t> </a:t>
            </a:r>
            <a:r>
              <a:rPr sz="300" spc="-20" dirty="0">
                <a:latin typeface="Arial MT"/>
                <a:cs typeface="Arial MT"/>
              </a:rPr>
              <a:t>C</a:t>
            </a:r>
            <a:r>
              <a:rPr sz="300" spc="-15" dirty="0">
                <a:latin typeface="Arial MT"/>
                <a:cs typeface="Arial MT"/>
              </a:rPr>
              <a:t>l</a:t>
            </a:r>
            <a:r>
              <a:rPr sz="300" spc="10" dirty="0">
                <a:latin typeface="Arial MT"/>
                <a:cs typeface="Arial MT"/>
              </a:rPr>
              <a:t>u</a:t>
            </a:r>
            <a:r>
              <a:rPr sz="300" dirty="0">
                <a:latin typeface="Arial MT"/>
                <a:cs typeface="Arial MT"/>
              </a:rPr>
              <a:t>s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144832" y="4744152"/>
            <a:ext cx="127635" cy="1271905"/>
          </a:xfrm>
          <a:custGeom>
            <a:avLst/>
            <a:gdLst/>
            <a:ahLst/>
            <a:cxnLst/>
            <a:rect l="l" t="t" r="r" b="b"/>
            <a:pathLst>
              <a:path w="127635" h="1271904">
                <a:moveTo>
                  <a:pt x="0" y="0"/>
                </a:moveTo>
                <a:lnTo>
                  <a:pt x="122567" y="0"/>
                </a:lnTo>
              </a:path>
              <a:path w="127635" h="1271904">
                <a:moveTo>
                  <a:pt x="124905" y="0"/>
                </a:moveTo>
                <a:lnTo>
                  <a:pt x="127210" y="0"/>
                </a:lnTo>
              </a:path>
              <a:path w="127635" h="1271904">
                <a:moveTo>
                  <a:pt x="0" y="1271371"/>
                </a:moveTo>
                <a:lnTo>
                  <a:pt x="122567" y="1271371"/>
                </a:lnTo>
              </a:path>
              <a:path w="127635" h="1271904">
                <a:moveTo>
                  <a:pt x="124905" y="1271371"/>
                </a:moveTo>
                <a:lnTo>
                  <a:pt x="127210" y="1271371"/>
                </a:lnTo>
              </a:path>
              <a:path w="127635" h="1271904">
                <a:moveTo>
                  <a:pt x="124905" y="1271371"/>
                </a:moveTo>
                <a:lnTo>
                  <a:pt x="124905" y="2192"/>
                </a:lnTo>
              </a:path>
              <a:path w="127635" h="1271904">
                <a:moveTo>
                  <a:pt x="124905" y="0"/>
                </a:moveTo>
                <a:lnTo>
                  <a:pt x="127210" y="0"/>
                </a:lnTo>
              </a:path>
              <a:path w="127635" h="1271904">
                <a:moveTo>
                  <a:pt x="0" y="1271371"/>
                </a:moveTo>
                <a:lnTo>
                  <a:pt x="0" y="2192"/>
                </a:lnTo>
              </a:path>
              <a:path w="127635" h="1271904">
                <a:moveTo>
                  <a:pt x="0" y="0"/>
                </a:moveTo>
                <a:lnTo>
                  <a:pt x="23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524333" y="4505959"/>
            <a:ext cx="1231900" cy="9886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sz="900" dirty="0">
                <a:latin typeface="Arial MT"/>
                <a:cs typeface="Arial MT"/>
              </a:rPr>
              <a:t>Use </a:t>
            </a:r>
            <a:r>
              <a:rPr sz="900" spc="-5" dirty="0">
                <a:latin typeface="Arial MT"/>
                <a:cs typeface="Arial MT"/>
              </a:rPr>
              <a:t>of K-means </a:t>
            </a:r>
            <a:r>
              <a:rPr sz="900" dirty="0">
                <a:latin typeface="Arial MT"/>
                <a:cs typeface="Arial MT"/>
              </a:rPr>
              <a:t>to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partition Sea Surface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Temperature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(SST)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and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Net Primary Production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(NPP) into clusters that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reflect the Northern and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Southern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Hemispheres.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50605" y="1445417"/>
            <a:ext cx="2857498" cy="2619374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6224260" y="4055364"/>
            <a:ext cx="10521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45" dirty="0">
                <a:latin typeface="Arial MT"/>
                <a:cs typeface="Arial MT"/>
              </a:rPr>
              <a:t>C</a:t>
            </a:r>
            <a:r>
              <a:rPr sz="800" spc="-35" dirty="0">
                <a:latin typeface="Arial MT"/>
                <a:cs typeface="Arial MT"/>
              </a:rPr>
              <a:t>ou</a:t>
            </a:r>
            <a:r>
              <a:rPr sz="800" spc="-20" dirty="0">
                <a:latin typeface="Arial MT"/>
                <a:cs typeface="Arial MT"/>
              </a:rPr>
              <a:t>r</a:t>
            </a:r>
            <a:r>
              <a:rPr sz="800" spc="-10" dirty="0">
                <a:latin typeface="Arial MT"/>
                <a:cs typeface="Arial MT"/>
              </a:rPr>
              <a:t>t</a:t>
            </a:r>
            <a:r>
              <a:rPr sz="800" spc="-35" dirty="0">
                <a:latin typeface="Arial MT"/>
                <a:cs typeface="Arial MT"/>
              </a:rPr>
              <a:t>e</a:t>
            </a:r>
            <a:r>
              <a:rPr sz="800" spc="-25" dirty="0">
                <a:latin typeface="Arial MT"/>
                <a:cs typeface="Arial MT"/>
              </a:rPr>
              <a:t>sy</a:t>
            </a:r>
            <a:r>
              <a:rPr sz="800" dirty="0">
                <a:latin typeface="Arial MT"/>
                <a:cs typeface="Arial MT"/>
              </a:rPr>
              <a:t>: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spc="-45" dirty="0">
                <a:latin typeface="Arial MT"/>
                <a:cs typeface="Arial MT"/>
              </a:rPr>
              <a:t>M</a:t>
            </a:r>
            <a:r>
              <a:rPr sz="800" spc="-20" dirty="0">
                <a:latin typeface="Arial MT"/>
                <a:cs typeface="Arial MT"/>
              </a:rPr>
              <a:t>i</a:t>
            </a:r>
            <a:r>
              <a:rPr sz="800" spc="-25" dirty="0">
                <a:latin typeface="Arial MT"/>
                <a:cs typeface="Arial MT"/>
              </a:rPr>
              <a:t>c</a:t>
            </a:r>
            <a:r>
              <a:rPr sz="800" spc="-35" dirty="0">
                <a:latin typeface="Arial MT"/>
                <a:cs typeface="Arial MT"/>
              </a:rPr>
              <a:t>hae</a:t>
            </a:r>
            <a:r>
              <a:rPr sz="800" dirty="0">
                <a:latin typeface="Arial MT"/>
                <a:cs typeface="Arial MT"/>
              </a:rPr>
              <a:t>l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35" dirty="0">
                <a:latin typeface="Arial MT"/>
                <a:cs typeface="Arial MT"/>
              </a:rPr>
              <a:t>E</a:t>
            </a:r>
            <a:r>
              <a:rPr sz="800" spc="-20" dirty="0">
                <a:latin typeface="Arial MT"/>
                <a:cs typeface="Arial MT"/>
              </a:rPr>
              <a:t>i</a:t>
            </a:r>
            <a:r>
              <a:rPr sz="800" spc="-25" dirty="0">
                <a:latin typeface="Arial MT"/>
                <a:cs typeface="Arial MT"/>
              </a:rPr>
              <a:t>s</a:t>
            </a:r>
            <a:r>
              <a:rPr sz="800" spc="-35" dirty="0">
                <a:latin typeface="Arial MT"/>
                <a:cs typeface="Arial MT"/>
              </a:rPr>
              <a:t>e</a:t>
            </a:r>
            <a:r>
              <a:rPr sz="800" dirty="0">
                <a:latin typeface="Arial MT"/>
                <a:cs typeface="Arial MT"/>
              </a:rPr>
              <a:t>n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61011" y="4372716"/>
            <a:ext cx="2571750" cy="1488280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8352290" y="6057391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solidFill>
                  <a:srgbClr val="5ECCF3"/>
                </a:solidFill>
                <a:latin typeface="Arial MT"/>
                <a:cs typeface="Arial MT"/>
              </a:rPr>
              <a:t>23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0" name="object 4">
            <a:extLst>
              <a:ext uri="{FF2B5EF4-FFF2-40B4-BE49-F238E27FC236}">
                <a16:creationId xmlns:a16="http://schemas.microsoft.com/office/drawing/2014/main" id="{A2A4BFDE-E5AE-F46C-6015-3950567612E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7022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5" dirty="0"/>
              <a:t> </a:t>
            </a:r>
            <a:r>
              <a:rPr lang="en-US" spc="-10" dirty="0"/>
              <a:t>–</a:t>
            </a:r>
            <a:r>
              <a:rPr spc="-5" dirty="0"/>
              <a:t> </a:t>
            </a:r>
            <a:r>
              <a:rPr lang="en-US" spc="-130" dirty="0"/>
              <a:t>S  p  r   </a:t>
            </a:r>
            <a:r>
              <a:rPr lang="en-US" spc="-130" dirty="0" err="1"/>
              <a:t>i</a:t>
            </a:r>
            <a:r>
              <a:rPr lang="en-US" spc="-130" dirty="0"/>
              <a:t>   n   g</a:t>
            </a:r>
            <a:r>
              <a:rPr spc="-5" dirty="0"/>
              <a:t> </a:t>
            </a:r>
            <a:r>
              <a:rPr spc="-55" dirty="0"/>
              <a:t>202</a:t>
            </a:r>
            <a:r>
              <a:rPr lang="en-US" spc="-55" dirty="0"/>
              <a:t>4</a:t>
            </a:r>
            <a:endParaRPr spc="-5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pc="310" dirty="0"/>
              <a:t>C</a:t>
            </a:r>
            <a:r>
              <a:rPr spc="-50" dirty="0"/>
              <a:t>L</a:t>
            </a:r>
            <a:r>
              <a:rPr spc="170" dirty="0"/>
              <a:t>U</a:t>
            </a:r>
            <a:r>
              <a:rPr spc="-60" dirty="0"/>
              <a:t>S</a:t>
            </a:r>
            <a:r>
              <a:rPr spc="60" dirty="0"/>
              <a:t>T</a:t>
            </a:r>
            <a:r>
              <a:rPr spc="-20" dirty="0"/>
              <a:t>E</a:t>
            </a:r>
            <a:r>
              <a:rPr spc="-25" dirty="0"/>
              <a:t>R</a:t>
            </a:r>
            <a:r>
              <a:rPr spc="160" dirty="0"/>
              <a:t>IN</a:t>
            </a:r>
            <a:r>
              <a:rPr spc="175" dirty="0"/>
              <a:t>G</a:t>
            </a:r>
            <a:r>
              <a:rPr spc="-415" dirty="0"/>
              <a:t>:</a:t>
            </a:r>
            <a:r>
              <a:rPr spc="-635" dirty="0"/>
              <a:t> </a:t>
            </a:r>
            <a:r>
              <a:rPr spc="210" dirty="0"/>
              <a:t>A</a:t>
            </a:r>
            <a:r>
              <a:rPr spc="-140" dirty="0"/>
              <a:t>PP</a:t>
            </a:r>
            <a:r>
              <a:rPr spc="-50" dirty="0"/>
              <a:t>L</a:t>
            </a:r>
            <a:r>
              <a:rPr spc="70" dirty="0"/>
              <a:t>I</a:t>
            </a:r>
            <a:r>
              <a:rPr spc="225" dirty="0"/>
              <a:t>C</a:t>
            </a:r>
            <a:r>
              <a:rPr spc="-75" dirty="0"/>
              <a:t>A</a:t>
            </a:r>
            <a:r>
              <a:rPr spc="60" dirty="0"/>
              <a:t>T</a:t>
            </a:r>
            <a:r>
              <a:rPr spc="95" dirty="0"/>
              <a:t>I</a:t>
            </a:r>
            <a:r>
              <a:rPr spc="235" dirty="0"/>
              <a:t>O</a:t>
            </a:r>
            <a:r>
              <a:rPr spc="395" dirty="0"/>
              <a:t>N</a:t>
            </a:r>
            <a:r>
              <a:rPr spc="-70" dirty="0"/>
              <a:t> 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5" dirty="0"/>
              <a:t>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497328"/>
            <a:ext cx="779970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0476"/>
              <a:buFont typeface="Cambria"/>
              <a:buChar char="◾"/>
              <a:tabLst>
                <a:tab pos="269875" algn="l"/>
              </a:tabLst>
            </a:pPr>
            <a:r>
              <a:rPr sz="2100" spc="-75" dirty="0">
                <a:solidFill>
                  <a:srgbClr val="212745"/>
                </a:solidFill>
                <a:latin typeface="Trebuchet MS"/>
                <a:cs typeface="Trebuchet MS"/>
              </a:rPr>
              <a:t>Market </a:t>
            </a:r>
            <a:r>
              <a:rPr sz="2100" spc="-120" dirty="0">
                <a:solidFill>
                  <a:srgbClr val="212745"/>
                </a:solidFill>
                <a:latin typeface="Trebuchet MS"/>
                <a:cs typeface="Trebuchet MS"/>
              </a:rPr>
              <a:t>Segmentation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ECCF3"/>
              </a:buClr>
              <a:buFont typeface="Cambria"/>
              <a:buChar char="◾"/>
            </a:pPr>
            <a:endParaRPr sz="2000">
              <a:latin typeface="Trebuchet MS"/>
              <a:cs typeface="Trebuchet MS"/>
            </a:endParaRPr>
          </a:p>
          <a:p>
            <a:pPr marL="570230" marR="5080" lvl="1" indent="-214629">
              <a:lnSpc>
                <a:spcPct val="906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570230" algn="l"/>
              </a:tabLst>
            </a:pPr>
            <a:r>
              <a:rPr sz="1800" b="1" spc="10" dirty="0">
                <a:solidFill>
                  <a:srgbClr val="212745"/>
                </a:solidFill>
                <a:latin typeface="Trebuchet MS"/>
                <a:cs typeface="Trebuchet MS"/>
              </a:rPr>
              <a:t>Goal:</a:t>
            </a:r>
            <a:r>
              <a:rPr sz="1800" b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subdivide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market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into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distinct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subsets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customers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where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any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subset </a:t>
            </a:r>
            <a:r>
              <a:rPr sz="1800" spc="-5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may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conceivably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be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selected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as 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market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target 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to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be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reached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with 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distinct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mi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x.</a:t>
            </a:r>
            <a:endParaRPr sz="1800">
              <a:latin typeface="Trebuchet MS"/>
              <a:cs typeface="Trebuchet MS"/>
            </a:endParaRPr>
          </a:p>
          <a:p>
            <a:pPr marL="570230" lvl="1" indent="-214629">
              <a:lnSpc>
                <a:spcPct val="100000"/>
              </a:lnSpc>
              <a:spcBef>
                <a:spcPts val="84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570230" algn="l"/>
              </a:tabLst>
            </a:pPr>
            <a:r>
              <a:rPr sz="1800" b="1" spc="5" dirty="0">
                <a:solidFill>
                  <a:srgbClr val="212745"/>
                </a:solidFill>
                <a:latin typeface="Trebuchet MS"/>
                <a:cs typeface="Trebuchet MS"/>
              </a:rPr>
              <a:t>Approach:</a:t>
            </a:r>
            <a:endParaRPr sz="1800">
              <a:latin typeface="Trebuchet MS"/>
              <a:cs typeface="Trebuchet MS"/>
            </a:endParaRPr>
          </a:p>
          <a:p>
            <a:pPr marL="869315" marR="748665" lvl="2" indent="-209550">
              <a:lnSpc>
                <a:spcPts val="1390"/>
              </a:lnSpc>
              <a:spcBef>
                <a:spcPts val="102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869950" algn="l"/>
              </a:tabLst>
            </a:pP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Collect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different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attributes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customers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based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their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geographical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lifestyle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related </a:t>
            </a:r>
            <a:r>
              <a:rPr sz="1400" spc="-409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information.</a:t>
            </a:r>
            <a:endParaRPr sz="1400">
              <a:latin typeface="Trebuchet MS"/>
              <a:cs typeface="Trebuchet MS"/>
            </a:endParaRPr>
          </a:p>
          <a:p>
            <a:pPr marL="869950" lvl="2" indent="-210185">
              <a:lnSpc>
                <a:spcPct val="100000"/>
              </a:lnSpc>
              <a:spcBef>
                <a:spcPts val="72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869950" algn="l"/>
              </a:tabLst>
            </a:pPr>
            <a:r>
              <a:rPr sz="1400" spc="-135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210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 marL="869315" marR="95250" lvl="2" indent="-209550">
              <a:lnSpc>
                <a:spcPts val="1390"/>
              </a:lnSpc>
              <a:spcBef>
                <a:spcPts val="100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869950" algn="l"/>
              </a:tabLst>
            </a:pP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Measure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clustering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quality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observing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buying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patterns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customers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same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cluster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vs.</a:t>
            </a:r>
            <a:r>
              <a:rPr sz="14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those </a:t>
            </a:r>
            <a:r>
              <a:rPr sz="1400" spc="-40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from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different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clusters.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98EF8E1-177F-A576-F077-14421034317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7022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5" dirty="0"/>
              <a:t> </a:t>
            </a:r>
            <a:r>
              <a:rPr lang="en-US" spc="-10" dirty="0"/>
              <a:t>–</a:t>
            </a:r>
            <a:r>
              <a:rPr spc="-5" dirty="0"/>
              <a:t> </a:t>
            </a:r>
            <a:r>
              <a:rPr lang="en-US" spc="-130" dirty="0"/>
              <a:t>S  p  r   </a:t>
            </a:r>
            <a:r>
              <a:rPr lang="en-US" spc="-130" dirty="0" err="1"/>
              <a:t>i</a:t>
            </a:r>
            <a:r>
              <a:rPr lang="en-US" spc="-130" dirty="0"/>
              <a:t>   n   g</a:t>
            </a:r>
            <a:r>
              <a:rPr spc="-5" dirty="0"/>
              <a:t> </a:t>
            </a:r>
            <a:r>
              <a:rPr spc="-55" dirty="0"/>
              <a:t>202</a:t>
            </a:r>
            <a:r>
              <a:rPr lang="en-US" spc="-55" dirty="0"/>
              <a:t>4</a:t>
            </a:r>
            <a:endParaRPr spc="-5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pc="-125" dirty="0"/>
              <a:t>T</a:t>
            </a:r>
            <a:r>
              <a:rPr spc="405" dirty="0"/>
              <a:t>O</a:t>
            </a:r>
            <a:r>
              <a:rPr spc="225" dirty="0"/>
              <a:t>D</a:t>
            </a:r>
            <a:r>
              <a:rPr spc="-100" dirty="0"/>
              <a:t>A</a:t>
            </a:r>
            <a:r>
              <a:rPr spc="85" dirty="0"/>
              <a:t>Y</a:t>
            </a:r>
            <a:r>
              <a:rPr spc="-420" dirty="0"/>
              <a:t>’</a:t>
            </a:r>
            <a:r>
              <a:rPr spc="-65" dirty="0"/>
              <a:t>S</a:t>
            </a:r>
            <a:r>
              <a:rPr spc="-415" dirty="0"/>
              <a:t> </a:t>
            </a:r>
            <a:r>
              <a:rPr spc="-125" dirty="0"/>
              <a:t>T</a:t>
            </a:r>
            <a:r>
              <a:rPr spc="405" dirty="0"/>
              <a:t>O</a:t>
            </a:r>
            <a:r>
              <a:rPr spc="-140" dirty="0"/>
              <a:t>P</a:t>
            </a:r>
            <a:r>
              <a:rPr spc="70" dirty="0"/>
              <a:t>I</a:t>
            </a:r>
            <a:r>
              <a:rPr spc="160" dirty="0"/>
              <a:t>C</a:t>
            </a:r>
            <a:r>
              <a:rPr spc="-65"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5" dirty="0"/>
              <a:t>2</a:t>
            </a:fld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3340100"/>
            <a:ext cx="4499610" cy="842644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Overview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different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mining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techniques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265" dirty="0">
                <a:solidFill>
                  <a:srgbClr val="212745"/>
                </a:solidFill>
                <a:latin typeface="Trebuchet MS"/>
                <a:cs typeface="Trebuchet MS"/>
              </a:rPr>
              <a:t>j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ss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ue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mi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3C1C569-A7A3-9B29-99AC-207C8AB87C6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7022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5" dirty="0"/>
              <a:t> </a:t>
            </a:r>
            <a:r>
              <a:rPr lang="en-US" spc="-10" dirty="0"/>
              <a:t>–</a:t>
            </a:r>
            <a:r>
              <a:rPr spc="-5" dirty="0"/>
              <a:t> </a:t>
            </a:r>
            <a:r>
              <a:rPr lang="en-US" spc="-130" dirty="0"/>
              <a:t>S  p  r   </a:t>
            </a:r>
            <a:r>
              <a:rPr lang="en-US" spc="-130" dirty="0" err="1"/>
              <a:t>i</a:t>
            </a:r>
            <a:r>
              <a:rPr lang="en-US" spc="-130" dirty="0"/>
              <a:t>   n   g</a:t>
            </a:r>
            <a:r>
              <a:rPr spc="-5" dirty="0"/>
              <a:t> </a:t>
            </a:r>
            <a:r>
              <a:rPr spc="-55" dirty="0"/>
              <a:t>202</a:t>
            </a:r>
            <a:r>
              <a:rPr lang="en-US" spc="-55" dirty="0"/>
              <a:t>4</a:t>
            </a:r>
            <a:endParaRPr spc="-5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pc="310" dirty="0"/>
              <a:t>C</a:t>
            </a:r>
            <a:r>
              <a:rPr spc="-50" dirty="0"/>
              <a:t>L</a:t>
            </a:r>
            <a:r>
              <a:rPr spc="170" dirty="0"/>
              <a:t>U</a:t>
            </a:r>
            <a:r>
              <a:rPr spc="-60" dirty="0"/>
              <a:t>S</a:t>
            </a:r>
            <a:r>
              <a:rPr spc="60" dirty="0"/>
              <a:t>T</a:t>
            </a:r>
            <a:r>
              <a:rPr spc="-20" dirty="0"/>
              <a:t>E</a:t>
            </a:r>
            <a:r>
              <a:rPr spc="-25" dirty="0"/>
              <a:t>R</a:t>
            </a:r>
            <a:r>
              <a:rPr spc="160" dirty="0"/>
              <a:t>IN</a:t>
            </a:r>
            <a:r>
              <a:rPr spc="175" dirty="0"/>
              <a:t>G</a:t>
            </a:r>
            <a:r>
              <a:rPr spc="-415" dirty="0"/>
              <a:t>:</a:t>
            </a:r>
            <a:r>
              <a:rPr spc="-635" dirty="0"/>
              <a:t> </a:t>
            </a:r>
            <a:r>
              <a:rPr spc="210" dirty="0"/>
              <a:t>A</a:t>
            </a:r>
            <a:r>
              <a:rPr spc="-140" dirty="0"/>
              <a:t>PP</a:t>
            </a:r>
            <a:r>
              <a:rPr spc="-50" dirty="0"/>
              <a:t>L</a:t>
            </a:r>
            <a:r>
              <a:rPr spc="70" dirty="0"/>
              <a:t>I</a:t>
            </a:r>
            <a:r>
              <a:rPr spc="225" dirty="0"/>
              <a:t>C</a:t>
            </a:r>
            <a:r>
              <a:rPr spc="-75" dirty="0"/>
              <a:t>A</a:t>
            </a:r>
            <a:r>
              <a:rPr spc="60" dirty="0"/>
              <a:t>T</a:t>
            </a:r>
            <a:r>
              <a:rPr spc="95" dirty="0"/>
              <a:t>I</a:t>
            </a:r>
            <a:r>
              <a:rPr spc="235" dirty="0"/>
              <a:t>O</a:t>
            </a:r>
            <a:r>
              <a:rPr spc="395" dirty="0"/>
              <a:t>N</a:t>
            </a:r>
            <a:r>
              <a:rPr spc="-70" dirty="0"/>
              <a:t> 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1796" y="2654300"/>
            <a:ext cx="7471409" cy="184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269240" algn="l"/>
                <a:tab pos="269875" algn="l"/>
              </a:tabLst>
            </a:pP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Document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Clustering: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ECCF3"/>
              </a:buClr>
              <a:buFont typeface="Cambria"/>
              <a:buChar char="◾"/>
            </a:pPr>
            <a:endParaRPr sz="1900">
              <a:latin typeface="Trebuchet MS"/>
              <a:cs typeface="Trebuchet MS"/>
            </a:endParaRPr>
          </a:p>
          <a:p>
            <a:pPr marL="569595" marR="5080" lvl="1" indent="-214629">
              <a:lnSpc>
                <a:spcPct val="100000"/>
              </a:lnSpc>
              <a:buClr>
                <a:srgbClr val="5ECCF3"/>
              </a:buClr>
              <a:buSzPct val="93333"/>
              <a:buFont typeface="Cambria"/>
              <a:buChar char="◾"/>
              <a:tabLst>
                <a:tab pos="570230" algn="l"/>
              </a:tabLst>
            </a:pPr>
            <a:r>
              <a:rPr sz="1500" b="1" spc="-130" dirty="0">
                <a:solidFill>
                  <a:srgbClr val="212745"/>
                </a:solidFill>
                <a:latin typeface="Verdana"/>
                <a:cs typeface="Verdana"/>
              </a:rPr>
              <a:t>Goal:</a:t>
            </a:r>
            <a:r>
              <a:rPr sz="1500" b="1" spc="-2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find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groups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documents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that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are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similar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35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Arial MT"/>
                <a:cs typeface="Arial MT"/>
              </a:rPr>
              <a:t>each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other</a:t>
            </a:r>
            <a:r>
              <a:rPr sz="15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35" dirty="0">
                <a:solidFill>
                  <a:srgbClr val="212745"/>
                </a:solidFill>
                <a:latin typeface="Arial MT"/>
                <a:cs typeface="Arial MT"/>
              </a:rPr>
              <a:t>based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on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important </a:t>
            </a:r>
            <a:r>
              <a:rPr sz="1500" spc="-40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9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500" spc="-1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1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95" dirty="0">
                <a:solidFill>
                  <a:srgbClr val="212745"/>
                </a:solidFill>
                <a:latin typeface="Arial MT"/>
                <a:cs typeface="Arial MT"/>
              </a:rPr>
              <a:t>pp</a:t>
            </a:r>
            <a:r>
              <a:rPr sz="1500" spc="-10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2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9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500" spc="-140" dirty="0">
                <a:solidFill>
                  <a:srgbClr val="212745"/>
                </a:solidFill>
                <a:latin typeface="Arial MT"/>
                <a:cs typeface="Arial MT"/>
              </a:rPr>
              <a:t>ng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i</a:t>
            </a:r>
            <a:r>
              <a:rPr sz="1500" spc="-8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8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500" spc="-90" dirty="0">
                <a:solidFill>
                  <a:srgbClr val="212745"/>
                </a:solidFill>
                <a:latin typeface="Arial MT"/>
                <a:cs typeface="Arial MT"/>
              </a:rPr>
              <a:t>m.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ECCF3"/>
              </a:buClr>
              <a:buFont typeface="Cambria"/>
              <a:buChar char="◾"/>
            </a:pPr>
            <a:endParaRPr sz="2350">
              <a:latin typeface="Arial MT"/>
              <a:cs typeface="Arial MT"/>
            </a:endParaRPr>
          </a:p>
          <a:p>
            <a:pPr marL="569595" marR="229870" lvl="1" indent="-214629">
              <a:lnSpc>
                <a:spcPct val="100000"/>
              </a:lnSpc>
              <a:buClr>
                <a:srgbClr val="5ECCF3"/>
              </a:buClr>
              <a:buSzPct val="93333"/>
              <a:buFont typeface="Cambria"/>
              <a:buChar char="◾"/>
              <a:tabLst>
                <a:tab pos="570230" algn="l"/>
              </a:tabLst>
            </a:pPr>
            <a:r>
              <a:rPr sz="1500" b="1" spc="-150" dirty="0">
                <a:solidFill>
                  <a:srgbClr val="212745"/>
                </a:solidFill>
                <a:latin typeface="Verdana"/>
                <a:cs typeface="Verdana"/>
              </a:rPr>
              <a:t>Approach:</a:t>
            </a:r>
            <a:r>
              <a:rPr sz="1500" b="1" spc="-2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identify</a:t>
            </a:r>
            <a:r>
              <a:rPr sz="15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Arial MT"/>
                <a:cs typeface="Arial MT"/>
              </a:rPr>
              <a:t>frequently</a:t>
            </a:r>
            <a:r>
              <a:rPr sz="15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occurring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terms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in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Arial MT"/>
                <a:cs typeface="Arial MT"/>
              </a:rPr>
              <a:t>each</a:t>
            </a:r>
            <a:r>
              <a:rPr sz="15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document.</a:t>
            </a:r>
            <a:r>
              <a:rPr sz="15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Form</a:t>
            </a:r>
            <a:r>
              <a:rPr sz="15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similarity </a:t>
            </a:r>
            <a:r>
              <a:rPr sz="1500" spc="-4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Arial MT"/>
                <a:cs typeface="Arial MT"/>
              </a:rPr>
              <a:t>measure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35" dirty="0">
                <a:solidFill>
                  <a:srgbClr val="212745"/>
                </a:solidFill>
                <a:latin typeface="Arial MT"/>
                <a:cs typeface="Arial MT"/>
              </a:rPr>
              <a:t>based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on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frequencies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Arial MT"/>
                <a:cs typeface="Arial MT"/>
              </a:rPr>
              <a:t>different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terms.</a:t>
            </a:r>
            <a:r>
              <a:rPr sz="15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Arial MT"/>
                <a:cs typeface="Arial MT"/>
              </a:rPr>
              <a:t>Use</a:t>
            </a:r>
            <a:r>
              <a:rPr sz="15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35" dirty="0">
                <a:solidFill>
                  <a:srgbClr val="212745"/>
                </a:solidFill>
                <a:latin typeface="Arial MT"/>
                <a:cs typeface="Arial MT"/>
              </a:rPr>
              <a:t>it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35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Arial MT"/>
                <a:cs typeface="Arial MT"/>
              </a:rPr>
              <a:t>cluster.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0217" y="4572000"/>
            <a:ext cx="2505703" cy="12528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64940" y="5846064"/>
            <a:ext cx="12179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5" dirty="0">
                <a:latin typeface="Arial MT"/>
                <a:cs typeface="Arial MT"/>
              </a:rPr>
              <a:t>E</a:t>
            </a:r>
            <a:r>
              <a:rPr sz="1100" spc="-25" dirty="0">
                <a:latin typeface="Arial MT"/>
                <a:cs typeface="Arial MT"/>
              </a:rPr>
              <a:t>n</a:t>
            </a:r>
            <a:r>
              <a:rPr sz="1100" spc="-20" dirty="0">
                <a:latin typeface="Arial MT"/>
                <a:cs typeface="Arial MT"/>
              </a:rPr>
              <a:t>r</a:t>
            </a:r>
            <a:r>
              <a:rPr sz="1100" spc="-25" dirty="0">
                <a:latin typeface="Arial MT"/>
                <a:cs typeface="Arial MT"/>
              </a:rPr>
              <a:t>o</a:t>
            </a:r>
            <a:r>
              <a:rPr sz="1100" dirty="0">
                <a:latin typeface="Arial MT"/>
                <a:cs typeface="Arial MT"/>
              </a:rPr>
              <a:t>n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e</a:t>
            </a:r>
            <a:r>
              <a:rPr sz="1100" spc="-45" dirty="0">
                <a:latin typeface="Arial MT"/>
                <a:cs typeface="Arial MT"/>
              </a:rPr>
              <a:t>m</a:t>
            </a:r>
            <a:r>
              <a:rPr sz="1100" spc="-25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i</a:t>
            </a:r>
            <a:r>
              <a:rPr sz="1100" dirty="0">
                <a:latin typeface="Arial MT"/>
                <a:cs typeface="Arial MT"/>
              </a:rPr>
              <a:t>l</a:t>
            </a:r>
            <a:r>
              <a:rPr sz="1100" spc="-25" dirty="0">
                <a:latin typeface="Arial MT"/>
                <a:cs typeface="Arial MT"/>
              </a:rPr>
              <a:t> da</a:t>
            </a:r>
            <a:r>
              <a:rPr sz="1100" spc="-20" dirty="0">
                <a:latin typeface="Arial MT"/>
                <a:cs typeface="Arial MT"/>
              </a:rPr>
              <a:t>t</a:t>
            </a:r>
            <a:r>
              <a:rPr sz="1100" spc="-25" dirty="0">
                <a:latin typeface="Arial MT"/>
                <a:cs typeface="Arial MT"/>
              </a:rPr>
              <a:t>ase</a:t>
            </a:r>
            <a:r>
              <a:rPr sz="1100" dirty="0">
                <a:latin typeface="Arial MT"/>
                <a:cs typeface="Arial MT"/>
              </a:rPr>
              <a:t>t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5" dirty="0"/>
              <a:t>25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B7EB6877-F0DC-6388-DA4D-8F745B282FB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7022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5" dirty="0"/>
              <a:t> </a:t>
            </a:r>
            <a:r>
              <a:rPr lang="en-US" spc="-10" dirty="0"/>
              <a:t>–</a:t>
            </a:r>
            <a:r>
              <a:rPr spc="-5" dirty="0"/>
              <a:t> </a:t>
            </a:r>
            <a:r>
              <a:rPr lang="en-US" spc="-130" dirty="0"/>
              <a:t>S  p  r   </a:t>
            </a:r>
            <a:r>
              <a:rPr lang="en-US" spc="-130" dirty="0" err="1"/>
              <a:t>i</a:t>
            </a:r>
            <a:r>
              <a:rPr lang="en-US" spc="-130" dirty="0"/>
              <a:t>   n   g</a:t>
            </a:r>
            <a:r>
              <a:rPr spc="-5" dirty="0"/>
              <a:t> </a:t>
            </a:r>
            <a:r>
              <a:rPr spc="-55" dirty="0"/>
              <a:t>202</a:t>
            </a:r>
            <a:r>
              <a:rPr lang="en-US" spc="-55" dirty="0"/>
              <a:t>4</a:t>
            </a:r>
            <a:endParaRPr spc="-5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pc="210" dirty="0"/>
              <a:t>A</a:t>
            </a:r>
            <a:r>
              <a:rPr spc="-60" dirty="0"/>
              <a:t>SS</a:t>
            </a:r>
            <a:r>
              <a:rPr spc="405" dirty="0"/>
              <a:t>O</a:t>
            </a:r>
            <a:r>
              <a:rPr spc="310" dirty="0"/>
              <a:t>C</a:t>
            </a:r>
            <a:r>
              <a:rPr spc="-80" dirty="0"/>
              <a:t>I</a:t>
            </a:r>
            <a:r>
              <a:rPr spc="-75" dirty="0"/>
              <a:t>A</a:t>
            </a:r>
            <a:r>
              <a:rPr spc="60" dirty="0"/>
              <a:t>T</a:t>
            </a:r>
            <a:r>
              <a:rPr spc="95" dirty="0"/>
              <a:t>I</a:t>
            </a:r>
            <a:r>
              <a:rPr spc="235" dirty="0"/>
              <a:t>O</a:t>
            </a:r>
            <a:r>
              <a:rPr spc="395" dirty="0"/>
              <a:t>N</a:t>
            </a:r>
            <a:r>
              <a:rPr spc="-70" dirty="0"/>
              <a:t> </a:t>
            </a:r>
            <a:r>
              <a:rPr spc="-30" dirty="0"/>
              <a:t>R</a:t>
            </a:r>
            <a:r>
              <a:rPr spc="170" dirty="0"/>
              <a:t>U</a:t>
            </a:r>
            <a:r>
              <a:rPr spc="-50" dirty="0"/>
              <a:t>L</a:t>
            </a:r>
            <a:r>
              <a:rPr spc="-100" dirty="0"/>
              <a:t>E</a:t>
            </a:r>
            <a:r>
              <a:rPr spc="-70" dirty="0"/>
              <a:t> </a:t>
            </a:r>
            <a:r>
              <a:rPr spc="75" dirty="0"/>
              <a:t>DI</a:t>
            </a:r>
            <a:r>
              <a:rPr spc="85" dirty="0"/>
              <a:t>S</a:t>
            </a:r>
            <a:r>
              <a:rPr spc="310" dirty="0"/>
              <a:t>C</a:t>
            </a:r>
            <a:r>
              <a:rPr spc="295" dirty="0"/>
              <a:t>O</a:t>
            </a:r>
            <a:r>
              <a:rPr spc="40" dirty="0"/>
              <a:t>V</a:t>
            </a:r>
            <a:r>
              <a:rPr spc="-100" dirty="0"/>
              <a:t>E</a:t>
            </a:r>
            <a:r>
              <a:rPr spc="-225" dirty="0"/>
              <a:t>R</a:t>
            </a:r>
            <a:r>
              <a:rPr dirty="0"/>
              <a:t>Y</a:t>
            </a:r>
            <a:r>
              <a:rPr spc="-415" dirty="0"/>
              <a:t>:</a:t>
            </a:r>
            <a:r>
              <a:rPr spc="-355" dirty="0"/>
              <a:t> </a:t>
            </a:r>
            <a:r>
              <a:rPr spc="40" dirty="0"/>
              <a:t>DE</a:t>
            </a:r>
            <a:r>
              <a:rPr spc="30" dirty="0"/>
              <a:t>F</a:t>
            </a:r>
            <a:r>
              <a:rPr spc="160" dirty="0"/>
              <a:t>IN</a:t>
            </a:r>
            <a:r>
              <a:rPr spc="-5" dirty="0"/>
              <a:t>I</a:t>
            </a:r>
            <a:r>
              <a:rPr spc="-15" dirty="0"/>
              <a:t>T</a:t>
            </a:r>
            <a:r>
              <a:rPr spc="95" dirty="0"/>
              <a:t>I</a:t>
            </a:r>
            <a:r>
              <a:rPr spc="235" dirty="0"/>
              <a:t>O</a:t>
            </a:r>
            <a:r>
              <a:rPr spc="39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446274"/>
            <a:ext cx="7807325" cy="105346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80" dirty="0">
                <a:solidFill>
                  <a:srgbClr val="212745"/>
                </a:solidFill>
                <a:latin typeface="Arial MT"/>
                <a:cs typeface="Arial MT"/>
              </a:rPr>
              <a:t>Given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Arial MT"/>
                <a:cs typeface="Arial MT"/>
              </a:rPr>
              <a:t>set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Arial MT"/>
                <a:cs typeface="Arial MT"/>
              </a:rPr>
              <a:t>records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Arial MT"/>
                <a:cs typeface="Arial MT"/>
              </a:rPr>
              <a:t>each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which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Arial MT"/>
                <a:cs typeface="Arial MT"/>
              </a:rPr>
              <a:t>contain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Arial MT"/>
                <a:cs typeface="Arial MT"/>
              </a:rPr>
              <a:t>some</a:t>
            </a:r>
            <a:r>
              <a:rPr sz="15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number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Arial MT"/>
                <a:cs typeface="Arial MT"/>
              </a:rPr>
              <a:t>items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Arial MT"/>
                <a:cs typeface="Arial MT"/>
              </a:rPr>
              <a:t>from</a:t>
            </a:r>
            <a:r>
              <a:rPr sz="15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5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Arial MT"/>
                <a:cs typeface="Arial MT"/>
              </a:rPr>
              <a:t>given</a:t>
            </a:r>
            <a:r>
              <a:rPr sz="15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Arial MT"/>
                <a:cs typeface="Arial MT"/>
              </a:rPr>
              <a:t>collection</a:t>
            </a:r>
            <a:endParaRPr sz="1500">
              <a:latin typeface="Arial MT"/>
              <a:cs typeface="Arial MT"/>
            </a:endParaRPr>
          </a:p>
          <a:p>
            <a:pPr marL="641985" marR="5080" lvl="1" indent="-306070">
              <a:lnSpc>
                <a:spcPts val="2090"/>
              </a:lnSpc>
              <a:spcBef>
                <a:spcPts val="124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Produce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dependency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rules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which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will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predict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occurrence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an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item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based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on </a:t>
            </a:r>
            <a:r>
              <a:rPr sz="1800" spc="-5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cc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72639" y="3861953"/>
          <a:ext cx="3015615" cy="1489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525">
                <a:tc>
                  <a:txBody>
                    <a:bodyPr/>
                    <a:lstStyle/>
                    <a:p>
                      <a:pPr marL="55880">
                        <a:lnSpc>
                          <a:spcPts val="1350"/>
                        </a:lnSpc>
                      </a:pPr>
                      <a:r>
                        <a:rPr sz="1150" b="1" i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TID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350"/>
                        </a:lnSpc>
                      </a:pPr>
                      <a:r>
                        <a:rPr sz="115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Items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10">
                <a:tc>
                  <a:txBody>
                    <a:bodyPr/>
                    <a:lstStyle/>
                    <a:p>
                      <a:pPr marL="55880">
                        <a:lnSpc>
                          <a:spcPts val="1480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480"/>
                        </a:lnSpc>
                      </a:pPr>
                      <a:r>
                        <a:rPr sz="13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300" b="1" spc="-3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Coke,</a:t>
                      </a:r>
                      <a:r>
                        <a:rPr sz="13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50">
                <a:tc>
                  <a:txBody>
                    <a:bodyPr/>
                    <a:lstStyle/>
                    <a:p>
                      <a:pPr marL="55880">
                        <a:lnSpc>
                          <a:spcPts val="1470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470"/>
                        </a:lnSpc>
                      </a:pPr>
                      <a:r>
                        <a:rPr sz="13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300" b="1" spc="-4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331">
                <a:tc>
                  <a:txBody>
                    <a:bodyPr/>
                    <a:lstStyle/>
                    <a:p>
                      <a:pPr marL="55880">
                        <a:lnSpc>
                          <a:spcPts val="1470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470"/>
                        </a:lnSpc>
                      </a:pPr>
                      <a:r>
                        <a:rPr sz="13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30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Coke,</a:t>
                      </a:r>
                      <a:r>
                        <a:rPr sz="13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30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330">
                <a:tc>
                  <a:txBody>
                    <a:bodyPr/>
                    <a:lstStyle/>
                    <a:p>
                      <a:pPr marL="55880">
                        <a:lnSpc>
                          <a:spcPts val="1470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470"/>
                        </a:lnSpc>
                      </a:pPr>
                      <a:r>
                        <a:rPr sz="13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3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</a:t>
                      </a:r>
                      <a:r>
                        <a:rPr sz="13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30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007">
                <a:tc>
                  <a:txBody>
                    <a:bodyPr/>
                    <a:lstStyle/>
                    <a:p>
                      <a:pPr marL="55880">
                        <a:lnSpc>
                          <a:spcPts val="1470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470"/>
                        </a:lnSpc>
                      </a:pPr>
                      <a:r>
                        <a:rPr sz="13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Coke,</a:t>
                      </a:r>
                      <a:r>
                        <a:rPr sz="130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300" b="1" spc="-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214755" y="4247818"/>
            <a:ext cx="2404745" cy="838200"/>
            <a:chOff x="5214755" y="4247818"/>
            <a:chExt cx="2404745" cy="838200"/>
          </a:xfrm>
        </p:grpSpPr>
        <p:sp>
          <p:nvSpPr>
            <p:cNvPr id="6" name="object 6"/>
            <p:cNvSpPr/>
            <p:nvPr/>
          </p:nvSpPr>
          <p:spPr>
            <a:xfrm>
              <a:off x="5290955" y="4324018"/>
              <a:ext cx="2328545" cy="762000"/>
            </a:xfrm>
            <a:custGeom>
              <a:avLst/>
              <a:gdLst/>
              <a:ahLst/>
              <a:cxnLst/>
              <a:rect l="l" t="t" r="r" b="b"/>
              <a:pathLst>
                <a:path w="2328545" h="762000">
                  <a:moveTo>
                    <a:pt x="2328010" y="0"/>
                  </a:moveTo>
                  <a:lnTo>
                    <a:pt x="0" y="0"/>
                  </a:lnTo>
                  <a:lnTo>
                    <a:pt x="0" y="761746"/>
                  </a:lnTo>
                  <a:lnTo>
                    <a:pt x="2328010" y="761746"/>
                  </a:lnTo>
                  <a:lnTo>
                    <a:pt x="2328010" y="0"/>
                  </a:lnTo>
                  <a:close/>
                </a:path>
              </a:pathLst>
            </a:custGeom>
            <a:solidFill>
              <a:srgbClr val="B4D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5650" y="4415266"/>
              <a:ext cx="1338877" cy="1348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578094" y="4641062"/>
              <a:ext cx="1348740" cy="169545"/>
            </a:xfrm>
            <a:custGeom>
              <a:avLst/>
              <a:gdLst/>
              <a:ahLst/>
              <a:cxnLst/>
              <a:rect l="l" t="t" r="r" b="b"/>
              <a:pathLst>
                <a:path w="1348740" h="169545">
                  <a:moveTo>
                    <a:pt x="71716" y="0"/>
                  </a:moveTo>
                  <a:lnTo>
                    <a:pt x="61645" y="0"/>
                  </a:lnTo>
                  <a:lnTo>
                    <a:pt x="54292" y="533"/>
                  </a:lnTo>
                  <a:lnTo>
                    <a:pt x="28486" y="33591"/>
                  </a:lnTo>
                  <a:lnTo>
                    <a:pt x="28486" y="50520"/>
                  </a:lnTo>
                  <a:lnTo>
                    <a:pt x="28105" y="54546"/>
                  </a:lnTo>
                  <a:lnTo>
                    <a:pt x="6921" y="77787"/>
                  </a:lnTo>
                  <a:lnTo>
                    <a:pt x="0" y="77787"/>
                  </a:lnTo>
                  <a:lnTo>
                    <a:pt x="0" y="91325"/>
                  </a:lnTo>
                  <a:lnTo>
                    <a:pt x="6921" y="91325"/>
                  </a:lnTo>
                  <a:lnTo>
                    <a:pt x="11188" y="92062"/>
                  </a:lnTo>
                  <a:lnTo>
                    <a:pt x="28486" y="118579"/>
                  </a:lnTo>
                  <a:lnTo>
                    <a:pt x="28486" y="135509"/>
                  </a:lnTo>
                  <a:lnTo>
                    <a:pt x="29032" y="143268"/>
                  </a:lnTo>
                  <a:lnTo>
                    <a:pt x="61645" y="169113"/>
                  </a:lnTo>
                  <a:lnTo>
                    <a:pt x="71716" y="169113"/>
                  </a:lnTo>
                  <a:lnTo>
                    <a:pt x="71716" y="157137"/>
                  </a:lnTo>
                  <a:lnTo>
                    <a:pt x="61353" y="157137"/>
                  </a:lnTo>
                  <a:lnTo>
                    <a:pt x="58394" y="156781"/>
                  </a:lnTo>
                  <a:lnTo>
                    <a:pt x="53352" y="155397"/>
                  </a:lnTo>
                  <a:lnTo>
                    <a:pt x="51231" y="154203"/>
                  </a:lnTo>
                  <a:lnTo>
                    <a:pt x="49491" y="152527"/>
                  </a:lnTo>
                  <a:lnTo>
                    <a:pt x="47637" y="150799"/>
                  </a:lnTo>
                  <a:lnTo>
                    <a:pt x="46266" y="148386"/>
                  </a:lnTo>
                  <a:lnTo>
                    <a:pt x="44475" y="142252"/>
                  </a:lnTo>
                  <a:lnTo>
                    <a:pt x="44018" y="138493"/>
                  </a:lnTo>
                  <a:lnTo>
                    <a:pt x="44018" y="114096"/>
                  </a:lnTo>
                  <a:lnTo>
                    <a:pt x="43472" y="110109"/>
                  </a:lnTo>
                  <a:lnTo>
                    <a:pt x="20497" y="85598"/>
                  </a:lnTo>
                  <a:lnTo>
                    <a:pt x="20497" y="83515"/>
                  </a:lnTo>
                  <a:lnTo>
                    <a:pt x="44018" y="55003"/>
                  </a:lnTo>
                  <a:lnTo>
                    <a:pt x="44018" y="30607"/>
                  </a:lnTo>
                  <a:lnTo>
                    <a:pt x="44475" y="26847"/>
                  </a:lnTo>
                  <a:lnTo>
                    <a:pt x="61353" y="11976"/>
                  </a:lnTo>
                  <a:lnTo>
                    <a:pt x="71716" y="11976"/>
                  </a:lnTo>
                  <a:lnTo>
                    <a:pt x="71716" y="0"/>
                  </a:lnTo>
                  <a:close/>
                </a:path>
                <a:path w="1348740" h="169545">
                  <a:moveTo>
                    <a:pt x="201231" y="5816"/>
                  </a:moveTo>
                  <a:lnTo>
                    <a:pt x="177355" y="5816"/>
                  </a:lnTo>
                  <a:lnTo>
                    <a:pt x="146189" y="77787"/>
                  </a:lnTo>
                  <a:lnTo>
                    <a:pt x="121920" y="23698"/>
                  </a:lnTo>
                  <a:lnTo>
                    <a:pt x="113893" y="5816"/>
                  </a:lnTo>
                  <a:lnTo>
                    <a:pt x="90449" y="5816"/>
                  </a:lnTo>
                  <a:lnTo>
                    <a:pt x="90449" y="135077"/>
                  </a:lnTo>
                  <a:lnTo>
                    <a:pt x="106514" y="135077"/>
                  </a:lnTo>
                  <a:lnTo>
                    <a:pt x="106514" y="23698"/>
                  </a:lnTo>
                  <a:lnTo>
                    <a:pt x="139941" y="99491"/>
                  </a:lnTo>
                  <a:lnTo>
                    <a:pt x="150355" y="99491"/>
                  </a:lnTo>
                  <a:lnTo>
                    <a:pt x="160007" y="77787"/>
                  </a:lnTo>
                  <a:lnTo>
                    <a:pt x="184048" y="23698"/>
                  </a:lnTo>
                  <a:lnTo>
                    <a:pt x="184048" y="135077"/>
                  </a:lnTo>
                  <a:lnTo>
                    <a:pt x="201231" y="135077"/>
                  </a:lnTo>
                  <a:lnTo>
                    <a:pt x="201231" y="23698"/>
                  </a:lnTo>
                  <a:lnTo>
                    <a:pt x="201231" y="5816"/>
                  </a:lnTo>
                  <a:close/>
                </a:path>
                <a:path w="1348740" h="169545">
                  <a:moveTo>
                    <a:pt x="237578" y="38112"/>
                  </a:moveTo>
                  <a:lnTo>
                    <a:pt x="221259" y="38112"/>
                  </a:lnTo>
                  <a:lnTo>
                    <a:pt x="221259" y="135077"/>
                  </a:lnTo>
                  <a:lnTo>
                    <a:pt x="237578" y="135077"/>
                  </a:lnTo>
                  <a:lnTo>
                    <a:pt x="237578" y="38112"/>
                  </a:lnTo>
                  <a:close/>
                </a:path>
                <a:path w="1348740" h="169545">
                  <a:moveTo>
                    <a:pt x="238709" y="4940"/>
                  </a:moveTo>
                  <a:lnTo>
                    <a:pt x="220129" y="4940"/>
                  </a:lnTo>
                  <a:lnTo>
                    <a:pt x="220129" y="21869"/>
                  </a:lnTo>
                  <a:lnTo>
                    <a:pt x="238709" y="21869"/>
                  </a:lnTo>
                  <a:lnTo>
                    <a:pt x="238709" y="4940"/>
                  </a:lnTo>
                  <a:close/>
                </a:path>
                <a:path w="1348740" h="169545">
                  <a:moveTo>
                    <a:pt x="277456" y="0"/>
                  </a:moveTo>
                  <a:lnTo>
                    <a:pt x="261137" y="0"/>
                  </a:lnTo>
                  <a:lnTo>
                    <a:pt x="261137" y="135077"/>
                  </a:lnTo>
                  <a:lnTo>
                    <a:pt x="277456" y="135077"/>
                  </a:lnTo>
                  <a:lnTo>
                    <a:pt x="277456" y="0"/>
                  </a:lnTo>
                  <a:close/>
                </a:path>
                <a:path w="1348740" h="169545">
                  <a:moveTo>
                    <a:pt x="380873" y="135077"/>
                  </a:moveTo>
                  <a:lnTo>
                    <a:pt x="343369" y="88290"/>
                  </a:lnTo>
                  <a:lnTo>
                    <a:pt x="335991" y="79082"/>
                  </a:lnTo>
                  <a:lnTo>
                    <a:pt x="335635" y="78651"/>
                  </a:lnTo>
                  <a:lnTo>
                    <a:pt x="375488" y="38112"/>
                  </a:lnTo>
                  <a:lnTo>
                    <a:pt x="355180" y="38112"/>
                  </a:lnTo>
                  <a:lnTo>
                    <a:pt x="316801" y="79082"/>
                  </a:lnTo>
                  <a:lnTo>
                    <a:pt x="316801" y="0"/>
                  </a:lnTo>
                  <a:lnTo>
                    <a:pt x="300482" y="0"/>
                  </a:lnTo>
                  <a:lnTo>
                    <a:pt x="300482" y="135077"/>
                  </a:lnTo>
                  <a:lnTo>
                    <a:pt x="316801" y="135077"/>
                  </a:lnTo>
                  <a:lnTo>
                    <a:pt x="316801" y="94538"/>
                  </a:lnTo>
                  <a:lnTo>
                    <a:pt x="323227" y="88290"/>
                  </a:lnTo>
                  <a:lnTo>
                    <a:pt x="359435" y="135077"/>
                  </a:lnTo>
                  <a:lnTo>
                    <a:pt x="380873" y="135077"/>
                  </a:lnTo>
                  <a:close/>
                </a:path>
                <a:path w="1348740" h="169545">
                  <a:moveTo>
                    <a:pt x="454621" y="77787"/>
                  </a:moveTo>
                  <a:lnTo>
                    <a:pt x="447700" y="77787"/>
                  </a:lnTo>
                  <a:lnTo>
                    <a:pt x="443433" y="77038"/>
                  </a:lnTo>
                  <a:lnTo>
                    <a:pt x="426135" y="50520"/>
                  </a:lnTo>
                  <a:lnTo>
                    <a:pt x="426135" y="33591"/>
                  </a:lnTo>
                  <a:lnTo>
                    <a:pt x="425589" y="25844"/>
                  </a:lnTo>
                  <a:lnTo>
                    <a:pt x="392976" y="0"/>
                  </a:lnTo>
                  <a:lnTo>
                    <a:pt x="382905" y="0"/>
                  </a:lnTo>
                  <a:lnTo>
                    <a:pt x="382905" y="11976"/>
                  </a:lnTo>
                  <a:lnTo>
                    <a:pt x="393268" y="11976"/>
                  </a:lnTo>
                  <a:lnTo>
                    <a:pt x="396214" y="12319"/>
                  </a:lnTo>
                  <a:lnTo>
                    <a:pt x="410603" y="30607"/>
                  </a:lnTo>
                  <a:lnTo>
                    <a:pt x="410603" y="55003"/>
                  </a:lnTo>
                  <a:lnTo>
                    <a:pt x="411149" y="59004"/>
                  </a:lnTo>
                  <a:lnTo>
                    <a:pt x="434124" y="83515"/>
                  </a:lnTo>
                  <a:lnTo>
                    <a:pt x="434124" y="85598"/>
                  </a:lnTo>
                  <a:lnTo>
                    <a:pt x="410603" y="114096"/>
                  </a:lnTo>
                  <a:lnTo>
                    <a:pt x="410603" y="138493"/>
                  </a:lnTo>
                  <a:lnTo>
                    <a:pt x="410159" y="142252"/>
                  </a:lnTo>
                  <a:lnTo>
                    <a:pt x="393268" y="157137"/>
                  </a:lnTo>
                  <a:lnTo>
                    <a:pt x="382905" y="157137"/>
                  </a:lnTo>
                  <a:lnTo>
                    <a:pt x="382905" y="169113"/>
                  </a:lnTo>
                  <a:lnTo>
                    <a:pt x="392976" y="169113"/>
                  </a:lnTo>
                  <a:lnTo>
                    <a:pt x="400329" y="168579"/>
                  </a:lnTo>
                  <a:lnTo>
                    <a:pt x="426135" y="135509"/>
                  </a:lnTo>
                  <a:lnTo>
                    <a:pt x="426135" y="118579"/>
                  </a:lnTo>
                  <a:lnTo>
                    <a:pt x="426516" y="114566"/>
                  </a:lnTo>
                  <a:lnTo>
                    <a:pt x="447700" y="91325"/>
                  </a:lnTo>
                  <a:lnTo>
                    <a:pt x="454621" y="91325"/>
                  </a:lnTo>
                  <a:lnTo>
                    <a:pt x="454621" y="77787"/>
                  </a:lnTo>
                  <a:close/>
                </a:path>
                <a:path w="1348740" h="169545">
                  <a:moveTo>
                    <a:pt x="567702" y="70662"/>
                  </a:moveTo>
                  <a:lnTo>
                    <a:pt x="518731" y="70662"/>
                  </a:lnTo>
                  <a:lnTo>
                    <a:pt x="518731" y="86372"/>
                  </a:lnTo>
                  <a:lnTo>
                    <a:pt x="567702" y="86372"/>
                  </a:lnTo>
                  <a:lnTo>
                    <a:pt x="567702" y="70662"/>
                  </a:lnTo>
                  <a:close/>
                </a:path>
                <a:path w="1348740" h="169545">
                  <a:moveTo>
                    <a:pt x="629615" y="70662"/>
                  </a:moveTo>
                  <a:lnTo>
                    <a:pt x="580644" y="70662"/>
                  </a:lnTo>
                  <a:lnTo>
                    <a:pt x="580644" y="86372"/>
                  </a:lnTo>
                  <a:lnTo>
                    <a:pt x="629615" y="86372"/>
                  </a:lnTo>
                  <a:lnTo>
                    <a:pt x="629615" y="70662"/>
                  </a:lnTo>
                  <a:close/>
                </a:path>
                <a:path w="1348740" h="169545">
                  <a:moveTo>
                    <a:pt x="746658" y="73266"/>
                  </a:moveTo>
                  <a:lnTo>
                    <a:pt x="653415" y="28727"/>
                  </a:lnTo>
                  <a:lnTo>
                    <a:pt x="653415" y="44183"/>
                  </a:lnTo>
                  <a:lnTo>
                    <a:pt x="725728" y="78473"/>
                  </a:lnTo>
                  <a:lnTo>
                    <a:pt x="653415" y="112763"/>
                  </a:lnTo>
                  <a:lnTo>
                    <a:pt x="653415" y="128219"/>
                  </a:lnTo>
                  <a:lnTo>
                    <a:pt x="746658" y="83680"/>
                  </a:lnTo>
                  <a:lnTo>
                    <a:pt x="746658" y="73266"/>
                  </a:lnTo>
                  <a:close/>
                </a:path>
                <a:path w="1348740" h="169545">
                  <a:moveTo>
                    <a:pt x="891057" y="0"/>
                  </a:moveTo>
                  <a:lnTo>
                    <a:pt x="880986" y="0"/>
                  </a:lnTo>
                  <a:lnTo>
                    <a:pt x="873633" y="533"/>
                  </a:lnTo>
                  <a:lnTo>
                    <a:pt x="847826" y="33591"/>
                  </a:lnTo>
                  <a:lnTo>
                    <a:pt x="847826" y="50520"/>
                  </a:lnTo>
                  <a:lnTo>
                    <a:pt x="847445" y="54546"/>
                  </a:lnTo>
                  <a:lnTo>
                    <a:pt x="826262" y="77787"/>
                  </a:lnTo>
                  <a:lnTo>
                    <a:pt x="819340" y="77787"/>
                  </a:lnTo>
                  <a:lnTo>
                    <a:pt x="819340" y="91325"/>
                  </a:lnTo>
                  <a:lnTo>
                    <a:pt x="826262" y="91325"/>
                  </a:lnTo>
                  <a:lnTo>
                    <a:pt x="830529" y="92062"/>
                  </a:lnTo>
                  <a:lnTo>
                    <a:pt x="847826" y="118579"/>
                  </a:lnTo>
                  <a:lnTo>
                    <a:pt x="847826" y="135509"/>
                  </a:lnTo>
                  <a:lnTo>
                    <a:pt x="848372" y="143268"/>
                  </a:lnTo>
                  <a:lnTo>
                    <a:pt x="880986" y="169113"/>
                  </a:lnTo>
                  <a:lnTo>
                    <a:pt x="891057" y="169113"/>
                  </a:lnTo>
                  <a:lnTo>
                    <a:pt x="891057" y="157137"/>
                  </a:lnTo>
                  <a:lnTo>
                    <a:pt x="880694" y="157137"/>
                  </a:lnTo>
                  <a:lnTo>
                    <a:pt x="877735" y="156781"/>
                  </a:lnTo>
                  <a:lnTo>
                    <a:pt x="872693" y="155397"/>
                  </a:lnTo>
                  <a:lnTo>
                    <a:pt x="870572" y="154203"/>
                  </a:lnTo>
                  <a:lnTo>
                    <a:pt x="868832" y="152527"/>
                  </a:lnTo>
                  <a:lnTo>
                    <a:pt x="866978" y="150799"/>
                  </a:lnTo>
                  <a:lnTo>
                    <a:pt x="865606" y="148386"/>
                  </a:lnTo>
                  <a:lnTo>
                    <a:pt x="863815" y="142252"/>
                  </a:lnTo>
                  <a:lnTo>
                    <a:pt x="863358" y="138493"/>
                  </a:lnTo>
                  <a:lnTo>
                    <a:pt x="863358" y="114096"/>
                  </a:lnTo>
                  <a:lnTo>
                    <a:pt x="862812" y="110109"/>
                  </a:lnTo>
                  <a:lnTo>
                    <a:pt x="839838" y="85598"/>
                  </a:lnTo>
                  <a:lnTo>
                    <a:pt x="839838" y="83515"/>
                  </a:lnTo>
                  <a:lnTo>
                    <a:pt x="863358" y="55003"/>
                  </a:lnTo>
                  <a:lnTo>
                    <a:pt x="863358" y="30607"/>
                  </a:lnTo>
                  <a:lnTo>
                    <a:pt x="863815" y="26847"/>
                  </a:lnTo>
                  <a:lnTo>
                    <a:pt x="880694" y="11976"/>
                  </a:lnTo>
                  <a:lnTo>
                    <a:pt x="891057" y="11976"/>
                  </a:lnTo>
                  <a:lnTo>
                    <a:pt x="891057" y="0"/>
                  </a:lnTo>
                  <a:close/>
                </a:path>
                <a:path w="1348740" h="169545">
                  <a:moveTo>
                    <a:pt x="1000518" y="14401"/>
                  </a:moveTo>
                  <a:lnTo>
                    <a:pt x="964920" y="3467"/>
                  </a:lnTo>
                  <a:lnTo>
                    <a:pt x="951839" y="3467"/>
                  </a:lnTo>
                  <a:lnTo>
                    <a:pt x="913295" y="27228"/>
                  </a:lnTo>
                  <a:lnTo>
                    <a:pt x="902411" y="70573"/>
                  </a:lnTo>
                  <a:lnTo>
                    <a:pt x="902677" y="78498"/>
                  </a:lnTo>
                  <a:lnTo>
                    <a:pt x="923798" y="126111"/>
                  </a:lnTo>
                  <a:lnTo>
                    <a:pt x="951877" y="137426"/>
                  </a:lnTo>
                  <a:lnTo>
                    <a:pt x="965466" y="137426"/>
                  </a:lnTo>
                  <a:lnTo>
                    <a:pt x="995006" y="128917"/>
                  </a:lnTo>
                  <a:lnTo>
                    <a:pt x="1000518" y="126314"/>
                  </a:lnTo>
                  <a:lnTo>
                    <a:pt x="1000518" y="122580"/>
                  </a:lnTo>
                  <a:lnTo>
                    <a:pt x="1000518" y="105829"/>
                  </a:lnTo>
                  <a:lnTo>
                    <a:pt x="999210" y="105829"/>
                  </a:lnTo>
                  <a:lnTo>
                    <a:pt x="965390" y="122580"/>
                  </a:lnTo>
                  <a:lnTo>
                    <a:pt x="954963" y="122580"/>
                  </a:lnTo>
                  <a:lnTo>
                    <a:pt x="921372" y="87058"/>
                  </a:lnTo>
                  <a:lnTo>
                    <a:pt x="920305" y="79425"/>
                  </a:lnTo>
                  <a:lnTo>
                    <a:pt x="920305" y="62242"/>
                  </a:lnTo>
                  <a:lnTo>
                    <a:pt x="935545" y="27114"/>
                  </a:lnTo>
                  <a:lnTo>
                    <a:pt x="954913" y="18135"/>
                  </a:lnTo>
                  <a:lnTo>
                    <a:pt x="965504" y="18135"/>
                  </a:lnTo>
                  <a:lnTo>
                    <a:pt x="999134" y="35153"/>
                  </a:lnTo>
                  <a:lnTo>
                    <a:pt x="1000518" y="35153"/>
                  </a:lnTo>
                  <a:lnTo>
                    <a:pt x="1000518" y="18135"/>
                  </a:lnTo>
                  <a:lnTo>
                    <a:pt x="1000518" y="14401"/>
                  </a:lnTo>
                  <a:close/>
                </a:path>
                <a:path w="1348740" h="169545">
                  <a:moveTo>
                    <a:pt x="1091463" y="86639"/>
                  </a:moveTo>
                  <a:lnTo>
                    <a:pt x="1080109" y="49479"/>
                  </a:lnTo>
                  <a:lnTo>
                    <a:pt x="1074623" y="44221"/>
                  </a:lnTo>
                  <a:lnTo>
                    <a:pt x="1074623" y="86639"/>
                  </a:lnTo>
                  <a:lnTo>
                    <a:pt x="1074191" y="95338"/>
                  </a:lnTo>
                  <a:lnTo>
                    <a:pt x="1056627" y="123710"/>
                  </a:lnTo>
                  <a:lnTo>
                    <a:pt x="1039723" y="123710"/>
                  </a:lnTo>
                  <a:lnTo>
                    <a:pt x="1021664" y="86639"/>
                  </a:lnTo>
                  <a:lnTo>
                    <a:pt x="1022096" y="77825"/>
                  </a:lnTo>
                  <a:lnTo>
                    <a:pt x="1039723" y="49479"/>
                  </a:lnTo>
                  <a:lnTo>
                    <a:pt x="1056678" y="49479"/>
                  </a:lnTo>
                  <a:lnTo>
                    <a:pt x="1074623" y="86639"/>
                  </a:lnTo>
                  <a:lnTo>
                    <a:pt x="1074623" y="44221"/>
                  </a:lnTo>
                  <a:lnTo>
                    <a:pt x="1073264" y="42964"/>
                  </a:lnTo>
                  <a:lnTo>
                    <a:pt x="1065898" y="38773"/>
                  </a:lnTo>
                  <a:lnTo>
                    <a:pt x="1057554" y="36258"/>
                  </a:lnTo>
                  <a:lnTo>
                    <a:pt x="1048232" y="35420"/>
                  </a:lnTo>
                  <a:lnTo>
                    <a:pt x="1038936" y="36258"/>
                  </a:lnTo>
                  <a:lnTo>
                    <a:pt x="1007808" y="65036"/>
                  </a:lnTo>
                  <a:lnTo>
                    <a:pt x="1004824" y="86639"/>
                  </a:lnTo>
                  <a:lnTo>
                    <a:pt x="1005547" y="97828"/>
                  </a:lnTo>
                  <a:lnTo>
                    <a:pt x="1030160" y="134327"/>
                  </a:lnTo>
                  <a:lnTo>
                    <a:pt x="1048232" y="137769"/>
                  </a:lnTo>
                  <a:lnTo>
                    <a:pt x="1057554" y="136944"/>
                  </a:lnTo>
                  <a:lnTo>
                    <a:pt x="1088517" y="108331"/>
                  </a:lnTo>
                  <a:lnTo>
                    <a:pt x="1090726" y="98183"/>
                  </a:lnTo>
                  <a:lnTo>
                    <a:pt x="1091463" y="86639"/>
                  </a:lnTo>
                  <a:close/>
                </a:path>
                <a:path w="1348740" h="169545">
                  <a:moveTo>
                    <a:pt x="1185735" y="135077"/>
                  </a:moveTo>
                  <a:lnTo>
                    <a:pt x="1148232" y="88290"/>
                  </a:lnTo>
                  <a:lnTo>
                    <a:pt x="1140853" y="79082"/>
                  </a:lnTo>
                  <a:lnTo>
                    <a:pt x="1140498" y="78651"/>
                  </a:lnTo>
                  <a:lnTo>
                    <a:pt x="1180350" y="38112"/>
                  </a:lnTo>
                  <a:lnTo>
                    <a:pt x="1160043" y="38112"/>
                  </a:lnTo>
                  <a:lnTo>
                    <a:pt x="1121664" y="79082"/>
                  </a:lnTo>
                  <a:lnTo>
                    <a:pt x="1121664" y="0"/>
                  </a:lnTo>
                  <a:lnTo>
                    <a:pt x="1105344" y="0"/>
                  </a:lnTo>
                  <a:lnTo>
                    <a:pt x="1105344" y="135077"/>
                  </a:lnTo>
                  <a:lnTo>
                    <a:pt x="1121664" y="135077"/>
                  </a:lnTo>
                  <a:lnTo>
                    <a:pt x="1121664" y="94538"/>
                  </a:lnTo>
                  <a:lnTo>
                    <a:pt x="1128090" y="88290"/>
                  </a:lnTo>
                  <a:lnTo>
                    <a:pt x="1164297" y="135077"/>
                  </a:lnTo>
                  <a:lnTo>
                    <a:pt x="1185735" y="135077"/>
                  </a:lnTo>
                  <a:close/>
                </a:path>
                <a:path w="1348740" h="169545">
                  <a:moveTo>
                    <a:pt x="1266634" y="75780"/>
                  </a:moveTo>
                  <a:lnTo>
                    <a:pt x="1250746" y="41376"/>
                  </a:lnTo>
                  <a:lnTo>
                    <a:pt x="1250746" y="75780"/>
                  </a:lnTo>
                  <a:lnTo>
                    <a:pt x="1199438" y="75780"/>
                  </a:lnTo>
                  <a:lnTo>
                    <a:pt x="1222451" y="48869"/>
                  </a:lnTo>
                  <a:lnTo>
                    <a:pt x="1231188" y="48869"/>
                  </a:lnTo>
                  <a:lnTo>
                    <a:pt x="1250746" y="75780"/>
                  </a:lnTo>
                  <a:lnTo>
                    <a:pt x="1250746" y="41376"/>
                  </a:lnTo>
                  <a:lnTo>
                    <a:pt x="1248346" y="39751"/>
                  </a:lnTo>
                  <a:lnTo>
                    <a:pt x="1239088" y="36283"/>
                  </a:lnTo>
                  <a:lnTo>
                    <a:pt x="1233766" y="35420"/>
                  </a:lnTo>
                  <a:lnTo>
                    <a:pt x="1227747" y="35420"/>
                  </a:lnTo>
                  <a:lnTo>
                    <a:pt x="1189837" y="57048"/>
                  </a:lnTo>
                  <a:lnTo>
                    <a:pt x="1182865" y="87160"/>
                  </a:lnTo>
                  <a:lnTo>
                    <a:pt x="1183665" y="98501"/>
                  </a:lnTo>
                  <a:lnTo>
                    <a:pt x="1211059" y="134073"/>
                  </a:lnTo>
                  <a:lnTo>
                    <a:pt x="1231646" y="137337"/>
                  </a:lnTo>
                  <a:lnTo>
                    <a:pt x="1235583" y="137337"/>
                  </a:lnTo>
                  <a:lnTo>
                    <a:pt x="1264818" y="129171"/>
                  </a:lnTo>
                  <a:lnTo>
                    <a:pt x="1264818" y="123101"/>
                  </a:lnTo>
                  <a:lnTo>
                    <a:pt x="1264818" y="111379"/>
                  </a:lnTo>
                  <a:lnTo>
                    <a:pt x="1263853" y="111379"/>
                  </a:lnTo>
                  <a:lnTo>
                    <a:pt x="1262532" y="112483"/>
                  </a:lnTo>
                  <a:lnTo>
                    <a:pt x="1260843" y="113652"/>
                  </a:lnTo>
                  <a:lnTo>
                    <a:pt x="1235062" y="123101"/>
                  </a:lnTo>
                  <a:lnTo>
                    <a:pt x="1221460" y="123101"/>
                  </a:lnTo>
                  <a:lnTo>
                    <a:pt x="1199438" y="88290"/>
                  </a:lnTo>
                  <a:lnTo>
                    <a:pt x="1266634" y="88290"/>
                  </a:lnTo>
                  <a:lnTo>
                    <a:pt x="1266634" y="75780"/>
                  </a:lnTo>
                  <a:close/>
                </a:path>
                <a:path w="1348740" h="169545">
                  <a:moveTo>
                    <a:pt x="1348447" y="77787"/>
                  </a:moveTo>
                  <a:lnTo>
                    <a:pt x="1341526" y="77787"/>
                  </a:lnTo>
                  <a:lnTo>
                    <a:pt x="1337259" y="77038"/>
                  </a:lnTo>
                  <a:lnTo>
                    <a:pt x="1319961" y="50520"/>
                  </a:lnTo>
                  <a:lnTo>
                    <a:pt x="1319961" y="33591"/>
                  </a:lnTo>
                  <a:lnTo>
                    <a:pt x="1319415" y="25844"/>
                  </a:lnTo>
                  <a:lnTo>
                    <a:pt x="1286802" y="0"/>
                  </a:lnTo>
                  <a:lnTo>
                    <a:pt x="1276731" y="0"/>
                  </a:lnTo>
                  <a:lnTo>
                    <a:pt x="1276731" y="11976"/>
                  </a:lnTo>
                  <a:lnTo>
                    <a:pt x="1287094" y="11976"/>
                  </a:lnTo>
                  <a:lnTo>
                    <a:pt x="1290040" y="12319"/>
                  </a:lnTo>
                  <a:lnTo>
                    <a:pt x="1304429" y="30607"/>
                  </a:lnTo>
                  <a:lnTo>
                    <a:pt x="1304429" y="55003"/>
                  </a:lnTo>
                  <a:lnTo>
                    <a:pt x="1304975" y="59004"/>
                  </a:lnTo>
                  <a:lnTo>
                    <a:pt x="1327950" y="83515"/>
                  </a:lnTo>
                  <a:lnTo>
                    <a:pt x="1327950" y="85598"/>
                  </a:lnTo>
                  <a:lnTo>
                    <a:pt x="1304429" y="114096"/>
                  </a:lnTo>
                  <a:lnTo>
                    <a:pt x="1304429" y="138493"/>
                  </a:lnTo>
                  <a:lnTo>
                    <a:pt x="1303972" y="142252"/>
                  </a:lnTo>
                  <a:lnTo>
                    <a:pt x="1287094" y="157137"/>
                  </a:lnTo>
                  <a:lnTo>
                    <a:pt x="1276731" y="157137"/>
                  </a:lnTo>
                  <a:lnTo>
                    <a:pt x="1276731" y="169113"/>
                  </a:lnTo>
                  <a:lnTo>
                    <a:pt x="1286802" y="169113"/>
                  </a:lnTo>
                  <a:lnTo>
                    <a:pt x="1294155" y="168579"/>
                  </a:lnTo>
                  <a:lnTo>
                    <a:pt x="1319961" y="135509"/>
                  </a:lnTo>
                  <a:lnTo>
                    <a:pt x="1319961" y="118579"/>
                  </a:lnTo>
                  <a:lnTo>
                    <a:pt x="1320342" y="114566"/>
                  </a:lnTo>
                  <a:lnTo>
                    <a:pt x="1341526" y="91325"/>
                  </a:lnTo>
                  <a:lnTo>
                    <a:pt x="1348447" y="91325"/>
                  </a:lnTo>
                  <a:lnTo>
                    <a:pt x="1348447" y="77787"/>
                  </a:lnTo>
                  <a:close/>
                </a:path>
              </a:pathLst>
            </a:custGeom>
            <a:solidFill>
              <a:srgbClr val="B4D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3503" y="4856951"/>
              <a:ext cx="1031574" cy="17085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699186" y="4856962"/>
              <a:ext cx="803910" cy="169545"/>
            </a:xfrm>
            <a:custGeom>
              <a:avLst/>
              <a:gdLst/>
              <a:ahLst/>
              <a:cxnLst/>
              <a:rect l="l" t="t" r="r" b="b"/>
              <a:pathLst>
                <a:path w="803909" h="169545">
                  <a:moveTo>
                    <a:pt x="48971" y="70662"/>
                  </a:moveTo>
                  <a:lnTo>
                    <a:pt x="0" y="70662"/>
                  </a:lnTo>
                  <a:lnTo>
                    <a:pt x="0" y="86372"/>
                  </a:lnTo>
                  <a:lnTo>
                    <a:pt x="48971" y="86372"/>
                  </a:lnTo>
                  <a:lnTo>
                    <a:pt x="48971" y="70662"/>
                  </a:lnTo>
                  <a:close/>
                </a:path>
                <a:path w="803909" h="169545">
                  <a:moveTo>
                    <a:pt x="110883" y="70662"/>
                  </a:moveTo>
                  <a:lnTo>
                    <a:pt x="61912" y="70662"/>
                  </a:lnTo>
                  <a:lnTo>
                    <a:pt x="61912" y="86372"/>
                  </a:lnTo>
                  <a:lnTo>
                    <a:pt x="110883" y="86372"/>
                  </a:lnTo>
                  <a:lnTo>
                    <a:pt x="110883" y="70662"/>
                  </a:lnTo>
                  <a:close/>
                </a:path>
                <a:path w="803909" h="169545">
                  <a:moveTo>
                    <a:pt x="227926" y="73266"/>
                  </a:moveTo>
                  <a:lnTo>
                    <a:pt x="134683" y="28727"/>
                  </a:lnTo>
                  <a:lnTo>
                    <a:pt x="134683" y="44183"/>
                  </a:lnTo>
                  <a:lnTo>
                    <a:pt x="206997" y="78473"/>
                  </a:lnTo>
                  <a:lnTo>
                    <a:pt x="134683" y="112763"/>
                  </a:lnTo>
                  <a:lnTo>
                    <a:pt x="134683" y="128219"/>
                  </a:lnTo>
                  <a:lnTo>
                    <a:pt x="227926" y="83680"/>
                  </a:lnTo>
                  <a:lnTo>
                    <a:pt x="227926" y="73266"/>
                  </a:lnTo>
                  <a:close/>
                </a:path>
                <a:path w="803909" h="169545">
                  <a:moveTo>
                    <a:pt x="372325" y="0"/>
                  </a:moveTo>
                  <a:lnTo>
                    <a:pt x="362254" y="0"/>
                  </a:lnTo>
                  <a:lnTo>
                    <a:pt x="354901" y="533"/>
                  </a:lnTo>
                  <a:lnTo>
                    <a:pt x="329095" y="33591"/>
                  </a:lnTo>
                  <a:lnTo>
                    <a:pt x="329095" y="50520"/>
                  </a:lnTo>
                  <a:lnTo>
                    <a:pt x="328714" y="54546"/>
                  </a:lnTo>
                  <a:lnTo>
                    <a:pt x="307530" y="77787"/>
                  </a:lnTo>
                  <a:lnTo>
                    <a:pt x="300609" y="77787"/>
                  </a:lnTo>
                  <a:lnTo>
                    <a:pt x="300609" y="91325"/>
                  </a:lnTo>
                  <a:lnTo>
                    <a:pt x="307530" y="91325"/>
                  </a:lnTo>
                  <a:lnTo>
                    <a:pt x="311797" y="92062"/>
                  </a:lnTo>
                  <a:lnTo>
                    <a:pt x="329095" y="118579"/>
                  </a:lnTo>
                  <a:lnTo>
                    <a:pt x="329095" y="135509"/>
                  </a:lnTo>
                  <a:lnTo>
                    <a:pt x="329641" y="143268"/>
                  </a:lnTo>
                  <a:lnTo>
                    <a:pt x="362254" y="169113"/>
                  </a:lnTo>
                  <a:lnTo>
                    <a:pt x="372325" y="169113"/>
                  </a:lnTo>
                  <a:lnTo>
                    <a:pt x="372325" y="157137"/>
                  </a:lnTo>
                  <a:lnTo>
                    <a:pt x="361962" y="157137"/>
                  </a:lnTo>
                  <a:lnTo>
                    <a:pt x="359003" y="156781"/>
                  </a:lnTo>
                  <a:lnTo>
                    <a:pt x="353961" y="155397"/>
                  </a:lnTo>
                  <a:lnTo>
                    <a:pt x="351840" y="154203"/>
                  </a:lnTo>
                  <a:lnTo>
                    <a:pt x="350100" y="152527"/>
                  </a:lnTo>
                  <a:lnTo>
                    <a:pt x="348246" y="150799"/>
                  </a:lnTo>
                  <a:lnTo>
                    <a:pt x="346875" y="148386"/>
                  </a:lnTo>
                  <a:lnTo>
                    <a:pt x="345084" y="142252"/>
                  </a:lnTo>
                  <a:lnTo>
                    <a:pt x="344627" y="138493"/>
                  </a:lnTo>
                  <a:lnTo>
                    <a:pt x="344627" y="114096"/>
                  </a:lnTo>
                  <a:lnTo>
                    <a:pt x="344081" y="110109"/>
                  </a:lnTo>
                  <a:lnTo>
                    <a:pt x="321106" y="85598"/>
                  </a:lnTo>
                  <a:lnTo>
                    <a:pt x="321106" y="83515"/>
                  </a:lnTo>
                  <a:lnTo>
                    <a:pt x="344627" y="55003"/>
                  </a:lnTo>
                  <a:lnTo>
                    <a:pt x="344627" y="30607"/>
                  </a:lnTo>
                  <a:lnTo>
                    <a:pt x="345084" y="26847"/>
                  </a:lnTo>
                  <a:lnTo>
                    <a:pt x="361962" y="11976"/>
                  </a:lnTo>
                  <a:lnTo>
                    <a:pt x="372325" y="11976"/>
                  </a:lnTo>
                  <a:lnTo>
                    <a:pt x="372325" y="0"/>
                  </a:lnTo>
                  <a:close/>
                </a:path>
                <a:path w="803909" h="169545">
                  <a:moveTo>
                    <a:pt x="478751" y="87134"/>
                  </a:moveTo>
                  <a:lnTo>
                    <a:pt x="460870" y="65011"/>
                  </a:lnTo>
                  <a:lnTo>
                    <a:pt x="460870" y="91236"/>
                  </a:lnTo>
                  <a:lnTo>
                    <a:pt x="460870" y="100672"/>
                  </a:lnTo>
                  <a:lnTo>
                    <a:pt x="429755" y="120408"/>
                  </a:lnTo>
                  <a:lnTo>
                    <a:pt x="408254" y="120408"/>
                  </a:lnTo>
                  <a:lnTo>
                    <a:pt x="408254" y="72656"/>
                  </a:lnTo>
                  <a:lnTo>
                    <a:pt x="433692" y="72656"/>
                  </a:lnTo>
                  <a:lnTo>
                    <a:pt x="438251" y="72859"/>
                  </a:lnTo>
                  <a:lnTo>
                    <a:pt x="444677" y="73672"/>
                  </a:lnTo>
                  <a:lnTo>
                    <a:pt x="447636" y="74599"/>
                  </a:lnTo>
                  <a:lnTo>
                    <a:pt x="450354" y="76047"/>
                  </a:lnTo>
                  <a:lnTo>
                    <a:pt x="454583" y="78244"/>
                  </a:lnTo>
                  <a:lnTo>
                    <a:pt x="457390" y="80924"/>
                  </a:lnTo>
                  <a:lnTo>
                    <a:pt x="460171" y="87236"/>
                  </a:lnTo>
                  <a:lnTo>
                    <a:pt x="460870" y="91236"/>
                  </a:lnTo>
                  <a:lnTo>
                    <a:pt x="460870" y="65011"/>
                  </a:lnTo>
                  <a:lnTo>
                    <a:pt x="454533" y="63284"/>
                  </a:lnTo>
                  <a:lnTo>
                    <a:pt x="454533" y="62585"/>
                  </a:lnTo>
                  <a:lnTo>
                    <a:pt x="460197" y="59867"/>
                  </a:lnTo>
                  <a:lnTo>
                    <a:pt x="462013" y="58331"/>
                  </a:lnTo>
                  <a:lnTo>
                    <a:pt x="464642" y="56108"/>
                  </a:lnTo>
                  <a:lnTo>
                    <a:pt x="471068" y="46494"/>
                  </a:lnTo>
                  <a:lnTo>
                    <a:pt x="472567" y="41402"/>
                  </a:lnTo>
                  <a:lnTo>
                    <a:pt x="472668" y="29540"/>
                  </a:lnTo>
                  <a:lnTo>
                    <a:pt x="471601" y="24815"/>
                  </a:lnTo>
                  <a:lnTo>
                    <a:pt x="469290" y="20485"/>
                  </a:lnTo>
                  <a:lnTo>
                    <a:pt x="467321" y="16764"/>
                  </a:lnTo>
                  <a:lnTo>
                    <a:pt x="463931" y="13512"/>
                  </a:lnTo>
                  <a:lnTo>
                    <a:pt x="455079" y="8763"/>
                  </a:lnTo>
                  <a:lnTo>
                    <a:pt x="454787" y="8674"/>
                  </a:lnTo>
                  <a:lnTo>
                    <a:pt x="454787" y="34290"/>
                  </a:lnTo>
                  <a:lnTo>
                    <a:pt x="454787" y="41402"/>
                  </a:lnTo>
                  <a:lnTo>
                    <a:pt x="433171" y="58331"/>
                  </a:lnTo>
                  <a:lnTo>
                    <a:pt x="408254" y="58331"/>
                  </a:lnTo>
                  <a:lnTo>
                    <a:pt x="408254" y="20485"/>
                  </a:lnTo>
                  <a:lnTo>
                    <a:pt x="430771" y="20485"/>
                  </a:lnTo>
                  <a:lnTo>
                    <a:pt x="454787" y="34290"/>
                  </a:lnTo>
                  <a:lnTo>
                    <a:pt x="454787" y="8674"/>
                  </a:lnTo>
                  <a:lnTo>
                    <a:pt x="450659" y="7327"/>
                  </a:lnTo>
                  <a:lnTo>
                    <a:pt x="441464" y="6121"/>
                  </a:lnTo>
                  <a:lnTo>
                    <a:pt x="434555" y="5816"/>
                  </a:lnTo>
                  <a:lnTo>
                    <a:pt x="391058" y="5816"/>
                  </a:lnTo>
                  <a:lnTo>
                    <a:pt x="391058" y="135077"/>
                  </a:lnTo>
                  <a:lnTo>
                    <a:pt x="436930" y="135077"/>
                  </a:lnTo>
                  <a:lnTo>
                    <a:pt x="444106" y="134289"/>
                  </a:lnTo>
                  <a:lnTo>
                    <a:pt x="455218" y="131102"/>
                  </a:lnTo>
                  <a:lnTo>
                    <a:pt x="460425" y="128397"/>
                  </a:lnTo>
                  <a:lnTo>
                    <a:pt x="465289" y="124574"/>
                  </a:lnTo>
                  <a:lnTo>
                    <a:pt x="469404" y="121399"/>
                  </a:lnTo>
                  <a:lnTo>
                    <a:pt x="470192" y="120408"/>
                  </a:lnTo>
                  <a:lnTo>
                    <a:pt x="472668" y="117335"/>
                  </a:lnTo>
                  <a:lnTo>
                    <a:pt x="477532" y="107505"/>
                  </a:lnTo>
                  <a:lnTo>
                    <a:pt x="478751" y="101828"/>
                  </a:lnTo>
                  <a:lnTo>
                    <a:pt x="478751" y="87134"/>
                  </a:lnTo>
                  <a:close/>
                </a:path>
                <a:path w="803909" h="169545">
                  <a:moveTo>
                    <a:pt x="569277" y="75780"/>
                  </a:moveTo>
                  <a:lnTo>
                    <a:pt x="553389" y="41376"/>
                  </a:lnTo>
                  <a:lnTo>
                    <a:pt x="553389" y="75780"/>
                  </a:lnTo>
                  <a:lnTo>
                    <a:pt x="502081" y="75780"/>
                  </a:lnTo>
                  <a:lnTo>
                    <a:pt x="525094" y="48869"/>
                  </a:lnTo>
                  <a:lnTo>
                    <a:pt x="533831" y="48869"/>
                  </a:lnTo>
                  <a:lnTo>
                    <a:pt x="553389" y="75780"/>
                  </a:lnTo>
                  <a:lnTo>
                    <a:pt x="553389" y="41376"/>
                  </a:lnTo>
                  <a:lnTo>
                    <a:pt x="550989" y="39751"/>
                  </a:lnTo>
                  <a:lnTo>
                    <a:pt x="541731" y="36283"/>
                  </a:lnTo>
                  <a:lnTo>
                    <a:pt x="536409" y="35420"/>
                  </a:lnTo>
                  <a:lnTo>
                    <a:pt x="530390" y="35420"/>
                  </a:lnTo>
                  <a:lnTo>
                    <a:pt x="492480" y="57048"/>
                  </a:lnTo>
                  <a:lnTo>
                    <a:pt x="485508" y="87160"/>
                  </a:lnTo>
                  <a:lnTo>
                    <a:pt x="486308" y="98501"/>
                  </a:lnTo>
                  <a:lnTo>
                    <a:pt x="513702" y="134073"/>
                  </a:lnTo>
                  <a:lnTo>
                    <a:pt x="534289" y="137337"/>
                  </a:lnTo>
                  <a:lnTo>
                    <a:pt x="538226" y="137337"/>
                  </a:lnTo>
                  <a:lnTo>
                    <a:pt x="567461" y="129171"/>
                  </a:lnTo>
                  <a:lnTo>
                    <a:pt x="567461" y="123101"/>
                  </a:lnTo>
                  <a:lnTo>
                    <a:pt x="567461" y="111379"/>
                  </a:lnTo>
                  <a:lnTo>
                    <a:pt x="566496" y="111379"/>
                  </a:lnTo>
                  <a:lnTo>
                    <a:pt x="565175" y="112483"/>
                  </a:lnTo>
                  <a:lnTo>
                    <a:pt x="563499" y="113652"/>
                  </a:lnTo>
                  <a:lnTo>
                    <a:pt x="537705" y="123101"/>
                  </a:lnTo>
                  <a:lnTo>
                    <a:pt x="524103" y="123101"/>
                  </a:lnTo>
                  <a:lnTo>
                    <a:pt x="502081" y="88290"/>
                  </a:lnTo>
                  <a:lnTo>
                    <a:pt x="569277" y="88290"/>
                  </a:lnTo>
                  <a:lnTo>
                    <a:pt x="569277" y="75780"/>
                  </a:lnTo>
                  <a:close/>
                </a:path>
                <a:path w="803909" h="169545">
                  <a:moveTo>
                    <a:pt x="659765" y="75780"/>
                  </a:moveTo>
                  <a:lnTo>
                    <a:pt x="643877" y="41376"/>
                  </a:lnTo>
                  <a:lnTo>
                    <a:pt x="643877" y="75780"/>
                  </a:lnTo>
                  <a:lnTo>
                    <a:pt x="592569" y="75780"/>
                  </a:lnTo>
                  <a:lnTo>
                    <a:pt x="615581" y="48869"/>
                  </a:lnTo>
                  <a:lnTo>
                    <a:pt x="624319" y="48869"/>
                  </a:lnTo>
                  <a:lnTo>
                    <a:pt x="643877" y="75780"/>
                  </a:lnTo>
                  <a:lnTo>
                    <a:pt x="643877" y="41376"/>
                  </a:lnTo>
                  <a:lnTo>
                    <a:pt x="641477" y="39751"/>
                  </a:lnTo>
                  <a:lnTo>
                    <a:pt x="632218" y="36283"/>
                  </a:lnTo>
                  <a:lnTo>
                    <a:pt x="626897" y="35420"/>
                  </a:lnTo>
                  <a:lnTo>
                    <a:pt x="620877" y="35420"/>
                  </a:lnTo>
                  <a:lnTo>
                    <a:pt x="582968" y="57048"/>
                  </a:lnTo>
                  <a:lnTo>
                    <a:pt x="575995" y="87160"/>
                  </a:lnTo>
                  <a:lnTo>
                    <a:pt x="576795" y="98501"/>
                  </a:lnTo>
                  <a:lnTo>
                    <a:pt x="604189" y="134073"/>
                  </a:lnTo>
                  <a:lnTo>
                    <a:pt x="624776" y="137337"/>
                  </a:lnTo>
                  <a:lnTo>
                    <a:pt x="628713" y="137337"/>
                  </a:lnTo>
                  <a:lnTo>
                    <a:pt x="657948" y="129171"/>
                  </a:lnTo>
                  <a:lnTo>
                    <a:pt x="657948" y="123101"/>
                  </a:lnTo>
                  <a:lnTo>
                    <a:pt x="657948" y="111379"/>
                  </a:lnTo>
                  <a:lnTo>
                    <a:pt x="656983" y="111379"/>
                  </a:lnTo>
                  <a:lnTo>
                    <a:pt x="655662" y="112483"/>
                  </a:lnTo>
                  <a:lnTo>
                    <a:pt x="653973" y="113652"/>
                  </a:lnTo>
                  <a:lnTo>
                    <a:pt x="628192" y="123101"/>
                  </a:lnTo>
                  <a:lnTo>
                    <a:pt x="614591" y="123101"/>
                  </a:lnTo>
                  <a:lnTo>
                    <a:pt x="592569" y="88290"/>
                  </a:lnTo>
                  <a:lnTo>
                    <a:pt x="659765" y="88290"/>
                  </a:lnTo>
                  <a:lnTo>
                    <a:pt x="659765" y="75780"/>
                  </a:lnTo>
                  <a:close/>
                </a:path>
                <a:path w="803909" h="169545">
                  <a:moveTo>
                    <a:pt x="724560" y="38633"/>
                  </a:moveTo>
                  <a:lnTo>
                    <a:pt x="723519" y="38455"/>
                  </a:lnTo>
                  <a:lnTo>
                    <a:pt x="722579" y="38328"/>
                  </a:lnTo>
                  <a:lnTo>
                    <a:pt x="720902" y="38150"/>
                  </a:lnTo>
                  <a:lnTo>
                    <a:pt x="719632" y="38112"/>
                  </a:lnTo>
                  <a:lnTo>
                    <a:pt x="713790" y="38112"/>
                  </a:lnTo>
                  <a:lnTo>
                    <a:pt x="709498" y="39192"/>
                  </a:lnTo>
                  <a:lnTo>
                    <a:pt x="700633" y="43535"/>
                  </a:lnTo>
                  <a:lnTo>
                    <a:pt x="695439" y="47256"/>
                  </a:lnTo>
                  <a:lnTo>
                    <a:pt x="689483" y="52514"/>
                  </a:lnTo>
                  <a:lnTo>
                    <a:pt x="689483" y="38112"/>
                  </a:lnTo>
                  <a:lnTo>
                    <a:pt x="673163" y="38112"/>
                  </a:lnTo>
                  <a:lnTo>
                    <a:pt x="673163" y="135077"/>
                  </a:lnTo>
                  <a:lnTo>
                    <a:pt x="689483" y="135077"/>
                  </a:lnTo>
                  <a:lnTo>
                    <a:pt x="689483" y="66230"/>
                  </a:lnTo>
                  <a:lnTo>
                    <a:pt x="693356" y="62471"/>
                  </a:lnTo>
                  <a:lnTo>
                    <a:pt x="697471" y="59639"/>
                  </a:lnTo>
                  <a:lnTo>
                    <a:pt x="706158" y="55816"/>
                  </a:lnTo>
                  <a:lnTo>
                    <a:pt x="710526" y="54864"/>
                  </a:lnTo>
                  <a:lnTo>
                    <a:pt x="716826" y="54864"/>
                  </a:lnTo>
                  <a:lnTo>
                    <a:pt x="718464" y="54902"/>
                  </a:lnTo>
                  <a:lnTo>
                    <a:pt x="721182" y="55079"/>
                  </a:lnTo>
                  <a:lnTo>
                    <a:pt x="722477" y="55295"/>
                  </a:lnTo>
                  <a:lnTo>
                    <a:pt x="723684" y="55638"/>
                  </a:lnTo>
                  <a:lnTo>
                    <a:pt x="724560" y="55638"/>
                  </a:lnTo>
                  <a:lnTo>
                    <a:pt x="724560" y="54864"/>
                  </a:lnTo>
                  <a:lnTo>
                    <a:pt x="724560" y="52514"/>
                  </a:lnTo>
                  <a:lnTo>
                    <a:pt x="724560" y="38633"/>
                  </a:lnTo>
                  <a:close/>
                </a:path>
                <a:path w="803909" h="169545">
                  <a:moveTo>
                    <a:pt x="803490" y="77787"/>
                  </a:moveTo>
                  <a:lnTo>
                    <a:pt x="796569" y="77787"/>
                  </a:lnTo>
                  <a:lnTo>
                    <a:pt x="792302" y="77038"/>
                  </a:lnTo>
                  <a:lnTo>
                    <a:pt x="775004" y="50520"/>
                  </a:lnTo>
                  <a:lnTo>
                    <a:pt x="775004" y="33591"/>
                  </a:lnTo>
                  <a:lnTo>
                    <a:pt x="774458" y="25844"/>
                  </a:lnTo>
                  <a:lnTo>
                    <a:pt x="741845" y="0"/>
                  </a:lnTo>
                  <a:lnTo>
                    <a:pt x="731774" y="0"/>
                  </a:lnTo>
                  <a:lnTo>
                    <a:pt x="731774" y="11976"/>
                  </a:lnTo>
                  <a:lnTo>
                    <a:pt x="742137" y="11976"/>
                  </a:lnTo>
                  <a:lnTo>
                    <a:pt x="745083" y="12319"/>
                  </a:lnTo>
                  <a:lnTo>
                    <a:pt x="759472" y="30607"/>
                  </a:lnTo>
                  <a:lnTo>
                    <a:pt x="759472" y="55003"/>
                  </a:lnTo>
                  <a:lnTo>
                    <a:pt x="760018" y="59004"/>
                  </a:lnTo>
                  <a:lnTo>
                    <a:pt x="782993" y="83515"/>
                  </a:lnTo>
                  <a:lnTo>
                    <a:pt x="782993" y="85598"/>
                  </a:lnTo>
                  <a:lnTo>
                    <a:pt x="759472" y="114096"/>
                  </a:lnTo>
                  <a:lnTo>
                    <a:pt x="759472" y="138493"/>
                  </a:lnTo>
                  <a:lnTo>
                    <a:pt x="759015" y="142252"/>
                  </a:lnTo>
                  <a:lnTo>
                    <a:pt x="742137" y="157137"/>
                  </a:lnTo>
                  <a:lnTo>
                    <a:pt x="731774" y="157137"/>
                  </a:lnTo>
                  <a:lnTo>
                    <a:pt x="731774" y="169113"/>
                  </a:lnTo>
                  <a:lnTo>
                    <a:pt x="741845" y="169113"/>
                  </a:lnTo>
                  <a:lnTo>
                    <a:pt x="749198" y="168579"/>
                  </a:lnTo>
                  <a:lnTo>
                    <a:pt x="775004" y="135509"/>
                  </a:lnTo>
                  <a:lnTo>
                    <a:pt x="775004" y="118579"/>
                  </a:lnTo>
                  <a:lnTo>
                    <a:pt x="775385" y="114566"/>
                  </a:lnTo>
                  <a:lnTo>
                    <a:pt x="796569" y="91325"/>
                  </a:lnTo>
                  <a:lnTo>
                    <a:pt x="803490" y="91325"/>
                  </a:lnTo>
                  <a:lnTo>
                    <a:pt x="803490" y="77787"/>
                  </a:lnTo>
                  <a:close/>
                </a:path>
              </a:pathLst>
            </a:custGeom>
            <a:solidFill>
              <a:srgbClr val="B4D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14755" y="4247818"/>
              <a:ext cx="2328545" cy="762000"/>
            </a:xfrm>
            <a:custGeom>
              <a:avLst/>
              <a:gdLst/>
              <a:ahLst/>
              <a:cxnLst/>
              <a:rect l="l" t="t" r="r" b="b"/>
              <a:pathLst>
                <a:path w="2328545" h="762000">
                  <a:moveTo>
                    <a:pt x="2328010" y="0"/>
                  </a:moveTo>
                  <a:lnTo>
                    <a:pt x="0" y="0"/>
                  </a:lnTo>
                  <a:lnTo>
                    <a:pt x="0" y="761746"/>
                  </a:lnTo>
                  <a:lnTo>
                    <a:pt x="2328010" y="761746"/>
                  </a:lnTo>
                  <a:lnTo>
                    <a:pt x="232801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93495" y="4254608"/>
            <a:ext cx="2151380" cy="7105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500" spc="-5" dirty="0">
                <a:latin typeface="Times New Roman"/>
                <a:cs typeface="Times New Roman"/>
              </a:rPr>
              <a:t>Rules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discovered:</a:t>
            </a:r>
            <a:endParaRPr sz="15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CC0000"/>
                </a:solidFill>
                <a:latin typeface="Tahoma"/>
                <a:cs typeface="Tahoma"/>
              </a:rPr>
              <a:t>{Milk}</a:t>
            </a:r>
            <a:r>
              <a:rPr sz="1400" spc="-6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C0000"/>
                </a:solidFill>
                <a:latin typeface="Tahoma"/>
                <a:cs typeface="Tahoma"/>
              </a:rPr>
              <a:t>--&gt;</a:t>
            </a:r>
            <a:r>
              <a:rPr sz="1400" spc="-7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CC0000"/>
                </a:solidFill>
                <a:latin typeface="Tahoma"/>
                <a:cs typeface="Tahoma"/>
              </a:rPr>
              <a:t>{Coke}</a:t>
            </a:r>
            <a:endParaRPr sz="1400">
              <a:latin typeface="Tahoma"/>
              <a:cs typeface="Tahoma"/>
            </a:endParaRPr>
          </a:p>
          <a:p>
            <a:pPr marL="228600">
              <a:lnSpc>
                <a:spcPct val="100000"/>
              </a:lnSpc>
              <a:spcBef>
                <a:spcPts val="25"/>
              </a:spcBef>
            </a:pP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{Diaper, </a:t>
            </a:r>
            <a:r>
              <a:rPr sz="1400" spc="-20" dirty="0">
                <a:solidFill>
                  <a:srgbClr val="CC0000"/>
                </a:solidFill>
                <a:latin typeface="Tahoma"/>
                <a:cs typeface="Tahoma"/>
              </a:rPr>
              <a:t>Milk}</a:t>
            </a:r>
            <a:r>
              <a:rPr sz="1400" spc="-5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C0000"/>
                </a:solidFill>
                <a:latin typeface="Tahoma"/>
                <a:cs typeface="Tahoma"/>
              </a:rPr>
              <a:t>--&gt;</a:t>
            </a:r>
            <a:r>
              <a:rPr sz="1400" spc="-6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C0000"/>
                </a:solidFill>
                <a:latin typeface="Tahoma"/>
                <a:cs typeface="Tahoma"/>
              </a:rPr>
              <a:t>{Beer}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5" dirty="0"/>
              <a:t>26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E782D4E5-6799-5C9B-BB8A-18EC7D1E429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7022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5" dirty="0"/>
              <a:t> </a:t>
            </a:r>
            <a:r>
              <a:rPr lang="en-US" spc="-10" dirty="0"/>
              <a:t>–</a:t>
            </a:r>
            <a:r>
              <a:rPr spc="-5" dirty="0"/>
              <a:t> </a:t>
            </a:r>
            <a:r>
              <a:rPr lang="en-US" spc="-130" dirty="0"/>
              <a:t>S  p  r   </a:t>
            </a:r>
            <a:r>
              <a:rPr lang="en-US" spc="-130" dirty="0" err="1"/>
              <a:t>i</a:t>
            </a:r>
            <a:r>
              <a:rPr lang="en-US" spc="-130" dirty="0"/>
              <a:t>   n   g</a:t>
            </a:r>
            <a:r>
              <a:rPr spc="-5" dirty="0"/>
              <a:t> </a:t>
            </a:r>
            <a:r>
              <a:rPr spc="-55" dirty="0"/>
              <a:t>202</a:t>
            </a:r>
            <a:r>
              <a:rPr lang="en-US" spc="-55" dirty="0"/>
              <a:t>4</a:t>
            </a:r>
            <a:endParaRPr spc="-5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pc="210" dirty="0"/>
              <a:t>A</a:t>
            </a:r>
            <a:r>
              <a:rPr spc="-60" dirty="0"/>
              <a:t>SS</a:t>
            </a:r>
            <a:r>
              <a:rPr spc="405" dirty="0"/>
              <a:t>O</a:t>
            </a:r>
            <a:r>
              <a:rPr spc="310" dirty="0"/>
              <a:t>C</a:t>
            </a:r>
            <a:r>
              <a:rPr spc="-80" dirty="0"/>
              <a:t>I</a:t>
            </a:r>
            <a:r>
              <a:rPr spc="-75" dirty="0"/>
              <a:t>A</a:t>
            </a:r>
            <a:r>
              <a:rPr spc="60" dirty="0"/>
              <a:t>T</a:t>
            </a:r>
            <a:r>
              <a:rPr spc="95" dirty="0"/>
              <a:t>I</a:t>
            </a:r>
            <a:r>
              <a:rPr spc="235" dirty="0"/>
              <a:t>O</a:t>
            </a:r>
            <a:r>
              <a:rPr spc="395" dirty="0"/>
              <a:t>N</a:t>
            </a:r>
            <a:r>
              <a:rPr spc="-350" dirty="0"/>
              <a:t> </a:t>
            </a:r>
            <a:r>
              <a:rPr spc="210" dirty="0"/>
              <a:t>A</a:t>
            </a:r>
            <a:r>
              <a:rPr spc="395" dirty="0"/>
              <a:t>N</a:t>
            </a:r>
            <a:r>
              <a:rPr spc="210" dirty="0"/>
              <a:t>A</a:t>
            </a:r>
            <a:r>
              <a:rPr spc="-355" dirty="0"/>
              <a:t>L</a:t>
            </a:r>
            <a:r>
              <a:rPr spc="30" dirty="0"/>
              <a:t>Y</a:t>
            </a:r>
            <a:r>
              <a:rPr spc="-60" dirty="0"/>
              <a:t>S</a:t>
            </a:r>
            <a:r>
              <a:rPr spc="-55" dirty="0"/>
              <a:t>I</a:t>
            </a:r>
            <a:r>
              <a:rPr spc="-90" dirty="0"/>
              <a:t>S</a:t>
            </a:r>
            <a:r>
              <a:rPr spc="-415" dirty="0"/>
              <a:t>:</a:t>
            </a:r>
            <a:r>
              <a:rPr spc="-635" dirty="0"/>
              <a:t> </a:t>
            </a:r>
            <a:r>
              <a:rPr spc="210" dirty="0"/>
              <a:t>A</a:t>
            </a:r>
            <a:r>
              <a:rPr spc="-140" dirty="0"/>
              <a:t>PP</a:t>
            </a:r>
            <a:r>
              <a:rPr spc="-50" dirty="0"/>
              <a:t>L</a:t>
            </a:r>
            <a:r>
              <a:rPr spc="70" dirty="0"/>
              <a:t>I</a:t>
            </a:r>
            <a:r>
              <a:rPr spc="225" dirty="0"/>
              <a:t>C</a:t>
            </a:r>
            <a:r>
              <a:rPr spc="-75" dirty="0"/>
              <a:t>A</a:t>
            </a:r>
            <a:r>
              <a:rPr spc="60" dirty="0"/>
              <a:t>T</a:t>
            </a:r>
            <a:r>
              <a:rPr spc="95" dirty="0"/>
              <a:t>I</a:t>
            </a:r>
            <a:r>
              <a:rPr spc="235" dirty="0"/>
              <a:t>O</a:t>
            </a:r>
            <a:r>
              <a:rPr spc="395" dirty="0"/>
              <a:t>N</a:t>
            </a:r>
            <a:r>
              <a:rPr spc="-65"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5" dirty="0"/>
              <a:t>27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139696"/>
            <a:ext cx="7810500" cy="365887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5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Ma</a:t>
            </a:r>
            <a:r>
              <a:rPr sz="17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700" spc="-100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et</a:t>
            </a:r>
            <a:r>
              <a:rPr sz="1700" spc="-75" dirty="0">
                <a:solidFill>
                  <a:srgbClr val="212745"/>
                </a:solidFill>
                <a:latin typeface="Trebuchet MS"/>
                <a:cs typeface="Trebuchet MS"/>
              </a:rPr>
              <a:t>-</a:t>
            </a:r>
            <a:r>
              <a:rPr sz="1700" spc="-14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700" spc="-13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700" spc="-100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1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130" dirty="0">
                <a:solidFill>
                  <a:srgbClr val="212745"/>
                </a:solidFill>
                <a:latin typeface="Trebuchet MS"/>
                <a:cs typeface="Trebuchet MS"/>
              </a:rPr>
              <a:t>na</a:t>
            </a:r>
            <a:r>
              <a:rPr sz="1700" spc="-14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700" spc="-9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17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700" spc="-70" dirty="0">
                <a:solidFill>
                  <a:srgbClr val="212745"/>
                </a:solidFill>
                <a:latin typeface="Trebuchet MS"/>
                <a:cs typeface="Trebuchet MS"/>
              </a:rPr>
              <a:t>Rules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212745"/>
                </a:solidFill>
                <a:latin typeface="Trebuchet MS"/>
                <a:cs typeface="Trebuchet MS"/>
              </a:rPr>
              <a:t>used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0" dirty="0">
                <a:solidFill>
                  <a:srgbClr val="212745"/>
                </a:solidFill>
                <a:latin typeface="Trebuchet MS"/>
                <a:cs typeface="Trebuchet MS"/>
              </a:rPr>
              <a:t>sales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75" dirty="0">
                <a:solidFill>
                  <a:srgbClr val="212745"/>
                </a:solidFill>
                <a:latin typeface="Trebuchet MS"/>
                <a:cs typeface="Trebuchet MS"/>
              </a:rPr>
              <a:t>promotion,</a:t>
            </a:r>
            <a:r>
              <a:rPr sz="1700" spc="-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shelf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35" dirty="0">
                <a:solidFill>
                  <a:srgbClr val="212745"/>
                </a:solidFill>
                <a:latin typeface="Trebuchet MS"/>
                <a:cs typeface="Trebuchet MS"/>
              </a:rPr>
              <a:t>management,</a:t>
            </a:r>
            <a:r>
              <a:rPr sz="1700" spc="-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75" dirty="0">
                <a:solidFill>
                  <a:srgbClr val="212745"/>
                </a:solidFill>
                <a:latin typeface="Trebuchet MS"/>
                <a:cs typeface="Trebuchet MS"/>
              </a:rPr>
              <a:t>inventory</a:t>
            </a:r>
            <a:r>
              <a:rPr sz="17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management</a:t>
            </a:r>
            <a:endParaRPr sz="17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9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5ECCF3"/>
              </a:buClr>
              <a:buFont typeface="Cambria"/>
              <a:buChar char="◾"/>
            </a:pPr>
            <a:endParaRPr sz="16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-22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13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7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700" spc="-90" dirty="0">
                <a:solidFill>
                  <a:srgbClr val="212745"/>
                </a:solidFill>
                <a:latin typeface="Trebuchet MS"/>
                <a:cs typeface="Trebuchet MS"/>
              </a:rPr>
              <a:t>uni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ti</a:t>
            </a:r>
            <a:r>
              <a:rPr sz="17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spc="-8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13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135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1700">
              <a:latin typeface="Trebuchet MS"/>
              <a:cs typeface="Trebuchet MS"/>
            </a:endParaRPr>
          </a:p>
          <a:p>
            <a:pPr marL="641985" marR="318770" lvl="1" indent="-306070">
              <a:lnSpc>
                <a:spcPct val="102400"/>
              </a:lnSpc>
              <a:spcBef>
                <a:spcPts val="91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700" spc="-70" dirty="0">
                <a:solidFill>
                  <a:srgbClr val="212745"/>
                </a:solidFill>
                <a:latin typeface="Trebuchet MS"/>
                <a:cs typeface="Trebuchet MS"/>
              </a:rPr>
              <a:t>Rules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212745"/>
                </a:solidFill>
                <a:latin typeface="Trebuchet MS"/>
                <a:cs typeface="Trebuchet MS"/>
              </a:rPr>
              <a:t>used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find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212745"/>
                </a:solidFill>
                <a:latin typeface="Trebuchet MS"/>
                <a:cs typeface="Trebuchet MS"/>
              </a:rPr>
              <a:t>combination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0" dirty="0">
                <a:solidFill>
                  <a:srgbClr val="212745"/>
                </a:solidFill>
                <a:latin typeface="Trebuchet MS"/>
                <a:cs typeface="Trebuchet MS"/>
              </a:rPr>
              <a:t>alarms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50" dirty="0">
                <a:solidFill>
                  <a:srgbClr val="212745"/>
                </a:solidFill>
                <a:latin typeface="Trebuchet MS"/>
                <a:cs typeface="Trebuchet MS"/>
              </a:rPr>
              <a:t>occur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212745"/>
                </a:solidFill>
                <a:latin typeface="Trebuchet MS"/>
                <a:cs typeface="Trebuchet MS"/>
              </a:rPr>
              <a:t>together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0" dirty="0">
                <a:solidFill>
                  <a:srgbClr val="212745"/>
                </a:solidFill>
                <a:latin typeface="Trebuchet MS"/>
                <a:cs typeface="Trebuchet MS"/>
              </a:rPr>
              <a:t>frequently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0" dirty="0">
                <a:solidFill>
                  <a:srgbClr val="212745"/>
                </a:solidFill>
                <a:latin typeface="Trebuchet MS"/>
                <a:cs typeface="Trebuchet MS"/>
              </a:rPr>
              <a:t>in </a:t>
            </a:r>
            <a:r>
              <a:rPr sz="1700" spc="-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700" spc="-100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s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ti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0" dirty="0">
                <a:solidFill>
                  <a:srgbClr val="212745"/>
                </a:solidFill>
                <a:latin typeface="Trebuchet MS"/>
                <a:cs typeface="Trebuchet MS"/>
              </a:rPr>
              <a:t>pe</a:t>
            </a:r>
            <a:r>
              <a:rPr sz="17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7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spc="-8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endParaRPr sz="17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9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5ECCF3"/>
              </a:buClr>
              <a:buFont typeface="Cambria"/>
              <a:buChar char="◾"/>
            </a:pPr>
            <a:endParaRPr sz="155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9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13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700" spc="-125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7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ti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1700">
              <a:latin typeface="Trebuchet MS"/>
              <a:cs typeface="Trebuchet MS"/>
            </a:endParaRPr>
          </a:p>
          <a:p>
            <a:pPr marL="641985" marR="869950" lvl="1" indent="-306070">
              <a:lnSpc>
                <a:spcPct val="103499"/>
              </a:lnSpc>
              <a:spcBef>
                <a:spcPts val="88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700" spc="-70" dirty="0">
                <a:solidFill>
                  <a:srgbClr val="212745"/>
                </a:solidFill>
                <a:latin typeface="Trebuchet MS"/>
                <a:cs typeface="Trebuchet MS"/>
              </a:rPr>
              <a:t>Rules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212745"/>
                </a:solidFill>
                <a:latin typeface="Trebuchet MS"/>
                <a:cs typeface="Trebuchet MS"/>
              </a:rPr>
              <a:t>used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find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212745"/>
                </a:solidFill>
                <a:latin typeface="Trebuchet MS"/>
                <a:cs typeface="Trebuchet MS"/>
              </a:rPr>
              <a:t>combination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patient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70" dirty="0">
                <a:solidFill>
                  <a:srgbClr val="212745"/>
                </a:solidFill>
                <a:latin typeface="Trebuchet MS"/>
                <a:cs typeface="Trebuchet MS"/>
              </a:rPr>
              <a:t>symptoms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test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212745"/>
                </a:solidFill>
                <a:latin typeface="Trebuchet MS"/>
                <a:cs typeface="Trebuchet MS"/>
              </a:rPr>
              <a:t>results </a:t>
            </a:r>
            <a:r>
              <a:rPr sz="1700" spc="-4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ss</a:t>
            </a:r>
            <a:r>
              <a:rPr sz="17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8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w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it</a:t>
            </a:r>
            <a:r>
              <a:rPr sz="1700" spc="-8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4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700" spc="-8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1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84502DB7-D106-7D90-ACAC-CA02F324012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7022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5" dirty="0"/>
              <a:t> </a:t>
            </a:r>
            <a:r>
              <a:rPr lang="en-US" spc="-10" dirty="0"/>
              <a:t>–</a:t>
            </a:r>
            <a:r>
              <a:rPr spc="-5" dirty="0"/>
              <a:t> </a:t>
            </a:r>
            <a:r>
              <a:rPr lang="en-US" spc="-130" dirty="0"/>
              <a:t>S  p  r   </a:t>
            </a:r>
            <a:r>
              <a:rPr lang="en-US" spc="-130" dirty="0" err="1"/>
              <a:t>i</a:t>
            </a:r>
            <a:r>
              <a:rPr lang="en-US" spc="-130" dirty="0"/>
              <a:t>   n   g</a:t>
            </a:r>
            <a:r>
              <a:rPr spc="-5" dirty="0"/>
              <a:t> </a:t>
            </a:r>
            <a:r>
              <a:rPr spc="-55" dirty="0"/>
              <a:t>202</a:t>
            </a:r>
            <a:r>
              <a:rPr lang="en-US" spc="-55" dirty="0"/>
              <a:t>4</a:t>
            </a:r>
            <a:endParaRPr spc="-5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pc="80" dirty="0"/>
              <a:t>DEVIATION/ANOMALY/CHANGE</a:t>
            </a:r>
            <a:r>
              <a:rPr spc="-95" dirty="0"/>
              <a:t> </a:t>
            </a:r>
            <a:r>
              <a:rPr spc="150" dirty="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349500"/>
            <a:ext cx="7536180" cy="231902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Detect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significant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deviations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from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normal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behavior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Applications:</a:t>
            </a:r>
            <a:endParaRPr sz="18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1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600" spc="-8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7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6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ud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4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21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endParaRPr sz="16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5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w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k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Int</a:t>
            </a:r>
            <a:r>
              <a:rPr sz="16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24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21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4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21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endParaRPr sz="16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Identify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anomalous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0" dirty="0">
                <a:solidFill>
                  <a:srgbClr val="212745"/>
                </a:solidFill>
                <a:latin typeface="Verdana"/>
                <a:cs typeface="Verdana"/>
              </a:rPr>
              <a:t>behavior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from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5" dirty="0">
                <a:solidFill>
                  <a:srgbClr val="212745"/>
                </a:solidFill>
                <a:latin typeface="Verdana"/>
                <a:cs typeface="Verdana"/>
              </a:rPr>
              <a:t>sensor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212745"/>
                </a:solidFill>
                <a:latin typeface="Verdana"/>
                <a:cs typeface="Verdana"/>
              </a:rPr>
              <a:t>networks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for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monitoring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surveillance.</a:t>
            </a:r>
            <a:endParaRPr sz="16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12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4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265" dirty="0">
                <a:solidFill>
                  <a:srgbClr val="212745"/>
                </a:solidFill>
                <a:latin typeface="Verdana"/>
                <a:cs typeface="Verdana"/>
              </a:rPr>
              <a:t>ng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600" spc="-250" dirty="0">
                <a:solidFill>
                  <a:srgbClr val="212745"/>
                </a:solidFill>
                <a:latin typeface="Verdana"/>
                <a:cs typeface="Verdana"/>
              </a:rPr>
              <a:t>ha</a:t>
            </a:r>
            <a:r>
              <a:rPr sz="1600" spc="-265" dirty="0">
                <a:solidFill>
                  <a:srgbClr val="212745"/>
                </a:solidFill>
                <a:latin typeface="Verdana"/>
                <a:cs typeface="Verdana"/>
              </a:rPr>
              <a:t>ng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22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21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he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315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240" dirty="0">
                <a:solidFill>
                  <a:srgbClr val="212745"/>
                </a:solidFill>
                <a:latin typeface="Verdana"/>
                <a:cs typeface="Verdana"/>
              </a:rPr>
              <a:t>ba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8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285" dirty="0">
                <a:solidFill>
                  <a:srgbClr val="212745"/>
                </a:solidFill>
                <a:latin typeface="Verdana"/>
                <a:cs typeface="Verdana"/>
              </a:rPr>
              <a:t>v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21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235" dirty="0">
                <a:solidFill>
                  <a:srgbClr val="212745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05266" y="2260004"/>
            <a:ext cx="1646555" cy="1327150"/>
            <a:chOff x="7005266" y="2260004"/>
            <a:chExt cx="1646555" cy="1327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4664" y="2260004"/>
              <a:ext cx="1569523" cy="13271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5266" y="2498022"/>
              <a:ext cx="91482" cy="940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60028" y="3310624"/>
              <a:ext cx="91482" cy="9495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1022" y="3369561"/>
              <a:ext cx="91482" cy="9405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17545" y="2649529"/>
              <a:ext cx="161925" cy="214629"/>
            </a:xfrm>
            <a:custGeom>
              <a:avLst/>
              <a:gdLst/>
              <a:ahLst/>
              <a:cxnLst/>
              <a:rect l="l" t="t" r="r" b="b"/>
              <a:pathLst>
                <a:path w="161925" h="214630">
                  <a:moveTo>
                    <a:pt x="161709" y="0"/>
                  </a:moveTo>
                  <a:lnTo>
                    <a:pt x="0" y="0"/>
                  </a:lnTo>
                  <a:lnTo>
                    <a:pt x="0" y="214312"/>
                  </a:lnTo>
                  <a:lnTo>
                    <a:pt x="161709" y="214312"/>
                  </a:lnTo>
                  <a:lnTo>
                    <a:pt x="161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56277" y="5174268"/>
            <a:ext cx="1314450" cy="98583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15208" y="4539886"/>
            <a:ext cx="3200400" cy="1800225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5" dirty="0"/>
              <a:t>29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D37E1476-F856-6631-3CAE-B02495CFF20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7022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5" dirty="0"/>
              <a:t> </a:t>
            </a:r>
            <a:r>
              <a:rPr lang="en-US" spc="-10" dirty="0"/>
              <a:t>–</a:t>
            </a:r>
            <a:r>
              <a:rPr spc="-5" dirty="0"/>
              <a:t> </a:t>
            </a:r>
            <a:r>
              <a:rPr lang="en-US" spc="-130" dirty="0"/>
              <a:t>S  p  r   </a:t>
            </a:r>
            <a:r>
              <a:rPr lang="en-US" spc="-130" dirty="0" err="1"/>
              <a:t>i</a:t>
            </a:r>
            <a:r>
              <a:rPr lang="en-US" spc="-130" dirty="0"/>
              <a:t>   n   g</a:t>
            </a:r>
            <a:r>
              <a:rPr spc="-5" dirty="0"/>
              <a:t> </a:t>
            </a:r>
            <a:r>
              <a:rPr spc="-55" dirty="0"/>
              <a:t>202</a:t>
            </a:r>
            <a:r>
              <a:rPr lang="en-US" spc="-55" dirty="0"/>
              <a:t>4</a:t>
            </a:r>
            <a:endParaRPr spc="-5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pc="50" dirty="0"/>
              <a:t>MAJOR</a:t>
            </a:r>
            <a:r>
              <a:rPr spc="-85" dirty="0"/>
              <a:t> </a:t>
            </a:r>
            <a:r>
              <a:rPr spc="-35" dirty="0"/>
              <a:t>ISSUES</a:t>
            </a:r>
            <a:r>
              <a:rPr spc="-70" dirty="0"/>
              <a:t> </a:t>
            </a:r>
            <a:r>
              <a:rPr spc="160" dirty="0"/>
              <a:t>IN</a:t>
            </a:r>
            <a:r>
              <a:rPr spc="-75" dirty="0"/>
              <a:t> </a:t>
            </a:r>
            <a:r>
              <a:rPr spc="35" dirty="0"/>
              <a:t>DATA</a:t>
            </a:r>
            <a:r>
              <a:rPr spc="-80" dirty="0"/>
              <a:t> </a:t>
            </a:r>
            <a:r>
              <a:rPr spc="165" dirty="0"/>
              <a:t>MINING</a:t>
            </a:r>
            <a:r>
              <a:rPr spc="-75" dirty="0"/>
              <a:t> </a:t>
            </a:r>
            <a:r>
              <a:rPr spc="-110" dirty="0"/>
              <a:t>(1)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5" dirty="0"/>
              <a:t>30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001011"/>
            <a:ext cx="5106670" cy="3985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400" b="1" spc="-100" dirty="0">
                <a:solidFill>
                  <a:srgbClr val="212745"/>
                </a:solidFill>
                <a:latin typeface="Verdana"/>
                <a:cs typeface="Verdana"/>
              </a:rPr>
              <a:t>Mi</a:t>
            </a:r>
            <a:r>
              <a:rPr sz="1400" b="1" spc="-19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b="1" spc="-10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b="1" spc="-19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b="1" spc="-225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400" b="1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b="1" spc="-15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400" b="1" spc="-10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b="1" spc="-8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b="1" spc="-190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400" b="1" spc="-12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b="1" spc="-17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400" b="1" spc="-12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b="1" spc="-10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400" b="1" spc="-15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b="1" spc="-195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400" b="1" spc="-200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endParaRPr sz="14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132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8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us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nd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120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Mining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knowledge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multi-dimensional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space</a:t>
            </a:r>
            <a:endParaRPr sz="14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132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mining:</a:t>
            </a:r>
            <a:r>
              <a:rPr sz="1400" spc="-3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An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interdisciplinary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effort</a:t>
            </a:r>
            <a:endParaRPr sz="14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122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Boosting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power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discovery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networked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environment</a:t>
            </a:r>
            <a:endParaRPr sz="14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132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Handling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noise,</a:t>
            </a:r>
            <a:r>
              <a:rPr sz="14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uncertainty,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incompleteness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122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tte</a:t>
            </a:r>
            <a:r>
              <a:rPr sz="14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lua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nd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pa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tte</a:t>
            </a:r>
            <a:r>
              <a:rPr sz="14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n-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t-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mi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endParaRPr sz="14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32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400" b="1" spc="1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400" b="1" spc="-23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b="1" spc="-16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b="1" spc="-7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b="1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b="1" spc="-30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b="1" spc="-19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b="1" spc="-8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b="1" spc="-16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b="1" spc="-7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b="1" spc="-204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b="1" spc="-11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b="1" spc="-9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b="1" spc="-10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b="1" spc="-12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b="1" spc="-18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122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Int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mi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endParaRPr sz="14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132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po</a:t>
            </a:r>
            <a:r>
              <a:rPr sz="14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ba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und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k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122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nd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ual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z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mi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8483C03F-C8C0-436C-ADCD-BFDCC963D4F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7022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5" dirty="0"/>
              <a:t> </a:t>
            </a:r>
            <a:r>
              <a:rPr lang="en-US" spc="-10" dirty="0"/>
              <a:t>–</a:t>
            </a:r>
            <a:r>
              <a:rPr spc="-5" dirty="0"/>
              <a:t> </a:t>
            </a:r>
            <a:r>
              <a:rPr lang="en-US" spc="-130" dirty="0"/>
              <a:t>S  p  r   </a:t>
            </a:r>
            <a:r>
              <a:rPr lang="en-US" spc="-130" dirty="0" err="1"/>
              <a:t>i</a:t>
            </a:r>
            <a:r>
              <a:rPr lang="en-US" spc="-130" dirty="0"/>
              <a:t>   n   g</a:t>
            </a:r>
            <a:r>
              <a:rPr spc="-5" dirty="0"/>
              <a:t> </a:t>
            </a:r>
            <a:r>
              <a:rPr spc="-55" dirty="0"/>
              <a:t>202</a:t>
            </a:r>
            <a:r>
              <a:rPr lang="en-US" spc="-55" dirty="0"/>
              <a:t>4</a:t>
            </a:r>
            <a:endParaRPr spc="-5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pc="50" dirty="0"/>
              <a:t>MAJOR</a:t>
            </a:r>
            <a:r>
              <a:rPr spc="-85" dirty="0"/>
              <a:t> </a:t>
            </a:r>
            <a:r>
              <a:rPr spc="-35" dirty="0"/>
              <a:t>ISSUES</a:t>
            </a:r>
            <a:r>
              <a:rPr spc="-70" dirty="0"/>
              <a:t> </a:t>
            </a:r>
            <a:r>
              <a:rPr spc="160" dirty="0"/>
              <a:t>IN</a:t>
            </a:r>
            <a:r>
              <a:rPr spc="-75" dirty="0"/>
              <a:t> </a:t>
            </a:r>
            <a:r>
              <a:rPr spc="35" dirty="0"/>
              <a:t>DATA</a:t>
            </a:r>
            <a:r>
              <a:rPr spc="-80" dirty="0"/>
              <a:t> </a:t>
            </a:r>
            <a:r>
              <a:rPr spc="165" dirty="0"/>
              <a:t>MINING</a:t>
            </a:r>
            <a:r>
              <a:rPr spc="-75" dirty="0"/>
              <a:t> </a:t>
            </a:r>
            <a:r>
              <a:rPr spc="-110" dirty="0"/>
              <a:t>(2)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5" dirty="0"/>
              <a:t>31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141220"/>
            <a:ext cx="5001895" cy="3415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400" b="1" spc="-7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b="1" spc="-170" dirty="0">
                <a:solidFill>
                  <a:srgbClr val="212745"/>
                </a:solidFill>
                <a:latin typeface="Verdana"/>
                <a:cs typeface="Verdana"/>
              </a:rPr>
              <a:t>ff</a:t>
            </a:r>
            <a:r>
              <a:rPr sz="1400" b="1" spc="-10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b="1" spc="-14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b="1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b="1" spc="-16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b="1" spc="-19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b="1" spc="-165" dirty="0">
                <a:solidFill>
                  <a:srgbClr val="212745"/>
                </a:solidFill>
                <a:latin typeface="Verdana"/>
                <a:cs typeface="Verdana"/>
              </a:rPr>
              <a:t>cy</a:t>
            </a:r>
            <a:r>
              <a:rPr sz="1400" b="1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b="1" spc="-204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b="1" spc="-19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b="1" spc="-16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400" b="1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b="1" spc="-150" dirty="0">
                <a:solidFill>
                  <a:srgbClr val="212745"/>
                </a:solidFill>
                <a:latin typeface="Verdana"/>
                <a:cs typeface="Verdana"/>
              </a:rPr>
              <a:t>Sc</a:t>
            </a:r>
            <a:r>
              <a:rPr sz="1400" b="1" spc="-1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b="1" spc="-10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400" b="1" spc="-204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b="1" spc="-170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400" b="1" spc="-105" dirty="0">
                <a:solidFill>
                  <a:srgbClr val="212745"/>
                </a:solidFill>
                <a:latin typeface="Verdana"/>
                <a:cs typeface="Verdana"/>
              </a:rPr>
              <a:t>ili</a:t>
            </a:r>
            <a:r>
              <a:rPr sz="1400" b="1" spc="-8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b="1" spc="-200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endParaRPr sz="14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112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Eff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ic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nd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mi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125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110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Parallel,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distributed,</a:t>
            </a:r>
            <a:r>
              <a:rPr sz="14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stream,</a:t>
            </a:r>
            <a:r>
              <a:rPr sz="14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incremental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mining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methods</a:t>
            </a:r>
            <a:endParaRPr sz="14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400" b="1" spc="-10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400" b="1" spc="-5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b="1" spc="-229" dirty="0">
                <a:solidFill>
                  <a:srgbClr val="212745"/>
                </a:solidFill>
                <a:latin typeface="Verdana"/>
                <a:cs typeface="Verdana"/>
              </a:rPr>
              <a:t>v</a:t>
            </a:r>
            <a:r>
              <a:rPr sz="1400" b="1" spc="-13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b="1" spc="-10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b="1" spc="-21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b="1" spc="-13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b="1" spc="-8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b="1" spc="-200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r>
              <a:rPr sz="1400" b="1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b="1" spc="-12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b="1" spc="-170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400" b="1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b="1" spc="-17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400" b="1" spc="-204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b="1" spc="-8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b="1" spc="-19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b="1" spc="-8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b="1" spc="-204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r>
              <a:rPr sz="1400" b="1" spc="-170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400" b="1" spc="-200" dirty="0">
                <a:solidFill>
                  <a:srgbClr val="212745"/>
                </a:solidFill>
                <a:latin typeface="Verdana"/>
                <a:cs typeface="Verdana"/>
              </a:rPr>
              <a:t>es</a:t>
            </a:r>
            <a:endParaRPr sz="14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112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Handling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complex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types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110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8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na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mi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400" spc="-21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ne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21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nd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bal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po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12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400" b="1" spc="-4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400" b="1" spc="-204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b="1" spc="-8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b="1" spc="-19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b="1" spc="-15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400" b="1" spc="-10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b="1" spc="-19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b="1" spc="-10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b="1" spc="-19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b="1" spc="-225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400" b="1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b="1" spc="-204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b="1" spc="-19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b="1" spc="-16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400" b="1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b="1" spc="-23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b="1" spc="-12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b="1" spc="-14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b="1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b="1" spc="-16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b="1" spc="-8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b="1" spc="-200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endParaRPr sz="14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113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im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pa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mi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endParaRPr sz="14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110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Pr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cy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-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4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ing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mi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endParaRPr sz="14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12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mi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BAD3E19-86EC-7BFD-D5C0-0AD0DE53B16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7022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5" dirty="0"/>
              <a:t> </a:t>
            </a:r>
            <a:r>
              <a:rPr lang="en-US" spc="-10" dirty="0"/>
              <a:t>–</a:t>
            </a:r>
            <a:r>
              <a:rPr spc="-5" dirty="0"/>
              <a:t> </a:t>
            </a:r>
            <a:r>
              <a:rPr lang="en-US" spc="-130" dirty="0"/>
              <a:t>S  p  r   </a:t>
            </a:r>
            <a:r>
              <a:rPr lang="en-US" spc="-130" dirty="0" err="1"/>
              <a:t>i</a:t>
            </a:r>
            <a:r>
              <a:rPr lang="en-US" spc="-130" dirty="0"/>
              <a:t>   n   g</a:t>
            </a:r>
            <a:r>
              <a:rPr spc="-5" dirty="0"/>
              <a:t> </a:t>
            </a:r>
            <a:r>
              <a:rPr spc="-55" dirty="0"/>
              <a:t>202</a:t>
            </a:r>
            <a:r>
              <a:rPr lang="en-US" spc="-55" dirty="0"/>
              <a:t>4</a:t>
            </a:r>
            <a:endParaRPr spc="-5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0740" y="5662676"/>
            <a:ext cx="24980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45" dirty="0">
                <a:latin typeface="Trebuchet MS"/>
                <a:cs typeface="Trebuchet MS"/>
              </a:rPr>
              <a:t>https://media.geeksforgeeks.org/wp-content/uploads/20200620112550/auto2.png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5" dirty="0"/>
              <a:t>32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BA84055-E6AE-5086-1846-5AB89A1723B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7022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5" dirty="0"/>
              <a:t> </a:t>
            </a:r>
            <a:r>
              <a:rPr lang="en-US" spc="-10" dirty="0"/>
              <a:t>–</a:t>
            </a:r>
            <a:r>
              <a:rPr spc="-5" dirty="0"/>
              <a:t> </a:t>
            </a:r>
            <a:r>
              <a:rPr lang="en-US" spc="-130" dirty="0"/>
              <a:t>S  p  r   </a:t>
            </a:r>
            <a:r>
              <a:rPr lang="en-US" spc="-130" dirty="0" err="1"/>
              <a:t>i</a:t>
            </a:r>
            <a:r>
              <a:rPr lang="en-US" spc="-130" dirty="0"/>
              <a:t>   n   g</a:t>
            </a:r>
            <a:r>
              <a:rPr spc="-5" dirty="0"/>
              <a:t> </a:t>
            </a:r>
            <a:r>
              <a:rPr spc="-55" dirty="0"/>
              <a:t>202</a:t>
            </a:r>
            <a:r>
              <a:rPr lang="en-US" spc="-55" dirty="0"/>
              <a:t>4</a:t>
            </a:r>
            <a:endParaRPr spc="-5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pc="35" dirty="0"/>
              <a:t>DATA</a:t>
            </a:r>
            <a:r>
              <a:rPr spc="-95" dirty="0"/>
              <a:t> </a:t>
            </a:r>
            <a:r>
              <a:rPr spc="165" dirty="0"/>
              <a:t>MINING</a:t>
            </a:r>
            <a:r>
              <a:rPr spc="-85" dirty="0"/>
              <a:t> </a:t>
            </a:r>
            <a:r>
              <a:rPr spc="75" dirty="0"/>
              <a:t>RESOURCES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5" dirty="0"/>
              <a:t>33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3020822"/>
            <a:ext cx="7720330" cy="187198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2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130" dirty="0">
                <a:solidFill>
                  <a:srgbClr val="212745"/>
                </a:solidFill>
                <a:latin typeface="Trebuchet MS"/>
                <a:cs typeface="Trebuchet MS"/>
              </a:rPr>
              <a:t>ACM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212745"/>
                </a:solidFill>
                <a:latin typeface="Trebuchet MS"/>
                <a:cs typeface="Trebuchet MS"/>
              </a:rPr>
              <a:t>SIGKDD</a:t>
            </a:r>
            <a:r>
              <a:rPr sz="1800" spc="-60" dirty="0">
                <a:solidFill>
                  <a:srgbClr val="56C7AA"/>
                </a:solidFill>
                <a:latin typeface="Trebuchet MS"/>
                <a:cs typeface="Trebuchet MS"/>
              </a:rPr>
              <a:t> </a:t>
            </a:r>
            <a:r>
              <a:rPr sz="1800" u="sng" spc="-14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</a:rPr>
              <a:t>https://</a:t>
            </a:r>
            <a:r>
              <a:rPr sz="1800" u="sng" spc="-14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  <a:hlinkClick r:id="rId2"/>
              </a:rPr>
              <a:t>www.kdd.org</a:t>
            </a:r>
            <a:endParaRPr sz="1800">
              <a:latin typeface="Trebuchet MS"/>
              <a:cs typeface="Trebuchet MS"/>
            </a:endParaRPr>
          </a:p>
          <a:p>
            <a:pPr marL="641985" marR="5080" lvl="1" indent="-306070">
              <a:lnSpc>
                <a:spcPts val="1900"/>
              </a:lnSpc>
              <a:spcBef>
                <a:spcPts val="112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180" dirty="0">
                <a:solidFill>
                  <a:srgbClr val="212745"/>
                </a:solidFill>
                <a:latin typeface="Verdana"/>
                <a:cs typeface="Verdana"/>
              </a:rPr>
              <a:t>Annual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212745"/>
                </a:solidFill>
                <a:latin typeface="Verdana"/>
                <a:cs typeface="Verdana"/>
              </a:rPr>
              <a:t>KDD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conference:</a:t>
            </a:r>
            <a:r>
              <a:rPr sz="1600" spc="-2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keynotes,</a:t>
            </a:r>
            <a:r>
              <a:rPr sz="1600" spc="-2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research,</a:t>
            </a:r>
            <a:r>
              <a:rPr sz="1600" spc="-2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0" dirty="0">
                <a:solidFill>
                  <a:srgbClr val="212745"/>
                </a:solidFill>
                <a:latin typeface="Verdana"/>
                <a:cs typeface="Verdana"/>
              </a:rPr>
              <a:t>applied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10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212745"/>
                </a:solidFill>
                <a:latin typeface="Verdana"/>
                <a:cs typeface="Verdana"/>
              </a:rPr>
              <a:t>science,</a:t>
            </a:r>
            <a:r>
              <a:rPr sz="1600" spc="-2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workshops,</a:t>
            </a:r>
            <a:r>
              <a:rPr sz="1600" spc="-2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212745"/>
                </a:solidFill>
                <a:latin typeface="Verdana"/>
                <a:cs typeface="Verdana"/>
              </a:rPr>
              <a:t>tutorial, </a:t>
            </a:r>
            <a:r>
              <a:rPr sz="1600" spc="-5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212745"/>
                </a:solidFill>
                <a:latin typeface="Verdana"/>
                <a:cs typeface="Verdana"/>
              </a:rPr>
              <a:t>KDD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5" dirty="0">
                <a:solidFill>
                  <a:srgbClr val="212745"/>
                </a:solidFill>
                <a:latin typeface="Verdana"/>
                <a:cs typeface="Verdana"/>
              </a:rPr>
              <a:t>CUP,</a:t>
            </a:r>
            <a:r>
              <a:rPr sz="1600" spc="-2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290" dirty="0">
                <a:solidFill>
                  <a:srgbClr val="212745"/>
                </a:solidFill>
                <a:latin typeface="Verdana"/>
                <a:cs typeface="Verdana"/>
              </a:rPr>
              <a:t>…</a:t>
            </a:r>
            <a:endParaRPr sz="1600">
              <a:latin typeface="Verdana"/>
              <a:cs typeface="Verdana"/>
            </a:endParaRPr>
          </a:p>
          <a:p>
            <a:pPr marL="318770" indent="-306070">
              <a:lnSpc>
                <a:spcPct val="100000"/>
              </a:lnSpc>
              <a:spcBef>
                <a:spcPts val="91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KDnuggets</a:t>
            </a:r>
            <a:r>
              <a:rPr sz="1800" spc="-65" dirty="0">
                <a:solidFill>
                  <a:srgbClr val="56C7AA"/>
                </a:solidFill>
                <a:latin typeface="Trebuchet MS"/>
                <a:cs typeface="Trebuchet MS"/>
              </a:rPr>
              <a:t> </a:t>
            </a:r>
            <a:r>
              <a:rPr sz="1800" u="sng" spc="-14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</a:rPr>
              <a:t>https://</a:t>
            </a:r>
            <a:r>
              <a:rPr sz="1800" u="sng" spc="-14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  <a:hlinkClick r:id="rId3"/>
              </a:rPr>
              <a:t>www.kdnuggets.com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Ma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475" dirty="0">
                <a:solidFill>
                  <a:srgbClr val="212745"/>
                </a:solidFill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241B6ED-4893-D7AD-38C2-A6A7784EA6A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7022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5" dirty="0"/>
              <a:t> </a:t>
            </a:r>
            <a:r>
              <a:rPr lang="en-US" spc="-10" dirty="0"/>
              <a:t>–</a:t>
            </a:r>
            <a:r>
              <a:rPr spc="-5" dirty="0"/>
              <a:t> </a:t>
            </a:r>
            <a:r>
              <a:rPr lang="en-US" spc="-130" dirty="0"/>
              <a:t>S  p  r   </a:t>
            </a:r>
            <a:r>
              <a:rPr lang="en-US" spc="-130" dirty="0" err="1"/>
              <a:t>i</a:t>
            </a:r>
            <a:r>
              <a:rPr lang="en-US" spc="-130" dirty="0"/>
              <a:t>   n   g</a:t>
            </a:r>
            <a:r>
              <a:rPr spc="-5" dirty="0"/>
              <a:t> </a:t>
            </a:r>
            <a:r>
              <a:rPr spc="-55" dirty="0"/>
              <a:t>202</a:t>
            </a:r>
            <a:r>
              <a:rPr lang="en-US" spc="-55" dirty="0"/>
              <a:t>4</a:t>
            </a:r>
            <a:endParaRPr spc="-5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pc="145" dirty="0"/>
              <a:t>READING</a:t>
            </a:r>
            <a:r>
              <a:rPr spc="-90" dirty="0"/>
              <a:t> </a:t>
            </a:r>
            <a:r>
              <a:rPr spc="25" dirty="0"/>
              <a:t>MATERIAL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55" dirty="0"/>
              <a:t>34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3340100"/>
            <a:ext cx="3512820" cy="124777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1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pt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800" spc="-18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n,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nb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1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pt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1: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n,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mbe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ei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1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pt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1: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Dunh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800" y="5181600"/>
            <a:ext cx="5224145" cy="369570"/>
          </a:xfrm>
          <a:prstGeom prst="rect">
            <a:avLst/>
          </a:prstGeom>
          <a:solidFill>
            <a:srgbClr val="FFCCA6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1800" spc="130" dirty="0">
                <a:latin typeface="Trebuchet MS"/>
                <a:cs typeface="Trebuchet MS"/>
              </a:rPr>
              <a:t>H</a:t>
            </a:r>
            <a:r>
              <a:rPr sz="1800" dirty="0">
                <a:latin typeface="Trebuchet MS"/>
                <a:cs typeface="Trebuchet MS"/>
              </a:rPr>
              <a:t>o</a:t>
            </a:r>
            <a:r>
              <a:rPr sz="1800" spc="-45" dirty="0">
                <a:latin typeface="Trebuchet MS"/>
                <a:cs typeface="Trebuchet MS"/>
              </a:rPr>
              <a:t>w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D</a:t>
            </a:r>
            <a:r>
              <a:rPr sz="1800" spc="20" dirty="0">
                <a:latin typeface="Trebuchet MS"/>
                <a:cs typeface="Trebuchet MS"/>
              </a:rPr>
              <a:t>a</a:t>
            </a:r>
            <a:r>
              <a:rPr sz="1800" spc="-114" dirty="0">
                <a:latin typeface="Trebuchet MS"/>
                <a:cs typeface="Trebuchet MS"/>
              </a:rPr>
              <a:t>t</a:t>
            </a:r>
            <a:r>
              <a:rPr sz="1800" spc="-180" dirty="0">
                <a:latin typeface="Trebuchet MS"/>
                <a:cs typeface="Trebuchet MS"/>
              </a:rPr>
              <a:t>a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114" dirty="0">
                <a:latin typeface="Trebuchet MS"/>
                <a:cs typeface="Trebuchet MS"/>
              </a:rPr>
              <a:t>M</a:t>
            </a:r>
            <a:r>
              <a:rPr sz="1800" spc="-114" dirty="0">
                <a:latin typeface="Trebuchet MS"/>
                <a:cs typeface="Trebuchet MS"/>
              </a:rPr>
              <a:t>i</a:t>
            </a:r>
            <a:r>
              <a:rPr sz="1800" spc="-135" dirty="0">
                <a:latin typeface="Trebuchet MS"/>
                <a:cs typeface="Trebuchet MS"/>
              </a:rPr>
              <a:t>n</a:t>
            </a:r>
            <a:r>
              <a:rPr sz="1800" spc="-65" dirty="0">
                <a:latin typeface="Trebuchet MS"/>
                <a:cs typeface="Trebuchet MS"/>
              </a:rPr>
              <a:t>i</a:t>
            </a:r>
            <a:r>
              <a:rPr sz="1800" spc="-110" dirty="0">
                <a:latin typeface="Trebuchet MS"/>
                <a:cs typeface="Trebuchet MS"/>
              </a:rPr>
              <a:t>ng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i</a:t>
            </a:r>
            <a:r>
              <a:rPr sz="1800" spc="-40" dirty="0">
                <a:latin typeface="Trebuchet MS"/>
                <a:cs typeface="Trebuchet MS"/>
              </a:rPr>
              <a:t>s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d</a:t>
            </a:r>
            <a:r>
              <a:rPr sz="1800" spc="-114" dirty="0">
                <a:latin typeface="Trebuchet MS"/>
                <a:cs typeface="Trebuchet MS"/>
              </a:rPr>
              <a:t>i</a:t>
            </a:r>
            <a:r>
              <a:rPr sz="1800" spc="-220" dirty="0">
                <a:latin typeface="Trebuchet MS"/>
                <a:cs typeface="Trebuchet MS"/>
              </a:rPr>
              <a:t>f</a:t>
            </a:r>
            <a:r>
              <a:rPr sz="1800" spc="-240" dirty="0">
                <a:latin typeface="Trebuchet MS"/>
                <a:cs typeface="Trebuchet MS"/>
              </a:rPr>
              <a:t>f</a:t>
            </a:r>
            <a:r>
              <a:rPr sz="1800" spc="-120" dirty="0">
                <a:latin typeface="Trebuchet MS"/>
                <a:cs typeface="Trebuchet MS"/>
              </a:rPr>
              <a:t>e</a:t>
            </a:r>
            <a:r>
              <a:rPr sz="1800" spc="-30" dirty="0">
                <a:latin typeface="Trebuchet MS"/>
                <a:cs typeface="Trebuchet MS"/>
              </a:rPr>
              <a:t>r</a:t>
            </a:r>
            <a:r>
              <a:rPr sz="1800" spc="-120" dirty="0">
                <a:latin typeface="Trebuchet MS"/>
                <a:cs typeface="Trebuchet MS"/>
              </a:rPr>
              <a:t>e</a:t>
            </a:r>
            <a:r>
              <a:rPr sz="1800" spc="-100" dirty="0">
                <a:latin typeface="Trebuchet MS"/>
                <a:cs typeface="Trebuchet MS"/>
              </a:rPr>
              <a:t>nt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f</a:t>
            </a:r>
            <a:r>
              <a:rPr sz="1800" spc="-155" dirty="0">
                <a:latin typeface="Trebuchet MS"/>
                <a:cs typeface="Trebuchet MS"/>
              </a:rPr>
              <a:t>r</a:t>
            </a:r>
            <a:r>
              <a:rPr sz="1800" spc="15" dirty="0">
                <a:latin typeface="Trebuchet MS"/>
                <a:cs typeface="Trebuchet MS"/>
              </a:rPr>
              <a:t>o</a:t>
            </a:r>
            <a:r>
              <a:rPr sz="1800" spc="-110" dirty="0">
                <a:latin typeface="Trebuchet MS"/>
                <a:cs typeface="Trebuchet MS"/>
              </a:rPr>
              <a:t>m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114" dirty="0">
                <a:latin typeface="Trebuchet MS"/>
                <a:cs typeface="Trebuchet MS"/>
              </a:rPr>
              <a:t>M</a:t>
            </a:r>
            <a:r>
              <a:rPr sz="1800" spc="-190" dirty="0">
                <a:latin typeface="Trebuchet MS"/>
                <a:cs typeface="Trebuchet MS"/>
              </a:rPr>
              <a:t>a</a:t>
            </a:r>
            <a:r>
              <a:rPr sz="1800" spc="-110" dirty="0">
                <a:latin typeface="Trebuchet MS"/>
                <a:cs typeface="Trebuchet MS"/>
              </a:rPr>
              <a:t>c</a:t>
            </a:r>
            <a:r>
              <a:rPr sz="1800" spc="-135" dirty="0">
                <a:latin typeface="Trebuchet MS"/>
                <a:cs typeface="Trebuchet MS"/>
              </a:rPr>
              <a:t>h</a:t>
            </a:r>
            <a:r>
              <a:rPr sz="1800" spc="-65" dirty="0">
                <a:latin typeface="Trebuchet MS"/>
                <a:cs typeface="Trebuchet MS"/>
              </a:rPr>
              <a:t>i</a:t>
            </a:r>
            <a:r>
              <a:rPr sz="1800" spc="-105" dirty="0">
                <a:latin typeface="Trebuchet MS"/>
                <a:cs typeface="Trebuchet MS"/>
              </a:rPr>
              <a:t>ne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</a:t>
            </a:r>
            <a:r>
              <a:rPr sz="1800" spc="-120" dirty="0">
                <a:latin typeface="Trebuchet MS"/>
                <a:cs typeface="Trebuchet MS"/>
              </a:rPr>
              <a:t>e</a:t>
            </a:r>
            <a:r>
              <a:rPr sz="1800" spc="-190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r</a:t>
            </a:r>
            <a:r>
              <a:rPr sz="1800" spc="-135" dirty="0">
                <a:latin typeface="Trebuchet MS"/>
                <a:cs typeface="Trebuchet MS"/>
              </a:rPr>
              <a:t>n</a:t>
            </a:r>
            <a:r>
              <a:rPr sz="1800" spc="-65" dirty="0">
                <a:latin typeface="Trebuchet MS"/>
                <a:cs typeface="Trebuchet MS"/>
              </a:rPr>
              <a:t>i</a:t>
            </a:r>
            <a:r>
              <a:rPr sz="1800" spc="-114" dirty="0">
                <a:latin typeface="Trebuchet MS"/>
                <a:cs typeface="Trebuchet MS"/>
              </a:rPr>
              <a:t>ng</a:t>
            </a:r>
            <a:r>
              <a:rPr sz="1800" spc="-65" dirty="0">
                <a:latin typeface="Trebuchet MS"/>
                <a:cs typeface="Trebuchet MS"/>
              </a:rPr>
              <a:t>?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D4B26B84-BE98-A1AE-66C4-AF7FE85A2C8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7022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5" dirty="0"/>
              <a:t> </a:t>
            </a:r>
            <a:r>
              <a:rPr lang="en-US" spc="-10" dirty="0"/>
              <a:t>–</a:t>
            </a:r>
            <a:r>
              <a:rPr spc="-5" dirty="0"/>
              <a:t> </a:t>
            </a:r>
            <a:r>
              <a:rPr lang="en-US" spc="-130" dirty="0"/>
              <a:t>S  p  r   </a:t>
            </a:r>
            <a:r>
              <a:rPr lang="en-US" spc="-130" dirty="0" err="1"/>
              <a:t>i</a:t>
            </a:r>
            <a:r>
              <a:rPr lang="en-US" spc="-130" dirty="0"/>
              <a:t>   n   g</a:t>
            </a:r>
            <a:r>
              <a:rPr spc="-5" dirty="0"/>
              <a:t> </a:t>
            </a:r>
            <a:r>
              <a:rPr spc="-55" dirty="0"/>
              <a:t>202</a:t>
            </a:r>
            <a:r>
              <a:rPr lang="en-US" spc="-55" dirty="0"/>
              <a:t>4</a:t>
            </a:r>
            <a:endParaRPr spc="-5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5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  <a:spcBef>
                <a:spcPts val="5"/>
              </a:spcBef>
            </a:pPr>
            <a:r>
              <a:rPr sz="2900" spc="204" dirty="0"/>
              <a:t>WHAT</a:t>
            </a:r>
            <a:r>
              <a:rPr sz="2900" spc="-75" dirty="0"/>
              <a:t> </a:t>
            </a:r>
            <a:r>
              <a:rPr sz="2900" spc="-70" dirty="0"/>
              <a:t>IS </a:t>
            </a:r>
            <a:r>
              <a:rPr sz="2900" spc="50" dirty="0"/>
              <a:t>DATA</a:t>
            </a:r>
            <a:r>
              <a:rPr sz="2900" spc="-65" dirty="0"/>
              <a:t> </a:t>
            </a:r>
            <a:r>
              <a:rPr sz="2900" spc="150" dirty="0"/>
              <a:t>MINING?</a:t>
            </a:r>
            <a:endParaRPr sz="29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5" dirty="0"/>
              <a:t>3</a:t>
            </a:fld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2197100"/>
            <a:ext cx="7574915" cy="311340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227329" indent="-214629">
              <a:lnSpc>
                <a:spcPct val="100000"/>
              </a:lnSpc>
              <a:spcBef>
                <a:spcPts val="1345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227329" algn="l"/>
              </a:tabLst>
            </a:pPr>
            <a:r>
              <a:rPr sz="2400" spc="17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2400" spc="-2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2400" spc="-16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2400" spc="-13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2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212745"/>
                </a:solidFill>
                <a:latin typeface="Trebuchet MS"/>
                <a:cs typeface="Trebuchet MS"/>
              </a:rPr>
              <a:t>De</a:t>
            </a:r>
            <a:r>
              <a:rPr sz="2400" spc="-254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2400" spc="-20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400" spc="-18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2400" spc="-10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400" spc="-15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2400" spc="-16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2400" spc="3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2400" spc="-80" dirty="0">
                <a:solidFill>
                  <a:srgbClr val="212745"/>
                </a:solidFill>
                <a:latin typeface="Trebuchet MS"/>
                <a:cs typeface="Trebuchet MS"/>
              </a:rPr>
              <a:t>ns</a:t>
            </a:r>
            <a:r>
              <a:rPr sz="2400" spc="-36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2400" dirty="0">
              <a:latin typeface="Trebuchet MS"/>
              <a:cs typeface="Trebuchet MS"/>
            </a:endParaRPr>
          </a:p>
          <a:p>
            <a:pPr marL="570230" lvl="1" indent="-214629">
              <a:lnSpc>
                <a:spcPct val="100000"/>
              </a:lnSpc>
              <a:spcBef>
                <a:spcPts val="94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570230" algn="l"/>
              </a:tabLst>
            </a:pP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Finding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hidden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information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database</a:t>
            </a:r>
            <a:endParaRPr sz="18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21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5ECCF3"/>
              </a:buClr>
              <a:buFont typeface="Cambria"/>
              <a:buChar char="◾"/>
            </a:pPr>
            <a:endParaRPr sz="2050" dirty="0">
              <a:latin typeface="Trebuchet MS"/>
              <a:cs typeface="Trebuchet MS"/>
            </a:endParaRPr>
          </a:p>
          <a:p>
            <a:pPr marL="641985" marR="435609" lvl="1" indent="-306070">
              <a:lnSpc>
                <a:spcPts val="1989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Exploration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analysis,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automatic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semi-automatic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means,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large </a:t>
            </a:r>
            <a:r>
              <a:rPr sz="1800" spc="-5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qu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nt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iti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2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ful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ns</a:t>
            </a:r>
            <a:endParaRPr sz="18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2100" dirty="0">
              <a:latin typeface="Trebuchet MS"/>
              <a:cs typeface="Trebuchet MS"/>
            </a:endParaRPr>
          </a:p>
          <a:p>
            <a:pPr marL="641985" marR="5080" lvl="1" indent="-306070">
              <a:lnSpc>
                <a:spcPts val="2090"/>
              </a:lnSpc>
              <a:spcBef>
                <a:spcPts val="171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55" dirty="0">
                <a:solidFill>
                  <a:srgbClr val="212745"/>
                </a:solidFill>
                <a:latin typeface="Trebuchet MS"/>
                <a:cs typeface="Trebuchet MS"/>
              </a:rPr>
              <a:t>Non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-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xt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ti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135" dirty="0">
                <a:solidFill>
                  <a:srgbClr val="FF8021"/>
                </a:solidFill>
                <a:latin typeface="Verdana"/>
                <a:cs typeface="Verdana"/>
              </a:rPr>
              <a:t>i</a:t>
            </a:r>
            <a:r>
              <a:rPr sz="1800" b="1" spc="-185" dirty="0">
                <a:solidFill>
                  <a:srgbClr val="FF8021"/>
                </a:solidFill>
                <a:latin typeface="Verdana"/>
                <a:cs typeface="Verdana"/>
              </a:rPr>
              <a:t>m</a:t>
            </a:r>
            <a:r>
              <a:rPr sz="1800" b="1" spc="-210" dirty="0">
                <a:solidFill>
                  <a:srgbClr val="FF8021"/>
                </a:solidFill>
                <a:latin typeface="Verdana"/>
                <a:cs typeface="Verdana"/>
              </a:rPr>
              <a:t>p</a:t>
            </a:r>
            <a:r>
              <a:rPr sz="1800" b="1" spc="-135" dirty="0">
                <a:solidFill>
                  <a:srgbClr val="FF8021"/>
                </a:solidFill>
                <a:latin typeface="Verdana"/>
                <a:cs typeface="Verdana"/>
              </a:rPr>
              <a:t>li</a:t>
            </a:r>
            <a:r>
              <a:rPr sz="1800" b="1" spc="-185" dirty="0">
                <a:solidFill>
                  <a:srgbClr val="FF8021"/>
                </a:solidFill>
                <a:latin typeface="Verdana"/>
                <a:cs typeface="Verdana"/>
              </a:rPr>
              <a:t>c</a:t>
            </a:r>
            <a:r>
              <a:rPr sz="1800" b="1" spc="-114" dirty="0">
                <a:solidFill>
                  <a:srgbClr val="FF8021"/>
                </a:solidFill>
                <a:latin typeface="Verdana"/>
                <a:cs typeface="Verdana"/>
              </a:rPr>
              <a:t>i</a:t>
            </a:r>
            <a:r>
              <a:rPr sz="1800" b="1" spc="-95" dirty="0">
                <a:solidFill>
                  <a:srgbClr val="FF8021"/>
                </a:solidFill>
                <a:latin typeface="Verdana"/>
                <a:cs typeface="Verdana"/>
              </a:rPr>
              <a:t>t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175" dirty="0">
                <a:solidFill>
                  <a:srgbClr val="F14124"/>
                </a:solidFill>
                <a:latin typeface="Verdana"/>
                <a:cs typeface="Verdana"/>
              </a:rPr>
              <a:t>p</a:t>
            </a:r>
            <a:r>
              <a:rPr sz="1800" b="1" spc="-160" dirty="0">
                <a:solidFill>
                  <a:srgbClr val="F14124"/>
                </a:solidFill>
                <a:latin typeface="Verdana"/>
                <a:cs typeface="Verdana"/>
              </a:rPr>
              <a:t>r</a:t>
            </a:r>
            <a:r>
              <a:rPr sz="1800" b="1" spc="-265" dirty="0">
                <a:solidFill>
                  <a:srgbClr val="F14124"/>
                </a:solidFill>
                <a:latin typeface="Verdana"/>
                <a:cs typeface="Verdana"/>
              </a:rPr>
              <a:t>e</a:t>
            </a:r>
            <a:r>
              <a:rPr sz="1800" b="1" spc="-260" dirty="0">
                <a:solidFill>
                  <a:srgbClr val="F14124"/>
                </a:solidFill>
                <a:latin typeface="Verdana"/>
                <a:cs typeface="Verdana"/>
              </a:rPr>
              <a:t>v</a:t>
            </a:r>
            <a:r>
              <a:rPr sz="1800" b="1" spc="-135" dirty="0">
                <a:solidFill>
                  <a:srgbClr val="F14124"/>
                </a:solidFill>
                <a:latin typeface="Verdana"/>
                <a:cs typeface="Verdana"/>
              </a:rPr>
              <a:t>i</a:t>
            </a:r>
            <a:r>
              <a:rPr sz="1800" b="1" spc="-165" dirty="0">
                <a:solidFill>
                  <a:srgbClr val="F14124"/>
                </a:solidFill>
                <a:latin typeface="Verdana"/>
                <a:cs typeface="Verdana"/>
              </a:rPr>
              <a:t>o</a:t>
            </a:r>
            <a:r>
              <a:rPr sz="1800" b="1" spc="-295" dirty="0">
                <a:solidFill>
                  <a:srgbClr val="F14124"/>
                </a:solidFill>
                <a:latin typeface="Verdana"/>
                <a:cs typeface="Verdana"/>
              </a:rPr>
              <a:t>u</a:t>
            </a:r>
            <a:r>
              <a:rPr sz="1800" b="1" spc="-254" dirty="0">
                <a:solidFill>
                  <a:srgbClr val="F14124"/>
                </a:solidFill>
                <a:latin typeface="Verdana"/>
                <a:cs typeface="Verdana"/>
              </a:rPr>
              <a:t>s</a:t>
            </a:r>
            <a:r>
              <a:rPr sz="1800" b="1" spc="-150" dirty="0">
                <a:solidFill>
                  <a:srgbClr val="F14124"/>
                </a:solidFill>
                <a:latin typeface="Verdana"/>
                <a:cs typeface="Verdana"/>
              </a:rPr>
              <a:t>l</a:t>
            </a:r>
            <a:r>
              <a:rPr sz="1800" b="1" spc="-254" dirty="0">
                <a:solidFill>
                  <a:srgbClr val="F14124"/>
                </a:solidFill>
                <a:latin typeface="Verdana"/>
                <a:cs typeface="Verdana"/>
              </a:rPr>
              <a:t>y</a:t>
            </a:r>
            <a:r>
              <a:rPr sz="1800" b="1" spc="-125" dirty="0">
                <a:solidFill>
                  <a:srgbClr val="F14124"/>
                </a:solidFill>
                <a:latin typeface="Verdana"/>
                <a:cs typeface="Verdana"/>
              </a:rPr>
              <a:t> </a:t>
            </a:r>
            <a:r>
              <a:rPr sz="1800" b="1" spc="-235" dirty="0">
                <a:solidFill>
                  <a:srgbClr val="F14124"/>
                </a:solidFill>
                <a:latin typeface="Verdana"/>
                <a:cs typeface="Verdana"/>
              </a:rPr>
              <a:t>un</a:t>
            </a:r>
            <a:r>
              <a:rPr sz="1800" b="1" spc="-229" dirty="0">
                <a:solidFill>
                  <a:srgbClr val="F14124"/>
                </a:solidFill>
                <a:latin typeface="Verdana"/>
                <a:cs typeface="Verdana"/>
              </a:rPr>
              <a:t>k</a:t>
            </a:r>
            <a:r>
              <a:rPr sz="1800" b="1" spc="-204" dirty="0">
                <a:solidFill>
                  <a:srgbClr val="F14124"/>
                </a:solidFill>
                <a:latin typeface="Verdana"/>
                <a:cs typeface="Verdana"/>
              </a:rPr>
              <a:t>n</a:t>
            </a:r>
            <a:r>
              <a:rPr sz="1800" b="1" spc="-260" dirty="0">
                <a:solidFill>
                  <a:srgbClr val="F14124"/>
                </a:solidFill>
                <a:latin typeface="Verdana"/>
                <a:cs typeface="Verdana"/>
              </a:rPr>
              <a:t>o</a:t>
            </a:r>
            <a:r>
              <a:rPr sz="1800" b="1" spc="-370" dirty="0">
                <a:solidFill>
                  <a:srgbClr val="F14124"/>
                </a:solidFill>
                <a:latin typeface="Verdana"/>
                <a:cs typeface="Verdana"/>
              </a:rPr>
              <a:t>w</a:t>
            </a:r>
            <a:r>
              <a:rPr sz="1800" b="1" spc="-235" dirty="0">
                <a:solidFill>
                  <a:srgbClr val="F14124"/>
                </a:solidFill>
                <a:latin typeface="Verdana"/>
                <a:cs typeface="Verdana"/>
              </a:rPr>
              <a:t>n</a:t>
            </a:r>
            <a:r>
              <a:rPr sz="1800" b="1" spc="-114" dirty="0">
                <a:solidFill>
                  <a:srgbClr val="F14124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190" dirty="0">
                <a:solidFill>
                  <a:srgbClr val="5ECCF3"/>
                </a:solidFill>
                <a:latin typeface="Verdana"/>
                <a:cs typeface="Verdana"/>
              </a:rPr>
              <a:t>p</a:t>
            </a:r>
            <a:r>
              <a:rPr sz="1800" b="1" spc="-185" dirty="0">
                <a:solidFill>
                  <a:srgbClr val="5ECCF3"/>
                </a:solidFill>
                <a:latin typeface="Verdana"/>
                <a:cs typeface="Verdana"/>
              </a:rPr>
              <a:t>o</a:t>
            </a:r>
            <a:r>
              <a:rPr sz="1800" b="1" spc="-100" dirty="0">
                <a:solidFill>
                  <a:srgbClr val="5ECCF3"/>
                </a:solidFill>
                <a:latin typeface="Verdana"/>
                <a:cs typeface="Verdana"/>
              </a:rPr>
              <a:t>t</a:t>
            </a:r>
            <a:r>
              <a:rPr sz="1800" b="1" spc="-215" dirty="0">
                <a:solidFill>
                  <a:srgbClr val="5ECCF3"/>
                </a:solidFill>
                <a:latin typeface="Verdana"/>
                <a:cs typeface="Verdana"/>
              </a:rPr>
              <a:t>e</a:t>
            </a:r>
            <a:r>
              <a:rPr sz="1800" b="1" spc="-200" dirty="0">
                <a:solidFill>
                  <a:srgbClr val="5ECCF3"/>
                </a:solidFill>
                <a:latin typeface="Verdana"/>
                <a:cs typeface="Verdana"/>
              </a:rPr>
              <a:t>n</a:t>
            </a:r>
            <a:r>
              <a:rPr sz="1800" b="1" spc="-140" dirty="0">
                <a:solidFill>
                  <a:srgbClr val="5ECCF3"/>
                </a:solidFill>
                <a:latin typeface="Verdana"/>
                <a:cs typeface="Verdana"/>
              </a:rPr>
              <a:t>t</a:t>
            </a:r>
            <a:r>
              <a:rPr sz="1800" b="1" spc="-135" dirty="0">
                <a:solidFill>
                  <a:srgbClr val="5ECCF3"/>
                </a:solidFill>
                <a:latin typeface="Verdana"/>
                <a:cs typeface="Verdana"/>
              </a:rPr>
              <a:t>i</a:t>
            </a:r>
            <a:r>
              <a:rPr sz="1800" b="1" spc="-260" dirty="0">
                <a:solidFill>
                  <a:srgbClr val="5ECCF3"/>
                </a:solidFill>
                <a:latin typeface="Verdana"/>
                <a:cs typeface="Verdana"/>
              </a:rPr>
              <a:t>a</a:t>
            </a:r>
            <a:r>
              <a:rPr sz="1800" b="1" spc="-135" dirty="0">
                <a:solidFill>
                  <a:srgbClr val="5ECCF3"/>
                </a:solidFill>
                <a:latin typeface="Verdana"/>
                <a:cs typeface="Verdana"/>
              </a:rPr>
              <a:t>l</a:t>
            </a:r>
            <a:r>
              <a:rPr sz="1800" b="1" spc="-150" dirty="0">
                <a:solidFill>
                  <a:srgbClr val="5ECCF3"/>
                </a:solidFill>
                <a:latin typeface="Verdana"/>
                <a:cs typeface="Verdana"/>
              </a:rPr>
              <a:t>l</a:t>
            </a:r>
            <a:r>
              <a:rPr sz="1800" b="1" spc="-175" dirty="0">
                <a:solidFill>
                  <a:srgbClr val="5ECCF3"/>
                </a:solidFill>
                <a:latin typeface="Verdana"/>
                <a:cs typeface="Verdana"/>
              </a:rPr>
              <a:t>y  </a:t>
            </a:r>
            <a:r>
              <a:rPr sz="1800" b="1" spc="-295" dirty="0">
                <a:solidFill>
                  <a:srgbClr val="5ECCF3"/>
                </a:solidFill>
                <a:latin typeface="Verdana"/>
                <a:cs typeface="Verdana"/>
              </a:rPr>
              <a:t>u</a:t>
            </a:r>
            <a:r>
              <a:rPr sz="1800" b="1" spc="-254" dirty="0">
                <a:solidFill>
                  <a:srgbClr val="5ECCF3"/>
                </a:solidFill>
                <a:latin typeface="Verdana"/>
                <a:cs typeface="Verdana"/>
              </a:rPr>
              <a:t>s</a:t>
            </a:r>
            <a:r>
              <a:rPr sz="1800" b="1" spc="-215" dirty="0">
                <a:solidFill>
                  <a:srgbClr val="5ECCF3"/>
                </a:solidFill>
                <a:latin typeface="Verdana"/>
                <a:cs typeface="Verdana"/>
              </a:rPr>
              <a:t>e</a:t>
            </a:r>
            <a:r>
              <a:rPr sz="1800" b="1" spc="-229" dirty="0">
                <a:solidFill>
                  <a:srgbClr val="5ECCF3"/>
                </a:solidFill>
                <a:latin typeface="Verdana"/>
                <a:cs typeface="Verdana"/>
              </a:rPr>
              <a:t>f</a:t>
            </a:r>
            <a:r>
              <a:rPr sz="1800" b="1" spc="-185" dirty="0">
                <a:solidFill>
                  <a:srgbClr val="5ECCF3"/>
                </a:solidFill>
                <a:latin typeface="Verdana"/>
                <a:cs typeface="Verdana"/>
              </a:rPr>
              <a:t>ul</a:t>
            </a:r>
            <a:r>
              <a:rPr sz="1800" b="1" spc="-120" dirty="0">
                <a:solidFill>
                  <a:srgbClr val="5ECCF3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5ECCF3"/>
                </a:solidFill>
                <a:latin typeface="Verdana"/>
                <a:cs typeface="Verdana"/>
              </a:rPr>
              <a:t>i</a:t>
            </a:r>
            <a:r>
              <a:rPr sz="1800" b="1" spc="-285" dirty="0">
                <a:solidFill>
                  <a:srgbClr val="5ECCF3"/>
                </a:solidFill>
                <a:latin typeface="Verdana"/>
                <a:cs typeface="Verdana"/>
              </a:rPr>
              <a:t>n</a:t>
            </a:r>
            <a:r>
              <a:rPr sz="1800" b="1" spc="-195" dirty="0">
                <a:solidFill>
                  <a:srgbClr val="5ECCF3"/>
                </a:solidFill>
                <a:latin typeface="Verdana"/>
                <a:cs typeface="Verdana"/>
              </a:rPr>
              <a:t>f</a:t>
            </a:r>
            <a:r>
              <a:rPr sz="1800" b="1" spc="-165" dirty="0">
                <a:solidFill>
                  <a:srgbClr val="5ECCF3"/>
                </a:solidFill>
                <a:latin typeface="Verdana"/>
                <a:cs typeface="Verdana"/>
              </a:rPr>
              <a:t>o</a:t>
            </a:r>
            <a:r>
              <a:rPr sz="1800" b="1" spc="-85" dirty="0">
                <a:solidFill>
                  <a:srgbClr val="5ECCF3"/>
                </a:solidFill>
                <a:latin typeface="Verdana"/>
                <a:cs typeface="Verdana"/>
              </a:rPr>
              <a:t>r</a:t>
            </a:r>
            <a:r>
              <a:rPr sz="1800" b="1" spc="-265" dirty="0">
                <a:solidFill>
                  <a:srgbClr val="5ECCF3"/>
                </a:solidFill>
                <a:latin typeface="Verdana"/>
                <a:cs typeface="Verdana"/>
              </a:rPr>
              <a:t>m</a:t>
            </a:r>
            <a:r>
              <a:rPr sz="1800" b="1" spc="-180" dirty="0">
                <a:solidFill>
                  <a:srgbClr val="5ECCF3"/>
                </a:solidFill>
                <a:latin typeface="Verdana"/>
                <a:cs typeface="Verdana"/>
              </a:rPr>
              <a:t>a</a:t>
            </a:r>
            <a:r>
              <a:rPr sz="1800" b="1" spc="-100" dirty="0">
                <a:solidFill>
                  <a:srgbClr val="5ECCF3"/>
                </a:solidFill>
                <a:latin typeface="Verdana"/>
                <a:cs typeface="Verdana"/>
              </a:rPr>
              <a:t>t</a:t>
            </a:r>
            <a:r>
              <a:rPr sz="1800" b="1" spc="-135" dirty="0">
                <a:solidFill>
                  <a:srgbClr val="5ECCF3"/>
                </a:solidFill>
                <a:latin typeface="Verdana"/>
                <a:cs typeface="Verdana"/>
              </a:rPr>
              <a:t>i</a:t>
            </a:r>
            <a:r>
              <a:rPr sz="1800" b="1" spc="-165" dirty="0">
                <a:solidFill>
                  <a:srgbClr val="5ECCF3"/>
                </a:solidFill>
                <a:latin typeface="Verdana"/>
                <a:cs typeface="Verdana"/>
              </a:rPr>
              <a:t>o</a:t>
            </a:r>
            <a:r>
              <a:rPr sz="1800" b="1" spc="-235" dirty="0">
                <a:solidFill>
                  <a:srgbClr val="5ECCF3"/>
                </a:solidFill>
                <a:latin typeface="Verdana"/>
                <a:cs typeface="Verdana"/>
              </a:rPr>
              <a:t>n</a:t>
            </a:r>
            <a:r>
              <a:rPr sz="1800" b="1" spc="-110" dirty="0">
                <a:solidFill>
                  <a:srgbClr val="5ECCF3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8C40173-7654-D954-BC1A-D7ECAAF8709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7022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5" dirty="0"/>
              <a:t> </a:t>
            </a:r>
            <a:r>
              <a:rPr lang="en-US" spc="-10" dirty="0"/>
              <a:t>–</a:t>
            </a:r>
            <a:r>
              <a:rPr spc="-5" dirty="0"/>
              <a:t> </a:t>
            </a:r>
            <a:r>
              <a:rPr lang="en-US" spc="-130" dirty="0"/>
              <a:t>S  p  r   </a:t>
            </a:r>
            <a:r>
              <a:rPr lang="en-US" spc="-130" dirty="0" err="1"/>
              <a:t>i</a:t>
            </a:r>
            <a:r>
              <a:rPr lang="en-US" spc="-130" dirty="0"/>
              <a:t>   n   g</a:t>
            </a:r>
            <a:r>
              <a:rPr spc="-5" dirty="0"/>
              <a:t> </a:t>
            </a:r>
            <a:r>
              <a:rPr spc="-55" dirty="0"/>
              <a:t>202</a:t>
            </a:r>
            <a:r>
              <a:rPr lang="en-US" spc="-55" dirty="0"/>
              <a:t>4</a:t>
            </a:r>
            <a:endParaRPr spc="-5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5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  <a:spcBef>
                <a:spcPts val="5"/>
              </a:spcBef>
            </a:pPr>
            <a:r>
              <a:rPr sz="2900" spc="254" dirty="0"/>
              <a:t>D</a:t>
            </a:r>
            <a:r>
              <a:rPr sz="2900" spc="-60" dirty="0"/>
              <a:t>A</a:t>
            </a:r>
            <a:r>
              <a:rPr sz="2900" spc="-220" dirty="0"/>
              <a:t>T</a:t>
            </a:r>
            <a:r>
              <a:rPr sz="2900" spc="220" dirty="0"/>
              <a:t>A</a:t>
            </a:r>
            <a:r>
              <a:rPr sz="2900" spc="-45" dirty="0"/>
              <a:t> </a:t>
            </a:r>
            <a:r>
              <a:rPr sz="2900" spc="225" dirty="0"/>
              <a:t>M</a:t>
            </a:r>
            <a:r>
              <a:rPr sz="2900" spc="-75" dirty="0"/>
              <a:t>I</a:t>
            </a:r>
            <a:r>
              <a:rPr sz="2900" spc="430" dirty="0"/>
              <a:t>N</a:t>
            </a:r>
            <a:r>
              <a:rPr sz="2900" spc="-75" dirty="0"/>
              <a:t>I</a:t>
            </a:r>
            <a:r>
              <a:rPr sz="2900" spc="430" dirty="0"/>
              <a:t>N</a:t>
            </a:r>
            <a:r>
              <a:rPr sz="2900" spc="185" dirty="0"/>
              <a:t>G</a:t>
            </a:r>
            <a:r>
              <a:rPr sz="2900" spc="-484" dirty="0"/>
              <a:t> </a:t>
            </a:r>
            <a:r>
              <a:rPr sz="2900" spc="55" dirty="0"/>
              <a:t>V</a:t>
            </a:r>
            <a:r>
              <a:rPr sz="2900" spc="-65" dirty="0"/>
              <a:t>S</a:t>
            </a:r>
            <a:r>
              <a:rPr sz="2900" spc="-430" dirty="0"/>
              <a:t>.</a:t>
            </a:r>
            <a:r>
              <a:rPr sz="2900" spc="-355" dirty="0"/>
              <a:t> </a:t>
            </a:r>
            <a:r>
              <a:rPr sz="2900" spc="240" dirty="0"/>
              <a:t>K</a:t>
            </a:r>
            <a:r>
              <a:rPr sz="2900" spc="420" dirty="0"/>
              <a:t>D</a:t>
            </a:r>
            <a:r>
              <a:rPr sz="2900" spc="395" dirty="0"/>
              <a:t>D</a:t>
            </a:r>
            <a:endParaRPr sz="29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5" dirty="0"/>
              <a:t>4</a:t>
            </a:fld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3199891"/>
            <a:ext cx="7131684" cy="16592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18135" marR="278765" indent="-306070">
              <a:lnSpc>
                <a:spcPct val="102200"/>
              </a:lnSpc>
              <a:spcBef>
                <a:spcPts val="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b="1" i="1" spc="-75" dirty="0">
                <a:solidFill>
                  <a:srgbClr val="212745"/>
                </a:solidFill>
                <a:latin typeface="Trebuchet MS"/>
                <a:cs typeface="Trebuchet MS"/>
              </a:rPr>
              <a:t>Knowledge</a:t>
            </a:r>
            <a:r>
              <a:rPr sz="1800" b="1" i="1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i="1" spc="-75" dirty="0">
                <a:solidFill>
                  <a:srgbClr val="212745"/>
                </a:solidFill>
                <a:latin typeface="Trebuchet MS"/>
                <a:cs typeface="Trebuchet MS"/>
              </a:rPr>
              <a:t>Discovery</a:t>
            </a:r>
            <a:r>
              <a:rPr sz="1800" b="1" i="1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i="1" spc="-75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800" b="1"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i="1" spc="-75" dirty="0">
                <a:solidFill>
                  <a:srgbClr val="212745"/>
                </a:solidFill>
                <a:latin typeface="Trebuchet MS"/>
                <a:cs typeface="Trebuchet MS"/>
              </a:rPr>
              <a:t>Databases</a:t>
            </a:r>
            <a:r>
              <a:rPr sz="1800" b="1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i="1" spc="20" dirty="0">
                <a:solidFill>
                  <a:srgbClr val="212745"/>
                </a:solidFill>
                <a:latin typeface="Trebuchet MS"/>
                <a:cs typeface="Trebuchet MS"/>
              </a:rPr>
              <a:t>(KDD):</a:t>
            </a:r>
            <a:r>
              <a:rPr sz="1800" b="1"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process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finding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useful </a:t>
            </a:r>
            <a:r>
              <a:rPr sz="1800" spc="-5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ti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ns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ECCF3"/>
              </a:buClr>
              <a:buFont typeface="Cambria"/>
              <a:buChar char="◾"/>
            </a:pPr>
            <a:endParaRPr sz="1650">
              <a:latin typeface="Trebuchet MS"/>
              <a:cs typeface="Trebuchet MS"/>
            </a:endParaRPr>
          </a:p>
          <a:p>
            <a:pPr marL="318135" marR="5080" indent="-306070">
              <a:lnSpc>
                <a:spcPts val="2090"/>
              </a:lnSpc>
              <a:spcBef>
                <a:spcPts val="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b="1" i="1" spc="-2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800" b="1" i="1" spc="-45" dirty="0">
                <a:solidFill>
                  <a:srgbClr val="212745"/>
                </a:solidFill>
                <a:latin typeface="Trebuchet MS"/>
                <a:cs typeface="Trebuchet MS"/>
              </a:rPr>
              <a:t> Mining:</a:t>
            </a:r>
            <a:r>
              <a:rPr sz="1800" b="1" i="1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Use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algorithms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to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extract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information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patterns </a:t>
            </a:r>
            <a:r>
              <a:rPr sz="1800" spc="-5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800" spc="245" dirty="0">
                <a:solidFill>
                  <a:srgbClr val="212745"/>
                </a:solidFill>
                <a:latin typeface="Trebuchet MS"/>
                <a:cs typeface="Trebuchet MS"/>
              </a:rPr>
              <a:t>DD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ss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032715E-55E0-E1B4-64AC-B264634B562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85800" y="6062437"/>
            <a:ext cx="17022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5" dirty="0"/>
              <a:t> </a:t>
            </a:r>
            <a:r>
              <a:rPr lang="en-US" spc="-10" dirty="0"/>
              <a:t>–</a:t>
            </a:r>
            <a:r>
              <a:rPr spc="-5" dirty="0"/>
              <a:t> </a:t>
            </a:r>
            <a:r>
              <a:rPr lang="en-US" spc="-130" dirty="0"/>
              <a:t>S  p  r   </a:t>
            </a:r>
            <a:r>
              <a:rPr lang="en-US" spc="-130" dirty="0" err="1"/>
              <a:t>i</a:t>
            </a:r>
            <a:r>
              <a:rPr lang="en-US" spc="-130" dirty="0"/>
              <a:t>   n   g</a:t>
            </a:r>
            <a:r>
              <a:rPr spc="-5" dirty="0"/>
              <a:t> </a:t>
            </a:r>
            <a:r>
              <a:rPr spc="-55" dirty="0"/>
              <a:t>202</a:t>
            </a:r>
            <a:r>
              <a:rPr lang="en-US" spc="-55" dirty="0"/>
              <a:t>4</a:t>
            </a:r>
            <a:endParaRPr spc="-5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5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  <a:spcBef>
                <a:spcPts val="5"/>
              </a:spcBef>
            </a:pPr>
            <a:r>
              <a:rPr sz="2900" spc="350" dirty="0"/>
              <a:t>KDD</a:t>
            </a:r>
            <a:r>
              <a:rPr sz="2900" spc="-85" dirty="0"/>
              <a:t> </a:t>
            </a:r>
            <a:r>
              <a:rPr sz="2900" spc="50" dirty="0"/>
              <a:t>PROCESS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659932" y="3462782"/>
            <a:ext cx="7231380" cy="202438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554990">
              <a:lnSpc>
                <a:spcPct val="100000"/>
              </a:lnSpc>
              <a:spcBef>
                <a:spcPts val="295"/>
              </a:spcBef>
            </a:pPr>
            <a:r>
              <a:rPr sz="900" b="1" spc="-5" dirty="0">
                <a:solidFill>
                  <a:srgbClr val="59A8D1"/>
                </a:solidFill>
                <a:latin typeface="Arial"/>
                <a:cs typeface="Arial"/>
              </a:rPr>
              <a:t>Modified</a:t>
            </a:r>
            <a:r>
              <a:rPr sz="900" b="1" spc="-20" dirty="0">
                <a:solidFill>
                  <a:srgbClr val="59A8D1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59A8D1"/>
                </a:solidFill>
                <a:latin typeface="Arial"/>
                <a:cs typeface="Arial"/>
              </a:rPr>
              <a:t>from</a:t>
            </a:r>
            <a:r>
              <a:rPr sz="900" b="1" spc="-20" dirty="0">
                <a:solidFill>
                  <a:srgbClr val="59A8D1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59A8D1"/>
                </a:solidFill>
                <a:latin typeface="Arial"/>
                <a:cs typeface="Arial"/>
              </a:rPr>
              <a:t>[FPSS96C]</a:t>
            </a:r>
            <a:endParaRPr sz="9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39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b="1" i="1" spc="-85" dirty="0">
                <a:solidFill>
                  <a:srgbClr val="212745"/>
                </a:solidFill>
                <a:latin typeface="Trebuchet MS"/>
                <a:cs typeface="Trebuchet MS"/>
              </a:rPr>
              <a:t>Selection:</a:t>
            </a:r>
            <a:r>
              <a:rPr sz="1800" b="1"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Obtain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from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various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sources.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84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b="1" i="1" spc="-95" dirty="0">
                <a:solidFill>
                  <a:srgbClr val="212745"/>
                </a:solidFill>
                <a:latin typeface="Trebuchet MS"/>
                <a:cs typeface="Trebuchet MS"/>
              </a:rPr>
              <a:t>Preprocessing:</a:t>
            </a:r>
            <a:r>
              <a:rPr sz="1800" b="1" i="1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Cleanse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data.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84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b="1" i="1" spc="-110" dirty="0">
                <a:solidFill>
                  <a:srgbClr val="212745"/>
                </a:solidFill>
                <a:latin typeface="Trebuchet MS"/>
                <a:cs typeface="Trebuchet MS"/>
              </a:rPr>
              <a:t>Transformation:</a:t>
            </a:r>
            <a:r>
              <a:rPr sz="1800" b="1" i="1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Convert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to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common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format.</a:t>
            </a:r>
            <a:r>
              <a:rPr sz="1800" spc="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Transform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to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new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format.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84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b="1" i="1" spc="7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b="1" i="1" spc="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b="1" i="1" spc="-13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b="1" i="1" spc="-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b="1" i="1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i="1" spc="29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b="1" i="1" spc="-13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b="1" i="1" spc="-3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b="1" i="1" spc="-13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b="1" i="1" spc="-3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b="1" i="1" spc="-8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800" b="1" i="1" spc="-195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800" b="1" i="1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i="1" spc="-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27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bt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74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b="1" i="1" spc="-95" dirty="0">
                <a:solidFill>
                  <a:srgbClr val="212745"/>
                </a:solidFill>
                <a:latin typeface="Trebuchet MS"/>
                <a:cs typeface="Trebuchet MS"/>
              </a:rPr>
              <a:t>Interpretation/Evaluation:</a:t>
            </a:r>
            <a:r>
              <a:rPr sz="1800" b="1" i="1" spc="4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Present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results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user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meaningful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manner.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90378" y="2023339"/>
            <a:ext cx="6963409" cy="1415415"/>
            <a:chOff x="1090378" y="2023339"/>
            <a:chExt cx="6963409" cy="14154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8477" y="2061439"/>
              <a:ext cx="6887043" cy="133914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09428" y="2042389"/>
              <a:ext cx="6925309" cy="1377315"/>
            </a:xfrm>
            <a:custGeom>
              <a:avLst/>
              <a:gdLst/>
              <a:ahLst/>
              <a:cxnLst/>
              <a:rect l="l" t="t" r="r" b="b"/>
              <a:pathLst>
                <a:path w="6925309" h="1377314">
                  <a:moveTo>
                    <a:pt x="0" y="0"/>
                  </a:moveTo>
                  <a:lnTo>
                    <a:pt x="6925143" y="0"/>
                  </a:lnTo>
                  <a:lnTo>
                    <a:pt x="6925143" y="1377247"/>
                  </a:lnTo>
                  <a:lnTo>
                    <a:pt x="0" y="1377247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5" dirty="0"/>
              <a:t>5</a:t>
            </a:fld>
            <a:endParaRPr spc="-55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D2CD85C0-9576-C48C-98C6-54D88FC1100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7022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5" dirty="0"/>
              <a:t> </a:t>
            </a:r>
            <a:r>
              <a:rPr lang="en-US" spc="-10" dirty="0"/>
              <a:t>–</a:t>
            </a:r>
            <a:r>
              <a:rPr spc="-5" dirty="0"/>
              <a:t> </a:t>
            </a:r>
            <a:r>
              <a:rPr lang="en-US" spc="-130" dirty="0"/>
              <a:t>S  p  r   </a:t>
            </a:r>
            <a:r>
              <a:rPr lang="en-US" spc="-130" dirty="0" err="1"/>
              <a:t>i</a:t>
            </a:r>
            <a:r>
              <a:rPr lang="en-US" spc="-130" dirty="0"/>
              <a:t>   n   g</a:t>
            </a:r>
            <a:r>
              <a:rPr spc="-5" dirty="0"/>
              <a:t> </a:t>
            </a:r>
            <a:r>
              <a:rPr spc="-55" dirty="0"/>
              <a:t>202</a:t>
            </a:r>
            <a:r>
              <a:rPr lang="en-US" spc="-55" dirty="0"/>
              <a:t>4</a:t>
            </a:r>
            <a:endParaRPr spc="-5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pc="325" dirty="0"/>
              <a:t>KDD</a:t>
            </a:r>
            <a:r>
              <a:rPr spc="-80" dirty="0"/>
              <a:t> </a:t>
            </a:r>
            <a:r>
              <a:rPr spc="35" dirty="0"/>
              <a:t>PROCESS</a:t>
            </a:r>
            <a:r>
              <a:rPr spc="-75" dirty="0"/>
              <a:t> </a:t>
            </a:r>
            <a:r>
              <a:rPr spc="50" dirty="0"/>
              <a:t>EXAMPLE:WEB</a:t>
            </a:r>
            <a:r>
              <a:rPr spc="-75" dirty="0"/>
              <a:t> </a:t>
            </a:r>
            <a:r>
              <a:rPr spc="180" dirty="0"/>
              <a:t>LOG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5" dirty="0"/>
              <a:t>6</a:t>
            </a:fld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1981199"/>
            <a:ext cx="3384550" cy="38080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770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100" b="1" i="1" spc="-70" dirty="0">
                <a:solidFill>
                  <a:srgbClr val="212745"/>
                </a:solidFill>
                <a:latin typeface="Trebuchet MS"/>
                <a:cs typeface="Trebuchet MS"/>
              </a:rPr>
              <a:t>Selection:</a:t>
            </a:r>
            <a:endParaRPr sz="11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675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100" spc="-90" dirty="0">
                <a:solidFill>
                  <a:srgbClr val="212745"/>
                </a:solidFill>
                <a:latin typeface="Trebuchet MS"/>
                <a:cs typeface="Trebuchet MS"/>
              </a:rPr>
              <a:t>Select</a:t>
            </a:r>
            <a:r>
              <a:rPr sz="11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0" dirty="0">
                <a:solidFill>
                  <a:srgbClr val="212745"/>
                </a:solidFill>
                <a:latin typeface="Trebuchet MS"/>
                <a:cs typeface="Trebuchet MS"/>
              </a:rPr>
              <a:t>log</a:t>
            </a:r>
            <a:r>
              <a:rPr sz="11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105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1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85" dirty="0">
                <a:solidFill>
                  <a:srgbClr val="212745"/>
                </a:solidFill>
                <a:latin typeface="Trebuchet MS"/>
                <a:cs typeface="Trebuchet MS"/>
              </a:rPr>
              <a:t>(dates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9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locations)</a:t>
            </a:r>
            <a:r>
              <a:rPr sz="11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0" dirty="0">
                <a:solidFill>
                  <a:srgbClr val="212745"/>
                </a:solidFill>
                <a:latin typeface="Trebuchet MS"/>
                <a:cs typeface="Trebuchet MS"/>
              </a:rPr>
              <a:t>use</a:t>
            </a:r>
            <a:endParaRPr sz="11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695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100" b="1" i="1" spc="-80" dirty="0">
                <a:solidFill>
                  <a:srgbClr val="212745"/>
                </a:solidFill>
                <a:latin typeface="Trebuchet MS"/>
                <a:cs typeface="Trebuchet MS"/>
              </a:rPr>
              <a:t>Preprocessing:</a:t>
            </a:r>
            <a:endParaRPr sz="1100">
              <a:latin typeface="Trebuchet MS"/>
              <a:cs typeface="Trebuchet MS"/>
            </a:endParaRPr>
          </a:p>
          <a:p>
            <a:pPr marL="678815" lvl="1" indent="-342900">
              <a:lnSpc>
                <a:spcPct val="100000"/>
              </a:lnSpc>
              <a:spcBef>
                <a:spcPts val="575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678815" algn="l"/>
                <a:tab pos="679450" algn="l"/>
              </a:tabLst>
            </a:pP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Re</a:t>
            </a:r>
            <a:r>
              <a:rPr sz="1100" spc="-9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100" spc="-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e </a:t>
            </a:r>
            <a:r>
              <a:rPr sz="1100" spc="-9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1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100" spc="-90" dirty="0">
                <a:solidFill>
                  <a:srgbClr val="212745"/>
                </a:solidFill>
                <a:latin typeface="Trebuchet MS"/>
                <a:cs typeface="Trebuchet MS"/>
              </a:rPr>
              <a:t>nt</a:t>
            </a:r>
            <a:r>
              <a:rPr sz="1100" spc="-9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spc="-15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100" spc="-8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100" spc="-9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100" spc="-85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100" spc="-40" dirty="0">
                <a:solidFill>
                  <a:srgbClr val="212745"/>
                </a:solidFill>
                <a:latin typeface="Trebuchet MS"/>
                <a:cs typeface="Trebuchet MS"/>
              </a:rPr>
              <a:t>RLs</a:t>
            </a:r>
            <a:endParaRPr sz="1100">
              <a:latin typeface="Trebuchet MS"/>
              <a:cs typeface="Trebuchet MS"/>
            </a:endParaRPr>
          </a:p>
          <a:p>
            <a:pPr marL="678815" lvl="1" indent="-342900">
              <a:lnSpc>
                <a:spcPct val="100000"/>
              </a:lnSpc>
              <a:spcBef>
                <a:spcPts val="670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678815" algn="l"/>
                <a:tab pos="679450" algn="l"/>
              </a:tabLst>
            </a:pP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Re</a:t>
            </a:r>
            <a:r>
              <a:rPr sz="1100" spc="-9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100" spc="-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e </a:t>
            </a:r>
            <a:r>
              <a:rPr sz="1100" spc="-7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100" spc="-20" dirty="0">
                <a:solidFill>
                  <a:srgbClr val="212745"/>
                </a:solidFill>
                <a:latin typeface="Trebuchet MS"/>
                <a:cs typeface="Trebuchet MS"/>
              </a:rPr>
              <a:t>ro</a:t>
            </a:r>
            <a:r>
              <a:rPr sz="11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1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10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100" spc="-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100" spc="-105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100" spc="-2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11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700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100" b="1" i="1" spc="-85" dirty="0">
                <a:solidFill>
                  <a:srgbClr val="212745"/>
                </a:solidFill>
                <a:latin typeface="Trebuchet MS"/>
                <a:cs typeface="Trebuchet MS"/>
              </a:rPr>
              <a:t>Transformation:</a:t>
            </a:r>
            <a:endParaRPr sz="11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670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Se</a:t>
            </a:r>
            <a:r>
              <a:rPr sz="1100" spc="-50" dirty="0">
                <a:solidFill>
                  <a:srgbClr val="212745"/>
                </a:solidFill>
                <a:latin typeface="Trebuchet MS"/>
                <a:cs typeface="Trebuchet MS"/>
              </a:rPr>
              <a:t>ss</a:t>
            </a:r>
            <a:r>
              <a:rPr sz="1100" spc="-9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spc="-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100" spc="-9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spc="-90" dirty="0">
                <a:solidFill>
                  <a:srgbClr val="212745"/>
                </a:solidFill>
                <a:latin typeface="Trebuchet MS"/>
                <a:cs typeface="Trebuchet MS"/>
              </a:rPr>
              <a:t>z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e 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100" spc="-2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100" spc="-7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13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1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1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105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100" spc="-20" dirty="0">
                <a:solidFill>
                  <a:srgbClr val="212745"/>
                </a:solidFill>
                <a:latin typeface="Trebuchet MS"/>
                <a:cs typeface="Trebuchet MS"/>
              </a:rPr>
              <a:t>ro</a:t>
            </a:r>
            <a:r>
              <a:rPr sz="1100" spc="-8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100" spc="-9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100" spc="-50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endParaRPr sz="11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670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100" b="1" i="1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100" b="1" i="1" spc="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100" b="1" i="1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100" b="1" i="1" spc="-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100" b="1" i="1" spc="-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b="1" i="1" spc="13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100" b="1" i="1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b="1" i="1" spc="-5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100" b="1" i="1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b="1" i="1" spc="-5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100" b="1" i="1" spc="-8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100" b="1" i="1" spc="-12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11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700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100" spc="-4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spc="-8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100" spc="-10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100" spc="-9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100" spc="-9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spc="-10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100" spc="-11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13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1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100" spc="-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un</a:t>
            </a:r>
            <a:r>
              <a:rPr sz="1100" spc="-7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1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9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100" spc="-13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100" spc="-90" dirty="0">
                <a:solidFill>
                  <a:srgbClr val="212745"/>
                </a:solidFill>
                <a:latin typeface="Trebuchet MS"/>
                <a:cs typeface="Trebuchet MS"/>
              </a:rPr>
              <a:t>tt</a:t>
            </a:r>
            <a:r>
              <a:rPr sz="1100" spc="-10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100" spc="-2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100" spc="-2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11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670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100" spc="2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100" spc="3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1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100" spc="-9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1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100" spc="-7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1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100" spc="-13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100" spc="-9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100" spc="-11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100" spc="-9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1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100" spc="-9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100" spc="-2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endParaRPr sz="11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575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100" b="1" i="1" spc="-80" dirty="0">
                <a:solidFill>
                  <a:srgbClr val="212745"/>
                </a:solidFill>
                <a:latin typeface="Trebuchet MS"/>
                <a:cs typeface="Trebuchet MS"/>
              </a:rPr>
              <a:t>Interpretation/Evaluation:</a:t>
            </a:r>
            <a:endParaRPr sz="11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675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100" spc="-90" dirty="0">
                <a:solidFill>
                  <a:srgbClr val="212745"/>
                </a:solidFill>
                <a:latin typeface="Trebuchet MS"/>
                <a:cs typeface="Trebuchet MS"/>
              </a:rPr>
              <a:t>Identify</a:t>
            </a:r>
            <a:r>
              <a:rPr sz="11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9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1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90" dirty="0">
                <a:solidFill>
                  <a:srgbClr val="212745"/>
                </a:solidFill>
                <a:latin typeface="Trebuchet MS"/>
                <a:cs typeface="Trebuchet MS"/>
              </a:rPr>
              <a:t>display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90" dirty="0">
                <a:solidFill>
                  <a:srgbClr val="212745"/>
                </a:solidFill>
                <a:latin typeface="Trebuchet MS"/>
                <a:cs typeface="Trebuchet MS"/>
              </a:rPr>
              <a:t>frequently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85" dirty="0">
                <a:solidFill>
                  <a:srgbClr val="212745"/>
                </a:solidFill>
                <a:latin typeface="Trebuchet MS"/>
                <a:cs typeface="Trebuchet MS"/>
              </a:rPr>
              <a:t>accessed</a:t>
            </a:r>
            <a:r>
              <a:rPr sz="11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90" dirty="0">
                <a:solidFill>
                  <a:srgbClr val="212745"/>
                </a:solidFill>
                <a:latin typeface="Trebuchet MS"/>
                <a:cs typeface="Trebuchet MS"/>
              </a:rPr>
              <a:t>sequences.</a:t>
            </a:r>
            <a:endParaRPr sz="11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695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100" b="1" i="1" spc="-3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100" b="1" i="1" spc="-4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100" b="1" i="1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100" b="1" i="1" spc="-7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100" b="1" i="1" spc="-5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100" b="1" i="1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100" b="1" i="1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b="1" i="1" spc="-8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100" b="1" i="1" spc="-7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100" b="1" i="1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b="1" i="1" spc="5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100" b="1" i="1" spc="-11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100" b="1" i="1" spc="-7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100" b="1" i="1" spc="-9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100" b="1" i="1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b="1" i="1" spc="-1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100" b="1" i="1" spc="-70" dirty="0">
                <a:solidFill>
                  <a:srgbClr val="212745"/>
                </a:solidFill>
                <a:latin typeface="Trebuchet MS"/>
                <a:cs typeface="Trebuchet MS"/>
              </a:rPr>
              <a:t>pp</a:t>
            </a:r>
            <a:r>
              <a:rPr sz="1100" b="1" i="1" spc="-4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100" b="1" i="1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b="1" i="1" spc="-6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100" b="1" i="1" spc="-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100" b="1" i="1" spc="-9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100" b="1" i="1" spc="-9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b="1" i="1" spc="-4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100" b="1" i="1" spc="-5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100" b="1" i="1" spc="-11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100" b="1" i="1" spc="-12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11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670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100" spc="-4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100" spc="-1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1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e </a:t>
            </a:r>
            <a:r>
              <a:rPr sz="1100" spc="-9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100" spc="-2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100" spc="-10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100" spc="-9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100" spc="-9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100" spc="-9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spc="-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675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Personalization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CE6A21C-D53B-77EB-FF4C-C18CCB8F192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7022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5" dirty="0"/>
              <a:t> </a:t>
            </a:r>
            <a:r>
              <a:rPr lang="en-US" spc="-10" dirty="0"/>
              <a:t>–</a:t>
            </a:r>
            <a:r>
              <a:rPr spc="-5" dirty="0"/>
              <a:t> </a:t>
            </a:r>
            <a:r>
              <a:rPr lang="en-US" spc="-130" dirty="0"/>
              <a:t>S  p  r   </a:t>
            </a:r>
            <a:r>
              <a:rPr lang="en-US" spc="-130" dirty="0" err="1"/>
              <a:t>i</a:t>
            </a:r>
            <a:r>
              <a:rPr lang="en-US" spc="-130" dirty="0"/>
              <a:t>   n   g</a:t>
            </a:r>
            <a:r>
              <a:rPr spc="-5" dirty="0"/>
              <a:t> </a:t>
            </a:r>
            <a:r>
              <a:rPr spc="-55" dirty="0"/>
              <a:t>202</a:t>
            </a:r>
            <a:r>
              <a:rPr lang="en-US" spc="-55" dirty="0"/>
              <a:t>4</a:t>
            </a:r>
            <a:endParaRPr spc="-5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pc="35" dirty="0"/>
              <a:t>DATA</a:t>
            </a:r>
            <a:r>
              <a:rPr spc="-85" dirty="0"/>
              <a:t> </a:t>
            </a:r>
            <a:r>
              <a:rPr spc="165" dirty="0"/>
              <a:t>MINING</a:t>
            </a:r>
            <a:r>
              <a:rPr spc="-75" dirty="0"/>
              <a:t> </a:t>
            </a:r>
            <a:r>
              <a:rPr spc="-40" dirty="0"/>
              <a:t>PIPELINE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3654" y="2854967"/>
            <a:ext cx="7452995" cy="1971675"/>
            <a:chOff x="173654" y="2854967"/>
            <a:chExt cx="7452995" cy="19716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2337" y="2991938"/>
              <a:ext cx="6463935" cy="169793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19838" y="2874017"/>
              <a:ext cx="1406525" cy="755650"/>
            </a:xfrm>
            <a:custGeom>
              <a:avLst/>
              <a:gdLst/>
              <a:ahLst/>
              <a:cxnLst/>
              <a:rect l="l" t="t" r="r" b="b"/>
              <a:pathLst>
                <a:path w="1406525" h="755650">
                  <a:moveTo>
                    <a:pt x="0" y="377639"/>
                  </a:moveTo>
                  <a:lnTo>
                    <a:pt x="10183" y="313240"/>
                  </a:lnTo>
                  <a:lnTo>
                    <a:pt x="39607" y="252374"/>
                  </a:lnTo>
                  <a:lnTo>
                    <a:pt x="86584" y="195946"/>
                  </a:lnTo>
                  <a:lnTo>
                    <a:pt x="116127" y="169681"/>
                  </a:lnTo>
                  <a:lnTo>
                    <a:pt x="149425" y="144865"/>
                  </a:lnTo>
                  <a:lnTo>
                    <a:pt x="186267" y="121612"/>
                  </a:lnTo>
                  <a:lnTo>
                    <a:pt x="226442" y="100036"/>
                  </a:lnTo>
                  <a:lnTo>
                    <a:pt x="269738" y="80250"/>
                  </a:lnTo>
                  <a:lnTo>
                    <a:pt x="315945" y="62367"/>
                  </a:lnTo>
                  <a:lnTo>
                    <a:pt x="364851" y="46501"/>
                  </a:lnTo>
                  <a:lnTo>
                    <a:pt x="416246" y="32764"/>
                  </a:lnTo>
                  <a:lnTo>
                    <a:pt x="469919" y="21271"/>
                  </a:lnTo>
                  <a:lnTo>
                    <a:pt x="525658" y="12135"/>
                  </a:lnTo>
                  <a:lnTo>
                    <a:pt x="583252" y="5469"/>
                  </a:lnTo>
                  <a:lnTo>
                    <a:pt x="642490" y="1386"/>
                  </a:lnTo>
                  <a:lnTo>
                    <a:pt x="703162" y="0"/>
                  </a:lnTo>
                  <a:lnTo>
                    <a:pt x="763833" y="1386"/>
                  </a:lnTo>
                  <a:lnTo>
                    <a:pt x="823071" y="5469"/>
                  </a:lnTo>
                  <a:lnTo>
                    <a:pt x="880666" y="12135"/>
                  </a:lnTo>
                  <a:lnTo>
                    <a:pt x="936404" y="21271"/>
                  </a:lnTo>
                  <a:lnTo>
                    <a:pt x="990077" y="32764"/>
                  </a:lnTo>
                  <a:lnTo>
                    <a:pt x="1041472" y="46501"/>
                  </a:lnTo>
                  <a:lnTo>
                    <a:pt x="1090378" y="62367"/>
                  </a:lnTo>
                  <a:lnTo>
                    <a:pt x="1136585" y="80250"/>
                  </a:lnTo>
                  <a:lnTo>
                    <a:pt x="1179882" y="100036"/>
                  </a:lnTo>
                  <a:lnTo>
                    <a:pt x="1220056" y="121612"/>
                  </a:lnTo>
                  <a:lnTo>
                    <a:pt x="1256898" y="144865"/>
                  </a:lnTo>
                  <a:lnTo>
                    <a:pt x="1290196" y="169681"/>
                  </a:lnTo>
                  <a:lnTo>
                    <a:pt x="1319739" y="195946"/>
                  </a:lnTo>
                  <a:lnTo>
                    <a:pt x="1366716" y="252374"/>
                  </a:lnTo>
                  <a:lnTo>
                    <a:pt x="1396140" y="313240"/>
                  </a:lnTo>
                  <a:lnTo>
                    <a:pt x="1406324" y="377639"/>
                  </a:lnTo>
                  <a:lnTo>
                    <a:pt x="1403742" y="410223"/>
                  </a:lnTo>
                  <a:lnTo>
                    <a:pt x="1383728" y="472969"/>
                  </a:lnTo>
                  <a:lnTo>
                    <a:pt x="1345316" y="531729"/>
                  </a:lnTo>
                  <a:lnTo>
                    <a:pt x="1290196" y="585596"/>
                  </a:lnTo>
                  <a:lnTo>
                    <a:pt x="1256898" y="610412"/>
                  </a:lnTo>
                  <a:lnTo>
                    <a:pt x="1220056" y="633665"/>
                  </a:lnTo>
                  <a:lnTo>
                    <a:pt x="1179882" y="655241"/>
                  </a:lnTo>
                  <a:lnTo>
                    <a:pt x="1136585" y="675027"/>
                  </a:lnTo>
                  <a:lnTo>
                    <a:pt x="1090378" y="692910"/>
                  </a:lnTo>
                  <a:lnTo>
                    <a:pt x="1041472" y="708776"/>
                  </a:lnTo>
                  <a:lnTo>
                    <a:pt x="990077" y="722513"/>
                  </a:lnTo>
                  <a:lnTo>
                    <a:pt x="936404" y="734006"/>
                  </a:lnTo>
                  <a:lnTo>
                    <a:pt x="880666" y="743142"/>
                  </a:lnTo>
                  <a:lnTo>
                    <a:pt x="823071" y="749808"/>
                  </a:lnTo>
                  <a:lnTo>
                    <a:pt x="763833" y="753891"/>
                  </a:lnTo>
                  <a:lnTo>
                    <a:pt x="703162" y="755278"/>
                  </a:lnTo>
                  <a:lnTo>
                    <a:pt x="642490" y="753891"/>
                  </a:lnTo>
                  <a:lnTo>
                    <a:pt x="583252" y="749808"/>
                  </a:lnTo>
                  <a:lnTo>
                    <a:pt x="525658" y="743142"/>
                  </a:lnTo>
                  <a:lnTo>
                    <a:pt x="469919" y="734006"/>
                  </a:lnTo>
                  <a:lnTo>
                    <a:pt x="416246" y="722513"/>
                  </a:lnTo>
                  <a:lnTo>
                    <a:pt x="364851" y="708776"/>
                  </a:lnTo>
                  <a:lnTo>
                    <a:pt x="315945" y="692910"/>
                  </a:lnTo>
                  <a:lnTo>
                    <a:pt x="269738" y="675027"/>
                  </a:lnTo>
                  <a:lnTo>
                    <a:pt x="226442" y="655241"/>
                  </a:lnTo>
                  <a:lnTo>
                    <a:pt x="186267" y="633665"/>
                  </a:lnTo>
                  <a:lnTo>
                    <a:pt x="149425" y="610412"/>
                  </a:lnTo>
                  <a:lnTo>
                    <a:pt x="116127" y="585596"/>
                  </a:lnTo>
                  <a:lnTo>
                    <a:pt x="86584" y="559331"/>
                  </a:lnTo>
                  <a:lnTo>
                    <a:pt x="39607" y="502904"/>
                  </a:lnTo>
                  <a:lnTo>
                    <a:pt x="10183" y="442037"/>
                  </a:lnTo>
                  <a:lnTo>
                    <a:pt x="0" y="377639"/>
                  </a:lnTo>
                  <a:close/>
                </a:path>
              </a:pathLst>
            </a:custGeom>
            <a:ln w="38100">
              <a:solidFill>
                <a:srgbClr val="5DCE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654" y="4110699"/>
              <a:ext cx="2344420" cy="715645"/>
            </a:xfrm>
            <a:custGeom>
              <a:avLst/>
              <a:gdLst/>
              <a:ahLst/>
              <a:cxnLst/>
              <a:rect l="l" t="t" r="r" b="b"/>
              <a:pathLst>
                <a:path w="2344420" h="715645">
                  <a:moveTo>
                    <a:pt x="2343872" y="0"/>
                  </a:moveTo>
                  <a:lnTo>
                    <a:pt x="0" y="0"/>
                  </a:lnTo>
                  <a:lnTo>
                    <a:pt x="0" y="715580"/>
                  </a:lnTo>
                  <a:lnTo>
                    <a:pt x="2343872" y="715580"/>
                  </a:lnTo>
                  <a:lnTo>
                    <a:pt x="2343872" y="0"/>
                  </a:lnTo>
                  <a:close/>
                </a:path>
              </a:pathLst>
            </a:custGeom>
            <a:solidFill>
              <a:srgbClr val="FFC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98577" y="2202179"/>
            <a:ext cx="3754754" cy="64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sz="1400" spc="-80" dirty="0">
                <a:latin typeface="Trebuchet MS"/>
                <a:cs typeface="Trebuchet MS"/>
              </a:rPr>
              <a:t>Real-world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130" dirty="0">
                <a:latin typeface="Trebuchet MS"/>
                <a:cs typeface="Trebuchet MS"/>
              </a:rPr>
              <a:t>data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has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14" dirty="0">
                <a:latin typeface="Trebuchet MS"/>
                <a:cs typeface="Trebuchet MS"/>
              </a:rPr>
              <a:t>quality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issues.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ts val="1580"/>
              </a:lnSpc>
              <a:spcBef>
                <a:spcPts val="100"/>
              </a:spcBef>
            </a:pPr>
            <a:r>
              <a:rPr sz="1400" spc="-15" dirty="0">
                <a:latin typeface="Trebuchet MS"/>
                <a:cs typeface="Trebuchet MS"/>
              </a:rPr>
              <a:t>D</a:t>
            </a:r>
            <a:r>
              <a:rPr sz="1400" spc="-5" dirty="0">
                <a:latin typeface="Trebuchet MS"/>
                <a:cs typeface="Trebuchet MS"/>
              </a:rPr>
              <a:t>a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140" dirty="0">
                <a:latin typeface="Trebuchet MS"/>
                <a:cs typeface="Trebuchet MS"/>
              </a:rPr>
              <a:t>a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p</a:t>
            </a:r>
            <a:r>
              <a:rPr sz="1400" spc="-35" dirty="0">
                <a:latin typeface="Trebuchet MS"/>
                <a:cs typeface="Trebuchet MS"/>
              </a:rPr>
              <a:t>r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105" dirty="0">
                <a:latin typeface="Trebuchet MS"/>
                <a:cs typeface="Trebuchet MS"/>
              </a:rPr>
              <a:t>p</a:t>
            </a:r>
            <a:r>
              <a:rPr sz="1400" spc="-45" dirty="0">
                <a:latin typeface="Trebuchet MS"/>
                <a:cs typeface="Trebuchet MS"/>
              </a:rPr>
              <a:t>r</a:t>
            </a:r>
            <a:r>
              <a:rPr sz="1400" spc="-5" dirty="0">
                <a:latin typeface="Trebuchet MS"/>
                <a:cs typeface="Trebuchet MS"/>
              </a:rPr>
              <a:t>o</a:t>
            </a:r>
            <a:r>
              <a:rPr sz="1400" spc="-110" dirty="0">
                <a:latin typeface="Trebuchet MS"/>
                <a:cs typeface="Trebuchet MS"/>
              </a:rPr>
              <a:t>c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45" dirty="0">
                <a:latin typeface="Trebuchet MS"/>
                <a:cs typeface="Trebuchet MS"/>
              </a:rPr>
              <a:t>ss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90" dirty="0">
                <a:latin typeface="Trebuchet MS"/>
                <a:cs typeface="Trebuchet MS"/>
              </a:rPr>
              <a:t>n</a:t>
            </a:r>
            <a:r>
              <a:rPr sz="1400" spc="-110" dirty="0">
                <a:latin typeface="Trebuchet MS"/>
                <a:cs typeface="Trebuchet MS"/>
              </a:rPr>
              <a:t>g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30" dirty="0">
                <a:latin typeface="Trebuchet MS"/>
                <a:cs typeface="Trebuchet MS"/>
              </a:rPr>
              <a:t>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30" dirty="0">
                <a:latin typeface="Trebuchet MS"/>
                <a:cs typeface="Trebuchet MS"/>
              </a:rPr>
              <a:t>v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30" dirty="0">
                <a:latin typeface="Trebuchet MS"/>
                <a:cs typeface="Trebuchet MS"/>
              </a:rPr>
              <a:t>r</a:t>
            </a:r>
            <a:r>
              <a:rPr sz="1400" spc="-80" dirty="0">
                <a:latin typeface="Trebuchet MS"/>
                <a:cs typeface="Trebuchet MS"/>
              </a:rPr>
              <a:t>y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c</a:t>
            </a:r>
            <a:r>
              <a:rPr sz="1400" spc="-10" dirty="0">
                <a:latin typeface="Trebuchet MS"/>
                <a:cs typeface="Trebuchet MS"/>
              </a:rPr>
              <a:t>r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110" dirty="0">
                <a:latin typeface="Trebuchet MS"/>
                <a:cs typeface="Trebuchet MS"/>
              </a:rPr>
              <a:t>c</a:t>
            </a:r>
            <a:r>
              <a:rPr sz="1400" spc="-165" dirty="0">
                <a:latin typeface="Trebuchet MS"/>
                <a:cs typeface="Trebuchet MS"/>
              </a:rPr>
              <a:t>a</a:t>
            </a:r>
            <a:r>
              <a:rPr sz="1400" spc="-110" dirty="0">
                <a:latin typeface="Trebuchet MS"/>
                <a:cs typeface="Trebuchet MS"/>
              </a:rPr>
              <a:t>l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s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80" dirty="0">
                <a:latin typeface="Trebuchet MS"/>
                <a:cs typeface="Trebuchet MS"/>
              </a:rPr>
              <a:t>p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65" dirty="0">
                <a:latin typeface="Trebuchet MS"/>
                <a:cs typeface="Trebuchet MS"/>
              </a:rPr>
              <a:t>n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165" dirty="0">
                <a:latin typeface="Trebuchet MS"/>
                <a:cs typeface="Trebuchet MS"/>
              </a:rPr>
              <a:t>a</a:t>
            </a:r>
            <a:r>
              <a:rPr sz="1400" spc="-120" dirty="0">
                <a:latin typeface="Trebuchet MS"/>
                <a:cs typeface="Trebuchet MS"/>
              </a:rPr>
              <a:t>n</a:t>
            </a:r>
            <a:r>
              <a:rPr sz="1400" spc="-80" dirty="0">
                <a:latin typeface="Trebuchet MS"/>
                <a:cs typeface="Trebuchet MS"/>
              </a:rPr>
              <a:t>y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p</a:t>
            </a:r>
            <a:r>
              <a:rPr sz="1400" spc="-45" dirty="0">
                <a:latin typeface="Trebuchet MS"/>
                <a:cs typeface="Trebuchet MS"/>
              </a:rPr>
              <a:t>r</a:t>
            </a:r>
            <a:r>
              <a:rPr sz="1400" spc="-5" dirty="0">
                <a:latin typeface="Trebuchet MS"/>
                <a:cs typeface="Trebuchet MS"/>
              </a:rPr>
              <a:t>o</a:t>
            </a:r>
            <a:r>
              <a:rPr sz="1400" spc="-220" dirty="0">
                <a:latin typeface="Trebuchet MS"/>
                <a:cs typeface="Trebuchet MS"/>
              </a:rPr>
              <a:t>j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110" dirty="0">
                <a:latin typeface="Trebuchet MS"/>
                <a:cs typeface="Trebuchet MS"/>
              </a:rPr>
              <a:t>ct</a:t>
            </a:r>
            <a:r>
              <a:rPr sz="1400" spc="-185" dirty="0">
                <a:latin typeface="Trebuchet MS"/>
                <a:cs typeface="Trebuchet MS"/>
              </a:rPr>
              <a:t>.  </a:t>
            </a:r>
            <a:r>
              <a:rPr sz="1400" spc="-55" dirty="0">
                <a:latin typeface="Trebuchet MS"/>
                <a:cs typeface="Trebuchet MS"/>
              </a:rPr>
              <a:t>A</a:t>
            </a:r>
            <a:r>
              <a:rPr sz="1400" spc="-15" dirty="0">
                <a:latin typeface="Trebuchet MS"/>
                <a:cs typeface="Trebuchet MS"/>
              </a:rPr>
              <a:t>v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100" dirty="0">
                <a:latin typeface="Trebuchet MS"/>
                <a:cs typeface="Trebuchet MS"/>
              </a:rPr>
              <a:t>d</a:t>
            </a:r>
            <a:r>
              <a:rPr sz="1400" spc="-210" dirty="0">
                <a:latin typeface="Trebuchet MS"/>
                <a:cs typeface="Trebuchet MS"/>
              </a:rPr>
              <a:t>:</a:t>
            </a:r>
            <a:r>
              <a:rPr sz="1400" spc="-190" dirty="0">
                <a:latin typeface="Trebuchet MS"/>
                <a:cs typeface="Trebuchet MS"/>
              </a:rPr>
              <a:t> </a:t>
            </a:r>
            <a:r>
              <a:rPr sz="1400" b="1" spc="-240" dirty="0">
                <a:solidFill>
                  <a:srgbClr val="FF0000"/>
                </a:solidFill>
                <a:latin typeface="Verdana"/>
                <a:cs typeface="Verdana"/>
              </a:rPr>
              <a:t>ga</a:t>
            </a:r>
            <a:r>
              <a:rPr sz="1400" b="1" spc="-10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400" b="1" spc="-195" dirty="0">
                <a:solidFill>
                  <a:srgbClr val="FF0000"/>
                </a:solidFill>
                <a:latin typeface="Verdana"/>
                <a:cs typeface="Verdana"/>
              </a:rPr>
              <a:t>b</a:t>
            </a:r>
            <a:r>
              <a:rPr sz="1400" b="1" spc="-250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400" b="1" spc="-270" dirty="0">
                <a:solidFill>
                  <a:srgbClr val="FF0000"/>
                </a:solidFill>
                <a:latin typeface="Verdana"/>
                <a:cs typeface="Verdana"/>
              </a:rPr>
              <a:t>g</a:t>
            </a:r>
            <a:r>
              <a:rPr sz="1400" b="1" spc="-18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400" b="1" spc="-229" dirty="0">
                <a:solidFill>
                  <a:srgbClr val="FF0000"/>
                </a:solidFill>
                <a:latin typeface="Verdana"/>
                <a:cs typeface="Verdana"/>
              </a:rPr>
              <a:t>-</a:t>
            </a:r>
            <a:r>
              <a:rPr sz="1400" b="1" spc="-114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1400" b="1" spc="-220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1400" b="1" spc="-130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1400" b="1" spc="-25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b="1" spc="-250" dirty="0">
                <a:solidFill>
                  <a:srgbClr val="FF0000"/>
                </a:solidFill>
                <a:latin typeface="Verdana"/>
                <a:cs typeface="Verdana"/>
              </a:rPr>
              <a:t>g</a:t>
            </a:r>
            <a:r>
              <a:rPr sz="1400" b="1" spc="-229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400" b="1" spc="-10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400" b="1" spc="-195" dirty="0">
                <a:solidFill>
                  <a:srgbClr val="FF0000"/>
                </a:solidFill>
                <a:latin typeface="Verdana"/>
                <a:cs typeface="Verdana"/>
              </a:rPr>
              <a:t>b</a:t>
            </a:r>
            <a:r>
              <a:rPr sz="1400" b="1" spc="-250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400" b="1" spc="-270" dirty="0">
                <a:solidFill>
                  <a:srgbClr val="FF0000"/>
                </a:solidFill>
                <a:latin typeface="Verdana"/>
                <a:cs typeface="Verdana"/>
              </a:rPr>
              <a:t>g</a:t>
            </a:r>
            <a:r>
              <a:rPr sz="1400" b="1" spc="-18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400" b="1" spc="-229" dirty="0">
                <a:solidFill>
                  <a:srgbClr val="FF0000"/>
                </a:solidFill>
                <a:latin typeface="Verdana"/>
                <a:cs typeface="Verdana"/>
              </a:rPr>
              <a:t>-</a:t>
            </a:r>
            <a:r>
              <a:rPr sz="1400" b="1" spc="-190" dirty="0">
                <a:solidFill>
                  <a:srgbClr val="FF0000"/>
                </a:solidFill>
                <a:latin typeface="Verdana"/>
                <a:cs typeface="Verdana"/>
              </a:rPr>
              <a:t>ou</a:t>
            </a:r>
            <a:r>
              <a:rPr sz="1400" b="1" spc="-70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302" y="4131564"/>
            <a:ext cx="2335530" cy="6445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82550" marR="492759">
              <a:lnSpc>
                <a:spcPct val="95000"/>
              </a:lnSpc>
              <a:spcBef>
                <a:spcPts val="180"/>
              </a:spcBef>
            </a:pPr>
            <a:r>
              <a:rPr sz="1400" spc="-15" dirty="0">
                <a:latin typeface="Trebuchet MS"/>
                <a:cs typeface="Trebuchet MS"/>
              </a:rPr>
              <a:t>D</a:t>
            </a:r>
            <a:r>
              <a:rPr sz="1400" spc="-5" dirty="0">
                <a:latin typeface="Trebuchet MS"/>
                <a:cs typeface="Trebuchet MS"/>
              </a:rPr>
              <a:t>a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140" dirty="0">
                <a:latin typeface="Trebuchet MS"/>
                <a:cs typeface="Trebuchet MS"/>
              </a:rPr>
              <a:t>a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p</a:t>
            </a:r>
            <a:r>
              <a:rPr sz="1400" spc="-35" dirty="0">
                <a:latin typeface="Trebuchet MS"/>
                <a:cs typeface="Trebuchet MS"/>
              </a:rPr>
              <a:t>r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105" dirty="0">
                <a:latin typeface="Trebuchet MS"/>
                <a:cs typeface="Trebuchet MS"/>
              </a:rPr>
              <a:t>p</a:t>
            </a:r>
            <a:r>
              <a:rPr sz="1400" spc="-45" dirty="0">
                <a:latin typeface="Trebuchet MS"/>
                <a:cs typeface="Trebuchet MS"/>
              </a:rPr>
              <a:t>r</a:t>
            </a:r>
            <a:r>
              <a:rPr sz="1400" spc="-5" dirty="0">
                <a:latin typeface="Trebuchet MS"/>
                <a:cs typeface="Trebuchet MS"/>
              </a:rPr>
              <a:t>o</a:t>
            </a:r>
            <a:r>
              <a:rPr sz="1400" spc="-110" dirty="0">
                <a:latin typeface="Trebuchet MS"/>
                <a:cs typeface="Trebuchet MS"/>
              </a:rPr>
              <a:t>c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45" dirty="0">
                <a:latin typeface="Trebuchet MS"/>
                <a:cs typeface="Trebuchet MS"/>
              </a:rPr>
              <a:t>ss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90" dirty="0">
                <a:latin typeface="Trebuchet MS"/>
                <a:cs typeface="Trebuchet MS"/>
              </a:rPr>
              <a:t>n</a:t>
            </a:r>
            <a:r>
              <a:rPr sz="1400" spc="-110" dirty="0">
                <a:latin typeface="Trebuchet MS"/>
                <a:cs typeface="Trebuchet MS"/>
              </a:rPr>
              <a:t>g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165" dirty="0">
                <a:latin typeface="Trebuchet MS"/>
                <a:cs typeface="Trebuchet MS"/>
              </a:rPr>
              <a:t>a</a:t>
            </a:r>
            <a:r>
              <a:rPr sz="1400" spc="-100" dirty="0">
                <a:latin typeface="Trebuchet MS"/>
                <a:cs typeface="Trebuchet MS"/>
              </a:rPr>
              <a:t>k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25" dirty="0">
                <a:latin typeface="Trebuchet MS"/>
                <a:cs typeface="Trebuchet MS"/>
              </a:rPr>
              <a:t>s  </a:t>
            </a:r>
            <a:r>
              <a:rPr sz="1400" spc="-150" dirty="0">
                <a:latin typeface="Trebuchet MS"/>
                <a:cs typeface="Trebuchet MS"/>
              </a:rPr>
              <a:t>a</a:t>
            </a:r>
            <a:r>
              <a:rPr sz="1400" spc="-140" dirty="0">
                <a:latin typeface="Trebuchet MS"/>
                <a:cs typeface="Trebuchet MS"/>
              </a:rPr>
              <a:t>p</a:t>
            </a:r>
            <a:r>
              <a:rPr sz="1400" spc="-105" dirty="0">
                <a:latin typeface="Trebuchet MS"/>
                <a:cs typeface="Trebuchet MS"/>
              </a:rPr>
              <a:t>p</a:t>
            </a:r>
            <a:r>
              <a:rPr sz="1400" spc="-40" dirty="0">
                <a:latin typeface="Trebuchet MS"/>
                <a:cs typeface="Trebuchet MS"/>
              </a:rPr>
              <a:t>r</a:t>
            </a:r>
            <a:r>
              <a:rPr sz="1400" spc="-25" dirty="0">
                <a:latin typeface="Trebuchet MS"/>
                <a:cs typeface="Trebuchet MS"/>
              </a:rPr>
              <a:t>o</a:t>
            </a:r>
            <a:r>
              <a:rPr sz="1400" spc="-30" dirty="0">
                <a:latin typeface="Trebuchet MS"/>
                <a:cs typeface="Trebuchet MS"/>
              </a:rPr>
              <a:t>x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130" dirty="0">
                <a:latin typeface="Trebuchet MS"/>
                <a:cs typeface="Trebuchet MS"/>
              </a:rPr>
              <a:t>m</a:t>
            </a:r>
            <a:r>
              <a:rPr sz="1400" spc="-165" dirty="0">
                <a:latin typeface="Trebuchet MS"/>
                <a:cs typeface="Trebuchet MS"/>
              </a:rPr>
              <a:t>a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130" dirty="0">
                <a:latin typeface="Trebuchet MS"/>
                <a:cs typeface="Trebuchet MS"/>
              </a:rPr>
              <a:t>l</a:t>
            </a:r>
            <a:r>
              <a:rPr sz="1400" spc="-80" dirty="0">
                <a:latin typeface="Trebuchet MS"/>
                <a:cs typeface="Trebuchet MS"/>
              </a:rPr>
              <a:t>y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80</a:t>
            </a:r>
            <a:r>
              <a:rPr sz="1400" spc="105" dirty="0">
                <a:latin typeface="Trebuchet MS"/>
                <a:cs typeface="Trebuchet MS"/>
              </a:rPr>
              <a:t>%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o</a:t>
            </a:r>
            <a:r>
              <a:rPr sz="1400" spc="-170" dirty="0">
                <a:latin typeface="Trebuchet MS"/>
                <a:cs typeface="Trebuchet MS"/>
              </a:rPr>
              <a:t>f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a  </a:t>
            </a:r>
            <a:r>
              <a:rPr sz="1400" spc="-75" dirty="0">
                <a:latin typeface="Trebuchet MS"/>
                <a:cs typeface="Trebuchet MS"/>
              </a:rPr>
              <a:t>p</a:t>
            </a:r>
            <a:r>
              <a:rPr sz="1400" spc="-85" dirty="0">
                <a:latin typeface="Trebuchet MS"/>
                <a:cs typeface="Trebuchet MS"/>
              </a:rPr>
              <a:t>r</a:t>
            </a:r>
            <a:r>
              <a:rPr sz="1400" spc="-5" dirty="0">
                <a:latin typeface="Trebuchet MS"/>
                <a:cs typeface="Trebuchet MS"/>
              </a:rPr>
              <a:t>o</a:t>
            </a:r>
            <a:r>
              <a:rPr sz="1400" spc="-220" dirty="0">
                <a:latin typeface="Trebuchet MS"/>
                <a:cs typeface="Trebuchet MS"/>
              </a:rPr>
              <a:t>j</a:t>
            </a:r>
            <a:r>
              <a:rPr sz="1400" spc="-120" dirty="0">
                <a:latin typeface="Trebuchet MS"/>
                <a:cs typeface="Trebuchet MS"/>
              </a:rPr>
              <a:t>e</a:t>
            </a:r>
            <a:r>
              <a:rPr sz="1400" spc="-110" dirty="0">
                <a:latin typeface="Trebuchet MS"/>
                <a:cs typeface="Trebuchet MS"/>
              </a:rPr>
              <a:t>ct</a:t>
            </a:r>
            <a:r>
              <a:rPr sz="1400" spc="-325" dirty="0">
                <a:latin typeface="Trebuchet MS"/>
                <a:cs typeface="Trebuchet MS"/>
              </a:rPr>
              <a:t>’</a:t>
            </a:r>
            <a:r>
              <a:rPr sz="1400" spc="-30" dirty="0">
                <a:latin typeface="Trebuchet MS"/>
                <a:cs typeface="Trebuchet MS"/>
              </a:rPr>
              <a:t>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130" dirty="0">
                <a:latin typeface="Trebuchet MS"/>
                <a:cs typeface="Trebuchet MS"/>
              </a:rPr>
              <a:t>m</a:t>
            </a:r>
            <a:r>
              <a:rPr sz="1400" spc="-90" dirty="0">
                <a:latin typeface="Trebuchet MS"/>
                <a:cs typeface="Trebuchet MS"/>
              </a:rPr>
              <a:t>e</a:t>
            </a:r>
            <a:r>
              <a:rPr sz="1400" spc="-210" dirty="0"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302" y="4849135"/>
            <a:ext cx="4918710" cy="231140"/>
          </a:xfrm>
          <a:prstGeom prst="rect">
            <a:avLst/>
          </a:prstGeom>
          <a:solidFill>
            <a:srgbClr val="FFCCA6"/>
          </a:solidFill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900" spc="-70" dirty="0">
                <a:latin typeface="Arial MT"/>
                <a:cs typeface="Arial MT"/>
              </a:rPr>
              <a:t>Ref:</a:t>
            </a:r>
            <a:r>
              <a:rPr sz="900" spc="105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https://</a:t>
            </a:r>
            <a:r>
              <a:rPr sz="900" spc="-30" dirty="0">
                <a:latin typeface="Arial MT"/>
                <a:cs typeface="Arial MT"/>
                <a:hlinkClick r:id="rId4"/>
              </a:rPr>
              <a:t>www.projectpro.io/article/why-data-preparation-is-an-important-part-of-data-science/242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48997" y="2894322"/>
            <a:ext cx="1406525" cy="755650"/>
          </a:xfrm>
          <a:custGeom>
            <a:avLst/>
            <a:gdLst/>
            <a:ahLst/>
            <a:cxnLst/>
            <a:rect l="l" t="t" r="r" b="b"/>
            <a:pathLst>
              <a:path w="1406525" h="755650">
                <a:moveTo>
                  <a:pt x="0" y="377639"/>
                </a:moveTo>
                <a:lnTo>
                  <a:pt x="10183" y="313240"/>
                </a:lnTo>
                <a:lnTo>
                  <a:pt x="39607" y="252374"/>
                </a:lnTo>
                <a:lnTo>
                  <a:pt x="86584" y="195946"/>
                </a:lnTo>
                <a:lnTo>
                  <a:pt x="116127" y="169681"/>
                </a:lnTo>
                <a:lnTo>
                  <a:pt x="149425" y="144865"/>
                </a:lnTo>
                <a:lnTo>
                  <a:pt x="186267" y="121612"/>
                </a:lnTo>
                <a:lnTo>
                  <a:pt x="226442" y="100036"/>
                </a:lnTo>
                <a:lnTo>
                  <a:pt x="269738" y="80250"/>
                </a:lnTo>
                <a:lnTo>
                  <a:pt x="315945" y="62367"/>
                </a:lnTo>
                <a:lnTo>
                  <a:pt x="364851" y="46501"/>
                </a:lnTo>
                <a:lnTo>
                  <a:pt x="416246" y="32764"/>
                </a:lnTo>
                <a:lnTo>
                  <a:pt x="469919" y="21271"/>
                </a:lnTo>
                <a:lnTo>
                  <a:pt x="525658" y="12135"/>
                </a:lnTo>
                <a:lnTo>
                  <a:pt x="583252" y="5469"/>
                </a:lnTo>
                <a:lnTo>
                  <a:pt x="642490" y="1386"/>
                </a:lnTo>
                <a:lnTo>
                  <a:pt x="703162" y="0"/>
                </a:lnTo>
                <a:lnTo>
                  <a:pt x="763833" y="1386"/>
                </a:lnTo>
                <a:lnTo>
                  <a:pt x="823071" y="5469"/>
                </a:lnTo>
                <a:lnTo>
                  <a:pt x="880666" y="12135"/>
                </a:lnTo>
                <a:lnTo>
                  <a:pt x="936404" y="21271"/>
                </a:lnTo>
                <a:lnTo>
                  <a:pt x="990077" y="32764"/>
                </a:lnTo>
                <a:lnTo>
                  <a:pt x="1041472" y="46501"/>
                </a:lnTo>
                <a:lnTo>
                  <a:pt x="1090378" y="62367"/>
                </a:lnTo>
                <a:lnTo>
                  <a:pt x="1136585" y="80250"/>
                </a:lnTo>
                <a:lnTo>
                  <a:pt x="1179882" y="100036"/>
                </a:lnTo>
                <a:lnTo>
                  <a:pt x="1220056" y="121612"/>
                </a:lnTo>
                <a:lnTo>
                  <a:pt x="1256898" y="144865"/>
                </a:lnTo>
                <a:lnTo>
                  <a:pt x="1290196" y="169681"/>
                </a:lnTo>
                <a:lnTo>
                  <a:pt x="1319739" y="195946"/>
                </a:lnTo>
                <a:lnTo>
                  <a:pt x="1366716" y="252374"/>
                </a:lnTo>
                <a:lnTo>
                  <a:pt x="1396140" y="313240"/>
                </a:lnTo>
                <a:lnTo>
                  <a:pt x="1406324" y="377639"/>
                </a:lnTo>
                <a:lnTo>
                  <a:pt x="1403742" y="410223"/>
                </a:lnTo>
                <a:lnTo>
                  <a:pt x="1383728" y="472969"/>
                </a:lnTo>
                <a:lnTo>
                  <a:pt x="1345316" y="531729"/>
                </a:lnTo>
                <a:lnTo>
                  <a:pt x="1290196" y="585596"/>
                </a:lnTo>
                <a:lnTo>
                  <a:pt x="1256898" y="610412"/>
                </a:lnTo>
                <a:lnTo>
                  <a:pt x="1220056" y="633665"/>
                </a:lnTo>
                <a:lnTo>
                  <a:pt x="1179882" y="655241"/>
                </a:lnTo>
                <a:lnTo>
                  <a:pt x="1136585" y="675027"/>
                </a:lnTo>
                <a:lnTo>
                  <a:pt x="1090378" y="692910"/>
                </a:lnTo>
                <a:lnTo>
                  <a:pt x="1041472" y="708776"/>
                </a:lnTo>
                <a:lnTo>
                  <a:pt x="990077" y="722513"/>
                </a:lnTo>
                <a:lnTo>
                  <a:pt x="936404" y="734006"/>
                </a:lnTo>
                <a:lnTo>
                  <a:pt x="880666" y="743142"/>
                </a:lnTo>
                <a:lnTo>
                  <a:pt x="823071" y="749808"/>
                </a:lnTo>
                <a:lnTo>
                  <a:pt x="763833" y="753891"/>
                </a:lnTo>
                <a:lnTo>
                  <a:pt x="703162" y="755278"/>
                </a:lnTo>
                <a:lnTo>
                  <a:pt x="642490" y="753891"/>
                </a:lnTo>
                <a:lnTo>
                  <a:pt x="583252" y="749808"/>
                </a:lnTo>
                <a:lnTo>
                  <a:pt x="525658" y="743142"/>
                </a:lnTo>
                <a:lnTo>
                  <a:pt x="469919" y="734006"/>
                </a:lnTo>
                <a:lnTo>
                  <a:pt x="416246" y="722513"/>
                </a:lnTo>
                <a:lnTo>
                  <a:pt x="364851" y="708776"/>
                </a:lnTo>
                <a:lnTo>
                  <a:pt x="315945" y="692910"/>
                </a:lnTo>
                <a:lnTo>
                  <a:pt x="269738" y="675027"/>
                </a:lnTo>
                <a:lnTo>
                  <a:pt x="226442" y="655241"/>
                </a:lnTo>
                <a:lnTo>
                  <a:pt x="186267" y="633665"/>
                </a:lnTo>
                <a:lnTo>
                  <a:pt x="149425" y="610412"/>
                </a:lnTo>
                <a:lnTo>
                  <a:pt x="116127" y="585596"/>
                </a:lnTo>
                <a:lnTo>
                  <a:pt x="86584" y="559331"/>
                </a:lnTo>
                <a:lnTo>
                  <a:pt x="39607" y="502904"/>
                </a:lnTo>
                <a:lnTo>
                  <a:pt x="10183" y="442037"/>
                </a:lnTo>
                <a:lnTo>
                  <a:pt x="0" y="377639"/>
                </a:lnTo>
                <a:close/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5" dirty="0"/>
              <a:t>7</a:t>
            </a:fld>
            <a:endParaRPr spc="-55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8213C9F6-29E5-DB3E-56F3-C1C2D2BB401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7022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5" dirty="0"/>
              <a:t> </a:t>
            </a:r>
            <a:r>
              <a:rPr lang="en-US" spc="-10" dirty="0"/>
              <a:t>–</a:t>
            </a:r>
            <a:r>
              <a:rPr spc="-5" dirty="0"/>
              <a:t> </a:t>
            </a:r>
            <a:r>
              <a:rPr lang="en-US" spc="-130" dirty="0"/>
              <a:t>S  p  r   </a:t>
            </a:r>
            <a:r>
              <a:rPr lang="en-US" spc="-130" dirty="0" err="1"/>
              <a:t>i</a:t>
            </a:r>
            <a:r>
              <a:rPr lang="en-US" spc="-130" dirty="0"/>
              <a:t>   n   g</a:t>
            </a:r>
            <a:r>
              <a:rPr spc="-5" dirty="0"/>
              <a:t> </a:t>
            </a:r>
            <a:r>
              <a:rPr spc="-55" dirty="0"/>
              <a:t>202</a:t>
            </a:r>
            <a:r>
              <a:rPr lang="en-US" spc="-55" dirty="0"/>
              <a:t>4</a:t>
            </a:r>
            <a:endParaRPr spc="-5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pc="225" dirty="0"/>
              <a:t>D</a:t>
            </a:r>
            <a:r>
              <a:rPr spc="-75" dirty="0"/>
              <a:t>A</a:t>
            </a:r>
            <a:r>
              <a:rPr spc="-220" dirty="0"/>
              <a:t>T</a:t>
            </a:r>
            <a:r>
              <a:rPr spc="215" dirty="0"/>
              <a:t>A</a:t>
            </a:r>
            <a:r>
              <a:rPr spc="-75" dirty="0"/>
              <a:t> </a:t>
            </a:r>
            <a:r>
              <a:rPr spc="195" dirty="0"/>
              <a:t>M</a:t>
            </a:r>
            <a:r>
              <a:rPr spc="160" dirty="0"/>
              <a:t>ININ</a:t>
            </a:r>
            <a:r>
              <a:rPr spc="175" dirty="0"/>
              <a:t>G</a:t>
            </a:r>
            <a:r>
              <a:rPr spc="-70" dirty="0"/>
              <a:t> </a:t>
            </a:r>
            <a:r>
              <a:rPr spc="195" dirty="0"/>
              <a:t>M</a:t>
            </a:r>
            <a:r>
              <a:rPr spc="405" dirty="0"/>
              <a:t>O</a:t>
            </a:r>
            <a:r>
              <a:rPr spc="75" dirty="0"/>
              <a:t>DEL</a:t>
            </a:r>
            <a:r>
              <a:rPr spc="-65" dirty="0"/>
              <a:t>S</a:t>
            </a:r>
            <a:r>
              <a:rPr spc="-345" dirty="0"/>
              <a:t> </a:t>
            </a:r>
            <a:r>
              <a:rPr spc="210" dirty="0"/>
              <a:t>A</a:t>
            </a:r>
            <a:r>
              <a:rPr spc="395" dirty="0"/>
              <a:t>N</a:t>
            </a:r>
            <a:r>
              <a:rPr spc="380" dirty="0"/>
              <a:t>D</a:t>
            </a:r>
            <a:r>
              <a:rPr spc="-420" dirty="0"/>
              <a:t> </a:t>
            </a:r>
            <a:r>
              <a:rPr spc="-220" dirty="0"/>
              <a:t>T</a:t>
            </a:r>
            <a:r>
              <a:rPr spc="210" dirty="0"/>
              <a:t>A</a:t>
            </a:r>
            <a:r>
              <a:rPr spc="-60" dirty="0"/>
              <a:t>S</a:t>
            </a:r>
            <a:r>
              <a:rPr spc="220" dirty="0"/>
              <a:t>K</a:t>
            </a:r>
            <a:r>
              <a:rPr spc="-6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69814" y="2409070"/>
            <a:ext cx="6404610" cy="2586355"/>
            <a:chOff x="1369814" y="2409070"/>
            <a:chExt cx="6404610" cy="258635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4287" y="2492292"/>
              <a:ext cx="6318612" cy="24365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88864" y="2428120"/>
              <a:ext cx="6366510" cy="2548255"/>
            </a:xfrm>
            <a:custGeom>
              <a:avLst/>
              <a:gdLst/>
              <a:ahLst/>
              <a:cxnLst/>
              <a:rect l="l" t="t" r="r" b="b"/>
              <a:pathLst>
                <a:path w="6366509" h="2548254">
                  <a:moveTo>
                    <a:pt x="0" y="0"/>
                  </a:moveTo>
                  <a:lnTo>
                    <a:pt x="6366272" y="0"/>
                  </a:lnTo>
                  <a:lnTo>
                    <a:pt x="6366272" y="2547938"/>
                  </a:lnTo>
                  <a:lnTo>
                    <a:pt x="0" y="2547938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127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5" dirty="0"/>
              <a:t>8</a:t>
            </a:fld>
            <a:endParaRPr spc="-55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D0D3338A-5FE1-291C-CE46-DFA8CF1357B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7022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5" dirty="0"/>
              <a:t> </a:t>
            </a:r>
            <a:r>
              <a:rPr lang="en-US" spc="-10" dirty="0"/>
              <a:t>–</a:t>
            </a:r>
            <a:r>
              <a:rPr spc="-5" dirty="0"/>
              <a:t> </a:t>
            </a:r>
            <a:r>
              <a:rPr lang="en-US" spc="-130" dirty="0"/>
              <a:t>S  p  r   </a:t>
            </a:r>
            <a:r>
              <a:rPr lang="en-US" spc="-130" dirty="0" err="1"/>
              <a:t>i</a:t>
            </a:r>
            <a:r>
              <a:rPr lang="en-US" spc="-130" dirty="0"/>
              <a:t>   n   g</a:t>
            </a:r>
            <a:r>
              <a:rPr spc="-5" dirty="0"/>
              <a:t> </a:t>
            </a:r>
            <a:r>
              <a:rPr spc="-55" dirty="0"/>
              <a:t>202</a:t>
            </a:r>
            <a:r>
              <a:rPr lang="en-US" spc="-55" dirty="0"/>
              <a:t>4</a:t>
            </a:r>
            <a:endParaRPr spc="-5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pc="35" dirty="0"/>
              <a:t>DATA</a:t>
            </a:r>
            <a:r>
              <a:rPr spc="-95" dirty="0"/>
              <a:t> </a:t>
            </a:r>
            <a:r>
              <a:rPr spc="165" dirty="0"/>
              <a:t>MINING</a:t>
            </a:r>
            <a:r>
              <a:rPr spc="-85" dirty="0"/>
              <a:t> </a:t>
            </a:r>
            <a:r>
              <a:rPr spc="155" dirty="0"/>
              <a:t>METHODS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5" dirty="0"/>
              <a:t>9</a:t>
            </a:fld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2642869"/>
            <a:ext cx="6843395" cy="196723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2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Descriptive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Methods</a:t>
            </a:r>
            <a:endParaRPr sz="18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17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nd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50" dirty="0">
                <a:solidFill>
                  <a:srgbClr val="212745"/>
                </a:solidFill>
                <a:latin typeface="Verdana"/>
                <a:cs typeface="Verdana"/>
              </a:rPr>
              <a:t>hum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215" dirty="0">
                <a:solidFill>
                  <a:srgbClr val="212745"/>
                </a:solidFill>
                <a:latin typeface="Verdana"/>
                <a:cs typeface="Verdana"/>
              </a:rPr>
              <a:t>n-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nt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150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600" spc="-13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40" dirty="0">
                <a:solidFill>
                  <a:srgbClr val="212745"/>
                </a:solidFill>
                <a:latin typeface="Verdana"/>
                <a:cs typeface="Verdana"/>
              </a:rPr>
              <a:t>pa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tt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220" dirty="0">
                <a:solidFill>
                  <a:srgbClr val="212745"/>
                </a:solidFill>
                <a:latin typeface="Verdana"/>
                <a:cs typeface="Verdana"/>
              </a:rPr>
              <a:t>ns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250" dirty="0">
                <a:solidFill>
                  <a:srgbClr val="212745"/>
                </a:solidFill>
                <a:latin typeface="Verdana"/>
                <a:cs typeface="Verdana"/>
              </a:rPr>
              <a:t>ha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14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6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be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he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235" dirty="0">
                <a:solidFill>
                  <a:srgbClr val="212745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5ECCF3"/>
              </a:buClr>
              <a:buFont typeface="Cambria"/>
              <a:buChar char="◾"/>
            </a:pPr>
            <a:endParaRPr sz="1350">
              <a:latin typeface="Verdana"/>
              <a:cs typeface="Verdana"/>
            </a:endParaRPr>
          </a:p>
          <a:p>
            <a:pPr marL="318770" indent="-306070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ti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150" dirty="0">
                <a:solidFill>
                  <a:srgbClr val="212745"/>
                </a:solidFill>
                <a:latin typeface="Verdana"/>
                <a:cs typeface="Verdana"/>
              </a:rPr>
              <a:t>Use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10" dirty="0">
                <a:solidFill>
                  <a:srgbClr val="212745"/>
                </a:solidFill>
                <a:latin typeface="Verdana"/>
                <a:cs typeface="Verdana"/>
              </a:rPr>
              <a:t>some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variables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45" dirty="0">
                <a:solidFill>
                  <a:srgbClr val="212745"/>
                </a:solidFill>
                <a:latin typeface="Verdana"/>
                <a:cs typeface="Verdana"/>
              </a:rPr>
              <a:t>predict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unknown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212745"/>
                </a:solidFill>
                <a:latin typeface="Verdana"/>
                <a:cs typeface="Verdana"/>
              </a:rPr>
              <a:t>or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future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10" dirty="0">
                <a:solidFill>
                  <a:srgbClr val="212745"/>
                </a:solidFill>
                <a:latin typeface="Verdana"/>
                <a:cs typeface="Verdana"/>
              </a:rPr>
              <a:t>values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212745"/>
                </a:solidFill>
                <a:latin typeface="Verdana"/>
                <a:cs typeface="Verdana"/>
              </a:rPr>
              <a:t>other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variables.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D79C5E5-B002-DACB-D2B9-2DBA239B8DF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9932" y="6062437"/>
            <a:ext cx="1702268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D</a:t>
            </a:r>
            <a:r>
              <a:rPr spc="5" dirty="0"/>
              <a:t>A</a:t>
            </a:r>
            <a:r>
              <a:rPr spc="-20" dirty="0"/>
              <a:t>T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5" dirty="0"/>
              <a:t> </a:t>
            </a:r>
            <a:r>
              <a:rPr lang="en-US" spc="-10" dirty="0"/>
              <a:t>–</a:t>
            </a:r>
            <a:r>
              <a:rPr spc="-5" dirty="0"/>
              <a:t> </a:t>
            </a:r>
            <a:r>
              <a:rPr lang="en-US" spc="-130" dirty="0"/>
              <a:t>S  p  r   </a:t>
            </a:r>
            <a:r>
              <a:rPr lang="en-US" spc="-130" dirty="0" err="1"/>
              <a:t>i</a:t>
            </a:r>
            <a:r>
              <a:rPr lang="en-US" spc="-130" dirty="0"/>
              <a:t>   n   g</a:t>
            </a:r>
            <a:r>
              <a:rPr spc="-5" dirty="0"/>
              <a:t> </a:t>
            </a:r>
            <a:r>
              <a:rPr spc="-55" dirty="0"/>
              <a:t>202</a:t>
            </a:r>
            <a:r>
              <a:rPr lang="en-US" spc="-55" dirty="0"/>
              <a:t>4</a:t>
            </a:r>
            <a:endParaRPr spc="-5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2194</Words>
  <Application>Microsoft Office PowerPoint</Application>
  <PresentationFormat>On-screen Show (4:3)</PresentationFormat>
  <Paragraphs>498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Arial MT</vt:lpstr>
      <vt:lpstr>Calibri</vt:lpstr>
      <vt:lpstr>Cambria</vt:lpstr>
      <vt:lpstr>Lucida Sans Unicode</vt:lpstr>
      <vt:lpstr>Söhne</vt:lpstr>
      <vt:lpstr>Tahoma</vt:lpstr>
      <vt:lpstr>Times New Roman</vt:lpstr>
      <vt:lpstr>Trebuchet MS</vt:lpstr>
      <vt:lpstr>Verdana</vt:lpstr>
      <vt:lpstr>Office Theme</vt:lpstr>
      <vt:lpstr>     CS4038</vt:lpstr>
      <vt:lpstr> TODAY’S TOPICS</vt:lpstr>
      <vt:lpstr> WHAT IS DATA MINING?</vt:lpstr>
      <vt:lpstr> DATA MINING VS. KDD</vt:lpstr>
      <vt:lpstr> KDD PROCESS</vt:lpstr>
      <vt:lpstr> KDD PROCESS EXAMPLE:WEB LOG</vt:lpstr>
      <vt:lpstr> DATA MINING PIPELINE</vt:lpstr>
      <vt:lpstr> DATA MINING MODELS AND TASKS</vt:lpstr>
      <vt:lpstr> DATA MINING METHODS</vt:lpstr>
      <vt:lpstr>DATA MINING TASKS</vt:lpstr>
      <vt:lpstr> PREDICTIVE MODELING: CLASSIFICATION</vt:lpstr>
      <vt:lpstr> CLASSIFICATION EXAMPLE</vt:lpstr>
      <vt:lpstr>EXAMPLES OF CLASSIFICATION TASK</vt:lpstr>
      <vt:lpstr> CLASSIFICATION: APPLICATION 1</vt:lpstr>
      <vt:lpstr> CLASSIFICATION: APPLICATION 2</vt:lpstr>
      <vt:lpstr> REGRESSION</vt:lpstr>
      <vt:lpstr> CLUSTERING</vt:lpstr>
      <vt:lpstr>APPLICATIONS OF CLUSTER  ANALYSIS</vt:lpstr>
      <vt:lpstr> CLUSTERING: APPLICATION 1</vt:lpstr>
      <vt:lpstr> CLUSTERING: APPLICATION 2</vt:lpstr>
      <vt:lpstr> ASSOCIATION RULE DISCOVERY: DEFINITION</vt:lpstr>
      <vt:lpstr> ASSOCIATION ANALYSIS: APPLICATIONS</vt:lpstr>
      <vt:lpstr> DEVIATION/ANOMALY/CHANGE DETECTION</vt:lpstr>
      <vt:lpstr> MAJOR ISSUES IN DATA MINING (1)</vt:lpstr>
      <vt:lpstr> MAJOR ISSUES IN DATA MINING (2)</vt:lpstr>
      <vt:lpstr>PowerPoint Presentation</vt:lpstr>
      <vt:lpstr> DATA MINING RESOURCES</vt:lpstr>
      <vt:lpstr> 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CS4038</dc:title>
  <cp:lastModifiedBy>Ms. Ayesha Liaqat</cp:lastModifiedBy>
  <cp:revision>3</cp:revision>
  <dcterms:created xsi:type="dcterms:W3CDTF">2024-01-25T05:36:47Z</dcterms:created>
  <dcterms:modified xsi:type="dcterms:W3CDTF">2024-01-26T05:17:23Z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2022-09-09T00:00:00Z</vt:filetime>
  </property>
  <property fmtid="{D5CDD505-2E9C-101B-9397-08002B2CF9AE}" pid="3" name="LastSaved">
    <vt:filetime>2024-01-25T00:00:00Z</vt:filetime>
  </property>
</Properties>
</file>