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5CBF1-200C-4B2C-8620-9A107A2DD42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B2F80-0317-41BA-9A9E-0ADC8CDCE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SMC is not good for imbalanced distributions/datasets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B2F80-0317-41BA-9A9E-0ADC8CDCE6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8081" y="3085769"/>
            <a:ext cx="8240395" cy="3305175"/>
          </a:xfrm>
          <a:custGeom>
            <a:avLst/>
            <a:gdLst/>
            <a:ahLst/>
            <a:cxnLst/>
            <a:rect l="l" t="t" r="r" b="b"/>
            <a:pathLst>
              <a:path w="8240395" h="3305175">
                <a:moveTo>
                  <a:pt x="8240115" y="0"/>
                </a:moveTo>
                <a:lnTo>
                  <a:pt x="0" y="0"/>
                </a:lnTo>
                <a:lnTo>
                  <a:pt x="0" y="267030"/>
                </a:lnTo>
                <a:lnTo>
                  <a:pt x="0" y="3304806"/>
                </a:lnTo>
                <a:lnTo>
                  <a:pt x="8240115" y="3304806"/>
                </a:lnTo>
                <a:lnTo>
                  <a:pt x="8240115" y="267030"/>
                </a:lnTo>
                <a:lnTo>
                  <a:pt x="8240115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25250" y="1620818"/>
            <a:ext cx="7046595" cy="1732280"/>
          </a:xfrm>
          <a:custGeom>
            <a:avLst/>
            <a:gdLst/>
            <a:ahLst/>
            <a:cxnLst/>
            <a:rect l="l" t="t" r="r" b="b"/>
            <a:pathLst>
              <a:path w="7046595" h="1732279">
                <a:moveTo>
                  <a:pt x="7046259" y="0"/>
                </a:moveTo>
                <a:lnTo>
                  <a:pt x="0" y="0"/>
                </a:lnTo>
                <a:lnTo>
                  <a:pt x="0" y="1731981"/>
                </a:lnTo>
                <a:lnTo>
                  <a:pt x="7046259" y="1731981"/>
                </a:lnTo>
                <a:lnTo>
                  <a:pt x="7046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692" y="892555"/>
            <a:ext cx="490410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1318" y="1627123"/>
            <a:ext cx="6834505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60" dirty="0"/>
              <a:t>DATA</a:t>
            </a:r>
            <a:r>
              <a:rPr spc="-40" dirty="0"/>
              <a:t> </a:t>
            </a:r>
            <a:r>
              <a:rPr spc="50" dirty="0"/>
              <a:t>MINING</a:t>
            </a:r>
            <a:r>
              <a:rPr spc="-3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FALL</a:t>
            </a:r>
            <a:r>
              <a:rPr spc="-35" dirty="0"/>
              <a:t> </a:t>
            </a:r>
            <a:r>
              <a:rPr spc="-2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2032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4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0" dirty="0"/>
              <a:t>      </a:t>
            </a:r>
            <a:r>
              <a:rPr spc="80" dirty="0"/>
              <a:t>CS</a:t>
            </a:r>
            <a:r>
              <a:rPr lang="en-US" spc="80" dirty="0"/>
              <a:t>4038</a:t>
            </a:r>
            <a:endParaRPr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dirty="0">
                <a:solidFill>
                  <a:srgbClr val="4E67C8"/>
                </a:solidFill>
                <a:latin typeface="Trebuchet MS"/>
                <a:cs typeface="Trebuchet MS"/>
              </a:rPr>
              <a:t>DATA</a:t>
            </a:r>
            <a:r>
              <a:rPr sz="3600" spc="-15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10" dirty="0">
                <a:solidFill>
                  <a:srgbClr val="4E67C8"/>
                </a:solidFill>
                <a:latin typeface="Trebuchet MS"/>
                <a:cs typeface="Trebuchet MS"/>
              </a:rPr>
              <a:t>MINING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114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NUCES,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CFD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CAMPUS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976" y="5383021"/>
            <a:ext cx="301752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15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ayesha.liaqat</a:t>
            </a:r>
            <a:r>
              <a:rPr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edu</a:t>
            </a:r>
            <a:r>
              <a:rPr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DISSIMILARITY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r>
                        <a:rPr sz="2800" spc="-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50295" y="2218435"/>
            <a:ext cx="1108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145" y="3612896"/>
            <a:ext cx="4208145" cy="107124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Gender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symmetric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attribute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remaining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asymmetric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binary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Let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values</a:t>
            </a:r>
            <a:r>
              <a:rPr sz="1500" spc="-2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1,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value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2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85349" y="2337007"/>
          <a:ext cx="5702296" cy="1139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58419">
                        <a:lnSpc>
                          <a:spcPts val="2039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39"/>
                        </a:lnSpc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Gender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39"/>
                        </a:lnSpc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Fever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39"/>
                        </a:lnSpc>
                      </a:pPr>
                      <a:r>
                        <a:rPr sz="1800" spc="-1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Cough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39"/>
                        </a:lnSpc>
                      </a:pPr>
                      <a:r>
                        <a:rPr sz="1800" spc="-6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Test-</a:t>
                      </a:r>
                      <a:r>
                        <a:rPr sz="180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39"/>
                        </a:lnSpc>
                      </a:pPr>
                      <a:r>
                        <a:rPr sz="1800" spc="-6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Test-</a:t>
                      </a:r>
                      <a:r>
                        <a:rPr sz="180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39"/>
                        </a:lnSpc>
                      </a:pPr>
                      <a:r>
                        <a:rPr sz="1800" spc="-6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Test-</a:t>
                      </a:r>
                      <a:r>
                        <a:rPr sz="180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039"/>
                        </a:lnSpc>
                      </a:pPr>
                      <a:r>
                        <a:rPr sz="1800" spc="-6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Test-</a:t>
                      </a:r>
                      <a:r>
                        <a:rPr sz="180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230">
                <a:tc>
                  <a:txBody>
                    <a:bodyPr/>
                    <a:lstStyle/>
                    <a:p>
                      <a:pPr marL="58419">
                        <a:lnSpc>
                          <a:spcPts val="1989"/>
                        </a:lnSpc>
                      </a:pPr>
                      <a:r>
                        <a:rPr sz="1800" spc="-2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Jack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8419" marR="143510">
                        <a:lnSpc>
                          <a:spcPts val="2050"/>
                        </a:lnSpc>
                        <a:spcBef>
                          <a:spcPts val="110"/>
                        </a:spcBef>
                      </a:pPr>
                      <a:r>
                        <a:rPr sz="1800" spc="-8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Mary </a:t>
                      </a:r>
                      <a:r>
                        <a:rPr sz="1800" spc="-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Jim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150" marR="511809">
                        <a:lnSpc>
                          <a:spcPts val="205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800" spc="-1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150" marR="403225">
                        <a:lnSpc>
                          <a:spcPts val="2050"/>
                        </a:lnSpc>
                        <a:spcBef>
                          <a:spcPts val="110"/>
                        </a:spcBef>
                      </a:pPr>
                      <a:r>
                        <a:rPr sz="1800" spc="-1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Y 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150" marR="500380">
                        <a:lnSpc>
                          <a:spcPts val="2050"/>
                        </a:lnSpc>
                        <a:spcBef>
                          <a:spcPts val="110"/>
                        </a:spcBef>
                      </a:pPr>
                      <a:r>
                        <a:rPr sz="1800" spc="-1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80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150" marR="499109">
                        <a:lnSpc>
                          <a:spcPts val="205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800" spc="-1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150" marR="500380">
                        <a:lnSpc>
                          <a:spcPts val="2050"/>
                        </a:lnSpc>
                        <a:spcBef>
                          <a:spcPts val="110"/>
                        </a:spcBef>
                      </a:pPr>
                      <a:r>
                        <a:rPr sz="1800" spc="-1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150" marR="499109">
                        <a:lnSpc>
                          <a:spcPts val="205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800" spc="-1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150" marR="542290">
                        <a:lnSpc>
                          <a:spcPts val="2050"/>
                        </a:lnSpc>
                        <a:spcBef>
                          <a:spcPts val="110"/>
                        </a:spcBef>
                      </a:pPr>
                      <a:r>
                        <a:rPr sz="1800" spc="-125" dirty="0">
                          <a:solidFill>
                            <a:srgbClr val="010000"/>
                          </a:solidFill>
                          <a:latin typeface="Times New Roman"/>
                          <a:cs typeface="Times New Roman"/>
                        </a:rPr>
                        <a:t>N 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30283" y="3962400"/>
            <a:ext cx="3133090" cy="30035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400" spc="-80" dirty="0">
                <a:latin typeface="Trebuchet MS"/>
                <a:cs typeface="Trebuchet MS"/>
              </a:rPr>
              <a:t>Dissimilarity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for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35" dirty="0">
                <a:latin typeface="Trebuchet MS"/>
                <a:cs typeface="Trebuchet MS"/>
              </a:rPr>
              <a:t>all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asymmetric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attributes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3736" y="4585901"/>
            <a:ext cx="942340" cy="0"/>
          </a:xfrm>
          <a:custGeom>
            <a:avLst/>
            <a:gdLst/>
            <a:ahLst/>
            <a:cxnLst/>
            <a:rect l="l" t="t" r="r" b="b"/>
            <a:pathLst>
              <a:path w="942340">
                <a:moveTo>
                  <a:pt x="0" y="0"/>
                </a:moveTo>
                <a:lnTo>
                  <a:pt x="941881" y="0"/>
                </a:lnTo>
              </a:path>
            </a:pathLst>
          </a:custGeom>
          <a:ln w="9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5754" y="5222956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2936" y="0"/>
                </a:lnTo>
              </a:path>
            </a:pathLst>
          </a:custGeom>
          <a:ln w="9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8037" y="5856312"/>
            <a:ext cx="920115" cy="0"/>
          </a:xfrm>
          <a:custGeom>
            <a:avLst/>
            <a:gdLst/>
            <a:ahLst/>
            <a:cxnLst/>
            <a:rect l="l" t="t" r="r" b="b"/>
            <a:pathLst>
              <a:path w="920115">
                <a:moveTo>
                  <a:pt x="0" y="0"/>
                </a:moveTo>
                <a:lnTo>
                  <a:pt x="919633" y="0"/>
                </a:lnTo>
              </a:path>
            </a:pathLst>
          </a:custGeom>
          <a:ln w="9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0633" y="5667192"/>
            <a:ext cx="74676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210" dirty="0">
                <a:latin typeface="Symbol"/>
                <a:cs typeface="Symbol"/>
              </a:rPr>
              <a:t>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b="1" spc="145" dirty="0">
                <a:latin typeface="Times New Roman"/>
                <a:cs typeface="Times New Roman"/>
              </a:rPr>
              <a:t>0.75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6986820" y="5850963"/>
            <a:ext cx="93345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190" dirty="0">
                <a:latin typeface="Times New Roman"/>
                <a:cs typeface="Times New Roman"/>
              </a:rPr>
              <a:t>1</a:t>
            </a:r>
            <a:r>
              <a:rPr sz="1850" b="1" spc="-185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Symbol"/>
                <a:cs typeface="Symbol"/>
              </a:rPr>
              <a:t>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b="1" spc="190" dirty="0">
                <a:latin typeface="Times New Roman"/>
                <a:cs typeface="Times New Roman"/>
              </a:rPr>
              <a:t>1</a:t>
            </a:r>
            <a:r>
              <a:rPr sz="1850" b="1" spc="-185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Symbol"/>
                <a:cs typeface="Symbol"/>
              </a:rPr>
              <a:t>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b="1" spc="14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4537" y="5198474"/>
            <a:ext cx="915669" cy="6286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850" b="1" spc="190" dirty="0">
                <a:latin typeface="Times New Roman"/>
                <a:cs typeface="Times New Roman"/>
              </a:rPr>
              <a:t>1</a:t>
            </a:r>
            <a:r>
              <a:rPr sz="1850" b="1" spc="-185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Symbol"/>
                <a:cs typeface="Symbol"/>
              </a:rPr>
              <a:t>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b="1" spc="190" dirty="0">
                <a:latin typeface="Times New Roman"/>
                <a:cs typeface="Times New Roman"/>
              </a:rPr>
              <a:t>1</a:t>
            </a:r>
            <a:r>
              <a:rPr sz="1850" b="1" spc="-180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Symbol"/>
                <a:cs typeface="Symbol"/>
              </a:rPr>
              <a:t>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b="1" spc="14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  <a:spcBef>
                <a:spcPts val="155"/>
              </a:spcBef>
            </a:pPr>
            <a:r>
              <a:rPr sz="1850" b="1" spc="190" dirty="0">
                <a:latin typeface="Times New Roman"/>
                <a:cs typeface="Times New Roman"/>
              </a:rPr>
              <a:t>1</a:t>
            </a:r>
            <a:r>
              <a:rPr sz="1850" b="1" spc="-185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Symbol"/>
                <a:cs typeface="Symbol"/>
              </a:rPr>
              <a:t>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b="1" spc="13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3098" y="5667192"/>
            <a:ext cx="179260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i="1" spc="190" dirty="0">
                <a:latin typeface="Times New Roman"/>
                <a:cs typeface="Times New Roman"/>
              </a:rPr>
              <a:t>d</a:t>
            </a:r>
            <a:r>
              <a:rPr sz="1850" b="1" i="1" spc="-254" dirty="0">
                <a:latin typeface="Times New Roman"/>
                <a:cs typeface="Times New Roman"/>
              </a:rPr>
              <a:t> </a:t>
            </a:r>
            <a:r>
              <a:rPr sz="1850" b="1" spc="125" dirty="0">
                <a:latin typeface="Times New Roman"/>
                <a:cs typeface="Times New Roman"/>
              </a:rPr>
              <a:t>(</a:t>
            </a:r>
            <a:r>
              <a:rPr sz="1850" b="1" spc="20" dirty="0">
                <a:latin typeface="Times New Roman"/>
                <a:cs typeface="Times New Roman"/>
              </a:rPr>
              <a:t> </a:t>
            </a:r>
            <a:r>
              <a:rPr sz="1850" b="1" i="1" spc="185" dirty="0">
                <a:latin typeface="Times New Roman"/>
                <a:cs typeface="Times New Roman"/>
              </a:rPr>
              <a:t>jim</a:t>
            </a:r>
            <a:r>
              <a:rPr sz="1850" b="1" spc="185" dirty="0">
                <a:latin typeface="Times New Roman"/>
                <a:cs typeface="Times New Roman"/>
              </a:rPr>
              <a:t>,</a:t>
            </a:r>
            <a:r>
              <a:rPr sz="1850" b="1" spc="-185" dirty="0">
                <a:latin typeface="Times New Roman"/>
                <a:cs typeface="Times New Roman"/>
              </a:rPr>
              <a:t> </a:t>
            </a:r>
            <a:r>
              <a:rPr sz="1850" b="1" i="1" spc="204" dirty="0">
                <a:latin typeface="Times New Roman"/>
                <a:cs typeface="Times New Roman"/>
              </a:rPr>
              <a:t>mary</a:t>
            </a:r>
            <a:r>
              <a:rPr sz="1850" b="1" i="1" spc="-260" dirty="0">
                <a:latin typeface="Times New Roman"/>
                <a:cs typeface="Times New Roman"/>
              </a:rPr>
              <a:t> </a:t>
            </a:r>
            <a:r>
              <a:rPr sz="1850" b="1" spc="125" dirty="0">
                <a:latin typeface="Times New Roman"/>
                <a:cs typeface="Times New Roman"/>
              </a:rPr>
              <a:t>)</a:t>
            </a:r>
            <a:r>
              <a:rPr sz="1850" b="1" spc="20" dirty="0">
                <a:latin typeface="Times New Roman"/>
                <a:cs typeface="Times New Roman"/>
              </a:rPr>
              <a:t> </a:t>
            </a:r>
            <a:r>
              <a:rPr sz="1850" spc="16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1622" y="5033819"/>
            <a:ext cx="74676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210" dirty="0">
                <a:latin typeface="Symbol"/>
                <a:cs typeface="Symbol"/>
              </a:rPr>
              <a:t>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b="1" spc="145" dirty="0">
                <a:latin typeface="Times New Roman"/>
                <a:cs typeface="Times New Roman"/>
              </a:rPr>
              <a:t>0.67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1417" y="4885587"/>
            <a:ext cx="54165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190" dirty="0">
                <a:latin typeface="Times New Roman"/>
                <a:cs typeface="Times New Roman"/>
              </a:rPr>
              <a:t>1</a:t>
            </a:r>
            <a:r>
              <a:rPr sz="1850" b="1" spc="-185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Symbol"/>
                <a:cs typeface="Symbol"/>
              </a:rPr>
              <a:t>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b="1" spc="14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3098" y="5033819"/>
            <a:ext cx="173037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i="1" spc="190" dirty="0">
                <a:latin typeface="Times New Roman"/>
                <a:cs typeface="Times New Roman"/>
              </a:rPr>
              <a:t>d</a:t>
            </a:r>
            <a:r>
              <a:rPr sz="1850" b="1" i="1" spc="-254" dirty="0">
                <a:latin typeface="Times New Roman"/>
                <a:cs typeface="Times New Roman"/>
              </a:rPr>
              <a:t> </a:t>
            </a:r>
            <a:r>
              <a:rPr sz="1850" b="1" spc="125" dirty="0">
                <a:latin typeface="Times New Roman"/>
                <a:cs typeface="Times New Roman"/>
              </a:rPr>
              <a:t>(</a:t>
            </a:r>
            <a:r>
              <a:rPr sz="1850" b="1" spc="20" dirty="0">
                <a:latin typeface="Times New Roman"/>
                <a:cs typeface="Times New Roman"/>
              </a:rPr>
              <a:t> </a:t>
            </a:r>
            <a:r>
              <a:rPr sz="1850" b="1" i="1" spc="185" dirty="0">
                <a:latin typeface="Times New Roman"/>
                <a:cs typeface="Times New Roman"/>
              </a:rPr>
              <a:t>jack</a:t>
            </a:r>
            <a:r>
              <a:rPr sz="1850" b="1" spc="185" dirty="0">
                <a:latin typeface="Times New Roman"/>
                <a:cs typeface="Times New Roman"/>
              </a:rPr>
              <a:t>,</a:t>
            </a:r>
            <a:r>
              <a:rPr sz="1850" b="1" spc="210" dirty="0">
                <a:latin typeface="Times New Roman"/>
                <a:cs typeface="Times New Roman"/>
              </a:rPr>
              <a:t> </a:t>
            </a:r>
            <a:r>
              <a:rPr sz="1850" b="1" i="1" spc="200" dirty="0">
                <a:latin typeface="Times New Roman"/>
                <a:cs typeface="Times New Roman"/>
              </a:rPr>
              <a:t>jim</a:t>
            </a:r>
            <a:r>
              <a:rPr sz="1850" b="1" spc="200" dirty="0">
                <a:latin typeface="Times New Roman"/>
                <a:cs typeface="Times New Roman"/>
              </a:rPr>
              <a:t>)</a:t>
            </a:r>
            <a:r>
              <a:rPr sz="1850" b="1" spc="20" dirty="0">
                <a:latin typeface="Times New Roman"/>
                <a:cs typeface="Times New Roman"/>
              </a:rPr>
              <a:t> </a:t>
            </a:r>
            <a:r>
              <a:rPr sz="1850" spc="16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18579" y="4396789"/>
            <a:ext cx="74676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210" dirty="0">
                <a:latin typeface="Symbol"/>
                <a:cs typeface="Symbol"/>
              </a:rPr>
              <a:t>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b="1" spc="145" dirty="0">
                <a:latin typeface="Times New Roman"/>
                <a:cs typeface="Times New Roman"/>
              </a:rPr>
              <a:t>0.33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0317" y="4580558"/>
            <a:ext cx="94678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190" dirty="0">
                <a:latin typeface="Times New Roman"/>
                <a:cs typeface="Times New Roman"/>
              </a:rPr>
              <a:t>2</a:t>
            </a:r>
            <a:r>
              <a:rPr sz="1850" b="1" spc="-114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Symbol"/>
                <a:cs typeface="Symbol"/>
              </a:rPr>
              <a:t>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b="1" spc="190" dirty="0">
                <a:latin typeface="Times New Roman"/>
                <a:cs typeface="Times New Roman"/>
              </a:rPr>
              <a:t>0</a:t>
            </a:r>
            <a:r>
              <a:rPr sz="1850" b="1" spc="-110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Symbol"/>
                <a:cs typeface="Symbol"/>
              </a:rPr>
              <a:t></a:t>
            </a:r>
            <a:r>
              <a:rPr sz="1850" spc="-155" dirty="0">
                <a:latin typeface="Times New Roman"/>
                <a:cs typeface="Times New Roman"/>
              </a:rPr>
              <a:t> </a:t>
            </a:r>
            <a:r>
              <a:rPr sz="1850" b="1" spc="14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6117" y="4248557"/>
            <a:ext cx="55054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190" dirty="0">
                <a:latin typeface="Times New Roman"/>
                <a:cs typeface="Times New Roman"/>
              </a:rPr>
              <a:t>0</a:t>
            </a:r>
            <a:r>
              <a:rPr sz="1850" b="1" spc="-114" dirty="0">
                <a:latin typeface="Times New Roman"/>
                <a:cs typeface="Times New Roman"/>
              </a:rPr>
              <a:t> </a:t>
            </a:r>
            <a:r>
              <a:rPr sz="1850" spc="210" dirty="0">
                <a:latin typeface="Symbol"/>
                <a:cs typeface="Symbol"/>
              </a:rPr>
              <a:t>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b="1" spc="13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43098" y="4396789"/>
            <a:ext cx="190881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i="1" spc="190" dirty="0">
                <a:latin typeface="Times New Roman"/>
                <a:cs typeface="Times New Roman"/>
              </a:rPr>
              <a:t>d</a:t>
            </a:r>
            <a:r>
              <a:rPr sz="1850" b="1" i="1" spc="-254" dirty="0">
                <a:latin typeface="Times New Roman"/>
                <a:cs typeface="Times New Roman"/>
              </a:rPr>
              <a:t> </a:t>
            </a:r>
            <a:r>
              <a:rPr sz="1850" b="1" spc="125" dirty="0">
                <a:latin typeface="Times New Roman"/>
                <a:cs typeface="Times New Roman"/>
              </a:rPr>
              <a:t>(</a:t>
            </a:r>
            <a:r>
              <a:rPr sz="1850" b="1" spc="20" dirty="0">
                <a:latin typeface="Times New Roman"/>
                <a:cs typeface="Times New Roman"/>
              </a:rPr>
              <a:t> </a:t>
            </a:r>
            <a:r>
              <a:rPr sz="1850" b="1" i="1" spc="185" dirty="0">
                <a:latin typeface="Times New Roman"/>
                <a:cs typeface="Times New Roman"/>
              </a:rPr>
              <a:t>jack</a:t>
            </a:r>
            <a:r>
              <a:rPr sz="1850" b="1" spc="185" dirty="0">
                <a:latin typeface="Times New Roman"/>
                <a:cs typeface="Times New Roman"/>
              </a:rPr>
              <a:t>,</a:t>
            </a:r>
            <a:r>
              <a:rPr sz="1850" b="1" spc="-180" dirty="0">
                <a:latin typeface="Times New Roman"/>
                <a:cs typeface="Times New Roman"/>
              </a:rPr>
              <a:t> </a:t>
            </a:r>
            <a:r>
              <a:rPr sz="1850" b="1" i="1" spc="204" dirty="0">
                <a:latin typeface="Times New Roman"/>
                <a:cs typeface="Times New Roman"/>
              </a:rPr>
              <a:t>mary</a:t>
            </a:r>
            <a:r>
              <a:rPr sz="1850" b="1" i="1" spc="-260" dirty="0">
                <a:latin typeface="Times New Roman"/>
                <a:cs typeface="Times New Roman"/>
              </a:rPr>
              <a:t> </a:t>
            </a:r>
            <a:r>
              <a:rPr sz="1850" b="1" spc="125" dirty="0">
                <a:latin typeface="Times New Roman"/>
                <a:cs typeface="Times New Roman"/>
              </a:rPr>
              <a:t>)</a:t>
            </a:r>
            <a:r>
              <a:rPr sz="1850" b="1" spc="20" dirty="0">
                <a:latin typeface="Times New Roman"/>
                <a:cs typeface="Times New Roman"/>
              </a:rPr>
              <a:t> </a:t>
            </a:r>
            <a:r>
              <a:rPr sz="1850" spc="16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2800" spc="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ORDINAL</a:t>
                      </a:r>
                      <a:r>
                        <a:rPr sz="2800" spc="-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94555" y="2012696"/>
            <a:ext cx="4135120" cy="10896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ordinal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variable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discrete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continuous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Order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important,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rank</a:t>
            </a:r>
            <a:endParaRPr sz="15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treated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like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interval-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scaled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005" y="3189223"/>
            <a:ext cx="2209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replace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5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i="1" spc="-82" baseline="-16666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i="1" spc="390" baseline="-16666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rank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8405" y="3890264"/>
            <a:ext cx="61696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map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range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variable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onto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[0,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1]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replacing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3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object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3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th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476" y="4118864"/>
            <a:ext cx="8877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variable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by: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405" y="5042408"/>
            <a:ext cx="6717665" cy="9677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methods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interval-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scaled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variables</a:t>
            </a:r>
            <a:endParaRPr sz="1500">
              <a:latin typeface="Trebuchet MS"/>
              <a:cs typeface="Trebuchet MS"/>
            </a:endParaRPr>
          </a:p>
          <a:p>
            <a:pPr marL="588010" marR="5080" lvl="1" indent="-269240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88010" algn="l"/>
                <a:tab pos="588645" algn="l"/>
              </a:tabLst>
            </a:pP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interval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ratio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attributes,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dissimalrity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absolute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difference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their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values.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0800" y="4267200"/>
            <a:ext cx="1695450" cy="791845"/>
          </a:xfrm>
          <a:custGeom>
            <a:avLst/>
            <a:gdLst/>
            <a:ahLst/>
            <a:cxnLst/>
            <a:rect l="l" t="t" r="r" b="b"/>
            <a:pathLst>
              <a:path w="1695450" h="791845">
                <a:moveTo>
                  <a:pt x="1694948" y="0"/>
                </a:moveTo>
                <a:lnTo>
                  <a:pt x="0" y="0"/>
                </a:lnTo>
                <a:lnTo>
                  <a:pt x="0" y="791578"/>
                </a:lnTo>
                <a:lnTo>
                  <a:pt x="1694948" y="791578"/>
                </a:lnTo>
                <a:lnTo>
                  <a:pt x="1694948" y="0"/>
                </a:lnTo>
                <a:close/>
              </a:path>
            </a:pathLst>
          </a:custGeom>
          <a:solidFill>
            <a:srgbClr val="EDF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99051" y="4304003"/>
            <a:ext cx="127635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32765" algn="l"/>
                <a:tab pos="1237615" algn="l"/>
              </a:tabLst>
            </a:pPr>
            <a:r>
              <a:rPr sz="3300" spc="555" baseline="-21464" dirty="0">
                <a:latin typeface="Symbol"/>
                <a:cs typeface="Symbol"/>
              </a:rPr>
              <a:t></a:t>
            </a:r>
            <a:r>
              <a:rPr sz="3300" spc="202" baseline="-21464" dirty="0">
                <a:latin typeface="Times New Roman"/>
                <a:cs typeface="Times New Roman"/>
              </a:rPr>
              <a:t> </a:t>
            </a: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i="1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13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767571" y="4620008"/>
            <a:ext cx="1492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i="1" spc="90" dirty="0">
                <a:latin typeface="Times New Roman"/>
                <a:cs typeface="Times New Roman"/>
              </a:rPr>
              <a:t>if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6628" y="4588629"/>
            <a:ext cx="10261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00" i="1" spc="565" dirty="0">
                <a:latin typeface="Times New Roman"/>
                <a:cs typeface="Times New Roman"/>
              </a:rPr>
              <a:t>M</a:t>
            </a:r>
            <a:r>
              <a:rPr sz="2200" i="1" spc="65" dirty="0">
                <a:latin typeface="Times New Roman"/>
                <a:cs typeface="Times New Roman"/>
              </a:rPr>
              <a:t> </a:t>
            </a:r>
            <a:r>
              <a:rPr sz="1950" i="1" spc="172" baseline="-32051" dirty="0">
                <a:latin typeface="Times New Roman"/>
                <a:cs typeface="Times New Roman"/>
              </a:rPr>
              <a:t>f</a:t>
            </a:r>
            <a:r>
              <a:rPr sz="1950" i="1" spc="217" baseline="-32051" dirty="0">
                <a:latin typeface="Times New Roman"/>
                <a:cs typeface="Times New Roman"/>
              </a:rPr>
              <a:t>  </a:t>
            </a:r>
            <a:r>
              <a:rPr sz="2200" spc="320" dirty="0">
                <a:latin typeface="Symbol"/>
                <a:cs typeface="Symbol"/>
              </a:rPr>
              <a:t></a:t>
            </a:r>
            <a:r>
              <a:rPr sz="2200" spc="32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1674" y="4207222"/>
            <a:ext cx="77025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3380" algn="l"/>
              </a:tabLst>
            </a:pPr>
            <a:r>
              <a:rPr sz="2200" i="1" spc="215" dirty="0">
                <a:latin typeface="Times New Roman"/>
                <a:cs typeface="Times New Roman"/>
              </a:rPr>
              <a:t>r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320" dirty="0">
                <a:latin typeface="Symbol"/>
                <a:cs typeface="Symbol"/>
              </a:rPr>
              <a:t></a:t>
            </a:r>
            <a:r>
              <a:rPr sz="2200" spc="32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6481" y="4410080"/>
            <a:ext cx="16891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i="1" spc="270" dirty="0">
                <a:latin typeface="Times New Roman"/>
                <a:cs typeface="Times New Roman"/>
              </a:rPr>
              <a:t>z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1952" y="3285844"/>
            <a:ext cx="1657350" cy="332740"/>
          </a:xfrm>
          <a:prstGeom prst="rect">
            <a:avLst/>
          </a:prstGeom>
          <a:solidFill>
            <a:srgbClr val="FCD9D3"/>
          </a:solidFill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95"/>
              </a:lnSpc>
            </a:pPr>
            <a:r>
              <a:rPr sz="1800" i="1" spc="85" dirty="0">
                <a:latin typeface="Times New Roman"/>
                <a:cs typeface="Times New Roman"/>
              </a:rPr>
              <a:t>r</a:t>
            </a:r>
            <a:r>
              <a:rPr sz="1575" i="1" spc="127" baseline="-31746" dirty="0">
                <a:latin typeface="Times New Roman"/>
                <a:cs typeface="Times New Roman"/>
              </a:rPr>
              <a:t>if</a:t>
            </a:r>
            <a:r>
              <a:rPr sz="1575" i="1" spc="502" baseline="-31746" dirty="0">
                <a:latin typeface="Times New Roman"/>
                <a:cs typeface="Times New Roman"/>
              </a:rPr>
              <a:t> </a:t>
            </a:r>
            <a:r>
              <a:rPr sz="1800" spc="155" dirty="0">
                <a:latin typeface="Symbol"/>
                <a:cs typeface="Symbol"/>
              </a:rPr>
              <a:t></a:t>
            </a:r>
            <a:r>
              <a:rPr sz="1800" spc="155" dirty="0">
                <a:latin typeface="Times New Roman"/>
                <a:cs typeface="Times New Roman"/>
              </a:rPr>
              <a:t>{1,...,</a:t>
            </a:r>
            <a:r>
              <a:rPr sz="1800" i="1" spc="155" dirty="0">
                <a:latin typeface="Times New Roman"/>
                <a:cs typeface="Times New Roman"/>
              </a:rPr>
              <a:t>M</a:t>
            </a:r>
            <a:r>
              <a:rPr sz="1800" i="1" spc="55" dirty="0">
                <a:latin typeface="Times New Roman"/>
                <a:cs typeface="Times New Roman"/>
              </a:rPr>
              <a:t> </a:t>
            </a:r>
            <a:r>
              <a:rPr sz="1575" i="1" spc="150" baseline="-31746" dirty="0">
                <a:latin typeface="Times New Roman"/>
                <a:cs typeface="Times New Roman"/>
              </a:rPr>
              <a:t>f</a:t>
            </a:r>
            <a:r>
              <a:rPr sz="1575" i="1" spc="120" baseline="-31746" dirty="0">
                <a:latin typeface="Times New Roman"/>
                <a:cs typeface="Times New Roman"/>
              </a:rPr>
              <a:t> </a:t>
            </a:r>
            <a:r>
              <a:rPr sz="1800" spc="204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ORDINAL</a:t>
                      </a:r>
                      <a:r>
                        <a:rPr sz="2800" spc="-4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VARIABLES</a:t>
                      </a:r>
                      <a:r>
                        <a:rPr sz="2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DISSIMILARITY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36530" y="2096596"/>
          <a:ext cx="3418205" cy="168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Student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412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67945">
                        <a:lnSpc>
                          <a:spcPct val="101400"/>
                        </a:lnSpc>
                        <a:spcBef>
                          <a:spcPts val="13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Performance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412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Rank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412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Rank’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41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Excellent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1.0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20" dirty="0">
                          <a:latin typeface="Trebuchet MS"/>
                          <a:cs typeface="Trebuchet MS"/>
                        </a:rPr>
                        <a:t>Fair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0.0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20" dirty="0">
                          <a:latin typeface="Trebuchet MS"/>
                          <a:cs typeface="Trebuchet MS"/>
                        </a:rPr>
                        <a:t>Good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0.5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Excellent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25" dirty="0">
                          <a:latin typeface="Trebuchet MS"/>
                          <a:cs typeface="Trebuchet MS"/>
                        </a:rPr>
                        <a:t>1.0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6374" y="2271776"/>
            <a:ext cx="4980940" cy="23393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75260" marR="56515" indent="-137160">
              <a:lnSpc>
                <a:spcPts val="1610"/>
              </a:lnSpc>
              <a:spcBef>
                <a:spcPts val="310"/>
              </a:spcBef>
              <a:buClr>
                <a:srgbClr val="262626"/>
              </a:buClr>
              <a:buSzPct val="93333"/>
              <a:buFont typeface="Microsoft Sans Serif"/>
              <a:buChar char="◦"/>
              <a:tabLst>
                <a:tab pos="175260" algn="l"/>
              </a:tabLst>
            </a:pPr>
            <a:r>
              <a:rPr sz="1500" spc="-70" dirty="0">
                <a:latin typeface="Trebuchet MS"/>
                <a:cs typeface="Trebuchet MS"/>
              </a:rPr>
              <a:t>Attribute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114" dirty="0">
                <a:latin typeface="Trebuchet MS"/>
                <a:cs typeface="Trebuchet MS"/>
              </a:rPr>
              <a:t>‘Exam</a:t>
            </a:r>
            <a:r>
              <a:rPr sz="1500" spc="-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Performance’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has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three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110" dirty="0">
                <a:latin typeface="Trebuchet MS"/>
                <a:cs typeface="Trebuchet MS"/>
              </a:rPr>
              <a:t>states:</a:t>
            </a:r>
            <a:r>
              <a:rPr sz="1500" spc="-175" dirty="0">
                <a:latin typeface="Trebuchet MS"/>
                <a:cs typeface="Trebuchet MS"/>
              </a:rPr>
              <a:t> </a:t>
            </a:r>
            <a:r>
              <a:rPr sz="1500" spc="-150" dirty="0">
                <a:latin typeface="Trebuchet MS"/>
                <a:cs typeface="Trebuchet MS"/>
              </a:rPr>
              <a:t>Fair,</a:t>
            </a:r>
            <a:r>
              <a:rPr sz="1500" spc="-1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Good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and </a:t>
            </a:r>
            <a:r>
              <a:rPr sz="1500" spc="-110" dirty="0">
                <a:latin typeface="Trebuchet MS"/>
                <a:cs typeface="Trebuchet MS"/>
              </a:rPr>
              <a:t>Excellent,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</a:t>
            </a:r>
            <a:r>
              <a:rPr sz="1500" baseline="-16666" dirty="0">
                <a:latin typeface="Trebuchet MS"/>
                <a:cs typeface="Trebuchet MS"/>
              </a:rPr>
              <a:t>f</a:t>
            </a:r>
            <a:r>
              <a:rPr sz="1500" spc="202" baseline="-16666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=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  <a:p>
            <a:pPr marL="417830" marR="612140" lvl="1" indent="-137160">
              <a:lnSpc>
                <a:spcPts val="1390"/>
              </a:lnSpc>
              <a:spcBef>
                <a:spcPts val="775"/>
              </a:spcBef>
              <a:buClr>
                <a:srgbClr val="262626"/>
              </a:buClr>
              <a:buSzPct val="85714"/>
              <a:buFont typeface="Microsoft Sans Serif"/>
              <a:buChar char="◦"/>
              <a:tabLst>
                <a:tab pos="418465" algn="l"/>
              </a:tabLst>
            </a:pPr>
            <a:r>
              <a:rPr sz="1400" spc="-75" dirty="0">
                <a:latin typeface="Trebuchet MS"/>
                <a:cs typeface="Trebuchet MS"/>
              </a:rPr>
              <a:t>In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step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45" dirty="0">
                <a:latin typeface="Trebuchet MS"/>
                <a:cs typeface="Trebuchet MS"/>
              </a:rPr>
              <a:t>1,</a:t>
            </a:r>
            <a:r>
              <a:rPr sz="1400" spc="-17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four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attribute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values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are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assigned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ranks </a:t>
            </a:r>
            <a:r>
              <a:rPr sz="1400" spc="-120" dirty="0">
                <a:latin typeface="Trebuchet MS"/>
                <a:cs typeface="Trebuchet MS"/>
              </a:rPr>
              <a:t>(assumingly: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1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55" dirty="0">
                <a:latin typeface="Trebuchet MS"/>
                <a:cs typeface="Trebuchet MS"/>
              </a:rPr>
              <a:t>Fair,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2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Good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and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3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=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Excellent)</a:t>
            </a:r>
            <a:endParaRPr sz="1400">
              <a:latin typeface="Trebuchet MS"/>
              <a:cs typeface="Trebuchet MS"/>
            </a:endParaRPr>
          </a:p>
          <a:p>
            <a:pPr marL="417830" marR="300990" lvl="1" indent="-137160">
              <a:lnSpc>
                <a:spcPts val="1490"/>
              </a:lnSpc>
              <a:spcBef>
                <a:spcPts val="740"/>
              </a:spcBef>
              <a:buClr>
                <a:srgbClr val="262626"/>
              </a:buClr>
              <a:buSzPct val="85714"/>
              <a:buFont typeface="Microsoft Sans Serif"/>
              <a:buChar char="◦"/>
              <a:tabLst>
                <a:tab pos="418465" algn="l"/>
              </a:tabLst>
            </a:pPr>
            <a:r>
              <a:rPr sz="1400" spc="-75" dirty="0">
                <a:latin typeface="Trebuchet MS"/>
                <a:cs typeface="Trebuchet MS"/>
              </a:rPr>
              <a:t>In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step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45" dirty="0">
                <a:latin typeface="Trebuchet MS"/>
                <a:cs typeface="Trebuchet MS"/>
              </a:rPr>
              <a:t>2,</a:t>
            </a:r>
            <a:r>
              <a:rPr sz="1400" spc="-170" dirty="0">
                <a:latin typeface="Trebuchet MS"/>
                <a:cs typeface="Trebuchet MS"/>
              </a:rPr>
              <a:t> </a:t>
            </a:r>
            <a:r>
              <a:rPr sz="1400" spc="-105" dirty="0">
                <a:latin typeface="Trebuchet MS"/>
                <a:cs typeface="Trebuchet MS"/>
              </a:rPr>
              <a:t>these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ranks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are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normalized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in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range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of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0-</a:t>
            </a:r>
            <a:r>
              <a:rPr sz="1400" spc="-145" dirty="0">
                <a:latin typeface="Trebuchet MS"/>
                <a:cs typeface="Trebuchet MS"/>
              </a:rPr>
              <a:t>1,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new </a:t>
            </a:r>
            <a:r>
              <a:rPr sz="1400" spc="-114" dirty="0">
                <a:latin typeface="Trebuchet MS"/>
                <a:cs typeface="Trebuchet MS"/>
              </a:rPr>
              <a:t>mappings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are: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1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 </a:t>
            </a:r>
            <a:r>
              <a:rPr sz="1400" spc="-150" dirty="0">
                <a:latin typeface="Trebuchet MS"/>
                <a:cs typeface="Trebuchet MS"/>
              </a:rPr>
              <a:t>0.0,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2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 </a:t>
            </a:r>
            <a:r>
              <a:rPr sz="1400" spc="-114" dirty="0">
                <a:latin typeface="Trebuchet MS"/>
                <a:cs typeface="Trebuchet MS"/>
              </a:rPr>
              <a:t>0.5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and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3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 </a:t>
            </a:r>
            <a:r>
              <a:rPr sz="1400" spc="-25" dirty="0">
                <a:latin typeface="Trebuchet MS"/>
                <a:cs typeface="Trebuchet MS"/>
              </a:rPr>
              <a:t>1.0</a:t>
            </a:r>
            <a:endParaRPr sz="1400">
              <a:latin typeface="Trebuchet MS"/>
              <a:cs typeface="Trebuchet MS"/>
            </a:endParaRPr>
          </a:p>
          <a:p>
            <a:pPr marL="417830" marR="30480" lvl="1" indent="-137160">
              <a:lnSpc>
                <a:spcPts val="1490"/>
              </a:lnSpc>
              <a:spcBef>
                <a:spcPts val="615"/>
              </a:spcBef>
              <a:buClr>
                <a:srgbClr val="262626"/>
              </a:buClr>
              <a:buSzPct val="85714"/>
              <a:buFont typeface="Microsoft Sans Serif"/>
              <a:buChar char="◦"/>
              <a:tabLst>
                <a:tab pos="418465" algn="l"/>
              </a:tabLst>
            </a:pPr>
            <a:r>
              <a:rPr sz="1400" spc="-75" dirty="0">
                <a:latin typeface="Trebuchet MS"/>
                <a:cs typeface="Trebuchet MS"/>
              </a:rPr>
              <a:t>In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step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45" dirty="0">
                <a:latin typeface="Trebuchet MS"/>
                <a:cs typeface="Trebuchet MS"/>
              </a:rPr>
              <a:t>3,</a:t>
            </a:r>
            <a:r>
              <a:rPr sz="1400" spc="-170" dirty="0">
                <a:latin typeface="Trebuchet MS"/>
                <a:cs typeface="Trebuchet MS"/>
              </a:rPr>
              <a:t> </a:t>
            </a:r>
            <a:r>
              <a:rPr sz="1400" spc="-125" dirty="0">
                <a:latin typeface="Trebuchet MS"/>
                <a:cs typeface="Trebuchet MS"/>
              </a:rPr>
              <a:t>calculate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110" dirty="0">
                <a:latin typeface="Trebuchet MS"/>
                <a:cs typeface="Trebuchet MS"/>
              </a:rPr>
              <a:t>the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dissimilarity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14" dirty="0">
                <a:latin typeface="Trebuchet MS"/>
                <a:cs typeface="Trebuchet MS"/>
              </a:rPr>
              <a:t>between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120" dirty="0">
                <a:latin typeface="Trebuchet MS"/>
                <a:cs typeface="Trebuchet MS"/>
              </a:rPr>
              <a:t>different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students</a:t>
            </a:r>
            <a:r>
              <a:rPr sz="1400" spc="-25" dirty="0">
                <a:latin typeface="Trebuchet MS"/>
                <a:cs typeface="Trebuchet MS"/>
              </a:rPr>
              <a:t> by </a:t>
            </a:r>
            <a:r>
              <a:rPr sz="1400" spc="-110" dirty="0">
                <a:latin typeface="Trebuchet MS"/>
                <a:cs typeface="Trebuchet MS"/>
              </a:rPr>
              <a:t>taking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absolute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difference</a:t>
            </a:r>
            <a:endParaRPr sz="1400">
              <a:latin typeface="Trebuchet MS"/>
              <a:cs typeface="Trebuchet MS"/>
            </a:endParaRPr>
          </a:p>
          <a:p>
            <a:pPr marL="175260" marR="227329" indent="-137160">
              <a:lnSpc>
                <a:spcPts val="1610"/>
              </a:lnSpc>
              <a:spcBef>
                <a:spcPts val="720"/>
              </a:spcBef>
              <a:buClr>
                <a:srgbClr val="262626"/>
              </a:buClr>
              <a:buSzPct val="93333"/>
              <a:buFont typeface="Microsoft Sans Serif"/>
              <a:buChar char="◦"/>
              <a:tabLst>
                <a:tab pos="175260" algn="l"/>
              </a:tabLst>
            </a:pPr>
            <a:r>
              <a:rPr sz="1500" dirty="0">
                <a:latin typeface="Trebuchet MS"/>
                <a:cs typeface="Trebuchet MS"/>
              </a:rPr>
              <a:t>We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10" dirty="0">
                <a:latin typeface="Trebuchet MS"/>
                <a:cs typeface="Trebuchet MS"/>
              </a:rPr>
              <a:t>can</a:t>
            </a:r>
            <a:r>
              <a:rPr sz="1500" spc="-25" dirty="0">
                <a:latin typeface="Trebuchet MS"/>
                <a:cs typeface="Trebuchet MS"/>
              </a:rPr>
              <a:t> now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120" dirty="0">
                <a:latin typeface="Trebuchet MS"/>
                <a:cs typeface="Trebuchet MS"/>
              </a:rPr>
              <a:t>say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114" dirty="0">
                <a:latin typeface="Trebuchet MS"/>
                <a:cs typeface="Trebuchet MS"/>
              </a:rPr>
              <a:t>that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student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110" dirty="0">
                <a:latin typeface="Trebuchet MS"/>
                <a:cs typeface="Trebuchet MS"/>
              </a:rPr>
              <a:t>and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are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quite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14" dirty="0">
                <a:latin typeface="Trebuchet MS"/>
                <a:cs typeface="Trebuchet MS"/>
              </a:rPr>
              <a:t>dissimilar,</a:t>
            </a:r>
            <a:r>
              <a:rPr sz="1500" spc="-18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as </a:t>
            </a:r>
            <a:r>
              <a:rPr sz="1500" spc="-114" dirty="0">
                <a:latin typeface="Trebuchet MS"/>
                <a:cs typeface="Trebuchet MS"/>
              </a:rPr>
              <a:t>well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as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student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</a:t>
            </a:r>
            <a:r>
              <a:rPr sz="1500" spc="-25" dirty="0">
                <a:latin typeface="Trebuchet MS"/>
                <a:cs typeface="Trebuchet MS"/>
              </a:rPr>
              <a:t> </a:t>
            </a:r>
            <a:r>
              <a:rPr sz="1500" spc="-110" dirty="0">
                <a:latin typeface="Trebuchet MS"/>
                <a:cs typeface="Trebuchet MS"/>
              </a:rPr>
              <a:t>and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3457" y="3991674"/>
            <a:ext cx="1770848" cy="12884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TRANSFORMATIONS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897730" y="4896332"/>
            <a:ext cx="395605" cy="304800"/>
          </a:xfrm>
          <a:custGeom>
            <a:avLst/>
            <a:gdLst/>
            <a:ahLst/>
            <a:cxnLst/>
            <a:rect l="l" t="t" r="r" b="b"/>
            <a:pathLst>
              <a:path w="395604" h="304800">
                <a:moveTo>
                  <a:pt x="395287" y="0"/>
                </a:moveTo>
                <a:lnTo>
                  <a:pt x="0" y="0"/>
                </a:lnTo>
                <a:lnTo>
                  <a:pt x="0" y="304800"/>
                </a:lnTo>
                <a:lnTo>
                  <a:pt x="395287" y="304800"/>
                </a:lnTo>
                <a:lnTo>
                  <a:pt x="3952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9932" y="2863088"/>
            <a:ext cx="775335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259079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Transformations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often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applied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convert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dissimilarity,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vice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versa,</a:t>
            </a:r>
            <a:r>
              <a:rPr sz="15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transform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proximity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fall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within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particular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range,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[0,1].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CCF3"/>
              </a:buClr>
              <a:buFont typeface="Cambria"/>
              <a:buChar char="◾"/>
            </a:pPr>
            <a:endParaRPr sz="1550">
              <a:latin typeface="Trebuchet MS"/>
              <a:cs typeface="Trebuchet MS"/>
            </a:endParaRPr>
          </a:p>
          <a:p>
            <a:pPr marL="318135" marR="5080" indent="-30607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example: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similarities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range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from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10,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transform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them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0-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range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using:</a:t>
            </a:r>
            <a:endParaRPr sz="1500">
              <a:latin typeface="Trebuchet MS"/>
              <a:cs typeface="Trebuchet MS"/>
            </a:endParaRPr>
          </a:p>
          <a:p>
            <a:pPr marL="480695" algn="ctr">
              <a:lnSpc>
                <a:spcPct val="100000"/>
              </a:lnSpc>
              <a:spcBef>
                <a:spcPts val="985"/>
              </a:spcBef>
            </a:pPr>
            <a:r>
              <a:rPr sz="2100" spc="-185" dirty="0">
                <a:solidFill>
                  <a:srgbClr val="212745"/>
                </a:solidFill>
                <a:latin typeface="Trebuchet MS"/>
                <a:cs typeface="Trebuchet MS"/>
              </a:rPr>
              <a:t>s’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12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21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212745"/>
                </a:solidFill>
                <a:latin typeface="Trebuchet MS"/>
                <a:cs typeface="Trebuchet MS"/>
              </a:rPr>
              <a:t>(s-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1)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520" dirty="0">
                <a:solidFill>
                  <a:srgbClr val="212745"/>
                </a:solidFill>
                <a:latin typeface="Trebuchet MS"/>
                <a:cs typeface="Trebuchet MS"/>
              </a:rPr>
              <a:t>/</a:t>
            </a:r>
            <a:r>
              <a:rPr sz="2100" spc="-50" dirty="0">
                <a:solidFill>
                  <a:srgbClr val="212745"/>
                </a:solidFill>
                <a:latin typeface="Trebuchet MS"/>
                <a:cs typeface="Trebuchet MS"/>
              </a:rPr>
              <a:t> 9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5985" y="4859528"/>
            <a:ext cx="439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22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7080" y="4896332"/>
            <a:ext cx="352107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100" spc="-185" dirty="0">
                <a:solidFill>
                  <a:srgbClr val="212745"/>
                </a:solidFill>
                <a:latin typeface="Trebuchet MS"/>
                <a:cs typeface="Trebuchet MS"/>
              </a:rPr>
              <a:t>s’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12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212745"/>
                </a:solidFill>
                <a:latin typeface="Trebuchet MS"/>
                <a:cs typeface="Trebuchet MS"/>
              </a:rPr>
              <a:t>(s-</a:t>
            </a:r>
            <a:r>
              <a:rPr sz="2100" spc="-75" dirty="0">
                <a:solidFill>
                  <a:srgbClr val="212745"/>
                </a:solidFill>
                <a:latin typeface="Trebuchet MS"/>
                <a:cs typeface="Trebuchet MS"/>
              </a:rPr>
              <a:t>min_s)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520" dirty="0">
                <a:solidFill>
                  <a:srgbClr val="212745"/>
                </a:solidFill>
                <a:latin typeface="Trebuchet MS"/>
                <a:cs typeface="Trebuchet MS"/>
              </a:rPr>
              <a:t>/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70" dirty="0">
                <a:solidFill>
                  <a:srgbClr val="212745"/>
                </a:solidFill>
                <a:latin typeface="Trebuchet MS"/>
                <a:cs typeface="Trebuchet MS"/>
              </a:rPr>
              <a:t>(max_s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27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21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2100" spc="-55" dirty="0">
                <a:solidFill>
                  <a:srgbClr val="212745"/>
                </a:solidFill>
                <a:latin typeface="Trebuchet MS"/>
                <a:cs typeface="Trebuchet MS"/>
              </a:rPr>
              <a:t>min_s)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9000" y="5723849"/>
            <a:ext cx="3618865" cy="462280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400" b="1" dirty="0">
                <a:latin typeface="Trebuchet MS"/>
                <a:cs typeface="Trebuchet MS"/>
              </a:rPr>
              <a:t>Min-</a:t>
            </a:r>
            <a:r>
              <a:rPr sz="2400" b="1" spc="100" dirty="0">
                <a:latin typeface="Trebuchet MS"/>
                <a:cs typeface="Trebuchet MS"/>
              </a:rPr>
              <a:t>Max</a:t>
            </a:r>
            <a:r>
              <a:rPr sz="2400" b="1" spc="7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normalization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929130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SIMILARITY/DISSIMILARITY</a:t>
                      </a:r>
                      <a:r>
                        <a:rPr sz="2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2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SIMPLE ATTRIBUTES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526284"/>
            <a:ext cx="774001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following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table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shows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objects,</a:t>
            </a:r>
            <a:r>
              <a:rPr sz="1800" spc="-2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50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spcBef>
                <a:spcPts val="45"/>
              </a:spcBef>
            </a:pP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y,</a:t>
            </a:r>
            <a:r>
              <a:rPr sz="1800" i="1" spc="4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respect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single,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simple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attribute.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282" y="3451003"/>
            <a:ext cx="7314656" cy="21657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NUMERIC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300732"/>
            <a:ext cx="4264025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Usually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measured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10" dirty="0">
                <a:solidFill>
                  <a:srgbClr val="C00000"/>
                </a:solidFill>
                <a:latin typeface="Verdana"/>
                <a:cs typeface="Verdana"/>
              </a:rPr>
              <a:t>distance</a:t>
            </a:r>
            <a:r>
              <a:rPr sz="1800" b="1" spc="-10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C00000"/>
                </a:solidFill>
                <a:latin typeface="Verdana"/>
                <a:cs typeface="Verdana"/>
              </a:rPr>
              <a:t>function</a:t>
            </a:r>
            <a:endParaRPr sz="180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Minkowski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(l_p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norm)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382" y="4462779"/>
            <a:ext cx="7360920" cy="11785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3535" marR="30480" indent="-306070">
              <a:lnSpc>
                <a:spcPts val="1900"/>
              </a:lnSpc>
              <a:spcBef>
                <a:spcPts val="1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Where</a:t>
            </a:r>
            <a:r>
              <a:rPr sz="16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r</a:t>
            </a:r>
            <a:r>
              <a:rPr sz="1600" i="1" spc="4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22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parameter,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n</a:t>
            </a:r>
            <a:r>
              <a:rPr sz="1600" i="1" spc="4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number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of </a:t>
            </a:r>
            <a:r>
              <a:rPr sz="1600" spc="-100" dirty="0">
                <a:solidFill>
                  <a:srgbClr val="212745"/>
                </a:solidFill>
                <a:latin typeface="Arial MT"/>
                <a:cs typeface="Arial MT"/>
              </a:rPr>
              <a:t>dimensions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(attributes)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50" i="1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650" i="1" spc="232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50" i="1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650" i="1" spc="232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12745"/>
                </a:solidFill>
                <a:latin typeface="Arial MT"/>
                <a:cs typeface="Arial MT"/>
              </a:rPr>
              <a:t>are,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respectively,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650" baseline="25252" dirty="0">
                <a:solidFill>
                  <a:srgbClr val="212745"/>
                </a:solidFill>
                <a:latin typeface="Times New Roman"/>
                <a:cs typeface="Times New Roman"/>
              </a:rPr>
              <a:t>th</a:t>
            </a:r>
            <a:r>
              <a:rPr sz="1650" spc="247" baseline="25252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212745"/>
                </a:solidFill>
                <a:latin typeface="Arial MT"/>
                <a:cs typeface="Arial MT"/>
              </a:rPr>
              <a:t>attributes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(components)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6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objects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i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b="1" i="1" spc="5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i="1" spc="-2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613410" lvl="1" indent="-269875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13410" algn="l"/>
                <a:tab pos="614045" algn="l"/>
              </a:tabLst>
            </a:pP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1: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Manhattan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distance</a:t>
            </a:r>
            <a:endParaRPr sz="1400">
              <a:latin typeface="Trebuchet MS"/>
              <a:cs typeface="Trebuchet MS"/>
            </a:endParaRPr>
          </a:p>
          <a:p>
            <a:pPr marL="613410" lvl="1" indent="-269875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13410" algn="l"/>
                <a:tab pos="614045" algn="l"/>
              </a:tabLst>
            </a:pP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4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2:</a:t>
            </a:r>
            <a:r>
              <a:rPr sz="1400" spc="-1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Euclidean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 distance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515" y="3296910"/>
            <a:ext cx="3216357" cy="8118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MINKOWSKI</a:t>
                      </a:r>
                      <a:r>
                        <a:rPr sz="2800" spc="1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DISTANCE:</a:t>
                      </a:r>
                      <a:r>
                        <a:rPr sz="2800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96432" y="2253577"/>
            <a:ext cx="7787640" cy="34315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2740" indent="-256540">
              <a:lnSpc>
                <a:spcPct val="100000"/>
              </a:lnSpc>
              <a:spcBef>
                <a:spcPts val="6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32740" algn="l"/>
                <a:tab pos="333375" algn="l"/>
              </a:tabLst>
            </a:pPr>
            <a:r>
              <a:rPr sz="1800" i="1" spc="-19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1.</a:t>
            </a: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City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block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(Manhattan,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taxicab,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baseline="-18518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800" spc="157" baseline="-1851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norm)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distance.</a:t>
            </a:r>
            <a:endParaRPr sz="1800">
              <a:latin typeface="Trebuchet MS"/>
              <a:cs typeface="Trebuchet MS"/>
            </a:endParaRPr>
          </a:p>
          <a:p>
            <a:pPr marL="633730" marR="68580" lvl="1" indent="-214629">
              <a:lnSpc>
                <a:spcPct val="78800"/>
              </a:lnSpc>
              <a:spcBef>
                <a:spcPts val="965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33730" algn="l"/>
              </a:tabLst>
            </a:pPr>
            <a:r>
              <a:rPr sz="1700" spc="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7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common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5" dirty="0">
                <a:solidFill>
                  <a:srgbClr val="212745"/>
                </a:solidFill>
                <a:latin typeface="Trebuchet MS"/>
                <a:cs typeface="Trebuchet MS"/>
              </a:rPr>
              <a:t>example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this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binary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vectors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spc="45" dirty="0">
                <a:solidFill>
                  <a:srgbClr val="212745"/>
                </a:solidFill>
                <a:latin typeface="Trebuchet MS"/>
                <a:cs typeface="Trebuchet MS"/>
              </a:rPr>
              <a:t>Hamming</a:t>
            </a:r>
            <a:r>
              <a:rPr sz="1700" b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spc="-75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7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which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is 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just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bits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binary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vectors</a:t>
            </a:r>
            <a:endParaRPr sz="17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ECCF3"/>
              </a:buClr>
              <a:buFont typeface="Cambria"/>
              <a:buChar char="◾"/>
            </a:pPr>
            <a:endParaRPr sz="2700">
              <a:latin typeface="Trebuchet MS"/>
              <a:cs typeface="Trebuchet MS"/>
            </a:endParaRPr>
          </a:p>
          <a:p>
            <a:pPr marL="332740" indent="-25654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32740" algn="l"/>
                <a:tab pos="333375" algn="l"/>
              </a:tabLst>
            </a:pPr>
            <a:r>
              <a:rPr sz="1800" i="1" spc="-19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2.</a:t>
            </a:r>
            <a:r>
              <a:rPr sz="1800" spc="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Euclidean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ECCF3"/>
              </a:buClr>
              <a:buFont typeface="Cambria"/>
              <a:buChar char="◾"/>
            </a:pPr>
            <a:endParaRPr sz="2400">
              <a:latin typeface="Trebuchet MS"/>
              <a:cs typeface="Trebuchet MS"/>
            </a:endParaRPr>
          </a:p>
          <a:p>
            <a:pPr marL="332740" indent="-25654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32740" algn="l"/>
                <a:tab pos="333375" algn="l"/>
              </a:tabLst>
            </a:pPr>
            <a:r>
              <a:rPr sz="1800" i="1" spc="-19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i="1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Symbol"/>
                <a:cs typeface="Symbol"/>
              </a:rPr>
              <a:t></a:t>
            </a:r>
            <a:r>
              <a:rPr sz="1800" spc="5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Symbol"/>
                <a:cs typeface="Symbol"/>
              </a:rPr>
              <a:t>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“supremum”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(L</a:t>
            </a:r>
            <a:r>
              <a:rPr sz="1800" spc="-104" baseline="-18518" dirty="0">
                <a:solidFill>
                  <a:srgbClr val="212745"/>
                </a:solidFill>
                <a:latin typeface="Trebuchet MS"/>
                <a:cs typeface="Trebuchet MS"/>
              </a:rPr>
              <a:t>max</a:t>
            </a:r>
            <a:r>
              <a:rPr sz="1800" spc="-30" baseline="-18518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norm,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baseline="-18518" dirty="0">
                <a:solidFill>
                  <a:srgbClr val="212745"/>
                </a:solidFill>
                <a:latin typeface="Symbol"/>
                <a:cs typeface="Symbol"/>
              </a:rPr>
              <a:t></a:t>
            </a:r>
            <a:r>
              <a:rPr sz="1800" spc="44" baseline="-1851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norm,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Chebyshev)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distance.</a:t>
            </a:r>
            <a:endParaRPr sz="1800">
              <a:latin typeface="Trebuchet MS"/>
              <a:cs typeface="Trebuchet MS"/>
            </a:endParaRPr>
          </a:p>
          <a:p>
            <a:pPr marL="633730" lvl="1" indent="-214629">
              <a:lnSpc>
                <a:spcPct val="100000"/>
              </a:lnSpc>
              <a:spcBef>
                <a:spcPts val="535"/>
              </a:spcBef>
              <a:buClr>
                <a:srgbClr val="5ECCF3"/>
              </a:buClr>
              <a:buSzPct val="88235"/>
              <a:buFont typeface="Cambria"/>
              <a:buChar char="◾"/>
              <a:tabLst>
                <a:tab pos="633730" algn="l"/>
              </a:tabLst>
            </a:pP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This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0" dirty="0">
                <a:solidFill>
                  <a:srgbClr val="212745"/>
                </a:solidFill>
                <a:latin typeface="Trebuchet MS"/>
                <a:cs typeface="Trebuchet MS"/>
              </a:rPr>
              <a:t>maximum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45" dirty="0">
                <a:solidFill>
                  <a:srgbClr val="212745"/>
                </a:solidFill>
                <a:latin typeface="Trebuchet MS"/>
                <a:cs typeface="Trebuchet MS"/>
              </a:rPr>
              <a:t>difference</a:t>
            </a:r>
            <a:r>
              <a:rPr sz="17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212745"/>
                </a:solidFill>
                <a:latin typeface="Trebuchet MS"/>
                <a:cs typeface="Trebuchet MS"/>
              </a:rPr>
              <a:t>any</a:t>
            </a: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component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vectors</a:t>
            </a:r>
            <a:endParaRPr sz="17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900">
              <a:latin typeface="Trebuchet MS"/>
              <a:cs typeface="Trebuchet MS"/>
            </a:endParaRPr>
          </a:p>
          <a:p>
            <a:pPr marL="332740" marR="309245" indent="-256540">
              <a:lnSpc>
                <a:spcPct val="78900"/>
              </a:lnSpc>
              <a:spcBef>
                <a:spcPts val="14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32740" algn="l"/>
                <a:tab pos="333375" algn="l"/>
              </a:tabLst>
            </a:pP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Do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confuse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9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i="1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21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10" dirty="0">
                <a:solidFill>
                  <a:srgbClr val="212745"/>
                </a:solidFill>
                <a:latin typeface="Trebuchet MS"/>
                <a:cs typeface="Trebuchet MS"/>
              </a:rPr>
              <a:t>i.e.,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these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distances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defined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numbers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of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dimensions.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MINKOWSKI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938001" y="5493861"/>
            <a:ext cx="1805939" cy="323215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500" b="1" dirty="0">
                <a:latin typeface="Arial"/>
                <a:cs typeface="Arial"/>
              </a:rPr>
              <a:t>Distance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Matrices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156" y="2917320"/>
          <a:ext cx="2212974" cy="1011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point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R="10160" algn="ctr">
                        <a:lnSpc>
                          <a:spcPts val="149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0160" algn="ctr">
                        <a:lnSpc>
                          <a:spcPts val="149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R="10160" algn="ctr">
                        <a:lnSpc>
                          <a:spcPts val="149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R="10160" algn="ctr">
                        <a:lnSpc>
                          <a:spcPts val="149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12230" y="2121473"/>
          <a:ext cx="3687442" cy="101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565">
                <a:tc>
                  <a:txBody>
                    <a:bodyPr/>
                    <a:lstStyle/>
                    <a:p>
                      <a:pPr marL="271780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L1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0830" algn="r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0830" algn="r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0830" algn="r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0830" algn="r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280670">
                        <a:lnSpc>
                          <a:spcPts val="149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280670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280670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280670">
                        <a:lnSpc>
                          <a:spcPts val="149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50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215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12230" y="3265577"/>
          <a:ext cx="3687442" cy="101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565">
                <a:tc>
                  <a:txBody>
                    <a:bodyPr/>
                    <a:lstStyle/>
                    <a:p>
                      <a:pPr marL="271780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L2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280670">
                        <a:lnSpc>
                          <a:spcPts val="149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495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2.828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495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3.162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495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5.099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280670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00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2.828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00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1.414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00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3.162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280670">
                        <a:lnSpc>
                          <a:spcPts val="150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00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3.162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500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1.414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50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marL="280670">
                        <a:lnSpc>
                          <a:spcPts val="149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495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5.099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495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3.162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495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33067" y="4375991"/>
          <a:ext cx="3646167" cy="102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75" spc="-37" baseline="-13071" dirty="0">
                          <a:latin typeface="Symbol"/>
                          <a:cs typeface="Symbol"/>
                        </a:rPr>
                        <a:t></a:t>
                      </a:r>
                      <a:endParaRPr sz="1275" baseline="-13071">
                        <a:latin typeface="Symbol"/>
                        <a:cs typeface="Symbo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52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52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52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52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R="10160" algn="ctr">
                        <a:lnSpc>
                          <a:spcPts val="148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R="10160" algn="ctr">
                        <a:lnSpc>
                          <a:spcPts val="148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R="10160" algn="ctr">
                        <a:lnSpc>
                          <a:spcPts val="148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R="10160" algn="ctr">
                        <a:lnSpc>
                          <a:spcPts val="148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48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MANHATTAN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(OR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CITY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BLOCK)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456179"/>
            <a:ext cx="216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Manhattan</a:t>
            </a:r>
            <a:r>
              <a:rPr sz="1800" spc="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8382" y="3121917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440" y="0"/>
                </a:moveTo>
                <a:lnTo>
                  <a:pt x="426426" y="8594"/>
                </a:lnTo>
                <a:lnTo>
                  <a:pt x="438684" y="13913"/>
                </a:lnTo>
                <a:lnTo>
                  <a:pt x="449225" y="21277"/>
                </a:lnTo>
                <a:lnTo>
                  <a:pt x="470628" y="55408"/>
                </a:lnTo>
                <a:lnTo>
                  <a:pt x="477660" y="104811"/>
                </a:lnTo>
                <a:lnTo>
                  <a:pt x="476876" y="123487"/>
                </a:lnTo>
                <a:lnTo>
                  <a:pt x="465103" y="169217"/>
                </a:lnTo>
                <a:lnTo>
                  <a:pt x="438827" y="197806"/>
                </a:lnTo>
                <a:lnTo>
                  <a:pt x="426761" y="203150"/>
                </a:lnTo>
                <a:lnTo>
                  <a:pt x="429440" y="211744"/>
                </a:lnTo>
                <a:lnTo>
                  <a:pt x="469895" y="187708"/>
                </a:lnTo>
                <a:lnTo>
                  <a:pt x="492618" y="143335"/>
                </a:lnTo>
                <a:lnTo>
                  <a:pt x="496971" y="105928"/>
                </a:lnTo>
                <a:lnTo>
                  <a:pt x="495879" y="86516"/>
                </a:lnTo>
                <a:lnTo>
                  <a:pt x="479502" y="37113"/>
                </a:lnTo>
                <a:lnTo>
                  <a:pt x="444792" y="5542"/>
                </a:lnTo>
                <a:lnTo>
                  <a:pt x="429440" y="0"/>
                </a:lnTo>
                <a:close/>
              </a:path>
              <a:path w="497204" h="212089">
                <a:moveTo>
                  <a:pt x="67529" y="0"/>
                </a:moveTo>
                <a:lnTo>
                  <a:pt x="27147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3" y="206209"/>
                </a:lnTo>
                <a:lnTo>
                  <a:pt x="67529" y="211744"/>
                </a:lnTo>
                <a:lnTo>
                  <a:pt x="70209" y="203150"/>
                </a:lnTo>
                <a:lnTo>
                  <a:pt x="58143" y="197806"/>
                </a:lnTo>
                <a:lnTo>
                  <a:pt x="47731" y="190369"/>
                </a:lnTo>
                <a:lnTo>
                  <a:pt x="26373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6" y="42136"/>
                </a:lnTo>
                <a:lnTo>
                  <a:pt x="58331" y="13913"/>
                </a:lnTo>
                <a:lnTo>
                  <a:pt x="70543" y="8594"/>
                </a:lnTo>
                <a:lnTo>
                  <a:pt x="67529" y="0"/>
                </a:lnTo>
                <a:close/>
              </a:path>
            </a:pathLst>
          </a:custGeom>
          <a:solidFill>
            <a:srgbClr val="212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6588" y="3050540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𝑑</a:t>
            </a:r>
            <a:r>
              <a:rPr sz="1800" spc="42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𝑥,</a:t>
            </a:r>
            <a:r>
              <a:rPr sz="1800" spc="-7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6236" y="2720311"/>
            <a:ext cx="1657985" cy="9099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732155" algn="ctr">
              <a:lnSpc>
                <a:spcPct val="100000"/>
              </a:lnSpc>
              <a:spcBef>
                <a:spcPts val="535"/>
              </a:spcBef>
            </a:pPr>
            <a:r>
              <a:rPr sz="1300" spc="35" dirty="0">
                <a:solidFill>
                  <a:srgbClr val="212745"/>
                </a:solidFill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=</a:t>
            </a:r>
            <a:r>
              <a:rPr sz="1800" spc="59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spc="1135" dirty="0">
                <a:solidFill>
                  <a:srgbClr val="212745"/>
                </a:solidFill>
                <a:latin typeface="Cambria Math"/>
                <a:cs typeface="Cambria Math"/>
              </a:rPr>
              <a:t>&amp;</a:t>
            </a:r>
            <a:r>
              <a:rPr sz="1800" spc="-1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|𝑥𝑘</a:t>
            </a:r>
            <a:r>
              <a:rPr sz="1800" spc="45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Cambria Math"/>
                <a:cs typeface="Cambria Math"/>
              </a:rPr>
              <a:t>𝑦𝑘|</a:t>
            </a:r>
            <a:endParaRPr sz="1800">
              <a:latin typeface="Cambria Math"/>
              <a:cs typeface="Cambria Math"/>
            </a:endParaRPr>
          </a:p>
          <a:p>
            <a:pPr marR="729615" algn="ctr">
              <a:lnSpc>
                <a:spcPct val="100000"/>
              </a:lnSpc>
              <a:spcBef>
                <a:spcPts val="645"/>
              </a:spcBef>
            </a:pPr>
            <a:r>
              <a:rPr sz="1300" spc="-25" dirty="0">
                <a:solidFill>
                  <a:srgbClr val="212745"/>
                </a:solidFill>
                <a:latin typeface="Cambria Math"/>
                <a:cs typeface="Cambria Math"/>
              </a:rPr>
              <a:t>𝑘=1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937" y="3944402"/>
            <a:ext cx="7503795" cy="8540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165860" marR="30480" indent="-1128395">
              <a:lnSpc>
                <a:spcPct val="144400"/>
              </a:lnSpc>
              <a:spcBef>
                <a:spcPts val="155"/>
              </a:spcBef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spc="-15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i="1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dimensions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(attributes)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800" i="1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800" i="1" spc="322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12745"/>
                </a:solidFill>
                <a:latin typeface="Cambria Math"/>
                <a:cs typeface="Cambria Math"/>
              </a:rPr>
              <a:t>y</a:t>
            </a:r>
            <a:r>
              <a:rPr sz="1875" baseline="-13333" dirty="0">
                <a:solidFill>
                  <a:srgbClr val="212745"/>
                </a:solidFill>
                <a:latin typeface="Cambria Math"/>
                <a:cs typeface="Cambria Math"/>
              </a:rPr>
              <a:t>k</a:t>
            </a:r>
            <a:r>
              <a:rPr sz="1875" spc="195" baseline="-13333" dirty="0">
                <a:solidFill>
                  <a:srgbClr val="212745"/>
                </a:solidFill>
                <a:latin typeface="Cambria Math"/>
                <a:cs typeface="Cambria Math"/>
              </a:rPr>
              <a:t> 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are,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respectively,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800" i="1" baseline="23148" dirty="0">
                <a:solidFill>
                  <a:srgbClr val="212745"/>
                </a:solidFill>
                <a:latin typeface="Times New Roman"/>
                <a:cs typeface="Times New Roman"/>
              </a:rPr>
              <a:t>th</a:t>
            </a:r>
            <a:r>
              <a:rPr sz="1800" i="1" spc="322" baseline="2314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(components)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800" b="1" spc="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EUCLIDEAN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0661" y="2349500"/>
            <a:ext cx="201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Euclidean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790" y="3941745"/>
            <a:ext cx="6850380" cy="43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 marR="30480">
              <a:lnSpc>
                <a:spcPts val="1490"/>
              </a:lnSpc>
              <a:spcBef>
                <a:spcPts val="385"/>
              </a:spcBef>
            </a:pP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spc="-12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i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dimensions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(attributes)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350" i="1" baseline="-12345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350" i="1" spc="254" baseline="-1234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50" dirty="0">
                <a:solidFill>
                  <a:srgbClr val="212745"/>
                </a:solidFill>
                <a:latin typeface="Cambria Math"/>
                <a:cs typeface="Cambria Math"/>
              </a:rPr>
              <a:t>y</a:t>
            </a:r>
            <a:r>
              <a:rPr sz="1425" baseline="-11695" dirty="0">
                <a:solidFill>
                  <a:srgbClr val="212745"/>
                </a:solidFill>
                <a:latin typeface="Cambria Math"/>
                <a:cs typeface="Cambria Math"/>
              </a:rPr>
              <a:t>k</a:t>
            </a:r>
            <a:r>
              <a:rPr sz="1425" spc="622" baseline="-1169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Trebuchet MS"/>
                <a:cs typeface="Trebuchet MS"/>
              </a:rPr>
              <a:t>are,</a:t>
            </a:r>
            <a:r>
              <a:rPr sz="14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respectively,</a:t>
            </a: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350" i="1" baseline="24691" dirty="0">
                <a:solidFill>
                  <a:srgbClr val="212745"/>
                </a:solidFill>
                <a:latin typeface="Times New Roman"/>
                <a:cs typeface="Times New Roman"/>
              </a:rPr>
              <a:t>th</a:t>
            </a:r>
            <a:r>
              <a:rPr sz="1350" i="1" spc="247" baseline="2469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attributes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(components)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400" b="1" spc="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2727" y="2775859"/>
            <a:ext cx="2558984" cy="8262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65208" y="4758073"/>
            <a:ext cx="393128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spc="-110" dirty="0">
                <a:latin typeface="Trebuchet MS"/>
                <a:cs typeface="Trebuchet MS"/>
              </a:rPr>
              <a:t>Standardization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necessary,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75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scales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50" dirty="0">
                <a:latin typeface="Trebuchet MS"/>
                <a:cs typeface="Trebuchet MS"/>
              </a:rPr>
              <a:t>differ.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TODAY’S</a:t>
                      </a:r>
                      <a:r>
                        <a:rPr sz="3200" spc="-3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705859"/>
            <a:ext cx="3951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EUCLIDEAN</a:t>
                      </a:r>
                      <a:r>
                        <a:rPr sz="28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729546" y="2518034"/>
            <a:ext cx="2729865" cy="1432560"/>
            <a:chOff x="729546" y="2518034"/>
            <a:chExt cx="2729865" cy="1432560"/>
          </a:xfrm>
        </p:grpSpPr>
        <p:sp>
          <p:nvSpPr>
            <p:cNvPr id="4" name="object 4"/>
            <p:cNvSpPr/>
            <p:nvPr/>
          </p:nvSpPr>
          <p:spPr>
            <a:xfrm>
              <a:off x="737098" y="2518835"/>
              <a:ext cx="2721610" cy="1431290"/>
            </a:xfrm>
            <a:custGeom>
              <a:avLst/>
              <a:gdLst/>
              <a:ahLst/>
              <a:cxnLst/>
              <a:rect l="l" t="t" r="r" b="b"/>
              <a:pathLst>
                <a:path w="2721610" h="1431289">
                  <a:moveTo>
                    <a:pt x="55334" y="0"/>
                  </a:moveTo>
                  <a:lnTo>
                    <a:pt x="55334" y="1374731"/>
                  </a:lnTo>
                </a:path>
                <a:path w="2721610" h="1431289">
                  <a:moveTo>
                    <a:pt x="0" y="1375864"/>
                  </a:moveTo>
                  <a:lnTo>
                    <a:pt x="53909" y="1375864"/>
                  </a:lnTo>
                </a:path>
                <a:path w="2721610" h="1431289">
                  <a:moveTo>
                    <a:pt x="0" y="919837"/>
                  </a:moveTo>
                  <a:lnTo>
                    <a:pt x="53909" y="919837"/>
                  </a:lnTo>
                </a:path>
                <a:path w="2721610" h="1431289">
                  <a:moveTo>
                    <a:pt x="0" y="0"/>
                  </a:moveTo>
                  <a:lnTo>
                    <a:pt x="53909" y="0"/>
                  </a:lnTo>
                </a:path>
                <a:path w="2721610" h="1431289">
                  <a:moveTo>
                    <a:pt x="55334" y="1375864"/>
                  </a:moveTo>
                  <a:lnTo>
                    <a:pt x="2720141" y="1375864"/>
                  </a:lnTo>
                </a:path>
                <a:path w="2721610" h="1431289">
                  <a:moveTo>
                    <a:pt x="55334" y="1431276"/>
                  </a:moveTo>
                  <a:lnTo>
                    <a:pt x="55334" y="1377295"/>
                  </a:lnTo>
                </a:path>
                <a:path w="2721610" h="1431289">
                  <a:moveTo>
                    <a:pt x="497145" y="1431276"/>
                  </a:moveTo>
                  <a:lnTo>
                    <a:pt x="497145" y="1377295"/>
                  </a:lnTo>
                </a:path>
                <a:path w="2721610" h="1431289">
                  <a:moveTo>
                    <a:pt x="945794" y="1431276"/>
                  </a:moveTo>
                  <a:lnTo>
                    <a:pt x="945794" y="1377295"/>
                  </a:lnTo>
                </a:path>
                <a:path w="2721610" h="1431289">
                  <a:moveTo>
                    <a:pt x="1389065" y="1431276"/>
                  </a:moveTo>
                  <a:lnTo>
                    <a:pt x="1389065" y="1377295"/>
                  </a:lnTo>
                </a:path>
                <a:path w="2721610" h="1431289">
                  <a:moveTo>
                    <a:pt x="1830842" y="1431276"/>
                  </a:moveTo>
                  <a:lnTo>
                    <a:pt x="1830842" y="1377295"/>
                  </a:lnTo>
                </a:path>
                <a:path w="2721610" h="1431289">
                  <a:moveTo>
                    <a:pt x="2279513" y="1431276"/>
                  </a:moveTo>
                  <a:lnTo>
                    <a:pt x="2279513" y="1377295"/>
                  </a:lnTo>
                </a:path>
                <a:path w="2721610" h="1431289">
                  <a:moveTo>
                    <a:pt x="2721290" y="1431276"/>
                  </a:moveTo>
                  <a:lnTo>
                    <a:pt x="2721290" y="13772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46" y="2912496"/>
              <a:ext cx="110377" cy="1105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23721" y="3835464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1014" y="0"/>
                  </a:moveTo>
                  <a:lnTo>
                    <a:pt x="31409" y="4115"/>
                  </a:lnTo>
                  <a:lnTo>
                    <a:pt x="15166" y="15235"/>
                  </a:lnTo>
                  <a:lnTo>
                    <a:pt x="4093" y="31523"/>
                  </a:lnTo>
                  <a:lnTo>
                    <a:pt x="0" y="51142"/>
                  </a:lnTo>
                  <a:lnTo>
                    <a:pt x="4093" y="71582"/>
                  </a:lnTo>
                  <a:lnTo>
                    <a:pt x="15166" y="88292"/>
                  </a:lnTo>
                  <a:lnTo>
                    <a:pt x="31409" y="99567"/>
                  </a:lnTo>
                  <a:lnTo>
                    <a:pt x="51014" y="103704"/>
                  </a:lnTo>
                  <a:lnTo>
                    <a:pt x="71384" y="99567"/>
                  </a:lnTo>
                  <a:lnTo>
                    <a:pt x="88082" y="88292"/>
                  </a:lnTo>
                  <a:lnTo>
                    <a:pt x="99372" y="71582"/>
                  </a:lnTo>
                  <a:lnTo>
                    <a:pt x="103521" y="51142"/>
                  </a:lnTo>
                  <a:lnTo>
                    <a:pt x="99372" y="31523"/>
                  </a:lnTo>
                  <a:lnTo>
                    <a:pt x="88082" y="15235"/>
                  </a:lnTo>
                  <a:lnTo>
                    <a:pt x="71384" y="4115"/>
                  </a:lnTo>
                  <a:lnTo>
                    <a:pt x="510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3721" y="3835464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0" y="51142"/>
                  </a:moveTo>
                  <a:lnTo>
                    <a:pt x="4093" y="71582"/>
                  </a:lnTo>
                  <a:lnTo>
                    <a:pt x="15166" y="88292"/>
                  </a:lnTo>
                  <a:lnTo>
                    <a:pt x="31409" y="99567"/>
                  </a:lnTo>
                  <a:lnTo>
                    <a:pt x="51014" y="103704"/>
                  </a:lnTo>
                  <a:lnTo>
                    <a:pt x="71384" y="99567"/>
                  </a:lnTo>
                  <a:lnTo>
                    <a:pt x="88082" y="88292"/>
                  </a:lnTo>
                  <a:lnTo>
                    <a:pt x="99372" y="71582"/>
                  </a:lnTo>
                  <a:lnTo>
                    <a:pt x="103521" y="51142"/>
                  </a:lnTo>
                  <a:lnTo>
                    <a:pt x="99372" y="31523"/>
                  </a:lnTo>
                  <a:lnTo>
                    <a:pt x="88082" y="15235"/>
                  </a:lnTo>
                  <a:lnTo>
                    <a:pt x="71384" y="4115"/>
                  </a:lnTo>
                  <a:lnTo>
                    <a:pt x="51014" y="0"/>
                  </a:lnTo>
                  <a:lnTo>
                    <a:pt x="31409" y="4115"/>
                  </a:lnTo>
                  <a:lnTo>
                    <a:pt x="15166" y="15235"/>
                  </a:lnTo>
                  <a:lnTo>
                    <a:pt x="4093" y="31523"/>
                  </a:lnTo>
                  <a:lnTo>
                    <a:pt x="0" y="51142"/>
                  </a:lnTo>
                  <a:close/>
                </a:path>
              </a:pathLst>
            </a:custGeom>
            <a:ln w="6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3231" y="3375735"/>
              <a:ext cx="110699" cy="1105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4024" y="3375734"/>
              <a:ext cx="110354" cy="110537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37098" y="297520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9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863" y="2852127"/>
            <a:ext cx="12192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0863" y="2395757"/>
            <a:ext cx="12192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397" y="4020536"/>
            <a:ext cx="5638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4025" algn="l"/>
              </a:tabLst>
            </a:pPr>
            <a:r>
              <a:rPr sz="1350" spc="-50" dirty="0">
                <a:latin typeface="Arial MT"/>
                <a:cs typeface="Arial MT"/>
              </a:rPr>
              <a:t>0</a:t>
            </a:r>
            <a:r>
              <a:rPr sz="1350" dirty="0">
                <a:latin typeface="Arial MT"/>
                <a:cs typeface="Arial MT"/>
              </a:rPr>
              <a:t>	</a:t>
            </a:r>
            <a:r>
              <a:rPr sz="1350" spc="-50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7915" y="4020536"/>
            <a:ext cx="100711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5295" algn="l"/>
                <a:tab pos="897255" algn="l"/>
              </a:tabLst>
            </a:pPr>
            <a:r>
              <a:rPr sz="1350" spc="-50" dirty="0">
                <a:latin typeface="Arial MT"/>
                <a:cs typeface="Arial MT"/>
              </a:rPr>
              <a:t>2</a:t>
            </a:r>
            <a:r>
              <a:rPr sz="1350" dirty="0">
                <a:latin typeface="Arial MT"/>
                <a:cs typeface="Arial MT"/>
              </a:rPr>
              <a:t>	</a:t>
            </a:r>
            <a:r>
              <a:rPr sz="1350" spc="-50" dirty="0">
                <a:latin typeface="Arial MT"/>
                <a:cs typeface="Arial MT"/>
              </a:rPr>
              <a:t>3</a:t>
            </a:r>
            <a:r>
              <a:rPr sz="1350" dirty="0">
                <a:latin typeface="Arial MT"/>
                <a:cs typeface="Arial MT"/>
              </a:rPr>
              <a:t>	</a:t>
            </a:r>
            <a:r>
              <a:rPr sz="1350" spc="-50" dirty="0"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1634" y="4020536"/>
            <a:ext cx="56388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4025" algn="l"/>
              </a:tabLst>
            </a:pPr>
            <a:r>
              <a:rPr sz="1350" spc="-50" dirty="0">
                <a:latin typeface="Arial MT"/>
                <a:cs typeface="Arial MT"/>
              </a:rPr>
              <a:t>5</a:t>
            </a:r>
            <a:r>
              <a:rPr sz="1350" dirty="0">
                <a:latin typeface="Arial MT"/>
                <a:cs typeface="Arial MT"/>
              </a:rPr>
              <a:t>	</a:t>
            </a:r>
            <a:r>
              <a:rPr sz="1350" spc="-50" dirty="0">
                <a:latin typeface="Arial MT"/>
                <a:cs typeface="Arial MT"/>
              </a:rPr>
              <a:t>6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5977" y="2839627"/>
            <a:ext cx="20510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Arial MT"/>
                <a:cs typeface="Arial MT"/>
              </a:rPr>
              <a:t>p1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0863" y="3297216"/>
            <a:ext cx="1250315" cy="7073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spc="5" dirty="0"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  <a:p>
            <a:pPr marL="1057275">
              <a:lnSpc>
                <a:spcPct val="100000"/>
              </a:lnSpc>
              <a:spcBef>
                <a:spcPts val="160"/>
              </a:spcBef>
            </a:pPr>
            <a:r>
              <a:rPr sz="1250" spc="-25" dirty="0">
                <a:latin typeface="Arial MT"/>
                <a:cs typeface="Arial MT"/>
              </a:rPr>
              <a:t>p2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50" spc="5" dirty="0">
                <a:latin typeface="Arial MT"/>
                <a:cs typeface="Arial MT"/>
              </a:rPr>
              <a:t>0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6602" y="3098203"/>
            <a:ext cx="20510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Arial MT"/>
                <a:cs typeface="Arial MT"/>
              </a:rPr>
              <a:t>p3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5905" y="3098203"/>
            <a:ext cx="205104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5" dirty="0">
                <a:latin typeface="Arial MT"/>
                <a:cs typeface="Arial MT"/>
              </a:rPr>
              <a:t>p4</a:t>
            </a:r>
            <a:endParaRPr sz="1250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759501" y="2057524"/>
          <a:ext cx="2969259" cy="1358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marR="2540" algn="ctr">
                        <a:lnSpc>
                          <a:spcPts val="2045"/>
                        </a:lnSpc>
                      </a:pPr>
                      <a:r>
                        <a:rPr sz="1750" b="1" spc="-10" dirty="0">
                          <a:latin typeface="Times New Roman"/>
                          <a:cs typeface="Times New Roman"/>
                        </a:rPr>
                        <a:t>point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750" b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750" b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R="16510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R="16510" algn="ctr">
                        <a:lnSpc>
                          <a:spcPts val="2045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R="16510" algn="ctr">
                        <a:lnSpc>
                          <a:spcPts val="2045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R="16510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5417563" y="5108447"/>
            <a:ext cx="15760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5" dirty="0">
                <a:latin typeface="Arial"/>
                <a:cs typeface="Arial"/>
              </a:rPr>
              <a:t>Distance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Matrix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813523" y="3717449"/>
          <a:ext cx="4936489" cy="1357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R="16510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2.828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3.162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5.099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R="16510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2.828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1.414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3.162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R="16510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3.162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1.414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R="16510" algn="ctr">
                        <a:lnSpc>
                          <a:spcPts val="2039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p4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5.099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039"/>
                        </a:lnSpc>
                      </a:pPr>
                      <a:r>
                        <a:rPr sz="1750" spc="-10" dirty="0">
                          <a:latin typeface="Times New Roman"/>
                          <a:cs typeface="Times New Roman"/>
                        </a:rPr>
                        <a:t>3.162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2039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 marL="224154" marR="1904364">
                        <a:lnSpc>
                          <a:spcPct val="101400"/>
                        </a:lnSpc>
                        <a:spcBef>
                          <a:spcPts val="2180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EUCLIDEAN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2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MANHATTAN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7686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194051"/>
            <a:ext cx="7593965" cy="111696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Let,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x1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(1,2),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x2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(3,5)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represents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objects.</a:t>
            </a:r>
            <a:endParaRPr sz="1800">
              <a:latin typeface="Trebuchet MS"/>
              <a:cs typeface="Trebuchet MS"/>
            </a:endParaRPr>
          </a:p>
          <a:p>
            <a:pPr marL="318135" marR="5080" indent="-306070">
              <a:lnSpc>
                <a:spcPct val="102200"/>
              </a:lnSpc>
              <a:spcBef>
                <a:spcPts val="9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can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computed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Euclidean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Manhattan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distance.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6022" y="3285060"/>
            <a:ext cx="3905167" cy="31187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MINKOWSKI</a:t>
                      </a:r>
                      <a:r>
                        <a:rPr sz="2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817367"/>
            <a:ext cx="6121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Minkowski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Distance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generalization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Euclidean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Manhattan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Distance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007" y="4454144"/>
            <a:ext cx="6589395" cy="4584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24154" marR="30480" indent="-186055">
              <a:lnSpc>
                <a:spcPts val="1610"/>
              </a:lnSpc>
              <a:spcBef>
                <a:spcPts val="310"/>
              </a:spcBef>
            </a:pP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Where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r</a:t>
            </a:r>
            <a:r>
              <a:rPr sz="1500" i="1" spc="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6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parameter,</a:t>
            </a:r>
            <a:r>
              <a:rPr sz="15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n</a:t>
            </a:r>
            <a:r>
              <a:rPr sz="1500" i="1" spc="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number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dimensions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(attributes)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500" i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500" i="1" spc="284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500" i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500" i="1" spc="284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are,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respectively,</a:t>
            </a:r>
            <a:r>
              <a:rPr sz="1500" spc="-2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k</a:t>
            </a:r>
            <a:r>
              <a:rPr sz="1500" baseline="22222" dirty="0">
                <a:solidFill>
                  <a:srgbClr val="212745"/>
                </a:solidFill>
                <a:latin typeface="Times New Roman"/>
                <a:cs typeface="Times New Roman"/>
              </a:rPr>
              <a:t>th</a:t>
            </a:r>
            <a:r>
              <a:rPr sz="1500" spc="292" baseline="22222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attributes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(components)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or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objects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i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500" b="1" i="1" spc="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i="1" spc="-2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500" spc="-25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581" y="3295303"/>
            <a:ext cx="3754245" cy="9476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COMMON</a:t>
                      </a:r>
                      <a:r>
                        <a:rPr sz="28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PROPERTIES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DISTANCE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575052"/>
            <a:ext cx="7771765" cy="286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412115" algn="l"/>
                <a:tab pos="412750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Distances,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Euclidean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distance,</a:t>
            </a:r>
            <a:r>
              <a:rPr sz="18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well-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known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properties.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ECCF3"/>
              </a:buClr>
              <a:buFont typeface="Cambria"/>
              <a:buChar char="◾"/>
            </a:pPr>
            <a:endParaRPr sz="2050" dirty="0">
              <a:latin typeface="Trebuchet MS"/>
              <a:cs typeface="Trebuchet MS"/>
            </a:endParaRPr>
          </a:p>
          <a:p>
            <a:pPr marL="755015" lvl="1" indent="-399415">
              <a:lnSpc>
                <a:spcPct val="100000"/>
              </a:lnSpc>
              <a:buClr>
                <a:srgbClr val="5ECCF3"/>
              </a:buClr>
              <a:buSzPct val="93750"/>
              <a:buAutoNum type="arabicPeriod"/>
              <a:tabLst>
                <a:tab pos="755015" algn="l"/>
                <a:tab pos="755650" algn="l"/>
                <a:tab pos="1764664" algn="l"/>
              </a:tabLst>
            </a:pP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,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) </a:t>
            </a:r>
            <a:r>
              <a:rPr sz="1600" dirty="0">
                <a:solidFill>
                  <a:srgbClr val="212745"/>
                </a:solidFill>
                <a:latin typeface="Symbol"/>
                <a:cs typeface="Symbol"/>
              </a:rPr>
              <a:t>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0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i="1" spc="-13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6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i="1" spc="-19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6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,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6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if 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only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if</a:t>
            </a:r>
            <a:r>
              <a:rPr sz="1600" spc="4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b="1" spc="4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i="1" spc="9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i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 marL="755015" lvl="1" indent="-399415">
              <a:lnSpc>
                <a:spcPct val="100000"/>
              </a:lnSpc>
              <a:spcBef>
                <a:spcPts val="575"/>
              </a:spcBef>
              <a:buClr>
                <a:srgbClr val="5ECCF3"/>
              </a:buClr>
              <a:buSzPct val="93750"/>
              <a:buAutoNum type="arabicPeriod"/>
              <a:tabLst>
                <a:tab pos="755015" algn="l"/>
                <a:tab pos="755650" algn="l"/>
                <a:tab pos="2209165" algn="l"/>
              </a:tabLst>
            </a:pP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,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) =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, </a:t>
            </a:r>
            <a:r>
              <a:rPr sz="16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spc="-25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0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b="1" spc="5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spc="-5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6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(Symmetry)</a:t>
            </a:r>
            <a:endParaRPr sz="1600" dirty="0">
              <a:latin typeface="Arial MT"/>
              <a:cs typeface="Arial MT"/>
            </a:endParaRPr>
          </a:p>
          <a:p>
            <a:pPr marL="755015" lvl="1" indent="-399415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750"/>
              <a:buAutoNum type="arabicPeriod"/>
              <a:tabLst>
                <a:tab pos="755015" algn="l"/>
                <a:tab pos="755650" algn="l"/>
                <a:tab pos="2961640" algn="l"/>
              </a:tabLst>
            </a:pP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,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z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) </a:t>
            </a:r>
            <a:r>
              <a:rPr sz="1600" dirty="0">
                <a:solidFill>
                  <a:srgbClr val="212745"/>
                </a:solidFill>
                <a:latin typeface="Symbol"/>
                <a:cs typeface="Symbol"/>
              </a:rPr>
              <a:t>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,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) +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, </a:t>
            </a:r>
            <a:r>
              <a:rPr sz="16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z</a:t>
            </a:r>
            <a:r>
              <a:rPr sz="1600" spc="-25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70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points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spc="-55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spc="-5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6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z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600" spc="2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(Triangle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Inequality)</a:t>
            </a:r>
            <a:endParaRPr sz="16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ECCF3"/>
              </a:buClr>
              <a:buFont typeface="Times New Roman"/>
              <a:buAutoNum type="arabicPeriod"/>
            </a:pPr>
            <a:endParaRPr sz="1950" dirty="0">
              <a:latin typeface="Arial MT"/>
              <a:cs typeface="Arial MT"/>
            </a:endParaRPr>
          </a:p>
          <a:p>
            <a:pPr marL="412750">
              <a:lnSpc>
                <a:spcPts val="1930"/>
              </a:lnSpc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8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,</a:t>
            </a:r>
            <a:r>
              <a:rPr sz="1800" spc="2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800" spc="7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(dissimilarity)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(data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objects),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800" b="1" spc="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endParaRPr sz="1800" dirty="0">
              <a:latin typeface="Trebuchet MS"/>
              <a:cs typeface="Trebuchet MS"/>
            </a:endParaRPr>
          </a:p>
          <a:p>
            <a:pPr marL="412750">
              <a:lnSpc>
                <a:spcPts val="1930"/>
              </a:lnSpc>
            </a:pPr>
            <a:r>
              <a:rPr sz="18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rebuchet MS"/>
              <a:cs typeface="Trebuchet MS"/>
            </a:endParaRPr>
          </a:p>
          <a:p>
            <a:pPr marL="412115" indent="-39941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412115" algn="l"/>
                <a:tab pos="412750" algn="l"/>
              </a:tabLst>
            </a:pPr>
            <a:r>
              <a:rPr sz="1800" spc="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satisfies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these</a:t>
            </a:r>
            <a:r>
              <a:rPr sz="18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properties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metric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28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3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COMMON</a:t>
                      </a:r>
                      <a:r>
                        <a:rPr sz="28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PROPERTIES</a:t>
                      </a:r>
                      <a:r>
                        <a:rPr sz="2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2800" spc="-3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8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879852"/>
            <a:ext cx="6749415" cy="2028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412115" algn="l"/>
                <a:tab pos="412750" algn="l"/>
              </a:tabLst>
            </a:pP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Similarities,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also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well-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known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properties.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ECCF3"/>
              </a:buClr>
              <a:buFont typeface="Cambria"/>
              <a:buChar char="◾"/>
            </a:pPr>
            <a:endParaRPr sz="2400">
              <a:latin typeface="Trebuchet MS"/>
              <a:cs typeface="Trebuchet MS"/>
            </a:endParaRPr>
          </a:p>
          <a:p>
            <a:pPr marL="755015" lvl="1" indent="-399415">
              <a:lnSpc>
                <a:spcPts val="1814"/>
              </a:lnSpc>
              <a:buClr>
                <a:srgbClr val="5ECCF3"/>
              </a:buClr>
              <a:buSzPct val="93750"/>
              <a:buAutoNum type="arabicPeriod"/>
              <a:tabLst>
                <a:tab pos="755015" algn="l"/>
                <a:tab pos="755650" algn="l"/>
              </a:tabLst>
            </a:pP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s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,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(or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maximum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Arial MT"/>
                <a:cs typeface="Arial MT"/>
              </a:rPr>
              <a:t>similarity)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Arial MT"/>
                <a:cs typeface="Arial MT"/>
              </a:rPr>
              <a:t>only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if</a:t>
            </a:r>
            <a:r>
              <a:rPr sz="16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b="1" spc="4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i="1" spc="90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600" i="1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spc="-2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755015">
              <a:lnSpc>
                <a:spcPts val="1575"/>
              </a:lnSpc>
            </a:pP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(does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always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Trebuchet MS"/>
                <a:cs typeface="Trebuchet MS"/>
              </a:rPr>
              <a:t>hold,</a:t>
            </a:r>
            <a:r>
              <a:rPr sz="1400" spc="-1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400" spc="-1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cosine)</a:t>
            </a:r>
            <a:endParaRPr sz="1400">
              <a:latin typeface="Trebuchet MS"/>
              <a:cs typeface="Trebuchet MS"/>
            </a:endParaRPr>
          </a:p>
          <a:p>
            <a:pPr marL="755015" lvl="1" indent="-399415">
              <a:lnSpc>
                <a:spcPct val="100000"/>
              </a:lnSpc>
              <a:spcBef>
                <a:spcPts val="715"/>
              </a:spcBef>
              <a:buClr>
                <a:srgbClr val="5ECCF3"/>
              </a:buClr>
              <a:buSzPct val="93750"/>
              <a:buAutoNum type="arabicPeriod" startAt="2"/>
              <a:tabLst>
                <a:tab pos="755015" algn="l"/>
                <a:tab pos="755650" algn="l"/>
                <a:tab pos="2183765" algn="l"/>
              </a:tabLst>
            </a:pP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s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,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) =</a:t>
            </a:r>
            <a:r>
              <a:rPr sz="16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212745"/>
                </a:solidFill>
                <a:latin typeface="Times New Roman"/>
                <a:cs typeface="Times New Roman"/>
              </a:rPr>
              <a:t>s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, </a:t>
            </a:r>
            <a:r>
              <a:rPr sz="16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spc="-25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600" dirty="0">
                <a:solidFill>
                  <a:srgbClr val="212745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0" dirty="0">
                <a:solidFill>
                  <a:srgbClr val="212745"/>
                </a:solidFill>
                <a:latin typeface="Arial MT"/>
                <a:cs typeface="Arial MT"/>
              </a:rPr>
              <a:t>all</a:t>
            </a:r>
            <a:r>
              <a:rPr sz="16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600" b="1" spc="5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b="1" spc="-5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600" spc="-5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6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745"/>
                </a:solidFill>
                <a:latin typeface="Arial MT"/>
                <a:cs typeface="Arial MT"/>
              </a:rPr>
              <a:t>(Symmetry)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5"/>
              </a:spcBef>
            </a:pP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8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,</a:t>
            </a:r>
            <a:r>
              <a:rPr sz="1800" spc="2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800" spc="2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(data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objects),</a:t>
            </a:r>
            <a:r>
              <a:rPr sz="18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800" b="1" spc="7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29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COSINE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832608"/>
            <a:ext cx="7712709" cy="239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413384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Similarly,</a:t>
            </a:r>
            <a:r>
              <a:rPr sz="1500" spc="-2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finding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similarity</a:t>
            </a:r>
            <a:r>
              <a:rPr sz="15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between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documents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which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represented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25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500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vectors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words’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frequencies,</a:t>
            </a:r>
            <a:r>
              <a:rPr sz="15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0" dirty="0">
                <a:solidFill>
                  <a:srgbClr val="212745"/>
                </a:solidFill>
                <a:latin typeface="Verdana"/>
                <a:cs typeface="Verdana"/>
              </a:rPr>
              <a:t>we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do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not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want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to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count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0-</a:t>
            </a:r>
            <a:r>
              <a:rPr sz="1500" spc="-215" dirty="0">
                <a:solidFill>
                  <a:srgbClr val="212745"/>
                </a:solidFill>
                <a:latin typeface="Verdana"/>
                <a:cs typeface="Verdana"/>
              </a:rPr>
              <a:t>0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212745"/>
                </a:solidFill>
                <a:latin typeface="Verdana"/>
                <a:cs typeface="Verdana"/>
              </a:rPr>
              <a:t>matches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words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212745"/>
                </a:solidFill>
                <a:latin typeface="Verdana"/>
                <a:cs typeface="Verdana"/>
              </a:rPr>
              <a:t>not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present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in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either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document.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Cambria"/>
              <a:buChar char="◾"/>
            </a:pP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mbria"/>
              <a:buChar char="◾"/>
            </a:pPr>
            <a:endParaRPr sz="1400" dirty="0">
              <a:latin typeface="Verdana"/>
              <a:cs typeface="Verdana"/>
            </a:endParaRPr>
          </a:p>
          <a:p>
            <a:pPr marL="318135" marR="5080" indent="-306070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Something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like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Jaccard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coefficient,</a:t>
            </a:r>
            <a:r>
              <a:rPr sz="1500" spc="-2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but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similarity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documents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must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be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able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Verdana"/>
                <a:cs typeface="Verdana"/>
              </a:rPr>
              <a:t>to </a:t>
            </a:r>
            <a:r>
              <a:rPr sz="1500" spc="-195" dirty="0">
                <a:solidFill>
                  <a:srgbClr val="212745"/>
                </a:solidFill>
                <a:latin typeface="Verdana"/>
                <a:cs typeface="Verdana"/>
              </a:rPr>
              <a:t>handle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non-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binary</a:t>
            </a:r>
            <a:r>
              <a:rPr sz="1500" spc="-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vectors.</a:t>
            </a:r>
            <a:r>
              <a:rPr sz="1500" spc="-2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40" dirty="0">
                <a:solidFill>
                  <a:srgbClr val="212745"/>
                </a:solidFill>
                <a:latin typeface="Verdana"/>
                <a:cs typeface="Verdana"/>
              </a:rPr>
              <a:t>Cosine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similarity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most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0" dirty="0">
                <a:solidFill>
                  <a:srgbClr val="212745"/>
                </a:solidFill>
                <a:latin typeface="Verdana"/>
                <a:cs typeface="Verdana"/>
              </a:rPr>
              <a:t>used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500" spc="-7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document</a:t>
            </a:r>
            <a:r>
              <a:rPr sz="1500" spc="-8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Verdana"/>
                <a:cs typeface="Verdana"/>
              </a:rPr>
              <a:t>vectors.</a:t>
            </a:r>
            <a:endParaRPr sz="1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Cambria"/>
              <a:buChar char="◾"/>
            </a:pP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Cambria"/>
              <a:buChar char="◾"/>
            </a:pPr>
            <a:endParaRPr sz="1350" dirty="0">
              <a:latin typeface="Verdana"/>
              <a:cs typeface="Verdana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Angular</a:t>
            </a:r>
            <a:r>
              <a:rPr sz="1800" b="1" spc="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rebuchet MS"/>
                <a:cs typeface="Trebuchet MS"/>
              </a:rPr>
              <a:t>similarity</a:t>
            </a:r>
            <a:r>
              <a:rPr sz="1800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5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vectors:</a:t>
            </a:r>
            <a:r>
              <a:rPr sz="1500" spc="-229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Verdana"/>
                <a:cs typeface="Verdana"/>
              </a:rPr>
              <a:t>inner</a:t>
            </a:r>
            <a:r>
              <a:rPr sz="1500" spc="-5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212745"/>
                </a:solidFill>
                <a:latin typeface="Verdana"/>
                <a:cs typeface="Verdana"/>
              </a:rPr>
              <a:t>product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30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COSINE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SIMILARITY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4532" y="2985008"/>
            <a:ext cx="7882890" cy="11811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87325" indent="-149225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187325" algn="l"/>
              </a:tabLst>
            </a:pPr>
            <a:r>
              <a:rPr sz="1500" spc="-210" dirty="0">
                <a:solidFill>
                  <a:srgbClr val="212745"/>
                </a:solidFill>
                <a:latin typeface="Verdana"/>
                <a:cs typeface="Verdana"/>
              </a:rPr>
              <a:t>If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500" spc="27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i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2</a:t>
            </a:r>
            <a:r>
              <a:rPr sz="1500" i="1" spc="27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are</a:t>
            </a:r>
            <a:r>
              <a:rPr sz="15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two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80" dirty="0">
                <a:solidFill>
                  <a:srgbClr val="212745"/>
                </a:solidFill>
                <a:latin typeface="Verdana"/>
                <a:cs typeface="Verdana"/>
              </a:rPr>
              <a:t>document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vectors,</a:t>
            </a:r>
            <a:r>
              <a:rPr sz="15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Verdana"/>
                <a:cs typeface="Verdana"/>
              </a:rPr>
              <a:t>then</a:t>
            </a:r>
            <a:endParaRPr sz="1500">
              <a:latin typeface="Verdana"/>
              <a:cs typeface="Verdana"/>
            </a:endParaRPr>
          </a:p>
          <a:p>
            <a:pPr marL="718820">
              <a:lnSpc>
                <a:spcPct val="100000"/>
              </a:lnSpc>
              <a:spcBef>
                <a:spcPts val="695"/>
              </a:spcBef>
            </a:pP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cos(</a:t>
            </a:r>
            <a:r>
              <a:rPr sz="1500" spc="-1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500" i="1" spc="-5" dirty="0">
                <a:solidFill>
                  <a:srgbClr val="212745"/>
                </a:solidFill>
                <a:latin typeface="Times New Roman"/>
                <a:cs typeface="Times New Roman"/>
              </a:rPr>
              <a:t>,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2</a:t>
            </a:r>
            <a:r>
              <a:rPr sz="1500" b="1" spc="179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212745"/>
                </a:solidFill>
                <a:latin typeface="Times New Roman"/>
                <a:cs typeface="Times New Roman"/>
              </a:rPr>
              <a:t>) =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500" dirty="0">
                <a:solidFill>
                  <a:srgbClr val="212745"/>
                </a:solidFill>
                <a:latin typeface="MS Gothic"/>
                <a:cs typeface="MS Gothic"/>
              </a:rPr>
              <a:t>・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2</a:t>
            </a:r>
            <a:r>
              <a:rPr sz="1500" b="1" spc="187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212745"/>
                </a:solidFill>
                <a:latin typeface="Times New Roman"/>
                <a:cs typeface="Times New Roman"/>
              </a:rPr>
              <a:t>/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||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||</a:t>
            </a:r>
            <a:r>
              <a:rPr sz="15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||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2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||</a:t>
            </a:r>
            <a:r>
              <a:rPr sz="15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endParaRPr sz="1500">
              <a:latin typeface="Verdana"/>
              <a:cs typeface="Verdana"/>
            </a:endParaRPr>
          </a:p>
          <a:p>
            <a:pPr marL="38100" marR="30480">
              <a:lnSpc>
                <a:spcPts val="1580"/>
              </a:lnSpc>
              <a:spcBef>
                <a:spcPts val="955"/>
              </a:spcBef>
            </a:pP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where</a:t>
            </a:r>
            <a:r>
              <a:rPr sz="1500" spc="-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500" dirty="0">
                <a:solidFill>
                  <a:srgbClr val="212745"/>
                </a:solidFill>
                <a:latin typeface="MS Gothic"/>
                <a:cs typeface="MS Gothic"/>
              </a:rPr>
              <a:t>・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2</a:t>
            </a:r>
            <a:r>
              <a:rPr sz="1500" b="1" spc="39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70" dirty="0">
                <a:solidFill>
                  <a:srgbClr val="212745"/>
                </a:solidFill>
                <a:latin typeface="Verdana"/>
                <a:cs typeface="Verdana"/>
              </a:rPr>
              <a:t>indicates</a:t>
            </a:r>
            <a:r>
              <a:rPr sz="1500" spc="-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Verdana"/>
                <a:cs typeface="Verdana"/>
              </a:rPr>
              <a:t>inner</a:t>
            </a:r>
            <a:r>
              <a:rPr sz="1500" spc="-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product</a:t>
            </a:r>
            <a:r>
              <a:rPr sz="1500" spc="-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1500" spc="-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vector</a:t>
            </a:r>
            <a:r>
              <a:rPr sz="1500" spc="-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dot</a:t>
            </a:r>
            <a:r>
              <a:rPr sz="1500" spc="-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Verdana"/>
                <a:cs typeface="Verdana"/>
              </a:rPr>
              <a:t>product</a:t>
            </a:r>
            <a:r>
              <a:rPr sz="1500" spc="-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vectors</a:t>
            </a:r>
            <a:r>
              <a:rPr sz="1500" spc="-175" dirty="0">
                <a:solidFill>
                  <a:srgbClr val="212745"/>
                </a:solidFill>
                <a:latin typeface="Verdana"/>
                <a:cs typeface="Verdana"/>
              </a:rPr>
              <a:t>,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500" b="1" spc="397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="1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2,</a:t>
            </a:r>
            <a:r>
              <a:rPr sz="1500" b="1" spc="39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 </a:t>
            </a:r>
            <a:r>
              <a:rPr sz="1500" spc="-22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500" spc="-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||</a:t>
            </a:r>
            <a:r>
              <a:rPr sz="1500" b="1" spc="13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b="1" spc="13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212745"/>
                </a:solidFill>
                <a:latin typeface="Times New Roman"/>
                <a:cs typeface="Times New Roman"/>
              </a:rPr>
              <a:t>||</a:t>
            </a:r>
            <a:r>
              <a:rPr sz="1500" b="1" spc="13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Verdana"/>
                <a:cs typeface="Verdana"/>
              </a:rPr>
              <a:t>is</a:t>
            </a:r>
            <a:r>
              <a:rPr sz="1500" spc="-1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Verdana"/>
                <a:cs typeface="Verdana"/>
              </a:rPr>
              <a:t>the </a:t>
            </a:r>
            <a:r>
              <a:rPr sz="1500" spc="-185" dirty="0">
                <a:solidFill>
                  <a:srgbClr val="212745"/>
                </a:solidFill>
                <a:latin typeface="Verdana"/>
                <a:cs typeface="Verdana"/>
              </a:rPr>
              <a:t>length</a:t>
            </a:r>
            <a:r>
              <a:rPr sz="15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5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Verdana"/>
                <a:cs typeface="Verdana"/>
              </a:rPr>
              <a:t>vector</a:t>
            </a:r>
            <a:r>
              <a:rPr sz="1500" spc="-9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5" dirty="0">
                <a:solidFill>
                  <a:srgbClr val="212745"/>
                </a:solidFill>
                <a:latin typeface="Times New Roman"/>
                <a:cs typeface="Times New Roman"/>
              </a:rPr>
              <a:t>d</a:t>
            </a:r>
            <a:r>
              <a:rPr sz="1500" spc="-25" dirty="0">
                <a:solidFill>
                  <a:srgbClr val="212745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4356607"/>
            <a:ext cx="924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indent="-211454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126666"/>
              <a:buFont typeface="Cambria"/>
              <a:buChar char="◾"/>
              <a:tabLst>
                <a:tab pos="224154" algn="l"/>
              </a:tabLst>
            </a:pPr>
            <a:r>
              <a:rPr sz="1500" spc="-215" dirty="0">
                <a:solidFill>
                  <a:srgbClr val="212745"/>
                </a:solidFill>
                <a:latin typeface="Verdana"/>
                <a:cs typeface="Verdana"/>
              </a:rPr>
              <a:t>Example: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4497226"/>
            <a:ext cx="5750560" cy="1408430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baseline="-18518" dirty="0">
                <a:latin typeface="Times New Roman"/>
                <a:cs typeface="Times New Roman"/>
              </a:rPr>
              <a:t>1</a:t>
            </a:r>
            <a:r>
              <a:rPr sz="1800" b="1" spc="217" baseline="-18518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4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3 2 0 5 0 0 0 2 0 0</a:t>
            </a:r>
            <a:r>
              <a:rPr sz="1800" b="1" spc="35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d</a:t>
            </a:r>
            <a:r>
              <a:rPr sz="1800" b="1" baseline="-18518" dirty="0">
                <a:latin typeface="Times New Roman"/>
                <a:cs typeface="Times New Roman"/>
              </a:rPr>
              <a:t>2</a:t>
            </a:r>
            <a:r>
              <a:rPr sz="1800" b="1" spc="225" baseline="-18518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4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1 0 0 0 0 0 0 1 0 </a:t>
            </a:r>
            <a:r>
              <a:rPr sz="1800" b="1" spc="-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ts val="1645"/>
              </a:lnSpc>
              <a:spcBef>
                <a:spcPts val="1650"/>
              </a:spcBef>
            </a:pP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350" b="1" spc="-22" baseline="-18518" dirty="0">
                <a:latin typeface="Times New Roman"/>
                <a:cs typeface="Times New Roman"/>
              </a:rPr>
              <a:t>1</a:t>
            </a:r>
            <a:r>
              <a:rPr sz="1400" spc="-50" dirty="0">
                <a:latin typeface="MS Gothic"/>
                <a:cs typeface="MS Gothic"/>
              </a:rPr>
              <a:t>・</a:t>
            </a:r>
            <a:r>
              <a:rPr sz="1400" b="1" spc="-15" dirty="0">
                <a:latin typeface="Times New Roman"/>
                <a:cs typeface="Times New Roman"/>
              </a:rPr>
              <a:t>d2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spc="135" dirty="0">
                <a:latin typeface="Times New Roman"/>
                <a:cs typeface="Times New Roman"/>
              </a:rPr>
              <a:t>= </a:t>
            </a:r>
            <a:r>
              <a:rPr sz="1400" spc="-10" dirty="0">
                <a:latin typeface="Times New Roman"/>
                <a:cs typeface="Times New Roman"/>
              </a:rPr>
              <a:t>3*1</a:t>
            </a:r>
            <a:r>
              <a:rPr sz="1400" spc="-40" dirty="0">
                <a:latin typeface="Times New Roman"/>
                <a:cs typeface="Times New Roman"/>
              </a:rPr>
              <a:t> + </a:t>
            </a:r>
            <a:r>
              <a:rPr sz="1400" spc="-10" dirty="0">
                <a:latin typeface="Times New Roman"/>
                <a:cs typeface="Times New Roman"/>
              </a:rPr>
              <a:t>2*0</a:t>
            </a:r>
            <a:r>
              <a:rPr sz="1400" spc="-35" dirty="0">
                <a:latin typeface="Times New Roman"/>
                <a:cs typeface="Times New Roman"/>
              </a:rPr>
              <a:t> + </a:t>
            </a:r>
            <a:r>
              <a:rPr sz="1400" spc="-10" dirty="0">
                <a:latin typeface="Times New Roman"/>
                <a:cs typeface="Times New Roman"/>
              </a:rPr>
              <a:t>0*0</a:t>
            </a:r>
            <a:r>
              <a:rPr sz="1400" spc="-35" dirty="0">
                <a:latin typeface="Times New Roman"/>
                <a:cs typeface="Times New Roman"/>
              </a:rPr>
              <a:t> + </a:t>
            </a:r>
            <a:r>
              <a:rPr sz="1400" spc="-10" dirty="0">
                <a:latin typeface="Times New Roman"/>
                <a:cs typeface="Times New Roman"/>
              </a:rPr>
              <a:t>5*0</a:t>
            </a:r>
            <a:r>
              <a:rPr sz="1400" spc="-35" dirty="0">
                <a:latin typeface="Times New Roman"/>
                <a:cs typeface="Times New Roman"/>
              </a:rPr>
              <a:t> + </a:t>
            </a:r>
            <a:r>
              <a:rPr sz="1400" spc="-10" dirty="0">
                <a:latin typeface="Times New Roman"/>
                <a:cs typeface="Times New Roman"/>
              </a:rPr>
              <a:t>0*0</a:t>
            </a:r>
            <a:r>
              <a:rPr sz="1400" spc="-35" dirty="0">
                <a:latin typeface="Times New Roman"/>
                <a:cs typeface="Times New Roman"/>
              </a:rPr>
              <a:t> + </a:t>
            </a:r>
            <a:r>
              <a:rPr sz="1400" spc="-10" dirty="0">
                <a:latin typeface="Times New Roman"/>
                <a:cs typeface="Times New Roman"/>
              </a:rPr>
              <a:t>0*0</a:t>
            </a:r>
            <a:r>
              <a:rPr sz="1400" spc="-35" dirty="0">
                <a:latin typeface="Times New Roman"/>
                <a:cs typeface="Times New Roman"/>
              </a:rPr>
              <a:t> + </a:t>
            </a:r>
            <a:r>
              <a:rPr sz="1400" spc="-10" dirty="0">
                <a:latin typeface="Times New Roman"/>
                <a:cs typeface="Times New Roman"/>
              </a:rPr>
              <a:t>0*0</a:t>
            </a:r>
            <a:r>
              <a:rPr sz="1400" spc="-35" dirty="0">
                <a:latin typeface="Times New Roman"/>
                <a:cs typeface="Times New Roman"/>
              </a:rPr>
              <a:t> + </a:t>
            </a:r>
            <a:r>
              <a:rPr sz="1400" spc="-10" dirty="0">
                <a:latin typeface="Times New Roman"/>
                <a:cs typeface="Times New Roman"/>
              </a:rPr>
              <a:t>2*1</a:t>
            </a:r>
            <a:r>
              <a:rPr sz="1400" spc="-35" dirty="0">
                <a:latin typeface="Times New Roman"/>
                <a:cs typeface="Times New Roman"/>
              </a:rPr>
              <a:t> + </a:t>
            </a:r>
            <a:r>
              <a:rPr sz="1400" spc="-10" dirty="0">
                <a:latin typeface="Times New Roman"/>
                <a:cs typeface="Times New Roman"/>
              </a:rPr>
              <a:t>0*0</a:t>
            </a:r>
            <a:r>
              <a:rPr sz="1400" spc="-35" dirty="0">
                <a:latin typeface="Times New Roman"/>
                <a:cs typeface="Times New Roman"/>
              </a:rPr>
              <a:t> + </a:t>
            </a:r>
            <a:r>
              <a:rPr sz="1400" spc="-10" dirty="0">
                <a:latin typeface="Times New Roman"/>
                <a:cs typeface="Times New Roman"/>
              </a:rPr>
              <a:t>0*2</a:t>
            </a:r>
            <a:r>
              <a:rPr sz="1400" spc="-35" dirty="0">
                <a:latin typeface="Times New Roman"/>
                <a:cs typeface="Times New Roman"/>
              </a:rPr>
              <a:t> = </a:t>
            </a:r>
            <a:r>
              <a:rPr sz="1400" spc="-5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90805">
              <a:lnSpc>
                <a:spcPts val="1595"/>
              </a:lnSpc>
            </a:pPr>
            <a:r>
              <a:rPr sz="1400" dirty="0">
                <a:latin typeface="Times New Roman"/>
                <a:cs typeface="Times New Roman"/>
              </a:rPr>
              <a:t>||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350" b="1" baseline="-18518" dirty="0">
                <a:latin typeface="Times New Roman"/>
                <a:cs typeface="Times New Roman"/>
              </a:rPr>
              <a:t>1</a:t>
            </a:r>
            <a:r>
              <a:rPr sz="1350" b="1" spc="22" baseline="-1851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||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(3*3+2*2+0*0+5*5+0*0+0*0+0*0+2*2+0*0+0*0)</a:t>
            </a:r>
            <a:r>
              <a:rPr sz="1350" b="1" spc="-44" baseline="24691" dirty="0">
                <a:latin typeface="Times New Roman"/>
                <a:cs typeface="Times New Roman"/>
              </a:rPr>
              <a:t>0.5</a:t>
            </a:r>
            <a:r>
              <a:rPr sz="1350" b="1" spc="195" baseline="2469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(42)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350" b="1" baseline="24691" dirty="0">
                <a:latin typeface="Times New Roman"/>
                <a:cs typeface="Times New Roman"/>
              </a:rPr>
              <a:t>0.5</a:t>
            </a:r>
            <a:r>
              <a:rPr sz="1350" b="1" spc="195" baseline="2469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6.481</a:t>
            </a:r>
            <a:endParaRPr sz="1400">
              <a:latin typeface="Times New Roman"/>
              <a:cs typeface="Times New Roman"/>
            </a:endParaRPr>
          </a:p>
          <a:p>
            <a:pPr marL="90805" marR="250190">
              <a:lnSpc>
                <a:spcPts val="1610"/>
              </a:lnSpc>
              <a:spcBef>
                <a:spcPts val="65"/>
              </a:spcBef>
            </a:pPr>
            <a:r>
              <a:rPr sz="1400" dirty="0">
                <a:latin typeface="Times New Roman"/>
                <a:cs typeface="Times New Roman"/>
              </a:rPr>
              <a:t>||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350" b="1" baseline="-18518" dirty="0">
                <a:latin typeface="Times New Roman"/>
                <a:cs typeface="Times New Roman"/>
              </a:rPr>
              <a:t>2</a:t>
            </a:r>
            <a:r>
              <a:rPr sz="1350" b="1" spc="37" baseline="-1851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||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(1*1+0*0+0*0+0*0+0*0+0*0+0*0+1*1+0*0+2*2)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350" b="1" baseline="24691" dirty="0">
                <a:latin typeface="Times New Roman"/>
                <a:cs typeface="Times New Roman"/>
              </a:rPr>
              <a:t>0.5</a:t>
            </a:r>
            <a:r>
              <a:rPr sz="1350" b="1" spc="30" baseline="2469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(6) </a:t>
            </a:r>
            <a:r>
              <a:rPr sz="1350" b="1" baseline="24691" dirty="0">
                <a:latin typeface="Times New Roman"/>
                <a:cs typeface="Times New Roman"/>
              </a:rPr>
              <a:t>0.5</a:t>
            </a:r>
            <a:r>
              <a:rPr sz="1350" b="1" spc="217" baseline="2469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2.449 </a:t>
            </a:r>
            <a:r>
              <a:rPr sz="1400" spc="-20" dirty="0">
                <a:latin typeface="Times New Roman"/>
                <a:cs typeface="Times New Roman"/>
              </a:rPr>
              <a:t>cos(</a:t>
            </a:r>
            <a:r>
              <a:rPr sz="1400" b="1" spc="-20" dirty="0">
                <a:latin typeface="Times New Roman"/>
                <a:cs typeface="Times New Roman"/>
              </a:rPr>
              <a:t>d</a:t>
            </a:r>
            <a:r>
              <a:rPr sz="1350" b="1" spc="-30" baseline="-18518" dirty="0">
                <a:latin typeface="Times New Roman"/>
                <a:cs typeface="Times New Roman"/>
              </a:rPr>
              <a:t>1</a:t>
            </a:r>
            <a:r>
              <a:rPr sz="1400" i="1" spc="-20" dirty="0">
                <a:latin typeface="Times New Roman"/>
                <a:cs typeface="Times New Roman"/>
              </a:rPr>
              <a:t>,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</a:t>
            </a:r>
            <a:r>
              <a:rPr sz="1350" b="1" baseline="-18518" dirty="0">
                <a:latin typeface="Times New Roman"/>
                <a:cs typeface="Times New Roman"/>
              </a:rPr>
              <a:t>2</a:t>
            </a:r>
            <a:r>
              <a:rPr sz="1350" b="1" spc="157" baseline="-1851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)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0.3150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39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READING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MATERIAL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3038348"/>
            <a:ext cx="7776209" cy="186182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lang="en-US" spc="-165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-165" dirty="0">
                <a:solidFill>
                  <a:srgbClr val="212745"/>
                </a:solidFill>
                <a:latin typeface="Trebuchet MS"/>
                <a:cs typeface="Trebuchet MS"/>
              </a:rPr>
              <a:t>:Tan,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Steinbach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Kumar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>
                <a:solidFill>
                  <a:srgbClr val="212745"/>
                </a:solidFill>
                <a:latin typeface="Trebuchet MS"/>
                <a:cs typeface="Trebuchet MS"/>
              </a:rPr>
              <a:t>Chapter</a:t>
            </a:r>
            <a:r>
              <a:rPr sz="1800" spc="-3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lang="en-US" spc="-17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lang="en-US" spc="-17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800" spc="-17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1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Han,</a:t>
            </a:r>
            <a:r>
              <a:rPr sz="1800" spc="-2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Kamber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Pei</a:t>
            </a:r>
            <a:endParaRPr sz="18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An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article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measures:</a:t>
            </a:r>
            <a:endParaRPr sz="1800" dirty="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12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u="sng" spc="-8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https://towardsdatascience.com/17-</a:t>
            </a:r>
            <a:r>
              <a:rPr sz="1600" u="sng" spc="-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types-</a:t>
            </a:r>
            <a:r>
              <a:rPr sz="1600" u="sng" spc="-3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of-</a:t>
            </a:r>
            <a:r>
              <a:rPr sz="1600" u="sng" spc="-5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similarity-</a:t>
            </a:r>
            <a:r>
              <a:rPr sz="16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and-</a:t>
            </a:r>
            <a:r>
              <a:rPr sz="1600" u="sng" spc="-6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dissimilarity-</a:t>
            </a:r>
            <a:r>
              <a:rPr sz="1600" u="sng" spc="-12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measures-</a:t>
            </a:r>
            <a:r>
              <a:rPr sz="1600" u="sng" spc="-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used-</a:t>
            </a:r>
            <a:r>
              <a:rPr sz="1600" spc="-10" dirty="0">
                <a:solidFill>
                  <a:srgbClr val="56C7AA"/>
                </a:solidFill>
                <a:latin typeface="Arial MT"/>
                <a:cs typeface="Arial MT"/>
              </a:rPr>
              <a:t> </a:t>
            </a:r>
            <a:r>
              <a:rPr sz="1600" u="sng" spc="-5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in-</a:t>
            </a:r>
            <a:r>
              <a:rPr sz="1600" u="sng" spc="-9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data-</a:t>
            </a:r>
            <a:r>
              <a:rPr sz="1600" u="sng" spc="-1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science-</a:t>
            </a:r>
            <a:r>
              <a:rPr sz="1600" u="sng" spc="-1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Arial MT"/>
                <a:cs typeface="Arial MT"/>
              </a:rPr>
              <a:t>3eb914d2681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2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MATRIX</a:t>
                      </a:r>
                      <a:r>
                        <a:rPr sz="2800" spc="-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DISSIMILARITY</a:t>
                      </a:r>
                      <a:r>
                        <a:rPr sz="2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MATRIX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331212"/>
            <a:ext cx="3594735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80" dirty="0">
                <a:latin typeface="Verdana"/>
                <a:cs typeface="Verdana"/>
              </a:rPr>
              <a:t>Data</a:t>
            </a:r>
            <a:r>
              <a:rPr sz="1800" b="1" spc="-95" dirty="0">
                <a:latin typeface="Verdana"/>
                <a:cs typeface="Verdana"/>
              </a:rPr>
              <a:t> </a:t>
            </a:r>
            <a:r>
              <a:rPr sz="1800" b="1" spc="-195" dirty="0">
                <a:latin typeface="Verdana"/>
                <a:cs typeface="Verdana"/>
              </a:rPr>
              <a:t>(or</a:t>
            </a:r>
            <a:r>
              <a:rPr sz="1800" b="1" spc="-80" dirty="0">
                <a:latin typeface="Verdana"/>
                <a:cs typeface="Verdana"/>
              </a:rPr>
              <a:t> </a:t>
            </a:r>
            <a:r>
              <a:rPr sz="1800" b="1" spc="-175" dirty="0">
                <a:latin typeface="Verdana"/>
                <a:cs typeface="Verdana"/>
              </a:rPr>
              <a:t>Object)</a:t>
            </a:r>
            <a:r>
              <a:rPr sz="1800" b="1" spc="-9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matrix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dimensions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3952747"/>
            <a:ext cx="4734560" cy="165353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80" dirty="0">
                <a:latin typeface="Verdana"/>
                <a:cs typeface="Verdana"/>
              </a:rPr>
              <a:t>Dissimilarity</a:t>
            </a:r>
            <a:r>
              <a:rPr sz="1800" b="1" spc="-6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matrix</a:t>
            </a:r>
            <a:endParaRPr sz="1800">
              <a:latin typeface="Verdana"/>
              <a:cs typeface="Verdana"/>
            </a:endParaRPr>
          </a:p>
          <a:p>
            <a:pPr marL="641985" lvl="1" indent="-305435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points,</a:t>
            </a:r>
            <a:r>
              <a:rPr sz="1800" spc="-2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registers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13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triangular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138" y="3393261"/>
            <a:ext cx="15367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450" spc="-280" dirty="0">
                <a:latin typeface="Symbol"/>
                <a:cs typeface="Symbol"/>
              </a:rPr>
              <a:t></a:t>
            </a:r>
            <a:r>
              <a:rPr sz="2175" spc="-419" baseline="-9578" dirty="0">
                <a:latin typeface="Symbol"/>
                <a:cs typeface="Symbol"/>
              </a:rPr>
              <a:t></a:t>
            </a:r>
            <a:endParaRPr sz="2175" baseline="-9578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0916" y="3383398"/>
            <a:ext cx="49784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175" b="1" i="1" spc="120" baseline="24904" dirty="0">
                <a:latin typeface="Times New Roman"/>
                <a:cs typeface="Times New Roman"/>
              </a:rPr>
              <a:t>x</a:t>
            </a:r>
            <a:r>
              <a:rPr sz="1450" b="1" i="1" spc="80" dirty="0">
                <a:latin typeface="Times New Roman"/>
                <a:cs typeface="Times New Roman"/>
              </a:rPr>
              <a:t>np</a:t>
            </a:r>
            <a:r>
              <a:rPr sz="1450" b="1" i="1" spc="-160" dirty="0">
                <a:latin typeface="Times New Roman"/>
                <a:cs typeface="Times New Roman"/>
              </a:rPr>
              <a:t> </a:t>
            </a:r>
            <a:r>
              <a:rPr sz="2175" baseline="47892" dirty="0">
                <a:latin typeface="Symbol"/>
                <a:cs typeface="Symbol"/>
              </a:rPr>
              <a:t></a:t>
            </a:r>
            <a:endParaRPr sz="2175" baseline="47892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0538" y="3042536"/>
            <a:ext cx="10287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5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4664" y="2861275"/>
            <a:ext cx="348615" cy="40703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ts val="1475"/>
              </a:lnSpc>
              <a:spcBef>
                <a:spcPts val="140"/>
              </a:spcBef>
            </a:pPr>
            <a:r>
              <a:rPr sz="1450" spc="5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ts val="1475"/>
              </a:lnSpc>
            </a:pPr>
            <a:r>
              <a:rPr sz="1450" b="1" i="1" spc="-25" dirty="0">
                <a:latin typeface="Times New Roman"/>
                <a:cs typeface="Times New Roman"/>
              </a:rPr>
              <a:t>...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9163" y="2796732"/>
            <a:ext cx="46990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175" b="1" i="1" spc="97" baseline="24904" dirty="0">
                <a:latin typeface="Times New Roman"/>
                <a:cs typeface="Times New Roman"/>
              </a:rPr>
              <a:t>x</a:t>
            </a:r>
            <a:r>
              <a:rPr sz="1450" b="1" i="1" spc="65" dirty="0">
                <a:latin typeface="Times New Roman"/>
                <a:cs typeface="Times New Roman"/>
              </a:rPr>
              <a:t>ip</a:t>
            </a:r>
            <a:r>
              <a:rPr sz="1450" b="1" i="1" spc="70" dirty="0">
                <a:latin typeface="Times New Roman"/>
                <a:cs typeface="Times New Roman"/>
              </a:rPr>
              <a:t> </a:t>
            </a:r>
            <a:r>
              <a:rPr sz="2175" baseline="34482" dirty="0">
                <a:latin typeface="Symbol"/>
                <a:cs typeface="Symbol"/>
              </a:rPr>
              <a:t></a:t>
            </a:r>
            <a:endParaRPr sz="2175" baseline="34482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0538" y="2498731"/>
            <a:ext cx="10287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5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9264" y="2428770"/>
            <a:ext cx="39941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450" b="1" i="1" dirty="0">
                <a:latin typeface="Times New Roman"/>
                <a:cs typeface="Times New Roman"/>
              </a:rPr>
              <a:t>...</a:t>
            </a:r>
            <a:r>
              <a:rPr sz="1450" b="1" i="1" spc="475" dirty="0">
                <a:latin typeface="Times New Roman"/>
                <a:cs typeface="Times New Roman"/>
              </a:rPr>
              <a:t> </a:t>
            </a:r>
            <a:r>
              <a:rPr sz="2175" spc="-15" baseline="34482" dirty="0">
                <a:latin typeface="Symbol"/>
                <a:cs typeface="Symbol"/>
              </a:rPr>
              <a:t></a:t>
            </a:r>
            <a:endParaRPr sz="2175" baseline="3448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8762" y="2210066"/>
            <a:ext cx="49022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175" b="1" i="1" spc="97" baseline="24904" dirty="0">
                <a:latin typeface="Times New Roman"/>
                <a:cs typeface="Times New Roman"/>
              </a:rPr>
              <a:t>x</a:t>
            </a:r>
            <a:r>
              <a:rPr sz="1450" b="1" i="1" spc="65" dirty="0">
                <a:latin typeface="Times New Roman"/>
                <a:cs typeface="Times New Roman"/>
              </a:rPr>
              <a:t>1p</a:t>
            </a:r>
            <a:r>
              <a:rPr sz="1450" b="1" i="1" spc="-95" dirty="0">
                <a:latin typeface="Times New Roman"/>
                <a:cs typeface="Times New Roman"/>
              </a:rPr>
              <a:t> </a:t>
            </a:r>
            <a:r>
              <a:rPr sz="2175" baseline="22988" dirty="0">
                <a:latin typeface="Symbol"/>
                <a:cs typeface="Symbol"/>
              </a:rPr>
              <a:t></a:t>
            </a:r>
            <a:endParaRPr sz="2175" baseline="22988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3333" y="3042536"/>
            <a:ext cx="10287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50" dirty="0">
                <a:latin typeface="Symbol"/>
                <a:cs typeface="Symbol"/>
              </a:rPr>
              <a:t>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3333" y="2498731"/>
            <a:ext cx="10287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50" dirty="0">
                <a:latin typeface="Symbol"/>
                <a:cs typeface="Symbol"/>
              </a:rPr>
              <a:t>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7933" y="3393261"/>
            <a:ext cx="15367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450" spc="-280" dirty="0">
                <a:latin typeface="Symbol"/>
                <a:cs typeface="Symbol"/>
              </a:rPr>
              <a:t></a:t>
            </a:r>
            <a:r>
              <a:rPr sz="2175" spc="-419" baseline="-9578" dirty="0">
                <a:latin typeface="Symbol"/>
                <a:cs typeface="Symbol"/>
              </a:rPr>
              <a:t></a:t>
            </a:r>
            <a:endParaRPr sz="2175" baseline="-9578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7933" y="3383398"/>
            <a:ext cx="49530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175" spc="75" baseline="47892" dirty="0">
                <a:latin typeface="Symbol"/>
                <a:cs typeface="Symbol"/>
              </a:rPr>
              <a:t></a:t>
            </a:r>
            <a:r>
              <a:rPr sz="2175" spc="-270" baseline="47892" dirty="0">
                <a:latin typeface="Times New Roman"/>
                <a:cs typeface="Times New Roman"/>
              </a:rPr>
              <a:t> </a:t>
            </a:r>
            <a:r>
              <a:rPr sz="2175" b="1" i="1" spc="82" baseline="24904" dirty="0">
                <a:latin typeface="Times New Roman"/>
                <a:cs typeface="Times New Roman"/>
              </a:rPr>
              <a:t>x</a:t>
            </a:r>
            <a:r>
              <a:rPr sz="1450" b="1" i="1" spc="55" dirty="0">
                <a:latin typeface="Times New Roman"/>
                <a:cs typeface="Times New Roman"/>
              </a:rPr>
              <a:t>n1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37933" y="2796732"/>
            <a:ext cx="467359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175" spc="75" baseline="34482" dirty="0">
                <a:latin typeface="Symbol"/>
                <a:cs typeface="Symbol"/>
              </a:rPr>
              <a:t></a:t>
            </a:r>
            <a:r>
              <a:rPr sz="2175" spc="60" baseline="34482" dirty="0">
                <a:latin typeface="Times New Roman"/>
                <a:cs typeface="Times New Roman"/>
              </a:rPr>
              <a:t> </a:t>
            </a:r>
            <a:r>
              <a:rPr sz="2175" b="1" i="1" spc="60" baseline="24904" dirty="0">
                <a:latin typeface="Times New Roman"/>
                <a:cs typeface="Times New Roman"/>
              </a:rPr>
              <a:t>x</a:t>
            </a:r>
            <a:r>
              <a:rPr sz="1450" b="1" i="1" spc="40" dirty="0">
                <a:latin typeface="Times New Roman"/>
                <a:cs typeface="Times New Roman"/>
              </a:rPr>
              <a:t>i1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7933" y="2428770"/>
            <a:ext cx="422909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175" spc="75" baseline="34482" dirty="0">
                <a:latin typeface="Symbol"/>
                <a:cs typeface="Symbol"/>
              </a:rPr>
              <a:t></a:t>
            </a:r>
            <a:r>
              <a:rPr sz="2175" spc="150" baseline="34482" dirty="0">
                <a:latin typeface="Times New Roman"/>
                <a:cs typeface="Times New Roman"/>
              </a:rPr>
              <a:t>  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37933" y="2049919"/>
            <a:ext cx="1766570" cy="15017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67385">
              <a:lnSpc>
                <a:spcPct val="100000"/>
              </a:lnSpc>
              <a:spcBef>
                <a:spcPts val="735"/>
              </a:spcBef>
              <a:tabLst>
                <a:tab pos="1014730" algn="l"/>
                <a:tab pos="1551940" algn="l"/>
              </a:tabLst>
            </a:pPr>
            <a:r>
              <a:rPr sz="1450" b="1" i="1" spc="-25" dirty="0">
                <a:latin typeface="Times New Roman"/>
                <a:cs typeface="Times New Roman"/>
              </a:rPr>
              <a:t>...</a:t>
            </a:r>
            <a:r>
              <a:rPr sz="1450" b="1" i="1" dirty="0">
                <a:latin typeface="Times New Roman"/>
                <a:cs typeface="Times New Roman"/>
              </a:rPr>
              <a:t>	</a:t>
            </a:r>
            <a:r>
              <a:rPr sz="1450" b="1" i="1" spc="35" dirty="0">
                <a:latin typeface="Times New Roman"/>
                <a:cs typeface="Times New Roman"/>
              </a:rPr>
              <a:t>x</a:t>
            </a:r>
            <a:r>
              <a:rPr sz="2175" b="1" i="1" spc="52" baseline="-24904" dirty="0">
                <a:latin typeface="Times New Roman"/>
                <a:cs typeface="Times New Roman"/>
              </a:rPr>
              <a:t>1f</a:t>
            </a:r>
            <a:r>
              <a:rPr sz="2175" b="1" i="1" baseline="-24904" dirty="0">
                <a:latin typeface="Times New Roman"/>
                <a:cs typeface="Times New Roman"/>
              </a:rPr>
              <a:t>	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endParaRPr sz="1450">
              <a:latin typeface="Times New Roman"/>
              <a:cs typeface="Times New Roman"/>
            </a:endParaRPr>
          </a:p>
          <a:p>
            <a:pPr marR="55880" algn="r">
              <a:lnSpc>
                <a:spcPct val="100000"/>
              </a:lnSpc>
              <a:spcBef>
                <a:spcPts val="645"/>
              </a:spcBef>
              <a:tabLst>
                <a:tab pos="441959" algn="l"/>
                <a:tab pos="883919" algn="l"/>
              </a:tabLst>
            </a:pPr>
            <a:r>
              <a:rPr sz="1450" b="1" i="1" spc="-25" dirty="0">
                <a:latin typeface="Times New Roman"/>
                <a:cs typeface="Times New Roman"/>
              </a:rPr>
              <a:t>...</a:t>
            </a:r>
            <a:r>
              <a:rPr sz="1450" b="1" i="1" dirty="0">
                <a:latin typeface="Times New Roman"/>
                <a:cs typeface="Times New Roman"/>
              </a:rPr>
              <a:t>	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r>
              <a:rPr sz="1450" b="1" i="1" dirty="0">
                <a:latin typeface="Times New Roman"/>
                <a:cs typeface="Times New Roman"/>
              </a:rPr>
              <a:t>	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  <a:tabLst>
                <a:tab pos="667385" algn="l"/>
                <a:tab pos="1035050" algn="l"/>
                <a:tab pos="1551940" algn="l"/>
              </a:tabLst>
            </a:pPr>
            <a:r>
              <a:rPr sz="2175" baseline="-44061" dirty="0">
                <a:latin typeface="Symbol"/>
                <a:cs typeface="Symbol"/>
              </a:rPr>
              <a:t></a:t>
            </a:r>
            <a:r>
              <a:rPr sz="2175" baseline="-44061" dirty="0">
                <a:latin typeface="Times New Roman"/>
                <a:cs typeface="Times New Roman"/>
              </a:rPr>
              <a:t>	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r>
              <a:rPr sz="1450" b="1" i="1" dirty="0">
                <a:latin typeface="Times New Roman"/>
                <a:cs typeface="Times New Roman"/>
              </a:rPr>
              <a:t>	</a:t>
            </a:r>
            <a:r>
              <a:rPr sz="1450" b="1" i="1" spc="35" dirty="0">
                <a:latin typeface="Times New Roman"/>
                <a:cs typeface="Times New Roman"/>
              </a:rPr>
              <a:t>x</a:t>
            </a:r>
            <a:r>
              <a:rPr sz="2175" b="1" i="1" spc="52" baseline="-24904" dirty="0">
                <a:latin typeface="Times New Roman"/>
                <a:cs typeface="Times New Roman"/>
              </a:rPr>
              <a:t>if</a:t>
            </a:r>
            <a:r>
              <a:rPr sz="2175" b="1" i="1" baseline="-24904" dirty="0">
                <a:latin typeface="Times New Roman"/>
                <a:cs typeface="Times New Roman"/>
              </a:rPr>
              <a:t>	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endParaRPr sz="1450">
              <a:latin typeface="Times New Roman"/>
              <a:cs typeface="Times New Roman"/>
            </a:endParaRPr>
          </a:p>
          <a:p>
            <a:pPr marR="55880" algn="r">
              <a:lnSpc>
                <a:spcPct val="100000"/>
              </a:lnSpc>
              <a:spcBef>
                <a:spcPts val="645"/>
              </a:spcBef>
              <a:tabLst>
                <a:tab pos="433705" algn="l"/>
                <a:tab pos="875665" algn="l"/>
                <a:tab pos="1317625" algn="l"/>
              </a:tabLst>
            </a:pPr>
            <a:r>
              <a:rPr sz="1450" b="1" i="1" spc="-25" dirty="0">
                <a:latin typeface="Times New Roman"/>
                <a:cs typeface="Times New Roman"/>
              </a:rPr>
              <a:t>...</a:t>
            </a:r>
            <a:r>
              <a:rPr sz="1450" b="1" i="1" dirty="0">
                <a:latin typeface="Times New Roman"/>
                <a:cs typeface="Times New Roman"/>
              </a:rPr>
              <a:t>	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r>
              <a:rPr sz="1450" b="1" i="1" dirty="0">
                <a:latin typeface="Times New Roman"/>
                <a:cs typeface="Times New Roman"/>
              </a:rPr>
              <a:t>	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r>
              <a:rPr sz="1450" b="1" i="1" dirty="0">
                <a:latin typeface="Times New Roman"/>
                <a:cs typeface="Times New Roman"/>
              </a:rPr>
              <a:t>	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endParaRPr sz="1450">
              <a:latin typeface="Times New Roman"/>
              <a:cs typeface="Times New Roman"/>
            </a:endParaRPr>
          </a:p>
          <a:p>
            <a:pPr marL="667385">
              <a:lnSpc>
                <a:spcPct val="100000"/>
              </a:lnSpc>
              <a:spcBef>
                <a:spcPts val="495"/>
              </a:spcBef>
              <a:tabLst>
                <a:tab pos="1006475" algn="l"/>
                <a:tab pos="1551940" algn="l"/>
              </a:tabLst>
            </a:pPr>
            <a:r>
              <a:rPr sz="1450" b="1" i="1" spc="-25" dirty="0">
                <a:latin typeface="Times New Roman"/>
                <a:cs typeface="Times New Roman"/>
              </a:rPr>
              <a:t>...</a:t>
            </a:r>
            <a:r>
              <a:rPr sz="1450" b="1" i="1" dirty="0">
                <a:latin typeface="Times New Roman"/>
                <a:cs typeface="Times New Roman"/>
              </a:rPr>
              <a:t>	</a:t>
            </a:r>
            <a:r>
              <a:rPr sz="1450" b="1" i="1" spc="45" dirty="0">
                <a:latin typeface="Times New Roman"/>
                <a:cs typeface="Times New Roman"/>
              </a:rPr>
              <a:t>x</a:t>
            </a:r>
            <a:r>
              <a:rPr sz="2175" b="1" i="1" spc="67" baseline="-24904" dirty="0">
                <a:latin typeface="Times New Roman"/>
                <a:cs typeface="Times New Roman"/>
              </a:rPr>
              <a:t>nf</a:t>
            </a:r>
            <a:r>
              <a:rPr sz="2175" b="1" i="1" baseline="-24904" dirty="0">
                <a:latin typeface="Times New Roman"/>
                <a:cs typeface="Times New Roman"/>
              </a:rPr>
              <a:t>	</a:t>
            </a:r>
            <a:r>
              <a:rPr sz="1450" b="1" i="1" spc="-25" dirty="0">
                <a:latin typeface="Times New Roman"/>
                <a:cs typeface="Times New Roman"/>
              </a:rPr>
              <a:t>...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7933" y="2210066"/>
            <a:ext cx="48831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175" spc="75" baseline="22988" dirty="0">
                <a:latin typeface="Symbol"/>
                <a:cs typeface="Symbol"/>
              </a:rPr>
              <a:t></a:t>
            </a:r>
            <a:r>
              <a:rPr sz="2175" spc="-179" baseline="22988" dirty="0">
                <a:latin typeface="Times New Roman"/>
                <a:cs typeface="Times New Roman"/>
              </a:rPr>
              <a:t> </a:t>
            </a:r>
            <a:r>
              <a:rPr sz="2175" b="1" i="1" spc="60" baseline="24904" dirty="0">
                <a:latin typeface="Times New Roman"/>
                <a:cs typeface="Times New Roman"/>
              </a:rPr>
              <a:t>x</a:t>
            </a:r>
            <a:r>
              <a:rPr sz="1450" b="1" i="1" spc="40" dirty="0">
                <a:latin typeface="Times New Roman"/>
                <a:cs typeface="Times New Roman"/>
              </a:rPr>
              <a:t>11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2891" y="4404512"/>
            <a:ext cx="269240" cy="139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ts val="1675"/>
              </a:lnSpc>
              <a:spcBef>
                <a:spcPts val="100"/>
              </a:spcBef>
            </a:pPr>
            <a:r>
              <a:rPr sz="1550" spc="50" dirty="0">
                <a:latin typeface="Symbol"/>
                <a:cs typeface="Symbol"/>
              </a:rPr>
              <a:t></a:t>
            </a:r>
            <a:endParaRPr sz="1550">
              <a:latin typeface="Symbol"/>
              <a:cs typeface="Symbol"/>
            </a:endParaRPr>
          </a:p>
          <a:p>
            <a:pPr marL="148590">
              <a:lnSpc>
                <a:spcPts val="1485"/>
              </a:lnSpc>
            </a:pPr>
            <a:r>
              <a:rPr sz="1550" spc="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148590">
              <a:lnSpc>
                <a:spcPts val="1485"/>
              </a:lnSpc>
            </a:pPr>
            <a:r>
              <a:rPr sz="1550" spc="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148590">
              <a:lnSpc>
                <a:spcPts val="1485"/>
              </a:lnSpc>
            </a:pPr>
            <a:r>
              <a:rPr sz="1550" spc="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148590">
              <a:lnSpc>
                <a:spcPts val="1485"/>
              </a:lnSpc>
            </a:pPr>
            <a:r>
              <a:rPr sz="1550" spc="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148590">
              <a:lnSpc>
                <a:spcPts val="1485"/>
              </a:lnSpc>
            </a:pPr>
            <a:r>
              <a:rPr sz="1550" spc="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  <a:p>
            <a:pPr marL="38100">
              <a:lnSpc>
                <a:spcPts val="1675"/>
              </a:lnSpc>
            </a:pPr>
            <a:r>
              <a:rPr sz="2325" b="1" spc="-104" baseline="-10752" dirty="0">
                <a:latin typeface="Times New Roman"/>
                <a:cs typeface="Times New Roman"/>
              </a:rPr>
              <a:t>0</a:t>
            </a:r>
            <a:r>
              <a:rPr sz="1550" spc="-70" dirty="0">
                <a:latin typeface="Symbol"/>
                <a:cs typeface="Symbol"/>
              </a:rPr>
              <a:t></a:t>
            </a:r>
            <a:r>
              <a:rPr sz="2325" spc="-104" baseline="-23297" dirty="0">
                <a:latin typeface="Symbol"/>
                <a:cs typeface="Symbol"/>
              </a:rPr>
              <a:t></a:t>
            </a:r>
            <a:endParaRPr sz="2325" baseline="-23297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7266" y="5348852"/>
            <a:ext cx="10795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1866" y="5575703"/>
            <a:ext cx="71056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25" spc="-240" baseline="-12544" dirty="0">
                <a:latin typeface="Symbol"/>
                <a:cs typeface="Symbol"/>
              </a:rPr>
              <a:t></a:t>
            </a:r>
            <a:r>
              <a:rPr sz="2325" spc="-240" baseline="10752" dirty="0">
                <a:latin typeface="Symbol"/>
                <a:cs typeface="Symbol"/>
              </a:rPr>
              <a:t></a:t>
            </a:r>
            <a:r>
              <a:rPr sz="1550" b="1" i="1" spc="-160" dirty="0">
                <a:latin typeface="Times New Roman"/>
                <a:cs typeface="Times New Roman"/>
              </a:rPr>
              <a:t>d</a:t>
            </a:r>
            <a:r>
              <a:rPr sz="1550" b="1" i="1" spc="-204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(</a:t>
            </a:r>
            <a:r>
              <a:rPr sz="1550" b="1" i="1" spc="-10" dirty="0">
                <a:latin typeface="Times New Roman"/>
                <a:cs typeface="Times New Roman"/>
              </a:rPr>
              <a:t>n</a:t>
            </a:r>
            <a:r>
              <a:rPr sz="1550" b="1" spc="-10" dirty="0">
                <a:latin typeface="Times New Roman"/>
                <a:cs typeface="Times New Roman"/>
              </a:rPr>
              <a:t>,1)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31066" y="4688845"/>
            <a:ext cx="1894839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1300"/>
              </a:lnSpc>
              <a:spcBef>
                <a:spcPts val="100"/>
              </a:spcBef>
              <a:tabLst>
                <a:tab pos="1141730" algn="l"/>
              </a:tabLst>
            </a:pPr>
            <a:r>
              <a:rPr sz="2325" baseline="26881" dirty="0">
                <a:latin typeface="Symbol"/>
                <a:cs typeface="Symbol"/>
              </a:rPr>
              <a:t></a:t>
            </a:r>
            <a:r>
              <a:rPr sz="2325" spc="-240" baseline="26881" dirty="0">
                <a:latin typeface="Times New Roman"/>
                <a:cs typeface="Times New Roman"/>
              </a:rPr>
              <a:t> </a:t>
            </a:r>
            <a:r>
              <a:rPr sz="1550" b="1" i="1" spc="-10" dirty="0">
                <a:latin typeface="Times New Roman"/>
                <a:cs typeface="Times New Roman"/>
              </a:rPr>
              <a:t>d(2,1)</a:t>
            </a:r>
            <a:r>
              <a:rPr sz="1550" b="1" i="1" dirty="0">
                <a:latin typeface="Times New Roman"/>
                <a:cs typeface="Times New Roman"/>
              </a:rPr>
              <a:t>	</a:t>
            </a:r>
            <a:r>
              <a:rPr sz="1550" b="1" i="1" spc="1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  <a:p>
            <a:pPr marL="88900">
              <a:lnSpc>
                <a:spcPts val="1165"/>
              </a:lnSpc>
            </a:pPr>
            <a:r>
              <a:rPr sz="1550" spc="5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  <a:p>
            <a:pPr marL="88900">
              <a:lnSpc>
                <a:spcPts val="1725"/>
              </a:lnSpc>
              <a:tabLst>
                <a:tab pos="925830" algn="l"/>
                <a:tab pos="1701164" algn="l"/>
              </a:tabLst>
            </a:pPr>
            <a:r>
              <a:rPr sz="2325" baseline="3584" dirty="0">
                <a:latin typeface="Symbol"/>
                <a:cs typeface="Symbol"/>
              </a:rPr>
              <a:t></a:t>
            </a:r>
            <a:r>
              <a:rPr sz="2325" spc="-284" baseline="3584" dirty="0">
                <a:latin typeface="Times New Roman"/>
                <a:cs typeface="Times New Roman"/>
              </a:rPr>
              <a:t> </a:t>
            </a:r>
            <a:r>
              <a:rPr sz="1550" b="1" i="1" spc="-10" dirty="0">
                <a:latin typeface="Times New Roman"/>
                <a:cs typeface="Times New Roman"/>
              </a:rPr>
              <a:t>d(3,1</a:t>
            </a:r>
            <a:r>
              <a:rPr sz="1550" b="1" spc="-10" dirty="0">
                <a:latin typeface="Times New Roman"/>
                <a:cs typeface="Times New Roman"/>
              </a:rPr>
              <a:t>)</a:t>
            </a:r>
            <a:r>
              <a:rPr sz="1550" b="1" dirty="0">
                <a:latin typeface="Times New Roman"/>
                <a:cs typeface="Times New Roman"/>
              </a:rPr>
              <a:t>	</a:t>
            </a:r>
            <a:r>
              <a:rPr sz="1550" b="1" i="1" spc="60" dirty="0">
                <a:latin typeface="Times New Roman"/>
                <a:cs typeface="Times New Roman"/>
              </a:rPr>
              <a:t>d</a:t>
            </a:r>
            <a:r>
              <a:rPr sz="1550" b="1" i="1" spc="-229" dirty="0">
                <a:latin typeface="Times New Roman"/>
                <a:cs typeface="Times New Roman"/>
              </a:rPr>
              <a:t> </a:t>
            </a:r>
            <a:r>
              <a:rPr sz="1550" b="1" spc="60" dirty="0">
                <a:latin typeface="Times New Roman"/>
                <a:cs typeface="Times New Roman"/>
              </a:rPr>
              <a:t>(3,2)</a:t>
            </a:r>
            <a:r>
              <a:rPr sz="1550" b="1" dirty="0">
                <a:latin typeface="Times New Roman"/>
                <a:cs typeface="Times New Roman"/>
              </a:rPr>
              <a:t>	</a:t>
            </a:r>
            <a:r>
              <a:rPr sz="1550" b="1" i="1" spc="10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70"/>
              </a:spcBef>
              <a:tabLst>
                <a:tab pos="413384" algn="l"/>
                <a:tab pos="1167130" algn="l"/>
                <a:tab pos="1726564" algn="l"/>
              </a:tabLst>
            </a:pPr>
            <a:r>
              <a:rPr sz="2325" spc="-75" baseline="34050" dirty="0">
                <a:latin typeface="Symbol"/>
                <a:cs typeface="Symbol"/>
              </a:rPr>
              <a:t></a:t>
            </a:r>
            <a:r>
              <a:rPr sz="2325" baseline="34050" dirty="0">
                <a:latin typeface="Times New Roman"/>
                <a:cs typeface="Times New Roman"/>
              </a:rPr>
              <a:t>	</a:t>
            </a:r>
            <a:r>
              <a:rPr sz="1550" b="1" spc="-50" dirty="0">
                <a:latin typeface="Times New Roman"/>
                <a:cs typeface="Times New Roman"/>
              </a:rPr>
              <a:t>:</a:t>
            </a:r>
            <a:r>
              <a:rPr sz="1550" b="1" dirty="0">
                <a:latin typeface="Times New Roman"/>
                <a:cs typeface="Times New Roman"/>
              </a:rPr>
              <a:t>	</a:t>
            </a:r>
            <a:r>
              <a:rPr sz="1550" b="1" spc="-50" dirty="0">
                <a:latin typeface="Times New Roman"/>
                <a:cs typeface="Times New Roman"/>
              </a:rPr>
              <a:t>:</a:t>
            </a:r>
            <a:r>
              <a:rPr sz="1550" b="1" dirty="0">
                <a:latin typeface="Times New Roman"/>
                <a:cs typeface="Times New Roman"/>
              </a:rPr>
              <a:t>	</a:t>
            </a:r>
            <a:r>
              <a:rPr sz="1550" b="1" spc="-50" dirty="0">
                <a:latin typeface="Times New Roman"/>
                <a:cs typeface="Times New Roman"/>
              </a:rPr>
              <a:t>:</a:t>
            </a:r>
            <a:endParaRPr sz="1550">
              <a:latin typeface="Times New Roman"/>
              <a:cs typeface="Times New Roman"/>
            </a:endParaRPr>
          </a:p>
          <a:p>
            <a:pPr marL="919480">
              <a:lnSpc>
                <a:spcPct val="100000"/>
              </a:lnSpc>
              <a:spcBef>
                <a:spcPts val="465"/>
              </a:spcBef>
              <a:tabLst>
                <a:tab pos="1682750" algn="l"/>
              </a:tabLst>
            </a:pPr>
            <a:r>
              <a:rPr sz="1550" b="1" i="1" spc="60" dirty="0">
                <a:latin typeface="Times New Roman"/>
                <a:cs typeface="Times New Roman"/>
              </a:rPr>
              <a:t>d</a:t>
            </a:r>
            <a:r>
              <a:rPr sz="1550" b="1" i="1" spc="-229" dirty="0">
                <a:latin typeface="Times New Roman"/>
                <a:cs typeface="Times New Roman"/>
              </a:rPr>
              <a:t> </a:t>
            </a:r>
            <a:r>
              <a:rPr sz="1550" b="1" spc="50" dirty="0">
                <a:latin typeface="Times New Roman"/>
                <a:cs typeface="Times New Roman"/>
              </a:rPr>
              <a:t>(</a:t>
            </a:r>
            <a:r>
              <a:rPr sz="1550" b="1" i="1" spc="50" dirty="0">
                <a:latin typeface="Times New Roman"/>
                <a:cs typeface="Times New Roman"/>
              </a:rPr>
              <a:t>n</a:t>
            </a:r>
            <a:r>
              <a:rPr sz="1550" b="1" spc="50" dirty="0">
                <a:latin typeface="Times New Roman"/>
                <a:cs typeface="Times New Roman"/>
              </a:rPr>
              <a:t>,2)</a:t>
            </a:r>
            <a:r>
              <a:rPr sz="1550" b="1" dirty="0">
                <a:latin typeface="Times New Roman"/>
                <a:cs typeface="Times New Roman"/>
              </a:rPr>
              <a:t>	</a:t>
            </a:r>
            <a:r>
              <a:rPr sz="1550" b="1" spc="-25" dirty="0">
                <a:latin typeface="Times New Roman"/>
                <a:cs typeface="Times New Roman"/>
              </a:rPr>
              <a:t>...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7266" y="4404512"/>
            <a:ext cx="10795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50" dirty="0">
                <a:latin typeface="Symbol"/>
                <a:cs typeface="Symbol"/>
              </a:rPr>
              <a:t>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66657" y="5575703"/>
            <a:ext cx="18669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i="1" spc="-25" dirty="0">
                <a:latin typeface="Times New Roman"/>
                <a:cs typeface="Times New Roman"/>
              </a:rPr>
              <a:t>...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07050" y="4393224"/>
            <a:ext cx="13271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i="1" spc="6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SIMILARITY</a:t>
                      </a:r>
                      <a:r>
                        <a:rPr sz="2800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spc="1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DISSIMILARITY</a:t>
                      </a:r>
                      <a:r>
                        <a:rPr sz="2800" spc="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MEASURES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24884" y="2031310"/>
            <a:ext cx="5575300" cy="37274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-135" dirty="0">
                <a:solidFill>
                  <a:srgbClr val="212745"/>
                </a:solidFill>
                <a:latin typeface="Verdana"/>
                <a:cs typeface="Verdana"/>
              </a:rPr>
              <a:t>Similarity</a:t>
            </a:r>
            <a:r>
              <a:rPr sz="1500" b="1" spc="-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endParaRPr sz="1500">
              <a:latin typeface="Verdana"/>
              <a:cs typeface="Verdana"/>
            </a:endParaRPr>
          </a:p>
          <a:p>
            <a:pPr marL="641985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Numerical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how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alike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are.</a:t>
            </a:r>
            <a:endParaRPr sz="1400">
              <a:latin typeface="Trebuchet MS"/>
              <a:cs typeface="Trebuchet MS"/>
            </a:endParaRPr>
          </a:p>
          <a:p>
            <a:pPr marL="641985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higher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alike.</a:t>
            </a:r>
            <a:endParaRPr sz="1400">
              <a:latin typeface="Trebuchet MS"/>
              <a:cs typeface="Trebuchet MS"/>
            </a:endParaRPr>
          </a:p>
          <a:p>
            <a:pPr marL="641985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Often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falls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range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[0,1]</a:t>
            </a: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9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Dissimilarity</a:t>
            </a:r>
            <a:r>
              <a:rPr sz="1500" b="1" spc="-45" dirty="0">
                <a:solidFill>
                  <a:srgbClr val="212745"/>
                </a:solidFill>
                <a:latin typeface="Verdana"/>
                <a:cs typeface="Verdana"/>
              </a:rPr>
              <a:t> measure</a:t>
            </a:r>
            <a:endParaRPr sz="1500">
              <a:latin typeface="Verdana"/>
              <a:cs typeface="Verdana"/>
            </a:endParaRPr>
          </a:p>
          <a:p>
            <a:pPr marL="641985" lvl="1" indent="-306070">
              <a:lnSpc>
                <a:spcPct val="100000"/>
              </a:lnSpc>
              <a:spcBef>
                <a:spcPts val="89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Numerical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212745"/>
                </a:solidFill>
                <a:latin typeface="Trebuchet MS"/>
                <a:cs typeface="Trebuchet MS"/>
              </a:rPr>
              <a:t>how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different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endParaRPr sz="1400">
              <a:latin typeface="Trebuchet MS"/>
              <a:cs typeface="Trebuchet MS"/>
            </a:endParaRPr>
          </a:p>
          <a:p>
            <a:pPr marL="641985" lvl="1" indent="-306070">
              <a:lnSpc>
                <a:spcPct val="100000"/>
              </a:lnSpc>
              <a:spcBef>
                <a:spcPts val="9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0" dirty="0">
                <a:solidFill>
                  <a:srgbClr val="212745"/>
                </a:solidFill>
                <a:latin typeface="Trebuchet MS"/>
                <a:cs typeface="Trebuchet MS"/>
              </a:rPr>
              <a:t>Lower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alike</a:t>
            </a:r>
            <a:endParaRPr sz="1400">
              <a:latin typeface="Trebuchet MS"/>
              <a:cs typeface="Trebuchet MS"/>
            </a:endParaRPr>
          </a:p>
          <a:p>
            <a:pPr marL="641985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Minimum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often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641985" lvl="1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Upper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limit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varies</a:t>
            </a:r>
            <a:endParaRPr sz="1400">
              <a:latin typeface="Trebuchet MS"/>
              <a:cs typeface="Trebuchet MS"/>
            </a:endParaRPr>
          </a:p>
          <a:p>
            <a:pPr marL="641985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75" dirty="0">
                <a:solidFill>
                  <a:srgbClr val="0070C0"/>
                </a:solidFill>
                <a:latin typeface="Trebuchet MS"/>
                <a:cs typeface="Trebuchet MS"/>
              </a:rPr>
              <a:t>Distance</a:t>
            </a:r>
            <a:r>
              <a:rPr sz="1400" spc="-5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4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Trebuchet MS"/>
                <a:cs typeface="Trebuchet MS"/>
              </a:rPr>
              <a:t>synonym</a:t>
            </a:r>
            <a:r>
              <a:rPr sz="1400" spc="-75" dirty="0">
                <a:solidFill>
                  <a:srgbClr val="212745"/>
                </a:solidFill>
                <a:latin typeface="Trebuchet MS"/>
                <a:cs typeface="Trebuchet MS"/>
              </a:rPr>
              <a:t> for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endParaRPr sz="14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101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80" dirty="0">
                <a:solidFill>
                  <a:srgbClr val="C00000"/>
                </a:solidFill>
                <a:latin typeface="Verdana"/>
                <a:cs typeface="Verdana"/>
              </a:rPr>
              <a:t>Proximity</a:t>
            </a:r>
            <a:r>
              <a:rPr sz="1800" b="1" spc="-10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refers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r>
              <a:rPr sz="18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NOMINAL</a:t>
                      </a:r>
                      <a:r>
                        <a:rPr sz="2800" spc="-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9932" y="2440330"/>
            <a:ext cx="4472940" cy="30302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y;</a:t>
            </a:r>
            <a:r>
              <a:rPr sz="15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otherwise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ECCF3"/>
              </a:buClr>
              <a:buFont typeface="Cambria"/>
              <a:buChar char="◾"/>
            </a:pPr>
            <a:endParaRPr sz="145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Dissimilarity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y;</a:t>
            </a:r>
            <a:r>
              <a:rPr sz="1500" spc="-2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otherwise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ECCF3"/>
              </a:buClr>
              <a:buFont typeface="Cambria"/>
              <a:buChar char="◾"/>
            </a:pPr>
            <a:endParaRPr sz="155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" dirty="0">
                <a:solidFill>
                  <a:srgbClr val="212745"/>
                </a:solidFill>
                <a:latin typeface="Trebuchet MS"/>
                <a:cs typeface="Trebuchet MS"/>
              </a:rPr>
              <a:t>Customized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E.g.,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color:</a:t>
            </a:r>
            <a:r>
              <a:rPr sz="1500" spc="-1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white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more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similar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silver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red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30" y="2073088"/>
            <a:ext cx="3152767" cy="28037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r>
                        <a:rPr sz="2800" spc="-3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43314" y="2043176"/>
            <a:ext cx="6587490" cy="234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ts val="1705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measures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objects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contain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binary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called</a:t>
            </a:r>
            <a:endParaRPr sz="1500" dirty="0">
              <a:latin typeface="Trebuchet MS"/>
              <a:cs typeface="Trebuchet MS"/>
            </a:endParaRPr>
          </a:p>
          <a:p>
            <a:pPr marL="318770">
              <a:lnSpc>
                <a:spcPts val="1705"/>
              </a:lnSpc>
            </a:pPr>
            <a:r>
              <a:rPr sz="1500" b="1" spc="-145" dirty="0">
                <a:solidFill>
                  <a:srgbClr val="C00000"/>
                </a:solidFill>
                <a:latin typeface="Verdana"/>
                <a:cs typeface="Verdana"/>
              </a:rPr>
              <a:t>similarity</a:t>
            </a:r>
            <a:r>
              <a:rPr sz="1500" b="1" spc="-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b="1" spc="-165" dirty="0">
                <a:solidFill>
                  <a:srgbClr val="C00000"/>
                </a:solidFill>
                <a:latin typeface="Verdana"/>
                <a:cs typeface="Verdana"/>
              </a:rPr>
              <a:t>coefficients</a:t>
            </a:r>
            <a:r>
              <a:rPr sz="1500" b="1" spc="-7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typically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lie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between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1.</a:t>
            </a:r>
            <a:endParaRPr sz="15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7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Symmetric: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equal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chance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1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5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6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Same</a:t>
            </a:r>
            <a:r>
              <a:rPr sz="1400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calculations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nominal</a:t>
            </a:r>
            <a:endParaRPr sz="1400" dirty="0">
              <a:latin typeface="Trebuchet MS"/>
              <a:cs typeface="Trebuchet MS"/>
            </a:endParaRPr>
          </a:p>
          <a:p>
            <a:pPr marL="641985" marR="27305" lvl="1" indent="-305435">
              <a:lnSpc>
                <a:spcPct val="86500"/>
              </a:lnSpc>
              <a:spcBef>
                <a:spcPts val="969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E.g.,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Simple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Trebuchet MS"/>
                <a:cs typeface="Trebuchet MS"/>
              </a:rPr>
              <a:t>matching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12745"/>
                </a:solidFill>
                <a:latin typeface="Arial MT"/>
                <a:cs typeface="Arial MT"/>
              </a:rPr>
              <a:t>(no.</a:t>
            </a:r>
            <a:r>
              <a:rPr sz="1600" spc="-1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600" spc="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Arial MT"/>
                <a:cs typeface="Arial MT"/>
              </a:rPr>
              <a:t>matched</a:t>
            </a:r>
            <a:r>
              <a:rPr sz="1600" spc="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212745"/>
                </a:solidFill>
                <a:latin typeface="Arial MT"/>
                <a:cs typeface="Arial MT"/>
              </a:rPr>
              <a:t>bits),</a:t>
            </a:r>
            <a:r>
              <a:rPr sz="1600" spc="-1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Hamming</a:t>
            </a:r>
            <a:r>
              <a:rPr sz="14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400" spc="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no.</a:t>
            </a:r>
            <a:r>
              <a:rPr sz="1400" spc="-17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Trebuchet MS"/>
                <a:cs typeface="Trebuchet MS"/>
              </a:rPr>
              <a:t>bits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4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745"/>
                </a:solidFill>
                <a:latin typeface="Trebuchet MS"/>
                <a:cs typeface="Trebuchet MS"/>
              </a:rPr>
              <a:t>are different)</a:t>
            </a:r>
            <a:endParaRPr sz="1400" dirty="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8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Asymmetric:</a:t>
            </a:r>
            <a:r>
              <a:rPr sz="1800" spc="-3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less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likely</a:t>
            </a:r>
            <a:r>
              <a:rPr sz="1500" spc="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than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5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7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80" dirty="0">
                <a:solidFill>
                  <a:srgbClr val="212745"/>
                </a:solidFill>
                <a:latin typeface="Trebuchet MS"/>
                <a:cs typeface="Trebuchet MS"/>
              </a:rPr>
              <a:t>E.g.,</a:t>
            </a:r>
            <a:r>
              <a:rPr sz="1400" spc="-1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Trebuchet MS"/>
                <a:cs typeface="Trebuchet MS"/>
              </a:rPr>
              <a:t>items</a:t>
            </a:r>
            <a:r>
              <a:rPr sz="14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212745"/>
                </a:solidFill>
                <a:latin typeface="Trebuchet MS"/>
                <a:cs typeface="Trebuchet MS"/>
              </a:rPr>
              <a:t>purchased</a:t>
            </a:r>
            <a:r>
              <a:rPr sz="14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4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Trebuchet MS"/>
                <a:cs typeface="Trebuchet MS"/>
              </a:rPr>
              <a:t>medical</a:t>
            </a:r>
            <a:r>
              <a:rPr sz="14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212745"/>
                </a:solidFill>
                <a:latin typeface="Trebuchet MS"/>
                <a:cs typeface="Trebuchet MS"/>
              </a:rPr>
              <a:t>symptoms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652" y="4604373"/>
            <a:ext cx="6010694" cy="12359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SIMILARITY</a:t>
                      </a:r>
                      <a:r>
                        <a:rPr sz="2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sz="28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r>
                        <a:rPr sz="2800" spc="-2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21832" y="2252472"/>
            <a:ext cx="7037705" cy="24561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50850" indent="-400050" algn="just">
              <a:lnSpc>
                <a:spcPct val="100000"/>
              </a:lnSpc>
              <a:spcBef>
                <a:spcPts val="555"/>
              </a:spcBef>
              <a:buClr>
                <a:srgbClr val="5ECCF3"/>
              </a:buClr>
              <a:buSzPct val="94117"/>
              <a:buFont typeface="Cambria"/>
              <a:buChar char="◾"/>
              <a:tabLst>
                <a:tab pos="450850" algn="l"/>
              </a:tabLst>
            </a:pP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similarities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using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following</a:t>
            </a:r>
            <a:r>
              <a:rPr sz="1700" spc="-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quantities</a:t>
            </a:r>
            <a:endParaRPr sz="1700">
              <a:latin typeface="Trebuchet MS"/>
              <a:cs typeface="Trebuchet MS"/>
            </a:endParaRPr>
          </a:p>
          <a:p>
            <a:pPr marL="450850" marR="1473200" algn="just">
              <a:lnSpc>
                <a:spcPct val="119200"/>
              </a:lnSpc>
              <a:spcBef>
                <a:spcPts val="65"/>
              </a:spcBef>
            </a:pPr>
            <a:r>
              <a:rPr sz="17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65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01</a:t>
            </a:r>
            <a:r>
              <a:rPr sz="1650" spc="30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700" b="1" spc="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was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700" b="1" spc="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was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1 </a:t>
            </a:r>
            <a:r>
              <a:rPr sz="17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65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10</a:t>
            </a:r>
            <a:r>
              <a:rPr sz="1650" spc="75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700" b="1" spc="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was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700" b="1" spc="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was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0 </a:t>
            </a:r>
            <a:r>
              <a:rPr sz="17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65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00</a:t>
            </a:r>
            <a:r>
              <a:rPr sz="1650" spc="30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700" b="1" spc="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was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7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700" b="1" spc="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was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0 </a:t>
            </a:r>
            <a:r>
              <a:rPr sz="17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65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11</a:t>
            </a:r>
            <a:r>
              <a:rPr sz="1650" spc="322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7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7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attributes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212745"/>
                </a:solidFill>
                <a:latin typeface="Trebuchet MS"/>
                <a:cs typeface="Trebuchet MS"/>
              </a:rPr>
              <a:t>where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700" b="1" spc="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was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7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700" b="1" spc="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was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rebuchet MS"/>
              <a:cs typeface="Trebuchet MS"/>
            </a:endParaRPr>
          </a:p>
          <a:p>
            <a:pPr marL="288925" indent="-238125" algn="just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288925" algn="l"/>
              </a:tabLst>
            </a:pP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Simple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65" dirty="0">
                <a:solidFill>
                  <a:srgbClr val="212745"/>
                </a:solidFill>
                <a:latin typeface="Verdana"/>
                <a:cs typeface="Verdana"/>
              </a:rPr>
              <a:t>Matching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25" dirty="0">
                <a:solidFill>
                  <a:srgbClr val="212745"/>
                </a:solidFill>
                <a:latin typeface="Verdana"/>
                <a:cs typeface="Verdana"/>
              </a:rPr>
              <a:t>Coefficient:</a:t>
            </a:r>
            <a:r>
              <a:rPr sz="1500" b="1" spc="1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190" dirty="0">
                <a:solidFill>
                  <a:srgbClr val="C00000"/>
                </a:solidFill>
                <a:latin typeface="Trebuchet MS"/>
                <a:cs typeface="Trebuchet MS"/>
              </a:rPr>
              <a:t>SMC</a:t>
            </a:r>
            <a:r>
              <a:rPr sz="1700" b="1" spc="2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38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00000"/>
                </a:solidFill>
                <a:latin typeface="Trebuchet MS"/>
                <a:cs typeface="Trebuchet MS"/>
              </a:rPr>
              <a:t>number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C00000"/>
                </a:solidFill>
                <a:latin typeface="Trebuchet MS"/>
                <a:cs typeface="Trebuchet MS"/>
              </a:rPr>
              <a:t>matches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C00000"/>
                </a:solidFill>
                <a:latin typeface="Trebuchet MS"/>
                <a:cs typeface="Trebuchet MS"/>
              </a:rPr>
              <a:t>/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00000"/>
                </a:solidFill>
                <a:latin typeface="Trebuchet MS"/>
                <a:cs typeface="Trebuchet MS"/>
              </a:rPr>
              <a:t>number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C00000"/>
                </a:solidFill>
                <a:latin typeface="Trebuchet MS"/>
                <a:cs typeface="Trebuchet MS"/>
              </a:rPr>
              <a:t>attributes</a:t>
            </a:r>
            <a:endParaRPr sz="1500">
              <a:latin typeface="Trebuchet MS"/>
              <a:cs typeface="Trebuchet MS"/>
            </a:endParaRPr>
          </a:p>
          <a:p>
            <a:pPr marL="2860040">
              <a:lnSpc>
                <a:spcPct val="100000"/>
              </a:lnSpc>
              <a:spcBef>
                <a:spcPts val="345"/>
              </a:spcBef>
            </a:pP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3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11</a:t>
            </a:r>
            <a:r>
              <a:rPr sz="1500" spc="172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5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00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5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/</a:t>
            </a:r>
            <a:r>
              <a:rPr sz="1500" spc="-1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01</a:t>
            </a:r>
            <a:r>
              <a:rPr sz="1500" spc="172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5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10</a:t>
            </a:r>
            <a:r>
              <a:rPr sz="1500" spc="172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5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11</a:t>
            </a:r>
            <a:r>
              <a:rPr sz="1500" spc="179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5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i="1" spc="-20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spc="-3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00</a:t>
            </a:r>
            <a:r>
              <a:rPr sz="1500" spc="-2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5129784"/>
            <a:ext cx="23945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475615" algn="l"/>
                <a:tab pos="476250" algn="l"/>
              </a:tabLst>
            </a:pPr>
            <a:r>
              <a:rPr sz="1500" b="1" spc="-190" dirty="0">
                <a:solidFill>
                  <a:srgbClr val="212745"/>
                </a:solidFill>
                <a:latin typeface="Verdana"/>
                <a:cs typeface="Verdana"/>
              </a:rPr>
              <a:t>Jaccard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20" dirty="0">
                <a:solidFill>
                  <a:srgbClr val="212745"/>
                </a:solidFill>
                <a:latin typeface="Verdana"/>
                <a:cs typeface="Verdana"/>
              </a:rPr>
              <a:t>Coefficient:</a:t>
            </a:r>
            <a:r>
              <a:rPr sz="1500" b="1" spc="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700" b="1" spc="-395" dirty="0">
                <a:solidFill>
                  <a:srgbClr val="C00000"/>
                </a:solidFill>
                <a:latin typeface="Trebuchet MS"/>
                <a:cs typeface="Trebuchet MS"/>
              </a:rPr>
              <a:t>J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7731" y="5094223"/>
            <a:ext cx="4987290" cy="604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500" spc="85" dirty="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00000"/>
                </a:solidFill>
                <a:latin typeface="Trebuchet MS"/>
                <a:cs typeface="Trebuchet MS"/>
              </a:rPr>
              <a:t>number</a:t>
            </a:r>
            <a:r>
              <a:rPr sz="15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00000"/>
                </a:solidFill>
                <a:latin typeface="Trebuchet MS"/>
                <a:cs typeface="Trebuchet MS"/>
              </a:rPr>
              <a:t>presence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C00000"/>
                </a:solidFill>
                <a:latin typeface="Trebuchet MS"/>
                <a:cs typeface="Trebuchet MS"/>
              </a:rPr>
              <a:t>matches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C00000"/>
                </a:solidFill>
                <a:latin typeface="Trebuchet MS"/>
                <a:cs typeface="Trebuchet MS"/>
              </a:rPr>
              <a:t>/</a:t>
            </a:r>
            <a:r>
              <a:rPr sz="15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00000"/>
                </a:solidFill>
                <a:latin typeface="Trebuchet MS"/>
                <a:cs typeface="Trebuchet MS"/>
              </a:rPr>
              <a:t>number</a:t>
            </a:r>
            <a:r>
              <a:rPr sz="1500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C00000"/>
                </a:solidFill>
                <a:latin typeface="Trebuchet MS"/>
                <a:cs typeface="Trebuchet MS"/>
              </a:rPr>
              <a:t>non-zero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attributes</a:t>
            </a:r>
            <a:endParaRPr sz="15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11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5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/</a:t>
            </a:r>
            <a:r>
              <a:rPr sz="15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01</a:t>
            </a:r>
            <a:r>
              <a:rPr sz="1500" spc="172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5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10</a:t>
            </a:r>
            <a:r>
              <a:rPr sz="1500" spc="172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5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500" i="1" spc="-20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500" spc="-30" baseline="-16666" dirty="0">
                <a:solidFill>
                  <a:srgbClr val="212745"/>
                </a:solidFill>
                <a:latin typeface="Times New Roman"/>
                <a:cs typeface="Times New Roman"/>
              </a:rPr>
              <a:t>11</a:t>
            </a:r>
            <a:r>
              <a:rPr sz="1500" spc="-2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EXAMPLE:</a:t>
                      </a:r>
                      <a:r>
                        <a:rPr sz="2800" spc="-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SMC</a:t>
                      </a:r>
                      <a:r>
                        <a:rPr sz="2800" spc="-4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VS.</a:t>
                      </a:r>
                      <a:r>
                        <a:rPr sz="2800" spc="-3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JACCARD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COEFFICIENT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8830" y="2273808"/>
            <a:ext cx="1925955" cy="7391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700" b="1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700" spc="3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700" b="1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700" spc="3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4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430" y="2996184"/>
            <a:ext cx="605155" cy="14249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17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65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01</a:t>
            </a:r>
            <a:r>
              <a:rPr sz="1650" spc="187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 2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17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65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10</a:t>
            </a:r>
            <a:r>
              <a:rPr sz="1650" spc="-7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700" spc="-5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17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65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00</a:t>
            </a:r>
            <a:r>
              <a:rPr sz="1650" spc="187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 7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17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650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11</a:t>
            </a:r>
            <a:r>
              <a:rPr sz="1650" spc="157" baseline="-15151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700" spc="-7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3481" y="2996184"/>
            <a:ext cx="4503420" cy="14249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7145" algn="just">
              <a:lnSpc>
                <a:spcPct val="135700"/>
              </a:lnSpc>
              <a:spcBef>
                <a:spcPts val="40"/>
              </a:spcBef>
            </a:pP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(the</a:t>
            </a:r>
            <a:r>
              <a:rPr sz="1700" spc="-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imes New Roman"/>
                <a:cs typeface="Times New Roman"/>
              </a:rPr>
              <a:t>number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of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imes New Roman"/>
                <a:cs typeface="Times New Roman"/>
              </a:rPr>
              <a:t>attributes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imes New Roman"/>
                <a:cs typeface="Times New Roman"/>
              </a:rPr>
              <a:t>where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700" b="1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was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and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700" b="1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was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Times New Roman"/>
                <a:cs typeface="Times New Roman"/>
              </a:rPr>
              <a:t>1)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(the</a:t>
            </a:r>
            <a:r>
              <a:rPr sz="1700" spc="-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imes New Roman"/>
                <a:cs typeface="Times New Roman"/>
              </a:rPr>
              <a:t>number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of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imes New Roman"/>
                <a:cs typeface="Times New Roman"/>
              </a:rPr>
              <a:t>attributes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imes New Roman"/>
                <a:cs typeface="Times New Roman"/>
              </a:rPr>
              <a:t>where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700" b="1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was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and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700" b="1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was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Times New Roman"/>
                <a:cs typeface="Times New Roman"/>
              </a:rPr>
              <a:t>0)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(the</a:t>
            </a:r>
            <a:r>
              <a:rPr sz="1700" spc="-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imes New Roman"/>
                <a:cs typeface="Times New Roman"/>
              </a:rPr>
              <a:t>number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of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imes New Roman"/>
                <a:cs typeface="Times New Roman"/>
              </a:rPr>
              <a:t>attributes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imes New Roman"/>
                <a:cs typeface="Times New Roman"/>
              </a:rPr>
              <a:t>where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700" b="1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was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and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700" b="1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was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Times New Roman"/>
                <a:cs typeface="Times New Roman"/>
              </a:rPr>
              <a:t>0)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(the</a:t>
            </a:r>
            <a:r>
              <a:rPr sz="1700" spc="-6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imes New Roman"/>
                <a:cs typeface="Times New Roman"/>
              </a:rPr>
              <a:t>number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of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12745"/>
                </a:solidFill>
                <a:latin typeface="Times New Roman"/>
                <a:cs typeface="Times New Roman"/>
              </a:rPr>
              <a:t>attributes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12745"/>
                </a:solidFill>
                <a:latin typeface="Times New Roman"/>
                <a:cs typeface="Times New Roman"/>
              </a:rPr>
              <a:t>where</a:t>
            </a:r>
            <a:r>
              <a:rPr sz="1700" spc="-5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x</a:t>
            </a:r>
            <a:r>
              <a:rPr sz="1700" b="1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was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and</a:t>
            </a:r>
            <a:r>
              <a:rPr sz="1700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212745"/>
                </a:solidFill>
                <a:latin typeface="Times New Roman"/>
                <a:cs typeface="Times New Roman"/>
              </a:rPr>
              <a:t>y</a:t>
            </a:r>
            <a:r>
              <a:rPr sz="1700" b="1" spc="-7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12745"/>
                </a:solidFill>
                <a:latin typeface="Times New Roman"/>
                <a:cs typeface="Times New Roman"/>
              </a:rPr>
              <a:t>was</a:t>
            </a:r>
            <a:r>
              <a:rPr sz="1700" spc="-6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212745"/>
                </a:solidFill>
                <a:latin typeface="Times New Roman"/>
                <a:cs typeface="Times New Roman"/>
              </a:rPr>
              <a:t>1)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1777" y="4829274"/>
            <a:ext cx="2254885" cy="60071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2014"/>
              </a:lnSpc>
              <a:spcBef>
                <a:spcPts val="254"/>
              </a:spcBef>
            </a:pPr>
            <a:r>
              <a:rPr sz="1700" b="1" dirty="0">
                <a:latin typeface="Times New Roman"/>
                <a:cs typeface="Times New Roman"/>
              </a:rPr>
              <a:t>J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650" baseline="-15151" dirty="0">
                <a:latin typeface="Times New Roman"/>
                <a:cs typeface="Times New Roman"/>
              </a:rPr>
              <a:t>11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650" baseline="-15151" dirty="0">
                <a:latin typeface="Times New Roman"/>
                <a:cs typeface="Times New Roman"/>
              </a:rPr>
              <a:t>01</a:t>
            </a:r>
            <a:r>
              <a:rPr sz="1650" spc="179" baseline="-1515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650" baseline="-15151" dirty="0">
                <a:latin typeface="Times New Roman"/>
                <a:cs typeface="Times New Roman"/>
              </a:rPr>
              <a:t>10</a:t>
            </a:r>
            <a:r>
              <a:rPr sz="1650" spc="179" baseline="-1515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i="1" spc="-20" dirty="0">
                <a:latin typeface="Times New Roman"/>
                <a:cs typeface="Times New Roman"/>
              </a:rPr>
              <a:t>f</a:t>
            </a:r>
            <a:r>
              <a:rPr sz="1650" spc="-30" baseline="-15151" dirty="0">
                <a:latin typeface="Times New Roman"/>
                <a:cs typeface="Times New Roman"/>
              </a:rPr>
              <a:t>11</a:t>
            </a:r>
            <a:r>
              <a:rPr sz="1700" spc="-2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300355">
              <a:lnSpc>
                <a:spcPts val="2014"/>
              </a:lnSpc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(2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800" y="4829272"/>
            <a:ext cx="3835400" cy="727710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889"/>
              </a:lnSpc>
              <a:tabLst>
                <a:tab pos="776605" algn="l"/>
              </a:tabLst>
            </a:pPr>
            <a:r>
              <a:rPr sz="1700" b="1" spc="-25" dirty="0">
                <a:latin typeface="Times New Roman"/>
                <a:cs typeface="Times New Roman"/>
              </a:rPr>
              <a:t>SMC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650" baseline="-15151" dirty="0">
                <a:latin typeface="Times New Roman"/>
                <a:cs typeface="Times New Roman"/>
              </a:rPr>
              <a:t>11</a:t>
            </a:r>
            <a:r>
              <a:rPr sz="1650" spc="179" baseline="-1515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650" baseline="-15151" dirty="0">
                <a:latin typeface="Times New Roman"/>
                <a:cs typeface="Times New Roman"/>
              </a:rPr>
              <a:t>00</a:t>
            </a:r>
            <a:r>
              <a:rPr sz="1700" dirty="0">
                <a:latin typeface="Times New Roman"/>
                <a:cs typeface="Times New Roman"/>
              </a:rPr>
              <a:t>)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650" baseline="-15151" dirty="0">
                <a:latin typeface="Times New Roman"/>
                <a:cs typeface="Times New Roman"/>
              </a:rPr>
              <a:t>01</a:t>
            </a:r>
            <a:r>
              <a:rPr sz="1650" spc="179" baseline="-1515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650" baseline="-15151" dirty="0">
                <a:latin typeface="Times New Roman"/>
                <a:cs typeface="Times New Roman"/>
              </a:rPr>
              <a:t>10</a:t>
            </a:r>
            <a:r>
              <a:rPr sz="1650" spc="172" baseline="-1515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650" baseline="-15151" dirty="0">
                <a:latin typeface="Times New Roman"/>
                <a:cs typeface="Times New Roman"/>
              </a:rPr>
              <a:t>11</a:t>
            </a:r>
            <a:r>
              <a:rPr sz="1650" spc="179" baseline="-1515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i="1" spc="-20" dirty="0">
                <a:latin typeface="Times New Roman"/>
                <a:cs typeface="Times New Roman"/>
              </a:rPr>
              <a:t>f</a:t>
            </a:r>
            <a:r>
              <a:rPr sz="1650" spc="-30" baseline="-15151" dirty="0">
                <a:latin typeface="Times New Roman"/>
                <a:cs typeface="Times New Roman"/>
              </a:rPr>
              <a:t>00</a:t>
            </a:r>
            <a:r>
              <a:rPr sz="1700" spc="-2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1005840">
              <a:lnSpc>
                <a:spcPct val="100000"/>
              </a:lnSpc>
              <a:spcBef>
                <a:spcPts val="1365"/>
              </a:spcBef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(0+7)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/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(2+1+0+7)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0.7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8091" y="441325"/>
          <a:ext cx="8239759" cy="1416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EC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DCE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9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24154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DISSIMILARITY</a:t>
                      </a:r>
                      <a:r>
                        <a:rPr sz="2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sz="2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r>
                        <a:rPr sz="2800" spc="-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ATTRIBUTES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4E67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4532" y="2757932"/>
            <a:ext cx="4615180" cy="211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0543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b="1" spc="-190" dirty="0">
                <a:solidFill>
                  <a:srgbClr val="212745"/>
                </a:solidFill>
                <a:latin typeface="Verdana"/>
                <a:cs typeface="Verdana"/>
              </a:rPr>
              <a:t>Hamming</a:t>
            </a: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212745"/>
                </a:solidFill>
                <a:latin typeface="Verdana"/>
                <a:cs typeface="Verdana"/>
              </a:rPr>
              <a:t>distance</a:t>
            </a:r>
            <a:endParaRPr sz="1800" dirty="0">
              <a:latin typeface="Verdana"/>
              <a:cs typeface="Verdana"/>
            </a:endParaRPr>
          </a:p>
          <a:p>
            <a:pPr marL="667385" lvl="1" indent="-305435">
              <a:lnSpc>
                <a:spcPct val="100000"/>
              </a:lnSpc>
              <a:spcBef>
                <a:spcPts val="15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500" spc="-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00000"/>
                </a:solidFill>
                <a:latin typeface="Trebuchet MS"/>
                <a:cs typeface="Trebuchet MS"/>
              </a:rPr>
              <a:t>symmetric</a:t>
            </a:r>
            <a:r>
              <a:rPr sz="15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00000"/>
                </a:solidFill>
                <a:latin typeface="Trebuchet MS"/>
                <a:cs typeface="Trebuchet MS"/>
              </a:rPr>
              <a:t>binary</a:t>
            </a:r>
            <a:r>
              <a:rPr sz="15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Trebuchet MS"/>
                <a:cs typeface="Trebuchet MS"/>
              </a:rPr>
              <a:t>variables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5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5ECCF3"/>
              </a:buClr>
              <a:buFont typeface="Cambria"/>
              <a:buChar char="◾"/>
            </a:pPr>
            <a:endParaRPr sz="1350" dirty="0">
              <a:latin typeface="Trebuchet MS"/>
              <a:cs typeface="Trebuchet MS"/>
            </a:endParaRPr>
          </a:p>
          <a:p>
            <a:pPr marL="952500">
              <a:lnSpc>
                <a:spcPct val="100000"/>
              </a:lnSpc>
            </a:pP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d(x,y)</a:t>
            </a:r>
            <a:r>
              <a:rPr sz="18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01</a:t>
            </a:r>
            <a:r>
              <a:rPr sz="1800" spc="217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i="1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80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r>
              <a:rPr sz="18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/</a:t>
            </a:r>
            <a:r>
              <a:rPr sz="18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01</a:t>
            </a:r>
            <a:r>
              <a:rPr sz="1800" spc="209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10</a:t>
            </a:r>
            <a:r>
              <a:rPr sz="1800" spc="217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11</a:t>
            </a:r>
            <a:r>
              <a:rPr sz="1800" spc="217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i="1" spc="-20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spc="-3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00</a:t>
            </a:r>
            <a:r>
              <a:rPr sz="1800" spc="-2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667385" lvl="1" indent="-305435">
              <a:lnSpc>
                <a:spcPct val="100000"/>
              </a:lnSpc>
              <a:spcBef>
                <a:spcPts val="162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500" spc="-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C00000"/>
                </a:solidFill>
                <a:latin typeface="Trebuchet MS"/>
                <a:cs typeface="Trebuchet MS"/>
              </a:rPr>
              <a:t>asymmetric</a:t>
            </a:r>
            <a:r>
              <a:rPr sz="1500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00000"/>
                </a:solidFill>
                <a:latin typeface="Trebuchet MS"/>
                <a:cs typeface="Trebuchet MS"/>
              </a:rPr>
              <a:t>binary</a:t>
            </a:r>
            <a:r>
              <a:rPr sz="1500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C00000"/>
                </a:solidFill>
                <a:latin typeface="Trebuchet MS"/>
                <a:cs typeface="Trebuchet MS"/>
              </a:rPr>
              <a:t>variables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rebuchet MS"/>
              <a:cs typeface="Trebuchet MS"/>
            </a:endParaRPr>
          </a:p>
          <a:p>
            <a:pPr marL="952500">
              <a:lnSpc>
                <a:spcPct val="100000"/>
              </a:lnSpc>
            </a:pP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d(x,y)</a:t>
            </a:r>
            <a:r>
              <a:rPr sz="18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01</a:t>
            </a:r>
            <a:r>
              <a:rPr sz="1800" spc="217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i="1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1</a:t>
            </a:r>
            <a:r>
              <a:rPr sz="180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0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) /</a:t>
            </a:r>
            <a:r>
              <a:rPr sz="18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01</a:t>
            </a:r>
            <a:r>
              <a:rPr sz="1800" spc="225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10</a:t>
            </a:r>
            <a:r>
              <a:rPr sz="1800" spc="225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745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212745"/>
                </a:solidFill>
                <a:latin typeface="Times New Roman"/>
                <a:cs typeface="Times New Roman"/>
              </a:rPr>
              <a:t> </a:t>
            </a:r>
            <a:r>
              <a:rPr sz="1800" i="1" spc="-20" dirty="0">
                <a:solidFill>
                  <a:srgbClr val="212745"/>
                </a:solidFill>
                <a:latin typeface="Times New Roman"/>
                <a:cs typeface="Times New Roman"/>
              </a:rPr>
              <a:t>f</a:t>
            </a:r>
            <a:r>
              <a:rPr sz="1800" spc="-30" baseline="-13888" dirty="0">
                <a:solidFill>
                  <a:srgbClr val="212745"/>
                </a:solidFill>
                <a:latin typeface="Times New Roman"/>
                <a:cs typeface="Times New Roman"/>
              </a:rPr>
              <a:t>11</a:t>
            </a:r>
            <a:r>
              <a:rPr sz="1800" spc="-20" dirty="0">
                <a:solidFill>
                  <a:srgbClr val="212745"/>
                </a:solidFill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2207</Words>
  <Application>Microsoft Office PowerPoint</Application>
  <PresentationFormat>On-screen Show (4:3)</PresentationFormat>
  <Paragraphs>479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MS Gothic</vt:lpstr>
      <vt:lpstr>Aptos</vt:lpstr>
      <vt:lpstr>Arial</vt:lpstr>
      <vt:lpstr>Arial MT</vt:lpstr>
      <vt:lpstr>Calibri</vt:lpstr>
      <vt:lpstr>Cambria</vt:lpstr>
      <vt:lpstr>Cambria Math</vt:lpstr>
      <vt:lpstr>Microsoft Sans Serif</vt:lpstr>
      <vt:lpstr>Symbol</vt:lpstr>
      <vt:lpstr>Times New Roman</vt:lpstr>
      <vt:lpstr>Trebuchet MS</vt:lpstr>
      <vt:lpstr>Verdana</vt:lpstr>
      <vt:lpstr>Office Theme</vt:lpstr>
      <vt:lpstr>      CS4038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2</cp:revision>
  <dcterms:created xsi:type="dcterms:W3CDTF">2024-03-18T07:42:15Z</dcterms:created>
  <dcterms:modified xsi:type="dcterms:W3CDTF">2024-03-25T04:37:51Z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2022-11-03T00:00:00Z</vt:filetime>
  </property>
  <property fmtid="{D5CDD505-2E9C-101B-9397-08002B2CF9AE}" pid="3" name="LastSaved">
    <vt:filetime>2024-03-18T00:00:00Z</vt:filetime>
  </property>
  <property fmtid="{D5CDD505-2E9C-101B-9397-08002B2CF9AE}" pid="4" name="Producer">
    <vt:lpwstr>macOS Version 11.6.5 (Build 20G527) Quartz PDFContext</vt:lpwstr>
  </property>
</Properties>
</file>