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B63-03FF-4EE3-875D-7EE18FC891C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9D60-EF7F-49AE-B719-36F29ECA6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changes magnitude not direction and preserves position and relationship.</a:t>
            </a:r>
          </a:p>
          <a:p>
            <a:r>
              <a:rPr lang="en-US" dirty="0"/>
              <a:t>Cosine and </a:t>
            </a:r>
            <a:r>
              <a:rPr lang="en-US" dirty="0" err="1"/>
              <a:t>corr</a:t>
            </a:r>
            <a:r>
              <a:rPr lang="en-US" dirty="0"/>
              <a:t> compute sim/</a:t>
            </a:r>
            <a:r>
              <a:rPr lang="en-US" dirty="0" err="1"/>
              <a:t>dissim</a:t>
            </a:r>
            <a:r>
              <a:rPr lang="en-US" dirty="0"/>
              <a:t> based on direction or </a:t>
            </a:r>
            <a:r>
              <a:rPr lang="en-US" dirty="0" err="1"/>
              <a:t>linera</a:t>
            </a:r>
            <a:r>
              <a:rPr lang="en-US" dirty="0"/>
              <a:t> r/p while Euclidean computes using </a:t>
            </a:r>
            <a:r>
              <a:rPr lang="en-US" dirty="0" err="1"/>
              <a:t>magntiude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9D60-EF7F-49AE-B719-36F29ECA6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581406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581406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8091" y="3085764"/>
            <a:ext cx="8240395" cy="3305175"/>
          </a:xfrm>
          <a:custGeom>
            <a:avLst/>
            <a:gdLst/>
            <a:ahLst/>
            <a:cxnLst/>
            <a:rect l="l" t="t" r="r" b="b"/>
            <a:pathLst>
              <a:path w="8240395" h="3305175">
                <a:moveTo>
                  <a:pt x="8240107" y="0"/>
                </a:moveTo>
                <a:lnTo>
                  <a:pt x="0" y="0"/>
                </a:lnTo>
                <a:lnTo>
                  <a:pt x="0" y="3304800"/>
                </a:lnTo>
                <a:lnTo>
                  <a:pt x="8240107" y="3304800"/>
                </a:lnTo>
                <a:lnTo>
                  <a:pt x="8240107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5250" y="1620818"/>
            <a:ext cx="7046595" cy="1732280"/>
          </a:xfrm>
          <a:custGeom>
            <a:avLst/>
            <a:gdLst/>
            <a:ahLst/>
            <a:cxnLst/>
            <a:rect l="l" t="t" r="r" b="b"/>
            <a:pathLst>
              <a:path w="7046595" h="1732279">
                <a:moveTo>
                  <a:pt x="7046259" y="0"/>
                </a:moveTo>
                <a:lnTo>
                  <a:pt x="0" y="0"/>
                </a:lnTo>
                <a:lnTo>
                  <a:pt x="0" y="1731981"/>
                </a:lnTo>
                <a:lnTo>
                  <a:pt x="7046259" y="1731981"/>
                </a:lnTo>
                <a:lnTo>
                  <a:pt x="7046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32" y="1271523"/>
            <a:ext cx="46666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800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ANALYSIS?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2281" y="1974596"/>
            <a:ext cx="7344409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8135" marR="5080" indent="-306070">
              <a:lnSpc>
                <a:spcPct val="101699"/>
              </a:lnSpc>
              <a:spcBef>
                <a:spcPts val="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objects,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place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them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groups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group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related)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another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unrelated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to)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5687" y="2941241"/>
            <a:ext cx="3789679" cy="2607310"/>
            <a:chOff x="3595687" y="2941241"/>
            <a:chExt cx="3789679" cy="2607310"/>
          </a:xfrm>
        </p:grpSpPr>
        <p:sp>
          <p:nvSpPr>
            <p:cNvPr id="5" name="object 5"/>
            <p:cNvSpPr/>
            <p:nvPr/>
          </p:nvSpPr>
          <p:spPr>
            <a:xfrm>
              <a:off x="4286250" y="3534966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1" y="1371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6250" y="4906566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9031" y="4906566"/>
              <a:ext cx="607695" cy="637540"/>
            </a:xfrm>
            <a:custGeom>
              <a:avLst/>
              <a:gdLst/>
              <a:ahLst/>
              <a:cxnLst/>
              <a:rect l="l" t="t" r="r" b="b"/>
              <a:pathLst>
                <a:path w="607695" h="637539">
                  <a:moveTo>
                    <a:pt x="607219" y="0"/>
                  </a:moveTo>
                  <a:lnTo>
                    <a:pt x="0" y="6369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490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490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635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635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437" y="3758803"/>
              <a:ext cx="123825" cy="1238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437" y="4101703"/>
              <a:ext cx="123825" cy="123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1495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4950" y="39350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0650" y="38207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0650" y="38207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5837" y="3758803"/>
              <a:ext cx="123825" cy="123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00650" y="40493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0650" y="40493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0493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0600" y="40493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687" y="4387453"/>
              <a:ext cx="123825" cy="1238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7137" y="4444603"/>
              <a:ext cx="123825" cy="1238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7137" y="4616053"/>
              <a:ext cx="123825" cy="1238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587" y="4444603"/>
              <a:ext cx="123825" cy="1238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4287" y="4273153"/>
              <a:ext cx="123825" cy="1238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587" y="4616053"/>
              <a:ext cx="123825" cy="1238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687" y="4558903"/>
              <a:ext cx="123825" cy="1238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00650" y="47351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0650" y="47351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43550" y="47922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43550" y="47922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2100" y="49065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2100" y="49065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5887" y="5016103"/>
              <a:ext cx="123825" cy="1238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429250" y="50208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9250" y="50208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00650" y="48494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0650" y="48494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80825"/>
                  </a:moveTo>
                  <a:lnTo>
                    <a:pt x="33475" y="114300"/>
                  </a:lnTo>
                  <a:lnTo>
                    <a:pt x="80825" y="114300"/>
                  </a:lnTo>
                  <a:lnTo>
                    <a:pt x="114300" y="80825"/>
                  </a:lnTo>
                  <a:lnTo>
                    <a:pt x="114300" y="33475"/>
                  </a:lnTo>
                  <a:lnTo>
                    <a:pt x="80825" y="0"/>
                  </a:lnTo>
                  <a:lnTo>
                    <a:pt x="33475" y="0"/>
                  </a:lnTo>
                  <a:lnTo>
                    <a:pt x="0" y="33475"/>
                  </a:lnTo>
                  <a:lnTo>
                    <a:pt x="0" y="80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9250" y="46779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9250" y="46779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74301" y="4325542"/>
              <a:ext cx="195580" cy="514350"/>
            </a:xfrm>
            <a:custGeom>
              <a:avLst/>
              <a:gdLst/>
              <a:ahLst/>
              <a:cxnLst/>
              <a:rect l="l" t="t" r="r" b="b"/>
              <a:pathLst>
                <a:path w="195579" h="514350">
                  <a:moveTo>
                    <a:pt x="147353" y="446075"/>
                  </a:moveTo>
                  <a:lnTo>
                    <a:pt x="123257" y="454107"/>
                  </a:lnTo>
                  <a:lnTo>
                    <a:pt x="183498" y="514350"/>
                  </a:lnTo>
                  <a:lnTo>
                    <a:pt x="191530" y="458124"/>
                  </a:lnTo>
                  <a:lnTo>
                    <a:pt x="151370" y="458124"/>
                  </a:lnTo>
                  <a:lnTo>
                    <a:pt x="147353" y="446075"/>
                  </a:lnTo>
                  <a:close/>
                </a:path>
                <a:path w="195579" h="514350">
                  <a:moveTo>
                    <a:pt x="171449" y="438043"/>
                  </a:moveTo>
                  <a:lnTo>
                    <a:pt x="147353" y="446075"/>
                  </a:lnTo>
                  <a:lnTo>
                    <a:pt x="151370" y="458124"/>
                  </a:lnTo>
                  <a:lnTo>
                    <a:pt x="175465" y="450091"/>
                  </a:lnTo>
                  <a:lnTo>
                    <a:pt x="171449" y="438043"/>
                  </a:lnTo>
                  <a:close/>
                </a:path>
                <a:path w="195579" h="514350">
                  <a:moveTo>
                    <a:pt x="195546" y="430011"/>
                  </a:moveTo>
                  <a:lnTo>
                    <a:pt x="171449" y="438043"/>
                  </a:lnTo>
                  <a:lnTo>
                    <a:pt x="175465" y="450091"/>
                  </a:lnTo>
                  <a:lnTo>
                    <a:pt x="151370" y="458124"/>
                  </a:lnTo>
                  <a:lnTo>
                    <a:pt x="191530" y="458124"/>
                  </a:lnTo>
                  <a:lnTo>
                    <a:pt x="195546" y="430011"/>
                  </a:lnTo>
                  <a:close/>
                </a:path>
                <a:path w="195579" h="514350">
                  <a:moveTo>
                    <a:pt x="48192" y="68273"/>
                  </a:moveTo>
                  <a:lnTo>
                    <a:pt x="24096" y="76305"/>
                  </a:lnTo>
                  <a:lnTo>
                    <a:pt x="147353" y="446075"/>
                  </a:lnTo>
                  <a:lnTo>
                    <a:pt x="171449" y="438043"/>
                  </a:lnTo>
                  <a:lnTo>
                    <a:pt x="48192" y="68273"/>
                  </a:lnTo>
                  <a:close/>
                </a:path>
                <a:path w="195579" h="514350">
                  <a:moveTo>
                    <a:pt x="12048" y="0"/>
                  </a:moveTo>
                  <a:lnTo>
                    <a:pt x="0" y="84336"/>
                  </a:lnTo>
                  <a:lnTo>
                    <a:pt x="24096" y="76305"/>
                  </a:lnTo>
                  <a:lnTo>
                    <a:pt x="20079" y="64256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195579" h="514350">
                  <a:moveTo>
                    <a:pt x="44176" y="56225"/>
                  </a:moveTo>
                  <a:lnTo>
                    <a:pt x="20079" y="64256"/>
                  </a:lnTo>
                  <a:lnTo>
                    <a:pt x="24096" y="76305"/>
                  </a:lnTo>
                  <a:lnTo>
                    <a:pt x="48192" y="68273"/>
                  </a:lnTo>
                  <a:lnTo>
                    <a:pt x="44176" y="56225"/>
                  </a:lnTo>
                  <a:close/>
                </a:path>
                <a:path w="195579" h="514350">
                  <a:moveTo>
                    <a:pt x="68273" y="56225"/>
                  </a:moveTo>
                  <a:lnTo>
                    <a:pt x="44176" y="56225"/>
                  </a:lnTo>
                  <a:lnTo>
                    <a:pt x="48192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39950" y="2953941"/>
              <a:ext cx="2132965" cy="1607820"/>
            </a:xfrm>
            <a:custGeom>
              <a:avLst/>
              <a:gdLst/>
              <a:ahLst/>
              <a:cxnLst/>
              <a:rect l="l" t="t" r="r" b="b"/>
              <a:pathLst>
                <a:path w="2132965" h="1607820">
                  <a:moveTo>
                    <a:pt x="2132399" y="0"/>
                  </a:moveTo>
                  <a:lnTo>
                    <a:pt x="646499" y="0"/>
                  </a:lnTo>
                  <a:lnTo>
                    <a:pt x="646499" y="800100"/>
                  </a:lnTo>
                  <a:lnTo>
                    <a:pt x="894149" y="800100"/>
                  </a:lnTo>
                  <a:lnTo>
                    <a:pt x="0" y="1607353"/>
                  </a:lnTo>
                  <a:lnTo>
                    <a:pt x="1265624" y="800100"/>
                  </a:lnTo>
                  <a:lnTo>
                    <a:pt x="2132399" y="800100"/>
                  </a:lnTo>
                  <a:lnTo>
                    <a:pt x="21323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9950" y="2953941"/>
              <a:ext cx="2132965" cy="1607820"/>
            </a:xfrm>
            <a:custGeom>
              <a:avLst/>
              <a:gdLst/>
              <a:ahLst/>
              <a:cxnLst/>
              <a:rect l="l" t="t" r="r" b="b"/>
              <a:pathLst>
                <a:path w="2132965" h="1607820">
                  <a:moveTo>
                    <a:pt x="646499" y="0"/>
                  </a:moveTo>
                  <a:lnTo>
                    <a:pt x="894149" y="0"/>
                  </a:lnTo>
                  <a:lnTo>
                    <a:pt x="1265624" y="0"/>
                  </a:lnTo>
                  <a:lnTo>
                    <a:pt x="2132399" y="0"/>
                  </a:lnTo>
                  <a:lnTo>
                    <a:pt x="2132399" y="466724"/>
                  </a:lnTo>
                  <a:lnTo>
                    <a:pt x="2132399" y="666750"/>
                  </a:lnTo>
                  <a:lnTo>
                    <a:pt x="2132399" y="800100"/>
                  </a:lnTo>
                  <a:lnTo>
                    <a:pt x="1265624" y="800100"/>
                  </a:lnTo>
                  <a:lnTo>
                    <a:pt x="0" y="1607353"/>
                  </a:lnTo>
                  <a:lnTo>
                    <a:pt x="894149" y="800100"/>
                  </a:lnTo>
                  <a:lnTo>
                    <a:pt x="646499" y="800100"/>
                  </a:lnTo>
                  <a:lnTo>
                    <a:pt x="646499" y="666750"/>
                  </a:lnTo>
                  <a:lnTo>
                    <a:pt x="646499" y="466724"/>
                  </a:lnTo>
                  <a:lnTo>
                    <a:pt x="64649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64726" y="2988055"/>
            <a:ext cx="1129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 algn="just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ahoma"/>
                <a:cs typeface="Tahoma"/>
              </a:rPr>
              <a:t>Inter-cluster </a:t>
            </a:r>
            <a:r>
              <a:rPr sz="1500" dirty="0">
                <a:latin typeface="Tahoma"/>
                <a:cs typeface="Tahoma"/>
              </a:rPr>
              <a:t>distances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are </a:t>
            </a:r>
            <a:r>
              <a:rPr sz="1500" spc="-10" dirty="0">
                <a:latin typeface="Tahoma"/>
                <a:cs typeface="Tahoma"/>
              </a:rPr>
              <a:t>maximized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01850" y="3073400"/>
            <a:ext cx="3683000" cy="2254250"/>
            <a:chOff x="2101850" y="3073400"/>
            <a:chExt cx="3683000" cy="2254250"/>
          </a:xfrm>
        </p:grpSpPr>
        <p:sp>
          <p:nvSpPr>
            <p:cNvPr id="48" name="object 48"/>
            <p:cNvSpPr/>
            <p:nvPr/>
          </p:nvSpPr>
          <p:spPr>
            <a:xfrm>
              <a:off x="3314700" y="4057650"/>
              <a:ext cx="971550" cy="857250"/>
            </a:xfrm>
            <a:custGeom>
              <a:avLst/>
              <a:gdLst/>
              <a:ahLst/>
              <a:cxnLst/>
              <a:rect l="l" t="t" r="r" b="b"/>
              <a:pathLst>
                <a:path w="971550" h="857250">
                  <a:moveTo>
                    <a:pt x="0" y="428625"/>
                  </a:moveTo>
                  <a:lnTo>
                    <a:pt x="2508" y="384800"/>
                  </a:lnTo>
                  <a:lnTo>
                    <a:pt x="9869" y="342242"/>
                  </a:lnTo>
                  <a:lnTo>
                    <a:pt x="21839" y="301165"/>
                  </a:lnTo>
                  <a:lnTo>
                    <a:pt x="38174" y="261784"/>
                  </a:lnTo>
                  <a:lnTo>
                    <a:pt x="58630" y="224316"/>
                  </a:lnTo>
                  <a:lnTo>
                    <a:pt x="82962" y="188976"/>
                  </a:lnTo>
                  <a:lnTo>
                    <a:pt x="110927" y="155979"/>
                  </a:lnTo>
                  <a:lnTo>
                    <a:pt x="142280" y="125541"/>
                  </a:lnTo>
                  <a:lnTo>
                    <a:pt x="176777" y="97877"/>
                  </a:lnTo>
                  <a:lnTo>
                    <a:pt x="214173" y="73202"/>
                  </a:lnTo>
                  <a:lnTo>
                    <a:pt x="254225" y="51732"/>
                  </a:lnTo>
                  <a:lnTo>
                    <a:pt x="296689" y="33683"/>
                  </a:lnTo>
                  <a:lnTo>
                    <a:pt x="341320" y="19270"/>
                  </a:lnTo>
                  <a:lnTo>
                    <a:pt x="387874" y="8708"/>
                  </a:lnTo>
                  <a:lnTo>
                    <a:pt x="436107" y="2212"/>
                  </a:lnTo>
                  <a:lnTo>
                    <a:pt x="485775" y="0"/>
                  </a:lnTo>
                  <a:lnTo>
                    <a:pt x="535442" y="2212"/>
                  </a:lnTo>
                  <a:lnTo>
                    <a:pt x="583675" y="8708"/>
                  </a:lnTo>
                  <a:lnTo>
                    <a:pt x="630229" y="19270"/>
                  </a:lnTo>
                  <a:lnTo>
                    <a:pt x="674860" y="33683"/>
                  </a:lnTo>
                  <a:lnTo>
                    <a:pt x="717324" y="51732"/>
                  </a:lnTo>
                  <a:lnTo>
                    <a:pt x="757376" y="73202"/>
                  </a:lnTo>
                  <a:lnTo>
                    <a:pt x="794773" y="97877"/>
                  </a:lnTo>
                  <a:lnTo>
                    <a:pt x="829269" y="125541"/>
                  </a:lnTo>
                  <a:lnTo>
                    <a:pt x="860622" y="155979"/>
                  </a:lnTo>
                  <a:lnTo>
                    <a:pt x="888587" y="188976"/>
                  </a:lnTo>
                  <a:lnTo>
                    <a:pt x="912919" y="224316"/>
                  </a:lnTo>
                  <a:lnTo>
                    <a:pt x="933375" y="261784"/>
                  </a:lnTo>
                  <a:lnTo>
                    <a:pt x="949710" y="301165"/>
                  </a:lnTo>
                  <a:lnTo>
                    <a:pt x="961680" y="342242"/>
                  </a:lnTo>
                  <a:lnTo>
                    <a:pt x="969042" y="384800"/>
                  </a:lnTo>
                  <a:lnTo>
                    <a:pt x="971550" y="428625"/>
                  </a:lnTo>
                  <a:lnTo>
                    <a:pt x="969042" y="472449"/>
                  </a:lnTo>
                  <a:lnTo>
                    <a:pt x="961680" y="515007"/>
                  </a:lnTo>
                  <a:lnTo>
                    <a:pt x="949710" y="556084"/>
                  </a:lnTo>
                  <a:lnTo>
                    <a:pt x="933375" y="595465"/>
                  </a:lnTo>
                  <a:lnTo>
                    <a:pt x="912919" y="632933"/>
                  </a:lnTo>
                  <a:lnTo>
                    <a:pt x="888587" y="668273"/>
                  </a:lnTo>
                  <a:lnTo>
                    <a:pt x="860622" y="701270"/>
                  </a:lnTo>
                  <a:lnTo>
                    <a:pt x="829269" y="731708"/>
                  </a:lnTo>
                  <a:lnTo>
                    <a:pt x="794773" y="759372"/>
                  </a:lnTo>
                  <a:lnTo>
                    <a:pt x="757376" y="784047"/>
                  </a:lnTo>
                  <a:lnTo>
                    <a:pt x="717324" y="805517"/>
                  </a:lnTo>
                  <a:lnTo>
                    <a:pt x="674860" y="823566"/>
                  </a:lnTo>
                  <a:lnTo>
                    <a:pt x="630229" y="837979"/>
                  </a:lnTo>
                  <a:lnTo>
                    <a:pt x="583675" y="848541"/>
                  </a:lnTo>
                  <a:lnTo>
                    <a:pt x="535442" y="855037"/>
                  </a:lnTo>
                  <a:lnTo>
                    <a:pt x="485775" y="857250"/>
                  </a:lnTo>
                  <a:lnTo>
                    <a:pt x="436107" y="855037"/>
                  </a:lnTo>
                  <a:lnTo>
                    <a:pt x="387874" y="848541"/>
                  </a:lnTo>
                  <a:lnTo>
                    <a:pt x="341320" y="837979"/>
                  </a:lnTo>
                  <a:lnTo>
                    <a:pt x="296689" y="823566"/>
                  </a:lnTo>
                  <a:lnTo>
                    <a:pt x="254225" y="805517"/>
                  </a:lnTo>
                  <a:lnTo>
                    <a:pt x="214173" y="784047"/>
                  </a:lnTo>
                  <a:lnTo>
                    <a:pt x="176777" y="759372"/>
                  </a:lnTo>
                  <a:lnTo>
                    <a:pt x="142280" y="731708"/>
                  </a:lnTo>
                  <a:lnTo>
                    <a:pt x="110927" y="701270"/>
                  </a:lnTo>
                  <a:lnTo>
                    <a:pt x="82962" y="668273"/>
                  </a:lnTo>
                  <a:lnTo>
                    <a:pt x="58630" y="632933"/>
                  </a:lnTo>
                  <a:lnTo>
                    <a:pt x="38174" y="595465"/>
                  </a:lnTo>
                  <a:lnTo>
                    <a:pt x="21839" y="556084"/>
                  </a:lnTo>
                  <a:lnTo>
                    <a:pt x="9869" y="515007"/>
                  </a:lnTo>
                  <a:lnTo>
                    <a:pt x="2508" y="472449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29150" y="3600450"/>
              <a:ext cx="857250" cy="742950"/>
            </a:xfrm>
            <a:custGeom>
              <a:avLst/>
              <a:gdLst/>
              <a:ahLst/>
              <a:cxnLst/>
              <a:rect l="l" t="t" r="r" b="b"/>
              <a:pathLst>
                <a:path w="857250" h="742950">
                  <a:moveTo>
                    <a:pt x="0" y="371475"/>
                  </a:moveTo>
                  <a:lnTo>
                    <a:pt x="2883" y="328153"/>
                  </a:lnTo>
                  <a:lnTo>
                    <a:pt x="11320" y="286299"/>
                  </a:lnTo>
                  <a:lnTo>
                    <a:pt x="24988" y="246191"/>
                  </a:lnTo>
                  <a:lnTo>
                    <a:pt x="43565" y="208109"/>
                  </a:lnTo>
                  <a:lnTo>
                    <a:pt x="66731" y="172331"/>
                  </a:lnTo>
                  <a:lnTo>
                    <a:pt x="94164" y="139136"/>
                  </a:lnTo>
                  <a:lnTo>
                    <a:pt x="125541" y="108802"/>
                  </a:lnTo>
                  <a:lnTo>
                    <a:pt x="160541" y="81608"/>
                  </a:lnTo>
                  <a:lnTo>
                    <a:pt x="198844" y="57834"/>
                  </a:lnTo>
                  <a:lnTo>
                    <a:pt x="240126" y="37757"/>
                  </a:lnTo>
                  <a:lnTo>
                    <a:pt x="284067" y="21656"/>
                  </a:lnTo>
                  <a:lnTo>
                    <a:pt x="330345" y="9810"/>
                  </a:lnTo>
                  <a:lnTo>
                    <a:pt x="378638" y="2499"/>
                  </a:lnTo>
                  <a:lnTo>
                    <a:pt x="428625" y="0"/>
                  </a:lnTo>
                  <a:lnTo>
                    <a:pt x="478611" y="2499"/>
                  </a:lnTo>
                  <a:lnTo>
                    <a:pt x="526904" y="9810"/>
                  </a:lnTo>
                  <a:lnTo>
                    <a:pt x="573182" y="21656"/>
                  </a:lnTo>
                  <a:lnTo>
                    <a:pt x="617123" y="37757"/>
                  </a:lnTo>
                  <a:lnTo>
                    <a:pt x="658405" y="57834"/>
                  </a:lnTo>
                  <a:lnTo>
                    <a:pt x="696708" y="81608"/>
                  </a:lnTo>
                  <a:lnTo>
                    <a:pt x="731708" y="108802"/>
                  </a:lnTo>
                  <a:lnTo>
                    <a:pt x="763085" y="139136"/>
                  </a:lnTo>
                  <a:lnTo>
                    <a:pt x="790518" y="172331"/>
                  </a:lnTo>
                  <a:lnTo>
                    <a:pt x="813684" y="208109"/>
                  </a:lnTo>
                  <a:lnTo>
                    <a:pt x="832261" y="246191"/>
                  </a:lnTo>
                  <a:lnTo>
                    <a:pt x="845929" y="286299"/>
                  </a:lnTo>
                  <a:lnTo>
                    <a:pt x="854366" y="328153"/>
                  </a:lnTo>
                  <a:lnTo>
                    <a:pt x="857250" y="371475"/>
                  </a:lnTo>
                  <a:lnTo>
                    <a:pt x="854366" y="414796"/>
                  </a:lnTo>
                  <a:lnTo>
                    <a:pt x="845929" y="456650"/>
                  </a:lnTo>
                  <a:lnTo>
                    <a:pt x="832261" y="496758"/>
                  </a:lnTo>
                  <a:lnTo>
                    <a:pt x="813684" y="534840"/>
                  </a:lnTo>
                  <a:lnTo>
                    <a:pt x="790518" y="570618"/>
                  </a:lnTo>
                  <a:lnTo>
                    <a:pt x="763085" y="603813"/>
                  </a:lnTo>
                  <a:lnTo>
                    <a:pt x="731708" y="634147"/>
                  </a:lnTo>
                  <a:lnTo>
                    <a:pt x="696708" y="661341"/>
                  </a:lnTo>
                  <a:lnTo>
                    <a:pt x="658405" y="685115"/>
                  </a:lnTo>
                  <a:lnTo>
                    <a:pt x="617123" y="705192"/>
                  </a:lnTo>
                  <a:lnTo>
                    <a:pt x="573182" y="721293"/>
                  </a:lnTo>
                  <a:lnTo>
                    <a:pt x="526904" y="733139"/>
                  </a:lnTo>
                  <a:lnTo>
                    <a:pt x="478611" y="740450"/>
                  </a:lnTo>
                  <a:lnTo>
                    <a:pt x="428625" y="742950"/>
                  </a:lnTo>
                  <a:lnTo>
                    <a:pt x="378638" y="740450"/>
                  </a:lnTo>
                  <a:lnTo>
                    <a:pt x="330345" y="733139"/>
                  </a:lnTo>
                  <a:lnTo>
                    <a:pt x="284067" y="721293"/>
                  </a:lnTo>
                  <a:lnTo>
                    <a:pt x="240126" y="705192"/>
                  </a:lnTo>
                  <a:lnTo>
                    <a:pt x="198844" y="685115"/>
                  </a:lnTo>
                  <a:lnTo>
                    <a:pt x="160541" y="661341"/>
                  </a:lnTo>
                  <a:lnTo>
                    <a:pt x="125541" y="634147"/>
                  </a:lnTo>
                  <a:lnTo>
                    <a:pt x="94164" y="603813"/>
                  </a:lnTo>
                  <a:lnTo>
                    <a:pt x="66731" y="570618"/>
                  </a:lnTo>
                  <a:lnTo>
                    <a:pt x="43565" y="534840"/>
                  </a:lnTo>
                  <a:lnTo>
                    <a:pt x="24988" y="496758"/>
                  </a:lnTo>
                  <a:lnTo>
                    <a:pt x="11320" y="456650"/>
                  </a:lnTo>
                  <a:lnTo>
                    <a:pt x="2883" y="414796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2050" y="45720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371475"/>
                  </a:moveTo>
                  <a:lnTo>
                    <a:pt x="3116" y="324877"/>
                  </a:lnTo>
                  <a:lnTo>
                    <a:pt x="12217" y="280008"/>
                  </a:lnTo>
                  <a:lnTo>
                    <a:pt x="26927" y="237213"/>
                  </a:lnTo>
                  <a:lnTo>
                    <a:pt x="46872" y="196842"/>
                  </a:lnTo>
                  <a:lnTo>
                    <a:pt x="71675" y="159243"/>
                  </a:lnTo>
                  <a:lnTo>
                    <a:pt x="100963" y="124763"/>
                  </a:lnTo>
                  <a:lnTo>
                    <a:pt x="134360" y="93751"/>
                  </a:lnTo>
                  <a:lnTo>
                    <a:pt x="171492" y="66555"/>
                  </a:lnTo>
                  <a:lnTo>
                    <a:pt x="211984" y="43524"/>
                  </a:lnTo>
                  <a:lnTo>
                    <a:pt x="255460" y="25004"/>
                  </a:lnTo>
                  <a:lnTo>
                    <a:pt x="301547" y="11345"/>
                  </a:lnTo>
                  <a:lnTo>
                    <a:pt x="349868" y="2894"/>
                  </a:lnTo>
                  <a:lnTo>
                    <a:pt x="400050" y="0"/>
                  </a:lnTo>
                  <a:lnTo>
                    <a:pt x="450231" y="2894"/>
                  </a:lnTo>
                  <a:lnTo>
                    <a:pt x="498552" y="11345"/>
                  </a:lnTo>
                  <a:lnTo>
                    <a:pt x="544639" y="25004"/>
                  </a:lnTo>
                  <a:lnTo>
                    <a:pt x="588115" y="43524"/>
                  </a:lnTo>
                  <a:lnTo>
                    <a:pt x="628607" y="66555"/>
                  </a:lnTo>
                  <a:lnTo>
                    <a:pt x="665739" y="93751"/>
                  </a:lnTo>
                  <a:lnTo>
                    <a:pt x="699136" y="124763"/>
                  </a:lnTo>
                  <a:lnTo>
                    <a:pt x="728424" y="159243"/>
                  </a:lnTo>
                  <a:lnTo>
                    <a:pt x="753227" y="196842"/>
                  </a:lnTo>
                  <a:lnTo>
                    <a:pt x="773172" y="237213"/>
                  </a:lnTo>
                  <a:lnTo>
                    <a:pt x="787882" y="280008"/>
                  </a:lnTo>
                  <a:lnTo>
                    <a:pt x="796983" y="324877"/>
                  </a:lnTo>
                  <a:lnTo>
                    <a:pt x="800100" y="371475"/>
                  </a:lnTo>
                  <a:lnTo>
                    <a:pt x="796983" y="418072"/>
                  </a:lnTo>
                  <a:lnTo>
                    <a:pt x="787882" y="462941"/>
                  </a:lnTo>
                  <a:lnTo>
                    <a:pt x="773172" y="505736"/>
                  </a:lnTo>
                  <a:lnTo>
                    <a:pt x="753227" y="546107"/>
                  </a:lnTo>
                  <a:lnTo>
                    <a:pt x="728424" y="583706"/>
                  </a:lnTo>
                  <a:lnTo>
                    <a:pt x="699136" y="618186"/>
                  </a:lnTo>
                  <a:lnTo>
                    <a:pt x="665739" y="649198"/>
                  </a:lnTo>
                  <a:lnTo>
                    <a:pt x="628607" y="676394"/>
                  </a:lnTo>
                  <a:lnTo>
                    <a:pt x="588115" y="699425"/>
                  </a:lnTo>
                  <a:lnTo>
                    <a:pt x="544639" y="717945"/>
                  </a:lnTo>
                  <a:lnTo>
                    <a:pt x="498552" y="731604"/>
                  </a:lnTo>
                  <a:lnTo>
                    <a:pt x="450231" y="740055"/>
                  </a:lnTo>
                  <a:lnTo>
                    <a:pt x="400050" y="742950"/>
                  </a:lnTo>
                  <a:lnTo>
                    <a:pt x="349868" y="740055"/>
                  </a:lnTo>
                  <a:lnTo>
                    <a:pt x="301547" y="731604"/>
                  </a:lnTo>
                  <a:lnTo>
                    <a:pt x="255460" y="717945"/>
                  </a:lnTo>
                  <a:lnTo>
                    <a:pt x="211984" y="699425"/>
                  </a:lnTo>
                  <a:lnTo>
                    <a:pt x="171492" y="676394"/>
                  </a:lnTo>
                  <a:lnTo>
                    <a:pt x="134360" y="649198"/>
                  </a:lnTo>
                  <a:lnTo>
                    <a:pt x="100963" y="618186"/>
                  </a:lnTo>
                  <a:lnTo>
                    <a:pt x="71675" y="583706"/>
                  </a:lnTo>
                  <a:lnTo>
                    <a:pt x="46872" y="546107"/>
                  </a:lnTo>
                  <a:lnTo>
                    <a:pt x="26927" y="505736"/>
                  </a:lnTo>
                  <a:lnTo>
                    <a:pt x="12217" y="462941"/>
                  </a:lnTo>
                  <a:lnTo>
                    <a:pt x="3116" y="418072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450" y="4229100"/>
              <a:ext cx="228600" cy="1143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14550" y="3086100"/>
              <a:ext cx="1579245" cy="1143000"/>
            </a:xfrm>
            <a:custGeom>
              <a:avLst/>
              <a:gdLst/>
              <a:ahLst/>
              <a:cxnLst/>
              <a:rect l="l" t="t" r="r" b="b"/>
              <a:pathLst>
                <a:path w="1579245" h="1143000">
                  <a:moveTo>
                    <a:pt x="14859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866775" y="800100"/>
                  </a:lnTo>
                  <a:lnTo>
                    <a:pt x="1578768" y="1142991"/>
                  </a:lnTo>
                  <a:lnTo>
                    <a:pt x="1238250" y="800100"/>
                  </a:lnTo>
                  <a:lnTo>
                    <a:pt x="1485900" y="8001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14550" y="3086100"/>
              <a:ext cx="1579245" cy="1143000"/>
            </a:xfrm>
            <a:custGeom>
              <a:avLst/>
              <a:gdLst/>
              <a:ahLst/>
              <a:cxnLst/>
              <a:rect l="l" t="t" r="r" b="b"/>
              <a:pathLst>
                <a:path w="1579245" h="1143000">
                  <a:moveTo>
                    <a:pt x="0" y="0"/>
                  </a:moveTo>
                  <a:lnTo>
                    <a:pt x="866775" y="0"/>
                  </a:lnTo>
                  <a:lnTo>
                    <a:pt x="1238250" y="0"/>
                  </a:lnTo>
                  <a:lnTo>
                    <a:pt x="1485900" y="0"/>
                  </a:lnTo>
                  <a:lnTo>
                    <a:pt x="1485900" y="466724"/>
                  </a:lnTo>
                  <a:lnTo>
                    <a:pt x="1485900" y="666750"/>
                  </a:lnTo>
                  <a:lnTo>
                    <a:pt x="1485900" y="800100"/>
                  </a:lnTo>
                  <a:lnTo>
                    <a:pt x="1238250" y="800100"/>
                  </a:lnTo>
                  <a:lnTo>
                    <a:pt x="1578769" y="1142991"/>
                  </a:lnTo>
                  <a:lnTo>
                    <a:pt x="866775" y="800100"/>
                  </a:lnTo>
                  <a:lnTo>
                    <a:pt x="0" y="800100"/>
                  </a:lnTo>
                  <a:lnTo>
                    <a:pt x="0" y="666750"/>
                  </a:lnTo>
                  <a:lnTo>
                    <a:pt x="0" y="4667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292826" y="3119120"/>
            <a:ext cx="1129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ahoma"/>
                <a:cs typeface="Tahoma"/>
              </a:rPr>
              <a:t>Intra-</a:t>
            </a:r>
            <a:r>
              <a:rPr sz="1500" spc="-10" dirty="0">
                <a:latin typeface="Tahoma"/>
                <a:cs typeface="Tahoma"/>
              </a:rPr>
              <a:t>cluster </a:t>
            </a:r>
            <a:r>
              <a:rPr sz="1500" dirty="0">
                <a:latin typeface="Tahoma"/>
                <a:cs typeface="Tahoma"/>
              </a:rPr>
              <a:t>distances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are </a:t>
            </a:r>
            <a:r>
              <a:rPr sz="1500" spc="-10" dirty="0">
                <a:latin typeface="Tahoma"/>
                <a:cs typeface="Tahoma"/>
              </a:rPr>
              <a:t>minimized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8281" y="2412051"/>
            <a:ext cx="2733675" cy="1924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8043" y="2635402"/>
            <a:ext cx="4688840" cy="12776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Understanding</a:t>
            </a:r>
            <a:endParaRPr sz="1800">
              <a:latin typeface="Verdana"/>
              <a:cs typeface="Verdana"/>
            </a:endParaRPr>
          </a:p>
          <a:p>
            <a:pPr marL="641985" marR="5080" lvl="1" indent="-306070" algn="just">
              <a:lnSpc>
                <a:spcPct val="100000"/>
              </a:lnSpc>
              <a:spcBef>
                <a:spcPts val="1045"/>
              </a:spcBef>
              <a:buSzPct val="93333"/>
              <a:buFont typeface="Cambria"/>
              <a:buChar char="◾"/>
              <a:tabLst>
                <a:tab pos="641985" algn="l"/>
                <a:tab pos="643890" algn="l"/>
              </a:tabLst>
            </a:pPr>
            <a:r>
              <a:rPr sz="1500" dirty="0">
                <a:solidFill>
                  <a:srgbClr val="5ECCF3"/>
                </a:solidFill>
                <a:latin typeface="Trebuchet MS"/>
                <a:cs typeface="Trebuchet MS"/>
              </a:rPr>
              <a:t>	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Group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 related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documents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browsing,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group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genes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proteins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500" spc="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functionality,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group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stocks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price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fluctuations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8043" y="4281322"/>
            <a:ext cx="3282950" cy="7867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Summarization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Reduce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size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sets`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2381" y="4352544"/>
            <a:ext cx="98298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sz="1100" b="1" spc="-10" dirty="0">
                <a:latin typeface="Arial"/>
                <a:cs typeface="Arial"/>
              </a:rPr>
              <a:t>Clustering </a:t>
            </a:r>
            <a:r>
              <a:rPr sz="1100" b="1" spc="-30" dirty="0">
                <a:latin typeface="Arial"/>
                <a:cs typeface="Arial"/>
              </a:rPr>
              <a:t>precipitation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in </a:t>
            </a:r>
            <a:r>
              <a:rPr sz="1100" b="1" spc="-10" dirty="0">
                <a:latin typeface="Arial"/>
                <a:cs typeface="Arial"/>
              </a:rPr>
              <a:t>Australia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800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ANALYSIS?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4059" y="1862581"/>
            <a:ext cx="7027545" cy="403732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60" dirty="0">
                <a:solidFill>
                  <a:srgbClr val="212745"/>
                </a:solidFill>
                <a:latin typeface="Verdana"/>
                <a:cs typeface="Verdana"/>
              </a:rPr>
              <a:t>Cluster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collection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similar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(or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related)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another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within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Verdana"/>
                <a:cs typeface="Verdana"/>
              </a:rPr>
              <a:t>group</a:t>
            </a:r>
            <a:endParaRPr sz="16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dissimilar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(or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unrelated)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Verdana"/>
                <a:cs typeface="Verdana"/>
              </a:rPr>
              <a:t>groups</a:t>
            </a:r>
            <a:endParaRPr sz="16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50" dirty="0">
                <a:solidFill>
                  <a:srgbClr val="212745"/>
                </a:solidFill>
                <a:latin typeface="Verdana"/>
                <a:cs typeface="Verdana"/>
              </a:rPr>
              <a:t>Cluster</a:t>
            </a:r>
            <a:r>
              <a:rPr sz="1800" b="1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212745"/>
                </a:solidFill>
                <a:latin typeface="Verdana"/>
                <a:cs typeface="Verdana"/>
              </a:rPr>
              <a:t>analysis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6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i="1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0" dirty="0">
                <a:solidFill>
                  <a:srgbClr val="212745"/>
                </a:solidFill>
                <a:latin typeface="Trebuchet MS"/>
                <a:cs typeface="Trebuchet MS"/>
              </a:rPr>
              <a:t>segmentation,</a:t>
            </a: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160" dirty="0">
                <a:solidFill>
                  <a:srgbClr val="212745"/>
                </a:solidFill>
                <a:latin typeface="Trebuchet MS"/>
                <a:cs typeface="Trebuchet MS"/>
              </a:rPr>
              <a:t>…</a:t>
            </a:r>
            <a:r>
              <a:rPr sz="1800" spc="16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Finding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similarities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according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characteristics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found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grouping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similar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Verdana"/>
                <a:cs typeface="Verdana"/>
              </a:rPr>
              <a:t>clusters</a:t>
            </a:r>
            <a:endParaRPr sz="1600">
              <a:latin typeface="Verdana"/>
              <a:cs typeface="Verdana"/>
            </a:endParaRPr>
          </a:p>
          <a:p>
            <a:pPr marL="318135" marR="831215" indent="-306070">
              <a:lnSpc>
                <a:spcPct val="102200"/>
              </a:lnSpc>
              <a:spcBef>
                <a:spcPts val="8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Unsupervised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learning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predefined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(i.e.,</a:t>
            </a:r>
            <a:r>
              <a:rPr sz="18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learning</a:t>
            </a:r>
            <a:r>
              <a:rPr sz="1800" i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212745"/>
                </a:solidFill>
                <a:latin typeface="Trebuchet MS"/>
                <a:cs typeface="Trebuchet MS"/>
              </a:rPr>
              <a:t>by </a:t>
            </a:r>
            <a:r>
              <a:rPr sz="1800" i="1" spc="-170" dirty="0">
                <a:solidFill>
                  <a:srgbClr val="212745"/>
                </a:solidFill>
                <a:latin typeface="Trebuchet MS"/>
                <a:cs typeface="Trebuchet MS"/>
              </a:rPr>
              <a:t>observations</a:t>
            </a:r>
            <a:r>
              <a:rPr sz="1800" i="1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learning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supervised)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9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0070C0"/>
                </a:solidFill>
                <a:latin typeface="Verdana"/>
                <a:cs typeface="Verdana"/>
              </a:rPr>
              <a:t>stand-</a:t>
            </a:r>
            <a:r>
              <a:rPr sz="1600" spc="-180" dirty="0">
                <a:solidFill>
                  <a:srgbClr val="0070C0"/>
                </a:solidFill>
                <a:latin typeface="Verdana"/>
                <a:cs typeface="Verdana"/>
              </a:rPr>
              <a:t>alone</a:t>
            </a:r>
            <a:r>
              <a:rPr sz="1600" spc="-95" dirty="0">
                <a:solidFill>
                  <a:srgbClr val="0070C0"/>
                </a:solidFill>
                <a:latin typeface="Verdana"/>
                <a:cs typeface="Verdana"/>
              </a:rPr>
              <a:t> tool</a:t>
            </a:r>
            <a:r>
              <a:rPr sz="1600" spc="-9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get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insight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6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distribution</a:t>
            </a:r>
            <a:endParaRPr sz="16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9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C00000"/>
                </a:solidFill>
                <a:latin typeface="Verdana"/>
                <a:cs typeface="Verdana"/>
              </a:rPr>
              <a:t>preprocessing</a:t>
            </a:r>
            <a:r>
              <a:rPr sz="1600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C00000"/>
                </a:solidFill>
                <a:latin typeface="Verdana"/>
                <a:cs typeface="Verdana"/>
              </a:rPr>
              <a:t>step</a:t>
            </a:r>
            <a:r>
              <a:rPr sz="1600" spc="-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algorithms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01930" marR="330835">
                        <a:lnSpc>
                          <a:spcPct val="100699"/>
                        </a:lnSpc>
                        <a:spcBef>
                          <a:spcPts val="1675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UNDERSTANDING</a:t>
                      </a:r>
                      <a:r>
                        <a:rPr sz="2800" spc="-3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272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320543"/>
            <a:ext cx="7757795" cy="33020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Biology: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taxonomy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living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things: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kingdom,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phylum,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class,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order,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family,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genus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species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retrieval: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document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Land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use: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Identification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land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earth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observation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endParaRPr sz="1500">
              <a:latin typeface="Trebuchet MS"/>
              <a:cs typeface="Trebuchet MS"/>
            </a:endParaRPr>
          </a:p>
          <a:p>
            <a:pPr marL="318770" marR="268605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Marketing: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Help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marketers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discover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distinct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groups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bases,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then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this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knowledge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develop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targeted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marketing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programs</a:t>
            </a:r>
            <a:endParaRPr sz="1500">
              <a:latin typeface="Trebuchet MS"/>
              <a:cs typeface="Trebuchet MS"/>
            </a:endParaRPr>
          </a:p>
          <a:p>
            <a:pPr marL="318770" marR="41910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City-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planning: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Identifying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groups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houses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according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house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type,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value,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geographical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location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Earth-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quake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studies: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Observed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earth-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quake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epicenters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should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clustered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along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continent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faults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Climate: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understanding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earth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climate,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patterns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atmospheric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ocean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Economic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Science: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market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research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400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2400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PREPROCESSING</a:t>
                      </a:r>
                      <a:r>
                        <a:rPr sz="2400" spc="-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TOOL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(UTILITY)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221484"/>
            <a:ext cx="7291070" cy="34759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Summarization: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Preprocessing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regression,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PCA,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classification,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association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2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Compression: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Image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processing: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vector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quantization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Finding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K-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nearest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212745"/>
                </a:solidFill>
                <a:latin typeface="Verdana"/>
                <a:cs typeface="Verdana"/>
              </a:rPr>
              <a:t>Neighbors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2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Localizing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search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small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Outlier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212745"/>
                </a:solidFill>
                <a:latin typeface="Verdana"/>
                <a:cs typeface="Verdana"/>
              </a:rPr>
              <a:t>detection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Outliers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viewed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those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“far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away”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7380" y="2086355"/>
            <a:ext cx="3646170" cy="531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409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20" dirty="0">
                <a:solidFill>
                  <a:srgbClr val="000090"/>
                </a:solidFill>
                <a:latin typeface="Arial MT"/>
                <a:cs typeface="Arial MT"/>
              </a:rPr>
              <a:t>Basic</a:t>
            </a:r>
            <a:r>
              <a:rPr sz="1400" spc="-5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90"/>
                </a:solidFill>
                <a:latin typeface="Arial MT"/>
                <a:cs typeface="Arial MT"/>
              </a:rPr>
              <a:t>idea:</a:t>
            </a:r>
            <a:r>
              <a:rPr sz="1400" spc="-4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group</a:t>
            </a:r>
            <a:r>
              <a:rPr sz="1400" spc="-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together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similar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instances</a:t>
            </a:r>
            <a:endParaRPr sz="14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3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30" dirty="0">
                <a:solidFill>
                  <a:srgbClr val="000090"/>
                </a:solidFill>
                <a:latin typeface="Arial MT"/>
                <a:cs typeface="Arial MT"/>
              </a:rPr>
              <a:t>Example:</a:t>
            </a:r>
            <a:r>
              <a:rPr sz="1400" spc="-6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745"/>
                </a:solidFill>
                <a:latin typeface="Arial MT"/>
                <a:cs typeface="Arial MT"/>
              </a:rPr>
              <a:t>2D</a:t>
            </a: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point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Arial MT"/>
                <a:cs typeface="Arial MT"/>
              </a:rPr>
              <a:t>patterns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80" y="4142570"/>
            <a:ext cx="6845934" cy="11525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6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20" dirty="0">
                <a:solidFill>
                  <a:srgbClr val="000090"/>
                </a:solidFill>
                <a:latin typeface="Arial MT"/>
                <a:cs typeface="Arial MT"/>
              </a:rPr>
              <a:t>What</a:t>
            </a:r>
            <a:r>
              <a:rPr sz="1400" spc="-1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90"/>
                </a:solidFill>
                <a:latin typeface="Arial MT"/>
                <a:cs typeface="Arial MT"/>
              </a:rPr>
              <a:t>could</a:t>
            </a:r>
            <a:r>
              <a:rPr sz="1400" spc="-3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000090"/>
                </a:solidFill>
                <a:latin typeface="SimSun-ExtB"/>
                <a:cs typeface="SimSun-ExtB"/>
              </a:rPr>
              <a:t>“</a:t>
            </a:r>
            <a:r>
              <a:rPr sz="1400" spc="-35" dirty="0">
                <a:solidFill>
                  <a:srgbClr val="000090"/>
                </a:solidFill>
                <a:latin typeface="Arial MT"/>
                <a:cs typeface="Arial MT"/>
              </a:rPr>
              <a:t>similar</a:t>
            </a:r>
            <a:r>
              <a:rPr sz="1400" spc="-35" dirty="0">
                <a:solidFill>
                  <a:srgbClr val="000090"/>
                </a:solidFill>
                <a:latin typeface="SimSun-ExtB"/>
                <a:cs typeface="SimSun-ExtB"/>
              </a:rPr>
              <a:t>”</a:t>
            </a:r>
            <a:r>
              <a:rPr sz="1400" spc="-360" dirty="0">
                <a:solidFill>
                  <a:srgbClr val="000090"/>
                </a:solidFill>
                <a:latin typeface="SimSun-ExtB"/>
                <a:cs typeface="SimSun-ExtB"/>
              </a:rPr>
              <a:t> </a:t>
            </a:r>
            <a:r>
              <a:rPr sz="1400" spc="-20" dirty="0">
                <a:solidFill>
                  <a:srgbClr val="000090"/>
                </a:solidFill>
                <a:latin typeface="Arial MT"/>
                <a:cs typeface="Arial MT"/>
              </a:rPr>
              <a:t>mean?</a:t>
            </a:r>
            <a:endParaRPr sz="14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44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option: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small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(squared)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Euclidean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distance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200">
              <a:latin typeface="Arial MT"/>
              <a:cs typeface="Arial MT"/>
            </a:endParaRPr>
          </a:p>
          <a:p>
            <a:pPr marL="642620" marR="5080" lvl="1" indent="-306070">
              <a:lnSpc>
                <a:spcPct val="70000"/>
              </a:lnSpc>
              <a:buClr>
                <a:srgbClr val="5ECCF3"/>
              </a:buClr>
              <a:buSzPct val="91666"/>
              <a:buFont typeface="Cambria"/>
              <a:buChar char="◾"/>
              <a:tabLst>
                <a:tab pos="642620" algn="l"/>
              </a:tabLst>
            </a:pP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Clustering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results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crucially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dependent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measure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similarity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distance)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between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“points”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clustered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9950" y="2616967"/>
            <a:ext cx="2760980" cy="577215"/>
            <a:chOff x="4679950" y="2616967"/>
            <a:chExt cx="2760980" cy="5772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587" y="2885254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037" y="2885254"/>
              <a:ext cx="12382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637" y="2828104"/>
              <a:ext cx="123825" cy="123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0237" y="2885254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837" y="2885254"/>
              <a:ext cx="123825" cy="123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7437" y="2828104"/>
              <a:ext cx="123825" cy="1238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8887" y="2885254"/>
              <a:ext cx="123825" cy="1238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487" y="2942404"/>
              <a:ext cx="123825" cy="123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6087" y="2885254"/>
              <a:ext cx="123825" cy="123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687" y="2885254"/>
              <a:ext cx="123825" cy="123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91062" y="2628079"/>
              <a:ext cx="2738755" cy="554990"/>
            </a:xfrm>
            <a:custGeom>
              <a:avLst/>
              <a:gdLst/>
              <a:ahLst/>
              <a:cxnLst/>
              <a:rect l="l" t="t" r="r" b="b"/>
              <a:pathLst>
                <a:path w="2738754" h="554989">
                  <a:moveTo>
                    <a:pt x="0" y="277416"/>
                  </a:moveTo>
                  <a:lnTo>
                    <a:pt x="17920" y="232417"/>
                  </a:lnTo>
                  <a:lnTo>
                    <a:pt x="48909" y="203667"/>
                  </a:lnTo>
                  <a:lnTo>
                    <a:pt x="94157" y="176114"/>
                  </a:lnTo>
                  <a:lnTo>
                    <a:pt x="152829" y="149927"/>
                  </a:lnTo>
                  <a:lnTo>
                    <a:pt x="224090" y="125275"/>
                  </a:lnTo>
                  <a:lnTo>
                    <a:pt x="264179" y="113577"/>
                  </a:lnTo>
                  <a:lnTo>
                    <a:pt x="307103" y="102327"/>
                  </a:lnTo>
                  <a:lnTo>
                    <a:pt x="352756" y="91545"/>
                  </a:lnTo>
                  <a:lnTo>
                    <a:pt x="401034" y="81253"/>
                  </a:lnTo>
                  <a:lnTo>
                    <a:pt x="451833" y="71471"/>
                  </a:lnTo>
                  <a:lnTo>
                    <a:pt x="505049" y="62221"/>
                  </a:lnTo>
                  <a:lnTo>
                    <a:pt x="560576" y="53525"/>
                  </a:lnTo>
                  <a:lnTo>
                    <a:pt x="618310" y="45402"/>
                  </a:lnTo>
                  <a:lnTo>
                    <a:pt x="678147" y="37875"/>
                  </a:lnTo>
                  <a:lnTo>
                    <a:pt x="739984" y="30964"/>
                  </a:lnTo>
                  <a:lnTo>
                    <a:pt x="803714" y="24691"/>
                  </a:lnTo>
                  <a:lnTo>
                    <a:pt x="869234" y="19077"/>
                  </a:lnTo>
                  <a:lnTo>
                    <a:pt x="936439" y="14142"/>
                  </a:lnTo>
                  <a:lnTo>
                    <a:pt x="1005226" y="9909"/>
                  </a:lnTo>
                  <a:lnTo>
                    <a:pt x="1075489" y="6398"/>
                  </a:lnTo>
                  <a:lnTo>
                    <a:pt x="1147124" y="3630"/>
                  </a:lnTo>
                  <a:lnTo>
                    <a:pt x="1220027" y="1627"/>
                  </a:lnTo>
                  <a:lnTo>
                    <a:pt x="1294093" y="410"/>
                  </a:lnTo>
                  <a:lnTo>
                    <a:pt x="1369219" y="0"/>
                  </a:lnTo>
                  <a:lnTo>
                    <a:pt x="1444344" y="410"/>
                  </a:lnTo>
                  <a:lnTo>
                    <a:pt x="1518410" y="1627"/>
                  </a:lnTo>
                  <a:lnTo>
                    <a:pt x="1591313" y="3630"/>
                  </a:lnTo>
                  <a:lnTo>
                    <a:pt x="1662948" y="6398"/>
                  </a:lnTo>
                  <a:lnTo>
                    <a:pt x="1733211" y="9909"/>
                  </a:lnTo>
                  <a:lnTo>
                    <a:pt x="1801998" y="14142"/>
                  </a:lnTo>
                  <a:lnTo>
                    <a:pt x="1869203" y="19077"/>
                  </a:lnTo>
                  <a:lnTo>
                    <a:pt x="1934723" y="24691"/>
                  </a:lnTo>
                  <a:lnTo>
                    <a:pt x="1998454" y="30964"/>
                  </a:lnTo>
                  <a:lnTo>
                    <a:pt x="2060290" y="37875"/>
                  </a:lnTo>
                  <a:lnTo>
                    <a:pt x="2120127" y="45402"/>
                  </a:lnTo>
                  <a:lnTo>
                    <a:pt x="2177862" y="53525"/>
                  </a:lnTo>
                  <a:lnTo>
                    <a:pt x="2233389" y="62221"/>
                  </a:lnTo>
                  <a:lnTo>
                    <a:pt x="2286604" y="71471"/>
                  </a:lnTo>
                  <a:lnTo>
                    <a:pt x="2337403" y="81253"/>
                  </a:lnTo>
                  <a:lnTo>
                    <a:pt x="2385681" y="91545"/>
                  </a:lnTo>
                  <a:lnTo>
                    <a:pt x="2431334" y="102327"/>
                  </a:lnTo>
                  <a:lnTo>
                    <a:pt x="2474258" y="113577"/>
                  </a:lnTo>
                  <a:lnTo>
                    <a:pt x="2514348" y="125275"/>
                  </a:lnTo>
                  <a:lnTo>
                    <a:pt x="2551499" y="137398"/>
                  </a:lnTo>
                  <a:lnTo>
                    <a:pt x="2616570" y="162839"/>
                  </a:lnTo>
                  <a:lnTo>
                    <a:pt x="2668634" y="189731"/>
                  </a:lnTo>
                  <a:lnTo>
                    <a:pt x="2706857" y="217903"/>
                  </a:lnTo>
                  <a:lnTo>
                    <a:pt x="2736412" y="262194"/>
                  </a:lnTo>
                  <a:lnTo>
                    <a:pt x="2738438" y="277416"/>
                  </a:lnTo>
                  <a:lnTo>
                    <a:pt x="2736412" y="292637"/>
                  </a:lnTo>
                  <a:lnTo>
                    <a:pt x="2706857" y="336928"/>
                  </a:lnTo>
                  <a:lnTo>
                    <a:pt x="2668634" y="365100"/>
                  </a:lnTo>
                  <a:lnTo>
                    <a:pt x="2616570" y="391992"/>
                  </a:lnTo>
                  <a:lnTo>
                    <a:pt x="2551499" y="417433"/>
                  </a:lnTo>
                  <a:lnTo>
                    <a:pt x="2514348" y="429556"/>
                  </a:lnTo>
                  <a:lnTo>
                    <a:pt x="2474258" y="441254"/>
                  </a:lnTo>
                  <a:lnTo>
                    <a:pt x="2431334" y="452504"/>
                  </a:lnTo>
                  <a:lnTo>
                    <a:pt x="2385681" y="463286"/>
                  </a:lnTo>
                  <a:lnTo>
                    <a:pt x="2337403" y="473578"/>
                  </a:lnTo>
                  <a:lnTo>
                    <a:pt x="2286604" y="483360"/>
                  </a:lnTo>
                  <a:lnTo>
                    <a:pt x="2233389" y="492610"/>
                  </a:lnTo>
                  <a:lnTo>
                    <a:pt x="2177862" y="501306"/>
                  </a:lnTo>
                  <a:lnTo>
                    <a:pt x="2120127" y="509429"/>
                  </a:lnTo>
                  <a:lnTo>
                    <a:pt x="2060290" y="516956"/>
                  </a:lnTo>
                  <a:lnTo>
                    <a:pt x="1998454" y="523867"/>
                  </a:lnTo>
                  <a:lnTo>
                    <a:pt x="1934723" y="530140"/>
                  </a:lnTo>
                  <a:lnTo>
                    <a:pt x="1869203" y="535754"/>
                  </a:lnTo>
                  <a:lnTo>
                    <a:pt x="1801998" y="540689"/>
                  </a:lnTo>
                  <a:lnTo>
                    <a:pt x="1733211" y="544922"/>
                  </a:lnTo>
                  <a:lnTo>
                    <a:pt x="1662948" y="548433"/>
                  </a:lnTo>
                  <a:lnTo>
                    <a:pt x="1591313" y="551201"/>
                  </a:lnTo>
                  <a:lnTo>
                    <a:pt x="1518410" y="553204"/>
                  </a:lnTo>
                  <a:lnTo>
                    <a:pt x="1444344" y="554421"/>
                  </a:lnTo>
                  <a:lnTo>
                    <a:pt x="1369219" y="554832"/>
                  </a:lnTo>
                  <a:lnTo>
                    <a:pt x="1294093" y="554421"/>
                  </a:lnTo>
                  <a:lnTo>
                    <a:pt x="1220027" y="553204"/>
                  </a:lnTo>
                  <a:lnTo>
                    <a:pt x="1147124" y="551201"/>
                  </a:lnTo>
                  <a:lnTo>
                    <a:pt x="1075489" y="548433"/>
                  </a:lnTo>
                  <a:lnTo>
                    <a:pt x="1005226" y="544922"/>
                  </a:lnTo>
                  <a:lnTo>
                    <a:pt x="936439" y="540689"/>
                  </a:lnTo>
                  <a:lnTo>
                    <a:pt x="869234" y="535754"/>
                  </a:lnTo>
                  <a:lnTo>
                    <a:pt x="803714" y="530140"/>
                  </a:lnTo>
                  <a:lnTo>
                    <a:pt x="739984" y="523867"/>
                  </a:lnTo>
                  <a:lnTo>
                    <a:pt x="678147" y="516956"/>
                  </a:lnTo>
                  <a:lnTo>
                    <a:pt x="618310" y="509429"/>
                  </a:lnTo>
                  <a:lnTo>
                    <a:pt x="560576" y="501306"/>
                  </a:lnTo>
                  <a:lnTo>
                    <a:pt x="505049" y="492610"/>
                  </a:lnTo>
                  <a:lnTo>
                    <a:pt x="451833" y="483360"/>
                  </a:lnTo>
                  <a:lnTo>
                    <a:pt x="401034" y="473578"/>
                  </a:lnTo>
                  <a:lnTo>
                    <a:pt x="352756" y="463286"/>
                  </a:lnTo>
                  <a:lnTo>
                    <a:pt x="307103" y="452504"/>
                  </a:lnTo>
                  <a:lnTo>
                    <a:pt x="264179" y="441254"/>
                  </a:lnTo>
                  <a:lnTo>
                    <a:pt x="224090" y="429556"/>
                  </a:lnTo>
                  <a:lnTo>
                    <a:pt x="186938" y="417433"/>
                  </a:lnTo>
                  <a:lnTo>
                    <a:pt x="121868" y="391992"/>
                  </a:lnTo>
                  <a:lnTo>
                    <a:pt x="69803" y="365100"/>
                  </a:lnTo>
                  <a:lnTo>
                    <a:pt x="31580" y="336928"/>
                  </a:lnTo>
                  <a:lnTo>
                    <a:pt x="2025" y="292637"/>
                  </a:lnTo>
                  <a:lnTo>
                    <a:pt x="0" y="277416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791868" y="3302765"/>
            <a:ext cx="2760980" cy="503555"/>
            <a:chOff x="4791868" y="3302765"/>
            <a:chExt cx="2760980" cy="50355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587" y="3456754"/>
              <a:ext cx="123825" cy="1238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0187" y="3456754"/>
              <a:ext cx="123825" cy="1238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637" y="3456754"/>
              <a:ext cx="123825" cy="1238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0237" y="3513904"/>
              <a:ext cx="123825" cy="1238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837" y="3456754"/>
              <a:ext cx="123825" cy="1238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7437" y="3456754"/>
              <a:ext cx="123825" cy="1238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6037" y="3399604"/>
              <a:ext cx="123825" cy="1238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487" y="3456754"/>
              <a:ext cx="123825" cy="1238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6087" y="3513904"/>
              <a:ext cx="123825" cy="1238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687" y="3456754"/>
              <a:ext cx="123825" cy="1238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02981" y="3313878"/>
              <a:ext cx="2738755" cy="481330"/>
            </a:xfrm>
            <a:custGeom>
              <a:avLst/>
              <a:gdLst/>
              <a:ahLst/>
              <a:cxnLst/>
              <a:rect l="l" t="t" r="r" b="b"/>
              <a:pathLst>
                <a:path w="2738754" h="481329">
                  <a:moveTo>
                    <a:pt x="0" y="240506"/>
                  </a:moveTo>
                  <a:lnTo>
                    <a:pt x="17920" y="201495"/>
                  </a:lnTo>
                  <a:lnTo>
                    <a:pt x="48909" y="176570"/>
                  </a:lnTo>
                  <a:lnTo>
                    <a:pt x="94157" y="152683"/>
                  </a:lnTo>
                  <a:lnTo>
                    <a:pt x="152829" y="129979"/>
                  </a:lnTo>
                  <a:lnTo>
                    <a:pt x="224090" y="108607"/>
                  </a:lnTo>
                  <a:lnTo>
                    <a:pt x="264179" y="98466"/>
                  </a:lnTo>
                  <a:lnTo>
                    <a:pt x="307103" y="88713"/>
                  </a:lnTo>
                  <a:lnTo>
                    <a:pt x="352756" y="79365"/>
                  </a:lnTo>
                  <a:lnTo>
                    <a:pt x="401034" y="70442"/>
                  </a:lnTo>
                  <a:lnTo>
                    <a:pt x="451833" y="61962"/>
                  </a:lnTo>
                  <a:lnTo>
                    <a:pt x="505049" y="53943"/>
                  </a:lnTo>
                  <a:lnTo>
                    <a:pt x="560576" y="46403"/>
                  </a:lnTo>
                  <a:lnTo>
                    <a:pt x="618310" y="39361"/>
                  </a:lnTo>
                  <a:lnTo>
                    <a:pt x="678147" y="32836"/>
                  </a:lnTo>
                  <a:lnTo>
                    <a:pt x="739984" y="26844"/>
                  </a:lnTo>
                  <a:lnTo>
                    <a:pt x="803714" y="21406"/>
                  </a:lnTo>
                  <a:lnTo>
                    <a:pt x="869234" y="16539"/>
                  </a:lnTo>
                  <a:lnTo>
                    <a:pt x="936439" y="12261"/>
                  </a:lnTo>
                  <a:lnTo>
                    <a:pt x="1005226" y="8591"/>
                  </a:lnTo>
                  <a:lnTo>
                    <a:pt x="1075489" y="5547"/>
                  </a:lnTo>
                  <a:lnTo>
                    <a:pt x="1147124" y="3147"/>
                  </a:lnTo>
                  <a:lnTo>
                    <a:pt x="1220027" y="1411"/>
                  </a:lnTo>
                  <a:lnTo>
                    <a:pt x="1294093" y="355"/>
                  </a:lnTo>
                  <a:lnTo>
                    <a:pt x="1369219" y="0"/>
                  </a:lnTo>
                  <a:lnTo>
                    <a:pt x="1444344" y="355"/>
                  </a:lnTo>
                  <a:lnTo>
                    <a:pt x="1518410" y="1411"/>
                  </a:lnTo>
                  <a:lnTo>
                    <a:pt x="1591313" y="3147"/>
                  </a:lnTo>
                  <a:lnTo>
                    <a:pt x="1662948" y="5547"/>
                  </a:lnTo>
                  <a:lnTo>
                    <a:pt x="1733211" y="8591"/>
                  </a:lnTo>
                  <a:lnTo>
                    <a:pt x="1801998" y="12261"/>
                  </a:lnTo>
                  <a:lnTo>
                    <a:pt x="1869203" y="16539"/>
                  </a:lnTo>
                  <a:lnTo>
                    <a:pt x="1934723" y="21406"/>
                  </a:lnTo>
                  <a:lnTo>
                    <a:pt x="1998454" y="26844"/>
                  </a:lnTo>
                  <a:lnTo>
                    <a:pt x="2060290" y="32836"/>
                  </a:lnTo>
                  <a:lnTo>
                    <a:pt x="2120127" y="39361"/>
                  </a:lnTo>
                  <a:lnTo>
                    <a:pt x="2177862" y="46403"/>
                  </a:lnTo>
                  <a:lnTo>
                    <a:pt x="2233389" y="53943"/>
                  </a:lnTo>
                  <a:lnTo>
                    <a:pt x="2286604" y="61962"/>
                  </a:lnTo>
                  <a:lnTo>
                    <a:pt x="2337403" y="70442"/>
                  </a:lnTo>
                  <a:lnTo>
                    <a:pt x="2385681" y="79365"/>
                  </a:lnTo>
                  <a:lnTo>
                    <a:pt x="2431334" y="88713"/>
                  </a:lnTo>
                  <a:lnTo>
                    <a:pt x="2474258" y="98466"/>
                  </a:lnTo>
                  <a:lnTo>
                    <a:pt x="2514348" y="108607"/>
                  </a:lnTo>
                  <a:lnTo>
                    <a:pt x="2551499" y="119118"/>
                  </a:lnTo>
                  <a:lnTo>
                    <a:pt x="2616570" y="141174"/>
                  </a:lnTo>
                  <a:lnTo>
                    <a:pt x="2668634" y="164487"/>
                  </a:lnTo>
                  <a:lnTo>
                    <a:pt x="2706857" y="188912"/>
                  </a:lnTo>
                  <a:lnTo>
                    <a:pt x="2736412" y="227310"/>
                  </a:lnTo>
                  <a:lnTo>
                    <a:pt x="2738438" y="240506"/>
                  </a:lnTo>
                  <a:lnTo>
                    <a:pt x="2736412" y="253702"/>
                  </a:lnTo>
                  <a:lnTo>
                    <a:pt x="2706857" y="292100"/>
                  </a:lnTo>
                  <a:lnTo>
                    <a:pt x="2668634" y="316525"/>
                  </a:lnTo>
                  <a:lnTo>
                    <a:pt x="2616570" y="339838"/>
                  </a:lnTo>
                  <a:lnTo>
                    <a:pt x="2551499" y="361894"/>
                  </a:lnTo>
                  <a:lnTo>
                    <a:pt x="2514348" y="372405"/>
                  </a:lnTo>
                  <a:lnTo>
                    <a:pt x="2474258" y="382546"/>
                  </a:lnTo>
                  <a:lnTo>
                    <a:pt x="2431334" y="392299"/>
                  </a:lnTo>
                  <a:lnTo>
                    <a:pt x="2385681" y="401647"/>
                  </a:lnTo>
                  <a:lnTo>
                    <a:pt x="2337403" y="410570"/>
                  </a:lnTo>
                  <a:lnTo>
                    <a:pt x="2286604" y="419050"/>
                  </a:lnTo>
                  <a:lnTo>
                    <a:pt x="2233389" y="427069"/>
                  </a:lnTo>
                  <a:lnTo>
                    <a:pt x="2177862" y="434609"/>
                  </a:lnTo>
                  <a:lnTo>
                    <a:pt x="2120127" y="441651"/>
                  </a:lnTo>
                  <a:lnTo>
                    <a:pt x="2060290" y="448176"/>
                  </a:lnTo>
                  <a:lnTo>
                    <a:pt x="1998454" y="454168"/>
                  </a:lnTo>
                  <a:lnTo>
                    <a:pt x="1934723" y="459606"/>
                  </a:lnTo>
                  <a:lnTo>
                    <a:pt x="1869203" y="464473"/>
                  </a:lnTo>
                  <a:lnTo>
                    <a:pt x="1801998" y="468751"/>
                  </a:lnTo>
                  <a:lnTo>
                    <a:pt x="1733211" y="472421"/>
                  </a:lnTo>
                  <a:lnTo>
                    <a:pt x="1662948" y="475465"/>
                  </a:lnTo>
                  <a:lnTo>
                    <a:pt x="1591313" y="477865"/>
                  </a:lnTo>
                  <a:lnTo>
                    <a:pt x="1518410" y="479601"/>
                  </a:lnTo>
                  <a:lnTo>
                    <a:pt x="1444344" y="480657"/>
                  </a:lnTo>
                  <a:lnTo>
                    <a:pt x="1369219" y="481013"/>
                  </a:lnTo>
                  <a:lnTo>
                    <a:pt x="1294093" y="480657"/>
                  </a:lnTo>
                  <a:lnTo>
                    <a:pt x="1220027" y="479601"/>
                  </a:lnTo>
                  <a:lnTo>
                    <a:pt x="1147124" y="477865"/>
                  </a:lnTo>
                  <a:lnTo>
                    <a:pt x="1075489" y="475465"/>
                  </a:lnTo>
                  <a:lnTo>
                    <a:pt x="1005226" y="472421"/>
                  </a:lnTo>
                  <a:lnTo>
                    <a:pt x="936439" y="468751"/>
                  </a:lnTo>
                  <a:lnTo>
                    <a:pt x="869234" y="464473"/>
                  </a:lnTo>
                  <a:lnTo>
                    <a:pt x="803714" y="459606"/>
                  </a:lnTo>
                  <a:lnTo>
                    <a:pt x="739984" y="454168"/>
                  </a:lnTo>
                  <a:lnTo>
                    <a:pt x="678147" y="448176"/>
                  </a:lnTo>
                  <a:lnTo>
                    <a:pt x="618310" y="441651"/>
                  </a:lnTo>
                  <a:lnTo>
                    <a:pt x="560576" y="434609"/>
                  </a:lnTo>
                  <a:lnTo>
                    <a:pt x="505049" y="427069"/>
                  </a:lnTo>
                  <a:lnTo>
                    <a:pt x="451833" y="419050"/>
                  </a:lnTo>
                  <a:lnTo>
                    <a:pt x="401034" y="410570"/>
                  </a:lnTo>
                  <a:lnTo>
                    <a:pt x="352756" y="401647"/>
                  </a:lnTo>
                  <a:lnTo>
                    <a:pt x="307103" y="392299"/>
                  </a:lnTo>
                  <a:lnTo>
                    <a:pt x="264179" y="382546"/>
                  </a:lnTo>
                  <a:lnTo>
                    <a:pt x="224090" y="372405"/>
                  </a:lnTo>
                  <a:lnTo>
                    <a:pt x="186938" y="361894"/>
                  </a:lnTo>
                  <a:lnTo>
                    <a:pt x="121868" y="339838"/>
                  </a:lnTo>
                  <a:lnTo>
                    <a:pt x="69803" y="316525"/>
                  </a:lnTo>
                  <a:lnTo>
                    <a:pt x="31580" y="292100"/>
                  </a:lnTo>
                  <a:lnTo>
                    <a:pt x="2025" y="253702"/>
                  </a:lnTo>
                  <a:lnTo>
                    <a:pt x="0" y="240506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998662" y="2616967"/>
            <a:ext cx="1612900" cy="1472565"/>
            <a:chOff x="1998662" y="2616967"/>
            <a:chExt cx="1612900" cy="147256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6937" y="2828104"/>
              <a:ext cx="123825" cy="1238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6937" y="3113854"/>
              <a:ext cx="123825" cy="123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5537" y="2885254"/>
              <a:ext cx="123825" cy="1238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337" y="3513904"/>
              <a:ext cx="123825" cy="1238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037" y="3685354"/>
              <a:ext cx="123825" cy="1238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87" y="3685354"/>
              <a:ext cx="123825" cy="1238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87" y="3513904"/>
              <a:ext cx="123825" cy="1238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987" y="2828104"/>
              <a:ext cx="123825" cy="1238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009775" y="2628079"/>
              <a:ext cx="790575" cy="776605"/>
            </a:xfrm>
            <a:custGeom>
              <a:avLst/>
              <a:gdLst/>
              <a:ahLst/>
              <a:cxnLst/>
              <a:rect l="l" t="t" r="r" b="b"/>
              <a:pathLst>
                <a:path w="790575" h="776604">
                  <a:moveTo>
                    <a:pt x="0" y="388144"/>
                  </a:moveTo>
                  <a:lnTo>
                    <a:pt x="3079" y="339456"/>
                  </a:lnTo>
                  <a:lnTo>
                    <a:pt x="12072" y="292572"/>
                  </a:lnTo>
                  <a:lnTo>
                    <a:pt x="26607" y="247858"/>
                  </a:lnTo>
                  <a:lnTo>
                    <a:pt x="46314" y="205675"/>
                  </a:lnTo>
                  <a:lnTo>
                    <a:pt x="70822" y="166388"/>
                  </a:lnTo>
                  <a:lnTo>
                    <a:pt x="99761" y="130362"/>
                  </a:lnTo>
                  <a:lnTo>
                    <a:pt x="132761" y="97958"/>
                  </a:lnTo>
                  <a:lnTo>
                    <a:pt x="169451" y="69542"/>
                  </a:lnTo>
                  <a:lnTo>
                    <a:pt x="209460" y="45477"/>
                  </a:lnTo>
                  <a:lnTo>
                    <a:pt x="252419" y="26126"/>
                  </a:lnTo>
                  <a:lnTo>
                    <a:pt x="297957" y="11854"/>
                  </a:lnTo>
                  <a:lnTo>
                    <a:pt x="345703" y="3024"/>
                  </a:lnTo>
                  <a:lnTo>
                    <a:pt x="395287" y="0"/>
                  </a:lnTo>
                  <a:lnTo>
                    <a:pt x="444871" y="3024"/>
                  </a:lnTo>
                  <a:lnTo>
                    <a:pt x="492617" y="11854"/>
                  </a:lnTo>
                  <a:lnTo>
                    <a:pt x="538155" y="26126"/>
                  </a:lnTo>
                  <a:lnTo>
                    <a:pt x="581114" y="45477"/>
                  </a:lnTo>
                  <a:lnTo>
                    <a:pt x="621123" y="69542"/>
                  </a:lnTo>
                  <a:lnTo>
                    <a:pt x="657813" y="97958"/>
                  </a:lnTo>
                  <a:lnTo>
                    <a:pt x="690813" y="130362"/>
                  </a:lnTo>
                  <a:lnTo>
                    <a:pt x="719752" y="166388"/>
                  </a:lnTo>
                  <a:lnTo>
                    <a:pt x="744260" y="205675"/>
                  </a:lnTo>
                  <a:lnTo>
                    <a:pt x="763967" y="247858"/>
                  </a:lnTo>
                  <a:lnTo>
                    <a:pt x="778502" y="292572"/>
                  </a:lnTo>
                  <a:lnTo>
                    <a:pt x="787495" y="339456"/>
                  </a:lnTo>
                  <a:lnTo>
                    <a:pt x="790575" y="388144"/>
                  </a:lnTo>
                  <a:lnTo>
                    <a:pt x="787495" y="436831"/>
                  </a:lnTo>
                  <a:lnTo>
                    <a:pt x="778502" y="483715"/>
                  </a:lnTo>
                  <a:lnTo>
                    <a:pt x="763967" y="528429"/>
                  </a:lnTo>
                  <a:lnTo>
                    <a:pt x="744260" y="570612"/>
                  </a:lnTo>
                  <a:lnTo>
                    <a:pt x="719752" y="609899"/>
                  </a:lnTo>
                  <a:lnTo>
                    <a:pt x="690813" y="645925"/>
                  </a:lnTo>
                  <a:lnTo>
                    <a:pt x="657813" y="678329"/>
                  </a:lnTo>
                  <a:lnTo>
                    <a:pt x="621123" y="706745"/>
                  </a:lnTo>
                  <a:lnTo>
                    <a:pt x="581114" y="730810"/>
                  </a:lnTo>
                  <a:lnTo>
                    <a:pt x="538155" y="750161"/>
                  </a:lnTo>
                  <a:lnTo>
                    <a:pt x="492617" y="764433"/>
                  </a:lnTo>
                  <a:lnTo>
                    <a:pt x="444871" y="773263"/>
                  </a:lnTo>
                  <a:lnTo>
                    <a:pt x="395287" y="776288"/>
                  </a:lnTo>
                  <a:lnTo>
                    <a:pt x="345703" y="773263"/>
                  </a:lnTo>
                  <a:lnTo>
                    <a:pt x="297957" y="764433"/>
                  </a:lnTo>
                  <a:lnTo>
                    <a:pt x="252419" y="750161"/>
                  </a:lnTo>
                  <a:lnTo>
                    <a:pt x="209460" y="730810"/>
                  </a:lnTo>
                  <a:lnTo>
                    <a:pt x="169451" y="706745"/>
                  </a:lnTo>
                  <a:lnTo>
                    <a:pt x="132761" y="678329"/>
                  </a:lnTo>
                  <a:lnTo>
                    <a:pt x="99761" y="645925"/>
                  </a:lnTo>
                  <a:lnTo>
                    <a:pt x="70822" y="609899"/>
                  </a:lnTo>
                  <a:lnTo>
                    <a:pt x="46314" y="570612"/>
                  </a:lnTo>
                  <a:lnTo>
                    <a:pt x="26607" y="528429"/>
                  </a:lnTo>
                  <a:lnTo>
                    <a:pt x="12072" y="483715"/>
                  </a:lnTo>
                  <a:lnTo>
                    <a:pt x="3079" y="436831"/>
                  </a:lnTo>
                  <a:lnTo>
                    <a:pt x="0" y="388144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9875" y="3301973"/>
              <a:ext cx="790575" cy="776605"/>
            </a:xfrm>
            <a:custGeom>
              <a:avLst/>
              <a:gdLst/>
              <a:ahLst/>
              <a:cxnLst/>
              <a:rect l="l" t="t" r="r" b="b"/>
              <a:pathLst>
                <a:path w="790575" h="776604">
                  <a:moveTo>
                    <a:pt x="0" y="388144"/>
                  </a:moveTo>
                  <a:lnTo>
                    <a:pt x="3079" y="339456"/>
                  </a:lnTo>
                  <a:lnTo>
                    <a:pt x="12072" y="292572"/>
                  </a:lnTo>
                  <a:lnTo>
                    <a:pt x="26607" y="247858"/>
                  </a:lnTo>
                  <a:lnTo>
                    <a:pt x="46314" y="205675"/>
                  </a:lnTo>
                  <a:lnTo>
                    <a:pt x="70822" y="166388"/>
                  </a:lnTo>
                  <a:lnTo>
                    <a:pt x="99761" y="130362"/>
                  </a:lnTo>
                  <a:lnTo>
                    <a:pt x="132761" y="97958"/>
                  </a:lnTo>
                  <a:lnTo>
                    <a:pt x="169451" y="69542"/>
                  </a:lnTo>
                  <a:lnTo>
                    <a:pt x="209460" y="45477"/>
                  </a:lnTo>
                  <a:lnTo>
                    <a:pt x="252419" y="26126"/>
                  </a:lnTo>
                  <a:lnTo>
                    <a:pt x="297957" y="11854"/>
                  </a:lnTo>
                  <a:lnTo>
                    <a:pt x="345703" y="3024"/>
                  </a:lnTo>
                  <a:lnTo>
                    <a:pt x="395287" y="0"/>
                  </a:lnTo>
                  <a:lnTo>
                    <a:pt x="444871" y="3024"/>
                  </a:lnTo>
                  <a:lnTo>
                    <a:pt x="492617" y="11854"/>
                  </a:lnTo>
                  <a:lnTo>
                    <a:pt x="538155" y="26126"/>
                  </a:lnTo>
                  <a:lnTo>
                    <a:pt x="581114" y="45477"/>
                  </a:lnTo>
                  <a:lnTo>
                    <a:pt x="621123" y="69542"/>
                  </a:lnTo>
                  <a:lnTo>
                    <a:pt x="657813" y="97958"/>
                  </a:lnTo>
                  <a:lnTo>
                    <a:pt x="690813" y="130362"/>
                  </a:lnTo>
                  <a:lnTo>
                    <a:pt x="719752" y="166388"/>
                  </a:lnTo>
                  <a:lnTo>
                    <a:pt x="744260" y="205675"/>
                  </a:lnTo>
                  <a:lnTo>
                    <a:pt x="763967" y="247858"/>
                  </a:lnTo>
                  <a:lnTo>
                    <a:pt x="778502" y="292572"/>
                  </a:lnTo>
                  <a:lnTo>
                    <a:pt x="787495" y="339456"/>
                  </a:lnTo>
                  <a:lnTo>
                    <a:pt x="790575" y="388144"/>
                  </a:lnTo>
                  <a:lnTo>
                    <a:pt x="787495" y="436831"/>
                  </a:lnTo>
                  <a:lnTo>
                    <a:pt x="778502" y="483715"/>
                  </a:lnTo>
                  <a:lnTo>
                    <a:pt x="763967" y="528429"/>
                  </a:lnTo>
                  <a:lnTo>
                    <a:pt x="744260" y="570612"/>
                  </a:lnTo>
                  <a:lnTo>
                    <a:pt x="719752" y="609899"/>
                  </a:lnTo>
                  <a:lnTo>
                    <a:pt x="690813" y="645925"/>
                  </a:lnTo>
                  <a:lnTo>
                    <a:pt x="657813" y="678329"/>
                  </a:lnTo>
                  <a:lnTo>
                    <a:pt x="621123" y="706745"/>
                  </a:lnTo>
                  <a:lnTo>
                    <a:pt x="581114" y="730810"/>
                  </a:lnTo>
                  <a:lnTo>
                    <a:pt x="538155" y="750161"/>
                  </a:lnTo>
                  <a:lnTo>
                    <a:pt x="492617" y="764433"/>
                  </a:lnTo>
                  <a:lnTo>
                    <a:pt x="444871" y="773263"/>
                  </a:lnTo>
                  <a:lnTo>
                    <a:pt x="395287" y="776288"/>
                  </a:lnTo>
                  <a:lnTo>
                    <a:pt x="345703" y="773263"/>
                  </a:lnTo>
                  <a:lnTo>
                    <a:pt x="297957" y="764433"/>
                  </a:lnTo>
                  <a:lnTo>
                    <a:pt x="252419" y="750161"/>
                  </a:lnTo>
                  <a:lnTo>
                    <a:pt x="209460" y="730810"/>
                  </a:lnTo>
                  <a:lnTo>
                    <a:pt x="169451" y="706745"/>
                  </a:lnTo>
                  <a:lnTo>
                    <a:pt x="132761" y="678329"/>
                  </a:lnTo>
                  <a:lnTo>
                    <a:pt x="99761" y="645925"/>
                  </a:lnTo>
                  <a:lnTo>
                    <a:pt x="70822" y="609899"/>
                  </a:lnTo>
                  <a:lnTo>
                    <a:pt x="46314" y="570612"/>
                  </a:lnTo>
                  <a:lnTo>
                    <a:pt x="26607" y="528429"/>
                  </a:lnTo>
                  <a:lnTo>
                    <a:pt x="12072" y="483715"/>
                  </a:lnTo>
                  <a:lnTo>
                    <a:pt x="3079" y="436831"/>
                  </a:lnTo>
                  <a:lnTo>
                    <a:pt x="0" y="388144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6859" y="4264781"/>
            <a:ext cx="3509962" cy="368350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NOTION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AMBIGUOUS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87248" y="2681491"/>
            <a:ext cx="331470" cy="211454"/>
            <a:chOff x="2987248" y="2681491"/>
            <a:chExt cx="331470" cy="2114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255" y="2681491"/>
              <a:ext cx="91432" cy="91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248" y="2694806"/>
              <a:ext cx="238103" cy="1978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581" y="2441832"/>
            <a:ext cx="91432" cy="9131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40577" y="2268746"/>
            <a:ext cx="171450" cy="211454"/>
            <a:chOff x="2840577" y="2268746"/>
            <a:chExt cx="171450" cy="21145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0577" y="2388575"/>
              <a:ext cx="91432" cy="913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0579" y="2268746"/>
              <a:ext cx="91432" cy="9131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0595" y="2668177"/>
            <a:ext cx="91432" cy="913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3934" y="2574975"/>
            <a:ext cx="91432" cy="9131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0595" y="2495090"/>
            <a:ext cx="91432" cy="9131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73866" y="2268746"/>
            <a:ext cx="331470" cy="211454"/>
            <a:chOff x="1373866" y="2268746"/>
            <a:chExt cx="331470" cy="21145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874" y="2388575"/>
              <a:ext cx="91432" cy="913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3866" y="2268746"/>
              <a:ext cx="238103" cy="197827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00" y="2628234"/>
            <a:ext cx="91432" cy="9131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227195" y="2681491"/>
            <a:ext cx="171450" cy="211454"/>
            <a:chOff x="1227195" y="2681491"/>
            <a:chExt cx="171450" cy="21145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7195" y="2681491"/>
              <a:ext cx="91432" cy="913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197" y="2801321"/>
              <a:ext cx="91432" cy="9131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7213" y="2401890"/>
            <a:ext cx="91432" cy="9131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553" y="2495090"/>
            <a:ext cx="91432" cy="913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213" y="2574977"/>
            <a:ext cx="91432" cy="9131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539298" y="3150108"/>
            <a:ext cx="83820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0" dirty="0">
                <a:latin typeface="Arial MT"/>
                <a:cs typeface="Arial MT"/>
              </a:rPr>
              <a:t>How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many </a:t>
            </a:r>
            <a:r>
              <a:rPr sz="1400" spc="-10" dirty="0">
                <a:latin typeface="Arial MT"/>
                <a:cs typeface="Arial MT"/>
              </a:rPr>
              <a:t>clusters?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05637" y="4658180"/>
            <a:ext cx="332740" cy="212090"/>
            <a:chOff x="7005637" y="4658180"/>
            <a:chExt cx="332740" cy="21209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6143" y="4658180"/>
              <a:ext cx="91678" cy="916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5637" y="4671277"/>
              <a:ext cx="238124" cy="19883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8733" y="4417673"/>
            <a:ext cx="91677" cy="91677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6859189" y="4243842"/>
            <a:ext cx="171450" cy="212090"/>
            <a:chOff x="6859189" y="4243842"/>
            <a:chExt cx="171450" cy="21209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9189" y="4364095"/>
              <a:ext cx="91677" cy="916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8962" y="4243842"/>
              <a:ext cx="91677" cy="91677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59264" y="4645083"/>
            <a:ext cx="91678" cy="9167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72387" y="4551023"/>
            <a:ext cx="91678" cy="9167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59264" y="4471250"/>
            <a:ext cx="91678" cy="9167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392339" y="4243842"/>
            <a:ext cx="332740" cy="212090"/>
            <a:chOff x="5392339" y="4243842"/>
            <a:chExt cx="332740" cy="21209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2846" y="4364095"/>
              <a:ext cx="91678" cy="916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2339" y="4243842"/>
              <a:ext cx="238125" cy="198832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05437" y="4604603"/>
            <a:ext cx="91678" cy="91678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5245893" y="4658180"/>
            <a:ext cx="171450" cy="212090"/>
            <a:chOff x="5245893" y="4658180"/>
            <a:chExt cx="171450" cy="21209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5893" y="4658180"/>
              <a:ext cx="91678" cy="916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5664" y="4778434"/>
              <a:ext cx="91678" cy="91678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845968" y="4377192"/>
            <a:ext cx="91678" cy="9167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59089" y="4471251"/>
            <a:ext cx="91678" cy="9167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845968" y="4551022"/>
            <a:ext cx="91678" cy="91678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672296" y="5045964"/>
            <a:ext cx="1057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Four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Clusters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76562" y="4810343"/>
            <a:ext cx="332740" cy="210820"/>
            <a:chOff x="2976562" y="4810343"/>
            <a:chExt cx="332740" cy="210820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17068" y="4810343"/>
              <a:ext cx="91678" cy="904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76562" y="4823441"/>
              <a:ext cx="238124" cy="19764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89659" y="4569837"/>
            <a:ext cx="91678" cy="9167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2830115" y="4397195"/>
            <a:ext cx="171450" cy="210820"/>
            <a:chOff x="2830115" y="4397195"/>
            <a:chExt cx="171450" cy="210820"/>
          </a:xfrm>
        </p:grpSpPr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30115" y="4517449"/>
              <a:ext cx="91678" cy="904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9887" y="4397195"/>
              <a:ext cx="91678" cy="91678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30189" y="4796056"/>
            <a:ext cx="91678" cy="9167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43312" y="4703187"/>
            <a:ext cx="91678" cy="91678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30189" y="4623415"/>
            <a:ext cx="91678" cy="91678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363264" y="4397196"/>
            <a:ext cx="332740" cy="210820"/>
            <a:chOff x="1363264" y="4397196"/>
            <a:chExt cx="332740" cy="210820"/>
          </a:xfrm>
        </p:grpSpPr>
        <p:sp>
          <p:nvSpPr>
            <p:cNvPr id="56" name="object 56"/>
            <p:cNvSpPr/>
            <p:nvPr/>
          </p:nvSpPr>
          <p:spPr>
            <a:xfrm>
              <a:off x="1608533" y="4522211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152" y="0"/>
                  </a:moveTo>
                  <a:lnTo>
                    <a:pt x="0" y="0"/>
                  </a:lnTo>
                  <a:lnTo>
                    <a:pt x="0" y="80962"/>
                  </a:lnTo>
                  <a:lnTo>
                    <a:pt x="82152" y="8096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8533" y="4522211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963"/>
                  </a:moveTo>
                  <a:lnTo>
                    <a:pt x="82153" y="8096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09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3264" y="4397196"/>
              <a:ext cx="238125" cy="197644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376362" y="4756765"/>
            <a:ext cx="92075" cy="92075"/>
            <a:chOff x="1376362" y="4756765"/>
            <a:chExt cx="92075" cy="92075"/>
          </a:xfrm>
        </p:grpSpPr>
        <p:sp>
          <p:nvSpPr>
            <p:cNvPr id="60" name="object 60"/>
            <p:cNvSpPr/>
            <p:nvPr/>
          </p:nvSpPr>
          <p:spPr>
            <a:xfrm>
              <a:off x="1381125" y="476152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81125" y="476152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153"/>
                  </a:moveTo>
                  <a:lnTo>
                    <a:pt x="82153" y="8215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2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16818" y="4810342"/>
            <a:ext cx="171450" cy="210820"/>
            <a:chOff x="1216818" y="4810342"/>
            <a:chExt cx="171450" cy="210820"/>
          </a:xfrm>
        </p:grpSpPr>
        <p:sp>
          <p:nvSpPr>
            <p:cNvPr id="63" name="object 63"/>
            <p:cNvSpPr/>
            <p:nvPr/>
          </p:nvSpPr>
          <p:spPr>
            <a:xfrm>
              <a:off x="1221580" y="4815105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152" y="0"/>
                  </a:moveTo>
                  <a:lnTo>
                    <a:pt x="0" y="0"/>
                  </a:lnTo>
                  <a:lnTo>
                    <a:pt x="0" y="80962"/>
                  </a:lnTo>
                  <a:lnTo>
                    <a:pt x="82152" y="8096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1580" y="4815105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963"/>
                  </a:moveTo>
                  <a:lnTo>
                    <a:pt x="82153" y="8096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09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01352" y="493416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01352" y="493416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153"/>
                  </a:moveTo>
                  <a:lnTo>
                    <a:pt x="82153" y="8215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2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6893" y="4530546"/>
            <a:ext cx="92075" cy="92075"/>
            <a:chOff x="1816893" y="4530546"/>
            <a:chExt cx="92075" cy="92075"/>
          </a:xfrm>
        </p:grpSpPr>
        <p:sp>
          <p:nvSpPr>
            <p:cNvPr id="68" name="object 68"/>
            <p:cNvSpPr/>
            <p:nvPr/>
          </p:nvSpPr>
          <p:spPr>
            <a:xfrm>
              <a:off x="1821656" y="453530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21656" y="453530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153"/>
                  </a:moveTo>
                  <a:lnTo>
                    <a:pt x="82153" y="8215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2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030015" y="4623415"/>
            <a:ext cx="92075" cy="92075"/>
            <a:chOff x="2030015" y="4623415"/>
            <a:chExt cx="92075" cy="92075"/>
          </a:xfrm>
        </p:grpSpPr>
        <p:sp>
          <p:nvSpPr>
            <p:cNvPr id="71" name="object 71"/>
            <p:cNvSpPr/>
            <p:nvPr/>
          </p:nvSpPr>
          <p:spPr>
            <a:xfrm>
              <a:off x="2034777" y="462817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34777" y="462817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153"/>
                  </a:moveTo>
                  <a:lnTo>
                    <a:pt x="82153" y="8215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2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816893" y="4703188"/>
            <a:ext cx="92075" cy="92075"/>
            <a:chOff x="1816893" y="4703188"/>
            <a:chExt cx="92075" cy="92075"/>
          </a:xfrm>
        </p:grpSpPr>
        <p:sp>
          <p:nvSpPr>
            <p:cNvPr id="74" name="object 74"/>
            <p:cNvSpPr/>
            <p:nvPr/>
          </p:nvSpPr>
          <p:spPr>
            <a:xfrm>
              <a:off x="1821656" y="4707950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21656" y="4707950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153"/>
                  </a:moveTo>
                  <a:lnTo>
                    <a:pt x="82153" y="82153"/>
                  </a:lnTo>
                  <a:lnTo>
                    <a:pt x="82153" y="0"/>
                  </a:lnTo>
                  <a:lnTo>
                    <a:pt x="0" y="0"/>
                  </a:lnTo>
                  <a:lnTo>
                    <a:pt x="0" y="82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528921" y="5198364"/>
            <a:ext cx="1019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Two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Clusters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203715" y="2745300"/>
            <a:ext cx="332740" cy="212090"/>
            <a:chOff x="7203715" y="2745300"/>
            <a:chExt cx="332740" cy="212090"/>
          </a:xfrm>
        </p:grpSpPr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44220" y="2745300"/>
              <a:ext cx="91678" cy="9167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03715" y="2758398"/>
              <a:ext cx="238125" cy="198832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216812" y="2504793"/>
            <a:ext cx="91677" cy="91677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7057268" y="2330961"/>
            <a:ext cx="171450" cy="212090"/>
            <a:chOff x="7057268" y="2330961"/>
            <a:chExt cx="171450" cy="212090"/>
          </a:xfrm>
        </p:grpSpPr>
        <p:pic>
          <p:nvPicPr>
            <p:cNvPr id="82" name="object 8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7268" y="2451215"/>
              <a:ext cx="91677" cy="9167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7040" y="2330961"/>
              <a:ext cx="91677" cy="91677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7657343" y="2732202"/>
            <a:ext cx="92075" cy="92075"/>
            <a:chOff x="7657343" y="2732202"/>
            <a:chExt cx="92075" cy="92075"/>
          </a:xfrm>
        </p:grpSpPr>
        <p:sp>
          <p:nvSpPr>
            <p:cNvPr id="85" name="object 85"/>
            <p:cNvSpPr/>
            <p:nvPr/>
          </p:nvSpPr>
          <p:spPr>
            <a:xfrm>
              <a:off x="7662105" y="273696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3"/>
                  </a:lnTo>
                  <a:lnTo>
                    <a:pt x="82152" y="82153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62105" y="273696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0"/>
                  </a:moveTo>
                  <a:lnTo>
                    <a:pt x="82153" y="0"/>
                  </a:lnTo>
                  <a:lnTo>
                    <a:pt x="82153" y="82153"/>
                  </a:lnTo>
                  <a:lnTo>
                    <a:pt x="0" y="821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7870465" y="2638143"/>
            <a:ext cx="92075" cy="92075"/>
            <a:chOff x="7870465" y="2638143"/>
            <a:chExt cx="92075" cy="92075"/>
          </a:xfrm>
        </p:grpSpPr>
        <p:sp>
          <p:nvSpPr>
            <p:cNvPr id="88" name="object 88"/>
            <p:cNvSpPr/>
            <p:nvPr/>
          </p:nvSpPr>
          <p:spPr>
            <a:xfrm>
              <a:off x="7875227" y="264290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3"/>
                  </a:lnTo>
                  <a:lnTo>
                    <a:pt x="82152" y="82153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75227" y="264290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0"/>
                  </a:moveTo>
                  <a:lnTo>
                    <a:pt x="82153" y="0"/>
                  </a:lnTo>
                  <a:lnTo>
                    <a:pt x="82153" y="82153"/>
                  </a:lnTo>
                  <a:lnTo>
                    <a:pt x="0" y="821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7657343" y="2558371"/>
            <a:ext cx="92075" cy="92075"/>
            <a:chOff x="7657343" y="2558371"/>
            <a:chExt cx="92075" cy="92075"/>
          </a:xfrm>
        </p:grpSpPr>
        <p:sp>
          <p:nvSpPr>
            <p:cNvPr id="91" name="object 91"/>
            <p:cNvSpPr/>
            <p:nvPr/>
          </p:nvSpPr>
          <p:spPr>
            <a:xfrm>
              <a:off x="7662105" y="2563134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152" y="0"/>
                  </a:moveTo>
                  <a:lnTo>
                    <a:pt x="0" y="0"/>
                  </a:lnTo>
                  <a:lnTo>
                    <a:pt x="0" y="82152"/>
                  </a:lnTo>
                  <a:lnTo>
                    <a:pt x="82152" y="82152"/>
                  </a:lnTo>
                  <a:lnTo>
                    <a:pt x="821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62105" y="2563134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0"/>
                  </a:moveTo>
                  <a:lnTo>
                    <a:pt x="82153" y="0"/>
                  </a:lnTo>
                  <a:lnTo>
                    <a:pt x="82153" y="82153"/>
                  </a:lnTo>
                  <a:lnTo>
                    <a:pt x="0" y="821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5590418" y="2330962"/>
            <a:ext cx="332740" cy="212090"/>
            <a:chOff x="5590418" y="2330962"/>
            <a:chExt cx="332740" cy="212090"/>
          </a:xfrm>
        </p:grpSpPr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30924" y="2451215"/>
              <a:ext cx="91678" cy="9167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0418" y="2330962"/>
              <a:ext cx="238125" cy="198834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03515" y="2691722"/>
            <a:ext cx="91678" cy="91678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5443971" y="2745300"/>
            <a:ext cx="171450" cy="212090"/>
            <a:chOff x="5443971" y="2745300"/>
            <a:chExt cx="171450" cy="212090"/>
          </a:xfrm>
        </p:grpSpPr>
        <p:pic>
          <p:nvPicPr>
            <p:cNvPr id="98" name="object 9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43971" y="2745300"/>
              <a:ext cx="91678" cy="9167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23743" y="2865553"/>
              <a:ext cx="91678" cy="91678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44045" y="2464312"/>
            <a:ext cx="91678" cy="91678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57168" y="2558371"/>
            <a:ext cx="91678" cy="91678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044045" y="2638143"/>
            <a:ext cx="91678" cy="91678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5870373" y="3214115"/>
            <a:ext cx="942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Six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Clusters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23464"/>
            <a:ext cx="593217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FF0000"/>
                </a:solidFill>
                <a:latin typeface="Trebuchet MS"/>
                <a:cs typeface="Trebuchet MS"/>
              </a:rPr>
              <a:t>clustering</a:t>
            </a:r>
            <a:r>
              <a:rPr sz="15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Important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distinction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FF0000"/>
                </a:solidFill>
                <a:latin typeface="Trebuchet MS"/>
                <a:cs typeface="Trebuchet MS"/>
              </a:rPr>
              <a:t>hierarchical</a:t>
            </a:r>
            <a:r>
              <a:rPr sz="15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partitional</a:t>
            </a:r>
            <a:r>
              <a:rPr sz="15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sets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650240" lvl="1" indent="-30543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650240" algn="l"/>
              </a:tabLst>
            </a:pPr>
            <a:r>
              <a:rPr sz="1400" b="1" spc="-155" dirty="0">
                <a:solidFill>
                  <a:srgbClr val="212745"/>
                </a:solidFill>
                <a:latin typeface="Verdana"/>
                <a:cs typeface="Verdana"/>
              </a:rPr>
              <a:t>Partitional</a:t>
            </a:r>
            <a:r>
              <a:rPr sz="1400" b="1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endParaRPr sz="1400">
              <a:latin typeface="Verdana"/>
              <a:cs typeface="Verdana"/>
            </a:endParaRPr>
          </a:p>
          <a:p>
            <a:pPr marL="911860" lvl="2" indent="-214629">
              <a:lnSpc>
                <a:spcPct val="100000"/>
              </a:lnSpc>
              <a:spcBef>
                <a:spcPts val="82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911860" algn="l"/>
              </a:tabLst>
            </a:pP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division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overlapping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subsets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(clusters)</a:t>
            </a:r>
            <a:endParaRPr sz="12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65"/>
              </a:spcBef>
              <a:buClr>
                <a:srgbClr val="5ECCF3"/>
              </a:buClr>
              <a:buFont typeface="Cambria"/>
              <a:buChar char="◾"/>
            </a:pPr>
            <a:endParaRPr sz="1200">
              <a:latin typeface="Trebuchet MS"/>
              <a:cs typeface="Trebuchet MS"/>
            </a:endParaRPr>
          </a:p>
          <a:p>
            <a:pPr marL="650240" lvl="1" indent="-30543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650240" algn="l"/>
              </a:tabLst>
            </a:pP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Hierarchical</a:t>
            </a:r>
            <a:r>
              <a:rPr sz="1400" b="1" spc="-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endParaRPr sz="1400">
              <a:latin typeface="Verdana"/>
              <a:cs typeface="Verdana"/>
            </a:endParaRPr>
          </a:p>
          <a:p>
            <a:pPr marL="911860" lvl="2" indent="-214629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911860" algn="l"/>
              </a:tabLst>
            </a:pP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nested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organized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PARTITIONAL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908" y="2709680"/>
            <a:ext cx="77392" cy="80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908" y="2858509"/>
            <a:ext cx="77392" cy="785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594" y="4355125"/>
            <a:ext cx="77391" cy="785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1557" y="2785880"/>
            <a:ext cx="77391" cy="77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1594" y="3757430"/>
            <a:ext cx="77391" cy="77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58991" y="2190568"/>
            <a:ext cx="78582" cy="785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31632" y="2337015"/>
            <a:ext cx="77391" cy="773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04258" y="2559661"/>
            <a:ext cx="77392" cy="809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04296" y="2559661"/>
            <a:ext cx="77392" cy="809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54279" y="2409641"/>
            <a:ext cx="77392" cy="821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54279" y="2114366"/>
            <a:ext cx="77392" cy="773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76964" y="4355125"/>
            <a:ext cx="82153" cy="785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31557" y="2487034"/>
            <a:ext cx="77391" cy="773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86289" y="4128906"/>
            <a:ext cx="78582" cy="7858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08908" y="4577771"/>
            <a:ext cx="77392" cy="7858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58954" y="2314393"/>
            <a:ext cx="78582" cy="7858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692386" y="5015484"/>
            <a:ext cx="1248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71393" y="1980410"/>
            <a:ext cx="1638935" cy="1208405"/>
            <a:chOff x="4871393" y="1980410"/>
            <a:chExt cx="1638935" cy="1208405"/>
          </a:xfrm>
        </p:grpSpPr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77381" y="2719843"/>
              <a:ext cx="76918" cy="8046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77381" y="2869807"/>
              <a:ext cx="76918" cy="769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1440" y="2796694"/>
              <a:ext cx="76918" cy="767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30967" y="2199955"/>
              <a:ext cx="77438" cy="769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03909" y="2346388"/>
              <a:ext cx="76918" cy="769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77216" y="2569672"/>
              <a:ext cx="76939" cy="8046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78721" y="2569672"/>
              <a:ext cx="76918" cy="804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27968" y="2419708"/>
              <a:ext cx="76918" cy="804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27968" y="2123312"/>
              <a:ext cx="76918" cy="767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01440" y="2496559"/>
              <a:ext cx="76918" cy="767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29982" y="2324371"/>
              <a:ext cx="76939" cy="7672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73199" y="1982216"/>
              <a:ext cx="1635125" cy="1204595"/>
            </a:xfrm>
            <a:custGeom>
              <a:avLst/>
              <a:gdLst/>
              <a:ahLst/>
              <a:cxnLst/>
              <a:rect l="l" t="t" r="r" b="b"/>
              <a:pathLst>
                <a:path w="1635125" h="1204595">
                  <a:moveTo>
                    <a:pt x="576660" y="885865"/>
                  </a:moveTo>
                  <a:lnTo>
                    <a:pt x="525564" y="958977"/>
                  </a:lnTo>
                  <a:lnTo>
                    <a:pt x="466710" y="1021497"/>
                  </a:lnTo>
                  <a:lnTo>
                    <a:pt x="407857" y="1079654"/>
                  </a:lnTo>
                  <a:lnTo>
                    <a:pt x="345384" y="1127219"/>
                  </a:lnTo>
                  <a:lnTo>
                    <a:pt x="286531" y="1163734"/>
                  </a:lnTo>
                  <a:lnTo>
                    <a:pt x="227677" y="1189531"/>
                  </a:lnTo>
                  <a:lnTo>
                    <a:pt x="172962" y="1200352"/>
                  </a:lnTo>
                  <a:lnTo>
                    <a:pt x="124944" y="1204465"/>
                  </a:lnTo>
                  <a:lnTo>
                    <a:pt x="81063" y="1189531"/>
                  </a:lnTo>
                  <a:lnTo>
                    <a:pt x="48018" y="1167867"/>
                  </a:lnTo>
                  <a:lnTo>
                    <a:pt x="22210" y="1131165"/>
                  </a:lnTo>
                  <a:lnTo>
                    <a:pt x="7237" y="1086924"/>
                  </a:lnTo>
                  <a:lnTo>
                    <a:pt x="0" y="1032297"/>
                  </a:lnTo>
                  <a:lnTo>
                    <a:pt x="7237" y="966247"/>
                  </a:lnTo>
                  <a:lnTo>
                    <a:pt x="18591" y="900197"/>
                  </a:lnTo>
                  <a:lnTo>
                    <a:pt x="44400" y="823345"/>
                  </a:lnTo>
                  <a:lnTo>
                    <a:pt x="77445" y="750233"/>
                  </a:lnTo>
                  <a:lnTo>
                    <a:pt x="117707" y="673382"/>
                  </a:lnTo>
                  <a:lnTo>
                    <a:pt x="165205" y="600269"/>
                  </a:lnTo>
                  <a:lnTo>
                    <a:pt x="220440" y="530480"/>
                  </a:lnTo>
                  <a:lnTo>
                    <a:pt x="275696" y="464637"/>
                  </a:lnTo>
                  <a:lnTo>
                    <a:pt x="338147" y="409803"/>
                  </a:lnTo>
                  <a:lnTo>
                    <a:pt x="397001" y="362446"/>
                  </a:lnTo>
                  <a:lnTo>
                    <a:pt x="459473" y="325890"/>
                  </a:lnTo>
                  <a:lnTo>
                    <a:pt x="518326" y="300134"/>
                  </a:lnTo>
                  <a:lnTo>
                    <a:pt x="569444" y="285595"/>
                  </a:lnTo>
                  <a:lnTo>
                    <a:pt x="621060" y="285595"/>
                  </a:lnTo>
                  <a:lnTo>
                    <a:pt x="661343" y="296396"/>
                  </a:lnTo>
                  <a:lnTo>
                    <a:pt x="694367" y="318620"/>
                  </a:lnTo>
                  <a:lnTo>
                    <a:pt x="720196" y="355176"/>
                  </a:lnTo>
                  <a:lnTo>
                    <a:pt x="734650" y="402741"/>
                  </a:lnTo>
                  <a:lnTo>
                    <a:pt x="742386" y="457368"/>
                  </a:lnTo>
                  <a:lnTo>
                    <a:pt x="738247" y="519679"/>
                  </a:lnTo>
                  <a:lnTo>
                    <a:pt x="723794" y="589261"/>
                  </a:lnTo>
                  <a:lnTo>
                    <a:pt x="697986" y="662581"/>
                  </a:lnTo>
                  <a:lnTo>
                    <a:pt x="664940" y="739432"/>
                  </a:lnTo>
                  <a:lnTo>
                    <a:pt x="624679" y="812545"/>
                  </a:lnTo>
                  <a:lnTo>
                    <a:pt x="576660" y="885865"/>
                  </a:lnTo>
                </a:path>
                <a:path w="1635125" h="1204595">
                  <a:moveTo>
                    <a:pt x="991733" y="636826"/>
                  </a:moveTo>
                  <a:lnTo>
                    <a:pt x="933400" y="570775"/>
                  </a:lnTo>
                  <a:lnTo>
                    <a:pt x="881783" y="501194"/>
                  </a:lnTo>
                  <a:lnTo>
                    <a:pt x="837903" y="432028"/>
                  </a:lnTo>
                  <a:lnTo>
                    <a:pt x="804858" y="362446"/>
                  </a:lnTo>
                  <a:lnTo>
                    <a:pt x="782647" y="292865"/>
                  </a:lnTo>
                  <a:lnTo>
                    <a:pt x="771813" y="226814"/>
                  </a:lnTo>
                  <a:lnTo>
                    <a:pt x="771813" y="168034"/>
                  </a:lnTo>
                  <a:lnTo>
                    <a:pt x="782647" y="113407"/>
                  </a:lnTo>
                  <a:lnTo>
                    <a:pt x="808476" y="69581"/>
                  </a:lnTo>
                  <a:lnTo>
                    <a:pt x="841501" y="36556"/>
                  </a:lnTo>
                  <a:lnTo>
                    <a:pt x="885381" y="10800"/>
                  </a:lnTo>
                  <a:lnTo>
                    <a:pt x="937018" y="0"/>
                  </a:lnTo>
                  <a:lnTo>
                    <a:pt x="999491" y="0"/>
                  </a:lnTo>
                  <a:lnTo>
                    <a:pt x="1065560" y="10800"/>
                  </a:lnTo>
                  <a:lnTo>
                    <a:pt x="1135249" y="33025"/>
                  </a:lnTo>
                  <a:lnTo>
                    <a:pt x="1204958" y="66050"/>
                  </a:lnTo>
                  <a:lnTo>
                    <a:pt x="1274646" y="109876"/>
                  </a:lnTo>
                  <a:lnTo>
                    <a:pt x="1344855" y="160764"/>
                  </a:lnTo>
                  <a:lnTo>
                    <a:pt x="1410945" y="223283"/>
                  </a:lnTo>
                  <a:lnTo>
                    <a:pt x="1469279" y="285595"/>
                  </a:lnTo>
                  <a:lnTo>
                    <a:pt x="1520895" y="355176"/>
                  </a:lnTo>
                  <a:lnTo>
                    <a:pt x="1564776" y="424343"/>
                  </a:lnTo>
                  <a:lnTo>
                    <a:pt x="1598341" y="497663"/>
                  </a:lnTo>
                  <a:lnTo>
                    <a:pt x="1620031" y="567244"/>
                  </a:lnTo>
                  <a:lnTo>
                    <a:pt x="1634984" y="633087"/>
                  </a:lnTo>
                  <a:lnTo>
                    <a:pt x="1631448" y="691868"/>
                  </a:lnTo>
                  <a:lnTo>
                    <a:pt x="1620031" y="742963"/>
                  </a:lnTo>
                  <a:lnTo>
                    <a:pt x="1598341" y="786789"/>
                  </a:lnTo>
                  <a:lnTo>
                    <a:pt x="1561178" y="823345"/>
                  </a:lnTo>
                  <a:lnTo>
                    <a:pt x="1517298" y="845570"/>
                  </a:lnTo>
                  <a:lnTo>
                    <a:pt x="1465660" y="860109"/>
                  </a:lnTo>
                  <a:lnTo>
                    <a:pt x="1403188" y="860109"/>
                  </a:lnTo>
                  <a:lnTo>
                    <a:pt x="1340737" y="849309"/>
                  </a:lnTo>
                  <a:lnTo>
                    <a:pt x="1271028" y="823345"/>
                  </a:lnTo>
                  <a:lnTo>
                    <a:pt x="1197721" y="790528"/>
                  </a:lnTo>
                  <a:lnTo>
                    <a:pt x="1128032" y="746702"/>
                  </a:lnTo>
                  <a:lnTo>
                    <a:pt x="1058344" y="695606"/>
                  </a:lnTo>
                  <a:lnTo>
                    <a:pt x="991733" y="636826"/>
                  </a:lnTo>
                </a:path>
              </a:pathLst>
            </a:custGeom>
            <a:ln w="3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9516" y="3711847"/>
            <a:ext cx="2160270" cy="1196975"/>
            <a:chOff x="4779516" y="3711847"/>
            <a:chExt cx="2160270" cy="1196975"/>
          </a:xfrm>
        </p:grpSpPr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2425" y="4370814"/>
              <a:ext cx="77438" cy="768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02425" y="3770107"/>
              <a:ext cx="77438" cy="768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52992" y="4370814"/>
              <a:ext cx="80973" cy="768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55191" y="4143936"/>
              <a:ext cx="76918" cy="768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77381" y="4594076"/>
              <a:ext cx="76918" cy="7682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81321" y="3713652"/>
              <a:ext cx="2156460" cy="1193165"/>
            </a:xfrm>
            <a:custGeom>
              <a:avLst/>
              <a:gdLst/>
              <a:ahLst/>
              <a:cxnLst/>
              <a:rect l="l" t="t" r="r" b="b"/>
              <a:pathLst>
                <a:path w="2156459" h="1193164">
                  <a:moveTo>
                    <a:pt x="1079993" y="1193145"/>
                  </a:moveTo>
                  <a:lnTo>
                    <a:pt x="955070" y="1189531"/>
                  </a:lnTo>
                  <a:lnTo>
                    <a:pt x="830125" y="1175095"/>
                  </a:lnTo>
                  <a:lnTo>
                    <a:pt x="709320" y="1156526"/>
                  </a:lnTo>
                  <a:lnTo>
                    <a:pt x="595231" y="1127136"/>
                  </a:lnTo>
                  <a:lnTo>
                    <a:pt x="485281" y="1094651"/>
                  </a:lnTo>
                  <a:lnTo>
                    <a:pt x="385646" y="1053920"/>
                  </a:lnTo>
                  <a:lnTo>
                    <a:pt x="294267" y="1006500"/>
                  </a:lnTo>
                  <a:lnTo>
                    <a:pt x="213203" y="951832"/>
                  </a:lnTo>
                  <a:lnTo>
                    <a:pt x="143515" y="893051"/>
                  </a:lnTo>
                  <a:lnTo>
                    <a:pt x="88280" y="830657"/>
                  </a:lnTo>
                  <a:lnTo>
                    <a:pt x="44400" y="765188"/>
                  </a:lnTo>
                  <a:lnTo>
                    <a:pt x="14973" y="699179"/>
                  </a:lnTo>
                  <a:lnTo>
                    <a:pt x="0" y="629577"/>
                  </a:lnTo>
                  <a:lnTo>
                    <a:pt x="0" y="559954"/>
                  </a:lnTo>
                  <a:lnTo>
                    <a:pt x="14973" y="490351"/>
                  </a:lnTo>
                  <a:lnTo>
                    <a:pt x="44400" y="424363"/>
                  </a:lnTo>
                  <a:lnTo>
                    <a:pt x="88280" y="358874"/>
                  </a:lnTo>
                  <a:lnTo>
                    <a:pt x="143515" y="296479"/>
                  </a:lnTo>
                  <a:lnTo>
                    <a:pt x="213203" y="237698"/>
                  </a:lnTo>
                  <a:lnTo>
                    <a:pt x="294267" y="186665"/>
                  </a:lnTo>
                  <a:lnTo>
                    <a:pt x="385646" y="139225"/>
                  </a:lnTo>
                  <a:lnTo>
                    <a:pt x="485281" y="98992"/>
                  </a:lnTo>
                  <a:lnTo>
                    <a:pt x="595231" y="62394"/>
                  </a:lnTo>
                  <a:lnTo>
                    <a:pt x="709320" y="36618"/>
                  </a:lnTo>
                  <a:lnTo>
                    <a:pt x="830125" y="14435"/>
                  </a:lnTo>
                  <a:lnTo>
                    <a:pt x="955070" y="3614"/>
                  </a:lnTo>
                  <a:lnTo>
                    <a:pt x="1079993" y="0"/>
                  </a:lnTo>
                  <a:lnTo>
                    <a:pt x="1204937" y="3614"/>
                  </a:lnTo>
                  <a:lnTo>
                    <a:pt x="1329881" y="14435"/>
                  </a:lnTo>
                  <a:lnTo>
                    <a:pt x="1447568" y="36618"/>
                  </a:lnTo>
                  <a:lnTo>
                    <a:pt x="1565275" y="62394"/>
                  </a:lnTo>
                  <a:lnTo>
                    <a:pt x="1671627" y="98992"/>
                  </a:lnTo>
                  <a:lnTo>
                    <a:pt x="1774277" y="139225"/>
                  </a:lnTo>
                  <a:lnTo>
                    <a:pt x="1866197" y="186665"/>
                  </a:lnTo>
                  <a:lnTo>
                    <a:pt x="1947303" y="237698"/>
                  </a:lnTo>
                  <a:lnTo>
                    <a:pt x="2013435" y="296479"/>
                  </a:lnTo>
                  <a:lnTo>
                    <a:pt x="2072288" y="358874"/>
                  </a:lnTo>
                  <a:lnTo>
                    <a:pt x="2112425" y="424363"/>
                  </a:lnTo>
                  <a:lnTo>
                    <a:pt x="2141956" y="490351"/>
                  </a:lnTo>
                  <a:lnTo>
                    <a:pt x="2156306" y="559954"/>
                  </a:lnTo>
                  <a:lnTo>
                    <a:pt x="2156306" y="629577"/>
                  </a:lnTo>
                  <a:lnTo>
                    <a:pt x="2141956" y="699179"/>
                  </a:lnTo>
                  <a:lnTo>
                    <a:pt x="2112425" y="765188"/>
                  </a:lnTo>
                  <a:lnTo>
                    <a:pt x="2072288" y="830657"/>
                  </a:lnTo>
                  <a:lnTo>
                    <a:pt x="2013435" y="893051"/>
                  </a:lnTo>
                  <a:lnTo>
                    <a:pt x="1947303" y="951832"/>
                  </a:lnTo>
                  <a:lnTo>
                    <a:pt x="1866197" y="1006500"/>
                  </a:lnTo>
                  <a:lnTo>
                    <a:pt x="1774277" y="1053920"/>
                  </a:lnTo>
                  <a:lnTo>
                    <a:pt x="1671627" y="1094651"/>
                  </a:lnTo>
                  <a:lnTo>
                    <a:pt x="1565275" y="1127136"/>
                  </a:lnTo>
                  <a:lnTo>
                    <a:pt x="1447568" y="1156526"/>
                  </a:lnTo>
                  <a:lnTo>
                    <a:pt x="1329881" y="1175095"/>
                  </a:lnTo>
                  <a:lnTo>
                    <a:pt x="1204937" y="1189531"/>
                  </a:lnTo>
                  <a:lnTo>
                    <a:pt x="1079993" y="1193145"/>
                  </a:lnTo>
                </a:path>
              </a:pathLst>
            </a:custGeom>
            <a:ln w="3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64236" y="5015484"/>
            <a:ext cx="103060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Partitional </a:t>
            </a:r>
            <a:r>
              <a:rPr sz="1400" b="1" spc="-10" dirty="0"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HIERARCHICAL</a:t>
            </a:r>
            <a:r>
              <a:rPr spc="-25" dirty="0"/>
              <a:t> </a:t>
            </a:r>
            <a:r>
              <a:rPr spc="70" dirty="0"/>
              <a:t>CLUSTERING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011" y="3789336"/>
            <a:ext cx="2037714" cy="1259205"/>
            <a:chOff x="1828011" y="3789336"/>
            <a:chExt cx="2037714" cy="1259205"/>
          </a:xfrm>
        </p:grpSpPr>
        <p:sp>
          <p:nvSpPr>
            <p:cNvPr id="4" name="object 4"/>
            <p:cNvSpPr/>
            <p:nvPr/>
          </p:nvSpPr>
          <p:spPr>
            <a:xfrm>
              <a:off x="2043486" y="4203755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23418" y="0"/>
                  </a:moveTo>
                  <a:lnTo>
                    <a:pt x="11585" y="3245"/>
                  </a:lnTo>
                  <a:lnTo>
                    <a:pt x="3315" y="13457"/>
                  </a:lnTo>
                  <a:lnTo>
                    <a:pt x="0" y="25101"/>
                  </a:lnTo>
                  <a:lnTo>
                    <a:pt x="3315" y="36937"/>
                  </a:lnTo>
                  <a:lnTo>
                    <a:pt x="11585" y="45240"/>
                  </a:lnTo>
                  <a:lnTo>
                    <a:pt x="23418" y="48772"/>
                  </a:lnTo>
                  <a:lnTo>
                    <a:pt x="35242" y="45240"/>
                  </a:lnTo>
                  <a:lnTo>
                    <a:pt x="43760" y="36937"/>
                  </a:lnTo>
                  <a:lnTo>
                    <a:pt x="47066" y="25101"/>
                  </a:lnTo>
                  <a:lnTo>
                    <a:pt x="43760" y="13457"/>
                  </a:lnTo>
                  <a:lnTo>
                    <a:pt x="35242" y="3245"/>
                  </a:lnTo>
                  <a:lnTo>
                    <a:pt x="23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3486" y="4203755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47066" y="25101"/>
                  </a:moveTo>
                  <a:lnTo>
                    <a:pt x="43760" y="36937"/>
                  </a:lnTo>
                  <a:lnTo>
                    <a:pt x="35242" y="45240"/>
                  </a:lnTo>
                  <a:lnTo>
                    <a:pt x="23418" y="48772"/>
                  </a:lnTo>
                  <a:lnTo>
                    <a:pt x="11585" y="45240"/>
                  </a:lnTo>
                  <a:lnTo>
                    <a:pt x="3315" y="36937"/>
                  </a:lnTo>
                  <a:lnTo>
                    <a:pt x="0" y="25101"/>
                  </a:lnTo>
                  <a:lnTo>
                    <a:pt x="3315" y="13457"/>
                  </a:lnTo>
                  <a:lnTo>
                    <a:pt x="11585" y="3245"/>
                  </a:lnTo>
                  <a:lnTo>
                    <a:pt x="23418" y="0"/>
                  </a:lnTo>
                  <a:lnTo>
                    <a:pt x="35242" y="3245"/>
                  </a:lnTo>
                  <a:lnTo>
                    <a:pt x="43760" y="13457"/>
                  </a:lnTo>
                  <a:lnTo>
                    <a:pt x="47066" y="251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5175" y="4793680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23657" y="0"/>
                  </a:moveTo>
                  <a:lnTo>
                    <a:pt x="11833" y="3321"/>
                  </a:lnTo>
                  <a:lnTo>
                    <a:pt x="3315" y="11854"/>
                  </a:lnTo>
                  <a:lnTo>
                    <a:pt x="0" y="23460"/>
                  </a:lnTo>
                  <a:lnTo>
                    <a:pt x="3315" y="35305"/>
                  </a:lnTo>
                  <a:lnTo>
                    <a:pt x="11833" y="45498"/>
                  </a:lnTo>
                  <a:lnTo>
                    <a:pt x="23657" y="48810"/>
                  </a:lnTo>
                  <a:lnTo>
                    <a:pt x="35480" y="45498"/>
                  </a:lnTo>
                  <a:lnTo>
                    <a:pt x="43760" y="35305"/>
                  </a:lnTo>
                  <a:lnTo>
                    <a:pt x="47304" y="23460"/>
                  </a:lnTo>
                  <a:lnTo>
                    <a:pt x="43760" y="11854"/>
                  </a:lnTo>
                  <a:lnTo>
                    <a:pt x="35480" y="3321"/>
                  </a:lnTo>
                  <a:lnTo>
                    <a:pt x="236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5175" y="4793680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47304" y="23460"/>
                  </a:moveTo>
                  <a:lnTo>
                    <a:pt x="43760" y="35305"/>
                  </a:lnTo>
                  <a:lnTo>
                    <a:pt x="35480" y="45498"/>
                  </a:lnTo>
                  <a:lnTo>
                    <a:pt x="23657" y="48810"/>
                  </a:lnTo>
                  <a:lnTo>
                    <a:pt x="11833" y="45498"/>
                  </a:lnTo>
                  <a:lnTo>
                    <a:pt x="3315" y="35305"/>
                  </a:lnTo>
                  <a:lnTo>
                    <a:pt x="0" y="23460"/>
                  </a:lnTo>
                  <a:lnTo>
                    <a:pt x="3315" y="11854"/>
                  </a:lnTo>
                  <a:lnTo>
                    <a:pt x="11833" y="3321"/>
                  </a:lnTo>
                  <a:lnTo>
                    <a:pt x="23657" y="0"/>
                  </a:lnTo>
                  <a:lnTo>
                    <a:pt x="35480" y="3321"/>
                  </a:lnTo>
                  <a:lnTo>
                    <a:pt x="43760" y="11854"/>
                  </a:lnTo>
                  <a:lnTo>
                    <a:pt x="47304" y="234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44" y="449775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628" y="0"/>
                  </a:moveTo>
                  <a:lnTo>
                    <a:pt x="11814" y="3550"/>
                  </a:lnTo>
                  <a:lnTo>
                    <a:pt x="3525" y="11844"/>
                  </a:lnTo>
                  <a:lnTo>
                    <a:pt x="0" y="23689"/>
                  </a:lnTo>
                  <a:lnTo>
                    <a:pt x="3525" y="35295"/>
                  </a:lnTo>
                  <a:lnTo>
                    <a:pt x="11814" y="43828"/>
                  </a:lnTo>
                  <a:lnTo>
                    <a:pt x="23628" y="47149"/>
                  </a:lnTo>
                  <a:lnTo>
                    <a:pt x="35442" y="43828"/>
                  </a:lnTo>
                  <a:lnTo>
                    <a:pt x="44017" y="35295"/>
                  </a:lnTo>
                  <a:lnTo>
                    <a:pt x="47257" y="23689"/>
                  </a:lnTo>
                  <a:lnTo>
                    <a:pt x="44017" y="11844"/>
                  </a:lnTo>
                  <a:lnTo>
                    <a:pt x="35442" y="3550"/>
                  </a:lnTo>
                  <a:lnTo>
                    <a:pt x="23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6444" y="449775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57" y="23689"/>
                  </a:moveTo>
                  <a:lnTo>
                    <a:pt x="44017" y="35295"/>
                  </a:lnTo>
                  <a:lnTo>
                    <a:pt x="35442" y="43828"/>
                  </a:lnTo>
                  <a:lnTo>
                    <a:pt x="23628" y="47149"/>
                  </a:lnTo>
                  <a:lnTo>
                    <a:pt x="11814" y="43828"/>
                  </a:lnTo>
                  <a:lnTo>
                    <a:pt x="3525" y="35295"/>
                  </a:lnTo>
                  <a:lnTo>
                    <a:pt x="0" y="23689"/>
                  </a:lnTo>
                  <a:lnTo>
                    <a:pt x="3525" y="11844"/>
                  </a:lnTo>
                  <a:lnTo>
                    <a:pt x="11814" y="3550"/>
                  </a:lnTo>
                  <a:lnTo>
                    <a:pt x="23628" y="0"/>
                  </a:lnTo>
                  <a:lnTo>
                    <a:pt x="35442" y="3550"/>
                  </a:lnTo>
                  <a:lnTo>
                    <a:pt x="44017" y="11844"/>
                  </a:lnTo>
                  <a:lnTo>
                    <a:pt x="47257" y="236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6168" y="4519782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23628" y="0"/>
                  </a:moveTo>
                  <a:lnTo>
                    <a:pt x="11814" y="3321"/>
                  </a:lnTo>
                  <a:lnTo>
                    <a:pt x="3334" y="11615"/>
                  </a:lnTo>
                  <a:lnTo>
                    <a:pt x="0" y="25121"/>
                  </a:lnTo>
                  <a:lnTo>
                    <a:pt x="3334" y="36965"/>
                  </a:lnTo>
                  <a:lnTo>
                    <a:pt x="11814" y="45259"/>
                  </a:lnTo>
                  <a:lnTo>
                    <a:pt x="23628" y="48571"/>
                  </a:lnTo>
                  <a:lnTo>
                    <a:pt x="35538" y="45259"/>
                  </a:lnTo>
                  <a:lnTo>
                    <a:pt x="44017" y="36965"/>
                  </a:lnTo>
                  <a:lnTo>
                    <a:pt x="47352" y="25121"/>
                  </a:lnTo>
                  <a:lnTo>
                    <a:pt x="44017" y="11615"/>
                  </a:lnTo>
                  <a:lnTo>
                    <a:pt x="35538" y="3321"/>
                  </a:lnTo>
                  <a:lnTo>
                    <a:pt x="23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963" y="3790288"/>
              <a:ext cx="2035810" cy="1257300"/>
            </a:xfrm>
            <a:custGeom>
              <a:avLst/>
              <a:gdLst/>
              <a:ahLst/>
              <a:cxnLst/>
              <a:rect l="l" t="t" r="r" b="b"/>
              <a:pathLst>
                <a:path w="2035810" h="1257300">
                  <a:moveTo>
                    <a:pt x="1534557" y="754614"/>
                  </a:moveTo>
                  <a:lnTo>
                    <a:pt x="1531222" y="766459"/>
                  </a:lnTo>
                  <a:lnTo>
                    <a:pt x="1522743" y="774753"/>
                  </a:lnTo>
                  <a:lnTo>
                    <a:pt x="1510833" y="778065"/>
                  </a:lnTo>
                  <a:lnTo>
                    <a:pt x="1499019" y="774753"/>
                  </a:lnTo>
                  <a:lnTo>
                    <a:pt x="1490539" y="766459"/>
                  </a:lnTo>
                  <a:lnTo>
                    <a:pt x="1487205" y="754614"/>
                  </a:lnTo>
                  <a:lnTo>
                    <a:pt x="1490539" y="741109"/>
                  </a:lnTo>
                  <a:lnTo>
                    <a:pt x="1499019" y="732815"/>
                  </a:lnTo>
                  <a:lnTo>
                    <a:pt x="1510833" y="729493"/>
                  </a:lnTo>
                  <a:lnTo>
                    <a:pt x="1522743" y="732815"/>
                  </a:lnTo>
                  <a:lnTo>
                    <a:pt x="1531222" y="741109"/>
                  </a:lnTo>
                  <a:lnTo>
                    <a:pt x="1534557" y="754614"/>
                  </a:lnTo>
                  <a:close/>
                </a:path>
                <a:path w="2035810" h="1257300">
                  <a:moveTo>
                    <a:pt x="2035806" y="704499"/>
                  </a:moveTo>
                  <a:lnTo>
                    <a:pt x="2013988" y="779726"/>
                  </a:lnTo>
                  <a:lnTo>
                    <a:pt x="1990264" y="828536"/>
                  </a:lnTo>
                  <a:lnTo>
                    <a:pt x="1961681" y="875686"/>
                  </a:lnTo>
                  <a:lnTo>
                    <a:pt x="1926238" y="920936"/>
                  </a:lnTo>
                  <a:lnTo>
                    <a:pt x="1885746" y="964774"/>
                  </a:lnTo>
                  <a:lnTo>
                    <a:pt x="1838489" y="1006713"/>
                  </a:lnTo>
                  <a:lnTo>
                    <a:pt x="1786182" y="1045330"/>
                  </a:lnTo>
                  <a:lnTo>
                    <a:pt x="1730350" y="1082295"/>
                  </a:lnTo>
                  <a:lnTo>
                    <a:pt x="1667944" y="1115940"/>
                  </a:lnTo>
                  <a:lnTo>
                    <a:pt x="1602203" y="1146272"/>
                  </a:lnTo>
                  <a:lnTo>
                    <a:pt x="1532842" y="1173283"/>
                  </a:lnTo>
                  <a:lnTo>
                    <a:pt x="1460242" y="1196734"/>
                  </a:lnTo>
                  <a:lnTo>
                    <a:pt x="1384306" y="1216872"/>
                  </a:lnTo>
                  <a:lnTo>
                    <a:pt x="1306561" y="1233699"/>
                  </a:lnTo>
                  <a:lnTo>
                    <a:pt x="1225671" y="1245544"/>
                  </a:lnTo>
                  <a:lnTo>
                    <a:pt x="1144496" y="1253838"/>
                  </a:lnTo>
                  <a:lnTo>
                    <a:pt x="1063606" y="1257150"/>
                  </a:lnTo>
                  <a:lnTo>
                    <a:pt x="980811" y="1257150"/>
                  </a:lnTo>
                  <a:lnTo>
                    <a:pt x="898063" y="1253838"/>
                  </a:lnTo>
                  <a:lnTo>
                    <a:pt x="817174" y="1245544"/>
                  </a:lnTo>
                  <a:lnTo>
                    <a:pt x="737704" y="1233699"/>
                  </a:lnTo>
                  <a:lnTo>
                    <a:pt x="660120" y="1216872"/>
                  </a:lnTo>
                  <a:lnTo>
                    <a:pt x="584204" y="1196734"/>
                  </a:lnTo>
                  <a:lnTo>
                    <a:pt x="511594" y="1173283"/>
                  </a:lnTo>
                  <a:lnTo>
                    <a:pt x="440632" y="1146272"/>
                  </a:lnTo>
                  <a:lnTo>
                    <a:pt x="374882" y="1115940"/>
                  </a:lnTo>
                  <a:lnTo>
                    <a:pt x="314095" y="1082295"/>
                  </a:lnTo>
                  <a:lnTo>
                    <a:pt x="256625" y="1045330"/>
                  </a:lnTo>
                  <a:lnTo>
                    <a:pt x="204356" y="1006713"/>
                  </a:lnTo>
                  <a:lnTo>
                    <a:pt x="158699" y="964774"/>
                  </a:lnTo>
                  <a:lnTo>
                    <a:pt x="116606" y="920936"/>
                  </a:lnTo>
                  <a:lnTo>
                    <a:pt x="81125" y="875686"/>
                  </a:lnTo>
                  <a:lnTo>
                    <a:pt x="52270" y="828536"/>
                  </a:lnTo>
                  <a:lnTo>
                    <a:pt x="28618" y="779726"/>
                  </a:lnTo>
                  <a:lnTo>
                    <a:pt x="13481" y="729493"/>
                  </a:lnTo>
                  <a:lnTo>
                    <a:pt x="3310" y="679032"/>
                  </a:lnTo>
                  <a:lnTo>
                    <a:pt x="0" y="628560"/>
                  </a:lnTo>
                  <a:lnTo>
                    <a:pt x="3310" y="578089"/>
                  </a:lnTo>
                  <a:lnTo>
                    <a:pt x="13481" y="527628"/>
                  </a:lnTo>
                  <a:lnTo>
                    <a:pt x="28618" y="479037"/>
                  </a:lnTo>
                  <a:lnTo>
                    <a:pt x="52270" y="430264"/>
                  </a:lnTo>
                  <a:lnTo>
                    <a:pt x="81125" y="381397"/>
                  </a:lnTo>
                  <a:lnTo>
                    <a:pt x="116606" y="335965"/>
                  </a:lnTo>
                  <a:lnTo>
                    <a:pt x="158699" y="292347"/>
                  </a:lnTo>
                  <a:lnTo>
                    <a:pt x="204356" y="250447"/>
                  </a:lnTo>
                  <a:lnTo>
                    <a:pt x="256625" y="211505"/>
                  </a:lnTo>
                  <a:lnTo>
                    <a:pt x="314095" y="174568"/>
                  </a:lnTo>
                  <a:lnTo>
                    <a:pt x="374882" y="141162"/>
                  </a:lnTo>
                  <a:lnTo>
                    <a:pt x="440632" y="110811"/>
                  </a:lnTo>
                  <a:lnTo>
                    <a:pt x="511594" y="83800"/>
                  </a:lnTo>
                  <a:lnTo>
                    <a:pt x="584204" y="60416"/>
                  </a:lnTo>
                  <a:lnTo>
                    <a:pt x="660120" y="40277"/>
                  </a:lnTo>
                  <a:lnTo>
                    <a:pt x="737704" y="23383"/>
                  </a:lnTo>
                  <a:lnTo>
                    <a:pt x="817174" y="11548"/>
                  </a:lnTo>
                  <a:lnTo>
                    <a:pt x="898063" y="3245"/>
                  </a:lnTo>
                  <a:lnTo>
                    <a:pt x="980811" y="0"/>
                  </a:lnTo>
                  <a:lnTo>
                    <a:pt x="1063606" y="0"/>
                  </a:lnTo>
                  <a:lnTo>
                    <a:pt x="1144496" y="3245"/>
                  </a:lnTo>
                  <a:lnTo>
                    <a:pt x="1225671" y="11548"/>
                  </a:lnTo>
                  <a:lnTo>
                    <a:pt x="1306561" y="23383"/>
                  </a:lnTo>
                  <a:lnTo>
                    <a:pt x="1384306" y="40277"/>
                  </a:lnTo>
                  <a:lnTo>
                    <a:pt x="1460242" y="60416"/>
                  </a:lnTo>
                  <a:lnTo>
                    <a:pt x="1532842" y="83800"/>
                  </a:lnTo>
                  <a:lnTo>
                    <a:pt x="1602203" y="110811"/>
                  </a:lnTo>
                  <a:lnTo>
                    <a:pt x="1667944" y="141162"/>
                  </a:lnTo>
                  <a:lnTo>
                    <a:pt x="1730350" y="174568"/>
                  </a:lnTo>
                  <a:lnTo>
                    <a:pt x="1786182" y="211505"/>
                  </a:lnTo>
                  <a:lnTo>
                    <a:pt x="1838489" y="250447"/>
                  </a:lnTo>
                  <a:lnTo>
                    <a:pt x="1885746" y="292347"/>
                  </a:lnTo>
                  <a:lnTo>
                    <a:pt x="1926238" y="335965"/>
                  </a:lnTo>
                  <a:lnTo>
                    <a:pt x="1961681" y="381397"/>
                  </a:lnTo>
                  <a:lnTo>
                    <a:pt x="1990264" y="430264"/>
                  </a:lnTo>
                  <a:lnTo>
                    <a:pt x="2013988" y="479037"/>
                  </a:lnTo>
                  <a:lnTo>
                    <a:pt x="2030757" y="527628"/>
                  </a:lnTo>
                  <a:lnTo>
                    <a:pt x="2035806" y="5526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96421" y="4199187"/>
            <a:ext cx="1217295" cy="57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5" dirty="0">
                <a:latin typeface="Times New Roman"/>
                <a:cs typeface="Times New Roman"/>
              </a:rPr>
              <a:t>p1</a:t>
            </a:r>
            <a:endParaRPr sz="1050">
              <a:latin typeface="Times New Roman"/>
              <a:cs typeface="Times New Roman"/>
            </a:endParaRPr>
          </a:p>
          <a:p>
            <a:pPr marL="785495">
              <a:lnSpc>
                <a:spcPct val="100000"/>
              </a:lnSpc>
              <a:spcBef>
                <a:spcPts val="10"/>
              </a:spcBef>
              <a:tabLst>
                <a:tab pos="1069340" algn="l"/>
              </a:tabLst>
            </a:pPr>
            <a:r>
              <a:rPr sz="1575" spc="-37" baseline="5291" dirty="0">
                <a:latin typeface="Times New Roman"/>
                <a:cs typeface="Times New Roman"/>
              </a:rPr>
              <a:t>p3</a:t>
            </a:r>
            <a:r>
              <a:rPr sz="1575" baseline="5291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p4</a:t>
            </a:r>
            <a:endParaRPr sz="105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  <a:spcBef>
                <a:spcPts val="550"/>
              </a:spcBef>
            </a:pPr>
            <a:r>
              <a:rPr sz="1050" spc="-25" dirty="0">
                <a:latin typeface="Times New Roman"/>
                <a:cs typeface="Times New Roman"/>
              </a:rPr>
              <a:t>p2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2636" y="4159851"/>
            <a:ext cx="1415415" cy="733425"/>
          </a:xfrm>
          <a:custGeom>
            <a:avLst/>
            <a:gdLst/>
            <a:ahLst/>
            <a:cxnLst/>
            <a:rect l="l" t="t" r="r" b="b"/>
            <a:pathLst>
              <a:path w="1415414" h="733425">
                <a:moveTo>
                  <a:pt x="219488" y="512757"/>
                </a:moveTo>
                <a:lnTo>
                  <a:pt x="182349" y="474140"/>
                </a:lnTo>
                <a:lnTo>
                  <a:pt x="146878" y="432202"/>
                </a:lnTo>
                <a:lnTo>
                  <a:pt x="113293" y="390025"/>
                </a:lnTo>
                <a:lnTo>
                  <a:pt x="84433" y="346426"/>
                </a:lnTo>
                <a:lnTo>
                  <a:pt x="59128" y="304249"/>
                </a:lnTo>
                <a:lnTo>
                  <a:pt x="37129" y="263971"/>
                </a:lnTo>
                <a:lnTo>
                  <a:pt x="21989" y="223693"/>
                </a:lnTo>
                <a:lnTo>
                  <a:pt x="8508" y="185076"/>
                </a:lnTo>
                <a:lnTo>
                  <a:pt x="0" y="116156"/>
                </a:lnTo>
                <a:lnTo>
                  <a:pt x="1886" y="87427"/>
                </a:lnTo>
                <a:lnTo>
                  <a:pt x="21989" y="40564"/>
                </a:lnTo>
                <a:lnTo>
                  <a:pt x="60786" y="10212"/>
                </a:lnTo>
                <a:lnTo>
                  <a:pt x="116599" y="0"/>
                </a:lnTo>
                <a:lnTo>
                  <a:pt x="150422" y="1718"/>
                </a:lnTo>
                <a:lnTo>
                  <a:pt x="224690" y="22047"/>
                </a:lnTo>
                <a:lnTo>
                  <a:pt x="263477" y="38846"/>
                </a:lnTo>
                <a:lnTo>
                  <a:pt x="305579" y="58984"/>
                </a:lnTo>
                <a:lnTo>
                  <a:pt x="347920" y="84182"/>
                </a:lnTo>
                <a:lnTo>
                  <a:pt x="391671" y="114438"/>
                </a:lnTo>
                <a:lnTo>
                  <a:pt x="434012" y="146450"/>
                </a:lnTo>
                <a:lnTo>
                  <a:pt x="476105" y="181755"/>
                </a:lnTo>
                <a:lnTo>
                  <a:pt x="514902" y="220381"/>
                </a:lnTo>
                <a:lnTo>
                  <a:pt x="553689" y="258998"/>
                </a:lnTo>
                <a:lnTo>
                  <a:pt x="589170" y="300937"/>
                </a:lnTo>
                <a:lnTo>
                  <a:pt x="621335" y="343114"/>
                </a:lnTo>
                <a:lnTo>
                  <a:pt x="651604" y="386703"/>
                </a:lnTo>
                <a:lnTo>
                  <a:pt x="677148" y="428642"/>
                </a:lnTo>
                <a:lnTo>
                  <a:pt x="697251" y="469158"/>
                </a:lnTo>
                <a:lnTo>
                  <a:pt x="714287" y="509445"/>
                </a:lnTo>
                <a:lnTo>
                  <a:pt x="726110" y="548062"/>
                </a:lnTo>
                <a:lnTo>
                  <a:pt x="736048" y="617012"/>
                </a:lnTo>
                <a:lnTo>
                  <a:pt x="732732" y="645683"/>
                </a:lnTo>
                <a:lnTo>
                  <a:pt x="714287" y="692594"/>
                </a:lnTo>
                <a:lnTo>
                  <a:pt x="675261" y="722917"/>
                </a:lnTo>
                <a:lnTo>
                  <a:pt x="619677" y="733111"/>
                </a:lnTo>
                <a:lnTo>
                  <a:pt x="585854" y="731450"/>
                </a:lnTo>
                <a:lnTo>
                  <a:pt x="511586" y="711072"/>
                </a:lnTo>
                <a:lnTo>
                  <a:pt x="471141" y="694255"/>
                </a:lnTo>
                <a:lnTo>
                  <a:pt x="430458" y="674116"/>
                </a:lnTo>
                <a:lnTo>
                  <a:pt x="386707" y="648995"/>
                </a:lnTo>
                <a:lnTo>
                  <a:pt x="344366" y="620324"/>
                </a:lnTo>
                <a:lnTo>
                  <a:pt x="302264" y="586679"/>
                </a:lnTo>
                <a:lnTo>
                  <a:pt x="260171" y="551374"/>
                </a:lnTo>
                <a:lnTo>
                  <a:pt x="219488" y="512757"/>
                </a:lnTo>
              </a:path>
              <a:path w="1415414" h="733425">
                <a:moveTo>
                  <a:pt x="776740" y="346426"/>
                </a:moveTo>
                <a:lnTo>
                  <a:pt x="790174" y="304249"/>
                </a:lnTo>
                <a:lnTo>
                  <a:pt x="827332" y="265632"/>
                </a:lnTo>
                <a:lnTo>
                  <a:pt x="886499" y="231988"/>
                </a:lnTo>
                <a:lnTo>
                  <a:pt x="923561" y="220381"/>
                </a:lnTo>
                <a:lnTo>
                  <a:pt x="964054" y="208527"/>
                </a:lnTo>
                <a:lnTo>
                  <a:pt x="1006166" y="201894"/>
                </a:lnTo>
                <a:lnTo>
                  <a:pt x="1050183" y="196683"/>
                </a:lnTo>
                <a:lnTo>
                  <a:pt x="1095821" y="195022"/>
                </a:lnTo>
                <a:lnTo>
                  <a:pt x="1141172" y="196683"/>
                </a:lnTo>
                <a:lnTo>
                  <a:pt x="1185190" y="201894"/>
                </a:lnTo>
                <a:lnTo>
                  <a:pt x="1227302" y="208527"/>
                </a:lnTo>
                <a:lnTo>
                  <a:pt x="1267985" y="220381"/>
                </a:lnTo>
                <a:lnTo>
                  <a:pt x="1335346" y="247154"/>
                </a:lnTo>
                <a:lnTo>
                  <a:pt x="1386033" y="284110"/>
                </a:lnTo>
                <a:lnTo>
                  <a:pt x="1411281" y="324626"/>
                </a:lnTo>
                <a:lnTo>
                  <a:pt x="1414806" y="346426"/>
                </a:lnTo>
                <a:lnTo>
                  <a:pt x="1411281" y="368225"/>
                </a:lnTo>
                <a:lnTo>
                  <a:pt x="1386033" y="408503"/>
                </a:lnTo>
                <a:lnTo>
                  <a:pt x="1335346" y="445469"/>
                </a:lnTo>
                <a:lnTo>
                  <a:pt x="1267985" y="472480"/>
                </a:lnTo>
                <a:lnTo>
                  <a:pt x="1227302" y="482664"/>
                </a:lnTo>
                <a:lnTo>
                  <a:pt x="1185190" y="490958"/>
                </a:lnTo>
                <a:lnTo>
                  <a:pt x="1141172" y="495940"/>
                </a:lnTo>
                <a:lnTo>
                  <a:pt x="1095821" y="495940"/>
                </a:lnTo>
                <a:lnTo>
                  <a:pt x="1050183" y="495940"/>
                </a:lnTo>
                <a:lnTo>
                  <a:pt x="1006166" y="490958"/>
                </a:lnTo>
                <a:lnTo>
                  <a:pt x="964054" y="482664"/>
                </a:lnTo>
                <a:lnTo>
                  <a:pt x="923561" y="472480"/>
                </a:lnTo>
                <a:lnTo>
                  <a:pt x="886499" y="460635"/>
                </a:lnTo>
                <a:lnTo>
                  <a:pt x="827332" y="426991"/>
                </a:lnTo>
                <a:lnTo>
                  <a:pt x="790174" y="388364"/>
                </a:lnTo>
                <a:lnTo>
                  <a:pt x="780075" y="368225"/>
                </a:lnTo>
                <a:lnTo>
                  <a:pt x="776740" y="346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59976" y="2047010"/>
            <a:ext cx="2044064" cy="1257935"/>
            <a:chOff x="1759976" y="2047010"/>
            <a:chExt cx="2044064" cy="1257935"/>
          </a:xfrm>
        </p:grpSpPr>
        <p:sp>
          <p:nvSpPr>
            <p:cNvPr id="15" name="object 15"/>
            <p:cNvSpPr/>
            <p:nvPr/>
          </p:nvSpPr>
          <p:spPr>
            <a:xfrm>
              <a:off x="1977601" y="2463941"/>
              <a:ext cx="42545" cy="43815"/>
            </a:xfrm>
            <a:custGeom>
              <a:avLst/>
              <a:gdLst/>
              <a:ahLst/>
              <a:cxnLst/>
              <a:rect l="l" t="t" r="r" b="b"/>
              <a:pathLst>
                <a:path w="42544" h="43814">
                  <a:moveTo>
                    <a:pt x="20332" y="0"/>
                  </a:moveTo>
                  <a:lnTo>
                    <a:pt x="12169" y="1776"/>
                  </a:lnTo>
                  <a:lnTo>
                    <a:pt x="5734" y="6570"/>
                  </a:lnTo>
                  <a:lnTo>
                    <a:pt x="1514" y="13584"/>
                  </a:lnTo>
                  <a:lnTo>
                    <a:pt x="0" y="22016"/>
                  </a:lnTo>
                  <a:lnTo>
                    <a:pt x="1514" y="30310"/>
                  </a:lnTo>
                  <a:lnTo>
                    <a:pt x="5734" y="37253"/>
                  </a:lnTo>
                  <a:lnTo>
                    <a:pt x="12169" y="42022"/>
                  </a:lnTo>
                  <a:lnTo>
                    <a:pt x="20332" y="43794"/>
                  </a:lnTo>
                  <a:lnTo>
                    <a:pt x="28752" y="42022"/>
                  </a:lnTo>
                  <a:lnTo>
                    <a:pt x="35754" y="37253"/>
                  </a:lnTo>
                  <a:lnTo>
                    <a:pt x="40540" y="30310"/>
                  </a:lnTo>
                  <a:lnTo>
                    <a:pt x="42312" y="22016"/>
                  </a:lnTo>
                  <a:lnTo>
                    <a:pt x="40540" y="13584"/>
                  </a:lnTo>
                  <a:lnTo>
                    <a:pt x="35754" y="6570"/>
                  </a:lnTo>
                  <a:lnTo>
                    <a:pt x="28752" y="177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7601" y="2463941"/>
              <a:ext cx="42545" cy="43815"/>
            </a:xfrm>
            <a:custGeom>
              <a:avLst/>
              <a:gdLst/>
              <a:ahLst/>
              <a:cxnLst/>
              <a:rect l="l" t="t" r="r" b="b"/>
              <a:pathLst>
                <a:path w="42544" h="43814">
                  <a:moveTo>
                    <a:pt x="0" y="22016"/>
                  </a:moveTo>
                  <a:lnTo>
                    <a:pt x="1514" y="30310"/>
                  </a:lnTo>
                  <a:lnTo>
                    <a:pt x="5734" y="37253"/>
                  </a:lnTo>
                  <a:lnTo>
                    <a:pt x="12169" y="42022"/>
                  </a:lnTo>
                  <a:lnTo>
                    <a:pt x="20332" y="43794"/>
                  </a:lnTo>
                  <a:lnTo>
                    <a:pt x="28752" y="42022"/>
                  </a:lnTo>
                  <a:lnTo>
                    <a:pt x="35754" y="37253"/>
                  </a:lnTo>
                  <a:lnTo>
                    <a:pt x="40540" y="30310"/>
                  </a:lnTo>
                  <a:lnTo>
                    <a:pt x="42312" y="22016"/>
                  </a:lnTo>
                  <a:lnTo>
                    <a:pt x="40540" y="13584"/>
                  </a:lnTo>
                  <a:lnTo>
                    <a:pt x="35754" y="6570"/>
                  </a:lnTo>
                  <a:lnTo>
                    <a:pt x="28752" y="1776"/>
                  </a:lnTo>
                  <a:lnTo>
                    <a:pt x="20332" y="0"/>
                  </a:lnTo>
                  <a:lnTo>
                    <a:pt x="12169" y="1776"/>
                  </a:lnTo>
                  <a:lnTo>
                    <a:pt x="5734" y="6570"/>
                  </a:lnTo>
                  <a:lnTo>
                    <a:pt x="1514" y="13584"/>
                  </a:lnTo>
                  <a:lnTo>
                    <a:pt x="0" y="22016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9296" y="3052392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4" h="42544">
                  <a:moveTo>
                    <a:pt x="20094" y="0"/>
                  </a:moveTo>
                  <a:lnTo>
                    <a:pt x="11968" y="1511"/>
                  </a:lnTo>
                  <a:lnTo>
                    <a:pt x="5615" y="5707"/>
                  </a:lnTo>
                  <a:lnTo>
                    <a:pt x="1477" y="12079"/>
                  </a:lnTo>
                  <a:lnTo>
                    <a:pt x="0" y="20119"/>
                  </a:lnTo>
                  <a:lnTo>
                    <a:pt x="1477" y="28551"/>
                  </a:lnTo>
                  <a:lnTo>
                    <a:pt x="5615" y="35564"/>
                  </a:lnTo>
                  <a:lnTo>
                    <a:pt x="11968" y="40359"/>
                  </a:lnTo>
                  <a:lnTo>
                    <a:pt x="20094" y="42135"/>
                  </a:lnTo>
                  <a:lnTo>
                    <a:pt x="28516" y="40359"/>
                  </a:lnTo>
                  <a:lnTo>
                    <a:pt x="35521" y="35564"/>
                  </a:lnTo>
                  <a:lnTo>
                    <a:pt x="40310" y="28551"/>
                  </a:lnTo>
                  <a:lnTo>
                    <a:pt x="42084" y="20119"/>
                  </a:lnTo>
                  <a:lnTo>
                    <a:pt x="40310" y="12079"/>
                  </a:lnTo>
                  <a:lnTo>
                    <a:pt x="35521" y="5707"/>
                  </a:lnTo>
                  <a:lnTo>
                    <a:pt x="28516" y="1511"/>
                  </a:lnTo>
                  <a:lnTo>
                    <a:pt x="20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9296" y="3052392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4" h="42544">
                  <a:moveTo>
                    <a:pt x="0" y="20119"/>
                  </a:moveTo>
                  <a:lnTo>
                    <a:pt x="1477" y="28551"/>
                  </a:lnTo>
                  <a:lnTo>
                    <a:pt x="5615" y="35564"/>
                  </a:lnTo>
                  <a:lnTo>
                    <a:pt x="11968" y="40359"/>
                  </a:lnTo>
                  <a:lnTo>
                    <a:pt x="20094" y="42135"/>
                  </a:lnTo>
                  <a:lnTo>
                    <a:pt x="28516" y="40359"/>
                  </a:lnTo>
                  <a:lnTo>
                    <a:pt x="35521" y="35564"/>
                  </a:lnTo>
                  <a:lnTo>
                    <a:pt x="40310" y="28551"/>
                  </a:lnTo>
                  <a:lnTo>
                    <a:pt x="42084" y="20119"/>
                  </a:lnTo>
                  <a:lnTo>
                    <a:pt x="40310" y="12079"/>
                  </a:lnTo>
                  <a:lnTo>
                    <a:pt x="35521" y="5707"/>
                  </a:lnTo>
                  <a:lnTo>
                    <a:pt x="28516" y="1511"/>
                  </a:lnTo>
                  <a:lnTo>
                    <a:pt x="20094" y="0"/>
                  </a:lnTo>
                  <a:lnTo>
                    <a:pt x="11968" y="1511"/>
                  </a:lnTo>
                  <a:lnTo>
                    <a:pt x="5615" y="5707"/>
                  </a:lnTo>
                  <a:lnTo>
                    <a:pt x="1477" y="12079"/>
                  </a:lnTo>
                  <a:lnTo>
                    <a:pt x="0" y="20119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50659" y="2756508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4" h="42544">
                  <a:moveTo>
                    <a:pt x="20094" y="0"/>
                  </a:moveTo>
                  <a:lnTo>
                    <a:pt x="11972" y="1513"/>
                  </a:lnTo>
                  <a:lnTo>
                    <a:pt x="5618" y="5711"/>
                  </a:lnTo>
                  <a:lnTo>
                    <a:pt x="1479" y="12083"/>
                  </a:lnTo>
                  <a:lnTo>
                    <a:pt x="0" y="20119"/>
                  </a:lnTo>
                  <a:lnTo>
                    <a:pt x="1479" y="28551"/>
                  </a:lnTo>
                  <a:lnTo>
                    <a:pt x="5618" y="35564"/>
                  </a:lnTo>
                  <a:lnTo>
                    <a:pt x="11972" y="40359"/>
                  </a:lnTo>
                  <a:lnTo>
                    <a:pt x="20094" y="42135"/>
                  </a:lnTo>
                  <a:lnTo>
                    <a:pt x="28513" y="40359"/>
                  </a:lnTo>
                  <a:lnTo>
                    <a:pt x="35522" y="35564"/>
                  </a:lnTo>
                  <a:lnTo>
                    <a:pt x="40317" y="28551"/>
                  </a:lnTo>
                  <a:lnTo>
                    <a:pt x="42093" y="20119"/>
                  </a:lnTo>
                  <a:lnTo>
                    <a:pt x="40317" y="12083"/>
                  </a:lnTo>
                  <a:lnTo>
                    <a:pt x="35522" y="5711"/>
                  </a:lnTo>
                  <a:lnTo>
                    <a:pt x="28513" y="1513"/>
                  </a:lnTo>
                  <a:lnTo>
                    <a:pt x="20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0659" y="2756508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4" h="42544">
                  <a:moveTo>
                    <a:pt x="0" y="20119"/>
                  </a:moveTo>
                  <a:lnTo>
                    <a:pt x="1479" y="28551"/>
                  </a:lnTo>
                  <a:lnTo>
                    <a:pt x="5618" y="35564"/>
                  </a:lnTo>
                  <a:lnTo>
                    <a:pt x="11972" y="40359"/>
                  </a:lnTo>
                  <a:lnTo>
                    <a:pt x="20094" y="42135"/>
                  </a:lnTo>
                  <a:lnTo>
                    <a:pt x="28513" y="40359"/>
                  </a:lnTo>
                  <a:lnTo>
                    <a:pt x="35522" y="35564"/>
                  </a:lnTo>
                  <a:lnTo>
                    <a:pt x="40317" y="28551"/>
                  </a:lnTo>
                  <a:lnTo>
                    <a:pt x="42093" y="20119"/>
                  </a:lnTo>
                  <a:lnTo>
                    <a:pt x="40317" y="12083"/>
                  </a:lnTo>
                  <a:lnTo>
                    <a:pt x="35522" y="5711"/>
                  </a:lnTo>
                  <a:lnTo>
                    <a:pt x="28513" y="1513"/>
                  </a:lnTo>
                  <a:lnTo>
                    <a:pt x="20094" y="0"/>
                  </a:lnTo>
                  <a:lnTo>
                    <a:pt x="11972" y="1513"/>
                  </a:lnTo>
                  <a:lnTo>
                    <a:pt x="5618" y="5711"/>
                  </a:lnTo>
                  <a:lnTo>
                    <a:pt x="1479" y="12083"/>
                  </a:lnTo>
                  <a:lnTo>
                    <a:pt x="0" y="20119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9974" y="2778524"/>
              <a:ext cx="42545" cy="43815"/>
            </a:xfrm>
            <a:custGeom>
              <a:avLst/>
              <a:gdLst/>
              <a:ahLst/>
              <a:cxnLst/>
              <a:rect l="l" t="t" r="r" b="b"/>
              <a:pathLst>
                <a:path w="42545" h="43814">
                  <a:moveTo>
                    <a:pt x="20380" y="0"/>
                  </a:moveTo>
                  <a:lnTo>
                    <a:pt x="12173" y="1737"/>
                  </a:lnTo>
                  <a:lnTo>
                    <a:pt x="5725" y="6448"/>
                  </a:lnTo>
                  <a:lnTo>
                    <a:pt x="1510" y="13379"/>
                  </a:lnTo>
                  <a:lnTo>
                    <a:pt x="0" y="21778"/>
                  </a:lnTo>
                  <a:lnTo>
                    <a:pt x="1510" y="30173"/>
                  </a:lnTo>
                  <a:lnTo>
                    <a:pt x="5725" y="37104"/>
                  </a:lnTo>
                  <a:lnTo>
                    <a:pt x="12173" y="41817"/>
                  </a:lnTo>
                  <a:lnTo>
                    <a:pt x="20380" y="43556"/>
                  </a:lnTo>
                  <a:lnTo>
                    <a:pt x="28784" y="41817"/>
                  </a:lnTo>
                  <a:lnTo>
                    <a:pt x="35760" y="37104"/>
                  </a:lnTo>
                  <a:lnTo>
                    <a:pt x="40522" y="30173"/>
                  </a:lnTo>
                  <a:lnTo>
                    <a:pt x="42284" y="21778"/>
                  </a:lnTo>
                  <a:lnTo>
                    <a:pt x="40522" y="13379"/>
                  </a:lnTo>
                  <a:lnTo>
                    <a:pt x="35760" y="6448"/>
                  </a:lnTo>
                  <a:lnTo>
                    <a:pt x="28784" y="1737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9974" y="2778524"/>
              <a:ext cx="42545" cy="43815"/>
            </a:xfrm>
            <a:custGeom>
              <a:avLst/>
              <a:gdLst/>
              <a:ahLst/>
              <a:cxnLst/>
              <a:rect l="l" t="t" r="r" b="b"/>
              <a:pathLst>
                <a:path w="42545" h="43814">
                  <a:moveTo>
                    <a:pt x="0" y="21778"/>
                  </a:moveTo>
                  <a:lnTo>
                    <a:pt x="1510" y="30173"/>
                  </a:lnTo>
                  <a:lnTo>
                    <a:pt x="5725" y="37104"/>
                  </a:lnTo>
                  <a:lnTo>
                    <a:pt x="12173" y="41817"/>
                  </a:lnTo>
                  <a:lnTo>
                    <a:pt x="20380" y="43556"/>
                  </a:lnTo>
                  <a:lnTo>
                    <a:pt x="28784" y="41817"/>
                  </a:lnTo>
                  <a:lnTo>
                    <a:pt x="35760" y="37104"/>
                  </a:lnTo>
                  <a:lnTo>
                    <a:pt x="40522" y="30173"/>
                  </a:lnTo>
                  <a:lnTo>
                    <a:pt x="42284" y="21778"/>
                  </a:lnTo>
                  <a:lnTo>
                    <a:pt x="40522" y="13379"/>
                  </a:lnTo>
                  <a:lnTo>
                    <a:pt x="35760" y="6448"/>
                  </a:lnTo>
                  <a:lnTo>
                    <a:pt x="28784" y="1737"/>
                  </a:lnTo>
                  <a:lnTo>
                    <a:pt x="20380" y="0"/>
                  </a:lnTo>
                  <a:lnTo>
                    <a:pt x="12173" y="1737"/>
                  </a:lnTo>
                  <a:lnTo>
                    <a:pt x="5725" y="6448"/>
                  </a:lnTo>
                  <a:lnTo>
                    <a:pt x="1510" y="13379"/>
                  </a:lnTo>
                  <a:lnTo>
                    <a:pt x="0" y="21778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3407" y="2050441"/>
              <a:ext cx="2037080" cy="1250950"/>
            </a:xfrm>
            <a:custGeom>
              <a:avLst/>
              <a:gdLst/>
              <a:ahLst/>
              <a:cxnLst/>
              <a:rect l="l" t="t" r="r" b="b"/>
              <a:pathLst>
                <a:path w="2037079" h="1250950">
                  <a:moveTo>
                    <a:pt x="615864" y="1074379"/>
                  </a:moveTo>
                  <a:lnTo>
                    <a:pt x="651320" y="1101125"/>
                  </a:lnTo>
                  <a:lnTo>
                    <a:pt x="695299" y="1116276"/>
                  </a:lnTo>
                  <a:lnTo>
                    <a:pt x="745888" y="1123142"/>
                  </a:lnTo>
                  <a:lnTo>
                    <a:pt x="774496" y="1121483"/>
                  </a:lnTo>
                  <a:lnTo>
                    <a:pt x="831942" y="1109649"/>
                  </a:lnTo>
                  <a:lnTo>
                    <a:pt x="891045" y="1087633"/>
                  </a:lnTo>
                  <a:lnTo>
                    <a:pt x="949919" y="1055919"/>
                  </a:lnTo>
                  <a:lnTo>
                    <a:pt x="1007345" y="1012124"/>
                  </a:lnTo>
                  <a:lnTo>
                    <a:pt x="1036201" y="988458"/>
                  </a:lnTo>
                  <a:lnTo>
                    <a:pt x="1086771" y="934728"/>
                  </a:lnTo>
                  <a:lnTo>
                    <a:pt x="1128865" y="879338"/>
                  </a:lnTo>
                  <a:lnTo>
                    <a:pt x="1159340" y="822051"/>
                  </a:lnTo>
                  <a:lnTo>
                    <a:pt x="1181148" y="765002"/>
                  </a:lnTo>
                  <a:lnTo>
                    <a:pt x="1191339" y="711272"/>
                  </a:lnTo>
                  <a:lnTo>
                    <a:pt x="1191339" y="684288"/>
                  </a:lnTo>
                  <a:lnTo>
                    <a:pt x="1184672" y="635525"/>
                  </a:lnTo>
                  <a:lnTo>
                    <a:pt x="1164387" y="593399"/>
                  </a:lnTo>
                  <a:lnTo>
                    <a:pt x="1134103" y="559788"/>
                  </a:lnTo>
                  <a:lnTo>
                    <a:pt x="1091723" y="538009"/>
                  </a:lnTo>
                  <a:lnTo>
                    <a:pt x="1044487" y="527826"/>
                  </a:lnTo>
                  <a:lnTo>
                    <a:pt x="1017535" y="527826"/>
                  </a:lnTo>
                  <a:lnTo>
                    <a:pt x="992203" y="527826"/>
                  </a:lnTo>
                  <a:lnTo>
                    <a:pt x="934776" y="541318"/>
                  </a:lnTo>
                  <a:lnTo>
                    <a:pt x="875683" y="563335"/>
                  </a:lnTo>
                  <a:lnTo>
                    <a:pt x="814924" y="595048"/>
                  </a:lnTo>
                  <a:lnTo>
                    <a:pt x="757707" y="635525"/>
                  </a:lnTo>
                  <a:lnTo>
                    <a:pt x="728869" y="660621"/>
                  </a:lnTo>
                  <a:lnTo>
                    <a:pt x="701918" y="687606"/>
                  </a:lnTo>
                  <a:lnTo>
                    <a:pt x="656291" y="742995"/>
                  </a:lnTo>
                  <a:lnTo>
                    <a:pt x="619169" y="798623"/>
                  </a:lnTo>
                  <a:lnTo>
                    <a:pt x="593874" y="855662"/>
                  </a:lnTo>
                  <a:lnTo>
                    <a:pt x="578742" y="911290"/>
                  </a:lnTo>
                  <a:lnTo>
                    <a:pt x="575437" y="939695"/>
                  </a:lnTo>
                  <a:lnTo>
                    <a:pt x="575437" y="965021"/>
                  </a:lnTo>
                  <a:lnTo>
                    <a:pt x="582056" y="1012124"/>
                  </a:lnTo>
                  <a:lnTo>
                    <a:pt x="600731" y="1055919"/>
                  </a:lnTo>
                  <a:lnTo>
                    <a:pt x="615864" y="1074379"/>
                  </a:lnTo>
                </a:path>
                <a:path w="2037079" h="1250950">
                  <a:moveTo>
                    <a:pt x="484174" y="911290"/>
                  </a:moveTo>
                  <a:lnTo>
                    <a:pt x="494345" y="949869"/>
                  </a:lnTo>
                  <a:lnTo>
                    <a:pt x="509477" y="986799"/>
                  </a:lnTo>
                  <a:lnTo>
                    <a:pt x="531458" y="1023957"/>
                  </a:lnTo>
                  <a:lnTo>
                    <a:pt x="556761" y="1055919"/>
                  </a:lnTo>
                  <a:lnTo>
                    <a:pt x="587256" y="1085974"/>
                  </a:lnTo>
                  <a:lnTo>
                    <a:pt x="621064" y="1114617"/>
                  </a:lnTo>
                  <a:lnTo>
                    <a:pt x="659834" y="1138293"/>
                  </a:lnTo>
                  <a:lnTo>
                    <a:pt x="701918" y="1160071"/>
                  </a:lnTo>
                  <a:lnTo>
                    <a:pt x="747545" y="1178531"/>
                  </a:lnTo>
                  <a:lnTo>
                    <a:pt x="796486" y="1193682"/>
                  </a:lnTo>
                  <a:lnTo>
                    <a:pt x="847075" y="1207175"/>
                  </a:lnTo>
                  <a:lnTo>
                    <a:pt x="900978" y="1213802"/>
                  </a:lnTo>
                  <a:lnTo>
                    <a:pt x="956776" y="1217110"/>
                  </a:lnTo>
                  <a:lnTo>
                    <a:pt x="1014202" y="1218769"/>
                  </a:lnTo>
                  <a:lnTo>
                    <a:pt x="1073343" y="1215451"/>
                  </a:lnTo>
                  <a:lnTo>
                    <a:pt x="1132198" y="1207175"/>
                  </a:lnTo>
                  <a:lnTo>
                    <a:pt x="1191339" y="1195332"/>
                  </a:lnTo>
                  <a:lnTo>
                    <a:pt x="1247051" y="1178531"/>
                  </a:lnTo>
                  <a:lnTo>
                    <a:pt x="1300954" y="1160071"/>
                  </a:lnTo>
                  <a:lnTo>
                    <a:pt x="1351619" y="1138293"/>
                  </a:lnTo>
                  <a:lnTo>
                    <a:pt x="1398855" y="1112958"/>
                  </a:lnTo>
                  <a:lnTo>
                    <a:pt x="1444472" y="1084324"/>
                  </a:lnTo>
                  <a:lnTo>
                    <a:pt x="1484947" y="1054022"/>
                  </a:lnTo>
                  <a:lnTo>
                    <a:pt x="1521993" y="1022069"/>
                  </a:lnTo>
                  <a:lnTo>
                    <a:pt x="1555802" y="986799"/>
                  </a:lnTo>
                  <a:lnTo>
                    <a:pt x="1582753" y="951529"/>
                  </a:lnTo>
                  <a:lnTo>
                    <a:pt x="1606467" y="914609"/>
                  </a:lnTo>
                  <a:lnTo>
                    <a:pt x="1625132" y="876020"/>
                  </a:lnTo>
                  <a:lnTo>
                    <a:pt x="1638561" y="837202"/>
                  </a:lnTo>
                  <a:lnTo>
                    <a:pt x="1647132" y="796964"/>
                  </a:lnTo>
                  <a:lnTo>
                    <a:pt x="1648751" y="756488"/>
                  </a:lnTo>
                  <a:lnTo>
                    <a:pt x="1645227" y="716249"/>
                  </a:lnTo>
                  <a:lnTo>
                    <a:pt x="1635323" y="675773"/>
                  </a:lnTo>
                  <a:lnTo>
                    <a:pt x="1618276" y="638843"/>
                  </a:lnTo>
                  <a:lnTo>
                    <a:pt x="1598181" y="601914"/>
                  </a:lnTo>
                  <a:lnTo>
                    <a:pt x="1572658" y="569961"/>
                  </a:lnTo>
                  <a:lnTo>
                    <a:pt x="1542374" y="539668"/>
                  </a:lnTo>
                  <a:lnTo>
                    <a:pt x="1508565" y="512684"/>
                  </a:lnTo>
                  <a:lnTo>
                    <a:pt x="1468091" y="487588"/>
                  </a:lnTo>
                  <a:lnTo>
                    <a:pt x="1427711" y="465809"/>
                  </a:lnTo>
                  <a:lnTo>
                    <a:pt x="1382094" y="447111"/>
                  </a:lnTo>
                  <a:lnTo>
                    <a:pt x="1333143" y="432198"/>
                  </a:lnTo>
                  <a:lnTo>
                    <a:pt x="1282573" y="420365"/>
                  </a:lnTo>
                  <a:lnTo>
                    <a:pt x="1228385" y="411841"/>
                  </a:lnTo>
                  <a:lnTo>
                    <a:pt x="1172863" y="408532"/>
                  </a:lnTo>
                  <a:lnTo>
                    <a:pt x="1115437" y="406873"/>
                  </a:lnTo>
                  <a:lnTo>
                    <a:pt x="1056296" y="411841"/>
                  </a:lnTo>
                  <a:lnTo>
                    <a:pt x="997155" y="418706"/>
                  </a:lnTo>
                  <a:lnTo>
                    <a:pt x="938300" y="430310"/>
                  </a:lnTo>
                  <a:lnTo>
                    <a:pt x="880883" y="447111"/>
                  </a:lnTo>
                  <a:lnTo>
                    <a:pt x="828637" y="465809"/>
                  </a:lnTo>
                  <a:lnTo>
                    <a:pt x="776153" y="487588"/>
                  </a:lnTo>
                  <a:lnTo>
                    <a:pt x="728869" y="512684"/>
                  </a:lnTo>
                  <a:lnTo>
                    <a:pt x="685128" y="541318"/>
                  </a:lnTo>
                  <a:lnTo>
                    <a:pt x="644463" y="571621"/>
                  </a:lnTo>
                  <a:lnTo>
                    <a:pt x="607350" y="603573"/>
                  </a:lnTo>
                  <a:lnTo>
                    <a:pt x="575437" y="638843"/>
                  </a:lnTo>
                  <a:lnTo>
                    <a:pt x="546590" y="674114"/>
                  </a:lnTo>
                  <a:lnTo>
                    <a:pt x="523182" y="711272"/>
                  </a:lnTo>
                  <a:lnTo>
                    <a:pt x="504506" y="749861"/>
                  </a:lnTo>
                  <a:lnTo>
                    <a:pt x="491030" y="790099"/>
                  </a:lnTo>
                  <a:lnTo>
                    <a:pt x="482526" y="828916"/>
                  </a:lnTo>
                  <a:lnTo>
                    <a:pt x="480869" y="869155"/>
                  </a:lnTo>
                  <a:lnTo>
                    <a:pt x="484174" y="911290"/>
                  </a:lnTo>
                </a:path>
                <a:path w="2037079" h="1250950">
                  <a:moveTo>
                    <a:pt x="0" y="625351"/>
                  </a:moveTo>
                  <a:lnTo>
                    <a:pt x="6845" y="698145"/>
                  </a:lnTo>
                  <a:lnTo>
                    <a:pt x="26874" y="768508"/>
                  </a:lnTo>
                  <a:lnTo>
                    <a:pt x="59321" y="835967"/>
                  </a:lnTo>
                  <a:lnTo>
                    <a:pt x="79964" y="868460"/>
                  </a:lnTo>
                  <a:lnTo>
                    <a:pt x="103425" y="900048"/>
                  </a:lnTo>
                  <a:lnTo>
                    <a:pt x="129608" y="930673"/>
                  </a:lnTo>
                  <a:lnTo>
                    <a:pt x="158420" y="960276"/>
                  </a:lnTo>
                  <a:lnTo>
                    <a:pt x="189763" y="988797"/>
                  </a:lnTo>
                  <a:lnTo>
                    <a:pt x="223543" y="1016177"/>
                  </a:lnTo>
                  <a:lnTo>
                    <a:pt x="259665" y="1042356"/>
                  </a:lnTo>
                  <a:lnTo>
                    <a:pt x="298032" y="1067277"/>
                  </a:lnTo>
                  <a:lnTo>
                    <a:pt x="338550" y="1090878"/>
                  </a:lnTo>
                  <a:lnTo>
                    <a:pt x="381122" y="1113102"/>
                  </a:lnTo>
                  <a:lnTo>
                    <a:pt x="425654" y="1133888"/>
                  </a:lnTo>
                  <a:lnTo>
                    <a:pt x="472050" y="1153178"/>
                  </a:lnTo>
                  <a:lnTo>
                    <a:pt x="520215" y="1170911"/>
                  </a:lnTo>
                  <a:lnTo>
                    <a:pt x="570053" y="1187030"/>
                  </a:lnTo>
                  <a:lnTo>
                    <a:pt x="621468" y="1201475"/>
                  </a:lnTo>
                  <a:lnTo>
                    <a:pt x="674366" y="1214185"/>
                  </a:lnTo>
                  <a:lnTo>
                    <a:pt x="728650" y="1225103"/>
                  </a:lnTo>
                  <a:lnTo>
                    <a:pt x="784226" y="1234169"/>
                  </a:lnTo>
                  <a:lnTo>
                    <a:pt x="840998" y="1241323"/>
                  </a:lnTo>
                  <a:lnTo>
                    <a:pt x="898871" y="1246506"/>
                  </a:lnTo>
                  <a:lnTo>
                    <a:pt x="957748" y="1249660"/>
                  </a:lnTo>
                  <a:lnTo>
                    <a:pt x="1017535" y="1250724"/>
                  </a:lnTo>
                  <a:lnTo>
                    <a:pt x="1077492" y="1249660"/>
                  </a:lnTo>
                  <a:lnTo>
                    <a:pt x="1136527" y="1246506"/>
                  </a:lnTo>
                  <a:lnTo>
                    <a:pt x="1194545" y="1241323"/>
                  </a:lnTo>
                  <a:lnTo>
                    <a:pt x="1251452" y="1234169"/>
                  </a:lnTo>
                  <a:lnTo>
                    <a:pt x="1307153" y="1225103"/>
                  </a:lnTo>
                  <a:lnTo>
                    <a:pt x="1361551" y="1214185"/>
                  </a:lnTo>
                  <a:lnTo>
                    <a:pt x="1414554" y="1201475"/>
                  </a:lnTo>
                  <a:lnTo>
                    <a:pt x="1466064" y="1187030"/>
                  </a:lnTo>
                  <a:lnTo>
                    <a:pt x="1515989" y="1170911"/>
                  </a:lnTo>
                  <a:lnTo>
                    <a:pt x="1564231" y="1153178"/>
                  </a:lnTo>
                  <a:lnTo>
                    <a:pt x="1610697" y="1133888"/>
                  </a:lnTo>
                  <a:lnTo>
                    <a:pt x="1655292" y="1113102"/>
                  </a:lnTo>
                  <a:lnTo>
                    <a:pt x="1697919" y="1090878"/>
                  </a:lnTo>
                  <a:lnTo>
                    <a:pt x="1738486" y="1067277"/>
                  </a:lnTo>
                  <a:lnTo>
                    <a:pt x="1776895" y="1042356"/>
                  </a:lnTo>
                  <a:lnTo>
                    <a:pt x="1813053" y="1016177"/>
                  </a:lnTo>
                  <a:lnTo>
                    <a:pt x="1846864" y="988797"/>
                  </a:lnTo>
                  <a:lnTo>
                    <a:pt x="1878234" y="960276"/>
                  </a:lnTo>
                  <a:lnTo>
                    <a:pt x="1907067" y="930673"/>
                  </a:lnTo>
                  <a:lnTo>
                    <a:pt x="1933268" y="900048"/>
                  </a:lnTo>
                  <a:lnTo>
                    <a:pt x="1956743" y="868460"/>
                  </a:lnTo>
                  <a:lnTo>
                    <a:pt x="1977395" y="835967"/>
                  </a:lnTo>
                  <a:lnTo>
                    <a:pt x="2009856" y="768508"/>
                  </a:lnTo>
                  <a:lnTo>
                    <a:pt x="2029890" y="698145"/>
                  </a:lnTo>
                  <a:lnTo>
                    <a:pt x="2036737" y="625351"/>
                  </a:lnTo>
                  <a:lnTo>
                    <a:pt x="2035009" y="588680"/>
                  </a:lnTo>
                  <a:lnTo>
                    <a:pt x="2021474" y="517043"/>
                  </a:lnTo>
                  <a:lnTo>
                    <a:pt x="1995132" y="448073"/>
                  </a:lnTo>
                  <a:lnTo>
                    <a:pt x="1956743" y="382246"/>
                  </a:lnTo>
                  <a:lnTo>
                    <a:pt x="1933268" y="350659"/>
                  </a:lnTo>
                  <a:lnTo>
                    <a:pt x="1907067" y="320034"/>
                  </a:lnTo>
                  <a:lnTo>
                    <a:pt x="1878234" y="290433"/>
                  </a:lnTo>
                  <a:lnTo>
                    <a:pt x="1846864" y="261913"/>
                  </a:lnTo>
                  <a:lnTo>
                    <a:pt x="1813053" y="234534"/>
                  </a:lnTo>
                  <a:lnTo>
                    <a:pt x="1776895" y="208355"/>
                  </a:lnTo>
                  <a:lnTo>
                    <a:pt x="1738486" y="183436"/>
                  </a:lnTo>
                  <a:lnTo>
                    <a:pt x="1697919" y="159836"/>
                  </a:lnTo>
                  <a:lnTo>
                    <a:pt x="1655292" y="137614"/>
                  </a:lnTo>
                  <a:lnTo>
                    <a:pt x="1610697" y="116828"/>
                  </a:lnTo>
                  <a:lnTo>
                    <a:pt x="1564231" y="97540"/>
                  </a:lnTo>
                  <a:lnTo>
                    <a:pt x="1515989" y="79807"/>
                  </a:lnTo>
                  <a:lnTo>
                    <a:pt x="1466064" y="63689"/>
                  </a:lnTo>
                  <a:lnTo>
                    <a:pt x="1414554" y="49246"/>
                  </a:lnTo>
                  <a:lnTo>
                    <a:pt x="1361551" y="36536"/>
                  </a:lnTo>
                  <a:lnTo>
                    <a:pt x="1307153" y="25619"/>
                  </a:lnTo>
                  <a:lnTo>
                    <a:pt x="1251452" y="16554"/>
                  </a:lnTo>
                  <a:lnTo>
                    <a:pt x="1194545" y="9400"/>
                  </a:lnTo>
                  <a:lnTo>
                    <a:pt x="1136527" y="4217"/>
                  </a:lnTo>
                  <a:lnTo>
                    <a:pt x="1077492" y="1064"/>
                  </a:lnTo>
                  <a:lnTo>
                    <a:pt x="1017535" y="0"/>
                  </a:lnTo>
                  <a:lnTo>
                    <a:pt x="957748" y="1064"/>
                  </a:lnTo>
                  <a:lnTo>
                    <a:pt x="898871" y="4217"/>
                  </a:lnTo>
                  <a:lnTo>
                    <a:pt x="840998" y="9400"/>
                  </a:lnTo>
                  <a:lnTo>
                    <a:pt x="784226" y="16554"/>
                  </a:lnTo>
                  <a:lnTo>
                    <a:pt x="728650" y="25619"/>
                  </a:lnTo>
                  <a:lnTo>
                    <a:pt x="674366" y="36536"/>
                  </a:lnTo>
                  <a:lnTo>
                    <a:pt x="621468" y="49246"/>
                  </a:lnTo>
                  <a:lnTo>
                    <a:pt x="570053" y="63689"/>
                  </a:lnTo>
                  <a:lnTo>
                    <a:pt x="520215" y="79807"/>
                  </a:lnTo>
                  <a:lnTo>
                    <a:pt x="472050" y="97540"/>
                  </a:lnTo>
                  <a:lnTo>
                    <a:pt x="425654" y="116828"/>
                  </a:lnTo>
                  <a:lnTo>
                    <a:pt x="381122" y="137614"/>
                  </a:lnTo>
                  <a:lnTo>
                    <a:pt x="338550" y="159836"/>
                  </a:lnTo>
                  <a:lnTo>
                    <a:pt x="298032" y="183436"/>
                  </a:lnTo>
                  <a:lnTo>
                    <a:pt x="259665" y="208355"/>
                  </a:lnTo>
                  <a:lnTo>
                    <a:pt x="223543" y="234534"/>
                  </a:lnTo>
                  <a:lnTo>
                    <a:pt x="189763" y="261913"/>
                  </a:lnTo>
                  <a:lnTo>
                    <a:pt x="158420" y="290433"/>
                  </a:lnTo>
                  <a:lnTo>
                    <a:pt x="129608" y="320034"/>
                  </a:lnTo>
                  <a:lnTo>
                    <a:pt x="103425" y="350659"/>
                  </a:lnTo>
                  <a:lnTo>
                    <a:pt x="79964" y="382246"/>
                  </a:lnTo>
                  <a:lnTo>
                    <a:pt x="59321" y="414737"/>
                  </a:lnTo>
                  <a:lnTo>
                    <a:pt x="26874" y="482195"/>
                  </a:lnTo>
                  <a:lnTo>
                    <a:pt x="6845" y="552558"/>
                  </a:lnTo>
                  <a:lnTo>
                    <a:pt x="0" y="625351"/>
                  </a:lnTo>
                  <a:close/>
                </a:path>
              </a:pathLst>
            </a:custGeom>
            <a:ln w="6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294700" y="1761903"/>
            <a:ext cx="921385" cy="1270635"/>
          </a:xfrm>
          <a:custGeom>
            <a:avLst/>
            <a:gdLst/>
            <a:ahLst/>
            <a:cxnLst/>
            <a:rect l="l" t="t" r="r" b="b"/>
            <a:pathLst>
              <a:path w="921385" h="1270635">
                <a:moveTo>
                  <a:pt x="0" y="518154"/>
                </a:moveTo>
                <a:lnTo>
                  <a:pt x="0" y="444254"/>
                </a:lnTo>
              </a:path>
              <a:path w="921385" h="1270635">
                <a:moveTo>
                  <a:pt x="0" y="296942"/>
                </a:moveTo>
                <a:lnTo>
                  <a:pt x="740422" y="296942"/>
                </a:lnTo>
              </a:path>
              <a:path w="921385" h="1270635">
                <a:moveTo>
                  <a:pt x="549392" y="669640"/>
                </a:moveTo>
                <a:lnTo>
                  <a:pt x="549392" y="593897"/>
                </a:lnTo>
              </a:path>
              <a:path w="921385" h="1270635">
                <a:moveTo>
                  <a:pt x="549392" y="890816"/>
                </a:moveTo>
                <a:lnTo>
                  <a:pt x="549392" y="669640"/>
                </a:lnTo>
              </a:path>
              <a:path w="921385" h="1270635">
                <a:moveTo>
                  <a:pt x="327998" y="1259242"/>
                </a:moveTo>
                <a:lnTo>
                  <a:pt x="327998" y="890816"/>
                </a:lnTo>
              </a:path>
              <a:path w="921385" h="1270635">
                <a:moveTo>
                  <a:pt x="699108" y="890816"/>
                </a:moveTo>
                <a:lnTo>
                  <a:pt x="327998" y="890816"/>
                </a:lnTo>
              </a:path>
              <a:path w="921385" h="1270635">
                <a:moveTo>
                  <a:pt x="699108" y="890816"/>
                </a:moveTo>
                <a:lnTo>
                  <a:pt x="699108" y="1259242"/>
                </a:lnTo>
              </a:path>
              <a:path w="921385" h="1270635">
                <a:moveTo>
                  <a:pt x="920808" y="1259242"/>
                </a:moveTo>
                <a:lnTo>
                  <a:pt x="920808" y="593897"/>
                </a:lnTo>
              </a:path>
              <a:path w="921385" h="1270635">
                <a:moveTo>
                  <a:pt x="920808" y="593897"/>
                </a:moveTo>
                <a:lnTo>
                  <a:pt x="549392" y="593897"/>
                </a:lnTo>
              </a:path>
              <a:path w="921385" h="1270635">
                <a:moveTo>
                  <a:pt x="740422" y="591774"/>
                </a:moveTo>
                <a:lnTo>
                  <a:pt x="740422" y="296942"/>
                </a:lnTo>
              </a:path>
              <a:path w="921385" h="1270635">
                <a:moveTo>
                  <a:pt x="0" y="296942"/>
                </a:moveTo>
                <a:lnTo>
                  <a:pt x="0" y="1270141"/>
                </a:lnTo>
              </a:path>
              <a:path w="921385" h="1270635">
                <a:moveTo>
                  <a:pt x="368993" y="296942"/>
                </a:moveTo>
                <a:lnTo>
                  <a:pt x="3689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2423" y="3565537"/>
            <a:ext cx="1069975" cy="1273810"/>
          </a:xfrm>
          <a:custGeom>
            <a:avLst/>
            <a:gdLst/>
            <a:ahLst/>
            <a:cxnLst/>
            <a:rect l="l" t="t" r="r" b="b"/>
            <a:pathLst>
              <a:path w="1069975" h="1273810">
                <a:moveTo>
                  <a:pt x="140192" y="299811"/>
                </a:moveTo>
                <a:lnTo>
                  <a:pt x="887765" y="299811"/>
                </a:lnTo>
              </a:path>
              <a:path w="1069975" h="1273810">
                <a:moveTo>
                  <a:pt x="773646" y="612476"/>
                </a:moveTo>
                <a:lnTo>
                  <a:pt x="773646" y="1268956"/>
                </a:lnTo>
              </a:path>
              <a:path w="1069975" h="1273810">
                <a:moveTo>
                  <a:pt x="1069675" y="1273232"/>
                </a:moveTo>
                <a:lnTo>
                  <a:pt x="1067525" y="612476"/>
                </a:lnTo>
                <a:lnTo>
                  <a:pt x="1069675" y="612476"/>
                </a:lnTo>
              </a:path>
              <a:path w="1069975" h="1273810">
                <a:moveTo>
                  <a:pt x="512897" y="299811"/>
                </a:moveTo>
                <a:lnTo>
                  <a:pt x="512897" y="0"/>
                </a:lnTo>
              </a:path>
              <a:path w="1069975" h="1273810">
                <a:moveTo>
                  <a:pt x="142639" y="597183"/>
                </a:moveTo>
                <a:lnTo>
                  <a:pt x="142639" y="299811"/>
                </a:lnTo>
              </a:path>
              <a:path w="1069975" h="1273810">
                <a:moveTo>
                  <a:pt x="773646" y="612476"/>
                </a:moveTo>
                <a:lnTo>
                  <a:pt x="1069675" y="612476"/>
                </a:lnTo>
              </a:path>
              <a:path w="1069975" h="1273810">
                <a:moveTo>
                  <a:pt x="773646" y="612476"/>
                </a:moveTo>
                <a:lnTo>
                  <a:pt x="773646" y="625636"/>
                </a:lnTo>
              </a:path>
              <a:path w="1069975" h="1273810">
                <a:moveTo>
                  <a:pt x="885615" y="612476"/>
                </a:moveTo>
                <a:lnTo>
                  <a:pt x="885615" y="299811"/>
                </a:lnTo>
              </a:path>
              <a:path w="1069975" h="1273810">
                <a:moveTo>
                  <a:pt x="0" y="597183"/>
                </a:moveTo>
                <a:lnTo>
                  <a:pt x="0" y="1255796"/>
                </a:lnTo>
              </a:path>
              <a:path w="1069975" h="1273810">
                <a:moveTo>
                  <a:pt x="296016" y="1260084"/>
                </a:moveTo>
                <a:lnTo>
                  <a:pt x="293878" y="597183"/>
                </a:lnTo>
                <a:lnTo>
                  <a:pt x="296016" y="597183"/>
                </a:lnTo>
              </a:path>
              <a:path w="1069975" h="1273810">
                <a:moveTo>
                  <a:pt x="0" y="597183"/>
                </a:moveTo>
                <a:lnTo>
                  <a:pt x="296016" y="597183"/>
                </a:lnTo>
              </a:path>
              <a:path w="1069975" h="1273810">
                <a:moveTo>
                  <a:pt x="0" y="597183"/>
                </a:moveTo>
                <a:lnTo>
                  <a:pt x="0" y="612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21764" y="2461425"/>
            <a:ext cx="1923414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29590" algn="ctr">
              <a:lnSpc>
                <a:spcPts val="126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p1</a:t>
            </a:r>
            <a:endParaRPr sz="1050">
              <a:latin typeface="Times New Roman"/>
              <a:cs typeface="Times New Roman"/>
            </a:endParaRPr>
          </a:p>
          <a:p>
            <a:pPr marL="1292860" algn="ctr">
              <a:lnSpc>
                <a:spcPct val="100000"/>
              </a:lnSpc>
              <a:tabLst>
                <a:tab pos="1574165" algn="l"/>
              </a:tabLst>
            </a:pPr>
            <a:r>
              <a:rPr sz="1575" spc="-37" baseline="5291" dirty="0">
                <a:latin typeface="Times New Roman"/>
                <a:cs typeface="Times New Roman"/>
              </a:rPr>
              <a:t>p3</a:t>
            </a:r>
            <a:r>
              <a:rPr sz="1575" baseline="5291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p4</a:t>
            </a:r>
            <a:endParaRPr sz="1050">
              <a:latin typeface="Times New Roman"/>
              <a:cs typeface="Times New Roman"/>
            </a:endParaRPr>
          </a:p>
          <a:p>
            <a:pPr marL="136525" algn="ctr">
              <a:lnSpc>
                <a:spcPct val="100000"/>
              </a:lnSpc>
              <a:spcBef>
                <a:spcPts val="555"/>
              </a:spcBef>
            </a:pPr>
            <a:r>
              <a:rPr sz="1050" spc="-25" dirty="0">
                <a:latin typeface="Times New Roman"/>
                <a:cs typeface="Times New Roman"/>
              </a:rPr>
              <a:t>p2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sz="1400" b="1" spc="-35" dirty="0">
                <a:latin typeface="Arial"/>
                <a:cs typeface="Arial"/>
              </a:rPr>
              <a:t>Traditional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Hierarchical </a:t>
            </a:r>
            <a:r>
              <a:rPr sz="1400" b="1" spc="-10" dirty="0"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21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36465" y="4795633"/>
            <a:ext cx="2317750" cy="61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25"/>
              </a:spcBef>
              <a:tabLst>
                <a:tab pos="1269365" algn="l"/>
              </a:tabLst>
            </a:pPr>
            <a:r>
              <a:rPr sz="1350" dirty="0">
                <a:latin typeface="Times New Roman"/>
                <a:cs typeface="Times New Roman"/>
              </a:rPr>
              <a:t>p1</a:t>
            </a:r>
            <a:r>
              <a:rPr sz="1350" spc="85" dirty="0">
                <a:latin typeface="Times New Roman"/>
                <a:cs typeface="Times New Roman"/>
              </a:rPr>
              <a:t>  </a:t>
            </a:r>
            <a:r>
              <a:rPr sz="1350" spc="-25" dirty="0">
                <a:latin typeface="Times New Roman"/>
                <a:cs typeface="Times New Roman"/>
              </a:rPr>
              <a:t>p2</a:t>
            </a:r>
            <a:r>
              <a:rPr sz="1350" dirty="0">
                <a:latin typeface="Times New Roman"/>
                <a:cs typeface="Times New Roman"/>
              </a:rPr>
              <a:t>	p3</a:t>
            </a:r>
            <a:r>
              <a:rPr sz="1350" spc="2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p4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b="1" spc="-40" dirty="0">
                <a:latin typeface="Arial"/>
                <a:cs typeface="Arial"/>
              </a:rPr>
              <a:t>Non-</a:t>
            </a:r>
            <a:r>
              <a:rPr sz="1400" b="1" spc="-25" dirty="0">
                <a:latin typeface="Arial"/>
                <a:cs typeface="Arial"/>
              </a:rPr>
              <a:t>traditional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Dendrogram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36465" y="3019491"/>
            <a:ext cx="1965325" cy="5861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115"/>
              </a:spcBef>
              <a:tabLst>
                <a:tab pos="803275" algn="l"/>
                <a:tab pos="1174750" algn="l"/>
              </a:tabLst>
            </a:pPr>
            <a:r>
              <a:rPr sz="1350" spc="-25" dirty="0">
                <a:latin typeface="Times New Roman"/>
                <a:cs typeface="Times New Roman"/>
              </a:rPr>
              <a:t>p1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25" dirty="0">
                <a:latin typeface="Times New Roman"/>
                <a:cs typeface="Times New Roman"/>
              </a:rPr>
              <a:t>p2</a:t>
            </a:r>
            <a:r>
              <a:rPr sz="1350" dirty="0">
                <a:latin typeface="Times New Roman"/>
                <a:cs typeface="Times New Roman"/>
              </a:rPr>
              <a:t>	p3</a:t>
            </a:r>
            <a:r>
              <a:rPr sz="1350" spc="21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p4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35" dirty="0">
                <a:latin typeface="Arial"/>
                <a:cs typeface="Arial"/>
              </a:rPr>
              <a:t>Traditional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Dendrogram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7464" y="5167884"/>
            <a:ext cx="227584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40" dirty="0">
                <a:latin typeface="Arial"/>
                <a:cs typeface="Arial"/>
              </a:rPr>
              <a:t>Non-</a:t>
            </a:r>
            <a:r>
              <a:rPr sz="1400" b="1" spc="-25" dirty="0">
                <a:latin typeface="Arial"/>
                <a:cs typeface="Arial"/>
              </a:rPr>
              <a:t>traditional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Hierarchical </a:t>
            </a:r>
            <a:r>
              <a:rPr sz="1400" b="1" spc="-10" dirty="0"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67532"/>
            <a:ext cx="5081905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(continued)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analysis: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basic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concepts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22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31572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DISTINCTIONS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73909"/>
            <a:ext cx="6000115" cy="30683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versus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endParaRPr sz="1800">
              <a:latin typeface="Trebuchet MS"/>
              <a:cs typeface="Trebuchet MS"/>
            </a:endParaRPr>
          </a:p>
          <a:p>
            <a:pPr marL="570865" lvl="1" indent="-215265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86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clustering,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belong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clusters.</a:t>
            </a:r>
            <a:endParaRPr sz="1500">
              <a:latin typeface="Trebuchet MS"/>
              <a:cs typeface="Trebuchet MS"/>
            </a:endParaRPr>
          </a:p>
          <a:p>
            <a:pPr marL="655320" lvl="2" indent="-213995">
              <a:lnSpc>
                <a:spcPct val="100000"/>
              </a:lnSpc>
              <a:spcBef>
                <a:spcPts val="61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5320" algn="l"/>
              </a:tabLst>
            </a:pP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belong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or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could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2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‘border’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endParaRPr sz="1200">
              <a:latin typeface="Trebuchet MS"/>
              <a:cs typeface="Trebuchet MS"/>
            </a:endParaRPr>
          </a:p>
          <a:p>
            <a:pPr marL="650240" lvl="1" indent="-305435">
              <a:lnSpc>
                <a:spcPct val="100000"/>
              </a:lnSpc>
              <a:spcBef>
                <a:spcPts val="5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50240" algn="l"/>
              </a:tabLst>
            </a:pP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Fuzzy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r>
              <a:rPr sz="1600" spc="20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(one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type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non-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exclusive)</a:t>
            </a:r>
            <a:endParaRPr sz="1600">
              <a:latin typeface="Verdana"/>
              <a:cs typeface="Verdana"/>
            </a:endParaRPr>
          </a:p>
          <a:p>
            <a:pPr marL="655320" lvl="2" indent="-213995">
              <a:lnSpc>
                <a:spcPct val="100000"/>
              </a:lnSpc>
              <a:spcBef>
                <a:spcPts val="57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5320" algn="l"/>
              </a:tabLst>
            </a:pP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fuzzy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clustering,</a:t>
            </a:r>
            <a:r>
              <a:rPr sz="12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belongs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every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weight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655320" lvl="2" indent="-213995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5320" algn="l"/>
              </a:tabLst>
            </a:pP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Weights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must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sum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655320" lvl="2" indent="-213995">
              <a:lnSpc>
                <a:spcPct val="100000"/>
              </a:lnSpc>
              <a:spcBef>
                <a:spcPts val="55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55320" algn="l"/>
              </a:tabLst>
            </a:pP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Probabilistic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2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characteristics</a:t>
            </a:r>
            <a:endParaRPr sz="12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2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575"/>
              </a:spcBef>
              <a:buClr>
                <a:srgbClr val="5ECCF3"/>
              </a:buClr>
              <a:buFont typeface="Cambria"/>
              <a:buChar char="◾"/>
            </a:pPr>
            <a:endParaRPr sz="120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Partial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versus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complete</a:t>
            </a:r>
            <a:endParaRPr sz="1800">
              <a:latin typeface="Trebuchet MS"/>
              <a:cs typeface="Trebuchet MS"/>
            </a:endParaRPr>
          </a:p>
          <a:p>
            <a:pPr marL="570865" lvl="1" indent="-215265">
              <a:lnSpc>
                <a:spcPct val="100000"/>
              </a:lnSpc>
              <a:spcBef>
                <a:spcPts val="6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86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cases,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want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9336" y="2102611"/>
            <a:ext cx="599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target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right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group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product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745822"/>
            <a:ext cx="3810000" cy="2247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41165" y="5845555"/>
            <a:ext cx="26854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80" dirty="0">
                <a:latin typeface="Verdana"/>
                <a:cs typeface="Verdana"/>
              </a:rPr>
              <a:t>https://static.javatpoint.com/tutorial/data-</a:t>
            </a:r>
            <a:r>
              <a:rPr sz="600" spc="-100" dirty="0">
                <a:latin typeface="Verdana"/>
                <a:cs typeface="Verdana"/>
              </a:rPr>
              <a:t>mining/images/data-</a:t>
            </a:r>
            <a:r>
              <a:rPr sz="600" spc="-85" dirty="0">
                <a:latin typeface="Verdana"/>
                <a:cs typeface="Verdana"/>
              </a:rPr>
              <a:t>mining-</a:t>
            </a:r>
            <a:r>
              <a:rPr sz="600" spc="-65" dirty="0">
                <a:latin typeface="Verdana"/>
                <a:cs typeface="Verdana"/>
              </a:rPr>
              <a:t>cluster-</a:t>
            </a:r>
            <a:r>
              <a:rPr sz="600" spc="-60" dirty="0">
                <a:latin typeface="Verdana"/>
                <a:cs typeface="Verdana"/>
              </a:rPr>
              <a:t>analysis.jpg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100" y="1944115"/>
            <a:ext cx="698373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280" dirty="0">
                <a:solidFill>
                  <a:srgbClr val="212745"/>
                </a:solidFill>
                <a:latin typeface="Verdana"/>
                <a:cs typeface="Verdana"/>
              </a:rPr>
              <a:t>Image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segmentation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Goal: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Break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up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image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meaningful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perceptually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regions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79" y="3007318"/>
            <a:ext cx="3733800" cy="2495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4166" y="5781547"/>
            <a:ext cx="7924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80" dirty="0">
                <a:latin typeface="Verdana"/>
                <a:cs typeface="Verdana"/>
              </a:rPr>
              <a:t>[Slide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70" dirty="0">
                <a:latin typeface="Verdana"/>
                <a:cs typeface="Verdana"/>
              </a:rPr>
              <a:t>from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114" dirty="0">
                <a:latin typeface="Verdana"/>
                <a:cs typeface="Verdana"/>
              </a:rPr>
              <a:t>James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65" dirty="0">
                <a:latin typeface="Verdana"/>
                <a:cs typeface="Verdana"/>
              </a:rPr>
              <a:t>Hayes]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678428"/>
            <a:ext cx="380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Clustering</a:t>
            </a:r>
            <a:r>
              <a:rPr sz="18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Gene</a:t>
            </a:r>
            <a:r>
              <a:rPr sz="18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212745"/>
                </a:solidFill>
                <a:latin typeface="Verdana"/>
                <a:cs typeface="Verdana"/>
              </a:rPr>
              <a:t>expression</a:t>
            </a:r>
            <a:r>
              <a:rPr sz="18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944" y="2174231"/>
            <a:ext cx="1459465" cy="40952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69940" y="6280718"/>
            <a:ext cx="730250" cy="114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80" dirty="0">
                <a:latin typeface="Verdana"/>
                <a:cs typeface="Verdana"/>
              </a:rPr>
              <a:t>Eisen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-65" dirty="0">
                <a:latin typeface="Verdana"/>
                <a:cs typeface="Verdana"/>
              </a:rPr>
              <a:t>et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80" dirty="0">
                <a:latin typeface="Verdana"/>
                <a:cs typeface="Verdana"/>
              </a:rPr>
              <a:t>al,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60" dirty="0">
                <a:latin typeface="Verdana"/>
                <a:cs typeface="Verdana"/>
              </a:rPr>
              <a:t>PNAS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70" dirty="0">
                <a:latin typeface="Verdana"/>
                <a:cs typeface="Verdana"/>
              </a:rPr>
              <a:t>1998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58059"/>
            <a:ext cx="3656965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306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Well-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separated</a:t>
            </a:r>
            <a:r>
              <a:rPr sz="1800" spc="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81635" indent="-3689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Prototype-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81635" indent="-3689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Contiguity-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81635" indent="-3689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816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Density-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Described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Objective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CLUSTERS:WELL-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SEPARATED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41016"/>
            <a:ext cx="7776845" cy="9639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Well-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Separated</a:t>
            </a:r>
            <a:r>
              <a:rPr sz="1800" spc="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Clusters:</a:t>
            </a:r>
            <a:endParaRPr sz="1800">
              <a:latin typeface="Trebuchet MS"/>
              <a:cs typeface="Trebuchet MS"/>
            </a:endParaRPr>
          </a:p>
          <a:p>
            <a:pPr marL="570230" marR="5080" lvl="1" indent="-214629">
              <a:lnSpc>
                <a:spcPts val="161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closer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similar)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every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850" y="4285060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28625" y="0"/>
                </a:moveTo>
                <a:lnTo>
                  <a:pt x="381921" y="2515"/>
                </a:lnTo>
                <a:lnTo>
                  <a:pt x="336674" y="9886"/>
                </a:lnTo>
                <a:lnTo>
                  <a:pt x="293146" y="21851"/>
                </a:lnTo>
                <a:lnTo>
                  <a:pt x="251597" y="38150"/>
                </a:lnTo>
                <a:lnTo>
                  <a:pt x="212289" y="58519"/>
                </a:lnTo>
                <a:lnTo>
                  <a:pt x="175484" y="82699"/>
                </a:lnTo>
                <a:lnTo>
                  <a:pt x="141443" y="110428"/>
                </a:lnTo>
                <a:lnTo>
                  <a:pt x="110428" y="141443"/>
                </a:lnTo>
                <a:lnTo>
                  <a:pt x="82699" y="175484"/>
                </a:lnTo>
                <a:lnTo>
                  <a:pt x="58519" y="212289"/>
                </a:lnTo>
                <a:lnTo>
                  <a:pt x="38150" y="251597"/>
                </a:lnTo>
                <a:lnTo>
                  <a:pt x="21851" y="293146"/>
                </a:lnTo>
                <a:lnTo>
                  <a:pt x="9886" y="336674"/>
                </a:lnTo>
                <a:lnTo>
                  <a:pt x="2515" y="381921"/>
                </a:lnTo>
                <a:lnTo>
                  <a:pt x="0" y="428625"/>
                </a:lnTo>
                <a:lnTo>
                  <a:pt x="2515" y="475328"/>
                </a:lnTo>
                <a:lnTo>
                  <a:pt x="9886" y="520575"/>
                </a:lnTo>
                <a:lnTo>
                  <a:pt x="21851" y="564103"/>
                </a:lnTo>
                <a:lnTo>
                  <a:pt x="38150" y="605652"/>
                </a:lnTo>
                <a:lnTo>
                  <a:pt x="58519" y="644960"/>
                </a:lnTo>
                <a:lnTo>
                  <a:pt x="82699" y="681765"/>
                </a:lnTo>
                <a:lnTo>
                  <a:pt x="110428" y="715806"/>
                </a:lnTo>
                <a:lnTo>
                  <a:pt x="141443" y="746821"/>
                </a:lnTo>
                <a:lnTo>
                  <a:pt x="175484" y="774550"/>
                </a:lnTo>
                <a:lnTo>
                  <a:pt x="212289" y="798730"/>
                </a:lnTo>
                <a:lnTo>
                  <a:pt x="251597" y="819099"/>
                </a:lnTo>
                <a:lnTo>
                  <a:pt x="293146" y="835398"/>
                </a:lnTo>
                <a:lnTo>
                  <a:pt x="336674" y="847363"/>
                </a:lnTo>
                <a:lnTo>
                  <a:pt x="381921" y="854734"/>
                </a:lnTo>
                <a:lnTo>
                  <a:pt x="428625" y="857250"/>
                </a:lnTo>
                <a:lnTo>
                  <a:pt x="475328" y="854734"/>
                </a:lnTo>
                <a:lnTo>
                  <a:pt x="520575" y="847363"/>
                </a:lnTo>
                <a:lnTo>
                  <a:pt x="564103" y="835398"/>
                </a:lnTo>
                <a:lnTo>
                  <a:pt x="605652" y="819099"/>
                </a:lnTo>
                <a:lnTo>
                  <a:pt x="644960" y="798730"/>
                </a:lnTo>
                <a:lnTo>
                  <a:pt x="681765" y="774550"/>
                </a:lnTo>
                <a:lnTo>
                  <a:pt x="715806" y="746821"/>
                </a:lnTo>
                <a:lnTo>
                  <a:pt x="746821" y="715806"/>
                </a:lnTo>
                <a:lnTo>
                  <a:pt x="774550" y="681765"/>
                </a:lnTo>
                <a:lnTo>
                  <a:pt x="798730" y="644960"/>
                </a:lnTo>
                <a:lnTo>
                  <a:pt x="819099" y="605652"/>
                </a:lnTo>
                <a:lnTo>
                  <a:pt x="835398" y="564103"/>
                </a:lnTo>
                <a:lnTo>
                  <a:pt x="847363" y="520575"/>
                </a:lnTo>
                <a:lnTo>
                  <a:pt x="854734" y="475328"/>
                </a:lnTo>
                <a:lnTo>
                  <a:pt x="857250" y="428625"/>
                </a:lnTo>
                <a:lnTo>
                  <a:pt x="854734" y="381921"/>
                </a:lnTo>
                <a:lnTo>
                  <a:pt x="847363" y="336674"/>
                </a:lnTo>
                <a:lnTo>
                  <a:pt x="835398" y="293146"/>
                </a:lnTo>
                <a:lnTo>
                  <a:pt x="819099" y="251597"/>
                </a:lnTo>
                <a:lnTo>
                  <a:pt x="798730" y="212289"/>
                </a:lnTo>
                <a:lnTo>
                  <a:pt x="774550" y="175484"/>
                </a:lnTo>
                <a:lnTo>
                  <a:pt x="746821" y="141443"/>
                </a:lnTo>
                <a:lnTo>
                  <a:pt x="715806" y="110428"/>
                </a:lnTo>
                <a:lnTo>
                  <a:pt x="681765" y="82699"/>
                </a:lnTo>
                <a:lnTo>
                  <a:pt x="644960" y="58519"/>
                </a:lnTo>
                <a:lnTo>
                  <a:pt x="605652" y="38150"/>
                </a:lnTo>
                <a:lnTo>
                  <a:pt x="564103" y="21851"/>
                </a:lnTo>
                <a:lnTo>
                  <a:pt x="520575" y="9886"/>
                </a:lnTo>
                <a:lnTo>
                  <a:pt x="475328" y="2515"/>
                </a:lnTo>
                <a:lnTo>
                  <a:pt x="428625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660" y="4285060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28625" y="0"/>
                </a:moveTo>
                <a:lnTo>
                  <a:pt x="381921" y="2515"/>
                </a:lnTo>
                <a:lnTo>
                  <a:pt x="336674" y="9886"/>
                </a:lnTo>
                <a:lnTo>
                  <a:pt x="293146" y="21851"/>
                </a:lnTo>
                <a:lnTo>
                  <a:pt x="251597" y="38150"/>
                </a:lnTo>
                <a:lnTo>
                  <a:pt x="212289" y="58519"/>
                </a:lnTo>
                <a:lnTo>
                  <a:pt x="175484" y="82699"/>
                </a:lnTo>
                <a:lnTo>
                  <a:pt x="141443" y="110428"/>
                </a:lnTo>
                <a:lnTo>
                  <a:pt x="110428" y="141443"/>
                </a:lnTo>
                <a:lnTo>
                  <a:pt x="82699" y="175484"/>
                </a:lnTo>
                <a:lnTo>
                  <a:pt x="58519" y="212289"/>
                </a:lnTo>
                <a:lnTo>
                  <a:pt x="38150" y="251597"/>
                </a:lnTo>
                <a:lnTo>
                  <a:pt x="21851" y="293146"/>
                </a:lnTo>
                <a:lnTo>
                  <a:pt x="9886" y="336674"/>
                </a:lnTo>
                <a:lnTo>
                  <a:pt x="2515" y="381921"/>
                </a:lnTo>
                <a:lnTo>
                  <a:pt x="0" y="428625"/>
                </a:lnTo>
                <a:lnTo>
                  <a:pt x="2515" y="475328"/>
                </a:lnTo>
                <a:lnTo>
                  <a:pt x="9886" y="520575"/>
                </a:lnTo>
                <a:lnTo>
                  <a:pt x="21851" y="564103"/>
                </a:lnTo>
                <a:lnTo>
                  <a:pt x="38150" y="605652"/>
                </a:lnTo>
                <a:lnTo>
                  <a:pt x="58519" y="644960"/>
                </a:lnTo>
                <a:lnTo>
                  <a:pt x="82699" y="681765"/>
                </a:lnTo>
                <a:lnTo>
                  <a:pt x="110428" y="715806"/>
                </a:lnTo>
                <a:lnTo>
                  <a:pt x="141443" y="746821"/>
                </a:lnTo>
                <a:lnTo>
                  <a:pt x="175484" y="774550"/>
                </a:lnTo>
                <a:lnTo>
                  <a:pt x="212289" y="798730"/>
                </a:lnTo>
                <a:lnTo>
                  <a:pt x="251597" y="819099"/>
                </a:lnTo>
                <a:lnTo>
                  <a:pt x="293146" y="835398"/>
                </a:lnTo>
                <a:lnTo>
                  <a:pt x="336674" y="847363"/>
                </a:lnTo>
                <a:lnTo>
                  <a:pt x="381921" y="854734"/>
                </a:lnTo>
                <a:lnTo>
                  <a:pt x="428625" y="857250"/>
                </a:lnTo>
                <a:lnTo>
                  <a:pt x="475328" y="854734"/>
                </a:lnTo>
                <a:lnTo>
                  <a:pt x="520575" y="847363"/>
                </a:lnTo>
                <a:lnTo>
                  <a:pt x="564103" y="835398"/>
                </a:lnTo>
                <a:lnTo>
                  <a:pt x="605652" y="819099"/>
                </a:lnTo>
                <a:lnTo>
                  <a:pt x="644960" y="798730"/>
                </a:lnTo>
                <a:lnTo>
                  <a:pt x="681765" y="774550"/>
                </a:lnTo>
                <a:lnTo>
                  <a:pt x="715806" y="746821"/>
                </a:lnTo>
                <a:lnTo>
                  <a:pt x="746821" y="715806"/>
                </a:lnTo>
                <a:lnTo>
                  <a:pt x="774550" y="681765"/>
                </a:lnTo>
                <a:lnTo>
                  <a:pt x="798730" y="644960"/>
                </a:lnTo>
                <a:lnTo>
                  <a:pt x="819099" y="605652"/>
                </a:lnTo>
                <a:lnTo>
                  <a:pt x="835398" y="564103"/>
                </a:lnTo>
                <a:lnTo>
                  <a:pt x="847363" y="520575"/>
                </a:lnTo>
                <a:lnTo>
                  <a:pt x="854734" y="475328"/>
                </a:lnTo>
                <a:lnTo>
                  <a:pt x="857250" y="428625"/>
                </a:lnTo>
                <a:lnTo>
                  <a:pt x="854734" y="381921"/>
                </a:lnTo>
                <a:lnTo>
                  <a:pt x="847363" y="336674"/>
                </a:lnTo>
                <a:lnTo>
                  <a:pt x="835398" y="293146"/>
                </a:lnTo>
                <a:lnTo>
                  <a:pt x="819099" y="251597"/>
                </a:lnTo>
                <a:lnTo>
                  <a:pt x="798730" y="212289"/>
                </a:lnTo>
                <a:lnTo>
                  <a:pt x="774550" y="175484"/>
                </a:lnTo>
                <a:lnTo>
                  <a:pt x="746821" y="141443"/>
                </a:lnTo>
                <a:lnTo>
                  <a:pt x="715806" y="110428"/>
                </a:lnTo>
                <a:lnTo>
                  <a:pt x="681765" y="82699"/>
                </a:lnTo>
                <a:lnTo>
                  <a:pt x="644960" y="58519"/>
                </a:lnTo>
                <a:lnTo>
                  <a:pt x="605652" y="38150"/>
                </a:lnTo>
                <a:lnTo>
                  <a:pt x="564103" y="21851"/>
                </a:lnTo>
                <a:lnTo>
                  <a:pt x="520575" y="9886"/>
                </a:lnTo>
                <a:lnTo>
                  <a:pt x="475328" y="2515"/>
                </a:lnTo>
                <a:lnTo>
                  <a:pt x="4286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1678" y="3323629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28625" y="0"/>
                </a:moveTo>
                <a:lnTo>
                  <a:pt x="381921" y="2515"/>
                </a:lnTo>
                <a:lnTo>
                  <a:pt x="336674" y="9886"/>
                </a:lnTo>
                <a:lnTo>
                  <a:pt x="293146" y="21851"/>
                </a:lnTo>
                <a:lnTo>
                  <a:pt x="251597" y="38150"/>
                </a:lnTo>
                <a:lnTo>
                  <a:pt x="212289" y="58519"/>
                </a:lnTo>
                <a:lnTo>
                  <a:pt x="175484" y="82699"/>
                </a:lnTo>
                <a:lnTo>
                  <a:pt x="141443" y="110428"/>
                </a:lnTo>
                <a:lnTo>
                  <a:pt x="110428" y="141443"/>
                </a:lnTo>
                <a:lnTo>
                  <a:pt x="82699" y="175484"/>
                </a:lnTo>
                <a:lnTo>
                  <a:pt x="58519" y="212289"/>
                </a:lnTo>
                <a:lnTo>
                  <a:pt x="38150" y="251597"/>
                </a:lnTo>
                <a:lnTo>
                  <a:pt x="21851" y="293146"/>
                </a:lnTo>
                <a:lnTo>
                  <a:pt x="9886" y="336674"/>
                </a:lnTo>
                <a:lnTo>
                  <a:pt x="2515" y="381921"/>
                </a:lnTo>
                <a:lnTo>
                  <a:pt x="0" y="428625"/>
                </a:lnTo>
                <a:lnTo>
                  <a:pt x="2515" y="475328"/>
                </a:lnTo>
                <a:lnTo>
                  <a:pt x="9886" y="520575"/>
                </a:lnTo>
                <a:lnTo>
                  <a:pt x="21851" y="564104"/>
                </a:lnTo>
                <a:lnTo>
                  <a:pt x="38150" y="605653"/>
                </a:lnTo>
                <a:lnTo>
                  <a:pt x="58519" y="644960"/>
                </a:lnTo>
                <a:lnTo>
                  <a:pt x="82699" y="681765"/>
                </a:lnTo>
                <a:lnTo>
                  <a:pt x="110428" y="715806"/>
                </a:lnTo>
                <a:lnTo>
                  <a:pt x="141443" y="746822"/>
                </a:lnTo>
                <a:lnTo>
                  <a:pt x="175484" y="774550"/>
                </a:lnTo>
                <a:lnTo>
                  <a:pt x="212289" y="798730"/>
                </a:lnTo>
                <a:lnTo>
                  <a:pt x="251597" y="819100"/>
                </a:lnTo>
                <a:lnTo>
                  <a:pt x="293146" y="835398"/>
                </a:lnTo>
                <a:lnTo>
                  <a:pt x="336674" y="847363"/>
                </a:lnTo>
                <a:lnTo>
                  <a:pt x="381921" y="854734"/>
                </a:lnTo>
                <a:lnTo>
                  <a:pt x="428625" y="857250"/>
                </a:lnTo>
                <a:lnTo>
                  <a:pt x="475328" y="854734"/>
                </a:lnTo>
                <a:lnTo>
                  <a:pt x="520575" y="847363"/>
                </a:lnTo>
                <a:lnTo>
                  <a:pt x="564103" y="835398"/>
                </a:lnTo>
                <a:lnTo>
                  <a:pt x="605652" y="819100"/>
                </a:lnTo>
                <a:lnTo>
                  <a:pt x="644960" y="798730"/>
                </a:lnTo>
                <a:lnTo>
                  <a:pt x="681765" y="774550"/>
                </a:lnTo>
                <a:lnTo>
                  <a:pt x="715806" y="746822"/>
                </a:lnTo>
                <a:lnTo>
                  <a:pt x="746821" y="715806"/>
                </a:lnTo>
                <a:lnTo>
                  <a:pt x="774550" y="681765"/>
                </a:lnTo>
                <a:lnTo>
                  <a:pt x="798730" y="644960"/>
                </a:lnTo>
                <a:lnTo>
                  <a:pt x="819099" y="605653"/>
                </a:lnTo>
                <a:lnTo>
                  <a:pt x="835398" y="564104"/>
                </a:lnTo>
                <a:lnTo>
                  <a:pt x="847363" y="520575"/>
                </a:lnTo>
                <a:lnTo>
                  <a:pt x="854734" y="475328"/>
                </a:lnTo>
                <a:lnTo>
                  <a:pt x="857250" y="428625"/>
                </a:lnTo>
                <a:lnTo>
                  <a:pt x="854734" y="381921"/>
                </a:lnTo>
                <a:lnTo>
                  <a:pt x="847363" y="336674"/>
                </a:lnTo>
                <a:lnTo>
                  <a:pt x="835398" y="293146"/>
                </a:lnTo>
                <a:lnTo>
                  <a:pt x="819099" y="251597"/>
                </a:lnTo>
                <a:lnTo>
                  <a:pt x="798730" y="212289"/>
                </a:lnTo>
                <a:lnTo>
                  <a:pt x="774550" y="175484"/>
                </a:lnTo>
                <a:lnTo>
                  <a:pt x="746821" y="141443"/>
                </a:lnTo>
                <a:lnTo>
                  <a:pt x="715806" y="110428"/>
                </a:lnTo>
                <a:lnTo>
                  <a:pt x="681765" y="82699"/>
                </a:lnTo>
                <a:lnTo>
                  <a:pt x="644960" y="58519"/>
                </a:lnTo>
                <a:lnTo>
                  <a:pt x="605652" y="38150"/>
                </a:lnTo>
                <a:lnTo>
                  <a:pt x="564103" y="21851"/>
                </a:lnTo>
                <a:lnTo>
                  <a:pt x="520575" y="9886"/>
                </a:lnTo>
                <a:lnTo>
                  <a:pt x="475328" y="2515"/>
                </a:lnTo>
                <a:lnTo>
                  <a:pt x="4286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0590" y="5219700"/>
            <a:ext cx="206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well-separated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PROTOTYPE-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01976"/>
            <a:ext cx="7447915" cy="14973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Prototype-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endParaRPr sz="1800">
              <a:latin typeface="Trebuchet MS"/>
              <a:cs typeface="Trebuchet MS"/>
            </a:endParaRPr>
          </a:p>
          <a:p>
            <a:pPr marL="570230" marR="5080" lvl="1" indent="-214629">
              <a:lnSpc>
                <a:spcPts val="161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object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closer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(more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similar)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prototype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2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“center”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cluster,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center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endParaRPr sz="1500">
              <a:latin typeface="Trebuchet MS"/>
              <a:cs typeface="Trebuchet MS"/>
            </a:endParaRPr>
          </a:p>
          <a:p>
            <a:pPr marL="570230" marR="13335" lvl="1" indent="-214629">
              <a:lnSpc>
                <a:spcPts val="1610"/>
              </a:lnSpc>
              <a:spcBef>
                <a:spcPts val="9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center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centroid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cluster,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a </a:t>
            </a:r>
            <a:r>
              <a:rPr sz="1500" spc="-105" dirty="0">
                <a:solidFill>
                  <a:srgbClr val="FF0000"/>
                </a:solidFill>
                <a:latin typeface="Trebuchet MS"/>
                <a:cs typeface="Trebuchet MS"/>
              </a:rPr>
              <a:t>medoid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“representative”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0" y="4000500"/>
            <a:ext cx="2057400" cy="1028700"/>
            <a:chOff x="2000250" y="4000500"/>
            <a:chExt cx="2057400" cy="1028700"/>
          </a:xfrm>
        </p:grpSpPr>
        <p:sp>
          <p:nvSpPr>
            <p:cNvPr id="5" name="object 5"/>
            <p:cNvSpPr/>
            <p:nvPr/>
          </p:nvSpPr>
          <p:spPr>
            <a:xfrm>
              <a:off x="2000250" y="4000500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514350" y="0"/>
                  </a:moveTo>
                  <a:lnTo>
                    <a:pt x="467533" y="2101"/>
                  </a:lnTo>
                  <a:lnTo>
                    <a:pt x="421895" y="8286"/>
                  </a:lnTo>
                  <a:lnTo>
                    <a:pt x="377615" y="18373"/>
                  </a:lnTo>
                  <a:lnTo>
                    <a:pt x="334876" y="32179"/>
                  </a:lnTo>
                  <a:lnTo>
                    <a:pt x="293860" y="49523"/>
                  </a:lnTo>
                  <a:lnTo>
                    <a:pt x="254747" y="70223"/>
                  </a:lnTo>
                  <a:lnTo>
                    <a:pt x="217720" y="94099"/>
                  </a:lnTo>
                  <a:lnTo>
                    <a:pt x="182961" y="120968"/>
                  </a:lnTo>
                  <a:lnTo>
                    <a:pt x="150649" y="150649"/>
                  </a:lnTo>
                  <a:lnTo>
                    <a:pt x="120968" y="182961"/>
                  </a:lnTo>
                  <a:lnTo>
                    <a:pt x="94099" y="217720"/>
                  </a:lnTo>
                  <a:lnTo>
                    <a:pt x="70223" y="254747"/>
                  </a:lnTo>
                  <a:lnTo>
                    <a:pt x="49523" y="293860"/>
                  </a:lnTo>
                  <a:lnTo>
                    <a:pt x="32179" y="334876"/>
                  </a:lnTo>
                  <a:lnTo>
                    <a:pt x="18373" y="377615"/>
                  </a:lnTo>
                  <a:lnTo>
                    <a:pt x="8286" y="421895"/>
                  </a:lnTo>
                  <a:lnTo>
                    <a:pt x="2101" y="467533"/>
                  </a:lnTo>
                  <a:lnTo>
                    <a:pt x="0" y="514350"/>
                  </a:lnTo>
                  <a:lnTo>
                    <a:pt x="2101" y="561166"/>
                  </a:lnTo>
                  <a:lnTo>
                    <a:pt x="8286" y="606804"/>
                  </a:lnTo>
                  <a:lnTo>
                    <a:pt x="18373" y="651084"/>
                  </a:lnTo>
                  <a:lnTo>
                    <a:pt x="32179" y="693823"/>
                  </a:lnTo>
                  <a:lnTo>
                    <a:pt x="49523" y="734839"/>
                  </a:lnTo>
                  <a:lnTo>
                    <a:pt x="70223" y="773952"/>
                  </a:lnTo>
                  <a:lnTo>
                    <a:pt x="94099" y="810979"/>
                  </a:lnTo>
                  <a:lnTo>
                    <a:pt x="120968" y="845738"/>
                  </a:lnTo>
                  <a:lnTo>
                    <a:pt x="150649" y="878050"/>
                  </a:lnTo>
                  <a:lnTo>
                    <a:pt x="182961" y="907731"/>
                  </a:lnTo>
                  <a:lnTo>
                    <a:pt x="217720" y="934600"/>
                  </a:lnTo>
                  <a:lnTo>
                    <a:pt x="254747" y="958476"/>
                  </a:lnTo>
                  <a:lnTo>
                    <a:pt x="293860" y="979176"/>
                  </a:lnTo>
                  <a:lnTo>
                    <a:pt x="334876" y="996520"/>
                  </a:lnTo>
                  <a:lnTo>
                    <a:pt x="377615" y="1010326"/>
                  </a:lnTo>
                  <a:lnTo>
                    <a:pt x="421895" y="1020413"/>
                  </a:lnTo>
                  <a:lnTo>
                    <a:pt x="467533" y="1026598"/>
                  </a:lnTo>
                  <a:lnTo>
                    <a:pt x="514350" y="1028700"/>
                  </a:lnTo>
                  <a:lnTo>
                    <a:pt x="561166" y="1026598"/>
                  </a:lnTo>
                  <a:lnTo>
                    <a:pt x="606804" y="1020413"/>
                  </a:lnTo>
                  <a:lnTo>
                    <a:pt x="651084" y="1010326"/>
                  </a:lnTo>
                  <a:lnTo>
                    <a:pt x="693823" y="996520"/>
                  </a:lnTo>
                  <a:lnTo>
                    <a:pt x="734839" y="979176"/>
                  </a:lnTo>
                  <a:lnTo>
                    <a:pt x="773952" y="958476"/>
                  </a:lnTo>
                  <a:lnTo>
                    <a:pt x="810979" y="934600"/>
                  </a:lnTo>
                  <a:lnTo>
                    <a:pt x="845738" y="907731"/>
                  </a:lnTo>
                  <a:lnTo>
                    <a:pt x="878050" y="878050"/>
                  </a:lnTo>
                  <a:lnTo>
                    <a:pt x="907731" y="845738"/>
                  </a:lnTo>
                  <a:lnTo>
                    <a:pt x="934600" y="810979"/>
                  </a:lnTo>
                  <a:lnTo>
                    <a:pt x="958476" y="773952"/>
                  </a:lnTo>
                  <a:lnTo>
                    <a:pt x="979176" y="734839"/>
                  </a:lnTo>
                  <a:lnTo>
                    <a:pt x="996520" y="693823"/>
                  </a:lnTo>
                  <a:lnTo>
                    <a:pt x="1010326" y="651084"/>
                  </a:lnTo>
                  <a:lnTo>
                    <a:pt x="1020413" y="606804"/>
                  </a:lnTo>
                  <a:lnTo>
                    <a:pt x="1026598" y="561166"/>
                  </a:lnTo>
                  <a:lnTo>
                    <a:pt x="1028700" y="514350"/>
                  </a:lnTo>
                  <a:lnTo>
                    <a:pt x="1026598" y="467533"/>
                  </a:lnTo>
                  <a:lnTo>
                    <a:pt x="1020413" y="421895"/>
                  </a:lnTo>
                  <a:lnTo>
                    <a:pt x="1010326" y="377615"/>
                  </a:lnTo>
                  <a:lnTo>
                    <a:pt x="996520" y="334876"/>
                  </a:lnTo>
                  <a:lnTo>
                    <a:pt x="979176" y="293860"/>
                  </a:lnTo>
                  <a:lnTo>
                    <a:pt x="958476" y="254747"/>
                  </a:lnTo>
                  <a:lnTo>
                    <a:pt x="934600" y="217720"/>
                  </a:lnTo>
                  <a:lnTo>
                    <a:pt x="907731" y="182961"/>
                  </a:lnTo>
                  <a:lnTo>
                    <a:pt x="878050" y="150649"/>
                  </a:lnTo>
                  <a:lnTo>
                    <a:pt x="845738" y="120968"/>
                  </a:lnTo>
                  <a:lnTo>
                    <a:pt x="810979" y="94099"/>
                  </a:lnTo>
                  <a:lnTo>
                    <a:pt x="773952" y="70223"/>
                  </a:lnTo>
                  <a:lnTo>
                    <a:pt x="734839" y="49523"/>
                  </a:lnTo>
                  <a:lnTo>
                    <a:pt x="693823" y="32179"/>
                  </a:lnTo>
                  <a:lnTo>
                    <a:pt x="651084" y="18373"/>
                  </a:lnTo>
                  <a:lnTo>
                    <a:pt x="606804" y="8286"/>
                  </a:lnTo>
                  <a:lnTo>
                    <a:pt x="561166" y="210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8950" y="4000500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514350" y="0"/>
                  </a:moveTo>
                  <a:lnTo>
                    <a:pt x="467533" y="2101"/>
                  </a:lnTo>
                  <a:lnTo>
                    <a:pt x="421895" y="8286"/>
                  </a:lnTo>
                  <a:lnTo>
                    <a:pt x="377615" y="18373"/>
                  </a:lnTo>
                  <a:lnTo>
                    <a:pt x="334876" y="32179"/>
                  </a:lnTo>
                  <a:lnTo>
                    <a:pt x="293860" y="49523"/>
                  </a:lnTo>
                  <a:lnTo>
                    <a:pt x="254747" y="70223"/>
                  </a:lnTo>
                  <a:lnTo>
                    <a:pt x="217720" y="94099"/>
                  </a:lnTo>
                  <a:lnTo>
                    <a:pt x="182961" y="120968"/>
                  </a:lnTo>
                  <a:lnTo>
                    <a:pt x="150649" y="150649"/>
                  </a:lnTo>
                  <a:lnTo>
                    <a:pt x="120968" y="182961"/>
                  </a:lnTo>
                  <a:lnTo>
                    <a:pt x="94099" y="217720"/>
                  </a:lnTo>
                  <a:lnTo>
                    <a:pt x="70223" y="254747"/>
                  </a:lnTo>
                  <a:lnTo>
                    <a:pt x="49523" y="293860"/>
                  </a:lnTo>
                  <a:lnTo>
                    <a:pt x="32179" y="334876"/>
                  </a:lnTo>
                  <a:lnTo>
                    <a:pt x="18373" y="377615"/>
                  </a:lnTo>
                  <a:lnTo>
                    <a:pt x="8286" y="421895"/>
                  </a:lnTo>
                  <a:lnTo>
                    <a:pt x="2101" y="467533"/>
                  </a:lnTo>
                  <a:lnTo>
                    <a:pt x="0" y="514350"/>
                  </a:lnTo>
                  <a:lnTo>
                    <a:pt x="2101" y="561166"/>
                  </a:lnTo>
                  <a:lnTo>
                    <a:pt x="8286" y="606804"/>
                  </a:lnTo>
                  <a:lnTo>
                    <a:pt x="18373" y="651084"/>
                  </a:lnTo>
                  <a:lnTo>
                    <a:pt x="32179" y="693823"/>
                  </a:lnTo>
                  <a:lnTo>
                    <a:pt x="49523" y="734839"/>
                  </a:lnTo>
                  <a:lnTo>
                    <a:pt x="70223" y="773952"/>
                  </a:lnTo>
                  <a:lnTo>
                    <a:pt x="94099" y="810979"/>
                  </a:lnTo>
                  <a:lnTo>
                    <a:pt x="120968" y="845738"/>
                  </a:lnTo>
                  <a:lnTo>
                    <a:pt x="150649" y="878050"/>
                  </a:lnTo>
                  <a:lnTo>
                    <a:pt x="182961" y="907731"/>
                  </a:lnTo>
                  <a:lnTo>
                    <a:pt x="217720" y="934600"/>
                  </a:lnTo>
                  <a:lnTo>
                    <a:pt x="254747" y="958476"/>
                  </a:lnTo>
                  <a:lnTo>
                    <a:pt x="293860" y="979176"/>
                  </a:lnTo>
                  <a:lnTo>
                    <a:pt x="334876" y="996520"/>
                  </a:lnTo>
                  <a:lnTo>
                    <a:pt x="377615" y="1010326"/>
                  </a:lnTo>
                  <a:lnTo>
                    <a:pt x="421895" y="1020413"/>
                  </a:lnTo>
                  <a:lnTo>
                    <a:pt x="467533" y="1026598"/>
                  </a:lnTo>
                  <a:lnTo>
                    <a:pt x="514350" y="1028700"/>
                  </a:lnTo>
                  <a:lnTo>
                    <a:pt x="561166" y="1026598"/>
                  </a:lnTo>
                  <a:lnTo>
                    <a:pt x="606804" y="1020413"/>
                  </a:lnTo>
                  <a:lnTo>
                    <a:pt x="651084" y="1010326"/>
                  </a:lnTo>
                  <a:lnTo>
                    <a:pt x="693823" y="996520"/>
                  </a:lnTo>
                  <a:lnTo>
                    <a:pt x="734839" y="979176"/>
                  </a:lnTo>
                  <a:lnTo>
                    <a:pt x="773952" y="958476"/>
                  </a:lnTo>
                  <a:lnTo>
                    <a:pt x="810979" y="934600"/>
                  </a:lnTo>
                  <a:lnTo>
                    <a:pt x="845738" y="907731"/>
                  </a:lnTo>
                  <a:lnTo>
                    <a:pt x="878050" y="878050"/>
                  </a:lnTo>
                  <a:lnTo>
                    <a:pt x="907731" y="845738"/>
                  </a:lnTo>
                  <a:lnTo>
                    <a:pt x="934600" y="810979"/>
                  </a:lnTo>
                  <a:lnTo>
                    <a:pt x="958476" y="773952"/>
                  </a:lnTo>
                  <a:lnTo>
                    <a:pt x="979176" y="734839"/>
                  </a:lnTo>
                  <a:lnTo>
                    <a:pt x="996520" y="693823"/>
                  </a:lnTo>
                  <a:lnTo>
                    <a:pt x="1010326" y="651084"/>
                  </a:lnTo>
                  <a:lnTo>
                    <a:pt x="1020413" y="606804"/>
                  </a:lnTo>
                  <a:lnTo>
                    <a:pt x="1026598" y="561166"/>
                  </a:lnTo>
                  <a:lnTo>
                    <a:pt x="1028700" y="514350"/>
                  </a:lnTo>
                  <a:lnTo>
                    <a:pt x="1026598" y="467533"/>
                  </a:lnTo>
                  <a:lnTo>
                    <a:pt x="1020413" y="421895"/>
                  </a:lnTo>
                  <a:lnTo>
                    <a:pt x="1010326" y="377615"/>
                  </a:lnTo>
                  <a:lnTo>
                    <a:pt x="996520" y="334876"/>
                  </a:lnTo>
                  <a:lnTo>
                    <a:pt x="979176" y="293860"/>
                  </a:lnTo>
                  <a:lnTo>
                    <a:pt x="958476" y="254747"/>
                  </a:lnTo>
                  <a:lnTo>
                    <a:pt x="934600" y="217720"/>
                  </a:lnTo>
                  <a:lnTo>
                    <a:pt x="907731" y="182961"/>
                  </a:lnTo>
                  <a:lnTo>
                    <a:pt x="878050" y="150649"/>
                  </a:lnTo>
                  <a:lnTo>
                    <a:pt x="845738" y="120968"/>
                  </a:lnTo>
                  <a:lnTo>
                    <a:pt x="810979" y="94099"/>
                  </a:lnTo>
                  <a:lnTo>
                    <a:pt x="773952" y="70223"/>
                  </a:lnTo>
                  <a:lnTo>
                    <a:pt x="734839" y="49523"/>
                  </a:lnTo>
                  <a:lnTo>
                    <a:pt x="693823" y="32179"/>
                  </a:lnTo>
                  <a:lnTo>
                    <a:pt x="651084" y="18373"/>
                  </a:lnTo>
                  <a:lnTo>
                    <a:pt x="606804" y="8286"/>
                  </a:lnTo>
                  <a:lnTo>
                    <a:pt x="561166" y="210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135166" y="4104086"/>
            <a:ext cx="875665" cy="825500"/>
          </a:xfrm>
          <a:custGeom>
            <a:avLst/>
            <a:gdLst/>
            <a:ahLst/>
            <a:cxnLst/>
            <a:rect l="l" t="t" r="r" b="b"/>
            <a:pathLst>
              <a:path w="875664" h="825500">
                <a:moveTo>
                  <a:pt x="437554" y="0"/>
                </a:moveTo>
                <a:lnTo>
                  <a:pt x="389878" y="2420"/>
                </a:lnTo>
                <a:lnTo>
                  <a:pt x="343688" y="9515"/>
                </a:lnTo>
                <a:lnTo>
                  <a:pt x="299253" y="21032"/>
                </a:lnTo>
                <a:lnTo>
                  <a:pt x="256839" y="36719"/>
                </a:lnTo>
                <a:lnTo>
                  <a:pt x="216712" y="56325"/>
                </a:lnTo>
                <a:lnTo>
                  <a:pt x="179140" y="79598"/>
                </a:lnTo>
                <a:lnTo>
                  <a:pt x="144390" y="106286"/>
                </a:lnTo>
                <a:lnTo>
                  <a:pt x="112728" y="136139"/>
                </a:lnTo>
                <a:lnTo>
                  <a:pt x="84422" y="168903"/>
                </a:lnTo>
                <a:lnTo>
                  <a:pt x="59739" y="204328"/>
                </a:lnTo>
                <a:lnTo>
                  <a:pt x="38944" y="242161"/>
                </a:lnTo>
                <a:lnTo>
                  <a:pt x="22306" y="282152"/>
                </a:lnTo>
                <a:lnTo>
                  <a:pt x="10092" y="324048"/>
                </a:lnTo>
                <a:lnTo>
                  <a:pt x="2567" y="367598"/>
                </a:lnTo>
                <a:lnTo>
                  <a:pt x="0" y="412550"/>
                </a:lnTo>
                <a:lnTo>
                  <a:pt x="2567" y="457502"/>
                </a:lnTo>
                <a:lnTo>
                  <a:pt x="10092" y="501052"/>
                </a:lnTo>
                <a:lnTo>
                  <a:pt x="22306" y="542949"/>
                </a:lnTo>
                <a:lnTo>
                  <a:pt x="38944" y="582940"/>
                </a:lnTo>
                <a:lnTo>
                  <a:pt x="59739" y="620773"/>
                </a:lnTo>
                <a:lnTo>
                  <a:pt x="84422" y="656198"/>
                </a:lnTo>
                <a:lnTo>
                  <a:pt x="112728" y="688963"/>
                </a:lnTo>
                <a:lnTo>
                  <a:pt x="144390" y="718815"/>
                </a:lnTo>
                <a:lnTo>
                  <a:pt x="179140" y="745504"/>
                </a:lnTo>
                <a:lnTo>
                  <a:pt x="216712" y="768777"/>
                </a:lnTo>
                <a:lnTo>
                  <a:pt x="256839" y="788383"/>
                </a:lnTo>
                <a:lnTo>
                  <a:pt x="299253" y="804070"/>
                </a:lnTo>
                <a:lnTo>
                  <a:pt x="343688" y="815587"/>
                </a:lnTo>
                <a:lnTo>
                  <a:pt x="389878" y="822681"/>
                </a:lnTo>
                <a:lnTo>
                  <a:pt x="437554" y="825102"/>
                </a:lnTo>
                <a:lnTo>
                  <a:pt x="485230" y="822681"/>
                </a:lnTo>
                <a:lnTo>
                  <a:pt x="531419" y="815587"/>
                </a:lnTo>
                <a:lnTo>
                  <a:pt x="575855" y="804070"/>
                </a:lnTo>
                <a:lnTo>
                  <a:pt x="618269" y="788383"/>
                </a:lnTo>
                <a:lnTo>
                  <a:pt x="658396" y="768777"/>
                </a:lnTo>
                <a:lnTo>
                  <a:pt x="695968" y="745504"/>
                </a:lnTo>
                <a:lnTo>
                  <a:pt x="730718" y="718815"/>
                </a:lnTo>
                <a:lnTo>
                  <a:pt x="762379" y="688963"/>
                </a:lnTo>
                <a:lnTo>
                  <a:pt x="790686" y="656198"/>
                </a:lnTo>
                <a:lnTo>
                  <a:pt x="815369" y="620773"/>
                </a:lnTo>
                <a:lnTo>
                  <a:pt x="836163" y="582940"/>
                </a:lnTo>
                <a:lnTo>
                  <a:pt x="852801" y="542949"/>
                </a:lnTo>
                <a:lnTo>
                  <a:pt x="865016" y="501052"/>
                </a:lnTo>
                <a:lnTo>
                  <a:pt x="872541" y="457502"/>
                </a:lnTo>
                <a:lnTo>
                  <a:pt x="875108" y="412550"/>
                </a:lnTo>
                <a:lnTo>
                  <a:pt x="872541" y="367598"/>
                </a:lnTo>
                <a:lnTo>
                  <a:pt x="865016" y="324048"/>
                </a:lnTo>
                <a:lnTo>
                  <a:pt x="852801" y="282152"/>
                </a:lnTo>
                <a:lnTo>
                  <a:pt x="836163" y="242161"/>
                </a:lnTo>
                <a:lnTo>
                  <a:pt x="815369" y="204328"/>
                </a:lnTo>
                <a:lnTo>
                  <a:pt x="790686" y="168903"/>
                </a:lnTo>
                <a:lnTo>
                  <a:pt x="762379" y="136139"/>
                </a:lnTo>
                <a:lnTo>
                  <a:pt x="730718" y="106286"/>
                </a:lnTo>
                <a:lnTo>
                  <a:pt x="695968" y="79598"/>
                </a:lnTo>
                <a:lnTo>
                  <a:pt x="658396" y="56325"/>
                </a:lnTo>
                <a:lnTo>
                  <a:pt x="618269" y="36719"/>
                </a:lnTo>
                <a:lnTo>
                  <a:pt x="575855" y="21032"/>
                </a:lnTo>
                <a:lnTo>
                  <a:pt x="531419" y="9515"/>
                </a:lnTo>
                <a:lnTo>
                  <a:pt x="485230" y="2420"/>
                </a:lnTo>
                <a:lnTo>
                  <a:pt x="4375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3866" y="4104086"/>
            <a:ext cx="875665" cy="825500"/>
          </a:xfrm>
          <a:custGeom>
            <a:avLst/>
            <a:gdLst/>
            <a:ahLst/>
            <a:cxnLst/>
            <a:rect l="l" t="t" r="r" b="b"/>
            <a:pathLst>
              <a:path w="875665" h="825500">
                <a:moveTo>
                  <a:pt x="437554" y="0"/>
                </a:moveTo>
                <a:lnTo>
                  <a:pt x="389878" y="2420"/>
                </a:lnTo>
                <a:lnTo>
                  <a:pt x="343688" y="9515"/>
                </a:lnTo>
                <a:lnTo>
                  <a:pt x="299253" y="21032"/>
                </a:lnTo>
                <a:lnTo>
                  <a:pt x="256839" y="36719"/>
                </a:lnTo>
                <a:lnTo>
                  <a:pt x="216712" y="56325"/>
                </a:lnTo>
                <a:lnTo>
                  <a:pt x="179140" y="79598"/>
                </a:lnTo>
                <a:lnTo>
                  <a:pt x="144390" y="106286"/>
                </a:lnTo>
                <a:lnTo>
                  <a:pt x="112728" y="136139"/>
                </a:lnTo>
                <a:lnTo>
                  <a:pt x="84422" y="168903"/>
                </a:lnTo>
                <a:lnTo>
                  <a:pt x="59739" y="204328"/>
                </a:lnTo>
                <a:lnTo>
                  <a:pt x="38944" y="242161"/>
                </a:lnTo>
                <a:lnTo>
                  <a:pt x="22306" y="282152"/>
                </a:lnTo>
                <a:lnTo>
                  <a:pt x="10092" y="324048"/>
                </a:lnTo>
                <a:lnTo>
                  <a:pt x="2567" y="367598"/>
                </a:lnTo>
                <a:lnTo>
                  <a:pt x="0" y="412550"/>
                </a:lnTo>
                <a:lnTo>
                  <a:pt x="2567" y="457502"/>
                </a:lnTo>
                <a:lnTo>
                  <a:pt x="10092" y="501052"/>
                </a:lnTo>
                <a:lnTo>
                  <a:pt x="22306" y="542949"/>
                </a:lnTo>
                <a:lnTo>
                  <a:pt x="38944" y="582940"/>
                </a:lnTo>
                <a:lnTo>
                  <a:pt x="59739" y="620773"/>
                </a:lnTo>
                <a:lnTo>
                  <a:pt x="84422" y="656198"/>
                </a:lnTo>
                <a:lnTo>
                  <a:pt x="112728" y="688963"/>
                </a:lnTo>
                <a:lnTo>
                  <a:pt x="144390" y="718815"/>
                </a:lnTo>
                <a:lnTo>
                  <a:pt x="179140" y="745504"/>
                </a:lnTo>
                <a:lnTo>
                  <a:pt x="216712" y="768777"/>
                </a:lnTo>
                <a:lnTo>
                  <a:pt x="256839" y="788383"/>
                </a:lnTo>
                <a:lnTo>
                  <a:pt x="299253" y="804070"/>
                </a:lnTo>
                <a:lnTo>
                  <a:pt x="343688" y="815587"/>
                </a:lnTo>
                <a:lnTo>
                  <a:pt x="389878" y="822681"/>
                </a:lnTo>
                <a:lnTo>
                  <a:pt x="437554" y="825102"/>
                </a:lnTo>
                <a:lnTo>
                  <a:pt x="485230" y="822681"/>
                </a:lnTo>
                <a:lnTo>
                  <a:pt x="531419" y="815587"/>
                </a:lnTo>
                <a:lnTo>
                  <a:pt x="575855" y="804070"/>
                </a:lnTo>
                <a:lnTo>
                  <a:pt x="618269" y="788383"/>
                </a:lnTo>
                <a:lnTo>
                  <a:pt x="658396" y="768777"/>
                </a:lnTo>
                <a:lnTo>
                  <a:pt x="695968" y="745504"/>
                </a:lnTo>
                <a:lnTo>
                  <a:pt x="730718" y="718815"/>
                </a:lnTo>
                <a:lnTo>
                  <a:pt x="762379" y="688963"/>
                </a:lnTo>
                <a:lnTo>
                  <a:pt x="790686" y="656198"/>
                </a:lnTo>
                <a:lnTo>
                  <a:pt x="815369" y="620773"/>
                </a:lnTo>
                <a:lnTo>
                  <a:pt x="836163" y="582940"/>
                </a:lnTo>
                <a:lnTo>
                  <a:pt x="852801" y="542949"/>
                </a:lnTo>
                <a:lnTo>
                  <a:pt x="865016" y="501052"/>
                </a:lnTo>
                <a:lnTo>
                  <a:pt x="872541" y="457502"/>
                </a:lnTo>
                <a:lnTo>
                  <a:pt x="875108" y="412550"/>
                </a:lnTo>
                <a:lnTo>
                  <a:pt x="872541" y="367598"/>
                </a:lnTo>
                <a:lnTo>
                  <a:pt x="865016" y="324048"/>
                </a:lnTo>
                <a:lnTo>
                  <a:pt x="852801" y="282152"/>
                </a:lnTo>
                <a:lnTo>
                  <a:pt x="836163" y="242161"/>
                </a:lnTo>
                <a:lnTo>
                  <a:pt x="815369" y="204328"/>
                </a:lnTo>
                <a:lnTo>
                  <a:pt x="790686" y="168903"/>
                </a:lnTo>
                <a:lnTo>
                  <a:pt x="762379" y="136139"/>
                </a:lnTo>
                <a:lnTo>
                  <a:pt x="730718" y="106286"/>
                </a:lnTo>
                <a:lnTo>
                  <a:pt x="695968" y="79598"/>
                </a:lnTo>
                <a:lnTo>
                  <a:pt x="658396" y="56325"/>
                </a:lnTo>
                <a:lnTo>
                  <a:pt x="618269" y="36719"/>
                </a:lnTo>
                <a:lnTo>
                  <a:pt x="575855" y="21032"/>
                </a:lnTo>
                <a:lnTo>
                  <a:pt x="531419" y="9515"/>
                </a:lnTo>
                <a:lnTo>
                  <a:pt x="485230" y="2420"/>
                </a:lnTo>
                <a:lnTo>
                  <a:pt x="43755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0590" y="5219700"/>
            <a:ext cx="1943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35" dirty="0">
                <a:latin typeface="Arial"/>
                <a:cs typeface="Arial"/>
              </a:rPr>
              <a:t> center-</a:t>
            </a:r>
            <a:r>
              <a:rPr sz="1400" b="1" spc="-20" dirty="0">
                <a:latin typeface="Arial"/>
                <a:cs typeface="Arial"/>
              </a:rPr>
              <a:t>based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CLUSTERS: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CONTIGUITY-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27503"/>
            <a:ext cx="7700645" cy="9677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Contiguous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(Nearest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neighbor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2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Transitive)</a:t>
            </a:r>
            <a:endParaRPr sz="1800">
              <a:latin typeface="Trebuchet MS"/>
              <a:cs typeface="Trebuchet MS"/>
            </a:endParaRPr>
          </a:p>
          <a:p>
            <a:pPr marL="570230" marR="5080" lvl="1" indent="-214629">
              <a:lnSpc>
                <a:spcPts val="1580"/>
              </a:lnSpc>
              <a:spcBef>
                <a:spcPts val="10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closer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similar)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or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9225" y="3717925"/>
            <a:ext cx="817244" cy="920750"/>
            <a:chOff x="1419225" y="3717925"/>
            <a:chExt cx="817244" cy="920750"/>
          </a:xfrm>
        </p:grpSpPr>
        <p:sp>
          <p:nvSpPr>
            <p:cNvPr id="5" name="object 5"/>
            <p:cNvSpPr/>
            <p:nvPr/>
          </p:nvSpPr>
          <p:spPr>
            <a:xfrm>
              <a:off x="1428750" y="3727450"/>
              <a:ext cx="416559" cy="725805"/>
            </a:xfrm>
            <a:custGeom>
              <a:avLst/>
              <a:gdLst/>
              <a:ahLst/>
              <a:cxnLst/>
              <a:rect l="l" t="t" r="r" b="b"/>
              <a:pathLst>
                <a:path w="416560" h="725804">
                  <a:moveTo>
                    <a:pt x="416223" y="0"/>
                  </a:moveTo>
                  <a:lnTo>
                    <a:pt x="375621" y="2102"/>
                  </a:lnTo>
                  <a:lnTo>
                    <a:pt x="334929" y="3656"/>
                  </a:lnTo>
                  <a:lnTo>
                    <a:pt x="294418" y="6307"/>
                  </a:lnTo>
                  <a:lnTo>
                    <a:pt x="254358" y="11701"/>
                  </a:lnTo>
                  <a:lnTo>
                    <a:pt x="219673" y="35104"/>
                  </a:lnTo>
                  <a:lnTo>
                    <a:pt x="191130" y="102021"/>
                  </a:lnTo>
                  <a:lnTo>
                    <a:pt x="172387" y="147958"/>
                  </a:lnTo>
                  <a:lnTo>
                    <a:pt x="161864" y="175521"/>
                  </a:lnTo>
                  <a:lnTo>
                    <a:pt x="164483" y="210625"/>
                  </a:lnTo>
                  <a:lnTo>
                    <a:pt x="166922" y="245729"/>
                  </a:lnTo>
                  <a:lnTo>
                    <a:pt x="173426" y="315938"/>
                  </a:lnTo>
                  <a:lnTo>
                    <a:pt x="190407" y="365577"/>
                  </a:lnTo>
                  <a:lnTo>
                    <a:pt x="221118" y="409549"/>
                  </a:lnTo>
                  <a:lnTo>
                    <a:pt x="256887" y="450596"/>
                  </a:lnTo>
                  <a:lnTo>
                    <a:pt x="289043" y="491459"/>
                  </a:lnTo>
                  <a:lnTo>
                    <a:pt x="300831" y="539819"/>
                  </a:lnTo>
                  <a:lnTo>
                    <a:pt x="307470" y="583608"/>
                  </a:lnTo>
                  <a:lnTo>
                    <a:pt x="304896" y="631053"/>
                  </a:lnTo>
                  <a:lnTo>
                    <a:pt x="289043" y="690383"/>
                  </a:lnTo>
                  <a:lnTo>
                    <a:pt x="281546" y="698382"/>
                  </a:lnTo>
                  <a:lnTo>
                    <a:pt x="269533" y="700988"/>
                  </a:lnTo>
                  <a:lnTo>
                    <a:pt x="255713" y="701216"/>
                  </a:lnTo>
                  <a:lnTo>
                    <a:pt x="242796" y="702085"/>
                  </a:lnTo>
                  <a:lnTo>
                    <a:pt x="194607" y="710884"/>
                  </a:lnTo>
                  <a:lnTo>
                    <a:pt x="146094" y="717484"/>
                  </a:lnTo>
                  <a:lnTo>
                    <a:pt x="97396" y="722024"/>
                  </a:lnTo>
                  <a:lnTo>
                    <a:pt x="48651" y="724645"/>
                  </a:lnTo>
                  <a:lnTo>
                    <a:pt x="0" y="725488"/>
                  </a:lnTo>
                </a:path>
              </a:pathLst>
            </a:custGeom>
            <a:ln w="1905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1842" y="3822439"/>
              <a:ext cx="406400" cy="748030"/>
            </a:xfrm>
            <a:custGeom>
              <a:avLst/>
              <a:gdLst/>
              <a:ahLst/>
              <a:cxnLst/>
              <a:rect l="l" t="t" r="r" b="b"/>
              <a:pathLst>
                <a:path w="406400" h="748029">
                  <a:moveTo>
                    <a:pt x="400926" y="0"/>
                  </a:moveTo>
                  <a:lnTo>
                    <a:pt x="390400" y="547"/>
                  </a:lnTo>
                  <a:lnTo>
                    <a:pt x="386363" y="5026"/>
                  </a:lnTo>
                  <a:lnTo>
                    <a:pt x="386909" y="15534"/>
                  </a:lnTo>
                  <a:lnTo>
                    <a:pt x="391389" y="19571"/>
                  </a:lnTo>
                  <a:lnTo>
                    <a:pt x="401915" y="19024"/>
                  </a:lnTo>
                  <a:lnTo>
                    <a:pt x="405952" y="14544"/>
                  </a:lnTo>
                  <a:lnTo>
                    <a:pt x="405406" y="4037"/>
                  </a:lnTo>
                  <a:lnTo>
                    <a:pt x="400926" y="0"/>
                  </a:lnTo>
                  <a:close/>
                </a:path>
                <a:path w="406400" h="748029">
                  <a:moveTo>
                    <a:pt x="362859" y="1979"/>
                  </a:moveTo>
                  <a:lnTo>
                    <a:pt x="352333" y="2527"/>
                  </a:lnTo>
                  <a:lnTo>
                    <a:pt x="348296" y="7007"/>
                  </a:lnTo>
                  <a:lnTo>
                    <a:pt x="348842" y="17514"/>
                  </a:lnTo>
                  <a:lnTo>
                    <a:pt x="353322" y="21551"/>
                  </a:lnTo>
                  <a:lnTo>
                    <a:pt x="363848" y="21004"/>
                  </a:lnTo>
                  <a:lnTo>
                    <a:pt x="367885" y="16523"/>
                  </a:lnTo>
                  <a:lnTo>
                    <a:pt x="367339" y="6017"/>
                  </a:lnTo>
                  <a:lnTo>
                    <a:pt x="362859" y="1979"/>
                  </a:lnTo>
                  <a:close/>
                </a:path>
                <a:path w="406400" h="748029">
                  <a:moveTo>
                    <a:pt x="324902" y="3540"/>
                  </a:moveTo>
                  <a:lnTo>
                    <a:pt x="314369" y="3944"/>
                  </a:lnTo>
                  <a:lnTo>
                    <a:pt x="310272" y="8370"/>
                  </a:lnTo>
                  <a:lnTo>
                    <a:pt x="310675" y="18883"/>
                  </a:lnTo>
                  <a:lnTo>
                    <a:pt x="315100" y="22980"/>
                  </a:lnTo>
                  <a:lnTo>
                    <a:pt x="325633" y="22576"/>
                  </a:lnTo>
                  <a:lnTo>
                    <a:pt x="329730" y="18152"/>
                  </a:lnTo>
                  <a:lnTo>
                    <a:pt x="329327" y="7639"/>
                  </a:lnTo>
                  <a:lnTo>
                    <a:pt x="324902" y="3540"/>
                  </a:lnTo>
                  <a:close/>
                </a:path>
                <a:path w="406400" h="748029">
                  <a:moveTo>
                    <a:pt x="286590" y="5770"/>
                  </a:moveTo>
                  <a:lnTo>
                    <a:pt x="276073" y="6463"/>
                  </a:lnTo>
                  <a:lnTo>
                    <a:pt x="272097" y="10998"/>
                  </a:lnTo>
                  <a:lnTo>
                    <a:pt x="272788" y="21496"/>
                  </a:lnTo>
                  <a:lnTo>
                    <a:pt x="277323" y="25471"/>
                  </a:lnTo>
                  <a:lnTo>
                    <a:pt x="287840" y="24780"/>
                  </a:lnTo>
                  <a:lnTo>
                    <a:pt x="291816" y="20245"/>
                  </a:lnTo>
                  <a:lnTo>
                    <a:pt x="291125" y="9745"/>
                  </a:lnTo>
                  <a:lnTo>
                    <a:pt x="286590" y="5770"/>
                  </a:lnTo>
                  <a:close/>
                </a:path>
                <a:path w="406400" h="748029">
                  <a:moveTo>
                    <a:pt x="248075" y="10063"/>
                  </a:moveTo>
                  <a:lnTo>
                    <a:pt x="237630" y="11475"/>
                  </a:lnTo>
                  <a:lnTo>
                    <a:pt x="233975" y="16273"/>
                  </a:lnTo>
                  <a:lnTo>
                    <a:pt x="235385" y="26700"/>
                  </a:lnTo>
                  <a:lnTo>
                    <a:pt x="240183" y="30354"/>
                  </a:lnTo>
                  <a:lnTo>
                    <a:pt x="250628" y="28942"/>
                  </a:lnTo>
                  <a:lnTo>
                    <a:pt x="254283" y="24143"/>
                  </a:lnTo>
                  <a:lnTo>
                    <a:pt x="252873" y="13718"/>
                  </a:lnTo>
                  <a:lnTo>
                    <a:pt x="248075" y="10063"/>
                  </a:lnTo>
                  <a:close/>
                </a:path>
                <a:path w="406400" h="748029">
                  <a:moveTo>
                    <a:pt x="207551" y="23597"/>
                  </a:moveTo>
                  <a:lnTo>
                    <a:pt x="199378" y="30253"/>
                  </a:lnTo>
                  <a:lnTo>
                    <a:pt x="198766" y="36254"/>
                  </a:lnTo>
                  <a:lnTo>
                    <a:pt x="205411" y="44410"/>
                  </a:lnTo>
                  <a:lnTo>
                    <a:pt x="211411" y="45024"/>
                  </a:lnTo>
                  <a:lnTo>
                    <a:pt x="219583" y="38366"/>
                  </a:lnTo>
                  <a:lnTo>
                    <a:pt x="220195" y="32367"/>
                  </a:lnTo>
                  <a:lnTo>
                    <a:pt x="213550" y="24210"/>
                  </a:lnTo>
                  <a:lnTo>
                    <a:pt x="207551" y="23597"/>
                  </a:lnTo>
                  <a:close/>
                </a:path>
                <a:path w="406400" h="748029">
                  <a:moveTo>
                    <a:pt x="189061" y="55704"/>
                  </a:moveTo>
                  <a:lnTo>
                    <a:pt x="183465" y="57955"/>
                  </a:lnTo>
                  <a:lnTo>
                    <a:pt x="179332" y="67651"/>
                  </a:lnTo>
                  <a:lnTo>
                    <a:pt x="181583" y="73247"/>
                  </a:lnTo>
                  <a:lnTo>
                    <a:pt x="191262" y="77372"/>
                  </a:lnTo>
                  <a:lnTo>
                    <a:pt x="196857" y="75120"/>
                  </a:lnTo>
                  <a:lnTo>
                    <a:pt x="200990" y="65425"/>
                  </a:lnTo>
                  <a:lnTo>
                    <a:pt x="198739" y="59829"/>
                  </a:lnTo>
                  <a:lnTo>
                    <a:pt x="189061" y="55704"/>
                  </a:lnTo>
                  <a:close/>
                </a:path>
                <a:path w="406400" h="748029">
                  <a:moveTo>
                    <a:pt x="174242" y="90881"/>
                  </a:moveTo>
                  <a:lnTo>
                    <a:pt x="168669" y="93186"/>
                  </a:lnTo>
                  <a:lnTo>
                    <a:pt x="164631" y="102922"/>
                  </a:lnTo>
                  <a:lnTo>
                    <a:pt x="166937" y="108496"/>
                  </a:lnTo>
                  <a:lnTo>
                    <a:pt x="176655" y="112525"/>
                  </a:lnTo>
                  <a:lnTo>
                    <a:pt x="182228" y="110220"/>
                  </a:lnTo>
                  <a:lnTo>
                    <a:pt x="186265" y="100484"/>
                  </a:lnTo>
                  <a:lnTo>
                    <a:pt x="183960" y="94912"/>
                  </a:lnTo>
                  <a:lnTo>
                    <a:pt x="174242" y="90881"/>
                  </a:lnTo>
                  <a:close/>
                </a:path>
                <a:path w="406400" h="748029">
                  <a:moveTo>
                    <a:pt x="159660" y="126151"/>
                  </a:moveTo>
                  <a:lnTo>
                    <a:pt x="154108" y="128506"/>
                  </a:lnTo>
                  <a:lnTo>
                    <a:pt x="150155" y="138277"/>
                  </a:lnTo>
                  <a:lnTo>
                    <a:pt x="152510" y="143828"/>
                  </a:lnTo>
                  <a:lnTo>
                    <a:pt x="162264" y="147773"/>
                  </a:lnTo>
                  <a:lnTo>
                    <a:pt x="167816" y="145418"/>
                  </a:lnTo>
                  <a:lnTo>
                    <a:pt x="171768" y="135648"/>
                  </a:lnTo>
                  <a:lnTo>
                    <a:pt x="169414" y="130096"/>
                  </a:lnTo>
                  <a:lnTo>
                    <a:pt x="159660" y="126151"/>
                  </a:lnTo>
                  <a:close/>
                </a:path>
                <a:path w="406400" h="748029">
                  <a:moveTo>
                    <a:pt x="145379" y="161579"/>
                  </a:moveTo>
                  <a:lnTo>
                    <a:pt x="139863" y="164017"/>
                  </a:lnTo>
                  <a:lnTo>
                    <a:pt x="136060" y="173847"/>
                  </a:lnTo>
                  <a:lnTo>
                    <a:pt x="138497" y="179363"/>
                  </a:lnTo>
                  <a:lnTo>
                    <a:pt x="148309" y="183160"/>
                  </a:lnTo>
                  <a:lnTo>
                    <a:pt x="153826" y="180723"/>
                  </a:lnTo>
                  <a:lnTo>
                    <a:pt x="157629" y="170893"/>
                  </a:lnTo>
                  <a:lnTo>
                    <a:pt x="155191" y="165376"/>
                  </a:lnTo>
                  <a:lnTo>
                    <a:pt x="145379" y="161579"/>
                  </a:lnTo>
                  <a:close/>
                </a:path>
                <a:path w="406400" h="748029">
                  <a:moveTo>
                    <a:pt x="148059" y="199646"/>
                  </a:moveTo>
                  <a:lnTo>
                    <a:pt x="137565" y="200397"/>
                  </a:lnTo>
                  <a:lnTo>
                    <a:pt x="133615" y="204955"/>
                  </a:lnTo>
                  <a:lnTo>
                    <a:pt x="134367" y="215468"/>
                  </a:lnTo>
                  <a:lnTo>
                    <a:pt x="138925" y="219417"/>
                  </a:lnTo>
                  <a:lnTo>
                    <a:pt x="149419" y="218666"/>
                  </a:lnTo>
                  <a:lnTo>
                    <a:pt x="153369" y="214108"/>
                  </a:lnTo>
                  <a:lnTo>
                    <a:pt x="152617" y="203594"/>
                  </a:lnTo>
                  <a:lnTo>
                    <a:pt x="148059" y="199646"/>
                  </a:lnTo>
                  <a:close/>
                </a:path>
                <a:path w="406400" h="748029">
                  <a:moveTo>
                    <a:pt x="150785" y="237667"/>
                  </a:moveTo>
                  <a:lnTo>
                    <a:pt x="140291" y="238418"/>
                  </a:lnTo>
                  <a:lnTo>
                    <a:pt x="136342" y="242976"/>
                  </a:lnTo>
                  <a:lnTo>
                    <a:pt x="137095" y="253489"/>
                  </a:lnTo>
                  <a:lnTo>
                    <a:pt x="141653" y="257439"/>
                  </a:lnTo>
                  <a:lnTo>
                    <a:pt x="152147" y="256688"/>
                  </a:lnTo>
                  <a:lnTo>
                    <a:pt x="156095" y="252130"/>
                  </a:lnTo>
                  <a:lnTo>
                    <a:pt x="155343" y="241616"/>
                  </a:lnTo>
                  <a:lnTo>
                    <a:pt x="150785" y="237667"/>
                  </a:lnTo>
                  <a:close/>
                </a:path>
                <a:path w="406400" h="748029">
                  <a:moveTo>
                    <a:pt x="153653" y="275635"/>
                  </a:moveTo>
                  <a:lnTo>
                    <a:pt x="143165" y="276471"/>
                  </a:lnTo>
                  <a:lnTo>
                    <a:pt x="139254" y="281061"/>
                  </a:lnTo>
                  <a:lnTo>
                    <a:pt x="140092" y="291569"/>
                  </a:lnTo>
                  <a:lnTo>
                    <a:pt x="144682" y="295480"/>
                  </a:lnTo>
                  <a:lnTo>
                    <a:pt x="155169" y="294643"/>
                  </a:lnTo>
                  <a:lnTo>
                    <a:pt x="159082" y="290054"/>
                  </a:lnTo>
                  <a:lnTo>
                    <a:pt x="158244" y="279547"/>
                  </a:lnTo>
                  <a:lnTo>
                    <a:pt x="153653" y="275635"/>
                  </a:lnTo>
                  <a:close/>
                </a:path>
                <a:path w="406400" h="748029">
                  <a:moveTo>
                    <a:pt x="157228" y="313452"/>
                  </a:moveTo>
                  <a:lnTo>
                    <a:pt x="146765" y="314548"/>
                  </a:lnTo>
                  <a:lnTo>
                    <a:pt x="142967" y="319234"/>
                  </a:lnTo>
                  <a:lnTo>
                    <a:pt x="144066" y="329717"/>
                  </a:lnTo>
                  <a:lnTo>
                    <a:pt x="148752" y="333513"/>
                  </a:lnTo>
                  <a:lnTo>
                    <a:pt x="159216" y="332417"/>
                  </a:lnTo>
                  <a:lnTo>
                    <a:pt x="163013" y="327731"/>
                  </a:lnTo>
                  <a:lnTo>
                    <a:pt x="161914" y="317248"/>
                  </a:lnTo>
                  <a:lnTo>
                    <a:pt x="157228" y="313452"/>
                  </a:lnTo>
                  <a:close/>
                </a:path>
                <a:path w="406400" h="748029">
                  <a:moveTo>
                    <a:pt x="163734" y="349267"/>
                  </a:moveTo>
                  <a:lnTo>
                    <a:pt x="154129" y="353561"/>
                  </a:lnTo>
                  <a:lnTo>
                    <a:pt x="151977" y="359195"/>
                  </a:lnTo>
                  <a:lnTo>
                    <a:pt x="156278" y="368818"/>
                  </a:lnTo>
                  <a:lnTo>
                    <a:pt x="161911" y="370970"/>
                  </a:lnTo>
                  <a:lnTo>
                    <a:pt x="171516" y="366676"/>
                  </a:lnTo>
                  <a:lnTo>
                    <a:pt x="173669" y="361043"/>
                  </a:lnTo>
                  <a:lnTo>
                    <a:pt x="169367" y="351421"/>
                  </a:lnTo>
                  <a:lnTo>
                    <a:pt x="163734" y="349267"/>
                  </a:lnTo>
                  <a:close/>
                </a:path>
                <a:path w="406400" h="748029">
                  <a:moveTo>
                    <a:pt x="180193" y="382755"/>
                  </a:moveTo>
                  <a:lnTo>
                    <a:pt x="171279" y="388343"/>
                  </a:lnTo>
                  <a:lnTo>
                    <a:pt x="169929" y="394220"/>
                  </a:lnTo>
                  <a:lnTo>
                    <a:pt x="175527" y="403151"/>
                  </a:lnTo>
                  <a:lnTo>
                    <a:pt x="181405" y="404501"/>
                  </a:lnTo>
                  <a:lnTo>
                    <a:pt x="190320" y="398913"/>
                  </a:lnTo>
                  <a:lnTo>
                    <a:pt x="191669" y="393035"/>
                  </a:lnTo>
                  <a:lnTo>
                    <a:pt x="186072" y="384105"/>
                  </a:lnTo>
                  <a:lnTo>
                    <a:pt x="180193" y="382755"/>
                  </a:lnTo>
                  <a:close/>
                </a:path>
                <a:path w="406400" h="748029">
                  <a:moveTo>
                    <a:pt x="201422" y="413453"/>
                  </a:moveTo>
                  <a:lnTo>
                    <a:pt x="193426" y="420291"/>
                  </a:lnTo>
                  <a:lnTo>
                    <a:pt x="192957" y="426304"/>
                  </a:lnTo>
                  <a:lnTo>
                    <a:pt x="199807" y="434314"/>
                  </a:lnTo>
                  <a:lnTo>
                    <a:pt x="205821" y="434783"/>
                  </a:lnTo>
                  <a:lnTo>
                    <a:pt x="213815" y="427944"/>
                  </a:lnTo>
                  <a:lnTo>
                    <a:pt x="214285" y="421932"/>
                  </a:lnTo>
                  <a:lnTo>
                    <a:pt x="207434" y="413922"/>
                  </a:lnTo>
                  <a:lnTo>
                    <a:pt x="201422" y="413453"/>
                  </a:lnTo>
                  <a:close/>
                </a:path>
                <a:path w="406400" h="748029">
                  <a:moveTo>
                    <a:pt x="226206" y="442316"/>
                  </a:moveTo>
                  <a:lnTo>
                    <a:pt x="218306" y="449267"/>
                  </a:lnTo>
                  <a:lnTo>
                    <a:pt x="217923" y="455286"/>
                  </a:lnTo>
                  <a:lnTo>
                    <a:pt x="224885" y="463199"/>
                  </a:lnTo>
                  <a:lnTo>
                    <a:pt x="230903" y="463583"/>
                  </a:lnTo>
                  <a:lnTo>
                    <a:pt x="238803" y="456633"/>
                  </a:lnTo>
                  <a:lnTo>
                    <a:pt x="239186" y="450615"/>
                  </a:lnTo>
                  <a:lnTo>
                    <a:pt x="232224" y="442701"/>
                  </a:lnTo>
                  <a:lnTo>
                    <a:pt x="226206" y="442316"/>
                  </a:lnTo>
                  <a:close/>
                </a:path>
                <a:path w="406400" h="748029">
                  <a:moveTo>
                    <a:pt x="251169" y="471283"/>
                  </a:moveTo>
                  <a:lnTo>
                    <a:pt x="243111" y="478048"/>
                  </a:lnTo>
                  <a:lnTo>
                    <a:pt x="242586" y="484055"/>
                  </a:lnTo>
                  <a:lnTo>
                    <a:pt x="249363" y="492128"/>
                  </a:lnTo>
                  <a:lnTo>
                    <a:pt x="255370" y="492653"/>
                  </a:lnTo>
                  <a:lnTo>
                    <a:pt x="263429" y="485889"/>
                  </a:lnTo>
                  <a:lnTo>
                    <a:pt x="263954" y="479880"/>
                  </a:lnTo>
                  <a:lnTo>
                    <a:pt x="257177" y="471807"/>
                  </a:lnTo>
                  <a:lnTo>
                    <a:pt x="251169" y="471283"/>
                  </a:lnTo>
                  <a:close/>
                </a:path>
                <a:path w="406400" h="748029">
                  <a:moveTo>
                    <a:pt x="274570" y="504078"/>
                  </a:moveTo>
                  <a:lnTo>
                    <a:pt x="264359" y="506614"/>
                  </a:lnTo>
                  <a:lnTo>
                    <a:pt x="261249" y="511780"/>
                  </a:lnTo>
                  <a:lnTo>
                    <a:pt x="263789" y="522009"/>
                  </a:lnTo>
                  <a:lnTo>
                    <a:pt x="268955" y="525120"/>
                  </a:lnTo>
                  <a:lnTo>
                    <a:pt x="279166" y="522585"/>
                  </a:lnTo>
                  <a:lnTo>
                    <a:pt x="282277" y="517419"/>
                  </a:lnTo>
                  <a:lnTo>
                    <a:pt x="279737" y="507189"/>
                  </a:lnTo>
                  <a:lnTo>
                    <a:pt x="274570" y="504078"/>
                  </a:lnTo>
                  <a:close/>
                </a:path>
                <a:path w="406400" h="748029">
                  <a:moveTo>
                    <a:pt x="283618" y="541163"/>
                  </a:moveTo>
                  <a:lnTo>
                    <a:pt x="273381" y="543593"/>
                  </a:lnTo>
                  <a:lnTo>
                    <a:pt x="270217" y="548727"/>
                  </a:lnTo>
                  <a:lnTo>
                    <a:pt x="272652" y="558982"/>
                  </a:lnTo>
                  <a:lnTo>
                    <a:pt x="277785" y="562146"/>
                  </a:lnTo>
                  <a:lnTo>
                    <a:pt x="288023" y="559716"/>
                  </a:lnTo>
                  <a:lnTo>
                    <a:pt x="291186" y="554583"/>
                  </a:lnTo>
                  <a:lnTo>
                    <a:pt x="288752" y="544328"/>
                  </a:lnTo>
                  <a:lnTo>
                    <a:pt x="283618" y="541163"/>
                  </a:lnTo>
                  <a:close/>
                </a:path>
                <a:path w="406400" h="748029">
                  <a:moveTo>
                    <a:pt x="290859" y="579219"/>
                  </a:moveTo>
                  <a:lnTo>
                    <a:pt x="280402" y="580374"/>
                  </a:lnTo>
                  <a:lnTo>
                    <a:pt x="276631" y="585081"/>
                  </a:lnTo>
                  <a:lnTo>
                    <a:pt x="277789" y="595557"/>
                  </a:lnTo>
                  <a:lnTo>
                    <a:pt x="282497" y="599328"/>
                  </a:lnTo>
                  <a:lnTo>
                    <a:pt x="292954" y="598172"/>
                  </a:lnTo>
                  <a:lnTo>
                    <a:pt x="296724" y="593464"/>
                  </a:lnTo>
                  <a:lnTo>
                    <a:pt x="295565" y="582988"/>
                  </a:lnTo>
                  <a:lnTo>
                    <a:pt x="290859" y="579219"/>
                  </a:lnTo>
                  <a:close/>
                </a:path>
                <a:path w="406400" h="748029">
                  <a:moveTo>
                    <a:pt x="282413" y="617253"/>
                  </a:moveTo>
                  <a:lnTo>
                    <a:pt x="277712" y="621031"/>
                  </a:lnTo>
                  <a:lnTo>
                    <a:pt x="276570" y="631508"/>
                  </a:lnTo>
                  <a:lnTo>
                    <a:pt x="280348" y="636210"/>
                  </a:lnTo>
                  <a:lnTo>
                    <a:pt x="290808" y="637349"/>
                  </a:lnTo>
                  <a:lnTo>
                    <a:pt x="295508" y="633571"/>
                  </a:lnTo>
                  <a:lnTo>
                    <a:pt x="296650" y="623093"/>
                  </a:lnTo>
                  <a:lnTo>
                    <a:pt x="292872" y="618392"/>
                  </a:lnTo>
                  <a:lnTo>
                    <a:pt x="282413" y="617253"/>
                  </a:lnTo>
                  <a:close/>
                </a:path>
                <a:path w="406400" h="748029">
                  <a:moveTo>
                    <a:pt x="277121" y="654401"/>
                  </a:moveTo>
                  <a:lnTo>
                    <a:pt x="272051" y="657668"/>
                  </a:lnTo>
                  <a:lnTo>
                    <a:pt x="269822" y="667969"/>
                  </a:lnTo>
                  <a:lnTo>
                    <a:pt x="273088" y="673039"/>
                  </a:lnTo>
                  <a:lnTo>
                    <a:pt x="283371" y="675265"/>
                  </a:lnTo>
                  <a:lnTo>
                    <a:pt x="288441" y="671998"/>
                  </a:lnTo>
                  <a:lnTo>
                    <a:pt x="290671" y="661697"/>
                  </a:lnTo>
                  <a:lnTo>
                    <a:pt x="287404" y="656628"/>
                  </a:lnTo>
                  <a:lnTo>
                    <a:pt x="277121" y="654401"/>
                  </a:lnTo>
                  <a:close/>
                </a:path>
                <a:path w="406400" h="748029">
                  <a:moveTo>
                    <a:pt x="267575" y="690698"/>
                  </a:moveTo>
                  <a:lnTo>
                    <a:pt x="262187" y="693409"/>
                  </a:lnTo>
                  <a:lnTo>
                    <a:pt x="258880" y="703417"/>
                  </a:lnTo>
                  <a:lnTo>
                    <a:pt x="261592" y="708804"/>
                  </a:lnTo>
                  <a:lnTo>
                    <a:pt x="271581" y="712105"/>
                  </a:lnTo>
                  <a:lnTo>
                    <a:pt x="276969" y="709394"/>
                  </a:lnTo>
                  <a:lnTo>
                    <a:pt x="280276" y="699386"/>
                  </a:lnTo>
                  <a:lnTo>
                    <a:pt x="277564" y="693999"/>
                  </a:lnTo>
                  <a:lnTo>
                    <a:pt x="267575" y="690698"/>
                  </a:lnTo>
                  <a:close/>
                </a:path>
                <a:path w="406400" h="748029">
                  <a:moveTo>
                    <a:pt x="241921" y="704441"/>
                  </a:moveTo>
                  <a:lnTo>
                    <a:pt x="231382" y="704613"/>
                  </a:lnTo>
                  <a:lnTo>
                    <a:pt x="227189" y="708948"/>
                  </a:lnTo>
                  <a:lnTo>
                    <a:pt x="227361" y="719467"/>
                  </a:lnTo>
                  <a:lnTo>
                    <a:pt x="231694" y="723661"/>
                  </a:lnTo>
                  <a:lnTo>
                    <a:pt x="242233" y="723488"/>
                  </a:lnTo>
                  <a:lnTo>
                    <a:pt x="246428" y="719155"/>
                  </a:lnTo>
                  <a:lnTo>
                    <a:pt x="246255" y="708635"/>
                  </a:lnTo>
                  <a:lnTo>
                    <a:pt x="241921" y="704441"/>
                  </a:lnTo>
                  <a:close/>
                </a:path>
                <a:path w="406400" h="748029">
                  <a:moveTo>
                    <a:pt x="202620" y="708842"/>
                  </a:moveTo>
                  <a:lnTo>
                    <a:pt x="192241" y="710676"/>
                  </a:lnTo>
                  <a:lnTo>
                    <a:pt x="188784" y="715618"/>
                  </a:lnTo>
                  <a:lnTo>
                    <a:pt x="190614" y="725978"/>
                  </a:lnTo>
                  <a:lnTo>
                    <a:pt x="195555" y="729435"/>
                  </a:lnTo>
                  <a:lnTo>
                    <a:pt x="205934" y="727602"/>
                  </a:lnTo>
                  <a:lnTo>
                    <a:pt x="209392" y="722660"/>
                  </a:lnTo>
                  <a:lnTo>
                    <a:pt x="207562" y="712299"/>
                  </a:lnTo>
                  <a:lnTo>
                    <a:pt x="202620" y="708842"/>
                  </a:lnTo>
                  <a:close/>
                </a:path>
                <a:path w="406400" h="748029">
                  <a:moveTo>
                    <a:pt x="165654" y="715666"/>
                  </a:moveTo>
                  <a:lnTo>
                    <a:pt x="155188" y="716912"/>
                  </a:lnTo>
                  <a:lnTo>
                    <a:pt x="151457" y="721650"/>
                  </a:lnTo>
                  <a:lnTo>
                    <a:pt x="152700" y="732097"/>
                  </a:lnTo>
                  <a:lnTo>
                    <a:pt x="157440" y="735829"/>
                  </a:lnTo>
                  <a:lnTo>
                    <a:pt x="167906" y="734583"/>
                  </a:lnTo>
                  <a:lnTo>
                    <a:pt x="171636" y="729844"/>
                  </a:lnTo>
                  <a:lnTo>
                    <a:pt x="170393" y="719397"/>
                  </a:lnTo>
                  <a:lnTo>
                    <a:pt x="165654" y="715666"/>
                  </a:lnTo>
                  <a:close/>
                </a:path>
                <a:path w="406400" h="748029">
                  <a:moveTo>
                    <a:pt x="127808" y="720214"/>
                  </a:moveTo>
                  <a:lnTo>
                    <a:pt x="117341" y="721460"/>
                  </a:lnTo>
                  <a:lnTo>
                    <a:pt x="113611" y="726198"/>
                  </a:lnTo>
                  <a:lnTo>
                    <a:pt x="114854" y="736645"/>
                  </a:lnTo>
                  <a:lnTo>
                    <a:pt x="119593" y="740376"/>
                  </a:lnTo>
                  <a:lnTo>
                    <a:pt x="130059" y="739131"/>
                  </a:lnTo>
                  <a:lnTo>
                    <a:pt x="133790" y="734392"/>
                  </a:lnTo>
                  <a:lnTo>
                    <a:pt x="132547" y="723945"/>
                  </a:lnTo>
                  <a:lnTo>
                    <a:pt x="127808" y="720214"/>
                  </a:lnTo>
                  <a:close/>
                </a:path>
                <a:path w="406400" h="748029">
                  <a:moveTo>
                    <a:pt x="90378" y="724165"/>
                  </a:moveTo>
                  <a:lnTo>
                    <a:pt x="79863" y="724891"/>
                  </a:lnTo>
                  <a:lnTo>
                    <a:pt x="75902" y="729439"/>
                  </a:lnTo>
                  <a:lnTo>
                    <a:pt x="76627" y="739936"/>
                  </a:lnTo>
                  <a:lnTo>
                    <a:pt x="81175" y="743896"/>
                  </a:lnTo>
                  <a:lnTo>
                    <a:pt x="91691" y="743170"/>
                  </a:lnTo>
                  <a:lnTo>
                    <a:pt x="95651" y="738621"/>
                  </a:lnTo>
                  <a:lnTo>
                    <a:pt x="94927" y="728126"/>
                  </a:lnTo>
                  <a:lnTo>
                    <a:pt x="90378" y="724165"/>
                  </a:lnTo>
                  <a:close/>
                </a:path>
                <a:path w="406400" h="748029">
                  <a:moveTo>
                    <a:pt x="52349" y="726774"/>
                  </a:moveTo>
                  <a:lnTo>
                    <a:pt x="41833" y="727499"/>
                  </a:lnTo>
                  <a:lnTo>
                    <a:pt x="37873" y="732048"/>
                  </a:lnTo>
                  <a:lnTo>
                    <a:pt x="38597" y="742543"/>
                  </a:lnTo>
                  <a:lnTo>
                    <a:pt x="43145" y="746504"/>
                  </a:lnTo>
                  <a:lnTo>
                    <a:pt x="53661" y="745778"/>
                  </a:lnTo>
                  <a:lnTo>
                    <a:pt x="57622" y="741230"/>
                  </a:lnTo>
                  <a:lnTo>
                    <a:pt x="56897" y="730733"/>
                  </a:lnTo>
                  <a:lnTo>
                    <a:pt x="52349" y="726774"/>
                  </a:lnTo>
                  <a:close/>
                </a:path>
                <a:path w="406400" h="748029">
                  <a:moveTo>
                    <a:pt x="14702" y="728154"/>
                  </a:moveTo>
                  <a:lnTo>
                    <a:pt x="4165" y="728397"/>
                  </a:lnTo>
                  <a:lnTo>
                    <a:pt x="0" y="732758"/>
                  </a:lnTo>
                  <a:lnTo>
                    <a:pt x="241" y="743276"/>
                  </a:lnTo>
                  <a:lnTo>
                    <a:pt x="4602" y="747441"/>
                  </a:lnTo>
                  <a:lnTo>
                    <a:pt x="15139" y="747199"/>
                  </a:lnTo>
                  <a:lnTo>
                    <a:pt x="19305" y="742838"/>
                  </a:lnTo>
                  <a:lnTo>
                    <a:pt x="19063" y="732320"/>
                  </a:lnTo>
                  <a:lnTo>
                    <a:pt x="14702" y="728154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0678" y="3903662"/>
              <a:ext cx="416559" cy="725805"/>
            </a:xfrm>
            <a:custGeom>
              <a:avLst/>
              <a:gdLst/>
              <a:ahLst/>
              <a:cxnLst/>
              <a:rect l="l" t="t" r="r" b="b"/>
              <a:pathLst>
                <a:path w="416560" h="725804">
                  <a:moveTo>
                    <a:pt x="416223" y="0"/>
                  </a:moveTo>
                  <a:lnTo>
                    <a:pt x="375621" y="2102"/>
                  </a:lnTo>
                  <a:lnTo>
                    <a:pt x="334929" y="3656"/>
                  </a:lnTo>
                  <a:lnTo>
                    <a:pt x="294418" y="6307"/>
                  </a:lnTo>
                  <a:lnTo>
                    <a:pt x="254358" y="11701"/>
                  </a:lnTo>
                  <a:lnTo>
                    <a:pt x="219673" y="35104"/>
                  </a:lnTo>
                  <a:lnTo>
                    <a:pt x="191130" y="102021"/>
                  </a:lnTo>
                  <a:lnTo>
                    <a:pt x="172387" y="147958"/>
                  </a:lnTo>
                  <a:lnTo>
                    <a:pt x="161864" y="175521"/>
                  </a:lnTo>
                  <a:lnTo>
                    <a:pt x="164483" y="210625"/>
                  </a:lnTo>
                  <a:lnTo>
                    <a:pt x="166922" y="245729"/>
                  </a:lnTo>
                  <a:lnTo>
                    <a:pt x="173426" y="315938"/>
                  </a:lnTo>
                  <a:lnTo>
                    <a:pt x="190407" y="365577"/>
                  </a:lnTo>
                  <a:lnTo>
                    <a:pt x="221118" y="409549"/>
                  </a:lnTo>
                  <a:lnTo>
                    <a:pt x="256887" y="450596"/>
                  </a:lnTo>
                  <a:lnTo>
                    <a:pt x="289043" y="491459"/>
                  </a:lnTo>
                  <a:lnTo>
                    <a:pt x="300831" y="539819"/>
                  </a:lnTo>
                  <a:lnTo>
                    <a:pt x="307470" y="583608"/>
                  </a:lnTo>
                  <a:lnTo>
                    <a:pt x="304896" y="631053"/>
                  </a:lnTo>
                  <a:lnTo>
                    <a:pt x="289043" y="690383"/>
                  </a:lnTo>
                  <a:lnTo>
                    <a:pt x="281546" y="698382"/>
                  </a:lnTo>
                  <a:lnTo>
                    <a:pt x="269533" y="700988"/>
                  </a:lnTo>
                  <a:lnTo>
                    <a:pt x="255713" y="701216"/>
                  </a:lnTo>
                  <a:lnTo>
                    <a:pt x="242796" y="702085"/>
                  </a:lnTo>
                  <a:lnTo>
                    <a:pt x="194607" y="710884"/>
                  </a:lnTo>
                  <a:lnTo>
                    <a:pt x="146094" y="717484"/>
                  </a:lnTo>
                  <a:lnTo>
                    <a:pt x="97396" y="722024"/>
                  </a:lnTo>
                  <a:lnTo>
                    <a:pt x="48651" y="724645"/>
                  </a:lnTo>
                  <a:lnTo>
                    <a:pt x="0" y="725488"/>
                  </a:lnTo>
                </a:path>
              </a:pathLst>
            </a:custGeom>
            <a:ln w="19050">
              <a:solidFill>
                <a:srgbClr val="FF7C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09378" y="3728242"/>
            <a:ext cx="1351280" cy="833755"/>
            <a:chOff x="2709378" y="3728242"/>
            <a:chExt cx="1351280" cy="8337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2153" y="4041775"/>
              <a:ext cx="208890" cy="212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09378" y="3728242"/>
              <a:ext cx="998219" cy="833755"/>
            </a:xfrm>
            <a:custGeom>
              <a:avLst/>
              <a:gdLst/>
              <a:ahLst/>
              <a:cxnLst/>
              <a:rect l="l" t="t" r="r" b="b"/>
              <a:pathLst>
                <a:path w="998220" h="833754">
                  <a:moveTo>
                    <a:pt x="674998" y="0"/>
                  </a:moveTo>
                  <a:lnTo>
                    <a:pt x="616754" y="1529"/>
                  </a:lnTo>
                  <a:lnTo>
                    <a:pt x="559886" y="6035"/>
                  </a:lnTo>
                  <a:lnTo>
                    <a:pt x="504597" y="13392"/>
                  </a:lnTo>
                  <a:lnTo>
                    <a:pt x="451089" y="23475"/>
                  </a:lnTo>
                  <a:lnTo>
                    <a:pt x="399566" y="36159"/>
                  </a:lnTo>
                  <a:lnTo>
                    <a:pt x="350229" y="51318"/>
                  </a:lnTo>
                  <a:lnTo>
                    <a:pt x="303281" y="68828"/>
                  </a:lnTo>
                  <a:lnTo>
                    <a:pt x="258925" y="88563"/>
                  </a:lnTo>
                  <a:lnTo>
                    <a:pt x="217364" y="110398"/>
                  </a:lnTo>
                  <a:lnTo>
                    <a:pt x="178799" y="134208"/>
                  </a:lnTo>
                  <a:lnTo>
                    <a:pt x="143434" y="159868"/>
                  </a:lnTo>
                  <a:lnTo>
                    <a:pt x="111471" y="187252"/>
                  </a:lnTo>
                  <a:lnTo>
                    <a:pt x="83112" y="216236"/>
                  </a:lnTo>
                  <a:lnTo>
                    <a:pt x="58561" y="246694"/>
                  </a:lnTo>
                  <a:lnTo>
                    <a:pt x="21689" y="311533"/>
                  </a:lnTo>
                  <a:lnTo>
                    <a:pt x="2477" y="380767"/>
                  </a:lnTo>
                  <a:lnTo>
                    <a:pt x="0" y="416720"/>
                  </a:lnTo>
                  <a:lnTo>
                    <a:pt x="2477" y="452677"/>
                  </a:lnTo>
                  <a:lnTo>
                    <a:pt x="21689" y="521919"/>
                  </a:lnTo>
                  <a:lnTo>
                    <a:pt x="58561" y="586761"/>
                  </a:lnTo>
                  <a:lnTo>
                    <a:pt x="83112" y="617220"/>
                  </a:lnTo>
                  <a:lnTo>
                    <a:pt x="111471" y="646203"/>
                  </a:lnTo>
                  <a:lnTo>
                    <a:pt x="143434" y="673587"/>
                  </a:lnTo>
                  <a:lnTo>
                    <a:pt x="178799" y="699245"/>
                  </a:lnTo>
                  <a:lnTo>
                    <a:pt x="217364" y="723054"/>
                  </a:lnTo>
                  <a:lnTo>
                    <a:pt x="258925" y="744887"/>
                  </a:lnTo>
                  <a:lnTo>
                    <a:pt x="303281" y="764620"/>
                  </a:lnTo>
                  <a:lnTo>
                    <a:pt x="350229" y="782128"/>
                  </a:lnTo>
                  <a:lnTo>
                    <a:pt x="399566" y="797285"/>
                  </a:lnTo>
                  <a:lnTo>
                    <a:pt x="451089" y="809967"/>
                  </a:lnTo>
                  <a:lnTo>
                    <a:pt x="504597" y="820048"/>
                  </a:lnTo>
                  <a:lnTo>
                    <a:pt x="559886" y="827404"/>
                  </a:lnTo>
                  <a:lnTo>
                    <a:pt x="616754" y="831909"/>
                  </a:lnTo>
                  <a:lnTo>
                    <a:pt x="674998" y="833438"/>
                  </a:lnTo>
                  <a:lnTo>
                    <a:pt x="731153" y="832008"/>
                  </a:lnTo>
                  <a:lnTo>
                    <a:pt x="786741" y="827710"/>
                  </a:lnTo>
                  <a:lnTo>
                    <a:pt x="841474" y="820589"/>
                  </a:lnTo>
                  <a:lnTo>
                    <a:pt x="895067" y="810690"/>
                  </a:lnTo>
                  <a:lnTo>
                    <a:pt x="947232" y="798057"/>
                  </a:lnTo>
                  <a:lnTo>
                    <a:pt x="997685" y="782737"/>
                  </a:lnTo>
                  <a:lnTo>
                    <a:pt x="850997" y="616397"/>
                  </a:lnTo>
                  <a:lnTo>
                    <a:pt x="809365" y="628386"/>
                  </a:lnTo>
                  <a:lnTo>
                    <a:pt x="765810" y="637045"/>
                  </a:lnTo>
                  <a:lnTo>
                    <a:pt x="720850" y="642295"/>
                  </a:lnTo>
                  <a:lnTo>
                    <a:pt x="674998" y="644062"/>
                  </a:lnTo>
                  <a:lnTo>
                    <a:pt x="615252" y="641088"/>
                  </a:lnTo>
                  <a:lnTo>
                    <a:pt x="558580" y="632476"/>
                  </a:lnTo>
                  <a:lnTo>
                    <a:pt x="505740" y="618693"/>
                  </a:lnTo>
                  <a:lnTo>
                    <a:pt x="457489" y="600209"/>
                  </a:lnTo>
                  <a:lnTo>
                    <a:pt x="414584" y="577489"/>
                  </a:lnTo>
                  <a:lnTo>
                    <a:pt x="377783" y="551001"/>
                  </a:lnTo>
                  <a:lnTo>
                    <a:pt x="347841" y="521213"/>
                  </a:lnTo>
                  <a:lnTo>
                    <a:pt x="325517" y="488591"/>
                  </a:lnTo>
                  <a:lnTo>
                    <a:pt x="306749" y="416720"/>
                  </a:lnTo>
                  <a:lnTo>
                    <a:pt x="311567" y="379844"/>
                  </a:lnTo>
                  <a:lnTo>
                    <a:pt x="347841" y="312243"/>
                  </a:lnTo>
                  <a:lnTo>
                    <a:pt x="377783" y="282454"/>
                  </a:lnTo>
                  <a:lnTo>
                    <a:pt x="414584" y="255964"/>
                  </a:lnTo>
                  <a:lnTo>
                    <a:pt x="457489" y="233240"/>
                  </a:lnTo>
                  <a:lnTo>
                    <a:pt x="505740" y="214752"/>
                  </a:lnTo>
                  <a:lnTo>
                    <a:pt x="558580" y="200966"/>
                  </a:lnTo>
                  <a:lnTo>
                    <a:pt x="615252" y="192351"/>
                  </a:lnTo>
                  <a:lnTo>
                    <a:pt x="674998" y="189376"/>
                  </a:lnTo>
                  <a:lnTo>
                    <a:pt x="720850" y="191149"/>
                  </a:lnTo>
                  <a:lnTo>
                    <a:pt x="765810" y="196412"/>
                  </a:lnTo>
                  <a:lnTo>
                    <a:pt x="809365" y="205084"/>
                  </a:lnTo>
                  <a:lnTo>
                    <a:pt x="850997" y="217079"/>
                  </a:lnTo>
                  <a:lnTo>
                    <a:pt x="997685" y="50740"/>
                  </a:lnTo>
                  <a:lnTo>
                    <a:pt x="947232" y="35419"/>
                  </a:lnTo>
                  <a:lnTo>
                    <a:pt x="895067" y="22785"/>
                  </a:lnTo>
                  <a:lnTo>
                    <a:pt x="841474" y="12882"/>
                  </a:lnTo>
                  <a:lnTo>
                    <a:pt x="786741" y="5755"/>
                  </a:lnTo>
                  <a:lnTo>
                    <a:pt x="731153" y="1446"/>
                  </a:lnTo>
                  <a:lnTo>
                    <a:pt x="674998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263" y="4041775"/>
              <a:ext cx="208890" cy="2127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41044" y="4149725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19" y="1"/>
                  </a:lnTo>
                </a:path>
              </a:pathLst>
            </a:custGeom>
            <a:ln w="1905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551260" y="3856037"/>
            <a:ext cx="586740" cy="563880"/>
          </a:xfrm>
          <a:custGeom>
            <a:avLst/>
            <a:gdLst/>
            <a:ahLst/>
            <a:cxnLst/>
            <a:rect l="l" t="t" r="r" b="b"/>
            <a:pathLst>
              <a:path w="586740" h="563879">
                <a:moveTo>
                  <a:pt x="293070" y="0"/>
                </a:moveTo>
                <a:lnTo>
                  <a:pt x="245532" y="3688"/>
                </a:lnTo>
                <a:lnTo>
                  <a:pt x="200437" y="14365"/>
                </a:lnTo>
                <a:lnTo>
                  <a:pt x="158387" y="31451"/>
                </a:lnTo>
                <a:lnTo>
                  <a:pt x="119987" y="54367"/>
                </a:lnTo>
                <a:lnTo>
                  <a:pt x="85838" y="82532"/>
                </a:lnTo>
                <a:lnTo>
                  <a:pt x="56545" y="115365"/>
                </a:lnTo>
                <a:lnTo>
                  <a:pt x="32712" y="152287"/>
                </a:lnTo>
                <a:lnTo>
                  <a:pt x="14940" y="192717"/>
                </a:lnTo>
                <a:lnTo>
                  <a:pt x="3835" y="236075"/>
                </a:lnTo>
                <a:lnTo>
                  <a:pt x="0" y="281782"/>
                </a:lnTo>
                <a:lnTo>
                  <a:pt x="3835" y="327488"/>
                </a:lnTo>
                <a:lnTo>
                  <a:pt x="14940" y="370847"/>
                </a:lnTo>
                <a:lnTo>
                  <a:pt x="32712" y="411277"/>
                </a:lnTo>
                <a:lnTo>
                  <a:pt x="56545" y="448198"/>
                </a:lnTo>
                <a:lnTo>
                  <a:pt x="85838" y="481031"/>
                </a:lnTo>
                <a:lnTo>
                  <a:pt x="119987" y="509196"/>
                </a:lnTo>
                <a:lnTo>
                  <a:pt x="158387" y="532111"/>
                </a:lnTo>
                <a:lnTo>
                  <a:pt x="200437" y="549198"/>
                </a:lnTo>
                <a:lnTo>
                  <a:pt x="245532" y="559875"/>
                </a:lnTo>
                <a:lnTo>
                  <a:pt x="293070" y="563563"/>
                </a:lnTo>
                <a:lnTo>
                  <a:pt x="340608" y="559875"/>
                </a:lnTo>
                <a:lnTo>
                  <a:pt x="385703" y="549198"/>
                </a:lnTo>
                <a:lnTo>
                  <a:pt x="427753" y="532111"/>
                </a:lnTo>
                <a:lnTo>
                  <a:pt x="466154" y="509196"/>
                </a:lnTo>
                <a:lnTo>
                  <a:pt x="500303" y="481031"/>
                </a:lnTo>
                <a:lnTo>
                  <a:pt x="529596" y="448198"/>
                </a:lnTo>
                <a:lnTo>
                  <a:pt x="553429" y="411277"/>
                </a:lnTo>
                <a:lnTo>
                  <a:pt x="571200" y="370847"/>
                </a:lnTo>
                <a:lnTo>
                  <a:pt x="582306" y="327488"/>
                </a:lnTo>
                <a:lnTo>
                  <a:pt x="586141" y="281782"/>
                </a:lnTo>
                <a:lnTo>
                  <a:pt x="582306" y="236075"/>
                </a:lnTo>
                <a:lnTo>
                  <a:pt x="571200" y="192717"/>
                </a:lnTo>
                <a:lnTo>
                  <a:pt x="553429" y="152287"/>
                </a:lnTo>
                <a:lnTo>
                  <a:pt x="529596" y="115365"/>
                </a:lnTo>
                <a:lnTo>
                  <a:pt x="500303" y="82532"/>
                </a:lnTo>
                <a:lnTo>
                  <a:pt x="466154" y="54367"/>
                </a:lnTo>
                <a:lnTo>
                  <a:pt x="427753" y="31451"/>
                </a:lnTo>
                <a:lnTo>
                  <a:pt x="385703" y="14365"/>
                </a:lnTo>
                <a:lnTo>
                  <a:pt x="340608" y="3688"/>
                </a:lnTo>
                <a:lnTo>
                  <a:pt x="29307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43408" y="3856037"/>
            <a:ext cx="586740" cy="563880"/>
          </a:xfrm>
          <a:custGeom>
            <a:avLst/>
            <a:gdLst/>
            <a:ahLst/>
            <a:cxnLst/>
            <a:rect l="l" t="t" r="r" b="b"/>
            <a:pathLst>
              <a:path w="586740" h="563879">
                <a:moveTo>
                  <a:pt x="293071" y="0"/>
                </a:moveTo>
                <a:lnTo>
                  <a:pt x="245533" y="3688"/>
                </a:lnTo>
                <a:lnTo>
                  <a:pt x="200438" y="14365"/>
                </a:lnTo>
                <a:lnTo>
                  <a:pt x="158388" y="31451"/>
                </a:lnTo>
                <a:lnTo>
                  <a:pt x="119987" y="54367"/>
                </a:lnTo>
                <a:lnTo>
                  <a:pt x="85838" y="82532"/>
                </a:lnTo>
                <a:lnTo>
                  <a:pt x="56545" y="115365"/>
                </a:lnTo>
                <a:lnTo>
                  <a:pt x="32712" y="152287"/>
                </a:lnTo>
                <a:lnTo>
                  <a:pt x="14940" y="192717"/>
                </a:lnTo>
                <a:lnTo>
                  <a:pt x="3835" y="236075"/>
                </a:lnTo>
                <a:lnTo>
                  <a:pt x="0" y="281782"/>
                </a:lnTo>
                <a:lnTo>
                  <a:pt x="3835" y="327488"/>
                </a:lnTo>
                <a:lnTo>
                  <a:pt x="14940" y="370847"/>
                </a:lnTo>
                <a:lnTo>
                  <a:pt x="32712" y="411277"/>
                </a:lnTo>
                <a:lnTo>
                  <a:pt x="56545" y="448198"/>
                </a:lnTo>
                <a:lnTo>
                  <a:pt x="85838" y="481031"/>
                </a:lnTo>
                <a:lnTo>
                  <a:pt x="119987" y="509196"/>
                </a:lnTo>
                <a:lnTo>
                  <a:pt x="158388" y="532111"/>
                </a:lnTo>
                <a:lnTo>
                  <a:pt x="200438" y="549198"/>
                </a:lnTo>
                <a:lnTo>
                  <a:pt x="245533" y="559875"/>
                </a:lnTo>
                <a:lnTo>
                  <a:pt x="293071" y="563563"/>
                </a:lnTo>
                <a:lnTo>
                  <a:pt x="340608" y="559875"/>
                </a:lnTo>
                <a:lnTo>
                  <a:pt x="385704" y="549198"/>
                </a:lnTo>
                <a:lnTo>
                  <a:pt x="427753" y="532111"/>
                </a:lnTo>
                <a:lnTo>
                  <a:pt x="466154" y="509196"/>
                </a:lnTo>
                <a:lnTo>
                  <a:pt x="500303" y="481031"/>
                </a:lnTo>
                <a:lnTo>
                  <a:pt x="529596" y="448198"/>
                </a:lnTo>
                <a:lnTo>
                  <a:pt x="553429" y="411277"/>
                </a:lnTo>
                <a:lnTo>
                  <a:pt x="571200" y="370847"/>
                </a:lnTo>
                <a:lnTo>
                  <a:pt x="582306" y="327488"/>
                </a:lnTo>
                <a:lnTo>
                  <a:pt x="586141" y="281782"/>
                </a:lnTo>
                <a:lnTo>
                  <a:pt x="582306" y="236075"/>
                </a:lnTo>
                <a:lnTo>
                  <a:pt x="571200" y="192717"/>
                </a:lnTo>
                <a:lnTo>
                  <a:pt x="553429" y="152287"/>
                </a:lnTo>
                <a:lnTo>
                  <a:pt x="529596" y="115365"/>
                </a:lnTo>
                <a:lnTo>
                  <a:pt x="500303" y="82532"/>
                </a:lnTo>
                <a:lnTo>
                  <a:pt x="466154" y="54367"/>
                </a:lnTo>
                <a:lnTo>
                  <a:pt x="427753" y="31451"/>
                </a:lnTo>
                <a:lnTo>
                  <a:pt x="385704" y="14365"/>
                </a:lnTo>
                <a:lnTo>
                  <a:pt x="340608" y="3688"/>
                </a:lnTo>
                <a:lnTo>
                  <a:pt x="293071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1992" y="3714750"/>
            <a:ext cx="1314450" cy="704850"/>
          </a:xfrm>
          <a:custGeom>
            <a:avLst/>
            <a:gdLst/>
            <a:ahLst/>
            <a:cxnLst/>
            <a:rect l="l" t="t" r="r" b="b"/>
            <a:pathLst>
              <a:path w="1314450" h="704850">
                <a:moveTo>
                  <a:pt x="1314145" y="352425"/>
                </a:moveTo>
                <a:lnTo>
                  <a:pt x="1310982" y="304609"/>
                </a:lnTo>
                <a:lnTo>
                  <a:pt x="1301788" y="258737"/>
                </a:lnTo>
                <a:lnTo>
                  <a:pt x="1286954" y="215252"/>
                </a:lnTo>
                <a:lnTo>
                  <a:pt x="1266901" y="174561"/>
                </a:lnTo>
                <a:lnTo>
                  <a:pt x="1242034" y="137071"/>
                </a:lnTo>
                <a:lnTo>
                  <a:pt x="1212786" y="103225"/>
                </a:lnTo>
                <a:lnTo>
                  <a:pt x="1179550" y="73444"/>
                </a:lnTo>
                <a:lnTo>
                  <a:pt x="1142746" y="48120"/>
                </a:lnTo>
                <a:lnTo>
                  <a:pt x="1102779" y="27698"/>
                </a:lnTo>
                <a:lnTo>
                  <a:pt x="1060069" y="12598"/>
                </a:lnTo>
                <a:lnTo>
                  <a:pt x="1015034" y="3225"/>
                </a:lnTo>
                <a:lnTo>
                  <a:pt x="968070" y="0"/>
                </a:lnTo>
                <a:lnTo>
                  <a:pt x="921118" y="3225"/>
                </a:lnTo>
                <a:lnTo>
                  <a:pt x="876071" y="12598"/>
                </a:lnTo>
                <a:lnTo>
                  <a:pt x="833361" y="27698"/>
                </a:lnTo>
                <a:lnTo>
                  <a:pt x="793407" y="48120"/>
                </a:lnTo>
                <a:lnTo>
                  <a:pt x="756602" y="73444"/>
                </a:lnTo>
                <a:lnTo>
                  <a:pt x="723366" y="103225"/>
                </a:lnTo>
                <a:lnTo>
                  <a:pt x="694105" y="137071"/>
                </a:lnTo>
                <a:lnTo>
                  <a:pt x="669251" y="174561"/>
                </a:lnTo>
                <a:lnTo>
                  <a:pt x="657072" y="199263"/>
                </a:lnTo>
                <a:lnTo>
                  <a:pt x="644906" y="174561"/>
                </a:lnTo>
                <a:lnTo>
                  <a:pt x="620039" y="137071"/>
                </a:lnTo>
                <a:lnTo>
                  <a:pt x="590791" y="103225"/>
                </a:lnTo>
                <a:lnTo>
                  <a:pt x="557555" y="73444"/>
                </a:lnTo>
                <a:lnTo>
                  <a:pt x="520750" y="48120"/>
                </a:lnTo>
                <a:lnTo>
                  <a:pt x="480783" y="27698"/>
                </a:lnTo>
                <a:lnTo>
                  <a:pt x="438073" y="12598"/>
                </a:lnTo>
                <a:lnTo>
                  <a:pt x="393039" y="3225"/>
                </a:lnTo>
                <a:lnTo>
                  <a:pt x="346075" y="0"/>
                </a:lnTo>
                <a:lnTo>
                  <a:pt x="299110" y="3225"/>
                </a:lnTo>
                <a:lnTo>
                  <a:pt x="254076" y="12598"/>
                </a:lnTo>
                <a:lnTo>
                  <a:pt x="211366" y="27698"/>
                </a:lnTo>
                <a:lnTo>
                  <a:pt x="171411" y="48120"/>
                </a:lnTo>
                <a:lnTo>
                  <a:pt x="134607" y="73444"/>
                </a:lnTo>
                <a:lnTo>
                  <a:pt x="101371" y="103225"/>
                </a:lnTo>
                <a:lnTo>
                  <a:pt x="72110" y="137071"/>
                </a:lnTo>
                <a:lnTo>
                  <a:pt x="47256" y="174561"/>
                </a:lnTo>
                <a:lnTo>
                  <a:pt x="27203" y="215252"/>
                </a:lnTo>
                <a:lnTo>
                  <a:pt x="12369" y="258737"/>
                </a:lnTo>
                <a:lnTo>
                  <a:pt x="3162" y="304609"/>
                </a:lnTo>
                <a:lnTo>
                  <a:pt x="0" y="352425"/>
                </a:lnTo>
                <a:lnTo>
                  <a:pt x="3162" y="400253"/>
                </a:lnTo>
                <a:lnTo>
                  <a:pt x="12369" y="446125"/>
                </a:lnTo>
                <a:lnTo>
                  <a:pt x="27203" y="489610"/>
                </a:lnTo>
                <a:lnTo>
                  <a:pt x="47256" y="530301"/>
                </a:lnTo>
                <a:lnTo>
                  <a:pt x="72110" y="567791"/>
                </a:lnTo>
                <a:lnTo>
                  <a:pt x="101371" y="601637"/>
                </a:lnTo>
                <a:lnTo>
                  <a:pt x="134607" y="631418"/>
                </a:lnTo>
                <a:lnTo>
                  <a:pt x="171411" y="656742"/>
                </a:lnTo>
                <a:lnTo>
                  <a:pt x="211366" y="677164"/>
                </a:lnTo>
                <a:lnTo>
                  <a:pt x="254076" y="692264"/>
                </a:lnTo>
                <a:lnTo>
                  <a:pt x="299110" y="701636"/>
                </a:lnTo>
                <a:lnTo>
                  <a:pt x="346075" y="704850"/>
                </a:lnTo>
                <a:lnTo>
                  <a:pt x="393039" y="701636"/>
                </a:lnTo>
                <a:lnTo>
                  <a:pt x="438073" y="692264"/>
                </a:lnTo>
                <a:lnTo>
                  <a:pt x="480783" y="677164"/>
                </a:lnTo>
                <a:lnTo>
                  <a:pt x="520750" y="656742"/>
                </a:lnTo>
                <a:lnTo>
                  <a:pt x="557555" y="631418"/>
                </a:lnTo>
                <a:lnTo>
                  <a:pt x="590791" y="601637"/>
                </a:lnTo>
                <a:lnTo>
                  <a:pt x="620039" y="567791"/>
                </a:lnTo>
                <a:lnTo>
                  <a:pt x="644906" y="530301"/>
                </a:lnTo>
                <a:lnTo>
                  <a:pt x="657072" y="505612"/>
                </a:lnTo>
                <a:lnTo>
                  <a:pt x="669251" y="530301"/>
                </a:lnTo>
                <a:lnTo>
                  <a:pt x="694105" y="567791"/>
                </a:lnTo>
                <a:lnTo>
                  <a:pt x="723366" y="601637"/>
                </a:lnTo>
                <a:lnTo>
                  <a:pt x="756602" y="631418"/>
                </a:lnTo>
                <a:lnTo>
                  <a:pt x="793407" y="656742"/>
                </a:lnTo>
                <a:lnTo>
                  <a:pt x="833361" y="677164"/>
                </a:lnTo>
                <a:lnTo>
                  <a:pt x="876071" y="692264"/>
                </a:lnTo>
                <a:lnTo>
                  <a:pt x="921118" y="701636"/>
                </a:lnTo>
                <a:lnTo>
                  <a:pt x="968070" y="704850"/>
                </a:lnTo>
                <a:lnTo>
                  <a:pt x="1015034" y="701636"/>
                </a:lnTo>
                <a:lnTo>
                  <a:pt x="1060069" y="692264"/>
                </a:lnTo>
                <a:lnTo>
                  <a:pt x="1102779" y="677164"/>
                </a:lnTo>
                <a:lnTo>
                  <a:pt x="1142746" y="656742"/>
                </a:lnTo>
                <a:lnTo>
                  <a:pt x="1179550" y="631418"/>
                </a:lnTo>
                <a:lnTo>
                  <a:pt x="1212786" y="601637"/>
                </a:lnTo>
                <a:lnTo>
                  <a:pt x="1242034" y="567791"/>
                </a:lnTo>
                <a:lnTo>
                  <a:pt x="1266901" y="530301"/>
                </a:lnTo>
                <a:lnTo>
                  <a:pt x="1286954" y="489610"/>
                </a:lnTo>
                <a:lnTo>
                  <a:pt x="1301788" y="446125"/>
                </a:lnTo>
                <a:lnTo>
                  <a:pt x="1310982" y="400253"/>
                </a:lnTo>
                <a:lnTo>
                  <a:pt x="1314145" y="35242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15339" y="4896611"/>
            <a:ext cx="1801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contiguous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CLUSTERS: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DENSITY-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61743"/>
            <a:ext cx="7790815" cy="12998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Density-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endParaRPr sz="1800">
              <a:latin typeface="Trebuchet MS"/>
              <a:cs typeface="Trebuchet MS"/>
            </a:endParaRPr>
          </a:p>
          <a:p>
            <a:pPr marL="570230" marR="240665" lvl="1" indent="-214629">
              <a:lnSpc>
                <a:spcPts val="1580"/>
              </a:lnSpc>
              <a:spcBef>
                <a:spcPts val="10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dense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region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points,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separated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low-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density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regions,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other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regions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density.</a:t>
            </a:r>
            <a:endParaRPr sz="1500">
              <a:latin typeface="Trebuchet MS"/>
              <a:cs typeface="Trebuchet MS"/>
            </a:endParaRPr>
          </a:p>
          <a:p>
            <a:pPr marL="570865" lvl="1" indent="-215265">
              <a:lnSpc>
                <a:spcPct val="100000"/>
              </a:lnSpc>
              <a:spcBef>
                <a:spcPts val="8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865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irregular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intertwined,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outliers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present.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4393" y="3699709"/>
            <a:ext cx="6457950" cy="1257300"/>
            <a:chOff x="1214393" y="3699709"/>
            <a:chExt cx="6457950" cy="1257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93" y="3699709"/>
              <a:ext cx="6457950" cy="1257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7586" y="4227076"/>
              <a:ext cx="225356" cy="2339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5726" y="3882193"/>
              <a:ext cx="1076325" cy="916940"/>
            </a:xfrm>
            <a:custGeom>
              <a:avLst/>
              <a:gdLst/>
              <a:ahLst/>
              <a:cxnLst/>
              <a:rect l="l" t="t" r="r" b="b"/>
              <a:pathLst>
                <a:path w="1076325" h="916939">
                  <a:moveTo>
                    <a:pt x="728200" y="0"/>
                  </a:moveTo>
                  <a:lnTo>
                    <a:pt x="668473" y="1519"/>
                  </a:lnTo>
                  <a:lnTo>
                    <a:pt x="610076" y="6000"/>
                  </a:lnTo>
                  <a:lnTo>
                    <a:pt x="553197" y="13323"/>
                  </a:lnTo>
                  <a:lnTo>
                    <a:pt x="498024" y="23371"/>
                  </a:lnTo>
                  <a:lnTo>
                    <a:pt x="444742" y="36026"/>
                  </a:lnTo>
                  <a:lnTo>
                    <a:pt x="393540" y="51169"/>
                  </a:lnTo>
                  <a:lnTo>
                    <a:pt x="344605" y="68684"/>
                  </a:lnTo>
                  <a:lnTo>
                    <a:pt x="298124" y="88450"/>
                  </a:lnTo>
                  <a:lnTo>
                    <a:pt x="254286" y="110351"/>
                  </a:lnTo>
                  <a:lnTo>
                    <a:pt x="213276" y="134269"/>
                  </a:lnTo>
                  <a:lnTo>
                    <a:pt x="175283" y="160086"/>
                  </a:lnTo>
                  <a:lnTo>
                    <a:pt x="140493" y="187682"/>
                  </a:lnTo>
                  <a:lnTo>
                    <a:pt x="109095" y="216942"/>
                  </a:lnTo>
                  <a:lnTo>
                    <a:pt x="81276" y="247745"/>
                  </a:lnTo>
                  <a:lnTo>
                    <a:pt x="57222" y="279975"/>
                  </a:lnTo>
                  <a:lnTo>
                    <a:pt x="37121" y="313514"/>
                  </a:lnTo>
                  <a:lnTo>
                    <a:pt x="21162" y="348242"/>
                  </a:lnTo>
                  <a:lnTo>
                    <a:pt x="2413" y="420798"/>
                  </a:lnTo>
                  <a:lnTo>
                    <a:pt x="0" y="458389"/>
                  </a:lnTo>
                  <a:lnTo>
                    <a:pt x="2413" y="495986"/>
                  </a:lnTo>
                  <a:lnTo>
                    <a:pt x="21162" y="568550"/>
                  </a:lnTo>
                  <a:lnTo>
                    <a:pt x="37121" y="603282"/>
                  </a:lnTo>
                  <a:lnTo>
                    <a:pt x="57222" y="636821"/>
                  </a:lnTo>
                  <a:lnTo>
                    <a:pt x="81276" y="669052"/>
                  </a:lnTo>
                  <a:lnTo>
                    <a:pt x="109095" y="699856"/>
                  </a:lnTo>
                  <a:lnTo>
                    <a:pt x="140493" y="729115"/>
                  </a:lnTo>
                  <a:lnTo>
                    <a:pt x="175283" y="756710"/>
                  </a:lnTo>
                  <a:lnTo>
                    <a:pt x="213276" y="782525"/>
                  </a:lnTo>
                  <a:lnTo>
                    <a:pt x="254286" y="806441"/>
                  </a:lnTo>
                  <a:lnTo>
                    <a:pt x="298124" y="828341"/>
                  </a:lnTo>
                  <a:lnTo>
                    <a:pt x="344605" y="848105"/>
                  </a:lnTo>
                  <a:lnTo>
                    <a:pt x="393540" y="865617"/>
                  </a:lnTo>
                  <a:lnTo>
                    <a:pt x="444742" y="880759"/>
                  </a:lnTo>
                  <a:lnTo>
                    <a:pt x="498024" y="893412"/>
                  </a:lnTo>
                  <a:lnTo>
                    <a:pt x="553197" y="903458"/>
                  </a:lnTo>
                  <a:lnTo>
                    <a:pt x="610076" y="910780"/>
                  </a:lnTo>
                  <a:lnTo>
                    <a:pt x="668473" y="915260"/>
                  </a:lnTo>
                  <a:lnTo>
                    <a:pt x="728200" y="916779"/>
                  </a:lnTo>
                  <a:lnTo>
                    <a:pt x="780157" y="915626"/>
                  </a:lnTo>
                  <a:lnTo>
                    <a:pt x="831697" y="912149"/>
                  </a:lnTo>
                  <a:lnTo>
                    <a:pt x="882624" y="906380"/>
                  </a:lnTo>
                  <a:lnTo>
                    <a:pt x="932745" y="898351"/>
                  </a:lnTo>
                  <a:lnTo>
                    <a:pt x="981864" y="888092"/>
                  </a:lnTo>
                  <a:lnTo>
                    <a:pt x="1029788" y="875634"/>
                  </a:lnTo>
                  <a:lnTo>
                    <a:pt x="1076321" y="861009"/>
                  </a:lnTo>
                  <a:lnTo>
                    <a:pt x="918071" y="678035"/>
                  </a:lnTo>
                  <a:lnTo>
                    <a:pt x="873157" y="691223"/>
                  </a:lnTo>
                  <a:lnTo>
                    <a:pt x="826170" y="700747"/>
                  </a:lnTo>
                  <a:lnTo>
                    <a:pt x="777665" y="706523"/>
                  </a:lnTo>
                  <a:lnTo>
                    <a:pt x="728200" y="708466"/>
                  </a:lnTo>
                  <a:lnTo>
                    <a:pt x="669479" y="705756"/>
                  </a:lnTo>
                  <a:lnTo>
                    <a:pt x="613439" y="697882"/>
                  </a:lnTo>
                  <a:lnTo>
                    <a:pt x="560692" y="685230"/>
                  </a:lnTo>
                  <a:lnTo>
                    <a:pt x="511852" y="668187"/>
                  </a:lnTo>
                  <a:lnTo>
                    <a:pt x="467533" y="647140"/>
                  </a:lnTo>
                  <a:lnTo>
                    <a:pt x="428349" y="622474"/>
                  </a:lnTo>
                  <a:lnTo>
                    <a:pt x="394913" y="594576"/>
                  </a:lnTo>
                  <a:lnTo>
                    <a:pt x="367839" y="563833"/>
                  </a:lnTo>
                  <a:lnTo>
                    <a:pt x="347741" y="530629"/>
                  </a:lnTo>
                  <a:lnTo>
                    <a:pt x="330926" y="458389"/>
                  </a:lnTo>
                  <a:lnTo>
                    <a:pt x="335232" y="421436"/>
                  </a:lnTo>
                  <a:lnTo>
                    <a:pt x="367839" y="352964"/>
                  </a:lnTo>
                  <a:lnTo>
                    <a:pt x="394913" y="322221"/>
                  </a:lnTo>
                  <a:lnTo>
                    <a:pt x="428349" y="294322"/>
                  </a:lnTo>
                  <a:lnTo>
                    <a:pt x="467533" y="269653"/>
                  </a:lnTo>
                  <a:lnTo>
                    <a:pt x="511852" y="248602"/>
                  </a:lnTo>
                  <a:lnTo>
                    <a:pt x="560692" y="231556"/>
                  </a:lnTo>
                  <a:lnTo>
                    <a:pt x="613439" y="218901"/>
                  </a:lnTo>
                  <a:lnTo>
                    <a:pt x="669479" y="211024"/>
                  </a:lnTo>
                  <a:lnTo>
                    <a:pt x="728200" y="208313"/>
                  </a:lnTo>
                  <a:lnTo>
                    <a:pt x="777665" y="210263"/>
                  </a:lnTo>
                  <a:lnTo>
                    <a:pt x="826170" y="216053"/>
                  </a:lnTo>
                  <a:lnTo>
                    <a:pt x="873157" y="225591"/>
                  </a:lnTo>
                  <a:lnTo>
                    <a:pt x="918071" y="238786"/>
                  </a:lnTo>
                  <a:lnTo>
                    <a:pt x="1076321" y="55812"/>
                  </a:lnTo>
                  <a:lnTo>
                    <a:pt x="1029788" y="41187"/>
                  </a:lnTo>
                  <a:lnTo>
                    <a:pt x="981864" y="28729"/>
                  </a:lnTo>
                  <a:lnTo>
                    <a:pt x="932745" y="18467"/>
                  </a:lnTo>
                  <a:lnTo>
                    <a:pt x="882624" y="10433"/>
                  </a:lnTo>
                  <a:lnTo>
                    <a:pt x="831697" y="4657"/>
                  </a:lnTo>
                  <a:lnTo>
                    <a:pt x="780157" y="1169"/>
                  </a:lnTo>
                  <a:lnTo>
                    <a:pt x="72820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613" y="4227076"/>
              <a:ext cx="225355" cy="2339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00416" y="4022764"/>
              <a:ext cx="632460" cy="620395"/>
            </a:xfrm>
            <a:custGeom>
              <a:avLst/>
              <a:gdLst/>
              <a:ahLst/>
              <a:cxnLst/>
              <a:rect l="l" t="t" r="r" b="b"/>
              <a:pathLst>
                <a:path w="632460" h="620395">
                  <a:moveTo>
                    <a:pt x="316170" y="0"/>
                  </a:moveTo>
                  <a:lnTo>
                    <a:pt x="269448" y="3360"/>
                  </a:lnTo>
                  <a:lnTo>
                    <a:pt x="224856" y="13123"/>
                  </a:lnTo>
                  <a:lnTo>
                    <a:pt x="182880" y="28808"/>
                  </a:lnTo>
                  <a:lnTo>
                    <a:pt x="144012" y="49936"/>
                  </a:lnTo>
                  <a:lnTo>
                    <a:pt x="108739" y="76028"/>
                  </a:lnTo>
                  <a:lnTo>
                    <a:pt x="77551" y="106603"/>
                  </a:lnTo>
                  <a:lnTo>
                    <a:pt x="50936" y="141183"/>
                  </a:lnTo>
                  <a:lnTo>
                    <a:pt x="29385" y="179288"/>
                  </a:lnTo>
                  <a:lnTo>
                    <a:pt x="13386" y="220439"/>
                  </a:lnTo>
                  <a:lnTo>
                    <a:pt x="3428" y="264156"/>
                  </a:lnTo>
                  <a:lnTo>
                    <a:pt x="0" y="309960"/>
                  </a:lnTo>
                  <a:lnTo>
                    <a:pt x="3428" y="355763"/>
                  </a:lnTo>
                  <a:lnTo>
                    <a:pt x="13386" y="399480"/>
                  </a:lnTo>
                  <a:lnTo>
                    <a:pt x="29385" y="440631"/>
                  </a:lnTo>
                  <a:lnTo>
                    <a:pt x="50936" y="478736"/>
                  </a:lnTo>
                  <a:lnTo>
                    <a:pt x="77551" y="513316"/>
                  </a:lnTo>
                  <a:lnTo>
                    <a:pt x="108739" y="543891"/>
                  </a:lnTo>
                  <a:lnTo>
                    <a:pt x="144012" y="569983"/>
                  </a:lnTo>
                  <a:lnTo>
                    <a:pt x="182880" y="591111"/>
                  </a:lnTo>
                  <a:lnTo>
                    <a:pt x="224856" y="606796"/>
                  </a:lnTo>
                  <a:lnTo>
                    <a:pt x="269448" y="616559"/>
                  </a:lnTo>
                  <a:lnTo>
                    <a:pt x="316170" y="619920"/>
                  </a:lnTo>
                  <a:lnTo>
                    <a:pt x="362891" y="616559"/>
                  </a:lnTo>
                  <a:lnTo>
                    <a:pt x="407484" y="606796"/>
                  </a:lnTo>
                  <a:lnTo>
                    <a:pt x="449459" y="591111"/>
                  </a:lnTo>
                  <a:lnTo>
                    <a:pt x="488328" y="569983"/>
                  </a:lnTo>
                  <a:lnTo>
                    <a:pt x="523601" y="543891"/>
                  </a:lnTo>
                  <a:lnTo>
                    <a:pt x="554789" y="513316"/>
                  </a:lnTo>
                  <a:lnTo>
                    <a:pt x="581403" y="478736"/>
                  </a:lnTo>
                  <a:lnTo>
                    <a:pt x="602954" y="440631"/>
                  </a:lnTo>
                  <a:lnTo>
                    <a:pt x="618954" y="399480"/>
                  </a:lnTo>
                  <a:lnTo>
                    <a:pt x="628912" y="355763"/>
                  </a:lnTo>
                  <a:lnTo>
                    <a:pt x="632340" y="309960"/>
                  </a:lnTo>
                  <a:lnTo>
                    <a:pt x="628912" y="264156"/>
                  </a:lnTo>
                  <a:lnTo>
                    <a:pt x="618954" y="220439"/>
                  </a:lnTo>
                  <a:lnTo>
                    <a:pt x="602954" y="179288"/>
                  </a:lnTo>
                  <a:lnTo>
                    <a:pt x="581403" y="141183"/>
                  </a:lnTo>
                  <a:lnTo>
                    <a:pt x="554789" y="106603"/>
                  </a:lnTo>
                  <a:lnTo>
                    <a:pt x="523601" y="76028"/>
                  </a:lnTo>
                  <a:lnTo>
                    <a:pt x="488328" y="49936"/>
                  </a:lnTo>
                  <a:lnTo>
                    <a:pt x="449459" y="28808"/>
                  </a:lnTo>
                  <a:lnTo>
                    <a:pt x="407484" y="13123"/>
                  </a:lnTo>
                  <a:lnTo>
                    <a:pt x="362891" y="3360"/>
                  </a:lnTo>
                  <a:lnTo>
                    <a:pt x="31617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7116" y="4022764"/>
              <a:ext cx="632460" cy="620395"/>
            </a:xfrm>
            <a:custGeom>
              <a:avLst/>
              <a:gdLst/>
              <a:ahLst/>
              <a:cxnLst/>
              <a:rect l="l" t="t" r="r" b="b"/>
              <a:pathLst>
                <a:path w="632459" h="620395">
                  <a:moveTo>
                    <a:pt x="316171" y="0"/>
                  </a:moveTo>
                  <a:lnTo>
                    <a:pt x="269449" y="3360"/>
                  </a:lnTo>
                  <a:lnTo>
                    <a:pt x="224856" y="13123"/>
                  </a:lnTo>
                  <a:lnTo>
                    <a:pt x="182881" y="28808"/>
                  </a:lnTo>
                  <a:lnTo>
                    <a:pt x="144012" y="49936"/>
                  </a:lnTo>
                  <a:lnTo>
                    <a:pt x="108739" y="76028"/>
                  </a:lnTo>
                  <a:lnTo>
                    <a:pt x="77551" y="106603"/>
                  </a:lnTo>
                  <a:lnTo>
                    <a:pt x="50937" y="141183"/>
                  </a:lnTo>
                  <a:lnTo>
                    <a:pt x="29385" y="179288"/>
                  </a:lnTo>
                  <a:lnTo>
                    <a:pt x="13386" y="220439"/>
                  </a:lnTo>
                  <a:lnTo>
                    <a:pt x="3428" y="264156"/>
                  </a:lnTo>
                  <a:lnTo>
                    <a:pt x="0" y="309960"/>
                  </a:lnTo>
                  <a:lnTo>
                    <a:pt x="3428" y="355763"/>
                  </a:lnTo>
                  <a:lnTo>
                    <a:pt x="13386" y="399480"/>
                  </a:lnTo>
                  <a:lnTo>
                    <a:pt x="29385" y="440631"/>
                  </a:lnTo>
                  <a:lnTo>
                    <a:pt x="50937" y="478736"/>
                  </a:lnTo>
                  <a:lnTo>
                    <a:pt x="77551" y="513316"/>
                  </a:lnTo>
                  <a:lnTo>
                    <a:pt x="108739" y="543891"/>
                  </a:lnTo>
                  <a:lnTo>
                    <a:pt x="144012" y="569983"/>
                  </a:lnTo>
                  <a:lnTo>
                    <a:pt x="182881" y="591111"/>
                  </a:lnTo>
                  <a:lnTo>
                    <a:pt x="224856" y="606796"/>
                  </a:lnTo>
                  <a:lnTo>
                    <a:pt x="269449" y="616559"/>
                  </a:lnTo>
                  <a:lnTo>
                    <a:pt x="316171" y="619920"/>
                  </a:lnTo>
                  <a:lnTo>
                    <a:pt x="362892" y="616559"/>
                  </a:lnTo>
                  <a:lnTo>
                    <a:pt x="407485" y="606796"/>
                  </a:lnTo>
                  <a:lnTo>
                    <a:pt x="449461" y="591111"/>
                  </a:lnTo>
                  <a:lnTo>
                    <a:pt x="488329" y="569983"/>
                  </a:lnTo>
                  <a:lnTo>
                    <a:pt x="523602" y="543891"/>
                  </a:lnTo>
                  <a:lnTo>
                    <a:pt x="554790" y="513316"/>
                  </a:lnTo>
                  <a:lnTo>
                    <a:pt x="581404" y="478736"/>
                  </a:lnTo>
                  <a:lnTo>
                    <a:pt x="602956" y="440631"/>
                  </a:lnTo>
                  <a:lnTo>
                    <a:pt x="618955" y="399480"/>
                  </a:lnTo>
                  <a:lnTo>
                    <a:pt x="628913" y="355763"/>
                  </a:lnTo>
                  <a:lnTo>
                    <a:pt x="632341" y="309960"/>
                  </a:lnTo>
                  <a:lnTo>
                    <a:pt x="628913" y="264156"/>
                  </a:lnTo>
                  <a:lnTo>
                    <a:pt x="618955" y="220439"/>
                  </a:lnTo>
                  <a:lnTo>
                    <a:pt x="602956" y="179288"/>
                  </a:lnTo>
                  <a:lnTo>
                    <a:pt x="581404" y="141183"/>
                  </a:lnTo>
                  <a:lnTo>
                    <a:pt x="554790" y="106603"/>
                  </a:lnTo>
                  <a:lnTo>
                    <a:pt x="523602" y="76028"/>
                  </a:lnTo>
                  <a:lnTo>
                    <a:pt x="488329" y="49936"/>
                  </a:lnTo>
                  <a:lnTo>
                    <a:pt x="449461" y="28808"/>
                  </a:lnTo>
                  <a:lnTo>
                    <a:pt x="407485" y="13123"/>
                  </a:lnTo>
                  <a:lnTo>
                    <a:pt x="362892" y="3360"/>
                  </a:lnTo>
                  <a:lnTo>
                    <a:pt x="31617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8298" y="3867353"/>
              <a:ext cx="1417955" cy="775335"/>
            </a:xfrm>
            <a:custGeom>
              <a:avLst/>
              <a:gdLst/>
              <a:ahLst/>
              <a:cxnLst/>
              <a:rect l="l" t="t" r="r" b="b"/>
              <a:pathLst>
                <a:path w="1417954" h="775335">
                  <a:moveTo>
                    <a:pt x="1417726" y="387667"/>
                  </a:moveTo>
                  <a:lnTo>
                    <a:pt x="1414818" y="339039"/>
                  </a:lnTo>
                  <a:lnTo>
                    <a:pt x="1406321" y="292214"/>
                  </a:lnTo>
                  <a:lnTo>
                    <a:pt x="1392593" y="247561"/>
                  </a:lnTo>
                  <a:lnTo>
                    <a:pt x="1373987" y="205422"/>
                  </a:lnTo>
                  <a:lnTo>
                    <a:pt x="1350835" y="166192"/>
                  </a:lnTo>
                  <a:lnTo>
                    <a:pt x="1323505" y="130200"/>
                  </a:lnTo>
                  <a:lnTo>
                    <a:pt x="1292326" y="97840"/>
                  </a:lnTo>
                  <a:lnTo>
                    <a:pt x="1257681" y="69456"/>
                  </a:lnTo>
                  <a:lnTo>
                    <a:pt x="1219885" y="45427"/>
                  </a:lnTo>
                  <a:lnTo>
                    <a:pt x="1179309" y="26098"/>
                  </a:lnTo>
                  <a:lnTo>
                    <a:pt x="1136307" y="11836"/>
                  </a:lnTo>
                  <a:lnTo>
                    <a:pt x="1091209" y="3022"/>
                  </a:lnTo>
                  <a:lnTo>
                    <a:pt x="1044371" y="0"/>
                  </a:lnTo>
                  <a:lnTo>
                    <a:pt x="997546" y="3022"/>
                  </a:lnTo>
                  <a:lnTo>
                    <a:pt x="952449" y="11836"/>
                  </a:lnTo>
                  <a:lnTo>
                    <a:pt x="909434" y="26098"/>
                  </a:lnTo>
                  <a:lnTo>
                    <a:pt x="868857" y="45427"/>
                  </a:lnTo>
                  <a:lnTo>
                    <a:pt x="831075" y="69456"/>
                  </a:lnTo>
                  <a:lnTo>
                    <a:pt x="796417" y="97840"/>
                  </a:lnTo>
                  <a:lnTo>
                    <a:pt x="765251" y="130200"/>
                  </a:lnTo>
                  <a:lnTo>
                    <a:pt x="737920" y="166192"/>
                  </a:lnTo>
                  <a:lnTo>
                    <a:pt x="714768" y="205422"/>
                  </a:lnTo>
                  <a:lnTo>
                    <a:pt x="708863" y="218795"/>
                  </a:lnTo>
                  <a:lnTo>
                    <a:pt x="702957" y="205422"/>
                  </a:lnTo>
                  <a:lnTo>
                    <a:pt x="679818" y="166192"/>
                  </a:lnTo>
                  <a:lnTo>
                    <a:pt x="652475" y="130200"/>
                  </a:lnTo>
                  <a:lnTo>
                    <a:pt x="621309" y="97840"/>
                  </a:lnTo>
                  <a:lnTo>
                    <a:pt x="586663" y="69456"/>
                  </a:lnTo>
                  <a:lnTo>
                    <a:pt x="548868" y="45427"/>
                  </a:lnTo>
                  <a:lnTo>
                    <a:pt x="508292" y="26098"/>
                  </a:lnTo>
                  <a:lnTo>
                    <a:pt x="465289" y="11836"/>
                  </a:lnTo>
                  <a:lnTo>
                    <a:pt x="420192" y="3022"/>
                  </a:lnTo>
                  <a:lnTo>
                    <a:pt x="373354" y="0"/>
                  </a:lnTo>
                  <a:lnTo>
                    <a:pt x="326529" y="3022"/>
                  </a:lnTo>
                  <a:lnTo>
                    <a:pt x="281432" y="11836"/>
                  </a:lnTo>
                  <a:lnTo>
                    <a:pt x="238417" y="26098"/>
                  </a:lnTo>
                  <a:lnTo>
                    <a:pt x="197840" y="45427"/>
                  </a:lnTo>
                  <a:lnTo>
                    <a:pt x="160058" y="69456"/>
                  </a:lnTo>
                  <a:lnTo>
                    <a:pt x="125399" y="97840"/>
                  </a:lnTo>
                  <a:lnTo>
                    <a:pt x="94234" y="130200"/>
                  </a:lnTo>
                  <a:lnTo>
                    <a:pt x="66890" y="166192"/>
                  </a:lnTo>
                  <a:lnTo>
                    <a:pt x="43751" y="205422"/>
                  </a:lnTo>
                  <a:lnTo>
                    <a:pt x="25133" y="247561"/>
                  </a:lnTo>
                  <a:lnTo>
                    <a:pt x="11404" y="292214"/>
                  </a:lnTo>
                  <a:lnTo>
                    <a:pt x="2908" y="339039"/>
                  </a:lnTo>
                  <a:lnTo>
                    <a:pt x="0" y="387667"/>
                  </a:lnTo>
                  <a:lnTo>
                    <a:pt x="2908" y="436295"/>
                  </a:lnTo>
                  <a:lnTo>
                    <a:pt x="11404" y="483120"/>
                  </a:lnTo>
                  <a:lnTo>
                    <a:pt x="25133" y="527786"/>
                  </a:lnTo>
                  <a:lnTo>
                    <a:pt x="43751" y="569912"/>
                  </a:lnTo>
                  <a:lnTo>
                    <a:pt x="66890" y="609155"/>
                  </a:lnTo>
                  <a:lnTo>
                    <a:pt x="94234" y="645134"/>
                  </a:lnTo>
                  <a:lnTo>
                    <a:pt x="125399" y="677494"/>
                  </a:lnTo>
                  <a:lnTo>
                    <a:pt x="160058" y="705878"/>
                  </a:lnTo>
                  <a:lnTo>
                    <a:pt x="197840" y="729919"/>
                  </a:lnTo>
                  <a:lnTo>
                    <a:pt x="238417" y="749249"/>
                  </a:lnTo>
                  <a:lnTo>
                    <a:pt x="281432" y="763498"/>
                  </a:lnTo>
                  <a:lnTo>
                    <a:pt x="326529" y="772312"/>
                  </a:lnTo>
                  <a:lnTo>
                    <a:pt x="373354" y="775335"/>
                  </a:lnTo>
                  <a:lnTo>
                    <a:pt x="420192" y="772312"/>
                  </a:lnTo>
                  <a:lnTo>
                    <a:pt x="465289" y="763498"/>
                  </a:lnTo>
                  <a:lnTo>
                    <a:pt x="508292" y="749249"/>
                  </a:lnTo>
                  <a:lnTo>
                    <a:pt x="548868" y="729919"/>
                  </a:lnTo>
                  <a:lnTo>
                    <a:pt x="586663" y="705878"/>
                  </a:lnTo>
                  <a:lnTo>
                    <a:pt x="621309" y="677494"/>
                  </a:lnTo>
                  <a:lnTo>
                    <a:pt x="652475" y="645134"/>
                  </a:lnTo>
                  <a:lnTo>
                    <a:pt x="679818" y="609155"/>
                  </a:lnTo>
                  <a:lnTo>
                    <a:pt x="702957" y="569912"/>
                  </a:lnTo>
                  <a:lnTo>
                    <a:pt x="708863" y="556552"/>
                  </a:lnTo>
                  <a:lnTo>
                    <a:pt x="714768" y="569912"/>
                  </a:lnTo>
                  <a:lnTo>
                    <a:pt x="737920" y="609155"/>
                  </a:lnTo>
                  <a:lnTo>
                    <a:pt x="765251" y="645134"/>
                  </a:lnTo>
                  <a:lnTo>
                    <a:pt x="796417" y="677494"/>
                  </a:lnTo>
                  <a:lnTo>
                    <a:pt x="831075" y="705878"/>
                  </a:lnTo>
                  <a:lnTo>
                    <a:pt x="868857" y="729919"/>
                  </a:lnTo>
                  <a:lnTo>
                    <a:pt x="909434" y="749249"/>
                  </a:lnTo>
                  <a:lnTo>
                    <a:pt x="952449" y="763498"/>
                  </a:lnTo>
                  <a:lnTo>
                    <a:pt x="997546" y="772312"/>
                  </a:lnTo>
                  <a:lnTo>
                    <a:pt x="1044371" y="775335"/>
                  </a:lnTo>
                  <a:lnTo>
                    <a:pt x="1091209" y="772312"/>
                  </a:lnTo>
                  <a:lnTo>
                    <a:pt x="1136307" y="763498"/>
                  </a:lnTo>
                  <a:lnTo>
                    <a:pt x="1179309" y="749249"/>
                  </a:lnTo>
                  <a:lnTo>
                    <a:pt x="1219885" y="729919"/>
                  </a:lnTo>
                  <a:lnTo>
                    <a:pt x="1257681" y="705878"/>
                  </a:lnTo>
                  <a:lnTo>
                    <a:pt x="1292326" y="677494"/>
                  </a:lnTo>
                  <a:lnTo>
                    <a:pt x="1323505" y="645134"/>
                  </a:lnTo>
                  <a:lnTo>
                    <a:pt x="1350835" y="609155"/>
                  </a:lnTo>
                  <a:lnTo>
                    <a:pt x="1373987" y="569912"/>
                  </a:lnTo>
                  <a:lnTo>
                    <a:pt x="1392593" y="527786"/>
                  </a:lnTo>
                  <a:lnTo>
                    <a:pt x="1406321" y="483120"/>
                  </a:lnTo>
                  <a:lnTo>
                    <a:pt x="1414818" y="436295"/>
                  </a:lnTo>
                  <a:lnTo>
                    <a:pt x="1417726" y="387667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50590" y="5045964"/>
            <a:ext cx="2029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density-</a:t>
            </a:r>
            <a:r>
              <a:rPr sz="1400" b="1" spc="-20" dirty="0">
                <a:latin typeface="Arial"/>
                <a:cs typeface="Arial"/>
              </a:rPr>
              <a:t>based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QUALITY:WHAT</a:t>
                      </a:r>
                      <a:r>
                        <a:rPr sz="2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2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CLUSTERING?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614676"/>
            <a:ext cx="5839460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u="sng" spc="-5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good</a:t>
            </a:r>
            <a:r>
              <a:rPr sz="1800" u="sng" spc="-2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clustering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method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produce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5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intra-</a:t>
            </a:r>
            <a:r>
              <a:rPr sz="1500" u="sng" spc="-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class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similarity: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0070C0"/>
                </a:solidFill>
                <a:latin typeface="Trebuchet MS"/>
                <a:cs typeface="Trebuchet MS"/>
              </a:rPr>
              <a:t>cohesive</a:t>
            </a:r>
            <a:r>
              <a:rPr sz="1500" spc="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within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5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low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inter-</a:t>
            </a:r>
            <a:r>
              <a:rPr sz="1500" u="sng" spc="-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class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similarity: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0070C0"/>
                </a:solidFill>
                <a:latin typeface="Trebuchet MS"/>
                <a:cs typeface="Trebuchet MS"/>
              </a:rPr>
              <a:t>distinctive</a:t>
            </a:r>
            <a:r>
              <a:rPr sz="150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59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u="sng" spc="-13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quality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method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depends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6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method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implementation,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5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ability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discover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u="sng" spc="-10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hidden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patterns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1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75" dirty="0">
                <a:solidFill>
                  <a:srgbClr val="4E67C8"/>
                </a:solidFill>
                <a:latin typeface="Trebuchet MS"/>
                <a:cs typeface="Trebuchet MS"/>
              </a:rPr>
              <a:t>PROXIMITY</a:t>
            </a:r>
            <a:r>
              <a:rPr sz="3600" spc="-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4E67C8"/>
                </a:solidFill>
                <a:latin typeface="Trebuchet MS"/>
                <a:cs typeface="Trebuchet MS"/>
              </a:rPr>
              <a:t>MEASURES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  <a:latin typeface="Trebuchet MS"/>
                <a:cs typeface="Trebuchet MS"/>
              </a:rPr>
              <a:t>SIMILARITY</a:t>
            </a:r>
            <a:r>
              <a:rPr sz="1800" spc="-1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5ECCF3"/>
                </a:solidFill>
                <a:latin typeface="Trebuchet MS"/>
                <a:cs typeface="Trebuchet MS"/>
              </a:rPr>
              <a:t>AND</a:t>
            </a:r>
            <a:r>
              <a:rPr sz="1800" spc="114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ECCF3"/>
                </a:solidFill>
                <a:latin typeface="Trebuchet MS"/>
                <a:cs typeface="Trebuchet MS"/>
              </a:rPr>
              <a:t>DISSIMILARITY</a:t>
            </a:r>
            <a:r>
              <a:rPr sz="1800" spc="114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5ECCF3"/>
                </a:solidFill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</a:t>
                      </a:r>
                      <a:r>
                        <a:rPr sz="2400" spc="-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sz="24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4059" y="2130552"/>
            <a:ext cx="6819265" cy="37947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54965" algn="l"/>
              </a:tabLst>
            </a:pPr>
            <a:r>
              <a:rPr sz="1700" spc="-185" dirty="0">
                <a:solidFill>
                  <a:srgbClr val="0070C0"/>
                </a:solidFill>
                <a:latin typeface="Verdana"/>
                <a:cs typeface="Verdana"/>
              </a:rPr>
              <a:t>Dissimilarity/Similarity</a:t>
            </a:r>
            <a:r>
              <a:rPr sz="1700" spc="4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70C0"/>
                </a:solidFill>
                <a:latin typeface="Verdana"/>
                <a:cs typeface="Verdana"/>
              </a:rPr>
              <a:t>metric</a:t>
            </a:r>
            <a:endParaRPr sz="1700">
              <a:latin typeface="Verdana"/>
              <a:cs typeface="Verdana"/>
            </a:endParaRPr>
          </a:p>
          <a:p>
            <a:pPr marL="697865" lvl="1" indent="-342265">
              <a:lnSpc>
                <a:spcPts val="1920"/>
              </a:lnSpc>
              <a:spcBef>
                <a:spcPts val="8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97865" algn="l"/>
              </a:tabLst>
            </a:pP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Similarity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expressed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terms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function,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typically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metric:</a:t>
            </a:r>
            <a:endParaRPr sz="1700">
              <a:latin typeface="Verdana"/>
              <a:cs typeface="Verdana"/>
            </a:endParaRPr>
          </a:p>
          <a:p>
            <a:pPr marL="697865">
              <a:lnSpc>
                <a:spcPts val="1920"/>
              </a:lnSpc>
            </a:pPr>
            <a:r>
              <a:rPr sz="1700" i="1" spc="-229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700" i="1" spc="-229" dirty="0">
                <a:solidFill>
                  <a:srgbClr val="212745"/>
                </a:solidFill>
                <a:latin typeface="Trebuchet MS"/>
                <a:cs typeface="Trebuchet MS"/>
              </a:rPr>
              <a:t>i,</a:t>
            </a:r>
            <a:r>
              <a:rPr sz="1700" i="1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-30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  <a:p>
            <a:pPr marL="697865" marR="46355" lvl="1" indent="-342900">
              <a:lnSpc>
                <a:spcPts val="1800"/>
              </a:lnSpc>
              <a:spcBef>
                <a:spcPts val="112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97865" algn="l"/>
              </a:tabLst>
            </a:pP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definitions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C00000"/>
                </a:solidFill>
                <a:latin typeface="Verdana"/>
                <a:cs typeface="Verdana"/>
              </a:rPr>
              <a:t>distance</a:t>
            </a:r>
            <a:r>
              <a:rPr sz="1700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C00000"/>
                </a:solidFill>
                <a:latin typeface="Verdana"/>
                <a:cs typeface="Verdana"/>
              </a:rPr>
              <a:t>functions</a:t>
            </a:r>
            <a:r>
              <a:rPr sz="1700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usually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rather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interval-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scaled,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boolean,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categorical,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ordinal</a:t>
            </a:r>
            <a:r>
              <a:rPr sz="17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ratio,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7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vector</a:t>
            </a:r>
            <a:r>
              <a:rPr sz="17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variables</a:t>
            </a:r>
            <a:endParaRPr sz="1700">
              <a:latin typeface="Verdana"/>
              <a:cs typeface="Verdana"/>
            </a:endParaRPr>
          </a:p>
          <a:p>
            <a:pPr marL="697865" marR="648335" lvl="1" indent="-342900">
              <a:lnSpc>
                <a:spcPts val="1900"/>
              </a:lnSpc>
              <a:spcBef>
                <a:spcPts val="93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97865" algn="l"/>
              </a:tabLst>
            </a:pP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Weights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should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associated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variables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based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Verdana"/>
                <a:cs typeface="Verdana"/>
              </a:rPr>
              <a:t>on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applications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semantics</a:t>
            </a:r>
            <a:endParaRPr sz="17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54965" algn="l"/>
              </a:tabLst>
            </a:pP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Quality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clustering:</a:t>
            </a:r>
            <a:endParaRPr sz="1700">
              <a:latin typeface="Verdana"/>
              <a:cs typeface="Verdana"/>
            </a:endParaRPr>
          </a:p>
          <a:p>
            <a:pPr marL="697865" marR="614680" lvl="1" indent="-342900">
              <a:lnSpc>
                <a:spcPts val="1800"/>
              </a:lnSpc>
              <a:spcBef>
                <a:spcPts val="11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97865" algn="l"/>
              </a:tabLst>
            </a:pP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There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usually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separate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“quality”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function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measures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“goodness”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Verdana"/>
                <a:cs typeface="Verdana"/>
              </a:rPr>
              <a:t>cluster.</a:t>
            </a:r>
            <a:endParaRPr sz="1700">
              <a:latin typeface="Verdana"/>
              <a:cs typeface="Verdana"/>
            </a:endParaRPr>
          </a:p>
          <a:p>
            <a:pPr marL="697865" lvl="1" indent="-34226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97865" algn="l"/>
              </a:tabLst>
            </a:pP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hard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define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“similar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enough”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7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“good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Verdana"/>
                <a:cs typeface="Verdana"/>
              </a:rPr>
              <a:t>enough”</a:t>
            </a:r>
            <a:endParaRPr sz="1700">
              <a:latin typeface="Verdana"/>
              <a:cs typeface="Verdana"/>
            </a:endParaRPr>
          </a:p>
          <a:p>
            <a:pPr marL="1066165" lvl="2" indent="-36830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1066165" algn="l"/>
              </a:tabLst>
            </a:pP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answer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typically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Trebuchet MS"/>
                <a:cs typeface="Trebuchet MS"/>
              </a:rPr>
              <a:t>highly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subjective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CONSIDERATIONS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20543"/>
            <a:ext cx="7806055" cy="33020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criteria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Single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level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(often,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multi-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level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desirable)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Separation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 marL="641985" marR="69088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belongs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region)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exclusive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one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document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belong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class)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endParaRPr sz="1500">
              <a:latin typeface="Trebuchet MS"/>
              <a:cs typeface="Trebuchet MS"/>
            </a:endParaRPr>
          </a:p>
          <a:p>
            <a:pPr marL="641985" marR="10541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Distance-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Euclidian,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road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network,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vector)</a:t>
            </a:r>
            <a:r>
              <a:rPr sz="1500" spc="4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connectivity-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density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or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contiguity)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500" spc="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Full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(often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low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dimensional)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subspaces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(often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high-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dimensional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clustering)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REQUIREMENTS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CHALLENGES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015608"/>
            <a:ext cx="5711190" cy="37934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Scalability</a:t>
            </a:r>
            <a:endParaRPr sz="11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instead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samples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0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Ability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deal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types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endParaRPr sz="11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Numerical,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binary,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categorical,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ordinal,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linked,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mixture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these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1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Constraint-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100" spc="1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100">
              <a:latin typeface="Trebuchet MS"/>
              <a:cs typeface="Trebuchet MS"/>
            </a:endParaRPr>
          </a:p>
          <a:p>
            <a:pPr marL="569595" lvl="1" indent="-25654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63636"/>
              <a:buFont typeface="Cambria"/>
              <a:buChar char="◾"/>
              <a:tabLst>
                <a:tab pos="569595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User</a:t>
            </a: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give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inputs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constraints</a:t>
            </a:r>
            <a:endParaRPr sz="1100">
              <a:latin typeface="Trebuchet MS"/>
              <a:cs typeface="Trebuchet MS"/>
            </a:endParaRPr>
          </a:p>
          <a:p>
            <a:pPr marL="569595" lvl="1" indent="-256540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63636"/>
              <a:buFont typeface="Cambria"/>
              <a:buChar char="◾"/>
              <a:tabLst>
                <a:tab pos="569595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domain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knowledge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determine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input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parameters</a:t>
            </a:r>
            <a:endParaRPr sz="11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Interpretability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usability</a:t>
            </a:r>
            <a:endParaRPr sz="11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Others</a:t>
            </a:r>
            <a:endParaRPr sz="11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Discovery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arbitrary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shape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Ability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deal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noisy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Incremental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insensitivity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input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order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dimensionality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24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400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APPROACHES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(I)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4059" y="1933956"/>
            <a:ext cx="6978650" cy="39395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7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Partitioning</a:t>
            </a:r>
            <a:r>
              <a:rPr sz="14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approach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marR="75565" lvl="1" indent="-306070">
              <a:lnSpc>
                <a:spcPts val="1510"/>
              </a:lnSpc>
              <a:spcBef>
                <a:spcPts val="9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Construct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various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partitions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then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evaluate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them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criterion,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minimizing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sum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square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errors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means,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medoids,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212745"/>
                </a:solidFill>
                <a:latin typeface="Trebuchet MS"/>
                <a:cs typeface="Trebuchet MS"/>
              </a:rPr>
              <a:t>CLARANS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7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Hierarchical</a:t>
            </a:r>
            <a:r>
              <a:rPr sz="1400" u="sng" spc="-4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approach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Create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decomposition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objects)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criterion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Diana,</a:t>
            </a:r>
            <a:r>
              <a:rPr sz="1400" spc="-2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Agnes,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BIRCH,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212745"/>
                </a:solidFill>
                <a:latin typeface="Trebuchet MS"/>
                <a:cs typeface="Trebuchet MS"/>
              </a:rPr>
              <a:t>CAMELEON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5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Density-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400" u="sng" spc="4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approach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connectivity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density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functions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DBSACN,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OPTICS,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DenClue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3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Grid-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400" u="sng" spc="2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approach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multiple-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level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granularity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structure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STING,WaveCluster,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CLIQUE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24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r>
                        <a:rPr sz="2400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APPROACHES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(II)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4059" y="1973580"/>
            <a:ext cx="6685280" cy="39363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4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Model-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490"/>
              </a:lnSpc>
              <a:spcBef>
                <a:spcPts val="9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hypothesized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tries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best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fit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that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EM,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SOM,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COBWEB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7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Frequent</a:t>
            </a:r>
            <a:r>
              <a:rPr sz="1400" u="sng" spc="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pattern-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frequent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patterns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p-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User-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guided</a:t>
            </a:r>
            <a:r>
              <a:rPr sz="1400" u="sng" spc="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or</a:t>
            </a:r>
            <a:r>
              <a:rPr sz="1400" u="sng" spc="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7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constraint-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considering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user-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specified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application-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specific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constraints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400" spc="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75" dirty="0">
                <a:solidFill>
                  <a:srgbClr val="212745"/>
                </a:solidFill>
                <a:latin typeface="Trebuchet MS"/>
                <a:cs typeface="Trebuchet MS"/>
              </a:rPr>
              <a:t>COD</a:t>
            </a:r>
            <a:r>
              <a:rPr sz="14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(obstacles),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constrained</a:t>
            </a:r>
            <a:r>
              <a:rPr sz="14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</a:tabLst>
            </a:pPr>
            <a:r>
              <a:rPr sz="1400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Link-</a:t>
            </a:r>
            <a:r>
              <a:rPr sz="14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400" u="sng" spc="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clustering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linked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together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various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ways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Massive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links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objects: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SimRank,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LinkClus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038348"/>
            <a:ext cx="7776209" cy="18618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8:Tan,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article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measures: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204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https://towardsdatascience.com/17-types-</a:t>
            </a:r>
            <a:r>
              <a:rPr sz="1600" u="sng" spc="-16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of-</a:t>
            </a:r>
            <a:r>
              <a:rPr sz="1600" u="sng" spc="-1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similarity-</a:t>
            </a:r>
            <a:r>
              <a:rPr sz="1600" u="sng" spc="-23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and-</a:t>
            </a:r>
            <a:r>
              <a:rPr sz="1600" u="sng" spc="-1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dissimilarity-</a:t>
            </a:r>
            <a:r>
              <a:rPr sz="1600" u="sng" spc="-229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measures-</a:t>
            </a:r>
            <a:r>
              <a:rPr sz="1600" u="sng" spc="-1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used-</a:t>
            </a:r>
            <a:r>
              <a:rPr sz="1600" spc="-100" dirty="0">
                <a:solidFill>
                  <a:srgbClr val="56C7AA"/>
                </a:solidFill>
                <a:latin typeface="Verdana"/>
                <a:cs typeface="Verdana"/>
              </a:rPr>
              <a:t> </a:t>
            </a:r>
            <a:r>
              <a:rPr sz="1600" u="sng" spc="-1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in-</a:t>
            </a:r>
            <a:r>
              <a:rPr sz="1600" u="sng" spc="-22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data-</a:t>
            </a:r>
            <a:r>
              <a:rPr sz="1600" u="sng" spc="-1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science-</a:t>
            </a:r>
            <a:r>
              <a:rPr sz="1600" u="sng" spc="-12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3eb914d2681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72910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GENERAL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APPROACH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COMBINING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SIMILARITIES/DISSIMILARITIES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95353" y="2371344"/>
            <a:ext cx="7243445" cy="24307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38150" marR="414020" indent="-40005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82352"/>
              <a:buFont typeface="Cambria"/>
              <a:buChar char="◾"/>
              <a:tabLst>
                <a:tab pos="438150" algn="l"/>
              </a:tabLst>
            </a:pP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Sometimes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many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types,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overall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similarity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Verdana"/>
                <a:cs typeface="Verdana"/>
              </a:rPr>
              <a:t>needed.</a:t>
            </a:r>
            <a:endParaRPr sz="1700">
              <a:latin typeface="Verdana"/>
              <a:cs typeface="Verdana"/>
            </a:endParaRPr>
          </a:p>
          <a:p>
            <a:pPr marL="643255" lvl="1" indent="-399415">
              <a:lnSpc>
                <a:spcPct val="100000"/>
              </a:lnSpc>
              <a:spcBef>
                <a:spcPts val="705"/>
              </a:spcBef>
              <a:buClr>
                <a:srgbClr val="5ECCF3"/>
              </a:buClr>
              <a:buSzPct val="86666"/>
              <a:buAutoNum type="arabicPeriod"/>
              <a:tabLst>
                <a:tab pos="64325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baseline="22222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500" spc="262" baseline="22222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similarity,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s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500" spc="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500" spc="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or</a:t>
            </a:r>
            <a:r>
              <a:rPr sz="1500" spc="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500" spc="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spc="-8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500" spc="-85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[0,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1].</a:t>
            </a:r>
            <a:endParaRPr sz="1500">
              <a:latin typeface="Trebuchet MS"/>
              <a:cs typeface="Trebuchet MS"/>
            </a:endParaRPr>
          </a:p>
          <a:p>
            <a:pPr marL="643255" lvl="1" indent="-399415">
              <a:lnSpc>
                <a:spcPct val="100000"/>
              </a:lnSpc>
              <a:spcBef>
                <a:spcPts val="810"/>
              </a:spcBef>
              <a:buClr>
                <a:srgbClr val="5ECCF3"/>
              </a:buClr>
              <a:buSzPct val="82352"/>
              <a:buFont typeface="Trebuchet MS"/>
              <a:buAutoNum type="arabicPeriod"/>
              <a:tabLst>
                <a:tab pos="643255" algn="l"/>
              </a:tabLst>
            </a:pP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Define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indicator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variable,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Symbol"/>
                <a:cs typeface="Symbol"/>
              </a:rPr>
              <a:t></a:t>
            </a:r>
            <a:r>
              <a:rPr sz="1650" i="1" spc="-12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700" spc="-8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650" baseline="25252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650" spc="359" baseline="25252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212745"/>
                </a:solidFill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781050" marR="30480" lvl="2" indent="-400050">
              <a:lnSpc>
                <a:spcPts val="1610"/>
              </a:lnSpc>
              <a:spcBef>
                <a:spcPts val="9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81050" algn="l"/>
              </a:tabLst>
            </a:pP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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i="1" spc="277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350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350" spc="292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asymmetric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0,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missing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350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350" spc="330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endParaRPr sz="1500">
              <a:latin typeface="Trebuchet MS"/>
              <a:cs typeface="Trebuchet MS"/>
            </a:endParaRPr>
          </a:p>
          <a:p>
            <a:pPr marL="780415" lvl="2" indent="-399415">
              <a:lnSpc>
                <a:spcPct val="100000"/>
              </a:lnSpc>
              <a:spcBef>
                <a:spcPts val="7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80415" algn="l"/>
              </a:tabLst>
            </a:pP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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i="1" spc="217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otherwise</a:t>
            </a:r>
            <a:endParaRPr sz="1500">
              <a:latin typeface="Trebuchet MS"/>
              <a:cs typeface="Trebuchet MS"/>
            </a:endParaRPr>
          </a:p>
          <a:p>
            <a:pPr marL="574675" lvl="1" indent="-400050">
              <a:lnSpc>
                <a:spcPct val="100000"/>
              </a:lnSpc>
              <a:spcBef>
                <a:spcPts val="810"/>
              </a:spcBef>
              <a:buClr>
                <a:srgbClr val="5ECCF3"/>
              </a:buClr>
              <a:buSzPct val="94117"/>
              <a:buAutoNum type="arabicPeriod"/>
              <a:tabLst>
                <a:tab pos="574675" algn="l"/>
              </a:tabLst>
            </a:pP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Compute</a:t>
            </a:r>
            <a:r>
              <a:rPr sz="1700" spc="-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combined</a:t>
            </a:r>
            <a:r>
              <a:rPr sz="17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similarity/dissimilarity</a:t>
            </a:r>
            <a:r>
              <a:rPr sz="1700" spc="-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using: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268" y="4894643"/>
            <a:ext cx="3605837" cy="604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316674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2800" spc="-40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WEIGHTS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COMBINE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SIMILARITIES/DISSIMILARITIES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3042267"/>
            <a:ext cx="6608445" cy="8890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Sometimes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want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treat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same.</a:t>
            </a:r>
            <a:endParaRPr sz="1800">
              <a:latin typeface="Trebuchet MS"/>
              <a:cs typeface="Trebuchet MS"/>
            </a:endParaRPr>
          </a:p>
          <a:p>
            <a:pPr marL="667385" lvl="1" indent="-305435">
              <a:lnSpc>
                <a:spcPct val="100000"/>
              </a:lnSpc>
              <a:spcBef>
                <a:spcPts val="11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67385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negative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weights</a:t>
            </a:r>
            <a:r>
              <a:rPr sz="1500" spc="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212745"/>
                </a:solidFill>
                <a:latin typeface="Cambria Math"/>
                <a:cs typeface="Cambria Math"/>
              </a:rPr>
              <a:t>𝜔</a:t>
            </a:r>
            <a:r>
              <a:rPr sz="2250" spc="-37" baseline="-16666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endParaRPr sz="2250" baseline="-16666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308" y="4205852"/>
            <a:ext cx="399415" cy="176530"/>
          </a:xfrm>
          <a:custGeom>
            <a:avLst/>
            <a:gdLst/>
            <a:ahLst/>
            <a:cxnLst/>
            <a:rect l="l" t="t" r="r" b="b"/>
            <a:pathLst>
              <a:path w="399414" h="176529">
                <a:moveTo>
                  <a:pt x="342997" y="0"/>
                </a:moveTo>
                <a:lnTo>
                  <a:pt x="340486" y="7162"/>
                </a:lnTo>
                <a:lnTo>
                  <a:pt x="350701" y="11595"/>
                </a:lnTo>
                <a:lnTo>
                  <a:pt x="359485" y="17731"/>
                </a:lnTo>
                <a:lnTo>
                  <a:pt x="380577" y="58565"/>
                </a:lnTo>
                <a:lnTo>
                  <a:pt x="383181" y="87342"/>
                </a:lnTo>
                <a:lnTo>
                  <a:pt x="382527" y="102906"/>
                </a:lnTo>
                <a:lnTo>
                  <a:pt x="372717" y="141014"/>
                </a:lnTo>
                <a:lnTo>
                  <a:pt x="340765" y="169292"/>
                </a:lnTo>
                <a:lnTo>
                  <a:pt x="342997" y="176453"/>
                </a:lnTo>
                <a:lnTo>
                  <a:pt x="376711" y="156423"/>
                </a:lnTo>
                <a:lnTo>
                  <a:pt x="395646" y="119446"/>
                </a:lnTo>
                <a:lnTo>
                  <a:pt x="399274" y="88273"/>
                </a:lnTo>
                <a:lnTo>
                  <a:pt x="398364" y="72097"/>
                </a:lnTo>
                <a:lnTo>
                  <a:pt x="384716" y="30928"/>
                </a:lnTo>
                <a:lnTo>
                  <a:pt x="355790" y="4618"/>
                </a:lnTo>
                <a:lnTo>
                  <a:pt x="342997" y="0"/>
                </a:lnTo>
                <a:close/>
              </a:path>
              <a:path w="399414" h="176529">
                <a:moveTo>
                  <a:pt x="56274" y="0"/>
                </a:moveTo>
                <a:lnTo>
                  <a:pt x="22623" y="20082"/>
                </a:lnTo>
                <a:lnTo>
                  <a:pt x="3639" y="57147"/>
                </a:lnTo>
                <a:lnTo>
                  <a:pt x="0" y="88273"/>
                </a:lnTo>
                <a:lnTo>
                  <a:pt x="906" y="104485"/>
                </a:lnTo>
                <a:lnTo>
                  <a:pt x="14511" y="145619"/>
                </a:lnTo>
                <a:lnTo>
                  <a:pt x="43444" y="171841"/>
                </a:lnTo>
                <a:lnTo>
                  <a:pt x="56274" y="176453"/>
                </a:lnTo>
                <a:lnTo>
                  <a:pt x="58507" y="169292"/>
                </a:lnTo>
                <a:lnTo>
                  <a:pt x="48453" y="164838"/>
                </a:lnTo>
                <a:lnTo>
                  <a:pt x="39776" y="158641"/>
                </a:lnTo>
                <a:lnTo>
                  <a:pt x="18708" y="117039"/>
                </a:lnTo>
                <a:lnTo>
                  <a:pt x="16092" y="87342"/>
                </a:lnTo>
                <a:lnTo>
                  <a:pt x="16746" y="72288"/>
                </a:lnTo>
                <a:lnTo>
                  <a:pt x="26556" y="35114"/>
                </a:lnTo>
                <a:lnTo>
                  <a:pt x="58787" y="7162"/>
                </a:lnTo>
                <a:lnTo>
                  <a:pt x="56274" y="0"/>
                </a:lnTo>
                <a:close/>
              </a:path>
            </a:pathLst>
          </a:custGeom>
          <a:solidFill>
            <a:srgbClr val="21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3782" y="4146295"/>
            <a:ext cx="18300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1673860" algn="l"/>
              </a:tabLst>
            </a:pP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𝑠𝑖𝑚𝑖𝑙𝑎𝑟𝑖𝑡𝑦</a:t>
            </a:r>
            <a:r>
              <a:rPr sz="1500" spc="254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Cambria Math"/>
                <a:cs typeface="Cambria Math"/>
              </a:rPr>
              <a:t>𝐱,</a:t>
            </a:r>
            <a:r>
              <a:rPr sz="1500" spc="-8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Cambria Math"/>
                <a:cs typeface="Cambria Math"/>
              </a:rPr>
              <a:t>𝐲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	</a:t>
            </a:r>
            <a:r>
              <a:rPr sz="1500" spc="-50" dirty="0">
                <a:solidFill>
                  <a:srgbClr val="212745"/>
                </a:solidFill>
                <a:latin typeface="Cambria Math"/>
                <a:cs typeface="Cambria Math"/>
              </a:rPr>
              <a:t>=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131" y="4284954"/>
            <a:ext cx="1143000" cy="12700"/>
          </a:xfrm>
          <a:custGeom>
            <a:avLst/>
            <a:gdLst/>
            <a:ahLst/>
            <a:cxnLst/>
            <a:rect l="l" t="t" r="r" b="b"/>
            <a:pathLst>
              <a:path w="1143000" h="12700">
                <a:moveTo>
                  <a:pt x="1142999" y="0"/>
                </a:moveTo>
                <a:lnTo>
                  <a:pt x="0" y="0"/>
                </a:lnTo>
                <a:lnTo>
                  <a:pt x="0" y="12699"/>
                </a:lnTo>
                <a:lnTo>
                  <a:pt x="1142999" y="12699"/>
                </a:lnTo>
                <a:lnTo>
                  <a:pt x="1142999" y="0"/>
                </a:lnTo>
                <a:close/>
              </a:path>
            </a:pathLst>
          </a:custGeom>
          <a:solidFill>
            <a:srgbClr val="21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81110" y="4146295"/>
            <a:ext cx="2527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12745"/>
                </a:solidFill>
                <a:latin typeface="Cambria Math"/>
                <a:cs typeface="Cambria Math"/>
              </a:rPr>
              <a:t>𝑘=1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7158" y="4020311"/>
            <a:ext cx="2559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44" baseline="-22727" dirty="0">
                <a:solidFill>
                  <a:srgbClr val="212745"/>
                </a:solidFill>
                <a:latin typeface="Cambria Math"/>
                <a:cs typeface="Cambria Math"/>
              </a:rPr>
              <a:t>∑</a:t>
            </a:r>
            <a:r>
              <a:rPr sz="900" spc="3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4472" y="4081272"/>
            <a:ext cx="866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212745"/>
                </a:solidFill>
                <a:latin typeface="Cambria Math"/>
                <a:cs typeface="Cambria Math"/>
              </a:rPr>
              <a:t>𝜔</a:t>
            </a:r>
            <a:r>
              <a:rPr sz="1350" spc="-15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100" spc="-10" dirty="0">
                <a:solidFill>
                  <a:srgbClr val="212745"/>
                </a:solidFill>
                <a:latin typeface="Cambria Math"/>
                <a:cs typeface="Cambria Math"/>
              </a:rPr>
              <a:t>#</a:t>
            </a:r>
            <a:r>
              <a:rPr sz="1350" spc="-15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100" spc="-10" dirty="0">
                <a:solidFill>
                  <a:srgbClr val="212745"/>
                </a:solidFill>
                <a:latin typeface="Cambria Math"/>
                <a:cs typeface="Cambria Math"/>
              </a:rPr>
              <a:t>𝑠</a:t>
            </a:r>
            <a:r>
              <a:rPr sz="1350" spc="-15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100" spc="-10" dirty="0">
                <a:solidFill>
                  <a:srgbClr val="212745"/>
                </a:solidFill>
                <a:latin typeface="Cambria Math"/>
                <a:cs typeface="Cambria Math"/>
              </a:rPr>
              <a:t>(𝐱,𝐲)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9105" y="4362704"/>
            <a:ext cx="2527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12745"/>
                </a:solidFill>
                <a:latin typeface="Cambria Math"/>
                <a:cs typeface="Cambria Math"/>
              </a:rPr>
              <a:t>𝑘=1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5153" y="4233672"/>
            <a:ext cx="2559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44" baseline="-20202" dirty="0">
                <a:solidFill>
                  <a:srgbClr val="212745"/>
                </a:solidFill>
                <a:latin typeface="Cambria Math"/>
                <a:cs typeface="Cambria Math"/>
              </a:rPr>
              <a:t>∑</a:t>
            </a:r>
            <a:r>
              <a:rPr sz="900" spc="3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468" y="4291584"/>
            <a:ext cx="424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212745"/>
                </a:solidFill>
                <a:latin typeface="Cambria Math"/>
                <a:cs typeface="Cambria Math"/>
              </a:rPr>
              <a:t>𝜔</a:t>
            </a:r>
            <a:r>
              <a:rPr sz="1350" spc="60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100" spc="40" dirty="0">
                <a:solidFill>
                  <a:srgbClr val="212745"/>
                </a:solidFill>
                <a:latin typeface="Cambria Math"/>
                <a:cs typeface="Cambria Math"/>
              </a:rPr>
              <a:t>#</a:t>
            </a:r>
            <a:r>
              <a:rPr sz="1350" spc="60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endParaRPr sz="1350" baseline="-15432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32" y="4601971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define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0109" y="4630856"/>
            <a:ext cx="240474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weighted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form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015" y="4568223"/>
            <a:ext cx="3325873" cy="88999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GOWER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37357"/>
            <a:ext cx="647065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Gower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(for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mixed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attributes,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categorical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quantitative)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Computed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average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partial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dissimilarities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across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individuals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562" y="4032975"/>
            <a:ext cx="4107724" cy="9972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4065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COSINE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EUCLIDEAN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1939544"/>
            <a:ext cx="669226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Compare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three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according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behavior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under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variable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transformation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scaling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multiplication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b="1" spc="-35" dirty="0">
                <a:solidFill>
                  <a:srgbClr val="212745"/>
                </a:solidFill>
                <a:latin typeface="Trebuchet MS"/>
                <a:cs typeface="Trebuchet MS"/>
              </a:rPr>
              <a:t>translation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adding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constant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4564" y="3734868"/>
          <a:ext cx="5142863" cy="174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Property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Cosine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Correlation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9220" indent="-38100">
                        <a:lnSpc>
                          <a:spcPct val="101400"/>
                        </a:lnSpc>
                        <a:spcBef>
                          <a:spcPts val="150"/>
                        </a:spcBef>
                      </a:pPr>
                      <a:r>
                        <a:rPr sz="1400" b="1" spc="-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Euclidean </a:t>
                      </a: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Distance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68580" marR="564515">
                        <a:lnSpc>
                          <a:spcPct val="101400"/>
                        </a:lnSpc>
                        <a:spcBef>
                          <a:spcPts val="13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Invariant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90" dirty="0">
                          <a:latin typeface="Trebuchet MS"/>
                          <a:cs typeface="Trebuchet MS"/>
                        </a:rPr>
                        <a:t>scaling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(multiplication)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68580" marR="267335">
                        <a:lnSpc>
                          <a:spcPct val="101400"/>
                        </a:lnSpc>
                        <a:spcBef>
                          <a:spcPts val="140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Invariant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75" dirty="0">
                          <a:latin typeface="Trebuchet MS"/>
                          <a:cs typeface="Trebuchet MS"/>
                        </a:rPr>
                        <a:t> translation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(addition)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40652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CORRELATION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COSINE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EUCLIDEAN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5650" y="4181025"/>
          <a:ext cx="3909057" cy="169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Measure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400" b="1" i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i="1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i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400" b="1" i="1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i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400" b="1" i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i="1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i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400" b="1" i="1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350" b="1" spc="-37" baseline="-18518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400" b="1" i="1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i="1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i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400" b="1" i="1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350" b="1" spc="-37" baseline="-18518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Cosine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0.9667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0.9667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0.7940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Correlation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0.9429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0.9429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0.9429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67945" marR="608330">
                        <a:lnSpc>
                          <a:spcPct val="101400"/>
                        </a:lnSpc>
                        <a:spcBef>
                          <a:spcPts val="150"/>
                        </a:spcBef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Euclidean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Distance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1.4142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5.8310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14.2127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1444" y="2017892"/>
          <a:ext cx="5142863" cy="174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Property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Cosine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Correlation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9220" indent="-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Euclidean </a:t>
                      </a: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Distance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67945" marR="564515">
                        <a:lnSpc>
                          <a:spcPct val="101400"/>
                        </a:lnSpc>
                        <a:spcBef>
                          <a:spcPts val="14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Invariant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90" dirty="0">
                          <a:latin typeface="Trebuchet MS"/>
                          <a:cs typeface="Trebuchet MS"/>
                        </a:rPr>
                        <a:t>scaling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(multiplication)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67945" marR="267335">
                        <a:lnSpc>
                          <a:spcPct val="101400"/>
                        </a:lnSpc>
                        <a:spcBef>
                          <a:spcPts val="150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Invariant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75" dirty="0">
                          <a:latin typeface="Trebuchet MS"/>
                          <a:cs typeface="Trebuchet MS"/>
                        </a:rPr>
                        <a:t> translation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(addition)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Yes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70" dirty="0"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5584" y="4206752"/>
            <a:ext cx="3503929" cy="900430"/>
          </a:xfrm>
          <a:prstGeom prst="rect">
            <a:avLst/>
          </a:prstGeom>
          <a:solidFill>
            <a:srgbClr val="DFF5EF"/>
          </a:solidFill>
        </p:spPr>
        <p:txBody>
          <a:bodyPr vert="horz" wrap="square" lIns="0" tIns="34290" rIns="0" bIns="0" rtlCol="0">
            <a:spAutoFit/>
          </a:bodyPr>
          <a:lstStyle/>
          <a:p>
            <a:pPr marR="1604010" algn="ctr">
              <a:lnSpc>
                <a:spcPts val="1789"/>
              </a:lnSpc>
              <a:spcBef>
                <a:spcPts val="270"/>
              </a:spcBef>
            </a:pPr>
            <a:r>
              <a:rPr sz="1500" spc="-25" dirty="0">
                <a:latin typeface="Trebuchet MS"/>
                <a:cs typeface="Trebuchet MS"/>
              </a:rPr>
              <a:t>Consider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example</a:t>
            </a:r>
            <a:endParaRPr sz="1500">
              <a:latin typeface="Trebuchet MS"/>
              <a:cs typeface="Trebuchet MS"/>
            </a:endParaRPr>
          </a:p>
          <a:p>
            <a:pPr marL="421640" algn="ctr">
              <a:lnSpc>
                <a:spcPts val="1670"/>
              </a:lnSpc>
            </a:pPr>
            <a:r>
              <a:rPr sz="1400" b="1" spc="-175" dirty="0">
                <a:latin typeface="Verdana"/>
                <a:cs typeface="Verdana"/>
              </a:rPr>
              <a:t>x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(1</a:t>
            </a:r>
            <a:r>
              <a:rPr sz="1400" i="1" spc="-135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2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4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3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0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0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0),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y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(1</a:t>
            </a:r>
            <a:r>
              <a:rPr sz="1400" i="1" spc="-135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2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3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4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0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85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0</a:t>
            </a:r>
            <a:r>
              <a:rPr sz="1400" i="1" spc="-160" dirty="0">
                <a:latin typeface="Trebuchet MS"/>
                <a:cs typeface="Trebuchet MS"/>
              </a:rPr>
              <a:t>,</a:t>
            </a:r>
            <a:r>
              <a:rPr sz="1400" i="1" spc="-1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0)</a:t>
            </a:r>
            <a:endParaRPr sz="1400">
              <a:latin typeface="Trebuchet MS"/>
              <a:cs typeface="Trebuchet MS"/>
            </a:endParaRPr>
          </a:p>
          <a:p>
            <a:pPr marL="452120" algn="ctr">
              <a:lnSpc>
                <a:spcPts val="1415"/>
              </a:lnSpc>
              <a:spcBef>
                <a:spcPts val="30"/>
              </a:spcBef>
            </a:pPr>
            <a:r>
              <a:rPr sz="1200" b="1" dirty="0">
                <a:latin typeface="Trebuchet MS"/>
                <a:cs typeface="Trebuchet MS"/>
              </a:rPr>
              <a:t>y</a:t>
            </a:r>
            <a:r>
              <a:rPr sz="1200" b="1" baseline="-13888" dirty="0">
                <a:latin typeface="Trebuchet MS"/>
                <a:cs typeface="Trebuchet MS"/>
              </a:rPr>
              <a:t>s</a:t>
            </a:r>
            <a:r>
              <a:rPr sz="1200" b="1" spc="284" baseline="-13888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=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y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*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2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(scaled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version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-25" dirty="0">
                <a:latin typeface="Trebuchet MS"/>
                <a:cs typeface="Trebuchet MS"/>
              </a:rPr>
              <a:t> y),</a:t>
            </a:r>
            <a:endParaRPr sz="1200">
              <a:latin typeface="Trebuchet MS"/>
              <a:cs typeface="Trebuchet MS"/>
            </a:endParaRPr>
          </a:p>
          <a:p>
            <a:pPr marL="396875" algn="ctr">
              <a:lnSpc>
                <a:spcPts val="1415"/>
              </a:lnSpc>
            </a:pPr>
            <a:r>
              <a:rPr sz="1200" b="1" dirty="0">
                <a:latin typeface="Trebuchet MS"/>
                <a:cs typeface="Trebuchet MS"/>
              </a:rPr>
              <a:t>y</a:t>
            </a:r>
            <a:r>
              <a:rPr sz="1200" b="1" baseline="-13888" dirty="0">
                <a:latin typeface="Trebuchet MS"/>
                <a:cs typeface="Trebuchet MS"/>
              </a:rPr>
              <a:t>t</a:t>
            </a:r>
            <a:r>
              <a:rPr sz="1200" b="1" spc="254" baseline="-13888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=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y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+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5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(translated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version)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90" dirty="0">
                <a:solidFill>
                  <a:srgbClr val="4E67C8"/>
                </a:solidFill>
              </a:rPr>
              <a:t>CLUSTERING</a:t>
            </a:r>
            <a:endParaRPr sz="3600"/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</a:rPr>
              <a:t>UNSUPERVISED</a:t>
            </a:r>
            <a:r>
              <a:rPr sz="1800" spc="190" dirty="0">
                <a:solidFill>
                  <a:srgbClr val="5ECCF3"/>
                </a:solidFill>
              </a:rPr>
              <a:t> </a:t>
            </a:r>
            <a:r>
              <a:rPr sz="1800" spc="60" dirty="0">
                <a:solidFill>
                  <a:srgbClr val="5ECCF3"/>
                </a:solidFill>
              </a:rPr>
              <a:t>LEARNING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>
                <a:solidFill>
                  <a:srgbClr val="7A8DD6"/>
                </a:solidFill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1974</Words>
  <Application>Microsoft Office PowerPoint</Application>
  <PresentationFormat>On-screen Show (4:3)</PresentationFormat>
  <Paragraphs>352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SimSun-ExtB</vt:lpstr>
      <vt:lpstr>Aptos</vt:lpstr>
      <vt:lpstr>Arial</vt:lpstr>
      <vt:lpstr>Arial MT</vt:lpstr>
      <vt:lpstr>Calibri</vt:lpstr>
      <vt:lpstr>Cambria</vt:lpstr>
      <vt:lpstr>Cambria Math</vt:lpstr>
      <vt:lpstr>Symbol</vt:lpstr>
      <vt:lpstr>Tahoma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2024-03-18T07:42:41Z</dcterms:created>
  <dcterms:modified xsi:type="dcterms:W3CDTF">2024-03-25T05:15:31Z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2022-11-10T00:00:00Z</vt:filetime>
  </property>
  <property fmtid="{D5CDD505-2E9C-101B-9397-08002B2CF9AE}" pid="3" name="LastSaved">
    <vt:filetime>2024-03-18T00:00:00Z</vt:filetime>
  </property>
  <property fmtid="{D5CDD505-2E9C-101B-9397-08002B2CF9AE}" pid="4" name="Producer">
    <vt:lpwstr>macOS Version 11.6.5 (Build 20G527) Quartz PDFContext</vt:lpwstr>
  </property>
</Properties>
</file>