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novia.com/en/lessons/k-medoids-in-r-algorithm-and-practical-" TargetMode="External"/><Relationship Id="rId2" Type="http://schemas.openxmlformats.org/officeDocument/2006/relationships/hyperlink" Target="http://www.kdnuggets.com/2020/12/algorithms-explained-k-means-k-medoids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 </a:t>
            </a:r>
            <a:r>
              <a:rPr spc="85" dirty="0"/>
              <a:t>CS</a:t>
            </a:r>
            <a:r>
              <a:rPr lang="en-US" spc="85" dirty="0"/>
              <a:t>4038</a:t>
            </a:r>
            <a:r>
              <a:rPr spc="-110" dirty="0"/>
              <a:t> </a:t>
            </a:r>
            <a:endParaRPr spc="8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pc="290" dirty="0"/>
              <a:t>D</a:t>
            </a:r>
            <a:r>
              <a:rPr spc="-90" dirty="0"/>
              <a:t>A</a:t>
            </a:r>
            <a:r>
              <a:rPr spc="-280" dirty="0"/>
              <a:t>T</a:t>
            </a:r>
            <a:r>
              <a:rPr spc="275" dirty="0"/>
              <a:t>A</a:t>
            </a:r>
            <a:r>
              <a:rPr spc="-90" dirty="0"/>
              <a:t> </a:t>
            </a:r>
            <a:r>
              <a:rPr spc="254" dirty="0"/>
              <a:t>M</a:t>
            </a:r>
            <a:r>
              <a:rPr spc="204" dirty="0"/>
              <a:t>ININ</a:t>
            </a:r>
            <a:r>
              <a:rPr spc="229" dirty="0"/>
              <a:t>G</a:t>
            </a:r>
            <a:endParaRPr spc="215" dirty="0"/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65" dirty="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sz="160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-13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202</a:t>
            </a:r>
            <a:r>
              <a:rPr lang="en-US" sz="1600" b="1" spc="-254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4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NU</a:t>
            </a:r>
            <a:r>
              <a:rPr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b="1" spc="-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1800" b="1" spc="254" dirty="0">
                <a:solidFill>
                  <a:srgbClr val="FFFFFF"/>
                </a:solidFill>
                <a:latin typeface="Trebuchet MS"/>
                <a:cs typeface="Trebuchet MS"/>
              </a:rPr>
              <a:t>YESHA LIAQAT</a:t>
            </a:r>
            <a:endParaRPr sz="18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liaqat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800" b="0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IDS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931667"/>
            <a:ext cx="6880859" cy="13944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medoid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(Ci)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non-medoid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object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(Pi)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90" dirty="0">
                <a:solidFill>
                  <a:srgbClr val="212745"/>
                </a:solidFill>
                <a:latin typeface="Trebuchet MS"/>
                <a:cs typeface="Trebuchet MS"/>
              </a:rPr>
              <a:t>|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80" dirty="0">
                <a:solidFill>
                  <a:srgbClr val="212745"/>
                </a:solidFill>
                <a:latin typeface="Trebuchet MS"/>
                <a:cs typeface="Trebuchet MS"/>
              </a:rPr>
              <a:t>|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8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i="1" spc="-15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i="1" spc="-10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i="1" spc="-254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i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229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i="1" spc="-21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i="1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i="1" spc="-24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26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i="1" spc="-2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i="1" spc="-30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4572000"/>
            <a:ext cx="2965075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0078" y="2337653"/>
            <a:ext cx="6179804" cy="35171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594" y="2424390"/>
            <a:ext cx="6291677" cy="34801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49" y="2307069"/>
            <a:ext cx="6291377" cy="355864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91682" y="2333737"/>
            <a:ext cx="6808470" cy="3662045"/>
            <a:chOff x="1591682" y="2333737"/>
            <a:chExt cx="6808470" cy="3662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682" y="2333737"/>
              <a:ext cx="6279793" cy="3532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7911" y="4646739"/>
              <a:ext cx="5551778" cy="13487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504" y="2443323"/>
            <a:ext cx="6141541" cy="33350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044" y="2378341"/>
            <a:ext cx="6366612" cy="34755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122" y="2386951"/>
            <a:ext cx="6344073" cy="3418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330" y="1450569"/>
            <a:ext cx="6062662" cy="2024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9180" y="3795094"/>
            <a:ext cx="4881562" cy="20288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071" y="1486570"/>
            <a:ext cx="5381625" cy="2047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784" y="3824287"/>
            <a:ext cx="4848223" cy="2076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0" spc="-46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3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367532"/>
            <a:ext cx="217043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K-Means++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K-Medoid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PAM)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400" b="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35" dirty="0">
                <a:solidFill>
                  <a:srgbClr val="FFFFFF"/>
                </a:solidFill>
                <a:latin typeface="Trebuchet MS"/>
                <a:cs typeface="Trebuchet MS"/>
              </a:rPr>
              <a:t>K-MEDOID</a:t>
            </a:r>
            <a:r>
              <a:rPr sz="24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75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r>
              <a:rPr sz="24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6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235" y="1912620"/>
            <a:ext cx="8105775" cy="371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b="1" i="1" spc="-17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400" b="1" spc="-17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b="1" i="1" spc="-170" dirty="0">
                <a:solidFill>
                  <a:srgbClr val="212745"/>
                </a:solidFill>
                <a:latin typeface="Verdana"/>
                <a:cs typeface="Verdana"/>
              </a:rPr>
              <a:t>Medoids</a:t>
            </a:r>
            <a:r>
              <a:rPr sz="1400" b="1" i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400" spc="-2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representative</a:t>
            </a:r>
            <a:r>
              <a:rPr sz="14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00" u="sng" spc="-17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medoids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clusters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buClr>
                <a:srgbClr val="5ECCF3"/>
              </a:buClr>
              <a:buSzPct val="92857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400" i="1" spc="-80" dirty="0">
                <a:solidFill>
                  <a:srgbClr val="212745"/>
                </a:solidFill>
                <a:latin typeface="Trebuchet MS"/>
                <a:cs typeface="Trebuchet MS"/>
              </a:rPr>
              <a:t>PAM</a:t>
            </a:r>
            <a:r>
              <a:rPr sz="14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(Partitioning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Around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Medoids,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Kaufmann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Rousseeuw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1987)</a:t>
            </a:r>
            <a:endParaRPr sz="1400">
              <a:latin typeface="Verdana"/>
              <a:cs typeface="Verdana"/>
            </a:endParaRPr>
          </a:p>
          <a:p>
            <a:pPr marL="937260" marR="44450" lvl="2" indent="-269875">
              <a:lnSpc>
                <a:spcPct val="142900"/>
              </a:lnSpc>
              <a:spcBef>
                <a:spcPts val="79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37260" algn="l"/>
                <a:tab pos="937894" algn="l"/>
              </a:tabLst>
            </a:pP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Starts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initial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medoids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iteratively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replaces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medoids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non-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medoids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if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improves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total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resulting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endParaRPr sz="1400">
              <a:latin typeface="Verdana"/>
              <a:cs typeface="Verdana"/>
            </a:endParaRPr>
          </a:p>
          <a:p>
            <a:pPr marL="937260" marR="312420" lvl="2" indent="-269875">
              <a:lnSpc>
                <a:spcPct val="137100"/>
              </a:lnSpc>
              <a:spcBef>
                <a:spcPts val="10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37260" algn="l"/>
                <a:tab pos="937894" algn="l"/>
              </a:tabLst>
            </a:pPr>
            <a:r>
              <a:rPr sz="1400" i="1" spc="-80" dirty="0">
                <a:solidFill>
                  <a:srgbClr val="212745"/>
                </a:solidFill>
                <a:latin typeface="Trebuchet MS"/>
                <a:cs typeface="Trebuchet MS"/>
              </a:rPr>
              <a:t>PAM</a:t>
            </a:r>
            <a:r>
              <a:rPr sz="14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works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effectively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small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sets,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does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scale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well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for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large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sets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(due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pu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na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har char="◾"/>
            </a:pPr>
            <a:endParaRPr sz="1450">
              <a:latin typeface="Verdana"/>
              <a:cs typeface="Verdana"/>
            </a:endParaRPr>
          </a:p>
          <a:p>
            <a:pPr marL="937894" lvl="2" indent="-270510">
              <a:lnSpc>
                <a:spcPct val="100000"/>
              </a:lnSpc>
              <a:buClr>
                <a:srgbClr val="5ECCF3"/>
              </a:buClr>
              <a:buSzPct val="94117"/>
              <a:buFont typeface="Cambria"/>
              <a:buChar char="◾"/>
              <a:tabLst>
                <a:tab pos="937260" algn="l"/>
                <a:tab pos="937894" algn="l"/>
              </a:tabLst>
            </a:pPr>
            <a:r>
              <a:rPr sz="1700" b="1" spc="25" dirty="0">
                <a:solidFill>
                  <a:srgbClr val="212745"/>
                </a:solidFill>
                <a:latin typeface="Trebuchet MS"/>
                <a:cs typeface="Trebuchet MS"/>
              </a:rPr>
              <a:t>O(k(n-k)</a:t>
            </a:r>
            <a:r>
              <a:rPr sz="1650" b="1" spc="37" baseline="2525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650" b="1" spc="240" baseline="2525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2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700" b="1" spc="4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iteration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where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355" dirty="0">
                <a:solidFill>
                  <a:srgbClr val="212745"/>
                </a:solidFill>
                <a:latin typeface="Verdana"/>
                <a:cs typeface="Verdana"/>
              </a:rPr>
              <a:t>#</a:t>
            </a:r>
            <a:r>
              <a:rPr sz="15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data,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355" dirty="0">
                <a:solidFill>
                  <a:srgbClr val="212745"/>
                </a:solidFill>
                <a:latin typeface="Verdana"/>
                <a:cs typeface="Verdana"/>
              </a:rPr>
              <a:t>#</a:t>
            </a:r>
            <a:r>
              <a:rPr sz="15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clusters</a:t>
            </a:r>
            <a:endParaRPr sz="1500">
              <a:latin typeface="Verdana"/>
              <a:cs typeface="Verdana"/>
            </a:endParaRPr>
          </a:p>
          <a:p>
            <a:pPr marL="344170" indent="-306070">
              <a:lnSpc>
                <a:spcPct val="100000"/>
              </a:lnSpc>
              <a:spcBef>
                <a:spcPts val="167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variants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PAM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developed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improve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efficiency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original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algorithm,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12745"/>
                </a:solidFill>
                <a:latin typeface="Trebuchet MS"/>
                <a:cs typeface="Trebuchet MS"/>
              </a:rPr>
              <a:t>CLARA,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212745"/>
                </a:solidFill>
                <a:latin typeface="Trebuchet MS"/>
                <a:cs typeface="Trebuchet MS"/>
              </a:rPr>
              <a:t>CLARAN.</a:t>
            </a:r>
            <a:endParaRPr sz="140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22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300" spc="65" dirty="0">
                <a:solidFill>
                  <a:srgbClr val="212745"/>
                </a:solidFill>
                <a:latin typeface="Trebuchet MS"/>
                <a:cs typeface="Trebuchet MS"/>
              </a:rPr>
              <a:t>CLARA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Trebuchet MS"/>
                <a:cs typeface="Trebuchet MS"/>
              </a:rPr>
              <a:t>(Clustering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Applications</a:t>
            </a:r>
            <a:r>
              <a:rPr sz="1500" spc="-7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spcBef>
                <a:spcPts val="108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300" spc="85" dirty="0">
                <a:solidFill>
                  <a:srgbClr val="212745"/>
                </a:solidFill>
                <a:latin typeface="Trebuchet MS"/>
                <a:cs typeface="Trebuchet MS"/>
              </a:rPr>
              <a:t>CLARAN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Trebuchet MS"/>
                <a:cs typeface="Trebuchet MS"/>
              </a:rPr>
              <a:t>(Clustering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3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Applications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on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RANdomized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search)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K-MEDOID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1999352"/>
            <a:ext cx="7604759" cy="35623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-5" dirty="0">
                <a:solidFill>
                  <a:srgbClr val="212745"/>
                </a:solidFill>
                <a:latin typeface="Trebuchet MS"/>
                <a:cs typeface="Trebuchet MS"/>
              </a:rPr>
              <a:t>Advantages: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spc="-30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und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spc="-23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spc="-30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30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K-Medoid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fast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converges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fixed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steps.</a:t>
            </a:r>
            <a:endParaRPr sz="15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PAM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less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sensitive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outliers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than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partitioning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algorithms.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33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-5" dirty="0">
                <a:solidFill>
                  <a:srgbClr val="212745"/>
                </a:solidFill>
                <a:latin typeface="Trebuchet MS"/>
                <a:cs typeface="Trebuchet MS"/>
              </a:rPr>
              <a:t>Disadvantages:</a:t>
            </a:r>
            <a:endParaRPr sz="170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90700"/>
              </a:lnSpc>
              <a:spcBef>
                <a:spcPts val="9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5" dirty="0">
                <a:solidFill>
                  <a:srgbClr val="212745"/>
                </a:solidFill>
                <a:latin typeface="Verdana"/>
                <a:cs typeface="Verdana"/>
              </a:rPr>
              <a:t>main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disadvantage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K-Medoid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algorithms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suitable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non-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spherical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(arbitrary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shaped)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groups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objects.This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because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relies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minimizing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distances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non-medoid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medoid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(the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cluster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centre)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briefly,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it </a:t>
            </a:r>
            <a:r>
              <a:rPr sz="1500" spc="-50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uses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compactness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criteria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instead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connectivity.</a:t>
            </a:r>
            <a:endParaRPr sz="1500">
              <a:latin typeface="Verdana"/>
              <a:cs typeface="Verdana"/>
            </a:endParaRPr>
          </a:p>
          <a:p>
            <a:pPr marL="641985" marR="266065" lvl="1" indent="-306070">
              <a:lnSpc>
                <a:spcPts val="1610"/>
              </a:lnSpc>
              <a:spcBef>
                <a:spcPts val="10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85" dirty="0">
                <a:solidFill>
                  <a:srgbClr val="212745"/>
                </a:solidFill>
                <a:latin typeface="Verdana"/>
                <a:cs typeface="Verdana"/>
              </a:rPr>
              <a:t>may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obtain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results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runs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40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dataset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because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first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k </a:t>
            </a:r>
            <a:r>
              <a:rPr sz="1500" spc="-5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30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oi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ho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spc="-30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spc="-35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160524"/>
            <a:ext cx="7144384" cy="247142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9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10: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6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www.kdnuggets.com/2020/12/algorithms-explained-k-means-k-medoids- </a:t>
            </a:r>
            <a:r>
              <a:rPr sz="1600" spc="-47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600" u="sng" spc="-10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clustering.html</a:t>
            </a:r>
            <a:endParaRPr sz="1600">
              <a:latin typeface="Trebuchet MS"/>
              <a:cs typeface="Trebuchet MS"/>
            </a:endParaRPr>
          </a:p>
          <a:p>
            <a:pPr marL="641985" marR="80010" lvl="1" indent="-306070">
              <a:lnSpc>
                <a:spcPts val="1900"/>
              </a:lnSpc>
              <a:spcBef>
                <a:spcPts val="10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3"/>
              </a:rPr>
              <a:t>www.datanovia.com/en/lessons/k-medoids-in-r-algorithm-and-practical- </a:t>
            </a:r>
            <a:r>
              <a:rPr sz="1600" spc="-47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600" u="sng" spc="-12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examples/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LIMITATIONS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K-MEANS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855467"/>
            <a:ext cx="5247005" cy="2345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8135" marR="19685" indent="-306070">
              <a:lnSpc>
                <a:spcPct val="100400"/>
              </a:lnSpc>
              <a:spcBef>
                <a:spcPts val="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Lloyd’s</a:t>
            </a:r>
            <a:r>
              <a:rPr sz="1800" spc="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algorithm</a:t>
            </a:r>
            <a:r>
              <a:rPr sz="1800" spc="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z="1800" spc="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K-Means</a:t>
            </a:r>
            <a:r>
              <a:rPr sz="1800" spc="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clustering,</a:t>
            </a:r>
            <a:r>
              <a:rPr sz="1800" spc="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initial</a:t>
            </a:r>
            <a:r>
              <a:rPr sz="1800" spc="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centroids</a:t>
            </a:r>
            <a:r>
              <a:rPr sz="1800" spc="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picked</a:t>
            </a:r>
            <a:r>
              <a:rPr sz="1800" spc="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randomly.</a:t>
            </a:r>
            <a:r>
              <a:rPr sz="1800" spc="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Hence,</a:t>
            </a:r>
            <a:r>
              <a:rPr sz="1800" spc="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final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formed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clusters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depend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how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initial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centroids </a:t>
            </a:r>
            <a:r>
              <a:rPr sz="1800" spc="-3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were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picked.</a:t>
            </a:r>
            <a:endParaRPr sz="1800">
              <a:latin typeface="Calibri"/>
              <a:cs typeface="Calibri"/>
            </a:endParaRPr>
          </a:p>
          <a:p>
            <a:pPr marL="318135" marR="5080" indent="-306070">
              <a:lnSpc>
                <a:spcPct val="989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Also,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updated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centroids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means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data </a:t>
            </a:r>
            <a:r>
              <a:rPr sz="1800" spc="-3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points in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cluster.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These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centroids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not 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representative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original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points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 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affected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1093" y="2692909"/>
            <a:ext cx="2701342" cy="2171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63988" y="4905755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Arial"/>
                <a:cs typeface="Arial"/>
              </a:rPr>
              <a:t>K</a:t>
            </a:r>
            <a:r>
              <a:rPr sz="1400" b="1" spc="-20" dirty="0">
                <a:latin typeface="Arial"/>
                <a:cs typeface="Arial"/>
              </a:rPr>
              <a:t>-</a:t>
            </a:r>
            <a:r>
              <a:rPr sz="1400" b="1" spc="-45" dirty="0">
                <a:latin typeface="Arial"/>
                <a:cs typeface="Arial"/>
              </a:rPr>
              <a:t>m</a:t>
            </a:r>
            <a:r>
              <a:rPr sz="1400" b="1" spc="-30" dirty="0">
                <a:latin typeface="Arial"/>
                <a:cs typeface="Arial"/>
              </a:rPr>
              <a:t>ea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(</a:t>
            </a: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C</a:t>
            </a:r>
            <a:r>
              <a:rPr sz="1400" b="1" spc="-15" dirty="0">
                <a:latin typeface="Arial"/>
                <a:cs typeface="Arial"/>
              </a:rPr>
              <a:t>l</a:t>
            </a:r>
            <a:r>
              <a:rPr sz="1400" b="1" spc="-35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99841"/>
            <a:ext cx="7682865" cy="232981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There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approaches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avoid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problem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initialization</a:t>
            </a:r>
            <a:r>
              <a:rPr sz="18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sensitivity:</a:t>
            </a:r>
            <a:endParaRPr sz="1800">
              <a:latin typeface="Calibri"/>
              <a:cs typeface="Calibri"/>
            </a:endParaRPr>
          </a:p>
          <a:p>
            <a:pPr marL="641985" marR="5080" lvl="1" indent="-306070">
              <a:lnSpc>
                <a:spcPct val="101899"/>
              </a:lnSpc>
              <a:spcBef>
                <a:spcPts val="910"/>
              </a:spcBef>
              <a:buClr>
                <a:srgbClr val="5ECCF3"/>
              </a:buClr>
              <a:buSzPct val="93750"/>
              <a:buAutoNum type="arabicPeriod"/>
              <a:tabLst>
                <a:tab pos="641985" algn="l"/>
                <a:tab pos="642620" algn="l"/>
              </a:tabLst>
            </a:pPr>
            <a:r>
              <a:rPr sz="1600" b="1" spc="-15" dirty="0">
                <a:solidFill>
                  <a:srgbClr val="292929"/>
                </a:solidFill>
                <a:latin typeface="Calibri"/>
                <a:cs typeface="Calibri"/>
              </a:rPr>
              <a:t>Repeat</a:t>
            </a:r>
            <a:r>
              <a:rPr sz="1600" b="1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Calibri"/>
                <a:cs typeface="Calibri"/>
              </a:rPr>
              <a:t>K-means:</a:t>
            </a:r>
            <a:r>
              <a:rPr sz="1600" b="1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Repeating</a:t>
            </a:r>
            <a:r>
              <a:rPr sz="16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algorithm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initialization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centroids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several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times </a:t>
            </a:r>
            <a:r>
              <a:rPr sz="1600" spc="-3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and pick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clustering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approach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has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small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intra-cluster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distance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large</a:t>
            </a:r>
            <a:r>
              <a:rPr sz="16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inter-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 cluster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distance.</a:t>
            </a:r>
            <a:endParaRPr sz="1600">
              <a:latin typeface="Calibri"/>
              <a:cs typeface="Calibri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AutoNum type="arabicPeriod"/>
              <a:tabLst>
                <a:tab pos="641985" algn="l"/>
                <a:tab pos="642620" algn="l"/>
              </a:tabLst>
            </a:pPr>
            <a:r>
              <a:rPr sz="1600" b="1" spc="-5" dirty="0">
                <a:solidFill>
                  <a:srgbClr val="292929"/>
                </a:solidFill>
                <a:latin typeface="Calibri"/>
                <a:cs typeface="Calibri"/>
              </a:rPr>
              <a:t>K-Means++: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K-Means++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 smart</a:t>
            </a:r>
            <a:r>
              <a:rPr sz="16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centroid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initialization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 technique.</a:t>
            </a:r>
            <a:endParaRPr sz="1600">
              <a:latin typeface="Calibri"/>
              <a:cs typeface="Calibri"/>
            </a:endParaRPr>
          </a:p>
          <a:p>
            <a:pPr marL="912494" lvl="2" indent="-270510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idea is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to pick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initial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centroids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far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possible.</a:t>
            </a:r>
            <a:endParaRPr sz="1400">
              <a:latin typeface="Calibri"/>
              <a:cs typeface="Calibri"/>
            </a:endParaRPr>
          </a:p>
          <a:p>
            <a:pPr marL="912494" lvl="2" indent="-27051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rest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algorithm</a:t>
            </a:r>
            <a:r>
              <a:rPr sz="14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same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that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K-Means.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7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4" dirty="0">
                <a:solidFill>
                  <a:srgbClr val="FFFFFF"/>
                </a:solidFill>
                <a:latin typeface="Trebuchet MS"/>
                <a:cs typeface="Trebuchet MS"/>
              </a:rPr>
              <a:t>K-MEANS++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188" y="2099564"/>
            <a:ext cx="7509509" cy="10191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Pick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first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point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(C</a:t>
            </a:r>
            <a:r>
              <a:rPr sz="1800" baseline="-13888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randomly.</a:t>
            </a:r>
            <a:endParaRPr sz="1800">
              <a:latin typeface="Calibri"/>
              <a:cs typeface="Calibri"/>
            </a:endParaRPr>
          </a:p>
          <a:p>
            <a:pPr marL="344170" marR="30480" indent="-306070">
              <a:lnSpc>
                <a:spcPts val="2020"/>
              </a:lnSpc>
              <a:spcBef>
                <a:spcPts val="930"/>
              </a:spcBef>
              <a:buClr>
                <a:srgbClr val="5ECCF3"/>
              </a:buClr>
              <a:buSzPct val="94444"/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Compute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distance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points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selected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centroid.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distance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spc="-7" baseline="-13888" dirty="0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sz="1800" spc="202" baseline="-1388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point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farthest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computed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by: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188" y="4708652"/>
            <a:ext cx="7205345" cy="9245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4170" marR="30480" indent="-306070">
              <a:lnSpc>
                <a:spcPts val="1920"/>
              </a:lnSpc>
              <a:spcBef>
                <a:spcPts val="360"/>
              </a:spcBef>
              <a:buClr>
                <a:srgbClr val="5ECCF3"/>
              </a:buClr>
              <a:buSzPct val="94444"/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Make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point x</a:t>
            </a:r>
            <a:r>
              <a:rPr sz="1800" spc="-7" baseline="-13888" dirty="0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sz="1800" baseline="-1388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as the new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centroid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that is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having maximum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probability </a:t>
            </a:r>
            <a:r>
              <a:rPr sz="1800" spc="-3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proportional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sz="1800" baseline="-13888" dirty="0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44170" indent="-306070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4444"/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Repeat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above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steps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till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find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k-centroids.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3417002"/>
            <a:ext cx="3505200" cy="406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1600" y="4046086"/>
            <a:ext cx="3721735" cy="523240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 marR="120014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sz="1350" baseline="-18518" dirty="0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Distance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350" baseline="-18518" dirty="0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sz="1350" spc="165" baseline="-185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point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4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farthest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 centroid </a:t>
            </a:r>
            <a:r>
              <a:rPr sz="1400" spc="-3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m: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number of</a:t>
            </a:r>
            <a:r>
              <a:rPr sz="14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centroids already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picked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9248" y="3082544"/>
            <a:ext cx="45034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254" dirty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sz="3300" b="0" spc="-150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3300" b="0" spc="229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300" b="0" spc="260" dirty="0">
                <a:solidFill>
                  <a:srgbClr val="000000"/>
                </a:solidFill>
                <a:latin typeface="Trebuchet MS"/>
                <a:cs typeface="Trebuchet MS"/>
              </a:rPr>
              <a:t>ED</a:t>
            </a:r>
            <a:r>
              <a:rPr sz="3300" b="0" spc="30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300" b="0" spc="175" dirty="0">
                <a:solidFill>
                  <a:srgbClr val="000000"/>
                </a:solidFill>
                <a:latin typeface="Trebuchet MS"/>
                <a:cs typeface="Trebuchet MS"/>
              </a:rPr>
              <a:t>ID</a:t>
            </a:r>
            <a:r>
              <a:rPr sz="3300" b="0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300" b="0" spc="2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300" b="0" spc="-6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3300" b="0" spc="20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3300" b="0" spc="484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300" b="0" spc="6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300" b="0" spc="-1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300" b="0" spc="-2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300" b="0" spc="235" dirty="0">
                <a:solidFill>
                  <a:srgbClr val="000000"/>
                </a:solidFill>
                <a:latin typeface="Trebuchet MS"/>
                <a:cs typeface="Trebuchet MS"/>
              </a:rPr>
              <a:t>HM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400" b="0" spc="4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-65" dirty="0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sz="2400" b="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0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0" spc="3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b="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0" spc="4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24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3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-1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b="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9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b="0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0" spc="4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2400" b="0" spc="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b="0" spc="-6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400" b="0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0" spc="-15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0" spc="3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120" dirty="0">
                <a:solidFill>
                  <a:srgbClr val="FFFFFF"/>
                </a:solidFill>
                <a:latin typeface="Trebuchet MS"/>
                <a:cs typeface="Trebuchet MS"/>
              </a:rPr>
              <a:t>D?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649" y="1994408"/>
            <a:ext cx="7278370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k-means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sensitive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outliers!</a:t>
            </a:r>
            <a:endParaRPr sz="1500">
              <a:latin typeface="Verdana"/>
              <a:cs typeface="Verdana"/>
            </a:endParaRPr>
          </a:p>
          <a:p>
            <a:pPr marL="642620" marR="5080" lvl="1" indent="-306070">
              <a:lnSpc>
                <a:spcPct val="1493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Since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object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extremely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large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85" dirty="0">
                <a:solidFill>
                  <a:srgbClr val="212745"/>
                </a:solidFill>
                <a:latin typeface="Verdana"/>
                <a:cs typeface="Verdana"/>
              </a:rPr>
              <a:t>may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substantially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distort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distribution </a:t>
            </a:r>
            <a:r>
              <a:rPr sz="1500" spc="-50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318135" marR="235585" indent="-306070">
              <a:lnSpc>
                <a:spcPct val="150700"/>
              </a:lnSpc>
              <a:spcBef>
                <a:spcPts val="8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u="sng" spc="-1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K-Medoids:</a:t>
            </a:r>
            <a:r>
              <a:rPr sz="1500" b="1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Instead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taking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500" b="1" spc="-185" dirty="0">
                <a:solidFill>
                  <a:srgbClr val="212745"/>
                </a:solidFill>
                <a:latin typeface="Verdana"/>
                <a:cs typeface="Verdana"/>
              </a:rPr>
              <a:t>mean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value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object in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cluster </a:t>
            </a:r>
            <a:r>
              <a:rPr sz="1500" spc="-235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500" spc="-22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reference </a:t>
            </a:r>
            <a:r>
              <a:rPr sz="1500" spc="-5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point,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medoids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used,</a:t>
            </a:r>
            <a:r>
              <a:rPr sz="15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which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60" dirty="0">
                <a:solidFill>
                  <a:srgbClr val="212745"/>
                </a:solidFill>
                <a:latin typeface="Verdana"/>
                <a:cs typeface="Verdana"/>
              </a:rPr>
              <a:t>most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centrally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located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object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cluster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499" y="4087876"/>
            <a:ext cx="4818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-229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600" b="1" spc="-1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b="1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b="1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b="1" spc="-254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b="1" spc="-2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b="1" spc="-210" dirty="0">
                <a:solidFill>
                  <a:srgbClr val="212745"/>
                </a:solidFill>
                <a:latin typeface="Verdana"/>
                <a:cs typeface="Verdana"/>
              </a:rPr>
              <a:t>un</a:t>
            </a:r>
            <a:r>
              <a:rPr sz="1600" b="1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b="1" spc="-18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b="1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26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600" b="1" spc="-3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600" b="1" spc="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b="1" spc="-11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b="1" spc="-254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53" y="4100960"/>
            <a:ext cx="2237740" cy="831215"/>
          </a:xfrm>
          <a:custGeom>
            <a:avLst/>
            <a:gdLst/>
            <a:ahLst/>
            <a:cxnLst/>
            <a:rect l="l" t="t" r="r" b="b"/>
            <a:pathLst>
              <a:path w="2237740" h="831214">
                <a:moveTo>
                  <a:pt x="2237281" y="0"/>
                </a:moveTo>
                <a:lnTo>
                  <a:pt x="0" y="0"/>
                </a:lnTo>
                <a:lnTo>
                  <a:pt x="0" y="830996"/>
                </a:lnTo>
                <a:lnTo>
                  <a:pt x="2237281" y="830996"/>
                </a:lnTo>
                <a:lnTo>
                  <a:pt x="2237281" y="0"/>
                </a:lnTo>
                <a:close/>
              </a:path>
            </a:pathLst>
          </a:custGeom>
          <a:solidFill>
            <a:srgbClr val="CAF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2193" y="4132579"/>
            <a:ext cx="2043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med</a:t>
            </a:r>
            <a:r>
              <a:rPr sz="1200" b="1" spc="20" dirty="0">
                <a:latin typeface="Trebuchet MS"/>
                <a:cs typeface="Trebuchet MS"/>
              </a:rPr>
              <a:t>o</a:t>
            </a:r>
            <a:r>
              <a:rPr sz="1200" b="1" spc="-40" dirty="0">
                <a:latin typeface="Trebuchet MS"/>
                <a:cs typeface="Trebuchet MS"/>
              </a:rPr>
              <a:t>i</a:t>
            </a:r>
            <a:r>
              <a:rPr sz="1200" b="1" dirty="0">
                <a:latin typeface="Trebuchet MS"/>
                <a:cs typeface="Trebuchet MS"/>
              </a:rPr>
              <a:t>d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be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130" dirty="0">
                <a:latin typeface="Trebuchet MS"/>
                <a:cs typeface="Trebuchet MS"/>
              </a:rPr>
              <a:t>f</a:t>
            </a:r>
            <a:r>
              <a:rPr sz="1200" spc="-105" dirty="0">
                <a:latin typeface="Trebuchet MS"/>
                <a:cs typeface="Trebuchet MS"/>
              </a:rPr>
              <a:t>i</a:t>
            </a:r>
            <a:r>
              <a:rPr sz="1200" spc="-70" dirty="0">
                <a:latin typeface="Trebuchet MS"/>
                <a:cs typeface="Trebuchet MS"/>
              </a:rPr>
              <a:t>ne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s </a:t>
            </a:r>
            <a:r>
              <a:rPr sz="1200" spc="-85" dirty="0">
                <a:latin typeface="Trebuchet MS"/>
                <a:cs typeface="Trebuchet MS"/>
              </a:rPr>
              <a:t>a  </a:t>
            </a:r>
            <a:r>
              <a:rPr sz="1200" spc="-30" dirty="0">
                <a:latin typeface="Trebuchet MS"/>
                <a:cs typeface="Trebuchet MS"/>
              </a:rPr>
              <a:t>po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70" dirty="0">
                <a:latin typeface="Trebuchet MS"/>
                <a:cs typeface="Trebuchet MS"/>
              </a:rPr>
              <a:t>nt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40" dirty="0">
                <a:latin typeface="Trebuchet MS"/>
                <a:cs typeface="Trebuchet MS"/>
              </a:rPr>
              <a:t>us</a:t>
            </a:r>
            <a:r>
              <a:rPr sz="1200" spc="-80" dirty="0">
                <a:latin typeface="Trebuchet MS"/>
                <a:cs typeface="Trebuchet MS"/>
              </a:rPr>
              <a:t>te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w</a:t>
            </a:r>
            <a:r>
              <a:rPr sz="1200" spc="-20" dirty="0">
                <a:latin typeface="Trebuchet MS"/>
                <a:cs typeface="Trebuchet MS"/>
              </a:rPr>
              <a:t>ho</a:t>
            </a:r>
            <a:r>
              <a:rPr sz="1200" spc="-2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95" dirty="0">
                <a:latin typeface="Trebuchet MS"/>
                <a:cs typeface="Trebuchet MS"/>
              </a:rPr>
              <a:t>l  </a:t>
            </a:r>
            <a:r>
              <a:rPr sz="1200" spc="-90" dirty="0">
                <a:latin typeface="Trebuchet MS"/>
                <a:cs typeface="Trebuchet MS"/>
              </a:rPr>
              <a:t>d</a:t>
            </a:r>
            <a:r>
              <a:rPr sz="1200" spc="-55" dirty="0">
                <a:latin typeface="Trebuchet MS"/>
                <a:cs typeface="Trebuchet MS"/>
              </a:rPr>
              <a:t>i</a:t>
            </a:r>
            <a:r>
              <a:rPr sz="1200" spc="-50" dirty="0">
                <a:latin typeface="Trebuchet MS"/>
                <a:cs typeface="Trebuchet MS"/>
              </a:rPr>
              <a:t>ss</a:t>
            </a:r>
            <a:r>
              <a:rPr sz="1200" spc="-40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65" dirty="0">
                <a:latin typeface="Trebuchet MS"/>
                <a:cs typeface="Trebuchet MS"/>
              </a:rPr>
              <a:t>a</a:t>
            </a:r>
            <a:r>
              <a:rPr sz="1200" spc="-55" dirty="0">
                <a:latin typeface="Trebuchet MS"/>
                <a:cs typeface="Trebuchet MS"/>
              </a:rPr>
              <a:t>r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ty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w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95" dirty="0">
                <a:latin typeface="Trebuchet MS"/>
                <a:cs typeface="Trebuchet MS"/>
              </a:rPr>
              <a:t>l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70" dirty="0">
                <a:latin typeface="Trebuchet MS"/>
                <a:cs typeface="Trebuchet MS"/>
              </a:rPr>
              <a:t>he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70" dirty="0">
                <a:latin typeface="Trebuchet MS"/>
                <a:cs typeface="Trebuchet MS"/>
              </a:rPr>
              <a:t>he</a:t>
            </a:r>
            <a:r>
              <a:rPr sz="1200" spc="5" dirty="0">
                <a:latin typeface="Trebuchet MS"/>
                <a:cs typeface="Trebuchet MS"/>
              </a:rPr>
              <a:t>r  </a:t>
            </a:r>
            <a:r>
              <a:rPr sz="1200" spc="-30" dirty="0">
                <a:latin typeface="Trebuchet MS"/>
                <a:cs typeface="Trebuchet MS"/>
              </a:rPr>
              <a:t>po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70" dirty="0">
                <a:latin typeface="Trebuchet MS"/>
                <a:cs typeface="Trebuchet MS"/>
              </a:rPr>
              <a:t>nt</a:t>
            </a:r>
            <a:r>
              <a:rPr sz="1200" spc="-25" dirty="0">
                <a:latin typeface="Trebuchet MS"/>
                <a:cs typeface="Trebuchet MS"/>
              </a:rPr>
              <a:t>s 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70" dirty="0">
                <a:latin typeface="Trebuchet MS"/>
                <a:cs typeface="Trebuchet MS"/>
              </a:rPr>
              <a:t>he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40" dirty="0">
                <a:latin typeface="Trebuchet MS"/>
                <a:cs typeface="Trebuchet MS"/>
              </a:rPr>
              <a:t>us</a:t>
            </a:r>
            <a:r>
              <a:rPr sz="1200" spc="-80" dirty="0">
                <a:latin typeface="Trebuchet MS"/>
                <a:cs typeface="Trebuchet MS"/>
              </a:rPr>
              <a:t>te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25" dirty="0">
                <a:latin typeface="Trebuchet MS"/>
                <a:cs typeface="Trebuchet MS"/>
              </a:rPr>
              <a:t>s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90" dirty="0">
                <a:latin typeface="Trebuchet MS"/>
                <a:cs typeface="Trebuchet MS"/>
              </a:rPr>
              <a:t>n</a:t>
            </a:r>
            <a:r>
              <a:rPr sz="1200" spc="-55" dirty="0">
                <a:latin typeface="Trebuchet MS"/>
                <a:cs typeface="Trebuchet MS"/>
              </a:rPr>
              <a:t>i</a:t>
            </a:r>
            <a:r>
              <a:rPr sz="1200" spc="-90" dirty="0">
                <a:latin typeface="Trebuchet MS"/>
                <a:cs typeface="Trebuchet MS"/>
              </a:rPr>
              <a:t>m</a:t>
            </a:r>
            <a:r>
              <a:rPr sz="1200" spc="-55" dirty="0">
                <a:latin typeface="Trebuchet MS"/>
                <a:cs typeface="Trebuchet MS"/>
              </a:rPr>
              <a:t>u</a:t>
            </a:r>
            <a:r>
              <a:rPr sz="1200" spc="-85" dirty="0">
                <a:latin typeface="Trebuchet MS"/>
                <a:cs typeface="Trebuchet MS"/>
              </a:rPr>
              <a:t>m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769" y="5467973"/>
            <a:ext cx="83521" cy="909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769" y="5172000"/>
            <a:ext cx="83521" cy="924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5994" y="5614451"/>
            <a:ext cx="84900" cy="924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7137" y="5025523"/>
            <a:ext cx="84900" cy="924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1769" y="4877535"/>
            <a:ext cx="83521" cy="924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87227" y="5319986"/>
            <a:ext cx="83521" cy="924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7137" y="5319986"/>
            <a:ext cx="84900" cy="924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93882" y="5908915"/>
            <a:ext cx="83521" cy="924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25994" y="5467973"/>
            <a:ext cx="84900" cy="909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3882" y="5319986"/>
            <a:ext cx="83521" cy="924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20312" y="6047740"/>
            <a:ext cx="4191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4483" y="4572507"/>
            <a:ext cx="889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25" dirty="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0947" y="6145276"/>
            <a:ext cx="153924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" algn="l"/>
                <a:tab pos="344170" algn="l"/>
                <a:tab pos="505459" algn="l"/>
                <a:tab pos="669925" algn="l"/>
                <a:tab pos="837565" algn="l"/>
                <a:tab pos="1004569" algn="l"/>
                <a:tab pos="1169670" algn="l"/>
                <a:tab pos="1330960" algn="l"/>
                <a:tab pos="1497965" algn="l"/>
              </a:tabLst>
            </a:pPr>
            <a:r>
              <a:rPr sz="400" dirty="0">
                <a:latin typeface="Arial MT"/>
                <a:cs typeface="Arial MT"/>
              </a:rPr>
              <a:t>0	1	2	3	4	5	6	7	8	9</a:t>
            </a:r>
            <a:endParaRPr sz="40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65433" y="4590020"/>
          <a:ext cx="3309620" cy="153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9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9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8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8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7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7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6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6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5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5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82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4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4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3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3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2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2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82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1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1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3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5"/>
                        </a:lnSpc>
                        <a:spcBef>
                          <a:spcPts val="325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0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515329" y="6145276"/>
            <a:ext cx="889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25" dirty="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88634" y="4626862"/>
            <a:ext cx="1657350" cy="1478915"/>
            <a:chOff x="5088634" y="4626862"/>
            <a:chExt cx="1657350" cy="1478915"/>
          </a:xfrm>
        </p:grpSpPr>
        <p:sp>
          <p:nvSpPr>
            <p:cNvPr id="23" name="object 23"/>
            <p:cNvSpPr/>
            <p:nvPr/>
          </p:nvSpPr>
          <p:spPr>
            <a:xfrm>
              <a:off x="5091809" y="4630037"/>
              <a:ext cx="1651000" cy="1472565"/>
            </a:xfrm>
            <a:custGeom>
              <a:avLst/>
              <a:gdLst/>
              <a:ahLst/>
              <a:cxnLst/>
              <a:rect l="l" t="t" r="r" b="b"/>
              <a:pathLst>
                <a:path w="1651000" h="1472564">
                  <a:moveTo>
                    <a:pt x="0" y="0"/>
                  </a:moveTo>
                  <a:lnTo>
                    <a:pt x="1650918" y="0"/>
                  </a:lnTo>
                  <a:lnTo>
                    <a:pt x="1650918" y="1472322"/>
                  </a:lnTo>
                  <a:lnTo>
                    <a:pt x="0" y="147232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3396" y="5467973"/>
              <a:ext cx="83521" cy="9091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43396" y="5171999"/>
              <a:ext cx="83521" cy="924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7620" y="5614451"/>
              <a:ext cx="84900" cy="924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8763" y="5025523"/>
              <a:ext cx="84900" cy="92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3396" y="4877535"/>
              <a:ext cx="83521" cy="924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8854" y="5319986"/>
              <a:ext cx="83521" cy="924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08763" y="5319986"/>
              <a:ext cx="84900" cy="924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5507" y="5908915"/>
              <a:ext cx="83521" cy="924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7620" y="5467973"/>
              <a:ext cx="84900" cy="909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5507" y="5319986"/>
              <a:ext cx="83521" cy="924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42318" y="5042287"/>
              <a:ext cx="654685" cy="414020"/>
            </a:xfrm>
            <a:custGeom>
              <a:avLst/>
              <a:gdLst/>
              <a:ahLst/>
              <a:cxnLst/>
              <a:rect l="l" t="t" r="r" b="b"/>
              <a:pathLst>
                <a:path w="654685" h="414020">
                  <a:moveTo>
                    <a:pt x="173856" y="3232"/>
                  </a:moveTo>
                  <a:lnTo>
                    <a:pt x="144261" y="9264"/>
                  </a:lnTo>
                  <a:lnTo>
                    <a:pt x="123536" y="18586"/>
                  </a:lnTo>
                  <a:lnTo>
                    <a:pt x="107333" y="30506"/>
                  </a:lnTo>
                  <a:lnTo>
                    <a:pt x="91304" y="44331"/>
                  </a:lnTo>
                  <a:lnTo>
                    <a:pt x="84739" y="49454"/>
                  </a:lnTo>
                  <a:lnTo>
                    <a:pt x="77739" y="54490"/>
                  </a:lnTo>
                  <a:lnTo>
                    <a:pt x="70565" y="59527"/>
                  </a:lnTo>
                  <a:lnTo>
                    <a:pt x="63478" y="64650"/>
                  </a:lnTo>
                  <a:lnTo>
                    <a:pt x="58840" y="67882"/>
                  </a:lnTo>
                  <a:lnTo>
                    <a:pt x="49565" y="74809"/>
                  </a:lnTo>
                  <a:lnTo>
                    <a:pt x="38884" y="91152"/>
                  </a:lnTo>
                  <a:lnTo>
                    <a:pt x="28116" y="107192"/>
                  </a:lnTo>
                  <a:lnTo>
                    <a:pt x="17869" y="123318"/>
                  </a:lnTo>
                  <a:lnTo>
                    <a:pt x="8753" y="139921"/>
                  </a:lnTo>
                  <a:lnTo>
                    <a:pt x="0" y="188264"/>
                  </a:lnTo>
                  <a:lnTo>
                    <a:pt x="637" y="234702"/>
                  </a:lnTo>
                  <a:lnTo>
                    <a:pt x="15536" y="279928"/>
                  </a:lnTo>
                  <a:lnTo>
                    <a:pt x="49565" y="324635"/>
                  </a:lnTo>
                  <a:lnTo>
                    <a:pt x="91304" y="352342"/>
                  </a:lnTo>
                  <a:lnTo>
                    <a:pt x="131957" y="374537"/>
                  </a:lnTo>
                  <a:lnTo>
                    <a:pt x="182783" y="391709"/>
                  </a:lnTo>
                  <a:lnTo>
                    <a:pt x="239349" y="404553"/>
                  </a:lnTo>
                  <a:lnTo>
                    <a:pt x="297219" y="413760"/>
                  </a:lnTo>
                  <a:lnTo>
                    <a:pt x="338059" y="410902"/>
                  </a:lnTo>
                  <a:lnTo>
                    <a:pt x="375596" y="406833"/>
                  </a:lnTo>
                  <a:lnTo>
                    <a:pt x="411741" y="401032"/>
                  </a:lnTo>
                  <a:lnTo>
                    <a:pt x="448408" y="392979"/>
                  </a:lnTo>
                  <a:lnTo>
                    <a:pt x="476799" y="373397"/>
                  </a:lnTo>
                  <a:lnTo>
                    <a:pt x="505799" y="356844"/>
                  </a:lnTo>
                  <a:lnTo>
                    <a:pt x="538799" y="342197"/>
                  </a:lnTo>
                  <a:lnTo>
                    <a:pt x="579191" y="328329"/>
                  </a:lnTo>
                  <a:lnTo>
                    <a:pt x="594032" y="316215"/>
                  </a:lnTo>
                  <a:lnTo>
                    <a:pt x="606090" y="304836"/>
                  </a:lnTo>
                  <a:lnTo>
                    <a:pt x="616756" y="293197"/>
                  </a:lnTo>
                  <a:lnTo>
                    <a:pt x="627423" y="280303"/>
                  </a:lnTo>
                  <a:lnTo>
                    <a:pt x="632988" y="273838"/>
                  </a:lnTo>
                  <a:lnTo>
                    <a:pt x="635771" y="266912"/>
                  </a:lnTo>
                  <a:lnTo>
                    <a:pt x="640409" y="259985"/>
                  </a:lnTo>
                  <a:lnTo>
                    <a:pt x="643191" y="256291"/>
                  </a:lnTo>
                  <a:lnTo>
                    <a:pt x="647829" y="249364"/>
                  </a:lnTo>
                  <a:lnTo>
                    <a:pt x="653655" y="220524"/>
                  </a:lnTo>
                  <a:lnTo>
                    <a:pt x="654090" y="191121"/>
                  </a:lnTo>
                  <a:lnTo>
                    <a:pt x="644438" y="162671"/>
                  </a:lnTo>
                  <a:lnTo>
                    <a:pt x="620003" y="136688"/>
                  </a:lnTo>
                  <a:lnTo>
                    <a:pt x="602481" y="115056"/>
                  </a:lnTo>
                  <a:lnTo>
                    <a:pt x="550742" y="77334"/>
                  </a:lnTo>
                  <a:lnTo>
                    <a:pt x="503669" y="56027"/>
                  </a:lnTo>
                  <a:lnTo>
                    <a:pt x="476219" y="45767"/>
                  </a:lnTo>
                  <a:lnTo>
                    <a:pt x="462321" y="40637"/>
                  </a:lnTo>
                  <a:lnTo>
                    <a:pt x="450321" y="36401"/>
                  </a:lnTo>
                  <a:lnTo>
                    <a:pt x="436582" y="32036"/>
                  </a:lnTo>
                  <a:lnTo>
                    <a:pt x="425277" y="28623"/>
                  </a:lnTo>
                  <a:lnTo>
                    <a:pt x="420582" y="27245"/>
                  </a:lnTo>
                  <a:lnTo>
                    <a:pt x="389683" y="11818"/>
                  </a:lnTo>
                  <a:lnTo>
                    <a:pt x="350784" y="4271"/>
                  </a:lnTo>
                  <a:lnTo>
                    <a:pt x="307364" y="1399"/>
                  </a:lnTo>
                  <a:lnTo>
                    <a:pt x="262900" y="0"/>
                  </a:lnTo>
                  <a:lnTo>
                    <a:pt x="242175" y="634"/>
                  </a:lnTo>
                  <a:lnTo>
                    <a:pt x="201073" y="2078"/>
                  </a:lnTo>
                  <a:lnTo>
                    <a:pt x="167363" y="6465"/>
                  </a:lnTo>
                  <a:lnTo>
                    <a:pt x="159942" y="6465"/>
                  </a:lnTo>
                  <a:lnTo>
                    <a:pt x="154377" y="6465"/>
                  </a:lnTo>
                  <a:lnTo>
                    <a:pt x="169218" y="4156"/>
                  </a:lnTo>
                  <a:lnTo>
                    <a:pt x="173856" y="323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5175" y="5434907"/>
              <a:ext cx="798830" cy="413384"/>
            </a:xfrm>
            <a:custGeom>
              <a:avLst/>
              <a:gdLst/>
              <a:ahLst/>
              <a:cxnLst/>
              <a:rect l="l" t="t" r="r" b="b"/>
              <a:pathLst>
                <a:path w="798829" h="413385">
                  <a:moveTo>
                    <a:pt x="505974" y="20478"/>
                  </a:moveTo>
                  <a:lnTo>
                    <a:pt x="467718" y="34339"/>
                  </a:lnTo>
                  <a:lnTo>
                    <a:pt x="434508" y="50032"/>
                  </a:lnTo>
                  <a:lnTo>
                    <a:pt x="403012" y="66424"/>
                  </a:lnTo>
                  <a:lnTo>
                    <a:pt x="369897" y="82379"/>
                  </a:lnTo>
                  <a:lnTo>
                    <a:pt x="343684" y="101112"/>
                  </a:lnTo>
                  <a:lnTo>
                    <a:pt x="310998" y="116355"/>
                  </a:lnTo>
                  <a:lnTo>
                    <a:pt x="272218" y="128456"/>
                  </a:lnTo>
                  <a:lnTo>
                    <a:pt x="227726" y="137764"/>
                  </a:lnTo>
                  <a:lnTo>
                    <a:pt x="222649" y="141022"/>
                  </a:lnTo>
                  <a:lnTo>
                    <a:pt x="218587" y="145211"/>
                  </a:lnTo>
                  <a:lnTo>
                    <a:pt x="212494" y="148004"/>
                  </a:lnTo>
                  <a:lnTo>
                    <a:pt x="206401" y="150796"/>
                  </a:lnTo>
                  <a:lnTo>
                    <a:pt x="196246" y="151727"/>
                  </a:lnTo>
                  <a:lnTo>
                    <a:pt x="190153" y="154985"/>
                  </a:lnTo>
                  <a:lnTo>
                    <a:pt x="185075" y="157778"/>
                  </a:lnTo>
                  <a:lnTo>
                    <a:pt x="186091" y="161966"/>
                  </a:lnTo>
                  <a:lnTo>
                    <a:pt x="182029" y="165224"/>
                  </a:lnTo>
                  <a:lnTo>
                    <a:pt x="176967" y="168911"/>
                  </a:lnTo>
                  <a:lnTo>
                    <a:pt x="171239" y="172380"/>
                  </a:lnTo>
                  <a:lnTo>
                    <a:pt x="165320" y="175762"/>
                  </a:lnTo>
                  <a:lnTo>
                    <a:pt x="159687" y="179187"/>
                  </a:lnTo>
                  <a:lnTo>
                    <a:pt x="151532" y="192364"/>
                  </a:lnTo>
                  <a:lnTo>
                    <a:pt x="144709" y="205716"/>
                  </a:lnTo>
                  <a:lnTo>
                    <a:pt x="135982" y="218719"/>
                  </a:lnTo>
                  <a:lnTo>
                    <a:pt x="122114" y="230849"/>
                  </a:lnTo>
                  <a:lnTo>
                    <a:pt x="116021" y="234572"/>
                  </a:lnTo>
                  <a:lnTo>
                    <a:pt x="105866" y="237365"/>
                  </a:lnTo>
                  <a:lnTo>
                    <a:pt x="99773" y="241088"/>
                  </a:lnTo>
                  <a:lnTo>
                    <a:pt x="63294" y="270955"/>
                  </a:lnTo>
                  <a:lnTo>
                    <a:pt x="59280" y="275238"/>
                  </a:lnTo>
                  <a:lnTo>
                    <a:pt x="21833" y="300815"/>
                  </a:lnTo>
                  <a:lnTo>
                    <a:pt x="7743" y="318341"/>
                  </a:lnTo>
                  <a:lnTo>
                    <a:pt x="1269" y="327191"/>
                  </a:lnTo>
                  <a:lnTo>
                    <a:pt x="634" y="340063"/>
                  </a:lnTo>
                  <a:lnTo>
                    <a:pt x="0" y="358607"/>
                  </a:lnTo>
                  <a:lnTo>
                    <a:pt x="5839" y="377849"/>
                  </a:lnTo>
                  <a:lnTo>
                    <a:pt x="24625" y="392816"/>
                  </a:lnTo>
                  <a:lnTo>
                    <a:pt x="35034" y="396699"/>
                  </a:lnTo>
                  <a:lnTo>
                    <a:pt x="46205" y="400146"/>
                  </a:lnTo>
                  <a:lnTo>
                    <a:pt x="57756" y="403418"/>
                  </a:lnTo>
                  <a:lnTo>
                    <a:pt x="69308" y="406778"/>
                  </a:lnTo>
                  <a:lnTo>
                    <a:pt x="81859" y="409563"/>
                  </a:lnTo>
                  <a:lnTo>
                    <a:pt x="96599" y="411607"/>
                  </a:lnTo>
                  <a:lnTo>
                    <a:pt x="108865" y="412865"/>
                  </a:lnTo>
                  <a:lnTo>
                    <a:pt x="113990" y="413294"/>
                  </a:lnTo>
                  <a:lnTo>
                    <a:pt x="148517" y="412929"/>
                  </a:lnTo>
                  <a:lnTo>
                    <a:pt x="195474" y="412609"/>
                  </a:lnTo>
                  <a:lnTo>
                    <a:pt x="248524" y="411820"/>
                  </a:lnTo>
                  <a:lnTo>
                    <a:pt x="301330" y="410047"/>
                  </a:lnTo>
                  <a:lnTo>
                    <a:pt x="347556" y="406778"/>
                  </a:lnTo>
                  <a:lnTo>
                    <a:pt x="389413" y="401295"/>
                  </a:lnTo>
                  <a:lnTo>
                    <a:pt x="430319" y="394677"/>
                  </a:lnTo>
                  <a:lnTo>
                    <a:pt x="471225" y="388060"/>
                  </a:lnTo>
                  <a:lnTo>
                    <a:pt x="513083" y="382576"/>
                  </a:lnTo>
                  <a:lnTo>
                    <a:pt x="526332" y="379020"/>
                  </a:lnTo>
                  <a:lnTo>
                    <a:pt x="539867" y="375769"/>
                  </a:lnTo>
                  <a:lnTo>
                    <a:pt x="598099" y="354825"/>
                  </a:lnTo>
                  <a:lnTo>
                    <a:pt x="651858" y="320966"/>
                  </a:lnTo>
                  <a:lnTo>
                    <a:pt x="681529" y="290772"/>
                  </a:lnTo>
                  <a:lnTo>
                    <a:pt x="687067" y="284794"/>
                  </a:lnTo>
                  <a:lnTo>
                    <a:pt x="726339" y="259647"/>
                  </a:lnTo>
                  <a:lnTo>
                    <a:pt x="746649" y="248069"/>
                  </a:lnTo>
                  <a:lnTo>
                    <a:pt x="756375" y="236412"/>
                  </a:lnTo>
                  <a:lnTo>
                    <a:pt x="768863" y="223926"/>
                  </a:lnTo>
                  <a:lnTo>
                    <a:pt x="779637" y="213970"/>
                  </a:lnTo>
                  <a:lnTo>
                    <a:pt x="784222" y="209905"/>
                  </a:lnTo>
                  <a:lnTo>
                    <a:pt x="787729" y="203403"/>
                  </a:lnTo>
                  <a:lnTo>
                    <a:pt x="792473" y="194197"/>
                  </a:lnTo>
                  <a:lnTo>
                    <a:pt x="796646" y="185165"/>
                  </a:lnTo>
                  <a:lnTo>
                    <a:pt x="798439" y="179187"/>
                  </a:lnTo>
                  <a:lnTo>
                    <a:pt x="798026" y="147846"/>
                  </a:lnTo>
                  <a:lnTo>
                    <a:pt x="781176" y="76503"/>
                  </a:lnTo>
                  <a:lnTo>
                    <a:pt x="755713" y="43456"/>
                  </a:lnTo>
                  <a:lnTo>
                    <a:pt x="712874" y="16796"/>
                  </a:lnTo>
                  <a:lnTo>
                    <a:pt x="648145" y="0"/>
                  </a:lnTo>
                  <a:lnTo>
                    <a:pt x="613284" y="1534"/>
                  </a:lnTo>
                  <a:lnTo>
                    <a:pt x="558035" y="5825"/>
                  </a:lnTo>
                  <a:lnTo>
                    <a:pt x="520255" y="16551"/>
                  </a:lnTo>
                  <a:lnTo>
                    <a:pt x="517145" y="19547"/>
                  </a:lnTo>
                  <a:lnTo>
                    <a:pt x="514035" y="20449"/>
                  </a:lnTo>
                  <a:lnTo>
                    <a:pt x="505974" y="2047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43186" y="5123600"/>
              <a:ext cx="75672" cy="1544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04654" y="5558501"/>
              <a:ext cx="75672" cy="15449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966108" y="4572507"/>
            <a:ext cx="889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25" dirty="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62573" y="6145276"/>
            <a:ext cx="1723389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" algn="l"/>
                <a:tab pos="344170" algn="l"/>
                <a:tab pos="505459" algn="l"/>
                <a:tab pos="669925" algn="l"/>
                <a:tab pos="837565" algn="l"/>
                <a:tab pos="1004569" algn="l"/>
                <a:tab pos="1169670" algn="l"/>
                <a:tab pos="1330960" algn="l"/>
                <a:tab pos="1497965" algn="l"/>
              </a:tabLst>
            </a:pPr>
            <a:r>
              <a:rPr sz="400" dirty="0">
                <a:latin typeface="Arial MT"/>
                <a:cs typeface="Arial MT"/>
              </a:rPr>
              <a:t>0	1	2	3	4	5	6	7	8	9        </a:t>
            </a:r>
            <a:r>
              <a:rPr sz="400" spc="-55" dirty="0">
                <a:latin typeface="Arial MT"/>
                <a:cs typeface="Arial MT"/>
              </a:rPr>
              <a:t> </a:t>
            </a:r>
            <a:r>
              <a:rPr sz="400" spc="25" dirty="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46640" y="5406965"/>
            <a:ext cx="814069" cy="76200"/>
          </a:xfrm>
          <a:custGeom>
            <a:avLst/>
            <a:gdLst/>
            <a:ahLst/>
            <a:cxnLst/>
            <a:rect l="l" t="t" r="r" b="b"/>
            <a:pathLst>
              <a:path w="814070" h="76200">
                <a:moveTo>
                  <a:pt x="737704" y="0"/>
                </a:moveTo>
                <a:lnTo>
                  <a:pt x="737703" y="76200"/>
                </a:lnTo>
                <a:lnTo>
                  <a:pt x="804379" y="42862"/>
                </a:lnTo>
                <a:lnTo>
                  <a:pt x="750404" y="42862"/>
                </a:lnTo>
                <a:lnTo>
                  <a:pt x="750404" y="33337"/>
                </a:lnTo>
                <a:lnTo>
                  <a:pt x="804379" y="33337"/>
                </a:lnTo>
                <a:lnTo>
                  <a:pt x="737704" y="0"/>
                </a:lnTo>
                <a:close/>
              </a:path>
              <a:path w="814070" h="76200">
                <a:moveTo>
                  <a:pt x="737704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37704" y="42862"/>
                </a:lnTo>
                <a:lnTo>
                  <a:pt x="737704" y="33337"/>
                </a:lnTo>
                <a:close/>
              </a:path>
              <a:path w="814070" h="76200">
                <a:moveTo>
                  <a:pt x="804379" y="33337"/>
                </a:moveTo>
                <a:lnTo>
                  <a:pt x="750404" y="33337"/>
                </a:lnTo>
                <a:lnTo>
                  <a:pt x="750404" y="42862"/>
                </a:lnTo>
                <a:lnTo>
                  <a:pt x="804379" y="42862"/>
                </a:lnTo>
                <a:lnTo>
                  <a:pt x="813904" y="38100"/>
                </a:lnTo>
                <a:lnTo>
                  <a:pt x="804379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800" b="0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IDS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587244"/>
            <a:ext cx="7462520" cy="27533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spc="25" dirty="0">
                <a:solidFill>
                  <a:srgbClr val="212745"/>
                </a:solidFill>
                <a:latin typeface="Trebuchet MS"/>
                <a:cs typeface="Trebuchet MS"/>
              </a:rPr>
              <a:t>Algorithm:</a:t>
            </a:r>
            <a:endParaRPr sz="1800">
              <a:latin typeface="Trebuchet MS"/>
              <a:cs typeface="Trebuchet MS"/>
            </a:endParaRPr>
          </a:p>
          <a:p>
            <a:pPr marL="461645" indent="-20637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2280" algn="l"/>
              </a:tabLst>
            </a:pP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Initialize: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select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random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out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medoids.</a:t>
            </a:r>
            <a:endParaRPr sz="1800">
              <a:latin typeface="Trebuchet MS"/>
              <a:cs typeface="Trebuchet MS"/>
            </a:endParaRPr>
          </a:p>
          <a:p>
            <a:pPr marL="255904" marR="236220">
              <a:lnSpc>
                <a:spcPts val="2090"/>
              </a:lnSpc>
              <a:spcBef>
                <a:spcPts val="180"/>
              </a:spcBef>
              <a:buAutoNum type="arabicPeriod"/>
              <a:tabLst>
                <a:tab pos="443865" algn="l"/>
              </a:tabLst>
            </a:pP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Associate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closest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medoid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common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distance </a:t>
            </a:r>
            <a:r>
              <a:rPr sz="1800" i="1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2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2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hod</a:t>
            </a:r>
            <a:r>
              <a:rPr sz="1800" i="1" spc="-114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i="1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i="1" spc="-26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i="1" spc="-30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i="1" spc="-30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anha</a:t>
            </a: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2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i="1" spc="-10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24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1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2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3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i="1" spc="-2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3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i="1" spc="-12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i="1" spc="-30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7355" indent="-172085">
              <a:lnSpc>
                <a:spcPts val="2150"/>
              </a:lnSpc>
              <a:buAutoNum type="arabicPeriod"/>
              <a:tabLst>
                <a:tab pos="427990" algn="l"/>
              </a:tabLst>
            </a:pPr>
            <a:r>
              <a:rPr sz="1800" i="1" spc="12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il</a:t>
            </a:r>
            <a:r>
              <a:rPr sz="1800" i="1" spc="-2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6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st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2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ses:</a:t>
            </a:r>
            <a:endParaRPr sz="1800">
              <a:latin typeface="Trebuchet MS"/>
              <a:cs typeface="Trebuchet MS"/>
            </a:endParaRPr>
          </a:p>
          <a:p>
            <a:pPr marL="763270">
              <a:lnSpc>
                <a:spcPts val="2125"/>
              </a:lnSpc>
              <a:spcBef>
                <a:spcPts val="45"/>
              </a:spcBef>
            </a:pP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medoid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35" dirty="0">
                <a:solidFill>
                  <a:srgbClr val="212745"/>
                </a:solidFill>
                <a:latin typeface="Trebuchet MS"/>
                <a:cs typeface="Trebuchet MS"/>
              </a:rPr>
              <a:t>m,</a:t>
            </a:r>
            <a:r>
              <a:rPr sz="1800" i="1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medoid:</a:t>
            </a:r>
            <a:endParaRPr sz="1800">
              <a:latin typeface="Trebuchet MS"/>
              <a:cs typeface="Trebuchet MS"/>
            </a:endParaRPr>
          </a:p>
          <a:p>
            <a:pPr marL="1477645" lvl="1" indent="-206375">
              <a:lnSpc>
                <a:spcPts val="2125"/>
              </a:lnSpc>
              <a:buAutoNum type="arabicPeriod"/>
              <a:tabLst>
                <a:tab pos="1478280" algn="l"/>
              </a:tabLst>
            </a:pP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Swap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29" dirty="0">
                <a:solidFill>
                  <a:srgbClr val="212745"/>
                </a:solidFill>
                <a:latin typeface="Trebuchet MS"/>
                <a:cs typeface="Trebuchet MS"/>
              </a:rPr>
              <a:t>o,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associate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closest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medoid,</a:t>
            </a:r>
            <a:endParaRPr sz="1800">
              <a:latin typeface="Trebuchet MS"/>
              <a:cs typeface="Trebuchet MS"/>
            </a:endParaRPr>
          </a:p>
          <a:p>
            <a:pPr marL="1384300">
              <a:lnSpc>
                <a:spcPts val="2125"/>
              </a:lnSpc>
              <a:spcBef>
                <a:spcPts val="50"/>
              </a:spcBef>
            </a:pP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21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i="1" spc="-12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i="1" spc="-1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i="1" spc="-26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i="1" spc="-229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i="1" spc="-1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i="1" spc="-290" dirty="0">
                <a:solidFill>
                  <a:srgbClr val="212745"/>
                </a:solidFill>
                <a:latin typeface="Trebuchet MS"/>
                <a:cs typeface="Trebuchet MS"/>
              </a:rPr>
              <a:t>t.</a:t>
            </a:r>
            <a:endParaRPr sz="1800">
              <a:latin typeface="Trebuchet MS"/>
              <a:cs typeface="Trebuchet MS"/>
            </a:endParaRPr>
          </a:p>
          <a:p>
            <a:pPr marL="1477645" lvl="1" indent="-205740">
              <a:lnSpc>
                <a:spcPts val="2125"/>
              </a:lnSpc>
              <a:buAutoNum type="arabicPeriod" startAt="2"/>
              <a:tabLst>
                <a:tab pos="1477645" algn="l"/>
              </a:tabLst>
            </a:pP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212745"/>
                </a:solidFill>
                <a:latin typeface="Trebuchet MS"/>
                <a:cs typeface="Trebuchet MS"/>
              </a:rPr>
              <a:t>total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cost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5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70" dirty="0">
                <a:solidFill>
                  <a:srgbClr val="212745"/>
                </a:solidFill>
                <a:latin typeface="Trebuchet MS"/>
                <a:cs typeface="Trebuchet MS"/>
              </a:rPr>
              <a:t>previous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step,</a:t>
            </a:r>
            <a:r>
              <a:rPr sz="1800" i="1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212745"/>
                </a:solidFill>
                <a:latin typeface="Trebuchet MS"/>
                <a:cs typeface="Trebuchet MS"/>
              </a:rPr>
              <a:t>undo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swap.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3640" y="5923732"/>
            <a:ext cx="6286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dirty="0">
                <a:latin typeface="Tahoma"/>
                <a:cs typeface="Tahoma"/>
              </a:rPr>
              <a:t>9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400" b="0" spc="-3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0" spc="-36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400" b="0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0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b="0" spc="1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9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b="0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0" spc="185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400" b="0" spc="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65" dirty="0">
                <a:solidFill>
                  <a:srgbClr val="FFFFFF"/>
                </a:solidFill>
                <a:latin typeface="Trebuchet MS"/>
                <a:cs typeface="Trebuchet MS"/>
              </a:rPr>
              <a:t>IDS</a:t>
            </a:r>
            <a:r>
              <a:rPr sz="2400"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0" spc="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b="0" spc="3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0" spc="-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0" spc="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0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2130" y="2407878"/>
            <a:ext cx="1535430" cy="1365885"/>
            <a:chOff x="5932130" y="2407878"/>
            <a:chExt cx="1535430" cy="1365885"/>
          </a:xfrm>
        </p:grpSpPr>
        <p:sp>
          <p:nvSpPr>
            <p:cNvPr id="5" name="object 5"/>
            <p:cNvSpPr/>
            <p:nvPr/>
          </p:nvSpPr>
          <p:spPr>
            <a:xfrm>
              <a:off x="5952519" y="2412006"/>
              <a:ext cx="1502410" cy="1211580"/>
            </a:xfrm>
            <a:custGeom>
              <a:avLst/>
              <a:gdLst/>
              <a:ahLst/>
              <a:cxnLst/>
              <a:rect l="l" t="t" r="r" b="b"/>
              <a:pathLst>
                <a:path w="1502409" h="1211579">
                  <a:moveTo>
                    <a:pt x="0" y="1210986"/>
                  </a:moveTo>
                  <a:lnTo>
                    <a:pt x="1502271" y="1210986"/>
                  </a:lnTo>
                </a:path>
                <a:path w="1502409" h="1211579">
                  <a:moveTo>
                    <a:pt x="0" y="1072798"/>
                  </a:moveTo>
                  <a:lnTo>
                    <a:pt x="1502271" y="1072798"/>
                  </a:lnTo>
                </a:path>
                <a:path w="1502409" h="1211579">
                  <a:moveTo>
                    <a:pt x="0" y="942682"/>
                  </a:moveTo>
                  <a:lnTo>
                    <a:pt x="1502271" y="942682"/>
                  </a:lnTo>
                </a:path>
                <a:path w="1502409" h="1211579">
                  <a:moveTo>
                    <a:pt x="0" y="804493"/>
                  </a:moveTo>
                  <a:lnTo>
                    <a:pt x="1502271" y="804493"/>
                  </a:lnTo>
                </a:path>
                <a:path w="1502409" h="1211579">
                  <a:moveTo>
                    <a:pt x="0" y="674596"/>
                  </a:moveTo>
                  <a:lnTo>
                    <a:pt x="1502271" y="674596"/>
                  </a:lnTo>
                </a:path>
                <a:path w="1502409" h="1211579">
                  <a:moveTo>
                    <a:pt x="0" y="536426"/>
                  </a:moveTo>
                  <a:lnTo>
                    <a:pt x="1502271" y="536426"/>
                  </a:lnTo>
                </a:path>
                <a:path w="1502409" h="1211579">
                  <a:moveTo>
                    <a:pt x="0" y="406566"/>
                  </a:moveTo>
                  <a:lnTo>
                    <a:pt x="1502271" y="406566"/>
                  </a:lnTo>
                </a:path>
                <a:path w="1502409" h="1211579">
                  <a:moveTo>
                    <a:pt x="0" y="268304"/>
                  </a:moveTo>
                  <a:lnTo>
                    <a:pt x="1502271" y="268304"/>
                  </a:lnTo>
                </a:path>
                <a:path w="1502409" h="1211579">
                  <a:moveTo>
                    <a:pt x="0" y="138261"/>
                  </a:moveTo>
                  <a:lnTo>
                    <a:pt x="1502271" y="138261"/>
                  </a:lnTo>
                </a:path>
                <a:path w="1502409" h="1211579">
                  <a:moveTo>
                    <a:pt x="0" y="0"/>
                  </a:moveTo>
                  <a:lnTo>
                    <a:pt x="1502271" y="0"/>
                  </a:lnTo>
                </a:path>
              </a:pathLst>
            </a:custGeom>
            <a:ln w="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7645" y="2412006"/>
              <a:ext cx="1355725" cy="1332865"/>
            </a:xfrm>
            <a:custGeom>
              <a:avLst/>
              <a:gdLst/>
              <a:ahLst/>
              <a:cxnLst/>
              <a:rect l="l" t="t" r="r" b="b"/>
              <a:pathLst>
                <a:path w="1355725" h="1332864">
                  <a:moveTo>
                    <a:pt x="0" y="0"/>
                  </a:moveTo>
                  <a:lnTo>
                    <a:pt x="0" y="1332783"/>
                  </a:lnTo>
                </a:path>
                <a:path w="1355725" h="1332864">
                  <a:moveTo>
                    <a:pt x="147005" y="0"/>
                  </a:moveTo>
                  <a:lnTo>
                    <a:pt x="147005" y="1332783"/>
                  </a:lnTo>
                </a:path>
                <a:path w="1355725" h="1332864">
                  <a:moveTo>
                    <a:pt x="302131" y="0"/>
                  </a:moveTo>
                  <a:lnTo>
                    <a:pt x="302131" y="1332783"/>
                  </a:lnTo>
                </a:path>
                <a:path w="1355725" h="1332864">
                  <a:moveTo>
                    <a:pt x="449137" y="0"/>
                  </a:moveTo>
                  <a:lnTo>
                    <a:pt x="449137" y="1332783"/>
                  </a:lnTo>
                </a:path>
                <a:path w="1355725" h="1332864">
                  <a:moveTo>
                    <a:pt x="604273" y="0"/>
                  </a:moveTo>
                  <a:lnTo>
                    <a:pt x="604273" y="1332783"/>
                  </a:lnTo>
                </a:path>
                <a:path w="1355725" h="1332864">
                  <a:moveTo>
                    <a:pt x="751012" y="0"/>
                  </a:moveTo>
                  <a:lnTo>
                    <a:pt x="751012" y="1332783"/>
                  </a:lnTo>
                </a:path>
                <a:path w="1355725" h="1332864">
                  <a:moveTo>
                    <a:pt x="906193" y="0"/>
                  </a:moveTo>
                  <a:lnTo>
                    <a:pt x="906193" y="1332783"/>
                  </a:lnTo>
                </a:path>
                <a:path w="1355725" h="1332864">
                  <a:moveTo>
                    <a:pt x="1053208" y="0"/>
                  </a:moveTo>
                  <a:lnTo>
                    <a:pt x="1053208" y="1332783"/>
                  </a:lnTo>
                </a:path>
                <a:path w="1355725" h="1332864">
                  <a:moveTo>
                    <a:pt x="1208298" y="0"/>
                  </a:moveTo>
                  <a:lnTo>
                    <a:pt x="1208298" y="1332783"/>
                  </a:lnTo>
                </a:path>
                <a:path w="1355725" h="1332864">
                  <a:moveTo>
                    <a:pt x="1355312" y="0"/>
                  </a:moveTo>
                  <a:lnTo>
                    <a:pt x="1355312" y="1332783"/>
                  </a:lnTo>
                </a:path>
              </a:pathLst>
            </a:custGeom>
            <a:ln w="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6257" y="2412006"/>
              <a:ext cx="1527175" cy="1341120"/>
            </a:xfrm>
            <a:custGeom>
              <a:avLst/>
              <a:gdLst/>
              <a:ahLst/>
              <a:cxnLst/>
              <a:rect l="l" t="t" r="r" b="b"/>
              <a:pathLst>
                <a:path w="1527175" h="1341120">
                  <a:moveTo>
                    <a:pt x="16261" y="0"/>
                  </a:moveTo>
                  <a:lnTo>
                    <a:pt x="1518533" y="0"/>
                  </a:lnTo>
                </a:path>
                <a:path w="1527175" h="1341120">
                  <a:moveTo>
                    <a:pt x="1526700" y="0"/>
                  </a:moveTo>
                  <a:lnTo>
                    <a:pt x="1526700" y="1332783"/>
                  </a:lnTo>
                </a:path>
                <a:path w="1527175" h="1341120">
                  <a:moveTo>
                    <a:pt x="1526700" y="1340874"/>
                  </a:moveTo>
                  <a:lnTo>
                    <a:pt x="24383" y="1340874"/>
                  </a:lnTo>
                </a:path>
                <a:path w="1527175" h="1341120">
                  <a:moveTo>
                    <a:pt x="16261" y="1340874"/>
                  </a:moveTo>
                  <a:lnTo>
                    <a:pt x="16261" y="8310"/>
                  </a:lnTo>
                </a:path>
                <a:path w="1527175" h="1341120">
                  <a:moveTo>
                    <a:pt x="16261" y="0"/>
                  </a:moveTo>
                  <a:lnTo>
                    <a:pt x="16261" y="1332783"/>
                  </a:lnTo>
                </a:path>
                <a:path w="1527175" h="1341120">
                  <a:moveTo>
                    <a:pt x="0" y="1340874"/>
                  </a:moveTo>
                  <a:lnTo>
                    <a:pt x="8130" y="1340874"/>
                  </a:lnTo>
                </a:path>
                <a:path w="1527175" h="1341120">
                  <a:moveTo>
                    <a:pt x="0" y="1210986"/>
                  </a:moveTo>
                  <a:lnTo>
                    <a:pt x="8130" y="1210986"/>
                  </a:lnTo>
                </a:path>
                <a:path w="1527175" h="1341120">
                  <a:moveTo>
                    <a:pt x="0" y="1072798"/>
                  </a:moveTo>
                  <a:lnTo>
                    <a:pt x="8130" y="1072798"/>
                  </a:lnTo>
                </a:path>
                <a:path w="1527175" h="1341120">
                  <a:moveTo>
                    <a:pt x="0" y="942682"/>
                  </a:moveTo>
                  <a:lnTo>
                    <a:pt x="8130" y="942682"/>
                  </a:lnTo>
                </a:path>
                <a:path w="1527175" h="1341120">
                  <a:moveTo>
                    <a:pt x="0" y="804493"/>
                  </a:moveTo>
                  <a:lnTo>
                    <a:pt x="8130" y="804493"/>
                  </a:lnTo>
                </a:path>
                <a:path w="1527175" h="1341120">
                  <a:moveTo>
                    <a:pt x="0" y="674596"/>
                  </a:moveTo>
                  <a:lnTo>
                    <a:pt x="8130" y="674596"/>
                  </a:lnTo>
                </a:path>
                <a:path w="1527175" h="1341120">
                  <a:moveTo>
                    <a:pt x="0" y="536426"/>
                  </a:moveTo>
                  <a:lnTo>
                    <a:pt x="8130" y="536426"/>
                  </a:lnTo>
                </a:path>
                <a:path w="1527175" h="1341120">
                  <a:moveTo>
                    <a:pt x="0" y="406566"/>
                  </a:moveTo>
                  <a:lnTo>
                    <a:pt x="8130" y="406566"/>
                  </a:lnTo>
                </a:path>
                <a:path w="1527175" h="1341120">
                  <a:moveTo>
                    <a:pt x="0" y="268304"/>
                  </a:moveTo>
                  <a:lnTo>
                    <a:pt x="8130" y="268304"/>
                  </a:lnTo>
                </a:path>
                <a:path w="1527175" h="1341120">
                  <a:moveTo>
                    <a:pt x="0" y="138261"/>
                  </a:moveTo>
                  <a:lnTo>
                    <a:pt x="8130" y="138261"/>
                  </a:lnTo>
                </a:path>
                <a:path w="1527175" h="1341120">
                  <a:moveTo>
                    <a:pt x="0" y="0"/>
                  </a:moveTo>
                  <a:lnTo>
                    <a:pt x="8130" y="0"/>
                  </a:lnTo>
                </a:path>
                <a:path w="1527175" h="1341120">
                  <a:moveTo>
                    <a:pt x="16261" y="1340874"/>
                  </a:moveTo>
                  <a:lnTo>
                    <a:pt x="1518533" y="1340874"/>
                  </a:lnTo>
                </a:path>
              </a:pathLst>
            </a:custGeom>
            <a:ln w="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8454" y="3765126"/>
              <a:ext cx="1518920" cy="0"/>
            </a:xfrm>
            <a:custGeom>
              <a:avLst/>
              <a:gdLst/>
              <a:ahLst/>
              <a:cxnLst/>
              <a:rect l="l" t="t" r="r" b="b"/>
              <a:pathLst>
                <a:path w="1518920">
                  <a:moveTo>
                    <a:pt x="0" y="0"/>
                  </a:moveTo>
                  <a:lnTo>
                    <a:pt x="8129" y="0"/>
                  </a:lnTo>
                </a:path>
                <a:path w="1518920">
                  <a:moveTo>
                    <a:pt x="155126" y="0"/>
                  </a:moveTo>
                  <a:lnTo>
                    <a:pt x="163255" y="0"/>
                  </a:lnTo>
                </a:path>
                <a:path w="1518920">
                  <a:moveTo>
                    <a:pt x="302131" y="0"/>
                  </a:moveTo>
                  <a:lnTo>
                    <a:pt x="310261" y="0"/>
                  </a:lnTo>
                </a:path>
                <a:path w="1518920">
                  <a:moveTo>
                    <a:pt x="457258" y="0"/>
                  </a:moveTo>
                  <a:lnTo>
                    <a:pt x="465387" y="0"/>
                  </a:lnTo>
                </a:path>
                <a:path w="1518920">
                  <a:moveTo>
                    <a:pt x="604263" y="0"/>
                  </a:moveTo>
                  <a:lnTo>
                    <a:pt x="612393" y="0"/>
                  </a:lnTo>
                </a:path>
                <a:path w="1518920">
                  <a:moveTo>
                    <a:pt x="759399" y="0"/>
                  </a:moveTo>
                  <a:lnTo>
                    <a:pt x="767528" y="0"/>
                  </a:lnTo>
                </a:path>
                <a:path w="1518920">
                  <a:moveTo>
                    <a:pt x="906138" y="0"/>
                  </a:moveTo>
                  <a:lnTo>
                    <a:pt x="914268" y="0"/>
                  </a:lnTo>
                </a:path>
                <a:path w="1518920">
                  <a:moveTo>
                    <a:pt x="1061320" y="0"/>
                  </a:moveTo>
                  <a:lnTo>
                    <a:pt x="1069449" y="0"/>
                  </a:lnTo>
                </a:path>
                <a:path w="1518920">
                  <a:moveTo>
                    <a:pt x="1208335" y="0"/>
                  </a:moveTo>
                  <a:lnTo>
                    <a:pt x="1216464" y="0"/>
                  </a:lnTo>
                </a:path>
                <a:path w="1518920">
                  <a:moveTo>
                    <a:pt x="1363425" y="0"/>
                  </a:moveTo>
                  <a:lnTo>
                    <a:pt x="1371554" y="0"/>
                  </a:lnTo>
                </a:path>
                <a:path w="1518920">
                  <a:moveTo>
                    <a:pt x="1510439" y="0"/>
                  </a:moveTo>
                  <a:lnTo>
                    <a:pt x="1518568" y="0"/>
                  </a:lnTo>
                </a:path>
              </a:pathLst>
            </a:custGeom>
            <a:ln w="8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8596" y="3155587"/>
              <a:ext cx="122371" cy="1220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3460" y="2887484"/>
              <a:ext cx="122371" cy="1218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56667" y="329784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0" y="56848"/>
                  </a:lnTo>
                  <a:lnTo>
                    <a:pt x="57172" y="113705"/>
                  </a:lnTo>
                  <a:lnTo>
                    <a:pt x="114252" y="56848"/>
                  </a:lnTo>
                  <a:lnTo>
                    <a:pt x="5717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6667" y="329784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114252" y="56848"/>
                  </a:lnTo>
                  <a:lnTo>
                    <a:pt x="57172" y="113705"/>
                  </a:lnTo>
                  <a:lnTo>
                    <a:pt x="0" y="56848"/>
                  </a:lnTo>
                  <a:lnTo>
                    <a:pt x="57172" y="0"/>
                  </a:lnTo>
                  <a:close/>
                </a:path>
              </a:pathLst>
            </a:custGeom>
            <a:ln w="810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5601" y="2757441"/>
              <a:ext cx="122371" cy="1219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596" y="2619453"/>
              <a:ext cx="122371" cy="1218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9627" y="3025746"/>
              <a:ext cx="122362" cy="1217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7522" y="3155587"/>
              <a:ext cx="122362" cy="1220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7522" y="3423892"/>
              <a:ext cx="122362" cy="121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56667" y="315964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0" y="56857"/>
                  </a:lnTo>
                  <a:lnTo>
                    <a:pt x="57172" y="113933"/>
                  </a:lnTo>
                  <a:lnTo>
                    <a:pt x="114252" y="56857"/>
                  </a:lnTo>
                  <a:lnTo>
                    <a:pt x="5717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56667" y="315964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114252" y="56857"/>
                  </a:lnTo>
                  <a:lnTo>
                    <a:pt x="57172" y="113933"/>
                  </a:lnTo>
                  <a:lnTo>
                    <a:pt x="0" y="56857"/>
                  </a:lnTo>
                  <a:lnTo>
                    <a:pt x="57172" y="0"/>
                  </a:lnTo>
                  <a:close/>
                </a:path>
              </a:pathLst>
            </a:custGeom>
            <a:ln w="810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2612" y="2887484"/>
              <a:ext cx="122362" cy="12180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760803" y="2270053"/>
            <a:ext cx="1796414" cy="1690370"/>
          </a:xfrm>
          <a:prstGeom prst="rect">
            <a:avLst/>
          </a:prstGeom>
          <a:ln w="810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350" spc="10" dirty="0"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9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8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7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6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5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4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3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350" spc="15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0</a:t>
            </a:r>
            <a:endParaRPr sz="3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220"/>
              </a:spcBef>
              <a:tabLst>
                <a:tab pos="334010" algn="l"/>
                <a:tab pos="636270" algn="l"/>
                <a:tab pos="938530" algn="l"/>
                <a:tab pos="1240155" algn="l"/>
                <a:tab pos="1542415" algn="l"/>
              </a:tabLst>
            </a:pPr>
            <a:r>
              <a:rPr sz="350" spc="15" dirty="0">
                <a:latin typeface="Times New Roman"/>
                <a:cs typeface="Times New Roman"/>
              </a:rPr>
              <a:t>0	1        </a:t>
            </a:r>
            <a:r>
              <a:rPr sz="350" spc="55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2	3        </a:t>
            </a:r>
            <a:r>
              <a:rPr sz="350" spc="60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4	5        </a:t>
            </a:r>
            <a:r>
              <a:rPr sz="350" spc="55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6	7        </a:t>
            </a:r>
            <a:r>
              <a:rPr sz="350" spc="60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8	9       </a:t>
            </a:r>
            <a:r>
              <a:rPr sz="350" spc="30" dirty="0">
                <a:latin typeface="Times New Roman"/>
                <a:cs typeface="Times New Roman"/>
              </a:rPr>
              <a:t> </a:t>
            </a:r>
            <a:r>
              <a:rPr sz="350" spc="10" dirty="0"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84056" y="2646974"/>
            <a:ext cx="1312545" cy="861060"/>
            <a:chOff x="6084056" y="2646974"/>
            <a:chExt cx="1312545" cy="861060"/>
          </a:xfrm>
        </p:grpSpPr>
        <p:sp>
          <p:nvSpPr>
            <p:cNvPr id="23" name="object 23"/>
            <p:cNvSpPr/>
            <p:nvPr/>
          </p:nvSpPr>
          <p:spPr>
            <a:xfrm>
              <a:off x="7002029" y="2997018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0"/>
                  </a:moveTo>
                  <a:lnTo>
                    <a:pt x="1" y="15120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8819" y="2651737"/>
              <a:ext cx="571500" cy="519430"/>
            </a:xfrm>
            <a:custGeom>
              <a:avLst/>
              <a:gdLst/>
              <a:ahLst/>
              <a:cxnLst/>
              <a:rect l="l" t="t" r="r" b="b"/>
              <a:pathLst>
                <a:path w="571500" h="519430">
                  <a:moveTo>
                    <a:pt x="0" y="259556"/>
                  </a:moveTo>
                  <a:lnTo>
                    <a:pt x="4603" y="212900"/>
                  </a:lnTo>
                  <a:lnTo>
                    <a:pt x="17877" y="168988"/>
                  </a:lnTo>
                  <a:lnTo>
                    <a:pt x="39013" y="128553"/>
                  </a:lnTo>
                  <a:lnTo>
                    <a:pt x="67204" y="92327"/>
                  </a:lnTo>
                  <a:lnTo>
                    <a:pt x="101644" y="61044"/>
                  </a:lnTo>
                  <a:lnTo>
                    <a:pt x="141526" y="35437"/>
                  </a:lnTo>
                  <a:lnTo>
                    <a:pt x="186042" y="16238"/>
                  </a:lnTo>
                  <a:lnTo>
                    <a:pt x="234386" y="4181"/>
                  </a:lnTo>
                  <a:lnTo>
                    <a:pt x="285750" y="0"/>
                  </a:lnTo>
                  <a:lnTo>
                    <a:pt x="337113" y="4181"/>
                  </a:lnTo>
                  <a:lnTo>
                    <a:pt x="385457" y="16238"/>
                  </a:lnTo>
                  <a:lnTo>
                    <a:pt x="429973" y="35437"/>
                  </a:lnTo>
                  <a:lnTo>
                    <a:pt x="469855" y="61044"/>
                  </a:lnTo>
                  <a:lnTo>
                    <a:pt x="504295" y="92327"/>
                  </a:lnTo>
                  <a:lnTo>
                    <a:pt x="532486" y="128553"/>
                  </a:lnTo>
                  <a:lnTo>
                    <a:pt x="553622" y="168988"/>
                  </a:lnTo>
                  <a:lnTo>
                    <a:pt x="566896" y="212900"/>
                  </a:lnTo>
                  <a:lnTo>
                    <a:pt x="571500" y="259556"/>
                  </a:lnTo>
                  <a:lnTo>
                    <a:pt x="566896" y="306212"/>
                  </a:lnTo>
                  <a:lnTo>
                    <a:pt x="553622" y="350124"/>
                  </a:lnTo>
                  <a:lnTo>
                    <a:pt x="532486" y="390559"/>
                  </a:lnTo>
                  <a:lnTo>
                    <a:pt x="504295" y="426785"/>
                  </a:lnTo>
                  <a:lnTo>
                    <a:pt x="469855" y="458068"/>
                  </a:lnTo>
                  <a:lnTo>
                    <a:pt x="429973" y="483675"/>
                  </a:lnTo>
                  <a:lnTo>
                    <a:pt x="385457" y="502874"/>
                  </a:lnTo>
                  <a:lnTo>
                    <a:pt x="337113" y="514931"/>
                  </a:lnTo>
                  <a:lnTo>
                    <a:pt x="285750" y="519113"/>
                  </a:lnTo>
                  <a:lnTo>
                    <a:pt x="234386" y="514931"/>
                  </a:lnTo>
                  <a:lnTo>
                    <a:pt x="186042" y="502874"/>
                  </a:lnTo>
                  <a:lnTo>
                    <a:pt x="141526" y="483675"/>
                  </a:lnTo>
                  <a:lnTo>
                    <a:pt x="101644" y="458068"/>
                  </a:lnTo>
                  <a:lnTo>
                    <a:pt x="67204" y="426785"/>
                  </a:lnTo>
                  <a:lnTo>
                    <a:pt x="39013" y="390559"/>
                  </a:lnTo>
                  <a:lnTo>
                    <a:pt x="17877" y="350124"/>
                  </a:lnTo>
                  <a:lnTo>
                    <a:pt x="4603" y="306212"/>
                  </a:lnTo>
                  <a:lnTo>
                    <a:pt x="0" y="2595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8414" y="2983920"/>
              <a:ext cx="742950" cy="519430"/>
            </a:xfrm>
            <a:custGeom>
              <a:avLst/>
              <a:gdLst/>
              <a:ahLst/>
              <a:cxnLst/>
              <a:rect l="l" t="t" r="r" b="b"/>
              <a:pathLst>
                <a:path w="742950" h="519429">
                  <a:moveTo>
                    <a:pt x="0" y="259556"/>
                  </a:moveTo>
                  <a:lnTo>
                    <a:pt x="4027" y="221201"/>
                  </a:lnTo>
                  <a:lnTo>
                    <a:pt x="15727" y="184593"/>
                  </a:lnTo>
                  <a:lnTo>
                    <a:pt x="34525" y="150134"/>
                  </a:lnTo>
                  <a:lnTo>
                    <a:pt x="59846" y="118225"/>
                  </a:lnTo>
                  <a:lnTo>
                    <a:pt x="91116" y="89268"/>
                  </a:lnTo>
                  <a:lnTo>
                    <a:pt x="127760" y="63664"/>
                  </a:lnTo>
                  <a:lnTo>
                    <a:pt x="169202" y="41816"/>
                  </a:lnTo>
                  <a:lnTo>
                    <a:pt x="214870" y="24123"/>
                  </a:lnTo>
                  <a:lnTo>
                    <a:pt x="264188" y="10989"/>
                  </a:lnTo>
                  <a:lnTo>
                    <a:pt x="316581" y="2814"/>
                  </a:lnTo>
                  <a:lnTo>
                    <a:pt x="371475" y="0"/>
                  </a:lnTo>
                  <a:lnTo>
                    <a:pt x="426368" y="2814"/>
                  </a:lnTo>
                  <a:lnTo>
                    <a:pt x="478761" y="10989"/>
                  </a:lnTo>
                  <a:lnTo>
                    <a:pt x="528079" y="24123"/>
                  </a:lnTo>
                  <a:lnTo>
                    <a:pt x="573747" y="41816"/>
                  </a:lnTo>
                  <a:lnTo>
                    <a:pt x="615189" y="63664"/>
                  </a:lnTo>
                  <a:lnTo>
                    <a:pt x="651833" y="89268"/>
                  </a:lnTo>
                  <a:lnTo>
                    <a:pt x="683103" y="118225"/>
                  </a:lnTo>
                  <a:lnTo>
                    <a:pt x="708424" y="150134"/>
                  </a:lnTo>
                  <a:lnTo>
                    <a:pt x="727222" y="184593"/>
                  </a:lnTo>
                  <a:lnTo>
                    <a:pt x="738922" y="221201"/>
                  </a:lnTo>
                  <a:lnTo>
                    <a:pt x="742950" y="259556"/>
                  </a:lnTo>
                  <a:lnTo>
                    <a:pt x="738922" y="297911"/>
                  </a:lnTo>
                  <a:lnTo>
                    <a:pt x="727222" y="334519"/>
                  </a:lnTo>
                  <a:lnTo>
                    <a:pt x="708424" y="368978"/>
                  </a:lnTo>
                  <a:lnTo>
                    <a:pt x="683103" y="400887"/>
                  </a:lnTo>
                  <a:lnTo>
                    <a:pt x="651833" y="429844"/>
                  </a:lnTo>
                  <a:lnTo>
                    <a:pt x="615189" y="455448"/>
                  </a:lnTo>
                  <a:lnTo>
                    <a:pt x="573747" y="477296"/>
                  </a:lnTo>
                  <a:lnTo>
                    <a:pt x="528079" y="494989"/>
                  </a:lnTo>
                  <a:lnTo>
                    <a:pt x="478761" y="508123"/>
                  </a:lnTo>
                  <a:lnTo>
                    <a:pt x="426368" y="516298"/>
                  </a:lnTo>
                  <a:lnTo>
                    <a:pt x="371475" y="519113"/>
                  </a:lnTo>
                  <a:lnTo>
                    <a:pt x="316581" y="516298"/>
                  </a:lnTo>
                  <a:lnTo>
                    <a:pt x="264188" y="508123"/>
                  </a:lnTo>
                  <a:lnTo>
                    <a:pt x="214870" y="494989"/>
                  </a:lnTo>
                  <a:lnTo>
                    <a:pt x="169202" y="477296"/>
                  </a:lnTo>
                  <a:lnTo>
                    <a:pt x="127760" y="455448"/>
                  </a:lnTo>
                  <a:lnTo>
                    <a:pt x="91116" y="429844"/>
                  </a:lnTo>
                  <a:lnTo>
                    <a:pt x="59846" y="400887"/>
                  </a:lnTo>
                  <a:lnTo>
                    <a:pt x="34525" y="368978"/>
                  </a:lnTo>
                  <a:lnTo>
                    <a:pt x="15727" y="334519"/>
                  </a:lnTo>
                  <a:lnTo>
                    <a:pt x="4027" y="297911"/>
                  </a:lnTo>
                  <a:lnTo>
                    <a:pt x="0" y="2595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07094" y="2346959"/>
            <a:ext cx="9467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s</a:t>
            </a:r>
            <a:r>
              <a:rPr sz="1100" dirty="0">
                <a:latin typeface="Tahoma"/>
                <a:cs typeface="Tahoma"/>
              </a:rPr>
              <a:t>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2124" y="2385433"/>
            <a:ext cx="1522095" cy="1353185"/>
            <a:chOff x="742124" y="2385433"/>
            <a:chExt cx="1522095" cy="1353185"/>
          </a:xfrm>
        </p:grpSpPr>
        <p:sp>
          <p:nvSpPr>
            <p:cNvPr id="28" name="object 28"/>
            <p:cNvSpPr/>
            <p:nvPr/>
          </p:nvSpPr>
          <p:spPr>
            <a:xfrm>
              <a:off x="747681" y="2390989"/>
              <a:ext cx="1511300" cy="1342390"/>
            </a:xfrm>
            <a:custGeom>
              <a:avLst/>
              <a:gdLst/>
              <a:ahLst/>
              <a:cxnLst/>
              <a:rect l="l" t="t" r="r" b="b"/>
              <a:pathLst>
                <a:path w="1511300" h="1342389">
                  <a:moveTo>
                    <a:pt x="0" y="0"/>
                  </a:moveTo>
                  <a:lnTo>
                    <a:pt x="1510903" y="0"/>
                  </a:lnTo>
                  <a:lnTo>
                    <a:pt x="1510903" y="1341834"/>
                  </a:lnTo>
                  <a:lnTo>
                    <a:pt x="0" y="1341834"/>
                  </a:lnTo>
                  <a:lnTo>
                    <a:pt x="0" y="0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173" y="3133145"/>
              <a:ext cx="125413" cy="1254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7391" y="2865254"/>
              <a:ext cx="125413" cy="12541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52567" y="327681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  <a:lnTo>
                    <a:pt x="11430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52567" y="327681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114300" y="57150"/>
                  </a:lnTo>
                  <a:lnTo>
                    <a:pt x="57150" y="114300"/>
                  </a:lnTo>
                  <a:lnTo>
                    <a:pt x="0" y="57150"/>
                  </a:lnTo>
                  <a:lnTo>
                    <a:pt x="57150" y="0"/>
                  </a:lnTo>
                  <a:close/>
                </a:path>
              </a:pathLst>
            </a:custGeom>
            <a:ln w="111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95367" y="2741033"/>
              <a:ext cx="114300" cy="113664"/>
            </a:xfrm>
            <a:custGeom>
              <a:avLst/>
              <a:gdLst/>
              <a:ahLst/>
              <a:cxnLst/>
              <a:rect l="l" t="t" r="r" b="b"/>
              <a:pathLst>
                <a:path w="114300" h="113664">
                  <a:moveTo>
                    <a:pt x="57150" y="0"/>
                  </a:moveTo>
                  <a:lnTo>
                    <a:pt x="0" y="57150"/>
                  </a:lnTo>
                  <a:lnTo>
                    <a:pt x="57150" y="113108"/>
                  </a:lnTo>
                  <a:lnTo>
                    <a:pt x="11430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95367" y="2741033"/>
              <a:ext cx="114300" cy="113664"/>
            </a:xfrm>
            <a:custGeom>
              <a:avLst/>
              <a:gdLst/>
              <a:ahLst/>
              <a:cxnLst/>
              <a:rect l="l" t="t" r="r" b="b"/>
              <a:pathLst>
                <a:path w="114300" h="113664">
                  <a:moveTo>
                    <a:pt x="57150" y="0"/>
                  </a:moveTo>
                  <a:lnTo>
                    <a:pt x="114300" y="57149"/>
                  </a:lnTo>
                  <a:lnTo>
                    <a:pt x="57150" y="113109"/>
                  </a:lnTo>
                  <a:lnTo>
                    <a:pt x="0" y="57149"/>
                  </a:lnTo>
                  <a:lnTo>
                    <a:pt x="57150" y="0"/>
                  </a:lnTo>
                  <a:close/>
                </a:path>
              </a:pathLst>
            </a:custGeom>
            <a:ln w="111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58" y="3003366"/>
              <a:ext cx="125413" cy="1254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1038" y="3402226"/>
              <a:ext cx="125413" cy="12422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52567" y="313870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  <a:lnTo>
                    <a:pt x="11430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52567" y="313870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114300" y="57150"/>
                  </a:lnTo>
                  <a:lnTo>
                    <a:pt x="57150" y="114300"/>
                  </a:lnTo>
                  <a:lnTo>
                    <a:pt x="0" y="57150"/>
                  </a:lnTo>
                  <a:lnTo>
                    <a:pt x="57150" y="0"/>
                  </a:lnTo>
                  <a:close/>
                </a:path>
              </a:pathLst>
            </a:custGeom>
            <a:ln w="111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010" y="2865254"/>
              <a:ext cx="125413" cy="12541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56063" y="2621970"/>
              <a:ext cx="114300" cy="113664"/>
            </a:xfrm>
            <a:custGeom>
              <a:avLst/>
              <a:gdLst/>
              <a:ahLst/>
              <a:cxnLst/>
              <a:rect l="l" t="t" r="r" b="b"/>
              <a:pathLst>
                <a:path w="114300" h="113664">
                  <a:moveTo>
                    <a:pt x="57150" y="0"/>
                  </a:moveTo>
                  <a:lnTo>
                    <a:pt x="0" y="57150"/>
                  </a:lnTo>
                  <a:lnTo>
                    <a:pt x="57150" y="113108"/>
                  </a:lnTo>
                  <a:lnTo>
                    <a:pt x="11430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6063" y="2621970"/>
              <a:ext cx="114300" cy="113664"/>
            </a:xfrm>
            <a:custGeom>
              <a:avLst/>
              <a:gdLst/>
              <a:ahLst/>
              <a:cxnLst/>
              <a:rect l="l" t="t" r="r" b="b"/>
              <a:pathLst>
                <a:path w="114300" h="113664">
                  <a:moveTo>
                    <a:pt x="57150" y="0"/>
                  </a:moveTo>
                  <a:lnTo>
                    <a:pt x="114300" y="57149"/>
                  </a:lnTo>
                  <a:lnTo>
                    <a:pt x="57150" y="113109"/>
                  </a:lnTo>
                  <a:lnTo>
                    <a:pt x="0" y="57149"/>
                  </a:lnTo>
                  <a:lnTo>
                    <a:pt x="57150" y="0"/>
                  </a:lnTo>
                  <a:close/>
                </a:path>
              </a:pathLst>
            </a:custGeom>
            <a:ln w="111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3264" y="324942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49" y="0"/>
                  </a:moveTo>
                  <a:lnTo>
                    <a:pt x="0" y="57150"/>
                  </a:lnTo>
                  <a:lnTo>
                    <a:pt x="57149" y="114300"/>
                  </a:lnTo>
                  <a:lnTo>
                    <a:pt x="114299" y="57150"/>
                  </a:lnTo>
                  <a:lnTo>
                    <a:pt x="571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3264" y="324942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114300" y="57150"/>
                  </a:lnTo>
                  <a:lnTo>
                    <a:pt x="57150" y="114300"/>
                  </a:lnTo>
                  <a:lnTo>
                    <a:pt x="0" y="57150"/>
                  </a:lnTo>
                  <a:lnTo>
                    <a:pt x="57150" y="0"/>
                  </a:lnTo>
                  <a:close/>
                </a:path>
              </a:pathLst>
            </a:custGeom>
            <a:ln w="111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9494" y="3694683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9494" y="3566667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494" y="3426459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9494" y="3298444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3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9494" y="3158235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9494" y="3027171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9494" y="2890011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6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9494" y="2761996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7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9494" y="2621788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9494" y="2493771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9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5681" y="2353564"/>
            <a:ext cx="7302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6644" y="3776979"/>
            <a:ext cx="95758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275" algn="l"/>
                <a:tab pos="469265" algn="l"/>
                <a:tab pos="772160" algn="l"/>
              </a:tabLst>
            </a:pPr>
            <a:r>
              <a:rPr sz="400" dirty="0">
                <a:latin typeface="Calibri"/>
                <a:cs typeface="Calibri"/>
              </a:rPr>
              <a:t>0	1          </a:t>
            </a:r>
            <a:r>
              <a:rPr sz="400" spc="-4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2	3          </a:t>
            </a:r>
            <a:r>
              <a:rPr sz="400" spc="-3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4	5          </a:t>
            </a:r>
            <a:r>
              <a:rPr sz="400" spc="-4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6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88681" y="3776979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7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5129" y="3776979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89910" y="3776979"/>
            <a:ext cx="20447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9        </a:t>
            </a:r>
            <a:r>
              <a:rPr sz="400" spc="10" dirty="0">
                <a:latin typeface="Calibri"/>
                <a:cs typeface="Calibri"/>
              </a:rPr>
              <a:t> </a:t>
            </a:r>
            <a:r>
              <a:rPr sz="400" spc="-20" dirty="0"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1397" y="3910076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K=2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13364" y="2468380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495299" y="42862"/>
                </a:moveTo>
                <a:lnTo>
                  <a:pt x="495298" y="76200"/>
                </a:lnTo>
                <a:lnTo>
                  <a:pt x="561974" y="42862"/>
                </a:lnTo>
                <a:lnTo>
                  <a:pt x="495299" y="42862"/>
                </a:lnTo>
                <a:close/>
              </a:path>
              <a:path w="571500" h="76200">
                <a:moveTo>
                  <a:pt x="495299" y="33337"/>
                </a:moveTo>
                <a:lnTo>
                  <a:pt x="495299" y="42862"/>
                </a:lnTo>
                <a:lnTo>
                  <a:pt x="508000" y="42862"/>
                </a:lnTo>
                <a:lnTo>
                  <a:pt x="508000" y="33337"/>
                </a:lnTo>
                <a:lnTo>
                  <a:pt x="495299" y="33337"/>
                </a:lnTo>
                <a:close/>
              </a:path>
              <a:path w="571500" h="76200">
                <a:moveTo>
                  <a:pt x="495300" y="0"/>
                </a:moveTo>
                <a:lnTo>
                  <a:pt x="495299" y="33337"/>
                </a:lnTo>
                <a:lnTo>
                  <a:pt x="508000" y="33337"/>
                </a:lnTo>
                <a:lnTo>
                  <a:pt x="508000" y="42862"/>
                </a:lnTo>
                <a:lnTo>
                  <a:pt x="561977" y="42861"/>
                </a:lnTo>
                <a:lnTo>
                  <a:pt x="571500" y="38100"/>
                </a:lnTo>
                <a:lnTo>
                  <a:pt x="495300" y="0"/>
                </a:lnTo>
                <a:close/>
              </a:path>
              <a:path w="571500" h="76200">
                <a:moveTo>
                  <a:pt x="0" y="33336"/>
                </a:moveTo>
                <a:lnTo>
                  <a:pt x="0" y="42861"/>
                </a:lnTo>
                <a:lnTo>
                  <a:pt x="495299" y="42862"/>
                </a:lnTo>
                <a:lnTo>
                  <a:pt x="495299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92104" y="2755391"/>
            <a:ext cx="520065" cy="99504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55"/>
              </a:spcBef>
            </a:pPr>
            <a:r>
              <a:rPr sz="1100" spc="-25" dirty="0">
                <a:latin typeface="Tahoma"/>
                <a:cs typeface="Tahoma"/>
              </a:rPr>
              <a:t>Arbitrar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 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choose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b</a:t>
            </a:r>
            <a:r>
              <a:rPr sz="1100" spc="-15" dirty="0">
                <a:latin typeface="Tahoma"/>
                <a:cs typeface="Tahoma"/>
              </a:rPr>
              <a:t>j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20" dirty="0">
                <a:latin typeface="Tahoma"/>
                <a:cs typeface="Tahoma"/>
              </a:rPr>
              <a:t>c</a:t>
            </a:r>
            <a:r>
              <a:rPr sz="1100" dirty="0">
                <a:latin typeface="Tahoma"/>
                <a:cs typeface="Tahoma"/>
              </a:rPr>
              <a:t>t  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n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al  </a:t>
            </a:r>
            <a:r>
              <a:rPr sz="1100" spc="-40" dirty="0">
                <a:latin typeface="Tahoma"/>
                <a:cs typeface="Tahoma"/>
              </a:rPr>
              <a:t>m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46083" y="2391210"/>
            <a:ext cx="1535430" cy="1365885"/>
            <a:chOff x="3246083" y="2391210"/>
            <a:chExt cx="1535430" cy="1365885"/>
          </a:xfrm>
        </p:grpSpPr>
        <p:sp>
          <p:nvSpPr>
            <p:cNvPr id="63" name="object 63"/>
            <p:cNvSpPr/>
            <p:nvPr/>
          </p:nvSpPr>
          <p:spPr>
            <a:xfrm>
              <a:off x="3266472" y="2395337"/>
              <a:ext cx="1502410" cy="1211580"/>
            </a:xfrm>
            <a:custGeom>
              <a:avLst/>
              <a:gdLst/>
              <a:ahLst/>
              <a:cxnLst/>
              <a:rect l="l" t="t" r="r" b="b"/>
              <a:pathLst>
                <a:path w="1502410" h="1211579">
                  <a:moveTo>
                    <a:pt x="0" y="1210986"/>
                  </a:moveTo>
                  <a:lnTo>
                    <a:pt x="1502271" y="1210986"/>
                  </a:lnTo>
                </a:path>
                <a:path w="1502410" h="1211579">
                  <a:moveTo>
                    <a:pt x="0" y="1072798"/>
                  </a:moveTo>
                  <a:lnTo>
                    <a:pt x="1502271" y="1072798"/>
                  </a:lnTo>
                </a:path>
                <a:path w="1502410" h="1211579">
                  <a:moveTo>
                    <a:pt x="0" y="942682"/>
                  </a:moveTo>
                  <a:lnTo>
                    <a:pt x="1502271" y="942682"/>
                  </a:lnTo>
                </a:path>
                <a:path w="1502410" h="1211579">
                  <a:moveTo>
                    <a:pt x="0" y="804493"/>
                  </a:moveTo>
                  <a:lnTo>
                    <a:pt x="1502271" y="804493"/>
                  </a:lnTo>
                </a:path>
                <a:path w="1502410" h="1211579">
                  <a:moveTo>
                    <a:pt x="0" y="674596"/>
                  </a:moveTo>
                  <a:lnTo>
                    <a:pt x="1502271" y="674596"/>
                  </a:lnTo>
                </a:path>
                <a:path w="1502410" h="1211579">
                  <a:moveTo>
                    <a:pt x="0" y="536426"/>
                  </a:moveTo>
                  <a:lnTo>
                    <a:pt x="1502271" y="536426"/>
                  </a:lnTo>
                </a:path>
                <a:path w="1502410" h="1211579">
                  <a:moveTo>
                    <a:pt x="0" y="406566"/>
                  </a:moveTo>
                  <a:lnTo>
                    <a:pt x="1502271" y="406566"/>
                  </a:lnTo>
                </a:path>
                <a:path w="1502410" h="1211579">
                  <a:moveTo>
                    <a:pt x="0" y="268304"/>
                  </a:moveTo>
                  <a:lnTo>
                    <a:pt x="1502271" y="268304"/>
                  </a:lnTo>
                </a:path>
                <a:path w="1502410" h="1211579">
                  <a:moveTo>
                    <a:pt x="0" y="138261"/>
                  </a:moveTo>
                  <a:lnTo>
                    <a:pt x="1502271" y="138261"/>
                  </a:lnTo>
                </a:path>
                <a:path w="1502410" h="1211579">
                  <a:moveTo>
                    <a:pt x="0" y="0"/>
                  </a:moveTo>
                  <a:lnTo>
                    <a:pt x="1502271" y="0"/>
                  </a:lnTo>
                </a:path>
              </a:pathLst>
            </a:custGeom>
            <a:ln w="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21599" y="2395337"/>
              <a:ext cx="1355725" cy="1332865"/>
            </a:xfrm>
            <a:custGeom>
              <a:avLst/>
              <a:gdLst/>
              <a:ahLst/>
              <a:cxnLst/>
              <a:rect l="l" t="t" r="r" b="b"/>
              <a:pathLst>
                <a:path w="1355725" h="1332864">
                  <a:moveTo>
                    <a:pt x="0" y="0"/>
                  </a:moveTo>
                  <a:lnTo>
                    <a:pt x="0" y="1332783"/>
                  </a:lnTo>
                </a:path>
                <a:path w="1355725" h="1332864">
                  <a:moveTo>
                    <a:pt x="147005" y="0"/>
                  </a:moveTo>
                  <a:lnTo>
                    <a:pt x="147005" y="1332783"/>
                  </a:lnTo>
                </a:path>
                <a:path w="1355725" h="1332864">
                  <a:moveTo>
                    <a:pt x="302131" y="0"/>
                  </a:moveTo>
                  <a:lnTo>
                    <a:pt x="302131" y="1332783"/>
                  </a:lnTo>
                </a:path>
                <a:path w="1355725" h="1332864">
                  <a:moveTo>
                    <a:pt x="449137" y="0"/>
                  </a:moveTo>
                  <a:lnTo>
                    <a:pt x="449137" y="1332783"/>
                  </a:lnTo>
                </a:path>
                <a:path w="1355725" h="1332864">
                  <a:moveTo>
                    <a:pt x="604273" y="0"/>
                  </a:moveTo>
                  <a:lnTo>
                    <a:pt x="604273" y="1332783"/>
                  </a:lnTo>
                </a:path>
                <a:path w="1355725" h="1332864">
                  <a:moveTo>
                    <a:pt x="751012" y="0"/>
                  </a:moveTo>
                  <a:lnTo>
                    <a:pt x="751012" y="1332783"/>
                  </a:lnTo>
                </a:path>
                <a:path w="1355725" h="1332864">
                  <a:moveTo>
                    <a:pt x="906193" y="0"/>
                  </a:moveTo>
                  <a:lnTo>
                    <a:pt x="906193" y="1332783"/>
                  </a:lnTo>
                </a:path>
                <a:path w="1355725" h="1332864">
                  <a:moveTo>
                    <a:pt x="1053208" y="0"/>
                  </a:moveTo>
                  <a:lnTo>
                    <a:pt x="1053208" y="1332783"/>
                  </a:lnTo>
                </a:path>
                <a:path w="1355725" h="1332864">
                  <a:moveTo>
                    <a:pt x="1208298" y="0"/>
                  </a:moveTo>
                  <a:lnTo>
                    <a:pt x="1208298" y="1332783"/>
                  </a:lnTo>
                </a:path>
                <a:path w="1355725" h="1332864">
                  <a:moveTo>
                    <a:pt x="1355312" y="0"/>
                  </a:moveTo>
                  <a:lnTo>
                    <a:pt x="1355312" y="1332783"/>
                  </a:lnTo>
                </a:path>
              </a:pathLst>
            </a:custGeom>
            <a:ln w="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50211" y="2395337"/>
              <a:ext cx="1527175" cy="1341120"/>
            </a:xfrm>
            <a:custGeom>
              <a:avLst/>
              <a:gdLst/>
              <a:ahLst/>
              <a:cxnLst/>
              <a:rect l="l" t="t" r="r" b="b"/>
              <a:pathLst>
                <a:path w="1527175" h="1341120">
                  <a:moveTo>
                    <a:pt x="16261" y="0"/>
                  </a:moveTo>
                  <a:lnTo>
                    <a:pt x="1518533" y="0"/>
                  </a:lnTo>
                </a:path>
                <a:path w="1527175" h="1341120">
                  <a:moveTo>
                    <a:pt x="1526700" y="0"/>
                  </a:moveTo>
                  <a:lnTo>
                    <a:pt x="1526700" y="1332783"/>
                  </a:lnTo>
                </a:path>
                <a:path w="1527175" h="1341120">
                  <a:moveTo>
                    <a:pt x="1526700" y="1340874"/>
                  </a:moveTo>
                  <a:lnTo>
                    <a:pt x="24383" y="1340874"/>
                  </a:lnTo>
                </a:path>
                <a:path w="1527175" h="1341120">
                  <a:moveTo>
                    <a:pt x="16261" y="1340874"/>
                  </a:moveTo>
                  <a:lnTo>
                    <a:pt x="16261" y="8310"/>
                  </a:lnTo>
                </a:path>
                <a:path w="1527175" h="1341120">
                  <a:moveTo>
                    <a:pt x="16261" y="0"/>
                  </a:moveTo>
                  <a:lnTo>
                    <a:pt x="16261" y="1332783"/>
                  </a:lnTo>
                </a:path>
                <a:path w="1527175" h="1341120">
                  <a:moveTo>
                    <a:pt x="0" y="1340874"/>
                  </a:moveTo>
                  <a:lnTo>
                    <a:pt x="8130" y="1340874"/>
                  </a:lnTo>
                </a:path>
                <a:path w="1527175" h="1341120">
                  <a:moveTo>
                    <a:pt x="0" y="1210986"/>
                  </a:moveTo>
                  <a:lnTo>
                    <a:pt x="8130" y="1210986"/>
                  </a:lnTo>
                </a:path>
                <a:path w="1527175" h="1341120">
                  <a:moveTo>
                    <a:pt x="0" y="1072798"/>
                  </a:moveTo>
                  <a:lnTo>
                    <a:pt x="8130" y="1072798"/>
                  </a:lnTo>
                </a:path>
                <a:path w="1527175" h="1341120">
                  <a:moveTo>
                    <a:pt x="0" y="942682"/>
                  </a:moveTo>
                  <a:lnTo>
                    <a:pt x="8130" y="942682"/>
                  </a:lnTo>
                </a:path>
                <a:path w="1527175" h="1341120">
                  <a:moveTo>
                    <a:pt x="0" y="804493"/>
                  </a:moveTo>
                  <a:lnTo>
                    <a:pt x="8130" y="804493"/>
                  </a:lnTo>
                </a:path>
                <a:path w="1527175" h="1341120">
                  <a:moveTo>
                    <a:pt x="0" y="674596"/>
                  </a:moveTo>
                  <a:lnTo>
                    <a:pt x="8130" y="674596"/>
                  </a:lnTo>
                </a:path>
                <a:path w="1527175" h="1341120">
                  <a:moveTo>
                    <a:pt x="0" y="536426"/>
                  </a:moveTo>
                  <a:lnTo>
                    <a:pt x="8130" y="536426"/>
                  </a:lnTo>
                </a:path>
                <a:path w="1527175" h="1341120">
                  <a:moveTo>
                    <a:pt x="0" y="406566"/>
                  </a:moveTo>
                  <a:lnTo>
                    <a:pt x="8130" y="406566"/>
                  </a:lnTo>
                </a:path>
                <a:path w="1527175" h="1341120">
                  <a:moveTo>
                    <a:pt x="0" y="268304"/>
                  </a:moveTo>
                  <a:lnTo>
                    <a:pt x="8130" y="268304"/>
                  </a:lnTo>
                </a:path>
                <a:path w="1527175" h="1341120">
                  <a:moveTo>
                    <a:pt x="0" y="138261"/>
                  </a:moveTo>
                  <a:lnTo>
                    <a:pt x="8130" y="138261"/>
                  </a:lnTo>
                </a:path>
                <a:path w="1527175" h="1341120">
                  <a:moveTo>
                    <a:pt x="0" y="0"/>
                  </a:moveTo>
                  <a:lnTo>
                    <a:pt x="8130" y="0"/>
                  </a:lnTo>
                </a:path>
                <a:path w="1527175" h="1341120">
                  <a:moveTo>
                    <a:pt x="16261" y="1340874"/>
                  </a:moveTo>
                  <a:lnTo>
                    <a:pt x="1518533" y="1340874"/>
                  </a:lnTo>
                </a:path>
              </a:pathLst>
            </a:custGeom>
            <a:ln w="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62408" y="3748458"/>
              <a:ext cx="1518920" cy="0"/>
            </a:xfrm>
            <a:custGeom>
              <a:avLst/>
              <a:gdLst/>
              <a:ahLst/>
              <a:cxnLst/>
              <a:rect l="l" t="t" r="r" b="b"/>
              <a:pathLst>
                <a:path w="1518920">
                  <a:moveTo>
                    <a:pt x="0" y="0"/>
                  </a:moveTo>
                  <a:lnTo>
                    <a:pt x="8129" y="0"/>
                  </a:lnTo>
                </a:path>
                <a:path w="1518920">
                  <a:moveTo>
                    <a:pt x="155126" y="0"/>
                  </a:moveTo>
                  <a:lnTo>
                    <a:pt x="163255" y="0"/>
                  </a:lnTo>
                </a:path>
                <a:path w="1518920">
                  <a:moveTo>
                    <a:pt x="302131" y="0"/>
                  </a:moveTo>
                  <a:lnTo>
                    <a:pt x="310261" y="0"/>
                  </a:lnTo>
                </a:path>
                <a:path w="1518920">
                  <a:moveTo>
                    <a:pt x="457258" y="0"/>
                  </a:moveTo>
                  <a:lnTo>
                    <a:pt x="465387" y="0"/>
                  </a:lnTo>
                </a:path>
                <a:path w="1518920">
                  <a:moveTo>
                    <a:pt x="604263" y="0"/>
                  </a:moveTo>
                  <a:lnTo>
                    <a:pt x="612393" y="0"/>
                  </a:lnTo>
                </a:path>
                <a:path w="1518920">
                  <a:moveTo>
                    <a:pt x="759399" y="0"/>
                  </a:moveTo>
                  <a:lnTo>
                    <a:pt x="767528" y="0"/>
                  </a:lnTo>
                </a:path>
                <a:path w="1518920">
                  <a:moveTo>
                    <a:pt x="906138" y="0"/>
                  </a:moveTo>
                  <a:lnTo>
                    <a:pt x="914268" y="0"/>
                  </a:lnTo>
                </a:path>
                <a:path w="1518920">
                  <a:moveTo>
                    <a:pt x="1061320" y="0"/>
                  </a:moveTo>
                  <a:lnTo>
                    <a:pt x="1069449" y="0"/>
                  </a:lnTo>
                </a:path>
                <a:path w="1518920">
                  <a:moveTo>
                    <a:pt x="1208335" y="0"/>
                  </a:moveTo>
                  <a:lnTo>
                    <a:pt x="1216464" y="0"/>
                  </a:lnTo>
                </a:path>
                <a:path w="1518920">
                  <a:moveTo>
                    <a:pt x="1363425" y="0"/>
                  </a:moveTo>
                  <a:lnTo>
                    <a:pt x="1371554" y="0"/>
                  </a:lnTo>
                </a:path>
                <a:path w="1518920">
                  <a:moveTo>
                    <a:pt x="1510439" y="0"/>
                  </a:moveTo>
                  <a:lnTo>
                    <a:pt x="1518568" y="0"/>
                  </a:lnTo>
                </a:path>
              </a:pathLst>
            </a:custGeom>
            <a:ln w="8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2550" y="3138919"/>
              <a:ext cx="122371" cy="12204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07414" y="2870815"/>
              <a:ext cx="122371" cy="12180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270621" y="328117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0" y="56848"/>
                  </a:lnTo>
                  <a:lnTo>
                    <a:pt x="57172" y="113705"/>
                  </a:lnTo>
                  <a:lnTo>
                    <a:pt x="114252" y="56848"/>
                  </a:lnTo>
                  <a:lnTo>
                    <a:pt x="5717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70621" y="328117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114252" y="56848"/>
                  </a:lnTo>
                  <a:lnTo>
                    <a:pt x="57172" y="113705"/>
                  </a:lnTo>
                  <a:lnTo>
                    <a:pt x="0" y="56848"/>
                  </a:lnTo>
                  <a:lnTo>
                    <a:pt x="57172" y="0"/>
                  </a:lnTo>
                  <a:close/>
                </a:path>
              </a:pathLst>
            </a:custGeom>
            <a:ln w="810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555" y="2740772"/>
              <a:ext cx="122371" cy="12198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62550" y="2602785"/>
              <a:ext cx="122371" cy="12180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3580" y="3009077"/>
              <a:ext cx="122362" cy="12177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11476" y="3138919"/>
              <a:ext cx="122362" cy="12204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11476" y="3407223"/>
              <a:ext cx="122362" cy="12181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270621" y="314297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0" y="56857"/>
                  </a:lnTo>
                  <a:lnTo>
                    <a:pt x="57172" y="113933"/>
                  </a:lnTo>
                  <a:lnTo>
                    <a:pt x="114252" y="56857"/>
                  </a:lnTo>
                  <a:lnTo>
                    <a:pt x="5717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70621" y="314297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72" y="0"/>
                  </a:moveTo>
                  <a:lnTo>
                    <a:pt x="114252" y="56857"/>
                  </a:lnTo>
                  <a:lnTo>
                    <a:pt x="57172" y="113933"/>
                  </a:lnTo>
                  <a:lnTo>
                    <a:pt x="0" y="56857"/>
                  </a:lnTo>
                  <a:lnTo>
                    <a:pt x="57172" y="0"/>
                  </a:lnTo>
                  <a:close/>
                </a:path>
              </a:pathLst>
            </a:custGeom>
            <a:ln w="810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66566" y="2870815"/>
              <a:ext cx="122362" cy="121805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3074756" y="2253384"/>
            <a:ext cx="1796414" cy="1690370"/>
          </a:xfrm>
          <a:prstGeom prst="rect">
            <a:avLst/>
          </a:prstGeom>
          <a:ln w="810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350" spc="10" dirty="0"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9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8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7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6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5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4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3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350" spc="15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350" spc="15" dirty="0">
                <a:latin typeface="Times New Roman"/>
                <a:cs typeface="Times New Roman"/>
              </a:rPr>
              <a:t>0</a:t>
            </a:r>
            <a:endParaRPr sz="3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220"/>
              </a:spcBef>
              <a:tabLst>
                <a:tab pos="334010" algn="l"/>
                <a:tab pos="636270" algn="l"/>
                <a:tab pos="938530" algn="l"/>
                <a:tab pos="1240155" algn="l"/>
                <a:tab pos="1542415" algn="l"/>
              </a:tabLst>
            </a:pPr>
            <a:r>
              <a:rPr sz="350" spc="15" dirty="0">
                <a:latin typeface="Times New Roman"/>
                <a:cs typeface="Times New Roman"/>
              </a:rPr>
              <a:t>0	1        </a:t>
            </a:r>
            <a:r>
              <a:rPr sz="350" spc="55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2	3        </a:t>
            </a:r>
            <a:r>
              <a:rPr sz="350" spc="60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4	5        </a:t>
            </a:r>
            <a:r>
              <a:rPr sz="350" spc="55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6	7        </a:t>
            </a:r>
            <a:r>
              <a:rPr sz="350" spc="60" dirty="0">
                <a:latin typeface="Times New Roman"/>
                <a:cs typeface="Times New Roman"/>
              </a:rPr>
              <a:t> </a:t>
            </a:r>
            <a:r>
              <a:rPr sz="350" spc="15" dirty="0">
                <a:latin typeface="Times New Roman"/>
                <a:cs typeface="Times New Roman"/>
              </a:rPr>
              <a:t>8	9       </a:t>
            </a:r>
            <a:r>
              <a:rPr sz="350" spc="30" dirty="0">
                <a:latin typeface="Times New Roman"/>
                <a:cs typeface="Times New Roman"/>
              </a:rPr>
              <a:t> </a:t>
            </a:r>
            <a:r>
              <a:rPr sz="350" spc="10" dirty="0"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315981" y="2980349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1" y="1512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6661" y="2525530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495300" y="42862"/>
                </a:moveTo>
                <a:lnTo>
                  <a:pt x="495300" y="76200"/>
                </a:lnTo>
                <a:lnTo>
                  <a:pt x="561975" y="42862"/>
                </a:lnTo>
                <a:lnTo>
                  <a:pt x="495300" y="42862"/>
                </a:lnTo>
                <a:close/>
              </a:path>
              <a:path w="571500" h="76200">
                <a:moveTo>
                  <a:pt x="495300" y="33337"/>
                </a:moveTo>
                <a:lnTo>
                  <a:pt x="495300" y="42862"/>
                </a:lnTo>
                <a:lnTo>
                  <a:pt x="508000" y="42862"/>
                </a:lnTo>
                <a:lnTo>
                  <a:pt x="508000" y="33337"/>
                </a:lnTo>
                <a:lnTo>
                  <a:pt x="495300" y="33337"/>
                </a:lnTo>
                <a:close/>
              </a:path>
              <a:path w="571500" h="76200">
                <a:moveTo>
                  <a:pt x="495300" y="0"/>
                </a:moveTo>
                <a:lnTo>
                  <a:pt x="495300" y="33337"/>
                </a:lnTo>
                <a:lnTo>
                  <a:pt x="508000" y="33337"/>
                </a:lnTo>
                <a:lnTo>
                  <a:pt x="508000" y="42862"/>
                </a:lnTo>
                <a:lnTo>
                  <a:pt x="561977" y="42861"/>
                </a:lnTo>
                <a:lnTo>
                  <a:pt x="571500" y="38100"/>
                </a:lnTo>
                <a:lnTo>
                  <a:pt x="495300" y="0"/>
                </a:lnTo>
                <a:close/>
              </a:path>
              <a:path w="571500" h="76200">
                <a:moveTo>
                  <a:pt x="0" y="33336"/>
                </a:moveTo>
                <a:lnTo>
                  <a:pt x="0" y="42861"/>
                </a:lnTo>
                <a:lnTo>
                  <a:pt x="495300" y="42862"/>
                </a:lnTo>
                <a:lnTo>
                  <a:pt x="4953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028251" y="2755391"/>
            <a:ext cx="538480" cy="11595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6100"/>
              </a:lnSpc>
              <a:spcBef>
                <a:spcPts val="150"/>
              </a:spcBef>
            </a:pPr>
            <a:r>
              <a:rPr sz="1100" spc="-25" dirty="0">
                <a:latin typeface="Tahoma"/>
                <a:cs typeface="Tahoma"/>
              </a:rPr>
              <a:t>Assign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each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40" dirty="0">
                <a:latin typeface="Tahoma"/>
                <a:cs typeface="Tahoma"/>
              </a:rPr>
              <a:t>m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n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dirty="0">
                <a:latin typeface="Tahoma"/>
                <a:cs typeface="Tahoma"/>
              </a:rPr>
              <a:t>n  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b</a:t>
            </a:r>
            <a:r>
              <a:rPr sz="1100" spc="-10" dirty="0">
                <a:latin typeface="Tahoma"/>
                <a:cs typeface="Tahoma"/>
              </a:rPr>
              <a:t>j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20" dirty="0">
                <a:latin typeface="Tahoma"/>
                <a:cs typeface="Tahoma"/>
              </a:rPr>
              <a:t>c</a:t>
            </a:r>
            <a:r>
              <a:rPr sz="1100" dirty="0">
                <a:latin typeface="Tahoma"/>
                <a:cs typeface="Tahoma"/>
              </a:rPr>
              <a:t>t  </a:t>
            </a:r>
            <a:r>
              <a:rPr sz="1100" spc="-20" dirty="0">
                <a:latin typeface="Tahoma"/>
                <a:cs typeface="Tahoma"/>
              </a:rPr>
              <a:t>to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nearest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medoids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861414" y="4078104"/>
            <a:ext cx="76200" cy="285750"/>
          </a:xfrm>
          <a:custGeom>
            <a:avLst/>
            <a:gdLst/>
            <a:ahLst/>
            <a:cxnLst/>
            <a:rect l="l" t="t" r="r" b="b"/>
            <a:pathLst>
              <a:path w="76200" h="285750">
                <a:moveTo>
                  <a:pt x="33337" y="209550"/>
                </a:moveTo>
                <a:lnTo>
                  <a:pt x="0" y="209550"/>
                </a:lnTo>
                <a:lnTo>
                  <a:pt x="38100" y="285750"/>
                </a:lnTo>
                <a:lnTo>
                  <a:pt x="69850" y="222250"/>
                </a:lnTo>
                <a:lnTo>
                  <a:pt x="33337" y="222250"/>
                </a:lnTo>
                <a:lnTo>
                  <a:pt x="33337" y="209550"/>
                </a:lnTo>
                <a:close/>
              </a:path>
              <a:path w="76200" h="285750">
                <a:moveTo>
                  <a:pt x="42862" y="0"/>
                </a:moveTo>
                <a:lnTo>
                  <a:pt x="33337" y="0"/>
                </a:lnTo>
                <a:lnTo>
                  <a:pt x="33337" y="222250"/>
                </a:lnTo>
                <a:lnTo>
                  <a:pt x="42862" y="222250"/>
                </a:lnTo>
                <a:lnTo>
                  <a:pt x="42862" y="0"/>
                </a:lnTo>
                <a:close/>
              </a:path>
              <a:path w="76200" h="285750">
                <a:moveTo>
                  <a:pt x="76200" y="209550"/>
                </a:moveTo>
                <a:lnTo>
                  <a:pt x="42862" y="209550"/>
                </a:lnTo>
                <a:lnTo>
                  <a:pt x="42862" y="222250"/>
                </a:lnTo>
                <a:lnTo>
                  <a:pt x="69850" y="222250"/>
                </a:lnTo>
                <a:lnTo>
                  <a:pt x="762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971588" y="4014216"/>
            <a:ext cx="146050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 marR="30480">
              <a:lnSpc>
                <a:spcPts val="1300"/>
              </a:lnSpc>
              <a:spcBef>
                <a:spcPts val="160"/>
              </a:spcBef>
            </a:pPr>
            <a:r>
              <a:rPr sz="1100" spc="-30" dirty="0">
                <a:latin typeface="Tahoma"/>
                <a:cs typeface="Tahoma"/>
              </a:rPr>
              <a:t>Randomly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select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non-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dirty="0">
                <a:latin typeface="Tahoma"/>
                <a:cs typeface="Tahoma"/>
              </a:rPr>
              <a:t>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b</a:t>
            </a:r>
            <a:r>
              <a:rPr sz="1100" spc="-10" dirty="0">
                <a:latin typeface="Tahoma"/>
                <a:cs typeface="Tahoma"/>
              </a:rPr>
              <a:t>j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20" dirty="0">
                <a:latin typeface="Tahoma"/>
                <a:cs typeface="Tahoma"/>
              </a:rPr>
              <a:t>ct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-45" dirty="0">
                <a:latin typeface="Tahoma"/>
                <a:cs typeface="Tahoma"/>
              </a:rPr>
              <a:t>O</a:t>
            </a:r>
            <a:r>
              <a:rPr sz="1050" spc="-7" baseline="-15873" dirty="0">
                <a:latin typeface="Tahoma"/>
                <a:cs typeface="Tahoma"/>
              </a:rPr>
              <a:t>r</a:t>
            </a:r>
            <a:r>
              <a:rPr sz="1050" spc="-15" baseline="-15873" dirty="0">
                <a:latin typeface="Tahoma"/>
                <a:cs typeface="Tahoma"/>
              </a:rPr>
              <a:t>a</a:t>
            </a:r>
            <a:r>
              <a:rPr sz="1050" spc="-7" baseline="-15873" dirty="0">
                <a:latin typeface="Tahoma"/>
                <a:cs typeface="Tahoma"/>
              </a:rPr>
              <a:t>m</a:t>
            </a:r>
            <a:r>
              <a:rPr sz="1050" baseline="-15873" dirty="0">
                <a:latin typeface="Tahoma"/>
                <a:cs typeface="Tahoma"/>
              </a:rPr>
              <a:t>d</a:t>
            </a:r>
            <a:r>
              <a:rPr sz="1050" spc="-7" baseline="-15873" dirty="0">
                <a:latin typeface="Tahoma"/>
                <a:cs typeface="Tahoma"/>
              </a:rPr>
              <a:t>o</a:t>
            </a:r>
            <a:r>
              <a:rPr sz="1050" baseline="-15873" dirty="0">
                <a:latin typeface="Tahoma"/>
                <a:cs typeface="Tahoma"/>
              </a:rPr>
              <a:t>m</a:t>
            </a:r>
            <a:endParaRPr sz="1050" baseline="-15873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953000" y="4914901"/>
            <a:ext cx="514350" cy="76200"/>
          </a:xfrm>
          <a:custGeom>
            <a:avLst/>
            <a:gdLst/>
            <a:ahLst/>
            <a:cxnLst/>
            <a:rect l="l" t="t" r="r" b="b"/>
            <a:pathLst>
              <a:path w="5143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14350" h="7620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514350" h="76200">
                <a:moveTo>
                  <a:pt x="76200" y="42862"/>
                </a:moveTo>
                <a:lnTo>
                  <a:pt x="63500" y="42862"/>
                </a:lnTo>
                <a:lnTo>
                  <a:pt x="76200" y="42862"/>
                </a:lnTo>
                <a:close/>
              </a:path>
              <a:path w="514350" h="76200">
                <a:moveTo>
                  <a:pt x="514350" y="33336"/>
                </a:moveTo>
                <a:lnTo>
                  <a:pt x="76200" y="33337"/>
                </a:lnTo>
                <a:lnTo>
                  <a:pt x="76200" y="42862"/>
                </a:lnTo>
                <a:lnTo>
                  <a:pt x="514350" y="42861"/>
                </a:lnTo>
                <a:lnTo>
                  <a:pt x="51435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947678" y="5087111"/>
            <a:ext cx="581025" cy="6750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55"/>
              </a:spcBef>
            </a:pPr>
            <a:r>
              <a:rPr sz="1100" spc="-30" dirty="0">
                <a:latin typeface="Tahoma"/>
                <a:cs typeface="Tahoma"/>
              </a:rPr>
              <a:t>Compute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s</a:t>
            </a:r>
            <a:r>
              <a:rPr sz="1100" dirty="0">
                <a:latin typeface="Tahoma"/>
                <a:cs typeface="Tahoma"/>
              </a:rPr>
              <a:t>t 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w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pp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n</a:t>
            </a:r>
            <a:r>
              <a:rPr sz="1100" dirty="0">
                <a:latin typeface="Tahoma"/>
                <a:cs typeface="Tahoma"/>
              </a:rPr>
              <a:t>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292208" y="4355592"/>
            <a:ext cx="9467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s</a:t>
            </a:r>
            <a:r>
              <a:rPr sz="1100" dirty="0">
                <a:latin typeface="Tahoma"/>
                <a:cs typeface="Tahoma"/>
              </a:rPr>
              <a:t>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dirty="0">
                <a:latin typeface="Tahoma"/>
                <a:cs typeface="Tahoma"/>
              </a:rPr>
              <a:t>6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432664" y="3992379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42862" y="63500"/>
                </a:moveTo>
                <a:lnTo>
                  <a:pt x="33337" y="63500"/>
                </a:lnTo>
                <a:lnTo>
                  <a:pt x="33337" y="342900"/>
                </a:lnTo>
                <a:lnTo>
                  <a:pt x="42862" y="342900"/>
                </a:lnTo>
                <a:lnTo>
                  <a:pt x="42862" y="63500"/>
                </a:lnTo>
                <a:close/>
              </a:path>
              <a:path w="76200" h="3429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29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320654" y="4992623"/>
            <a:ext cx="73279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30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w</a:t>
            </a:r>
            <a:r>
              <a:rPr sz="1100" spc="-3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pp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n</a:t>
            </a:r>
            <a:r>
              <a:rPr sz="1100" dirty="0">
                <a:latin typeface="Tahoma"/>
                <a:cs typeface="Tahoma"/>
              </a:rPr>
              <a:t>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  </a:t>
            </a:r>
            <a:r>
              <a:rPr sz="1100" spc="-20" dirty="0">
                <a:latin typeface="Tahoma"/>
                <a:cs typeface="Tahoma"/>
              </a:rPr>
              <a:t>and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20654" y="5194900"/>
            <a:ext cx="702310" cy="5613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395"/>
              </a:spcBef>
            </a:pPr>
            <a:r>
              <a:rPr sz="700" spc="-5" dirty="0">
                <a:latin typeface="Tahoma"/>
                <a:cs typeface="Tahoma"/>
              </a:rPr>
              <a:t>r</a:t>
            </a:r>
            <a:r>
              <a:rPr sz="700" spc="-10" dirty="0">
                <a:latin typeface="Tahoma"/>
                <a:cs typeface="Tahoma"/>
              </a:rPr>
              <a:t>a</a:t>
            </a:r>
            <a:r>
              <a:rPr sz="700" spc="-5" dirty="0">
                <a:latin typeface="Tahoma"/>
                <a:cs typeface="Tahoma"/>
              </a:rPr>
              <a:t>m</a:t>
            </a:r>
            <a:r>
              <a:rPr sz="700" dirty="0">
                <a:latin typeface="Tahoma"/>
                <a:cs typeface="Tahoma"/>
              </a:rPr>
              <a:t>d</a:t>
            </a:r>
            <a:r>
              <a:rPr sz="700" spc="-5" dirty="0">
                <a:latin typeface="Tahoma"/>
                <a:cs typeface="Tahoma"/>
              </a:rPr>
              <a:t>o</a:t>
            </a:r>
            <a:r>
              <a:rPr sz="700" dirty="0">
                <a:latin typeface="Tahoma"/>
                <a:cs typeface="Tahoma"/>
              </a:rPr>
              <a:t>m</a:t>
            </a:r>
            <a:endParaRPr sz="700">
              <a:latin typeface="Tahoma"/>
              <a:cs typeface="Tahoma"/>
            </a:endParaRPr>
          </a:p>
          <a:p>
            <a:pPr marL="12700" marR="24765">
              <a:lnSpc>
                <a:spcPts val="1300"/>
              </a:lnSpc>
              <a:spcBef>
                <a:spcPts val="525"/>
              </a:spcBef>
            </a:pPr>
            <a:r>
              <a:rPr sz="1100" spc="-25" dirty="0">
                <a:latin typeface="Tahoma"/>
                <a:cs typeface="Tahoma"/>
              </a:rPr>
              <a:t>I</a:t>
            </a:r>
            <a:r>
              <a:rPr sz="1100" dirty="0">
                <a:latin typeface="Tahoma"/>
                <a:cs typeface="Tahoma"/>
              </a:rPr>
              <a:t>f</a:t>
            </a:r>
            <a:r>
              <a:rPr sz="1100" spc="-35" dirty="0">
                <a:latin typeface="Tahoma"/>
                <a:cs typeface="Tahoma"/>
              </a:rPr>
              <a:t> q</a:t>
            </a:r>
            <a:r>
              <a:rPr sz="1100" spc="-30" dirty="0">
                <a:latin typeface="Tahoma"/>
                <a:cs typeface="Tahoma"/>
              </a:rPr>
              <a:t>ua</a:t>
            </a:r>
            <a:r>
              <a:rPr sz="1100" spc="-15" dirty="0">
                <a:latin typeface="Tahoma"/>
                <a:cs typeface="Tahoma"/>
              </a:rPr>
              <a:t>li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dirty="0">
                <a:latin typeface="Tahoma"/>
                <a:cs typeface="Tahoma"/>
              </a:rPr>
              <a:t>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dirty="0">
                <a:latin typeface="Tahoma"/>
                <a:cs typeface="Tahoma"/>
              </a:rPr>
              <a:t>s  </a:t>
            </a:r>
            <a:r>
              <a:rPr sz="1100" spc="-30" dirty="0">
                <a:latin typeface="Tahoma"/>
                <a:cs typeface="Tahoma"/>
              </a:rPr>
              <a:t>improved.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82956" y="4835144"/>
            <a:ext cx="778510" cy="9372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latin typeface="Tahoma"/>
                <a:cs typeface="Tahoma"/>
              </a:rPr>
              <a:t>Do</a:t>
            </a:r>
            <a:r>
              <a:rPr sz="1500" b="1" spc="-6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loop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890"/>
              </a:spcBef>
            </a:pPr>
            <a:r>
              <a:rPr sz="1500" b="1" spc="-5" dirty="0">
                <a:latin typeface="Tahoma"/>
                <a:cs typeface="Tahoma"/>
              </a:rPr>
              <a:t>Until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no </a:t>
            </a:r>
            <a:r>
              <a:rPr sz="1500" b="1" spc="-4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change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833713" y="4648200"/>
            <a:ext cx="1632585" cy="1526540"/>
            <a:chOff x="5833713" y="4648200"/>
            <a:chExt cx="1632585" cy="1526540"/>
          </a:xfrm>
        </p:grpSpPr>
        <p:sp>
          <p:nvSpPr>
            <p:cNvPr id="93" name="object 93"/>
            <p:cNvSpPr/>
            <p:nvPr/>
          </p:nvSpPr>
          <p:spPr>
            <a:xfrm>
              <a:off x="5833713" y="4648200"/>
              <a:ext cx="1632585" cy="1526540"/>
            </a:xfrm>
            <a:custGeom>
              <a:avLst/>
              <a:gdLst/>
              <a:ahLst/>
              <a:cxnLst/>
              <a:rect l="l" t="t" r="r" b="b"/>
              <a:pathLst>
                <a:path w="1632584" h="1526539">
                  <a:moveTo>
                    <a:pt x="1632347" y="0"/>
                  </a:moveTo>
                  <a:lnTo>
                    <a:pt x="0" y="0"/>
                  </a:lnTo>
                  <a:lnTo>
                    <a:pt x="0" y="1526380"/>
                  </a:lnTo>
                  <a:lnTo>
                    <a:pt x="1632347" y="1526380"/>
                  </a:lnTo>
                  <a:lnTo>
                    <a:pt x="1632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03973" y="4772025"/>
              <a:ext cx="1374140" cy="1212215"/>
            </a:xfrm>
            <a:custGeom>
              <a:avLst/>
              <a:gdLst/>
              <a:ahLst/>
              <a:cxnLst/>
              <a:rect l="l" t="t" r="r" b="b"/>
              <a:pathLst>
                <a:path w="1374140" h="1212214">
                  <a:moveTo>
                    <a:pt x="0" y="0"/>
                  </a:moveTo>
                  <a:lnTo>
                    <a:pt x="1373981" y="0"/>
                  </a:lnTo>
                  <a:lnTo>
                    <a:pt x="1373981" y="1212056"/>
                  </a:lnTo>
                  <a:lnTo>
                    <a:pt x="0" y="12120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63542" y="5443537"/>
              <a:ext cx="113109" cy="11191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21857" y="5200650"/>
              <a:ext cx="114300" cy="11310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917183" y="5572125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52387" y="0"/>
                  </a:moveTo>
                  <a:lnTo>
                    <a:pt x="0" y="52387"/>
                  </a:lnTo>
                  <a:lnTo>
                    <a:pt x="52387" y="103583"/>
                  </a:lnTo>
                  <a:lnTo>
                    <a:pt x="103583" y="52387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17183" y="5572125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52387" y="0"/>
                  </a:moveTo>
                  <a:lnTo>
                    <a:pt x="103584" y="52387"/>
                  </a:lnTo>
                  <a:lnTo>
                    <a:pt x="52387" y="103584"/>
                  </a:lnTo>
                  <a:lnTo>
                    <a:pt x="0" y="52387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96892" y="5083968"/>
              <a:ext cx="113109" cy="11191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63542" y="4958953"/>
              <a:ext cx="113109" cy="11191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45770" y="5325664"/>
              <a:ext cx="114300" cy="11191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1927" y="5685234"/>
              <a:ext cx="113109" cy="11191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917183" y="544830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52387" y="0"/>
                  </a:moveTo>
                  <a:lnTo>
                    <a:pt x="0" y="51197"/>
                  </a:lnTo>
                  <a:lnTo>
                    <a:pt x="52387" y="102393"/>
                  </a:lnTo>
                  <a:lnTo>
                    <a:pt x="103583" y="51197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17183" y="544830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52387" y="0"/>
                  </a:moveTo>
                  <a:lnTo>
                    <a:pt x="103584" y="51197"/>
                  </a:lnTo>
                  <a:lnTo>
                    <a:pt x="52387" y="102394"/>
                  </a:lnTo>
                  <a:lnTo>
                    <a:pt x="0" y="51197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17183" y="520541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52387" y="0"/>
                  </a:moveTo>
                  <a:lnTo>
                    <a:pt x="0" y="51196"/>
                  </a:lnTo>
                  <a:lnTo>
                    <a:pt x="52387" y="103583"/>
                  </a:lnTo>
                  <a:lnTo>
                    <a:pt x="103583" y="51196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17183" y="520541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52387" y="0"/>
                  </a:moveTo>
                  <a:lnTo>
                    <a:pt x="103584" y="51196"/>
                  </a:lnTo>
                  <a:lnTo>
                    <a:pt x="52387" y="103584"/>
                  </a:lnTo>
                  <a:lnTo>
                    <a:pt x="0" y="51196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931742" y="5950203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931742" y="5831332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931742" y="5706364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931742" y="5590539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3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931742" y="5465571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931742" y="5346700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931742" y="5105907"/>
            <a:ext cx="51435" cy="20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7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400" dirty="0">
                <a:latin typeface="Calibri"/>
                <a:cs typeface="Calibri"/>
              </a:rPr>
              <a:t>6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931742" y="4862067"/>
            <a:ext cx="514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9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910310" y="4737100"/>
            <a:ext cx="7302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984129" y="6023355"/>
            <a:ext cx="143192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0         </a:t>
            </a:r>
            <a:r>
              <a:rPr sz="400" spc="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1        </a:t>
            </a:r>
            <a:r>
              <a:rPr sz="400" spc="3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2  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3        </a:t>
            </a:r>
            <a:r>
              <a:rPr sz="400" spc="3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4         </a:t>
            </a:r>
            <a:r>
              <a:rPr sz="400" spc="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5        </a:t>
            </a:r>
            <a:r>
              <a:rPr sz="400" spc="3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6  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7        </a:t>
            </a:r>
            <a:r>
              <a:rPr sz="400" spc="4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8  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9       </a:t>
            </a:r>
            <a:r>
              <a:rPr sz="400" spc="10" dirty="0">
                <a:latin typeface="Calibri"/>
                <a:cs typeface="Calibri"/>
              </a:rPr>
              <a:t> </a:t>
            </a:r>
            <a:r>
              <a:rPr sz="400" spc="-20" dirty="0"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770735" y="5304233"/>
            <a:ext cx="196850" cy="278765"/>
            <a:chOff x="6770735" y="5304233"/>
            <a:chExt cx="196850" cy="278765"/>
          </a:xfrm>
        </p:grpSpPr>
        <p:sp>
          <p:nvSpPr>
            <p:cNvPr id="118" name="object 118"/>
            <p:cNvSpPr/>
            <p:nvPr/>
          </p:nvSpPr>
          <p:spPr>
            <a:xfrm>
              <a:off x="6962426" y="5304233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1" y="1369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70735" y="5470921"/>
              <a:ext cx="113109" cy="111919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3294425" y="4767262"/>
            <a:ext cx="1383665" cy="1221740"/>
            <a:chOff x="3294425" y="4767262"/>
            <a:chExt cx="1383665" cy="1221740"/>
          </a:xfrm>
        </p:grpSpPr>
        <p:sp>
          <p:nvSpPr>
            <p:cNvPr id="121" name="object 121"/>
            <p:cNvSpPr/>
            <p:nvPr/>
          </p:nvSpPr>
          <p:spPr>
            <a:xfrm>
              <a:off x="3299188" y="4772025"/>
              <a:ext cx="1374140" cy="1212215"/>
            </a:xfrm>
            <a:custGeom>
              <a:avLst/>
              <a:gdLst/>
              <a:ahLst/>
              <a:cxnLst/>
              <a:rect l="l" t="t" r="r" b="b"/>
              <a:pathLst>
                <a:path w="1374139" h="1212214">
                  <a:moveTo>
                    <a:pt x="0" y="0"/>
                  </a:moveTo>
                  <a:lnTo>
                    <a:pt x="1373981" y="0"/>
                  </a:lnTo>
                  <a:lnTo>
                    <a:pt x="1373981" y="1212056"/>
                  </a:lnTo>
                  <a:lnTo>
                    <a:pt x="0" y="12120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58756" y="5443537"/>
              <a:ext cx="113109" cy="11191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17071" y="5200650"/>
              <a:ext cx="114300" cy="113109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4212398" y="5572125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387" y="0"/>
                  </a:moveTo>
                  <a:lnTo>
                    <a:pt x="0" y="52387"/>
                  </a:lnTo>
                  <a:lnTo>
                    <a:pt x="52387" y="103583"/>
                  </a:lnTo>
                  <a:lnTo>
                    <a:pt x="103583" y="52387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212398" y="5572125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387" y="0"/>
                  </a:moveTo>
                  <a:lnTo>
                    <a:pt x="103584" y="52387"/>
                  </a:lnTo>
                  <a:lnTo>
                    <a:pt x="52387" y="103584"/>
                  </a:lnTo>
                  <a:lnTo>
                    <a:pt x="0" y="52387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92106" y="5083968"/>
              <a:ext cx="113109" cy="11191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8756" y="4958953"/>
              <a:ext cx="113109" cy="11191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0985" y="5325664"/>
              <a:ext cx="114300" cy="111919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4212398" y="544830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2387" y="0"/>
                  </a:moveTo>
                  <a:lnTo>
                    <a:pt x="0" y="51197"/>
                  </a:lnTo>
                  <a:lnTo>
                    <a:pt x="52387" y="102393"/>
                  </a:lnTo>
                  <a:lnTo>
                    <a:pt x="103583" y="51197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212398" y="544830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2387" y="0"/>
                  </a:moveTo>
                  <a:lnTo>
                    <a:pt x="103584" y="51197"/>
                  </a:lnTo>
                  <a:lnTo>
                    <a:pt x="52387" y="102394"/>
                  </a:lnTo>
                  <a:lnTo>
                    <a:pt x="0" y="51197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212398" y="520541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387" y="0"/>
                  </a:moveTo>
                  <a:lnTo>
                    <a:pt x="0" y="51196"/>
                  </a:lnTo>
                  <a:lnTo>
                    <a:pt x="52387" y="103583"/>
                  </a:lnTo>
                  <a:lnTo>
                    <a:pt x="103583" y="51196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212398" y="520541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387" y="0"/>
                  </a:moveTo>
                  <a:lnTo>
                    <a:pt x="103584" y="51196"/>
                  </a:lnTo>
                  <a:lnTo>
                    <a:pt x="52387" y="103584"/>
                  </a:lnTo>
                  <a:lnTo>
                    <a:pt x="0" y="51196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257641" y="5304233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1" y="1369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81429" y="547568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2386" y="0"/>
                  </a:moveTo>
                  <a:lnTo>
                    <a:pt x="0" y="51197"/>
                  </a:lnTo>
                  <a:lnTo>
                    <a:pt x="52386" y="102393"/>
                  </a:lnTo>
                  <a:lnTo>
                    <a:pt x="103583" y="51197"/>
                  </a:lnTo>
                  <a:lnTo>
                    <a:pt x="5238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81429" y="547568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2387" y="0"/>
                  </a:moveTo>
                  <a:lnTo>
                    <a:pt x="103584" y="51197"/>
                  </a:lnTo>
                  <a:lnTo>
                    <a:pt x="52387" y="102394"/>
                  </a:lnTo>
                  <a:lnTo>
                    <a:pt x="0" y="51197"/>
                  </a:lnTo>
                  <a:lnTo>
                    <a:pt x="52387" y="0"/>
                  </a:lnTo>
                  <a:close/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70713" y="570428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1196" y="0"/>
                  </a:moveTo>
                  <a:lnTo>
                    <a:pt x="0" y="51197"/>
                  </a:lnTo>
                  <a:lnTo>
                    <a:pt x="51196" y="102394"/>
                  </a:lnTo>
                  <a:lnTo>
                    <a:pt x="103583" y="51197"/>
                  </a:lnTo>
                  <a:lnTo>
                    <a:pt x="51196" y="0"/>
                  </a:lnTo>
                  <a:close/>
                </a:path>
              </a:pathLst>
            </a:custGeom>
            <a:solidFill>
              <a:srgbClr val="56C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070713" y="570428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1196" y="0"/>
                  </a:moveTo>
                  <a:lnTo>
                    <a:pt x="103584" y="51197"/>
                  </a:lnTo>
                  <a:lnTo>
                    <a:pt x="51196" y="102394"/>
                  </a:lnTo>
                  <a:lnTo>
                    <a:pt x="0" y="51197"/>
                  </a:lnTo>
                  <a:lnTo>
                    <a:pt x="51196" y="0"/>
                  </a:lnTo>
                  <a:close/>
                </a:path>
              </a:pathLst>
            </a:custGeom>
            <a:ln w="9525">
              <a:solidFill>
                <a:srgbClr val="56C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226956" y="5950203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39" name="object 139"/>
          <p:cNvSpPr txBox="1"/>
          <p:nvPr/>
        </p:nvSpPr>
        <p:spPr>
          <a:xfrm>
            <a:off x="3226956" y="5831332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226956" y="5706364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226956" y="5590539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3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226956" y="5465571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226956" y="5346700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226956" y="5105907"/>
            <a:ext cx="51435" cy="20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7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400" dirty="0">
                <a:latin typeface="Calibri"/>
                <a:cs typeface="Calibri"/>
              </a:rPr>
              <a:t>6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226956" y="4980939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226956" y="4862067"/>
            <a:ext cx="51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9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205525" y="4737100"/>
            <a:ext cx="7302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279344" y="6023355"/>
            <a:ext cx="143192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0         </a:t>
            </a:r>
            <a:r>
              <a:rPr sz="400" spc="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1        </a:t>
            </a:r>
            <a:r>
              <a:rPr sz="400" spc="3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2  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3        </a:t>
            </a:r>
            <a:r>
              <a:rPr sz="400" spc="3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4         </a:t>
            </a:r>
            <a:r>
              <a:rPr sz="400" spc="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5        </a:t>
            </a:r>
            <a:r>
              <a:rPr sz="400" spc="3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6  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7        </a:t>
            </a:r>
            <a:r>
              <a:rPr sz="400" spc="40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8  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dirty="0">
                <a:latin typeface="Calibri"/>
                <a:cs typeface="Calibri"/>
              </a:rPr>
              <a:t>9       </a:t>
            </a:r>
            <a:r>
              <a:rPr sz="400" spc="10" dirty="0">
                <a:latin typeface="Calibri"/>
                <a:cs typeface="Calibri"/>
              </a:rPr>
              <a:t> </a:t>
            </a:r>
            <a:r>
              <a:rPr sz="400" spc="-20" dirty="0"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1100</Words>
  <Application>Microsoft Office PowerPoint</Application>
  <PresentationFormat>On-screen Show (4:3)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Tahoma</vt:lpstr>
      <vt:lpstr>Times New Roman</vt:lpstr>
      <vt:lpstr>Trebuchet MS</vt:lpstr>
      <vt:lpstr>Verdana</vt:lpstr>
      <vt:lpstr>Office Theme</vt:lpstr>
      <vt:lpstr>      CS4038 </vt:lpstr>
      <vt:lpstr> TODAY’S TOPICS</vt:lpstr>
      <vt:lpstr> LIMITATIONS OF K-MEANS</vt:lpstr>
      <vt:lpstr> K-MEANS VARIANTS</vt:lpstr>
      <vt:lpstr> K-MEANS++</vt:lpstr>
      <vt:lpstr>K-MEDOID ALGORITHM</vt:lpstr>
      <vt:lpstr>  WHAT IS THE PROBLEM OF THE K-MEANS METHOD?</vt:lpstr>
      <vt:lpstr> PAM: A TYPICAL K-MEDOIDS ALGORITHM</vt:lpstr>
      <vt:lpstr>  PAM: A TYPICAL K-MEDOIDS ALGORITHM</vt:lpstr>
      <vt:lpstr> PAM: A TYPICAL K-MEDOIDS ALGORITHM</vt:lpstr>
      <vt:lpstr> EXAMPLE</vt:lpstr>
      <vt:lpstr> EXAMPLE</vt:lpstr>
      <vt:lpstr> EXAMPLE</vt:lpstr>
      <vt:lpstr>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THE K-MEDOID CLUSTERING METHOD</vt:lpstr>
      <vt:lpstr> K-MEDOID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 </dc:title>
  <cp:lastModifiedBy>Ms. Ayesha Liaqat</cp:lastModifiedBy>
  <cp:revision>1</cp:revision>
  <dcterms:created xsi:type="dcterms:W3CDTF">2024-04-12T14:48:44Z</dcterms:created>
  <dcterms:modified xsi:type="dcterms:W3CDTF">2024-04-12T14:51:32Z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LastSaved">
    <vt:filetime>2024-04-12T00:00:00Z</vt:filetime>
  </property>
</Properties>
</file>