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8" autoAdjust="0"/>
  </p:normalViewPr>
  <p:slideViewPr>
    <p:cSldViewPr>
      <p:cViewPr varScale="1">
        <p:scale>
          <a:sx n="61" d="100"/>
          <a:sy n="61" d="100"/>
        </p:scale>
        <p:origin x="14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1AD6E-1E83-4B59-A9DD-D9E322171E6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7A5-4F50-4AB7-B07C-DA5266D5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Supp: measures frequency/prevalence of itemset in the whole dataset</a:t>
            </a:r>
          </a:p>
          <a:p>
            <a:r>
              <a:rPr lang="en-US" dirty="0"/>
              <a:t>Conf: measure strength of association b/w 2 </a:t>
            </a:r>
            <a:r>
              <a:rPr lang="en-US" dirty="0" err="1"/>
              <a:t>itemsets</a:t>
            </a:r>
            <a:r>
              <a:rPr lang="en-US" dirty="0"/>
              <a:t> in a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7A5-4F50-4AB7-B07C-DA5266D55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Supp: measures frequency of occurrence /prevalence of itemset in the whole dataset</a:t>
            </a:r>
          </a:p>
          <a:p>
            <a:r>
              <a:rPr lang="en-US" dirty="0"/>
              <a:t>Conf: measure strength of association b/w 2 </a:t>
            </a:r>
            <a:r>
              <a:rPr lang="en-US" dirty="0" err="1"/>
              <a:t>itemsets</a:t>
            </a:r>
            <a:r>
              <a:rPr lang="en-US" dirty="0"/>
              <a:t> in a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7A5-4F50-4AB7-B07C-DA5266D55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N: transactions</a:t>
            </a:r>
          </a:p>
          <a:p>
            <a:r>
              <a:rPr lang="en-US" dirty="0"/>
              <a:t>M: </a:t>
            </a:r>
            <a:r>
              <a:rPr lang="en-US" dirty="0" err="1"/>
              <a:t>itemsets</a:t>
            </a:r>
            <a:endParaRPr lang="en-US" dirty="0"/>
          </a:p>
          <a:p>
            <a:r>
              <a:rPr lang="en-US" dirty="0"/>
              <a:t>W:width of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7A5-4F50-4AB7-B07C-DA5266D55A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</a:t>
            </a:r>
            <a:r>
              <a:rPr lang="en-US" dirty="0" err="1"/>
              <a:t>itemsets</a:t>
            </a:r>
            <a:r>
              <a:rPr lang="en-US" dirty="0"/>
              <a:t> not appear very often</a:t>
            </a:r>
          </a:p>
          <a:p>
            <a:r>
              <a:rPr lang="en-US" dirty="0"/>
              <a:t>Hash table/tree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7A5-4F50-4AB7-B07C-DA5266D55A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2127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7437" y="3042920"/>
            <a:ext cx="646912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532" y="3013117"/>
            <a:ext cx="7640955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2127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       </a:t>
            </a:r>
            <a:r>
              <a:rPr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r>
              <a:rPr sz="4800" b="1" spc="-11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65" dirty="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sz="1600" b="1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5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-13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202</a:t>
            </a:r>
            <a:r>
              <a:rPr lang="en-US" sz="1600" b="1" spc="-254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lang="en-US"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en-US" sz="1600" b="1" spc="-1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lang="en-US" sz="1600" b="1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160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600" b="1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00" b="1" spc="-34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lang="en-US"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Verdana"/>
                <a:cs typeface="Verdana"/>
              </a:rPr>
              <a:t>NU</a:t>
            </a:r>
            <a:r>
              <a:rPr lang="en-US"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1600" b="1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60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600" b="1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lang="en-US" sz="1600" b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1600" b="1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lang="en-US" sz="1600" b="1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lang="en-US"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1600" b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1600" b="1" spc="-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en-US" sz="1600" b="1" spc="-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US" sz="1600" b="1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US" sz="1600" b="1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6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SS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R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160" dirty="0">
                <a:solidFill>
                  <a:srgbClr val="FFFFFF"/>
                </a:solidFill>
              </a:rPr>
              <a:t>ININ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113568"/>
            <a:ext cx="7082790" cy="172529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Given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Microsoft Sans Serif"/>
                <a:cs typeface="Microsoft Sans Serif"/>
              </a:rPr>
              <a:t>a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Microsoft Sans Serif"/>
                <a:cs typeface="Microsoft Sans Serif"/>
              </a:rPr>
              <a:t>set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of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Microsoft Sans Serif"/>
                <a:cs typeface="Microsoft Sans Serif"/>
              </a:rPr>
              <a:t>transactions</a:t>
            </a:r>
            <a:r>
              <a:rPr sz="1500" spc="-17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Microsoft Sans Serif"/>
                <a:cs typeface="Microsoft Sans Serif"/>
              </a:rPr>
              <a:t>T,</a:t>
            </a:r>
            <a:r>
              <a:rPr sz="1500" spc="-13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Microsoft Sans Serif"/>
                <a:cs typeface="Microsoft Sans Serif"/>
              </a:rPr>
              <a:t>the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Microsoft Sans Serif"/>
                <a:cs typeface="Microsoft Sans Serif"/>
              </a:rPr>
              <a:t>goal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of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association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rule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mining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is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Microsoft Sans Serif"/>
                <a:cs typeface="Microsoft Sans Serif"/>
              </a:rPr>
              <a:t>to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find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all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Microsoft Sans Serif"/>
                <a:cs typeface="Microsoft Sans Serif"/>
              </a:rPr>
              <a:t>rules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Microsoft Sans Serif"/>
                <a:cs typeface="Microsoft Sans Serif"/>
              </a:rPr>
              <a:t>having</a:t>
            </a:r>
            <a:endParaRPr sz="1500">
              <a:latin typeface="Microsoft Sans Serif"/>
              <a:cs typeface="Microsoft Sans Serif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pp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≥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25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i="1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5" dirty="0">
                <a:solidFill>
                  <a:srgbClr val="212745"/>
                </a:solidFill>
                <a:latin typeface="Arial MT"/>
                <a:cs typeface="Arial MT"/>
              </a:rPr>
              <a:t>co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12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≥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25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12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i="1" spc="-1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18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i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ECCF3"/>
              </a:buClr>
              <a:buFont typeface="Cambria"/>
              <a:buChar char="◾"/>
            </a:pPr>
            <a:endParaRPr sz="145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real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question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how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we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find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such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rules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from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transaction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database?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SS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R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160" dirty="0">
                <a:solidFill>
                  <a:srgbClr val="FFFFFF"/>
                </a:solidFill>
              </a:rPr>
              <a:t>ININ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810510"/>
            <a:ext cx="5125720" cy="229679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u="sng" spc="-3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A</a:t>
            </a:r>
            <a:r>
              <a:rPr sz="1600" u="sng" spc="-1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pp</a:t>
            </a:r>
            <a:r>
              <a:rPr sz="1600" u="sng" spc="-15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r</a:t>
            </a:r>
            <a:r>
              <a:rPr sz="16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o</a:t>
            </a:r>
            <a:r>
              <a:rPr sz="1600" u="sng" spc="-28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a</a:t>
            </a:r>
            <a:r>
              <a:rPr sz="1600" u="sng" spc="-14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c</a:t>
            </a:r>
            <a:r>
              <a:rPr sz="1600" u="sng" spc="-2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h</a:t>
            </a:r>
            <a:r>
              <a:rPr sz="1600" u="sng" spc="-11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30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1: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Br</a:t>
            </a:r>
            <a:r>
              <a:rPr sz="1800" b="1" spc="-16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800" b="1" spc="-24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ce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po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Compute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confidence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rule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Prune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rules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fail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i="1" spc="-135" dirty="0">
                <a:solidFill>
                  <a:srgbClr val="212745"/>
                </a:solidFill>
                <a:latin typeface="Trebuchet MS"/>
                <a:cs typeface="Trebuchet MS"/>
              </a:rPr>
              <a:t>minsup</a:t>
            </a:r>
            <a:r>
              <a:rPr sz="16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i="1" spc="-155" dirty="0">
                <a:solidFill>
                  <a:srgbClr val="212745"/>
                </a:solidFill>
                <a:latin typeface="Trebuchet MS"/>
                <a:cs typeface="Trebuchet MS"/>
              </a:rPr>
              <a:t>minconf</a:t>
            </a:r>
            <a:r>
              <a:rPr sz="16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thresholds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336550">
              <a:lnSpc>
                <a:spcPct val="100000"/>
              </a:lnSpc>
            </a:pPr>
            <a:r>
              <a:rPr sz="1600" dirty="0">
                <a:solidFill>
                  <a:srgbClr val="212745"/>
                </a:solidFill>
                <a:latin typeface="Symbol"/>
                <a:cs typeface="Symbol"/>
              </a:rPr>
              <a:t></a:t>
            </a:r>
            <a:r>
              <a:rPr sz="1600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600" spc="-9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600" spc="-325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1600" spc="-170" dirty="0">
                <a:solidFill>
                  <a:srgbClr val="FF0000"/>
                </a:solidFill>
                <a:latin typeface="Verdana"/>
                <a:cs typeface="Verdana"/>
              </a:rPr>
              <a:t>put</a:t>
            </a:r>
            <a:r>
              <a:rPr sz="1600" spc="-28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600" spc="-250" dirty="0">
                <a:solidFill>
                  <a:srgbClr val="FF0000"/>
                </a:solidFill>
                <a:latin typeface="Verdana"/>
                <a:cs typeface="Verdana"/>
              </a:rPr>
              <a:t>na</a:t>
            </a:r>
            <a:r>
              <a:rPr sz="1600" spc="-9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600" spc="-1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600" spc="-25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16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600" spc="-14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spc="-9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600" spc="-210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1600" spc="-10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600" spc="-20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6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600" spc="-28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spc="-19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!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160" dirty="0">
                <a:solidFill>
                  <a:srgbClr val="FFFFFF"/>
                </a:solidFill>
              </a:rPr>
              <a:t>ININ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SS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R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5261" y="2039471"/>
          <a:ext cx="2652395" cy="1532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93">
                <a:tc>
                  <a:txBody>
                    <a:bodyPr/>
                    <a:lstStyle/>
                    <a:p>
                      <a:pPr marL="55244">
                        <a:lnSpc>
                          <a:spcPts val="1230"/>
                        </a:lnSpc>
                      </a:pPr>
                      <a:r>
                        <a:rPr sz="115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30"/>
                        </a:lnSpc>
                      </a:pPr>
                      <a:r>
                        <a:rPr sz="1150" b="1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0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52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93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76250" y="1872792"/>
            <a:ext cx="6974205" cy="393890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72237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Example</a:t>
            </a:r>
            <a:r>
              <a:rPr sz="18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Rules:</a:t>
            </a:r>
            <a:endParaRPr sz="1800" dirty="0">
              <a:latin typeface="Arial MT"/>
              <a:cs typeface="Arial MT"/>
            </a:endParaRPr>
          </a:p>
          <a:p>
            <a:pPr marL="372237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Arial MT"/>
                <a:cs typeface="Arial MT"/>
              </a:rPr>
              <a:t>{Milk,Diaper}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{Beer} (s=0.4, c=0.67)</a:t>
            </a:r>
            <a:endParaRPr sz="1500" dirty="0">
              <a:latin typeface="Arial MT"/>
              <a:cs typeface="Arial MT"/>
            </a:endParaRPr>
          </a:p>
          <a:p>
            <a:pPr marL="372237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{Milk,Beer}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{Diaper} (s=0.4, c=1.0)</a:t>
            </a:r>
            <a:endParaRPr sz="1500" dirty="0">
              <a:latin typeface="Arial MT"/>
              <a:cs typeface="Arial MT"/>
            </a:endParaRPr>
          </a:p>
          <a:p>
            <a:pPr marL="3722370">
              <a:lnSpc>
                <a:spcPct val="100000"/>
              </a:lnSpc>
            </a:pPr>
            <a:r>
              <a:rPr sz="1500" spc="-10" dirty="0">
                <a:latin typeface="Arial MT"/>
                <a:cs typeface="Arial MT"/>
              </a:rPr>
              <a:t>{Diaper,Beer}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{Milk}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(s=0.4, c=0.67)</a:t>
            </a:r>
            <a:endParaRPr sz="1500" dirty="0">
              <a:latin typeface="Arial MT"/>
              <a:cs typeface="Arial MT"/>
            </a:endParaRPr>
          </a:p>
          <a:p>
            <a:pPr marL="372237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{Beer}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{Milk,Diaper} (s=0.4,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c=0.67)</a:t>
            </a:r>
            <a:endParaRPr sz="1500" dirty="0">
              <a:latin typeface="Arial MT"/>
              <a:cs typeface="Arial MT"/>
            </a:endParaRPr>
          </a:p>
          <a:p>
            <a:pPr marL="372237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{Diaper}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{Milk,Beer}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(s=0.4,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c=0.5)</a:t>
            </a:r>
            <a:endParaRPr sz="1500" dirty="0">
              <a:latin typeface="Arial MT"/>
              <a:cs typeface="Arial MT"/>
            </a:endParaRPr>
          </a:p>
          <a:p>
            <a:pPr marL="372237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{Milk}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 MT"/>
                <a:cs typeface="Arial MT"/>
              </a:rPr>
              <a:t>{Diaper,Beer} </a:t>
            </a:r>
            <a:r>
              <a:rPr sz="1500" spc="-5" dirty="0">
                <a:latin typeface="Arial MT"/>
                <a:cs typeface="Arial MT"/>
              </a:rPr>
              <a:t>(s=0.4, c=0.5)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Observations:</a:t>
            </a:r>
            <a:endParaRPr sz="1800" dirty="0">
              <a:latin typeface="Arial MT"/>
              <a:cs typeface="Arial MT"/>
            </a:endParaRPr>
          </a:p>
          <a:p>
            <a:pPr marL="120650" indent="-108585">
              <a:lnSpc>
                <a:spcPct val="100000"/>
              </a:lnSpc>
              <a:spcBef>
                <a:spcPts val="830"/>
              </a:spcBef>
              <a:buChar char="•"/>
              <a:tabLst>
                <a:tab pos="121285" algn="l"/>
              </a:tabLst>
            </a:pPr>
            <a:r>
              <a:rPr sz="1500" spc="-5" dirty="0">
                <a:latin typeface="Arial MT"/>
                <a:cs typeface="Arial MT"/>
              </a:rPr>
              <a:t>All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above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rules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binary</a:t>
            </a:r>
            <a:r>
              <a:rPr sz="1500" spc="-5" dirty="0">
                <a:latin typeface="Arial MT"/>
                <a:cs typeface="Arial MT"/>
              </a:rPr>
              <a:t> partitions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same</a:t>
            </a:r>
            <a:r>
              <a:rPr sz="1500" spc="-5" dirty="0">
                <a:latin typeface="Arial MT"/>
                <a:cs typeface="Arial MT"/>
              </a:rPr>
              <a:t> itemset:</a:t>
            </a:r>
            <a:endParaRPr sz="15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{Milk,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Diaper,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Beer}</a:t>
            </a:r>
            <a:endParaRPr sz="1500" dirty="0">
              <a:latin typeface="Arial MT"/>
              <a:cs typeface="Arial MT"/>
            </a:endParaRPr>
          </a:p>
          <a:p>
            <a:pPr marL="117475" marR="1245870" indent="-104775">
              <a:lnSpc>
                <a:spcPct val="100000"/>
              </a:lnSpc>
              <a:spcBef>
                <a:spcPts val="910"/>
              </a:spcBef>
              <a:buChar char="•"/>
              <a:tabLst>
                <a:tab pos="132080" algn="l"/>
              </a:tabLst>
            </a:pPr>
            <a:r>
              <a:rPr sz="1500" dirty="0">
                <a:latin typeface="Arial MT"/>
                <a:cs typeface="Arial MT"/>
              </a:rPr>
              <a:t>Rules</a:t>
            </a:r>
            <a:r>
              <a:rPr sz="1500" spc="-5" dirty="0">
                <a:latin typeface="Arial MT"/>
                <a:cs typeface="Arial MT"/>
              </a:rPr>
              <a:t> originating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dirty="0">
                <a:latin typeface="Arial MT"/>
                <a:cs typeface="Arial MT"/>
              </a:rPr>
              <a:t> same </a:t>
            </a:r>
            <a:r>
              <a:rPr sz="1500" spc="-5" dirty="0">
                <a:latin typeface="Arial MT"/>
                <a:cs typeface="Arial MT"/>
              </a:rPr>
              <a:t>itemset </a:t>
            </a:r>
            <a:r>
              <a:rPr sz="1500" dirty="0">
                <a:latin typeface="Arial MT"/>
                <a:cs typeface="Arial MT"/>
              </a:rPr>
              <a:t>have </a:t>
            </a:r>
            <a:r>
              <a:rPr sz="1500" spc="-5" dirty="0">
                <a:latin typeface="Arial MT"/>
                <a:cs typeface="Arial MT"/>
              </a:rPr>
              <a:t>identical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support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but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-5" dirty="0">
                <a:latin typeface="Arial MT"/>
                <a:cs typeface="Arial MT"/>
              </a:rPr>
              <a:t> different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confidence</a:t>
            </a:r>
            <a:endParaRPr sz="1500" dirty="0">
              <a:latin typeface="Arial MT"/>
              <a:cs typeface="Arial MT"/>
            </a:endParaRPr>
          </a:p>
          <a:p>
            <a:pPr marL="128270" indent="-116205">
              <a:lnSpc>
                <a:spcPct val="100000"/>
              </a:lnSpc>
              <a:spcBef>
                <a:spcPts val="890"/>
              </a:spcBef>
              <a:buChar char="•"/>
              <a:tabLst>
                <a:tab pos="128905" algn="l"/>
              </a:tabLst>
            </a:pPr>
            <a:r>
              <a:rPr sz="1500" spc="-5" dirty="0">
                <a:latin typeface="Arial MT"/>
                <a:cs typeface="Arial MT"/>
              </a:rPr>
              <a:t>Thus,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 may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decouple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dirty="0">
                <a:latin typeface="Arial MT"/>
                <a:cs typeface="Arial MT"/>
              </a:rPr>
              <a:t> support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confidence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requirements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160" dirty="0">
                <a:solidFill>
                  <a:srgbClr val="FFFFFF"/>
                </a:solidFill>
              </a:rPr>
              <a:t>ININ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SS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R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2613660"/>
            <a:ext cx="6906259" cy="277304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47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z="2400" spc="-36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400" spc="-5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24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400" spc="-114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24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400" spc="-1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400" spc="-16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400" spc="-95" dirty="0">
                <a:solidFill>
                  <a:srgbClr val="212745"/>
                </a:solidFill>
                <a:latin typeface="Trebuchet MS"/>
                <a:cs typeface="Trebuchet MS"/>
              </a:rPr>
              <a:t>ps</a:t>
            </a:r>
            <a:r>
              <a:rPr sz="2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400" spc="-2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212745"/>
                </a:solidFill>
                <a:latin typeface="Trebuchet MS"/>
                <a:cs typeface="Trebuchet MS"/>
              </a:rPr>
              <a:t>pp</a:t>
            </a:r>
            <a:r>
              <a:rPr sz="2400" spc="-1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400" spc="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400" spc="-2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400" spc="-14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400" spc="-235" dirty="0">
                <a:solidFill>
                  <a:srgbClr val="212745"/>
                </a:solidFill>
                <a:latin typeface="Trebuchet MS"/>
                <a:cs typeface="Trebuchet MS"/>
              </a:rPr>
              <a:t>h:</a:t>
            </a:r>
            <a:endParaRPr sz="2400">
              <a:latin typeface="Trebuchet MS"/>
              <a:cs typeface="Trebuchet MS"/>
            </a:endParaRPr>
          </a:p>
          <a:p>
            <a:pPr marL="698500" lvl="1" indent="-34290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AutoNum type="arabicPeriod"/>
              <a:tabLst>
                <a:tab pos="697865" algn="l"/>
                <a:tab pos="698500" algn="l"/>
              </a:tabLst>
            </a:pP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1800" spc="-1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que</a:t>
            </a:r>
            <a:r>
              <a:rPr sz="1800" spc="-175" dirty="0">
                <a:solidFill>
                  <a:srgbClr val="FF0000"/>
                </a:solidFill>
                <a:latin typeface="Verdana"/>
                <a:cs typeface="Verdana"/>
              </a:rPr>
              <a:t>nt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FF0000"/>
                </a:solidFill>
                <a:latin typeface="Verdana"/>
                <a:cs typeface="Verdana"/>
              </a:rPr>
              <a:t>It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37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1800" spc="-26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ne</a:t>
            </a: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984250" lvl="2" indent="-28575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Arial MT"/>
              <a:buChar char="–"/>
              <a:tabLst>
                <a:tab pos="983615" algn="l"/>
                <a:tab pos="984250" algn="l"/>
              </a:tabLst>
            </a:pPr>
            <a:r>
              <a:rPr sz="1600" spc="-6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ho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uppo</a:t>
            </a:r>
            <a:r>
              <a:rPr sz="1600" spc="-1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12745"/>
                </a:solidFill>
                <a:latin typeface="Symbol"/>
                <a:cs typeface="Symbol"/>
              </a:rPr>
              <a:t></a:t>
            </a:r>
            <a:r>
              <a:rPr sz="1600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up</a:t>
            </a:r>
            <a:endParaRPr sz="1600">
              <a:latin typeface="Verdana"/>
              <a:cs typeface="Verdana"/>
            </a:endParaRPr>
          </a:p>
          <a:p>
            <a:pPr marL="698500" lvl="1" indent="-342900">
              <a:lnSpc>
                <a:spcPct val="100000"/>
              </a:lnSpc>
              <a:spcBef>
                <a:spcPts val="975"/>
              </a:spcBef>
              <a:buClr>
                <a:srgbClr val="5ECCF3"/>
              </a:buClr>
              <a:buSzPct val="94444"/>
              <a:buAutoNum type="arabicPeriod"/>
              <a:tabLst>
                <a:tab pos="697865" algn="l"/>
                <a:tab pos="698500" algn="l"/>
              </a:tabLst>
            </a:pPr>
            <a:r>
              <a:rPr sz="1800" spc="-16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ne</a:t>
            </a: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984250" marR="5080" lvl="2" indent="-28575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Arial MT"/>
              <a:buChar char="–"/>
              <a:tabLst>
                <a:tab pos="983615" algn="l"/>
                <a:tab pos="984250" algn="l"/>
              </a:tabLst>
            </a:pP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Generate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high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confidence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rules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from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frequent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itemset,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where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each </a:t>
            </a:r>
            <a:r>
              <a:rPr sz="1600" spc="-5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na</a:t>
            </a:r>
            <a:r>
              <a:rPr sz="16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pa</a:t>
            </a:r>
            <a:r>
              <a:rPr sz="1600" spc="-1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qu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  <a:p>
            <a:pPr marL="412750" indent="-40005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Frequent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itemset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generation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still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computationally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expensive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FREQUENT</a:t>
            </a:r>
            <a:r>
              <a:rPr spc="-105" dirty="0"/>
              <a:t> </a:t>
            </a:r>
            <a:r>
              <a:rPr spc="-5" dirty="0"/>
              <a:t>ITEMSET</a:t>
            </a:r>
            <a:r>
              <a:rPr spc="-100" dirty="0"/>
              <a:t> </a:t>
            </a:r>
            <a:r>
              <a:rPr spc="130" dirty="0"/>
              <a:t>GENERATION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90" dirty="0">
                <a:solidFill>
                  <a:srgbClr val="FFFFFF"/>
                </a:solidFill>
              </a:rPr>
              <a:t>FREQUENT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ITEMSET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114" dirty="0">
                <a:solidFill>
                  <a:srgbClr val="FFFFFF"/>
                </a:solidFill>
              </a:rPr>
              <a:t>GENERATION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663461" y="1888334"/>
            <a:ext cx="343535" cy="274955"/>
          </a:xfrm>
          <a:custGeom>
            <a:avLst/>
            <a:gdLst/>
            <a:ahLst/>
            <a:cxnLst/>
            <a:rect l="l" t="t" r="r" b="b"/>
            <a:pathLst>
              <a:path w="343535" h="274955">
                <a:moveTo>
                  <a:pt x="0" y="137333"/>
                </a:moveTo>
                <a:lnTo>
                  <a:pt x="7226" y="98923"/>
                </a:lnTo>
                <a:lnTo>
                  <a:pt x="27385" y="63179"/>
                </a:lnTo>
                <a:lnTo>
                  <a:pt x="59335" y="33838"/>
                </a:lnTo>
                <a:lnTo>
                  <a:pt x="100490" y="12879"/>
                </a:lnTo>
                <a:lnTo>
                  <a:pt x="147122" y="914"/>
                </a:lnTo>
                <a:lnTo>
                  <a:pt x="171693" y="0"/>
                </a:lnTo>
                <a:lnTo>
                  <a:pt x="196416" y="914"/>
                </a:lnTo>
                <a:lnTo>
                  <a:pt x="242896" y="12879"/>
                </a:lnTo>
                <a:lnTo>
                  <a:pt x="284050" y="33838"/>
                </a:lnTo>
                <a:lnTo>
                  <a:pt x="315924" y="63179"/>
                </a:lnTo>
                <a:lnTo>
                  <a:pt x="336159" y="98923"/>
                </a:lnTo>
                <a:lnTo>
                  <a:pt x="343538" y="137333"/>
                </a:lnTo>
                <a:lnTo>
                  <a:pt x="341637" y="156615"/>
                </a:lnTo>
                <a:lnTo>
                  <a:pt x="327868" y="194111"/>
                </a:lnTo>
                <a:lnTo>
                  <a:pt x="301395" y="227187"/>
                </a:lnTo>
                <a:lnTo>
                  <a:pt x="264044" y="252718"/>
                </a:lnTo>
                <a:lnTo>
                  <a:pt x="219998" y="269180"/>
                </a:lnTo>
                <a:lnTo>
                  <a:pt x="171693" y="274667"/>
                </a:lnTo>
                <a:lnTo>
                  <a:pt x="147122" y="272991"/>
                </a:lnTo>
                <a:lnTo>
                  <a:pt x="100490" y="262016"/>
                </a:lnTo>
                <a:lnTo>
                  <a:pt x="59335" y="240829"/>
                </a:lnTo>
                <a:lnTo>
                  <a:pt x="27385" y="211488"/>
                </a:lnTo>
                <a:lnTo>
                  <a:pt x="7226" y="175973"/>
                </a:lnTo>
                <a:lnTo>
                  <a:pt x="0" y="137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7441" y="1927862"/>
            <a:ext cx="2152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Arial MT"/>
                <a:cs typeface="Arial MT"/>
              </a:rPr>
              <a:t>null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5608" y="3400379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571"/>
                </a:moveTo>
                <a:lnTo>
                  <a:pt x="15485" y="81546"/>
                </a:lnTo>
                <a:lnTo>
                  <a:pt x="43056" y="50299"/>
                </a:lnTo>
                <a:lnTo>
                  <a:pt x="80447" y="24768"/>
                </a:lnTo>
                <a:lnTo>
                  <a:pt x="126144" y="7316"/>
                </a:lnTo>
                <a:lnTo>
                  <a:pt x="176381" y="0"/>
                </a:lnTo>
                <a:lnTo>
                  <a:pt x="201873" y="0"/>
                </a:lnTo>
                <a:lnTo>
                  <a:pt x="252103" y="7316"/>
                </a:lnTo>
                <a:lnTo>
                  <a:pt x="297806" y="24768"/>
                </a:lnTo>
                <a:lnTo>
                  <a:pt x="335196" y="50299"/>
                </a:lnTo>
                <a:lnTo>
                  <a:pt x="361821" y="81546"/>
                </a:lnTo>
                <a:lnTo>
                  <a:pt x="375422" y="118204"/>
                </a:lnTo>
                <a:lnTo>
                  <a:pt x="377309" y="136571"/>
                </a:lnTo>
                <a:lnTo>
                  <a:pt x="375422" y="155701"/>
                </a:lnTo>
                <a:lnTo>
                  <a:pt x="361821" y="191444"/>
                </a:lnTo>
                <a:lnTo>
                  <a:pt x="335196" y="223377"/>
                </a:lnTo>
                <a:lnTo>
                  <a:pt x="297806" y="249136"/>
                </a:lnTo>
                <a:lnTo>
                  <a:pt x="252103" y="266513"/>
                </a:lnTo>
                <a:lnTo>
                  <a:pt x="201873" y="273905"/>
                </a:lnTo>
                <a:lnTo>
                  <a:pt x="176381" y="273905"/>
                </a:lnTo>
                <a:lnTo>
                  <a:pt x="126144" y="266513"/>
                </a:lnTo>
                <a:lnTo>
                  <a:pt x="80447" y="249136"/>
                </a:lnTo>
                <a:lnTo>
                  <a:pt x="43056" y="223377"/>
                </a:lnTo>
                <a:lnTo>
                  <a:pt x="15485" y="191444"/>
                </a:lnTo>
                <a:lnTo>
                  <a:pt x="1888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9791" y="3438916"/>
            <a:ext cx="18859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754" y="3400379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571"/>
                </a:moveTo>
                <a:lnTo>
                  <a:pt x="15488" y="81546"/>
                </a:lnTo>
                <a:lnTo>
                  <a:pt x="42113" y="50299"/>
                </a:lnTo>
                <a:lnTo>
                  <a:pt x="79502" y="24768"/>
                </a:lnTo>
                <a:lnTo>
                  <a:pt x="125206" y="7316"/>
                </a:lnTo>
                <a:lnTo>
                  <a:pt x="175436" y="0"/>
                </a:lnTo>
                <a:lnTo>
                  <a:pt x="200920" y="0"/>
                </a:lnTo>
                <a:lnTo>
                  <a:pt x="251127" y="7316"/>
                </a:lnTo>
                <a:lnTo>
                  <a:pt x="296846" y="24768"/>
                </a:lnTo>
                <a:lnTo>
                  <a:pt x="334425" y="50299"/>
                </a:lnTo>
                <a:lnTo>
                  <a:pt x="360898" y="81546"/>
                </a:lnTo>
                <a:lnTo>
                  <a:pt x="374667" y="118204"/>
                </a:lnTo>
                <a:lnTo>
                  <a:pt x="376340" y="136571"/>
                </a:lnTo>
                <a:lnTo>
                  <a:pt x="374667" y="155701"/>
                </a:lnTo>
                <a:lnTo>
                  <a:pt x="360898" y="191444"/>
                </a:lnTo>
                <a:lnTo>
                  <a:pt x="334425" y="223377"/>
                </a:lnTo>
                <a:lnTo>
                  <a:pt x="296846" y="249136"/>
                </a:lnTo>
                <a:lnTo>
                  <a:pt x="251127" y="266513"/>
                </a:lnTo>
                <a:lnTo>
                  <a:pt x="200920" y="273905"/>
                </a:lnTo>
                <a:lnTo>
                  <a:pt x="175436" y="273905"/>
                </a:lnTo>
                <a:lnTo>
                  <a:pt x="125206" y="266513"/>
                </a:lnTo>
                <a:lnTo>
                  <a:pt x="79502" y="249136"/>
                </a:lnTo>
                <a:lnTo>
                  <a:pt x="42113" y="223377"/>
                </a:lnTo>
                <a:lnTo>
                  <a:pt x="15488" y="191444"/>
                </a:lnTo>
                <a:lnTo>
                  <a:pt x="1886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6351" y="3438916"/>
            <a:ext cx="1949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2328" y="3400379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571"/>
                </a:moveTo>
                <a:lnTo>
                  <a:pt x="15670" y="81546"/>
                </a:lnTo>
                <a:lnTo>
                  <a:pt x="42143" y="50299"/>
                </a:lnTo>
                <a:lnTo>
                  <a:pt x="79494" y="24768"/>
                </a:lnTo>
                <a:lnTo>
                  <a:pt x="125213" y="7316"/>
                </a:lnTo>
                <a:lnTo>
                  <a:pt x="175420" y="0"/>
                </a:lnTo>
                <a:lnTo>
                  <a:pt x="201133" y="0"/>
                </a:lnTo>
                <a:lnTo>
                  <a:pt x="251340" y="7316"/>
                </a:lnTo>
                <a:lnTo>
                  <a:pt x="296830" y="24768"/>
                </a:lnTo>
                <a:lnTo>
                  <a:pt x="334410" y="50299"/>
                </a:lnTo>
                <a:lnTo>
                  <a:pt x="360883" y="81546"/>
                </a:lnTo>
                <a:lnTo>
                  <a:pt x="374652" y="118204"/>
                </a:lnTo>
                <a:lnTo>
                  <a:pt x="376401" y="136571"/>
                </a:lnTo>
                <a:lnTo>
                  <a:pt x="374652" y="155701"/>
                </a:lnTo>
                <a:lnTo>
                  <a:pt x="360883" y="191444"/>
                </a:lnTo>
                <a:lnTo>
                  <a:pt x="334410" y="223377"/>
                </a:lnTo>
                <a:lnTo>
                  <a:pt x="296830" y="249136"/>
                </a:lnTo>
                <a:lnTo>
                  <a:pt x="251340" y="266513"/>
                </a:lnTo>
                <a:lnTo>
                  <a:pt x="201133" y="273905"/>
                </a:lnTo>
                <a:lnTo>
                  <a:pt x="175420" y="273905"/>
                </a:lnTo>
                <a:lnTo>
                  <a:pt x="125213" y="266513"/>
                </a:lnTo>
                <a:lnTo>
                  <a:pt x="79494" y="249136"/>
                </a:lnTo>
                <a:lnTo>
                  <a:pt x="42143" y="223377"/>
                </a:lnTo>
                <a:lnTo>
                  <a:pt x="15670" y="191444"/>
                </a:lnTo>
                <a:lnTo>
                  <a:pt x="1901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2934" y="3438916"/>
            <a:ext cx="1949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8888" y="3400379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571"/>
                </a:moveTo>
                <a:lnTo>
                  <a:pt x="15670" y="81546"/>
                </a:lnTo>
                <a:lnTo>
                  <a:pt x="42143" y="50299"/>
                </a:lnTo>
                <a:lnTo>
                  <a:pt x="79494" y="24768"/>
                </a:lnTo>
                <a:lnTo>
                  <a:pt x="125213" y="7316"/>
                </a:lnTo>
                <a:lnTo>
                  <a:pt x="175420" y="0"/>
                </a:lnTo>
                <a:lnTo>
                  <a:pt x="201133" y="0"/>
                </a:lnTo>
                <a:lnTo>
                  <a:pt x="251340" y="7316"/>
                </a:lnTo>
                <a:lnTo>
                  <a:pt x="297059" y="24768"/>
                </a:lnTo>
                <a:lnTo>
                  <a:pt x="334486" y="50299"/>
                </a:lnTo>
                <a:lnTo>
                  <a:pt x="360883" y="81546"/>
                </a:lnTo>
                <a:lnTo>
                  <a:pt x="374652" y="118204"/>
                </a:lnTo>
                <a:lnTo>
                  <a:pt x="376401" y="136571"/>
                </a:lnTo>
                <a:lnTo>
                  <a:pt x="374652" y="155701"/>
                </a:lnTo>
                <a:lnTo>
                  <a:pt x="360883" y="191444"/>
                </a:lnTo>
                <a:lnTo>
                  <a:pt x="334486" y="223377"/>
                </a:lnTo>
                <a:lnTo>
                  <a:pt x="297059" y="249136"/>
                </a:lnTo>
                <a:lnTo>
                  <a:pt x="251340" y="266513"/>
                </a:lnTo>
                <a:lnTo>
                  <a:pt x="201133" y="273905"/>
                </a:lnTo>
                <a:lnTo>
                  <a:pt x="175420" y="273905"/>
                </a:lnTo>
                <a:lnTo>
                  <a:pt x="125213" y="266513"/>
                </a:lnTo>
                <a:lnTo>
                  <a:pt x="79494" y="249136"/>
                </a:lnTo>
                <a:lnTo>
                  <a:pt x="42143" y="223377"/>
                </a:lnTo>
                <a:lnTo>
                  <a:pt x="15670" y="191444"/>
                </a:lnTo>
                <a:lnTo>
                  <a:pt x="1901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33068" y="3438916"/>
            <a:ext cx="18859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55676" y="3400379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571"/>
                </a:moveTo>
                <a:lnTo>
                  <a:pt x="15442" y="81546"/>
                </a:lnTo>
                <a:lnTo>
                  <a:pt x="41915" y="50299"/>
                </a:lnTo>
                <a:lnTo>
                  <a:pt x="79266" y="24768"/>
                </a:lnTo>
                <a:lnTo>
                  <a:pt x="124985" y="7316"/>
                </a:lnTo>
                <a:lnTo>
                  <a:pt x="175268" y="0"/>
                </a:lnTo>
                <a:lnTo>
                  <a:pt x="200904" y="0"/>
                </a:lnTo>
                <a:lnTo>
                  <a:pt x="251188" y="7316"/>
                </a:lnTo>
                <a:lnTo>
                  <a:pt x="296830" y="24768"/>
                </a:lnTo>
                <a:lnTo>
                  <a:pt x="334258" y="50299"/>
                </a:lnTo>
                <a:lnTo>
                  <a:pt x="360654" y="81546"/>
                </a:lnTo>
                <a:lnTo>
                  <a:pt x="375412" y="118204"/>
                </a:lnTo>
                <a:lnTo>
                  <a:pt x="376325" y="136571"/>
                </a:lnTo>
                <a:lnTo>
                  <a:pt x="375412" y="155701"/>
                </a:lnTo>
                <a:lnTo>
                  <a:pt x="360654" y="191444"/>
                </a:lnTo>
                <a:lnTo>
                  <a:pt x="334258" y="223377"/>
                </a:lnTo>
                <a:lnTo>
                  <a:pt x="296830" y="249136"/>
                </a:lnTo>
                <a:lnTo>
                  <a:pt x="251188" y="266513"/>
                </a:lnTo>
                <a:lnTo>
                  <a:pt x="200904" y="273905"/>
                </a:lnTo>
                <a:lnTo>
                  <a:pt x="175268" y="273905"/>
                </a:lnTo>
                <a:lnTo>
                  <a:pt x="124985" y="266513"/>
                </a:lnTo>
                <a:lnTo>
                  <a:pt x="79266" y="249136"/>
                </a:lnTo>
                <a:lnTo>
                  <a:pt x="41915" y="223377"/>
                </a:lnTo>
                <a:lnTo>
                  <a:pt x="15442" y="191444"/>
                </a:lnTo>
                <a:lnTo>
                  <a:pt x="1673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47041" y="3438916"/>
            <a:ext cx="1949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4891" y="3400379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571"/>
                </a:moveTo>
                <a:lnTo>
                  <a:pt x="15442" y="81546"/>
                </a:lnTo>
                <a:lnTo>
                  <a:pt x="42828" y="50299"/>
                </a:lnTo>
                <a:lnTo>
                  <a:pt x="80255" y="24768"/>
                </a:lnTo>
                <a:lnTo>
                  <a:pt x="124985" y="7316"/>
                </a:lnTo>
                <a:lnTo>
                  <a:pt x="175420" y="0"/>
                </a:lnTo>
                <a:lnTo>
                  <a:pt x="201817" y="0"/>
                </a:lnTo>
                <a:lnTo>
                  <a:pt x="252100" y="7316"/>
                </a:lnTo>
                <a:lnTo>
                  <a:pt x="296830" y="24768"/>
                </a:lnTo>
                <a:lnTo>
                  <a:pt x="335171" y="50299"/>
                </a:lnTo>
                <a:lnTo>
                  <a:pt x="361643" y="81546"/>
                </a:lnTo>
                <a:lnTo>
                  <a:pt x="375412" y="118204"/>
                </a:lnTo>
                <a:lnTo>
                  <a:pt x="377314" y="136571"/>
                </a:lnTo>
                <a:lnTo>
                  <a:pt x="375412" y="155701"/>
                </a:lnTo>
                <a:lnTo>
                  <a:pt x="361643" y="191444"/>
                </a:lnTo>
                <a:lnTo>
                  <a:pt x="335171" y="223377"/>
                </a:lnTo>
                <a:lnTo>
                  <a:pt x="296830" y="249136"/>
                </a:lnTo>
                <a:lnTo>
                  <a:pt x="252100" y="266513"/>
                </a:lnTo>
                <a:lnTo>
                  <a:pt x="201817" y="273905"/>
                </a:lnTo>
                <a:lnTo>
                  <a:pt x="175420" y="273905"/>
                </a:lnTo>
                <a:lnTo>
                  <a:pt x="124985" y="266513"/>
                </a:lnTo>
                <a:lnTo>
                  <a:pt x="80255" y="249136"/>
                </a:lnTo>
                <a:lnTo>
                  <a:pt x="42828" y="223377"/>
                </a:lnTo>
                <a:lnTo>
                  <a:pt x="15442" y="191444"/>
                </a:lnTo>
                <a:lnTo>
                  <a:pt x="1673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46181" y="3438916"/>
            <a:ext cx="1949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88795" y="3400379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571"/>
                </a:moveTo>
                <a:lnTo>
                  <a:pt x="15518" y="81546"/>
                </a:lnTo>
                <a:lnTo>
                  <a:pt x="41915" y="50299"/>
                </a:lnTo>
                <a:lnTo>
                  <a:pt x="79494" y="24768"/>
                </a:lnTo>
                <a:lnTo>
                  <a:pt x="125213" y="7316"/>
                </a:lnTo>
                <a:lnTo>
                  <a:pt x="175420" y="0"/>
                </a:lnTo>
                <a:lnTo>
                  <a:pt x="200980" y="0"/>
                </a:lnTo>
                <a:lnTo>
                  <a:pt x="251188" y="7316"/>
                </a:lnTo>
                <a:lnTo>
                  <a:pt x="296907" y="24768"/>
                </a:lnTo>
                <a:lnTo>
                  <a:pt x="334258" y="50299"/>
                </a:lnTo>
                <a:lnTo>
                  <a:pt x="361643" y="81546"/>
                </a:lnTo>
                <a:lnTo>
                  <a:pt x="375412" y="118204"/>
                </a:lnTo>
                <a:lnTo>
                  <a:pt x="377314" y="136571"/>
                </a:lnTo>
                <a:lnTo>
                  <a:pt x="375412" y="155701"/>
                </a:lnTo>
                <a:lnTo>
                  <a:pt x="361643" y="191444"/>
                </a:lnTo>
                <a:lnTo>
                  <a:pt x="334258" y="223377"/>
                </a:lnTo>
                <a:lnTo>
                  <a:pt x="296907" y="249136"/>
                </a:lnTo>
                <a:lnTo>
                  <a:pt x="251188" y="266513"/>
                </a:lnTo>
                <a:lnTo>
                  <a:pt x="200980" y="273905"/>
                </a:lnTo>
                <a:lnTo>
                  <a:pt x="175420" y="273905"/>
                </a:lnTo>
                <a:lnTo>
                  <a:pt x="125213" y="266513"/>
                </a:lnTo>
                <a:lnTo>
                  <a:pt x="79494" y="249136"/>
                </a:lnTo>
                <a:lnTo>
                  <a:pt x="41915" y="223377"/>
                </a:lnTo>
                <a:lnTo>
                  <a:pt x="15518" y="191444"/>
                </a:lnTo>
                <a:lnTo>
                  <a:pt x="1749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82975" y="3438916"/>
            <a:ext cx="18859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88010" y="3400379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571"/>
                </a:moveTo>
                <a:lnTo>
                  <a:pt x="15518" y="81546"/>
                </a:lnTo>
                <a:lnTo>
                  <a:pt x="42904" y="50299"/>
                </a:lnTo>
                <a:lnTo>
                  <a:pt x="80483" y="24768"/>
                </a:lnTo>
                <a:lnTo>
                  <a:pt x="126126" y="7316"/>
                </a:lnTo>
                <a:lnTo>
                  <a:pt x="176409" y="0"/>
                </a:lnTo>
                <a:lnTo>
                  <a:pt x="201893" y="0"/>
                </a:lnTo>
                <a:lnTo>
                  <a:pt x="252100" y="7316"/>
                </a:lnTo>
                <a:lnTo>
                  <a:pt x="297819" y="24768"/>
                </a:lnTo>
                <a:lnTo>
                  <a:pt x="335171" y="50299"/>
                </a:lnTo>
                <a:lnTo>
                  <a:pt x="361796" y="81546"/>
                </a:lnTo>
                <a:lnTo>
                  <a:pt x="375412" y="118204"/>
                </a:lnTo>
                <a:lnTo>
                  <a:pt x="377314" y="136571"/>
                </a:lnTo>
                <a:lnTo>
                  <a:pt x="375412" y="155701"/>
                </a:lnTo>
                <a:lnTo>
                  <a:pt x="361796" y="191444"/>
                </a:lnTo>
                <a:lnTo>
                  <a:pt x="335171" y="223377"/>
                </a:lnTo>
                <a:lnTo>
                  <a:pt x="297819" y="249136"/>
                </a:lnTo>
                <a:lnTo>
                  <a:pt x="252100" y="266513"/>
                </a:lnTo>
                <a:lnTo>
                  <a:pt x="201893" y="273905"/>
                </a:lnTo>
                <a:lnTo>
                  <a:pt x="176409" y="273905"/>
                </a:lnTo>
                <a:lnTo>
                  <a:pt x="126126" y="266513"/>
                </a:lnTo>
                <a:lnTo>
                  <a:pt x="80483" y="249136"/>
                </a:lnTo>
                <a:lnTo>
                  <a:pt x="42904" y="223377"/>
                </a:lnTo>
                <a:lnTo>
                  <a:pt x="15518" y="191444"/>
                </a:lnTo>
                <a:lnTo>
                  <a:pt x="1901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76713" y="3438916"/>
            <a:ext cx="2006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05558" y="3400379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571"/>
                </a:moveTo>
                <a:lnTo>
                  <a:pt x="15442" y="81546"/>
                </a:lnTo>
                <a:lnTo>
                  <a:pt x="41915" y="50299"/>
                </a:lnTo>
                <a:lnTo>
                  <a:pt x="79494" y="24768"/>
                </a:lnTo>
                <a:lnTo>
                  <a:pt x="125213" y="7316"/>
                </a:lnTo>
                <a:lnTo>
                  <a:pt x="175420" y="0"/>
                </a:lnTo>
                <a:lnTo>
                  <a:pt x="200904" y="0"/>
                </a:lnTo>
                <a:lnTo>
                  <a:pt x="251112" y="7316"/>
                </a:lnTo>
                <a:lnTo>
                  <a:pt x="296830" y="24768"/>
                </a:lnTo>
                <a:lnTo>
                  <a:pt x="334258" y="50299"/>
                </a:lnTo>
                <a:lnTo>
                  <a:pt x="360883" y="81546"/>
                </a:lnTo>
                <a:lnTo>
                  <a:pt x="374423" y="118204"/>
                </a:lnTo>
                <a:lnTo>
                  <a:pt x="376325" y="136571"/>
                </a:lnTo>
                <a:lnTo>
                  <a:pt x="374423" y="155701"/>
                </a:lnTo>
                <a:lnTo>
                  <a:pt x="360883" y="191444"/>
                </a:lnTo>
                <a:lnTo>
                  <a:pt x="334258" y="223377"/>
                </a:lnTo>
                <a:lnTo>
                  <a:pt x="296830" y="249136"/>
                </a:lnTo>
                <a:lnTo>
                  <a:pt x="251112" y="266513"/>
                </a:lnTo>
                <a:lnTo>
                  <a:pt x="200904" y="273905"/>
                </a:lnTo>
                <a:lnTo>
                  <a:pt x="175420" y="273905"/>
                </a:lnTo>
                <a:lnTo>
                  <a:pt x="125213" y="266513"/>
                </a:lnTo>
                <a:lnTo>
                  <a:pt x="79494" y="249136"/>
                </a:lnTo>
                <a:lnTo>
                  <a:pt x="41915" y="223377"/>
                </a:lnTo>
                <a:lnTo>
                  <a:pt x="15442" y="191444"/>
                </a:lnTo>
                <a:lnTo>
                  <a:pt x="912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96163" y="3438916"/>
            <a:ext cx="194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7353" y="3400379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571"/>
                </a:moveTo>
                <a:lnTo>
                  <a:pt x="15518" y="81546"/>
                </a:lnTo>
                <a:lnTo>
                  <a:pt x="42143" y="50299"/>
                </a:lnTo>
                <a:lnTo>
                  <a:pt x="79494" y="24768"/>
                </a:lnTo>
                <a:lnTo>
                  <a:pt x="125213" y="7316"/>
                </a:lnTo>
                <a:lnTo>
                  <a:pt x="175420" y="0"/>
                </a:lnTo>
                <a:lnTo>
                  <a:pt x="200904" y="0"/>
                </a:lnTo>
                <a:lnTo>
                  <a:pt x="251188" y="7316"/>
                </a:lnTo>
                <a:lnTo>
                  <a:pt x="296830" y="24768"/>
                </a:lnTo>
                <a:lnTo>
                  <a:pt x="334486" y="50299"/>
                </a:lnTo>
                <a:lnTo>
                  <a:pt x="361796" y="81546"/>
                </a:lnTo>
                <a:lnTo>
                  <a:pt x="375412" y="118204"/>
                </a:lnTo>
                <a:lnTo>
                  <a:pt x="377314" y="136571"/>
                </a:lnTo>
                <a:lnTo>
                  <a:pt x="375412" y="155701"/>
                </a:lnTo>
                <a:lnTo>
                  <a:pt x="361796" y="191444"/>
                </a:lnTo>
                <a:lnTo>
                  <a:pt x="334486" y="223377"/>
                </a:lnTo>
                <a:lnTo>
                  <a:pt x="296830" y="249136"/>
                </a:lnTo>
                <a:lnTo>
                  <a:pt x="251188" y="266513"/>
                </a:lnTo>
                <a:lnTo>
                  <a:pt x="200904" y="273905"/>
                </a:lnTo>
                <a:lnTo>
                  <a:pt x="175420" y="273905"/>
                </a:lnTo>
                <a:lnTo>
                  <a:pt x="125213" y="266513"/>
                </a:lnTo>
                <a:lnTo>
                  <a:pt x="79494" y="249136"/>
                </a:lnTo>
                <a:lnTo>
                  <a:pt x="42143" y="223377"/>
                </a:lnTo>
                <a:lnTo>
                  <a:pt x="15518" y="191444"/>
                </a:lnTo>
                <a:lnTo>
                  <a:pt x="1901" y="155701"/>
                </a:lnTo>
                <a:lnTo>
                  <a:pt x="0" y="136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78871" y="3438916"/>
            <a:ext cx="194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DE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19251" y="2506565"/>
            <a:ext cx="377825" cy="274955"/>
          </a:xfrm>
          <a:custGeom>
            <a:avLst/>
            <a:gdLst/>
            <a:ahLst/>
            <a:cxnLst/>
            <a:rect l="l" t="t" r="r" b="b"/>
            <a:pathLst>
              <a:path w="377825" h="274955">
                <a:moveTo>
                  <a:pt x="0" y="137410"/>
                </a:moveTo>
                <a:lnTo>
                  <a:pt x="15442" y="82308"/>
                </a:lnTo>
                <a:lnTo>
                  <a:pt x="42828" y="50376"/>
                </a:lnTo>
                <a:lnTo>
                  <a:pt x="80255" y="25607"/>
                </a:lnTo>
                <a:lnTo>
                  <a:pt x="124985" y="8154"/>
                </a:lnTo>
                <a:lnTo>
                  <a:pt x="175420" y="0"/>
                </a:lnTo>
                <a:lnTo>
                  <a:pt x="201817" y="0"/>
                </a:lnTo>
                <a:lnTo>
                  <a:pt x="252100" y="8154"/>
                </a:lnTo>
                <a:lnTo>
                  <a:pt x="296830" y="25607"/>
                </a:lnTo>
                <a:lnTo>
                  <a:pt x="335171" y="50376"/>
                </a:lnTo>
                <a:lnTo>
                  <a:pt x="361567" y="82308"/>
                </a:lnTo>
                <a:lnTo>
                  <a:pt x="375412" y="119043"/>
                </a:lnTo>
                <a:lnTo>
                  <a:pt x="377314" y="137410"/>
                </a:lnTo>
                <a:lnTo>
                  <a:pt x="375412" y="155777"/>
                </a:lnTo>
                <a:lnTo>
                  <a:pt x="361567" y="192282"/>
                </a:lnTo>
                <a:lnTo>
                  <a:pt x="335171" y="224444"/>
                </a:lnTo>
                <a:lnTo>
                  <a:pt x="296830" y="249975"/>
                </a:lnTo>
                <a:lnTo>
                  <a:pt x="252100" y="266436"/>
                </a:lnTo>
                <a:lnTo>
                  <a:pt x="201817" y="274744"/>
                </a:lnTo>
                <a:lnTo>
                  <a:pt x="175420" y="274744"/>
                </a:lnTo>
                <a:lnTo>
                  <a:pt x="124985" y="266436"/>
                </a:lnTo>
                <a:lnTo>
                  <a:pt x="80255" y="249975"/>
                </a:lnTo>
                <a:lnTo>
                  <a:pt x="42828" y="224444"/>
                </a:lnTo>
                <a:lnTo>
                  <a:pt x="15442" y="192282"/>
                </a:lnTo>
                <a:lnTo>
                  <a:pt x="1673" y="155777"/>
                </a:lnTo>
                <a:lnTo>
                  <a:pt x="0" y="137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54359" y="254594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41280" y="2506565"/>
            <a:ext cx="377825" cy="274955"/>
          </a:xfrm>
          <a:custGeom>
            <a:avLst/>
            <a:gdLst/>
            <a:ahLst/>
            <a:cxnLst/>
            <a:rect l="l" t="t" r="r" b="b"/>
            <a:pathLst>
              <a:path w="377825" h="274955">
                <a:moveTo>
                  <a:pt x="0" y="137410"/>
                </a:moveTo>
                <a:lnTo>
                  <a:pt x="15442" y="82308"/>
                </a:lnTo>
                <a:lnTo>
                  <a:pt x="43056" y="50376"/>
                </a:lnTo>
                <a:lnTo>
                  <a:pt x="80407" y="25607"/>
                </a:lnTo>
                <a:lnTo>
                  <a:pt x="126126" y="8154"/>
                </a:lnTo>
                <a:lnTo>
                  <a:pt x="176333" y="0"/>
                </a:lnTo>
                <a:lnTo>
                  <a:pt x="201817" y="0"/>
                </a:lnTo>
                <a:lnTo>
                  <a:pt x="252100" y="8154"/>
                </a:lnTo>
                <a:lnTo>
                  <a:pt x="297743" y="25607"/>
                </a:lnTo>
                <a:lnTo>
                  <a:pt x="335171" y="50376"/>
                </a:lnTo>
                <a:lnTo>
                  <a:pt x="361796" y="82308"/>
                </a:lnTo>
                <a:lnTo>
                  <a:pt x="375412" y="119043"/>
                </a:lnTo>
                <a:lnTo>
                  <a:pt x="377314" y="137410"/>
                </a:lnTo>
                <a:lnTo>
                  <a:pt x="375412" y="155777"/>
                </a:lnTo>
                <a:lnTo>
                  <a:pt x="361796" y="192282"/>
                </a:lnTo>
                <a:lnTo>
                  <a:pt x="335171" y="224444"/>
                </a:lnTo>
                <a:lnTo>
                  <a:pt x="297743" y="249975"/>
                </a:lnTo>
                <a:lnTo>
                  <a:pt x="252100" y="266436"/>
                </a:lnTo>
                <a:lnTo>
                  <a:pt x="201817" y="274744"/>
                </a:lnTo>
                <a:lnTo>
                  <a:pt x="176333" y="274744"/>
                </a:lnTo>
                <a:lnTo>
                  <a:pt x="126126" y="266436"/>
                </a:lnTo>
                <a:lnTo>
                  <a:pt x="80407" y="249975"/>
                </a:lnTo>
                <a:lnTo>
                  <a:pt x="43056" y="224444"/>
                </a:lnTo>
                <a:lnTo>
                  <a:pt x="15442" y="192282"/>
                </a:lnTo>
                <a:lnTo>
                  <a:pt x="1825" y="155777"/>
                </a:lnTo>
                <a:lnTo>
                  <a:pt x="0" y="137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6616" y="254594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47030" y="2506565"/>
            <a:ext cx="376555" cy="274955"/>
          </a:xfrm>
          <a:custGeom>
            <a:avLst/>
            <a:gdLst/>
            <a:ahLst/>
            <a:cxnLst/>
            <a:rect l="l" t="t" r="r" b="b"/>
            <a:pathLst>
              <a:path w="376554" h="274955">
                <a:moveTo>
                  <a:pt x="0" y="137410"/>
                </a:moveTo>
                <a:lnTo>
                  <a:pt x="15518" y="82308"/>
                </a:lnTo>
                <a:lnTo>
                  <a:pt x="41915" y="50376"/>
                </a:lnTo>
                <a:lnTo>
                  <a:pt x="79342" y="25607"/>
                </a:lnTo>
                <a:lnTo>
                  <a:pt x="125061" y="8154"/>
                </a:lnTo>
                <a:lnTo>
                  <a:pt x="175268" y="0"/>
                </a:lnTo>
                <a:lnTo>
                  <a:pt x="200980" y="0"/>
                </a:lnTo>
                <a:lnTo>
                  <a:pt x="251188" y="8154"/>
                </a:lnTo>
                <a:lnTo>
                  <a:pt x="296907" y="25607"/>
                </a:lnTo>
                <a:lnTo>
                  <a:pt x="334258" y="50376"/>
                </a:lnTo>
                <a:lnTo>
                  <a:pt x="360731" y="82308"/>
                </a:lnTo>
                <a:lnTo>
                  <a:pt x="374499" y="119043"/>
                </a:lnTo>
                <a:lnTo>
                  <a:pt x="376401" y="137410"/>
                </a:lnTo>
                <a:lnTo>
                  <a:pt x="374499" y="155777"/>
                </a:lnTo>
                <a:lnTo>
                  <a:pt x="360731" y="192282"/>
                </a:lnTo>
                <a:lnTo>
                  <a:pt x="334258" y="224444"/>
                </a:lnTo>
                <a:lnTo>
                  <a:pt x="296907" y="249975"/>
                </a:lnTo>
                <a:lnTo>
                  <a:pt x="251188" y="266436"/>
                </a:lnTo>
                <a:lnTo>
                  <a:pt x="200980" y="274744"/>
                </a:lnTo>
                <a:lnTo>
                  <a:pt x="175268" y="274744"/>
                </a:lnTo>
                <a:lnTo>
                  <a:pt x="125061" y="266436"/>
                </a:lnTo>
                <a:lnTo>
                  <a:pt x="79342" y="249975"/>
                </a:lnTo>
                <a:lnTo>
                  <a:pt x="41915" y="224444"/>
                </a:lnTo>
                <a:lnTo>
                  <a:pt x="15518" y="192282"/>
                </a:lnTo>
                <a:lnTo>
                  <a:pt x="1749" y="155777"/>
                </a:lnTo>
                <a:lnTo>
                  <a:pt x="0" y="137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78637" y="2545941"/>
            <a:ext cx="11366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86478" y="2506565"/>
            <a:ext cx="376555" cy="274955"/>
          </a:xfrm>
          <a:custGeom>
            <a:avLst/>
            <a:gdLst/>
            <a:ahLst/>
            <a:cxnLst/>
            <a:rect l="l" t="t" r="r" b="b"/>
            <a:pathLst>
              <a:path w="376554" h="274955">
                <a:moveTo>
                  <a:pt x="0" y="137410"/>
                </a:moveTo>
                <a:lnTo>
                  <a:pt x="15442" y="82308"/>
                </a:lnTo>
                <a:lnTo>
                  <a:pt x="42067" y="50376"/>
                </a:lnTo>
                <a:lnTo>
                  <a:pt x="79494" y="25607"/>
                </a:lnTo>
                <a:lnTo>
                  <a:pt x="125213" y="8154"/>
                </a:lnTo>
                <a:lnTo>
                  <a:pt x="175420" y="0"/>
                </a:lnTo>
                <a:lnTo>
                  <a:pt x="200904" y="0"/>
                </a:lnTo>
                <a:lnTo>
                  <a:pt x="251112" y="8154"/>
                </a:lnTo>
                <a:lnTo>
                  <a:pt x="296830" y="25607"/>
                </a:lnTo>
                <a:lnTo>
                  <a:pt x="334258" y="50376"/>
                </a:lnTo>
                <a:lnTo>
                  <a:pt x="360883" y="82308"/>
                </a:lnTo>
                <a:lnTo>
                  <a:pt x="374423" y="119043"/>
                </a:lnTo>
                <a:lnTo>
                  <a:pt x="376325" y="137410"/>
                </a:lnTo>
                <a:lnTo>
                  <a:pt x="374423" y="155777"/>
                </a:lnTo>
                <a:lnTo>
                  <a:pt x="360883" y="192282"/>
                </a:lnTo>
                <a:lnTo>
                  <a:pt x="334258" y="224444"/>
                </a:lnTo>
                <a:lnTo>
                  <a:pt x="296830" y="249975"/>
                </a:lnTo>
                <a:lnTo>
                  <a:pt x="251112" y="266436"/>
                </a:lnTo>
                <a:lnTo>
                  <a:pt x="200904" y="274744"/>
                </a:lnTo>
                <a:lnTo>
                  <a:pt x="175420" y="274744"/>
                </a:lnTo>
                <a:lnTo>
                  <a:pt x="125213" y="266436"/>
                </a:lnTo>
                <a:lnTo>
                  <a:pt x="79494" y="249975"/>
                </a:lnTo>
                <a:lnTo>
                  <a:pt x="42067" y="224444"/>
                </a:lnTo>
                <a:lnTo>
                  <a:pt x="15442" y="192282"/>
                </a:lnTo>
                <a:lnTo>
                  <a:pt x="1901" y="155777"/>
                </a:lnTo>
                <a:lnTo>
                  <a:pt x="0" y="137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18010" y="2545941"/>
            <a:ext cx="11366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08660" y="2506565"/>
            <a:ext cx="376555" cy="274955"/>
          </a:xfrm>
          <a:custGeom>
            <a:avLst/>
            <a:gdLst/>
            <a:ahLst/>
            <a:cxnLst/>
            <a:rect l="l" t="t" r="r" b="b"/>
            <a:pathLst>
              <a:path w="376554" h="274955">
                <a:moveTo>
                  <a:pt x="0" y="137410"/>
                </a:moveTo>
                <a:lnTo>
                  <a:pt x="15518" y="82308"/>
                </a:lnTo>
                <a:lnTo>
                  <a:pt x="41915" y="50376"/>
                </a:lnTo>
                <a:lnTo>
                  <a:pt x="79342" y="25607"/>
                </a:lnTo>
                <a:lnTo>
                  <a:pt x="125061" y="8154"/>
                </a:lnTo>
                <a:lnTo>
                  <a:pt x="175268" y="0"/>
                </a:lnTo>
                <a:lnTo>
                  <a:pt x="200980" y="0"/>
                </a:lnTo>
                <a:lnTo>
                  <a:pt x="251188" y="8154"/>
                </a:lnTo>
                <a:lnTo>
                  <a:pt x="296907" y="25607"/>
                </a:lnTo>
                <a:lnTo>
                  <a:pt x="334258" y="50376"/>
                </a:lnTo>
                <a:lnTo>
                  <a:pt x="360731" y="82308"/>
                </a:lnTo>
                <a:lnTo>
                  <a:pt x="374499" y="119043"/>
                </a:lnTo>
                <a:lnTo>
                  <a:pt x="376173" y="137410"/>
                </a:lnTo>
                <a:lnTo>
                  <a:pt x="374499" y="155777"/>
                </a:lnTo>
                <a:lnTo>
                  <a:pt x="360731" y="192282"/>
                </a:lnTo>
                <a:lnTo>
                  <a:pt x="334258" y="224444"/>
                </a:lnTo>
                <a:lnTo>
                  <a:pt x="296907" y="249975"/>
                </a:lnTo>
                <a:lnTo>
                  <a:pt x="251188" y="266436"/>
                </a:lnTo>
                <a:lnTo>
                  <a:pt x="200980" y="274744"/>
                </a:lnTo>
                <a:lnTo>
                  <a:pt x="175268" y="274744"/>
                </a:lnTo>
                <a:lnTo>
                  <a:pt x="125061" y="266436"/>
                </a:lnTo>
                <a:lnTo>
                  <a:pt x="79342" y="249975"/>
                </a:lnTo>
                <a:lnTo>
                  <a:pt x="41915" y="224444"/>
                </a:lnTo>
                <a:lnTo>
                  <a:pt x="15518" y="192282"/>
                </a:lnTo>
                <a:lnTo>
                  <a:pt x="1749" y="155777"/>
                </a:lnTo>
                <a:lnTo>
                  <a:pt x="0" y="137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42930" y="254594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05608" y="4362022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419"/>
                </a:moveTo>
                <a:lnTo>
                  <a:pt x="15485" y="82461"/>
                </a:lnTo>
                <a:lnTo>
                  <a:pt x="43056" y="50299"/>
                </a:lnTo>
                <a:lnTo>
                  <a:pt x="80447" y="24768"/>
                </a:lnTo>
                <a:lnTo>
                  <a:pt x="126144" y="7392"/>
                </a:lnTo>
                <a:lnTo>
                  <a:pt x="176381" y="0"/>
                </a:lnTo>
                <a:lnTo>
                  <a:pt x="201873" y="0"/>
                </a:lnTo>
                <a:lnTo>
                  <a:pt x="252103" y="7392"/>
                </a:lnTo>
                <a:lnTo>
                  <a:pt x="297806" y="24768"/>
                </a:lnTo>
                <a:lnTo>
                  <a:pt x="335196" y="50299"/>
                </a:lnTo>
                <a:lnTo>
                  <a:pt x="361821" y="82461"/>
                </a:lnTo>
                <a:lnTo>
                  <a:pt x="375422" y="118052"/>
                </a:lnTo>
                <a:lnTo>
                  <a:pt x="377309" y="136419"/>
                </a:lnTo>
                <a:lnTo>
                  <a:pt x="375422" y="155701"/>
                </a:lnTo>
                <a:lnTo>
                  <a:pt x="361821" y="191444"/>
                </a:lnTo>
                <a:lnTo>
                  <a:pt x="335196" y="223453"/>
                </a:lnTo>
                <a:lnTo>
                  <a:pt x="297806" y="249136"/>
                </a:lnTo>
                <a:lnTo>
                  <a:pt x="252103" y="266589"/>
                </a:lnTo>
                <a:lnTo>
                  <a:pt x="201873" y="273753"/>
                </a:lnTo>
                <a:lnTo>
                  <a:pt x="176381" y="273753"/>
                </a:lnTo>
                <a:lnTo>
                  <a:pt x="126144" y="266589"/>
                </a:lnTo>
                <a:lnTo>
                  <a:pt x="80447" y="249136"/>
                </a:lnTo>
                <a:lnTo>
                  <a:pt x="43056" y="223453"/>
                </a:lnTo>
                <a:lnTo>
                  <a:pt x="15485" y="191444"/>
                </a:lnTo>
                <a:lnTo>
                  <a:pt x="1888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55982" y="4400559"/>
            <a:ext cx="2768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05754" y="4362022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419"/>
                </a:moveTo>
                <a:lnTo>
                  <a:pt x="15488" y="82461"/>
                </a:lnTo>
                <a:lnTo>
                  <a:pt x="42113" y="50299"/>
                </a:lnTo>
                <a:lnTo>
                  <a:pt x="79502" y="24768"/>
                </a:lnTo>
                <a:lnTo>
                  <a:pt x="125206" y="7392"/>
                </a:lnTo>
                <a:lnTo>
                  <a:pt x="175436" y="0"/>
                </a:lnTo>
                <a:lnTo>
                  <a:pt x="200920" y="0"/>
                </a:lnTo>
                <a:lnTo>
                  <a:pt x="251127" y="7392"/>
                </a:lnTo>
                <a:lnTo>
                  <a:pt x="296846" y="24768"/>
                </a:lnTo>
                <a:lnTo>
                  <a:pt x="334425" y="50299"/>
                </a:lnTo>
                <a:lnTo>
                  <a:pt x="360898" y="82461"/>
                </a:lnTo>
                <a:lnTo>
                  <a:pt x="374667" y="118052"/>
                </a:lnTo>
                <a:lnTo>
                  <a:pt x="376340" y="136419"/>
                </a:lnTo>
                <a:lnTo>
                  <a:pt x="374667" y="155701"/>
                </a:lnTo>
                <a:lnTo>
                  <a:pt x="360898" y="191444"/>
                </a:lnTo>
                <a:lnTo>
                  <a:pt x="334425" y="223453"/>
                </a:lnTo>
                <a:lnTo>
                  <a:pt x="296846" y="249136"/>
                </a:lnTo>
                <a:lnTo>
                  <a:pt x="251127" y="266589"/>
                </a:lnTo>
                <a:lnTo>
                  <a:pt x="200920" y="273753"/>
                </a:lnTo>
                <a:lnTo>
                  <a:pt x="175436" y="273753"/>
                </a:lnTo>
                <a:lnTo>
                  <a:pt x="125206" y="266589"/>
                </a:lnTo>
                <a:lnTo>
                  <a:pt x="79502" y="249136"/>
                </a:lnTo>
                <a:lnTo>
                  <a:pt x="42113" y="223453"/>
                </a:lnTo>
                <a:lnTo>
                  <a:pt x="15488" y="191444"/>
                </a:lnTo>
                <a:lnTo>
                  <a:pt x="1886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56125" y="4400559"/>
            <a:ext cx="2768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22328" y="4362022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419"/>
                </a:moveTo>
                <a:lnTo>
                  <a:pt x="15670" y="82461"/>
                </a:lnTo>
                <a:lnTo>
                  <a:pt x="42143" y="50299"/>
                </a:lnTo>
                <a:lnTo>
                  <a:pt x="79494" y="24768"/>
                </a:lnTo>
                <a:lnTo>
                  <a:pt x="125213" y="7392"/>
                </a:lnTo>
                <a:lnTo>
                  <a:pt x="175420" y="0"/>
                </a:lnTo>
                <a:lnTo>
                  <a:pt x="201133" y="0"/>
                </a:lnTo>
                <a:lnTo>
                  <a:pt x="251340" y="7392"/>
                </a:lnTo>
                <a:lnTo>
                  <a:pt x="296830" y="24768"/>
                </a:lnTo>
                <a:lnTo>
                  <a:pt x="334410" y="50299"/>
                </a:lnTo>
                <a:lnTo>
                  <a:pt x="360883" y="82461"/>
                </a:lnTo>
                <a:lnTo>
                  <a:pt x="374652" y="118052"/>
                </a:lnTo>
                <a:lnTo>
                  <a:pt x="376401" y="136419"/>
                </a:lnTo>
                <a:lnTo>
                  <a:pt x="374652" y="155701"/>
                </a:lnTo>
                <a:lnTo>
                  <a:pt x="360883" y="191444"/>
                </a:lnTo>
                <a:lnTo>
                  <a:pt x="334410" y="223453"/>
                </a:lnTo>
                <a:lnTo>
                  <a:pt x="296830" y="249136"/>
                </a:lnTo>
                <a:lnTo>
                  <a:pt x="251340" y="266589"/>
                </a:lnTo>
                <a:lnTo>
                  <a:pt x="201133" y="273753"/>
                </a:lnTo>
                <a:lnTo>
                  <a:pt x="175420" y="273753"/>
                </a:lnTo>
                <a:lnTo>
                  <a:pt x="125213" y="266589"/>
                </a:lnTo>
                <a:lnTo>
                  <a:pt x="79494" y="249136"/>
                </a:lnTo>
                <a:lnTo>
                  <a:pt x="42143" y="223453"/>
                </a:lnTo>
                <a:lnTo>
                  <a:pt x="15670" y="191444"/>
                </a:lnTo>
                <a:lnTo>
                  <a:pt x="1901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75506" y="4400559"/>
            <a:ext cx="2698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38888" y="4362022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419"/>
                </a:moveTo>
                <a:lnTo>
                  <a:pt x="15670" y="82461"/>
                </a:lnTo>
                <a:lnTo>
                  <a:pt x="42143" y="50299"/>
                </a:lnTo>
                <a:lnTo>
                  <a:pt x="79494" y="24768"/>
                </a:lnTo>
                <a:lnTo>
                  <a:pt x="125213" y="7392"/>
                </a:lnTo>
                <a:lnTo>
                  <a:pt x="175420" y="0"/>
                </a:lnTo>
                <a:lnTo>
                  <a:pt x="201133" y="0"/>
                </a:lnTo>
                <a:lnTo>
                  <a:pt x="251340" y="7392"/>
                </a:lnTo>
                <a:lnTo>
                  <a:pt x="297059" y="24768"/>
                </a:lnTo>
                <a:lnTo>
                  <a:pt x="334486" y="50299"/>
                </a:lnTo>
                <a:lnTo>
                  <a:pt x="360883" y="82461"/>
                </a:lnTo>
                <a:lnTo>
                  <a:pt x="374652" y="118052"/>
                </a:lnTo>
                <a:lnTo>
                  <a:pt x="376401" y="136419"/>
                </a:lnTo>
                <a:lnTo>
                  <a:pt x="374652" y="155701"/>
                </a:lnTo>
                <a:lnTo>
                  <a:pt x="360883" y="191444"/>
                </a:lnTo>
                <a:lnTo>
                  <a:pt x="334486" y="223453"/>
                </a:lnTo>
                <a:lnTo>
                  <a:pt x="297059" y="249136"/>
                </a:lnTo>
                <a:lnTo>
                  <a:pt x="251340" y="266589"/>
                </a:lnTo>
                <a:lnTo>
                  <a:pt x="201133" y="273753"/>
                </a:lnTo>
                <a:lnTo>
                  <a:pt x="175420" y="273753"/>
                </a:lnTo>
                <a:lnTo>
                  <a:pt x="125213" y="266589"/>
                </a:lnTo>
                <a:lnTo>
                  <a:pt x="79494" y="249136"/>
                </a:lnTo>
                <a:lnTo>
                  <a:pt x="42143" y="223453"/>
                </a:lnTo>
                <a:lnTo>
                  <a:pt x="15670" y="191444"/>
                </a:lnTo>
                <a:lnTo>
                  <a:pt x="1901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85676" y="4400559"/>
            <a:ext cx="2825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ACD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55676" y="4362022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419"/>
                </a:moveTo>
                <a:lnTo>
                  <a:pt x="15442" y="82461"/>
                </a:lnTo>
                <a:lnTo>
                  <a:pt x="41915" y="50299"/>
                </a:lnTo>
                <a:lnTo>
                  <a:pt x="79266" y="24768"/>
                </a:lnTo>
                <a:lnTo>
                  <a:pt x="124985" y="7392"/>
                </a:lnTo>
                <a:lnTo>
                  <a:pt x="175268" y="0"/>
                </a:lnTo>
                <a:lnTo>
                  <a:pt x="200904" y="0"/>
                </a:lnTo>
                <a:lnTo>
                  <a:pt x="251188" y="7392"/>
                </a:lnTo>
                <a:lnTo>
                  <a:pt x="296830" y="24768"/>
                </a:lnTo>
                <a:lnTo>
                  <a:pt x="334258" y="50299"/>
                </a:lnTo>
                <a:lnTo>
                  <a:pt x="360654" y="82461"/>
                </a:lnTo>
                <a:lnTo>
                  <a:pt x="375412" y="118052"/>
                </a:lnTo>
                <a:lnTo>
                  <a:pt x="376325" y="136419"/>
                </a:lnTo>
                <a:lnTo>
                  <a:pt x="375412" y="155701"/>
                </a:lnTo>
                <a:lnTo>
                  <a:pt x="360654" y="191444"/>
                </a:lnTo>
                <a:lnTo>
                  <a:pt x="334258" y="223453"/>
                </a:lnTo>
                <a:lnTo>
                  <a:pt x="296830" y="249136"/>
                </a:lnTo>
                <a:lnTo>
                  <a:pt x="251188" y="266589"/>
                </a:lnTo>
                <a:lnTo>
                  <a:pt x="200904" y="273753"/>
                </a:lnTo>
                <a:lnTo>
                  <a:pt x="175268" y="273753"/>
                </a:lnTo>
                <a:lnTo>
                  <a:pt x="124985" y="266589"/>
                </a:lnTo>
                <a:lnTo>
                  <a:pt x="79266" y="249136"/>
                </a:lnTo>
                <a:lnTo>
                  <a:pt x="41915" y="223453"/>
                </a:lnTo>
                <a:lnTo>
                  <a:pt x="15442" y="191444"/>
                </a:lnTo>
                <a:lnTo>
                  <a:pt x="1673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05887" y="4400559"/>
            <a:ext cx="2755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ACE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54891" y="4362022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419"/>
                </a:moveTo>
                <a:lnTo>
                  <a:pt x="15442" y="82461"/>
                </a:lnTo>
                <a:lnTo>
                  <a:pt x="42828" y="50299"/>
                </a:lnTo>
                <a:lnTo>
                  <a:pt x="80255" y="24768"/>
                </a:lnTo>
                <a:lnTo>
                  <a:pt x="124985" y="7392"/>
                </a:lnTo>
                <a:lnTo>
                  <a:pt x="175420" y="0"/>
                </a:lnTo>
                <a:lnTo>
                  <a:pt x="201817" y="0"/>
                </a:lnTo>
                <a:lnTo>
                  <a:pt x="252100" y="7392"/>
                </a:lnTo>
                <a:lnTo>
                  <a:pt x="296830" y="24768"/>
                </a:lnTo>
                <a:lnTo>
                  <a:pt x="335171" y="50299"/>
                </a:lnTo>
                <a:lnTo>
                  <a:pt x="361643" y="82461"/>
                </a:lnTo>
                <a:lnTo>
                  <a:pt x="375412" y="118052"/>
                </a:lnTo>
                <a:lnTo>
                  <a:pt x="377314" y="136419"/>
                </a:lnTo>
                <a:lnTo>
                  <a:pt x="375412" y="155701"/>
                </a:lnTo>
                <a:lnTo>
                  <a:pt x="361643" y="191444"/>
                </a:lnTo>
                <a:lnTo>
                  <a:pt x="335171" y="223453"/>
                </a:lnTo>
                <a:lnTo>
                  <a:pt x="296830" y="249136"/>
                </a:lnTo>
                <a:lnTo>
                  <a:pt x="252100" y="266589"/>
                </a:lnTo>
                <a:lnTo>
                  <a:pt x="201817" y="273753"/>
                </a:lnTo>
                <a:lnTo>
                  <a:pt x="175420" y="273753"/>
                </a:lnTo>
                <a:lnTo>
                  <a:pt x="124985" y="266589"/>
                </a:lnTo>
                <a:lnTo>
                  <a:pt x="80255" y="249136"/>
                </a:lnTo>
                <a:lnTo>
                  <a:pt x="42828" y="223453"/>
                </a:lnTo>
                <a:lnTo>
                  <a:pt x="15442" y="191444"/>
                </a:lnTo>
                <a:lnTo>
                  <a:pt x="1673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05254" y="4400559"/>
            <a:ext cx="2755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ADE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88795" y="4362022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419"/>
                </a:moveTo>
                <a:lnTo>
                  <a:pt x="15518" y="82461"/>
                </a:lnTo>
                <a:lnTo>
                  <a:pt x="41915" y="50299"/>
                </a:lnTo>
                <a:lnTo>
                  <a:pt x="79494" y="24768"/>
                </a:lnTo>
                <a:lnTo>
                  <a:pt x="125213" y="7392"/>
                </a:lnTo>
                <a:lnTo>
                  <a:pt x="175420" y="0"/>
                </a:lnTo>
                <a:lnTo>
                  <a:pt x="200980" y="0"/>
                </a:lnTo>
                <a:lnTo>
                  <a:pt x="251188" y="7392"/>
                </a:lnTo>
                <a:lnTo>
                  <a:pt x="296907" y="24768"/>
                </a:lnTo>
                <a:lnTo>
                  <a:pt x="334258" y="50299"/>
                </a:lnTo>
                <a:lnTo>
                  <a:pt x="361643" y="82461"/>
                </a:lnTo>
                <a:lnTo>
                  <a:pt x="375412" y="118052"/>
                </a:lnTo>
                <a:lnTo>
                  <a:pt x="377314" y="136419"/>
                </a:lnTo>
                <a:lnTo>
                  <a:pt x="375412" y="155701"/>
                </a:lnTo>
                <a:lnTo>
                  <a:pt x="361643" y="191444"/>
                </a:lnTo>
                <a:lnTo>
                  <a:pt x="334258" y="223453"/>
                </a:lnTo>
                <a:lnTo>
                  <a:pt x="296907" y="249136"/>
                </a:lnTo>
                <a:lnTo>
                  <a:pt x="251188" y="266589"/>
                </a:lnTo>
                <a:lnTo>
                  <a:pt x="200980" y="273753"/>
                </a:lnTo>
                <a:lnTo>
                  <a:pt x="175420" y="273753"/>
                </a:lnTo>
                <a:lnTo>
                  <a:pt x="125213" y="266589"/>
                </a:lnTo>
                <a:lnTo>
                  <a:pt x="79494" y="249136"/>
                </a:lnTo>
                <a:lnTo>
                  <a:pt x="41915" y="223453"/>
                </a:lnTo>
                <a:lnTo>
                  <a:pt x="15518" y="191444"/>
                </a:lnTo>
                <a:lnTo>
                  <a:pt x="1749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636343" y="4400559"/>
            <a:ext cx="2825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BCD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88010" y="4362022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419"/>
                </a:moveTo>
                <a:lnTo>
                  <a:pt x="15518" y="82461"/>
                </a:lnTo>
                <a:lnTo>
                  <a:pt x="42904" y="50299"/>
                </a:lnTo>
                <a:lnTo>
                  <a:pt x="80483" y="24768"/>
                </a:lnTo>
                <a:lnTo>
                  <a:pt x="126126" y="7392"/>
                </a:lnTo>
                <a:lnTo>
                  <a:pt x="176409" y="0"/>
                </a:lnTo>
                <a:lnTo>
                  <a:pt x="201893" y="0"/>
                </a:lnTo>
                <a:lnTo>
                  <a:pt x="252100" y="7392"/>
                </a:lnTo>
                <a:lnTo>
                  <a:pt x="297819" y="24768"/>
                </a:lnTo>
                <a:lnTo>
                  <a:pt x="335171" y="50299"/>
                </a:lnTo>
                <a:lnTo>
                  <a:pt x="361796" y="82461"/>
                </a:lnTo>
                <a:lnTo>
                  <a:pt x="375412" y="118052"/>
                </a:lnTo>
                <a:lnTo>
                  <a:pt x="377314" y="136419"/>
                </a:lnTo>
                <a:lnTo>
                  <a:pt x="375412" y="155701"/>
                </a:lnTo>
                <a:lnTo>
                  <a:pt x="361796" y="191444"/>
                </a:lnTo>
                <a:lnTo>
                  <a:pt x="335171" y="223453"/>
                </a:lnTo>
                <a:lnTo>
                  <a:pt x="297819" y="249136"/>
                </a:lnTo>
                <a:lnTo>
                  <a:pt x="252100" y="266589"/>
                </a:lnTo>
                <a:lnTo>
                  <a:pt x="201893" y="273753"/>
                </a:lnTo>
                <a:lnTo>
                  <a:pt x="176409" y="273753"/>
                </a:lnTo>
                <a:lnTo>
                  <a:pt x="126126" y="266589"/>
                </a:lnTo>
                <a:lnTo>
                  <a:pt x="80483" y="249136"/>
                </a:lnTo>
                <a:lnTo>
                  <a:pt x="42904" y="223453"/>
                </a:lnTo>
                <a:lnTo>
                  <a:pt x="15518" y="191444"/>
                </a:lnTo>
                <a:lnTo>
                  <a:pt x="1901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39362" y="4400559"/>
            <a:ext cx="2755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BCE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05558" y="4362022"/>
            <a:ext cx="376555" cy="274320"/>
          </a:xfrm>
          <a:custGeom>
            <a:avLst/>
            <a:gdLst/>
            <a:ahLst/>
            <a:cxnLst/>
            <a:rect l="l" t="t" r="r" b="b"/>
            <a:pathLst>
              <a:path w="376554" h="274320">
                <a:moveTo>
                  <a:pt x="0" y="136419"/>
                </a:moveTo>
                <a:lnTo>
                  <a:pt x="15442" y="82461"/>
                </a:lnTo>
                <a:lnTo>
                  <a:pt x="41915" y="50299"/>
                </a:lnTo>
                <a:lnTo>
                  <a:pt x="79494" y="24768"/>
                </a:lnTo>
                <a:lnTo>
                  <a:pt x="125213" y="7392"/>
                </a:lnTo>
                <a:lnTo>
                  <a:pt x="175420" y="0"/>
                </a:lnTo>
                <a:lnTo>
                  <a:pt x="200904" y="0"/>
                </a:lnTo>
                <a:lnTo>
                  <a:pt x="251112" y="7392"/>
                </a:lnTo>
                <a:lnTo>
                  <a:pt x="296830" y="24768"/>
                </a:lnTo>
                <a:lnTo>
                  <a:pt x="334258" y="50299"/>
                </a:lnTo>
                <a:lnTo>
                  <a:pt x="360883" y="82461"/>
                </a:lnTo>
                <a:lnTo>
                  <a:pt x="376325" y="136419"/>
                </a:lnTo>
                <a:lnTo>
                  <a:pt x="374423" y="155701"/>
                </a:lnTo>
                <a:lnTo>
                  <a:pt x="360883" y="191444"/>
                </a:lnTo>
                <a:lnTo>
                  <a:pt x="334258" y="223453"/>
                </a:lnTo>
                <a:lnTo>
                  <a:pt x="296830" y="249136"/>
                </a:lnTo>
                <a:lnTo>
                  <a:pt x="251112" y="266589"/>
                </a:lnTo>
                <a:lnTo>
                  <a:pt x="200904" y="273753"/>
                </a:lnTo>
                <a:lnTo>
                  <a:pt x="175420" y="273753"/>
                </a:lnTo>
                <a:lnTo>
                  <a:pt x="125213" y="266589"/>
                </a:lnTo>
                <a:lnTo>
                  <a:pt x="79494" y="249136"/>
                </a:lnTo>
                <a:lnTo>
                  <a:pt x="41915" y="223453"/>
                </a:lnTo>
                <a:lnTo>
                  <a:pt x="15442" y="191444"/>
                </a:lnTo>
                <a:lnTo>
                  <a:pt x="912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855922" y="4400559"/>
            <a:ext cx="2755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BDE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7353" y="4362022"/>
            <a:ext cx="377825" cy="274320"/>
          </a:xfrm>
          <a:custGeom>
            <a:avLst/>
            <a:gdLst/>
            <a:ahLst/>
            <a:cxnLst/>
            <a:rect l="l" t="t" r="r" b="b"/>
            <a:pathLst>
              <a:path w="377825" h="274320">
                <a:moveTo>
                  <a:pt x="0" y="136419"/>
                </a:moveTo>
                <a:lnTo>
                  <a:pt x="15518" y="82461"/>
                </a:lnTo>
                <a:lnTo>
                  <a:pt x="42143" y="50299"/>
                </a:lnTo>
                <a:lnTo>
                  <a:pt x="79494" y="24768"/>
                </a:lnTo>
                <a:lnTo>
                  <a:pt x="125213" y="7392"/>
                </a:lnTo>
                <a:lnTo>
                  <a:pt x="175420" y="0"/>
                </a:lnTo>
                <a:lnTo>
                  <a:pt x="200904" y="0"/>
                </a:lnTo>
                <a:lnTo>
                  <a:pt x="251188" y="7392"/>
                </a:lnTo>
                <a:lnTo>
                  <a:pt x="296830" y="24768"/>
                </a:lnTo>
                <a:lnTo>
                  <a:pt x="334486" y="50299"/>
                </a:lnTo>
                <a:lnTo>
                  <a:pt x="361796" y="82461"/>
                </a:lnTo>
                <a:lnTo>
                  <a:pt x="375412" y="118052"/>
                </a:lnTo>
                <a:lnTo>
                  <a:pt x="377314" y="136419"/>
                </a:lnTo>
                <a:lnTo>
                  <a:pt x="375412" y="155701"/>
                </a:lnTo>
                <a:lnTo>
                  <a:pt x="361796" y="191444"/>
                </a:lnTo>
                <a:lnTo>
                  <a:pt x="334486" y="223453"/>
                </a:lnTo>
                <a:lnTo>
                  <a:pt x="296830" y="249136"/>
                </a:lnTo>
                <a:lnTo>
                  <a:pt x="251188" y="266589"/>
                </a:lnTo>
                <a:lnTo>
                  <a:pt x="200904" y="273753"/>
                </a:lnTo>
                <a:lnTo>
                  <a:pt x="175420" y="273753"/>
                </a:lnTo>
                <a:lnTo>
                  <a:pt x="125213" y="266589"/>
                </a:lnTo>
                <a:lnTo>
                  <a:pt x="79494" y="249136"/>
                </a:lnTo>
                <a:lnTo>
                  <a:pt x="42143" y="223453"/>
                </a:lnTo>
                <a:lnTo>
                  <a:pt x="15518" y="191444"/>
                </a:lnTo>
                <a:lnTo>
                  <a:pt x="1901" y="155701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435054" y="4400559"/>
            <a:ext cx="28194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CDE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091973" y="2160145"/>
            <a:ext cx="5487035" cy="3438525"/>
            <a:chOff x="3091973" y="2160145"/>
            <a:chExt cx="5487035" cy="3438525"/>
          </a:xfrm>
        </p:grpSpPr>
        <p:sp>
          <p:nvSpPr>
            <p:cNvPr id="56" name="object 56"/>
            <p:cNvSpPr/>
            <p:nvPr/>
          </p:nvSpPr>
          <p:spPr>
            <a:xfrm>
              <a:off x="3094831" y="2163002"/>
              <a:ext cx="5481320" cy="2198370"/>
            </a:xfrm>
            <a:custGeom>
              <a:avLst/>
              <a:gdLst/>
              <a:ahLst/>
              <a:cxnLst/>
              <a:rect l="l" t="t" r="r" b="b"/>
              <a:pathLst>
                <a:path w="5481320" h="2198370">
                  <a:moveTo>
                    <a:pt x="2740323" y="0"/>
                  </a:moveTo>
                  <a:lnTo>
                    <a:pt x="2740323" y="343563"/>
                  </a:lnTo>
                </a:path>
                <a:path w="5481320" h="2198370">
                  <a:moveTo>
                    <a:pt x="2740323" y="0"/>
                  </a:moveTo>
                  <a:lnTo>
                    <a:pt x="1935639" y="343563"/>
                  </a:lnTo>
                </a:path>
                <a:path w="5481320" h="2198370">
                  <a:moveTo>
                    <a:pt x="2740323" y="0"/>
                  </a:moveTo>
                  <a:lnTo>
                    <a:pt x="1113382" y="343563"/>
                  </a:lnTo>
                </a:path>
                <a:path w="5481320" h="2198370">
                  <a:moveTo>
                    <a:pt x="2740323" y="0"/>
                  </a:moveTo>
                  <a:lnTo>
                    <a:pt x="3579924" y="343563"/>
                  </a:lnTo>
                </a:path>
                <a:path w="5481320" h="2198370">
                  <a:moveTo>
                    <a:pt x="2740323" y="0"/>
                  </a:moveTo>
                  <a:lnTo>
                    <a:pt x="4401953" y="343563"/>
                  </a:lnTo>
                </a:path>
                <a:path w="5481320" h="2198370">
                  <a:moveTo>
                    <a:pt x="2740323" y="618307"/>
                  </a:moveTo>
                  <a:lnTo>
                    <a:pt x="2448893" y="1236386"/>
                  </a:lnTo>
                </a:path>
                <a:path w="5481320" h="2198370">
                  <a:moveTo>
                    <a:pt x="1113382" y="618307"/>
                  </a:moveTo>
                  <a:lnTo>
                    <a:pt x="0" y="1236386"/>
                  </a:lnTo>
                </a:path>
                <a:path w="5481320" h="2198370">
                  <a:moveTo>
                    <a:pt x="1113382" y="618307"/>
                  </a:moveTo>
                  <a:lnTo>
                    <a:pt x="599215" y="1236386"/>
                  </a:lnTo>
                </a:path>
                <a:path w="5481320" h="2198370">
                  <a:moveTo>
                    <a:pt x="1113382" y="618307"/>
                  </a:moveTo>
                  <a:lnTo>
                    <a:pt x="1215774" y="1236386"/>
                  </a:lnTo>
                </a:path>
                <a:path w="5481320" h="2198370">
                  <a:moveTo>
                    <a:pt x="1113382" y="618307"/>
                  </a:moveTo>
                  <a:lnTo>
                    <a:pt x="1832334" y="1236386"/>
                  </a:lnTo>
                </a:path>
                <a:path w="5481320" h="2198370">
                  <a:moveTo>
                    <a:pt x="1935639" y="618307"/>
                  </a:moveTo>
                  <a:lnTo>
                    <a:pt x="2448893" y="1236386"/>
                  </a:lnTo>
                </a:path>
                <a:path w="5481320" h="2198370">
                  <a:moveTo>
                    <a:pt x="1935639" y="618307"/>
                  </a:moveTo>
                  <a:lnTo>
                    <a:pt x="0" y="1236386"/>
                  </a:lnTo>
                </a:path>
                <a:path w="5481320" h="2198370">
                  <a:moveTo>
                    <a:pt x="1935639" y="618307"/>
                  </a:moveTo>
                  <a:lnTo>
                    <a:pt x="3049097" y="1236386"/>
                  </a:lnTo>
                </a:path>
                <a:path w="5481320" h="2198370">
                  <a:moveTo>
                    <a:pt x="1935639" y="618307"/>
                  </a:moveTo>
                  <a:lnTo>
                    <a:pt x="3682088" y="1236386"/>
                  </a:lnTo>
                </a:path>
                <a:path w="5481320" h="2198370">
                  <a:moveTo>
                    <a:pt x="2740323" y="618307"/>
                  </a:moveTo>
                  <a:lnTo>
                    <a:pt x="599215" y="1236386"/>
                  </a:lnTo>
                </a:path>
                <a:path w="5481320" h="2198370">
                  <a:moveTo>
                    <a:pt x="2740323" y="618307"/>
                  </a:moveTo>
                  <a:lnTo>
                    <a:pt x="4282216" y="1236386"/>
                  </a:lnTo>
                </a:path>
                <a:path w="5481320" h="2198370">
                  <a:moveTo>
                    <a:pt x="2740323" y="618307"/>
                  </a:moveTo>
                  <a:lnTo>
                    <a:pt x="4898776" y="1236386"/>
                  </a:lnTo>
                </a:path>
                <a:path w="5481320" h="2198370">
                  <a:moveTo>
                    <a:pt x="3579924" y="618307"/>
                  </a:moveTo>
                  <a:lnTo>
                    <a:pt x="1215774" y="1236386"/>
                  </a:lnTo>
                </a:path>
                <a:path w="5481320" h="2198370">
                  <a:moveTo>
                    <a:pt x="3579924" y="618307"/>
                  </a:moveTo>
                  <a:lnTo>
                    <a:pt x="3049097" y="1236386"/>
                  </a:lnTo>
                </a:path>
                <a:path w="5481320" h="2198370">
                  <a:moveTo>
                    <a:pt x="3579924" y="618307"/>
                  </a:moveTo>
                  <a:lnTo>
                    <a:pt x="4282216" y="1236386"/>
                  </a:lnTo>
                </a:path>
                <a:path w="5481320" h="2198370">
                  <a:moveTo>
                    <a:pt x="3579924" y="618307"/>
                  </a:moveTo>
                  <a:lnTo>
                    <a:pt x="5480799" y="1236386"/>
                  </a:lnTo>
                </a:path>
                <a:path w="5481320" h="2198370">
                  <a:moveTo>
                    <a:pt x="4401953" y="618307"/>
                  </a:moveTo>
                  <a:lnTo>
                    <a:pt x="1832334" y="1236386"/>
                  </a:lnTo>
                </a:path>
                <a:path w="5481320" h="2198370">
                  <a:moveTo>
                    <a:pt x="4401953" y="618307"/>
                  </a:moveTo>
                  <a:lnTo>
                    <a:pt x="3682088" y="1236386"/>
                  </a:lnTo>
                </a:path>
                <a:path w="5481320" h="2198370">
                  <a:moveTo>
                    <a:pt x="4401953" y="618307"/>
                  </a:moveTo>
                  <a:lnTo>
                    <a:pt x="4898776" y="1236386"/>
                  </a:lnTo>
                </a:path>
                <a:path w="5481320" h="2198370">
                  <a:moveTo>
                    <a:pt x="4401953" y="618307"/>
                  </a:moveTo>
                  <a:lnTo>
                    <a:pt x="5480799" y="1236386"/>
                  </a:lnTo>
                </a:path>
                <a:path w="5481320" h="2198370">
                  <a:moveTo>
                    <a:pt x="0" y="1511282"/>
                  </a:moveTo>
                  <a:lnTo>
                    <a:pt x="0" y="2198028"/>
                  </a:lnTo>
                </a:path>
                <a:path w="5481320" h="2198370">
                  <a:moveTo>
                    <a:pt x="0" y="1511282"/>
                  </a:moveTo>
                  <a:lnTo>
                    <a:pt x="599215" y="2198028"/>
                  </a:lnTo>
                </a:path>
                <a:path w="5481320" h="2198370">
                  <a:moveTo>
                    <a:pt x="0" y="1511282"/>
                  </a:moveTo>
                  <a:lnTo>
                    <a:pt x="1215774" y="2198028"/>
                  </a:lnTo>
                </a:path>
                <a:path w="5481320" h="2198370">
                  <a:moveTo>
                    <a:pt x="599215" y="1511282"/>
                  </a:moveTo>
                  <a:lnTo>
                    <a:pt x="1832334" y="2198028"/>
                  </a:lnTo>
                </a:path>
                <a:path w="5481320" h="2198370">
                  <a:moveTo>
                    <a:pt x="599215" y="1511282"/>
                  </a:moveTo>
                  <a:lnTo>
                    <a:pt x="0" y="2198028"/>
                  </a:lnTo>
                </a:path>
                <a:path w="5481320" h="2198370">
                  <a:moveTo>
                    <a:pt x="599215" y="1511282"/>
                  </a:moveTo>
                  <a:lnTo>
                    <a:pt x="2448893" y="2198028"/>
                  </a:lnTo>
                </a:path>
                <a:path w="5481320" h="2198370">
                  <a:moveTo>
                    <a:pt x="1215774" y="1511282"/>
                  </a:moveTo>
                  <a:lnTo>
                    <a:pt x="599215" y="2198028"/>
                  </a:lnTo>
                </a:path>
                <a:path w="5481320" h="2198370">
                  <a:moveTo>
                    <a:pt x="1215774" y="1511282"/>
                  </a:moveTo>
                  <a:lnTo>
                    <a:pt x="1832334" y="2198028"/>
                  </a:lnTo>
                </a:path>
                <a:path w="5481320" h="2198370">
                  <a:moveTo>
                    <a:pt x="1215774" y="1511282"/>
                  </a:moveTo>
                  <a:lnTo>
                    <a:pt x="3049097" y="2198028"/>
                  </a:lnTo>
                </a:path>
                <a:path w="5481320" h="2198370">
                  <a:moveTo>
                    <a:pt x="1832334" y="1511282"/>
                  </a:moveTo>
                  <a:lnTo>
                    <a:pt x="1215774" y="2198028"/>
                  </a:lnTo>
                </a:path>
                <a:path w="5481320" h="2198370">
                  <a:moveTo>
                    <a:pt x="1832334" y="1511282"/>
                  </a:moveTo>
                  <a:lnTo>
                    <a:pt x="2448893" y="2198028"/>
                  </a:lnTo>
                </a:path>
                <a:path w="5481320" h="2198370">
                  <a:moveTo>
                    <a:pt x="1832334" y="1511282"/>
                  </a:moveTo>
                  <a:lnTo>
                    <a:pt x="3049097" y="2198028"/>
                  </a:lnTo>
                </a:path>
                <a:path w="5481320" h="2198370">
                  <a:moveTo>
                    <a:pt x="2448893" y="1511282"/>
                  </a:moveTo>
                  <a:lnTo>
                    <a:pt x="0" y="2198028"/>
                  </a:lnTo>
                </a:path>
                <a:path w="5481320" h="2198370">
                  <a:moveTo>
                    <a:pt x="2448893" y="1511282"/>
                  </a:moveTo>
                  <a:lnTo>
                    <a:pt x="3682088" y="2198028"/>
                  </a:lnTo>
                </a:path>
                <a:path w="5481320" h="2198370">
                  <a:moveTo>
                    <a:pt x="2448893" y="1511282"/>
                  </a:moveTo>
                  <a:lnTo>
                    <a:pt x="4282216" y="2198028"/>
                  </a:lnTo>
                </a:path>
                <a:path w="5481320" h="2198370">
                  <a:moveTo>
                    <a:pt x="3049097" y="1511282"/>
                  </a:moveTo>
                  <a:lnTo>
                    <a:pt x="599215" y="2198028"/>
                  </a:lnTo>
                </a:path>
                <a:path w="5481320" h="2198370">
                  <a:moveTo>
                    <a:pt x="3049097" y="1511282"/>
                  </a:moveTo>
                  <a:lnTo>
                    <a:pt x="3682088" y="2198028"/>
                  </a:lnTo>
                </a:path>
                <a:path w="5481320" h="2198370">
                  <a:moveTo>
                    <a:pt x="3049097" y="1511282"/>
                  </a:moveTo>
                  <a:lnTo>
                    <a:pt x="4898776" y="2198028"/>
                  </a:lnTo>
                </a:path>
                <a:path w="5481320" h="2198370">
                  <a:moveTo>
                    <a:pt x="3682088" y="1511282"/>
                  </a:moveTo>
                  <a:lnTo>
                    <a:pt x="1215774" y="2198028"/>
                  </a:lnTo>
                </a:path>
                <a:path w="5481320" h="2198370">
                  <a:moveTo>
                    <a:pt x="3682088" y="1511282"/>
                  </a:moveTo>
                  <a:lnTo>
                    <a:pt x="4282216" y="2198028"/>
                  </a:lnTo>
                </a:path>
                <a:path w="5481320" h="2198370">
                  <a:moveTo>
                    <a:pt x="3682088" y="1511282"/>
                  </a:moveTo>
                  <a:lnTo>
                    <a:pt x="4898776" y="2198028"/>
                  </a:lnTo>
                </a:path>
                <a:path w="5481320" h="2198370">
                  <a:moveTo>
                    <a:pt x="4282216" y="1511282"/>
                  </a:moveTo>
                  <a:lnTo>
                    <a:pt x="1832334" y="2198028"/>
                  </a:lnTo>
                </a:path>
                <a:path w="5481320" h="2198370">
                  <a:moveTo>
                    <a:pt x="4282216" y="1511282"/>
                  </a:moveTo>
                  <a:lnTo>
                    <a:pt x="3682088" y="2198028"/>
                  </a:lnTo>
                </a:path>
                <a:path w="5481320" h="2198370">
                  <a:moveTo>
                    <a:pt x="4282216" y="1511282"/>
                  </a:moveTo>
                  <a:lnTo>
                    <a:pt x="5480799" y="2198028"/>
                  </a:lnTo>
                </a:path>
                <a:path w="5481320" h="2198370">
                  <a:moveTo>
                    <a:pt x="4898776" y="1511282"/>
                  </a:moveTo>
                  <a:lnTo>
                    <a:pt x="2448893" y="2198028"/>
                  </a:lnTo>
                </a:path>
                <a:path w="5481320" h="2198370">
                  <a:moveTo>
                    <a:pt x="4898776" y="1511282"/>
                  </a:moveTo>
                  <a:lnTo>
                    <a:pt x="4282216" y="2198028"/>
                  </a:lnTo>
                </a:path>
                <a:path w="5481320" h="2198370">
                  <a:moveTo>
                    <a:pt x="4898776" y="1511282"/>
                  </a:moveTo>
                  <a:lnTo>
                    <a:pt x="5480799" y="2198028"/>
                  </a:lnTo>
                </a:path>
                <a:path w="5481320" h="2198370">
                  <a:moveTo>
                    <a:pt x="5480799" y="1511282"/>
                  </a:moveTo>
                  <a:lnTo>
                    <a:pt x="3049097" y="2198028"/>
                  </a:lnTo>
                </a:path>
                <a:path w="5481320" h="2198370">
                  <a:moveTo>
                    <a:pt x="5480799" y="1511282"/>
                  </a:moveTo>
                  <a:lnTo>
                    <a:pt x="4898776" y="2198028"/>
                  </a:lnTo>
                </a:path>
                <a:path w="5481320" h="2198370">
                  <a:moveTo>
                    <a:pt x="5480799" y="1511282"/>
                  </a:moveTo>
                  <a:lnTo>
                    <a:pt x="5480799" y="2198028"/>
                  </a:lnTo>
                </a:path>
              </a:pathLst>
            </a:custGeom>
            <a:ln w="5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50635" y="5323664"/>
              <a:ext cx="514350" cy="274320"/>
            </a:xfrm>
            <a:custGeom>
              <a:avLst/>
              <a:gdLst/>
              <a:ahLst/>
              <a:cxnLst/>
              <a:rect l="l" t="t" r="r" b="b"/>
              <a:pathLst>
                <a:path w="514350" h="274320">
                  <a:moveTo>
                    <a:pt x="0" y="136419"/>
                  </a:moveTo>
                  <a:lnTo>
                    <a:pt x="15518" y="89701"/>
                  </a:lnTo>
                  <a:lnTo>
                    <a:pt x="42904" y="61274"/>
                  </a:lnTo>
                  <a:lnTo>
                    <a:pt x="81244" y="36505"/>
                  </a:lnTo>
                  <a:lnTo>
                    <a:pt x="128789" y="18367"/>
                  </a:lnTo>
                  <a:lnTo>
                    <a:pt x="183560" y="5487"/>
                  </a:lnTo>
                  <a:lnTo>
                    <a:pt x="242135" y="0"/>
                  </a:lnTo>
                  <a:lnTo>
                    <a:pt x="272183" y="0"/>
                  </a:lnTo>
                  <a:lnTo>
                    <a:pt x="330682" y="5487"/>
                  </a:lnTo>
                  <a:lnTo>
                    <a:pt x="385454" y="18367"/>
                  </a:lnTo>
                  <a:lnTo>
                    <a:pt x="433987" y="36505"/>
                  </a:lnTo>
                  <a:lnTo>
                    <a:pt x="472327" y="61274"/>
                  </a:lnTo>
                  <a:lnTo>
                    <a:pt x="498800" y="89701"/>
                  </a:lnTo>
                  <a:lnTo>
                    <a:pt x="514243" y="136419"/>
                  </a:lnTo>
                  <a:lnTo>
                    <a:pt x="512569" y="152881"/>
                  </a:lnTo>
                  <a:lnTo>
                    <a:pt x="486857" y="198684"/>
                  </a:lnTo>
                  <a:lnTo>
                    <a:pt x="453994" y="225358"/>
                  </a:lnTo>
                  <a:lnTo>
                    <a:pt x="411166" y="247284"/>
                  </a:lnTo>
                  <a:lnTo>
                    <a:pt x="359057" y="262801"/>
                  </a:lnTo>
                  <a:lnTo>
                    <a:pt x="301395" y="271878"/>
                  </a:lnTo>
                  <a:lnTo>
                    <a:pt x="272183" y="273768"/>
                  </a:lnTo>
                  <a:lnTo>
                    <a:pt x="242135" y="273768"/>
                  </a:lnTo>
                  <a:lnTo>
                    <a:pt x="183560" y="268288"/>
                  </a:lnTo>
                  <a:lnTo>
                    <a:pt x="128789" y="255424"/>
                  </a:lnTo>
                  <a:lnTo>
                    <a:pt x="81244" y="237072"/>
                  </a:lnTo>
                  <a:lnTo>
                    <a:pt x="42904" y="212478"/>
                  </a:lnTo>
                  <a:lnTo>
                    <a:pt x="15518" y="184128"/>
                  </a:lnTo>
                  <a:lnTo>
                    <a:pt x="0" y="1364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025570" y="5362277"/>
            <a:ext cx="3638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</a:t>
            </a:r>
            <a:r>
              <a:rPr sz="950" dirty="0">
                <a:latin typeface="Arial MT"/>
                <a:cs typeface="Arial MT"/>
              </a:rPr>
              <a:t>CD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56308" y="5323664"/>
            <a:ext cx="513715" cy="274320"/>
          </a:xfrm>
          <a:custGeom>
            <a:avLst/>
            <a:gdLst/>
            <a:ahLst/>
            <a:cxnLst/>
            <a:rect l="l" t="t" r="r" b="b"/>
            <a:pathLst>
              <a:path w="513714" h="274320">
                <a:moveTo>
                  <a:pt x="0" y="136419"/>
                </a:moveTo>
                <a:lnTo>
                  <a:pt x="15670" y="89701"/>
                </a:lnTo>
                <a:lnTo>
                  <a:pt x="42067" y="61274"/>
                </a:lnTo>
                <a:lnTo>
                  <a:pt x="80407" y="36505"/>
                </a:lnTo>
                <a:lnTo>
                  <a:pt x="128028" y="18367"/>
                </a:lnTo>
                <a:lnTo>
                  <a:pt x="182799" y="5487"/>
                </a:lnTo>
                <a:lnTo>
                  <a:pt x="242059" y="0"/>
                </a:lnTo>
                <a:lnTo>
                  <a:pt x="271347" y="0"/>
                </a:lnTo>
                <a:lnTo>
                  <a:pt x="330606" y="5487"/>
                </a:lnTo>
                <a:lnTo>
                  <a:pt x="385606" y="18367"/>
                </a:lnTo>
                <a:lnTo>
                  <a:pt x="432998" y="36505"/>
                </a:lnTo>
                <a:lnTo>
                  <a:pt x="471339" y="61274"/>
                </a:lnTo>
                <a:lnTo>
                  <a:pt x="497964" y="89701"/>
                </a:lnTo>
                <a:lnTo>
                  <a:pt x="513406" y="136419"/>
                </a:lnTo>
                <a:lnTo>
                  <a:pt x="511580" y="152881"/>
                </a:lnTo>
                <a:lnTo>
                  <a:pt x="486020" y="198684"/>
                </a:lnTo>
                <a:lnTo>
                  <a:pt x="453157" y="225358"/>
                </a:lnTo>
                <a:lnTo>
                  <a:pt x="410101" y="247284"/>
                </a:lnTo>
                <a:lnTo>
                  <a:pt x="358220" y="262801"/>
                </a:lnTo>
                <a:lnTo>
                  <a:pt x="301547" y="271878"/>
                </a:lnTo>
                <a:lnTo>
                  <a:pt x="271347" y="273768"/>
                </a:lnTo>
                <a:lnTo>
                  <a:pt x="242059" y="273768"/>
                </a:lnTo>
                <a:lnTo>
                  <a:pt x="182799" y="268288"/>
                </a:lnTo>
                <a:lnTo>
                  <a:pt x="128028" y="255424"/>
                </a:lnTo>
                <a:lnTo>
                  <a:pt x="80407" y="237072"/>
                </a:lnTo>
                <a:lnTo>
                  <a:pt x="42067" y="212478"/>
                </a:lnTo>
                <a:lnTo>
                  <a:pt x="15670" y="184128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834058" y="5362277"/>
            <a:ext cx="35750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</a:t>
            </a:r>
            <a:r>
              <a:rPr sz="950" dirty="0">
                <a:latin typeface="Arial MT"/>
                <a:cs typeface="Arial MT"/>
              </a:rPr>
              <a:t>CE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78489" y="5323664"/>
            <a:ext cx="513715" cy="274320"/>
          </a:xfrm>
          <a:custGeom>
            <a:avLst/>
            <a:gdLst/>
            <a:ahLst/>
            <a:cxnLst/>
            <a:rect l="l" t="t" r="r" b="b"/>
            <a:pathLst>
              <a:path w="513714" h="274320">
                <a:moveTo>
                  <a:pt x="0" y="136419"/>
                </a:moveTo>
                <a:lnTo>
                  <a:pt x="15518" y="89701"/>
                </a:lnTo>
                <a:lnTo>
                  <a:pt x="41915" y="61274"/>
                </a:lnTo>
                <a:lnTo>
                  <a:pt x="80483" y="36505"/>
                </a:lnTo>
                <a:lnTo>
                  <a:pt x="127876" y="18367"/>
                </a:lnTo>
                <a:lnTo>
                  <a:pt x="182647" y="5487"/>
                </a:lnTo>
                <a:lnTo>
                  <a:pt x="242135" y="0"/>
                </a:lnTo>
                <a:lnTo>
                  <a:pt x="271347" y="0"/>
                </a:lnTo>
                <a:lnTo>
                  <a:pt x="330682" y="5487"/>
                </a:lnTo>
                <a:lnTo>
                  <a:pt x="385454" y="18367"/>
                </a:lnTo>
                <a:lnTo>
                  <a:pt x="432998" y="36505"/>
                </a:lnTo>
                <a:lnTo>
                  <a:pt x="471339" y="61274"/>
                </a:lnTo>
                <a:lnTo>
                  <a:pt x="497811" y="89701"/>
                </a:lnTo>
                <a:lnTo>
                  <a:pt x="513254" y="136419"/>
                </a:lnTo>
                <a:lnTo>
                  <a:pt x="511580" y="152881"/>
                </a:lnTo>
                <a:lnTo>
                  <a:pt x="485868" y="198684"/>
                </a:lnTo>
                <a:lnTo>
                  <a:pt x="453081" y="225358"/>
                </a:lnTo>
                <a:lnTo>
                  <a:pt x="410177" y="247284"/>
                </a:lnTo>
                <a:lnTo>
                  <a:pt x="358068" y="262801"/>
                </a:lnTo>
                <a:lnTo>
                  <a:pt x="301395" y="271878"/>
                </a:lnTo>
                <a:lnTo>
                  <a:pt x="271347" y="273768"/>
                </a:lnTo>
                <a:lnTo>
                  <a:pt x="242135" y="273768"/>
                </a:lnTo>
                <a:lnTo>
                  <a:pt x="182647" y="268288"/>
                </a:lnTo>
                <a:lnTo>
                  <a:pt x="127876" y="255424"/>
                </a:lnTo>
                <a:lnTo>
                  <a:pt x="80483" y="237072"/>
                </a:lnTo>
                <a:lnTo>
                  <a:pt x="41915" y="212478"/>
                </a:lnTo>
                <a:lnTo>
                  <a:pt x="15518" y="184128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656238" y="5362277"/>
            <a:ext cx="35750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</a:t>
            </a:r>
            <a:r>
              <a:rPr sz="950" dirty="0">
                <a:latin typeface="Arial MT"/>
                <a:cs typeface="Arial MT"/>
              </a:rPr>
              <a:t>DE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00518" y="5323664"/>
            <a:ext cx="513715" cy="274320"/>
          </a:xfrm>
          <a:custGeom>
            <a:avLst/>
            <a:gdLst/>
            <a:ahLst/>
            <a:cxnLst/>
            <a:rect l="l" t="t" r="r" b="b"/>
            <a:pathLst>
              <a:path w="513715" h="274320">
                <a:moveTo>
                  <a:pt x="0" y="136419"/>
                </a:moveTo>
                <a:lnTo>
                  <a:pt x="15670" y="89701"/>
                </a:lnTo>
                <a:lnTo>
                  <a:pt x="42143" y="61274"/>
                </a:lnTo>
                <a:lnTo>
                  <a:pt x="80483" y="36505"/>
                </a:lnTo>
                <a:lnTo>
                  <a:pt x="128028" y="18367"/>
                </a:lnTo>
                <a:lnTo>
                  <a:pt x="182799" y="5487"/>
                </a:lnTo>
                <a:lnTo>
                  <a:pt x="242135" y="0"/>
                </a:lnTo>
                <a:lnTo>
                  <a:pt x="271423" y="0"/>
                </a:lnTo>
                <a:lnTo>
                  <a:pt x="330682" y="5487"/>
                </a:lnTo>
                <a:lnTo>
                  <a:pt x="385606" y="18367"/>
                </a:lnTo>
                <a:lnTo>
                  <a:pt x="432998" y="36505"/>
                </a:lnTo>
                <a:lnTo>
                  <a:pt x="471339" y="61274"/>
                </a:lnTo>
                <a:lnTo>
                  <a:pt x="497964" y="89701"/>
                </a:lnTo>
                <a:lnTo>
                  <a:pt x="513482" y="136419"/>
                </a:lnTo>
                <a:lnTo>
                  <a:pt x="511580" y="152881"/>
                </a:lnTo>
                <a:lnTo>
                  <a:pt x="486096" y="198684"/>
                </a:lnTo>
                <a:lnTo>
                  <a:pt x="453994" y="225358"/>
                </a:lnTo>
                <a:lnTo>
                  <a:pt x="410177" y="247284"/>
                </a:lnTo>
                <a:lnTo>
                  <a:pt x="358981" y="262801"/>
                </a:lnTo>
                <a:lnTo>
                  <a:pt x="301623" y="271878"/>
                </a:lnTo>
                <a:lnTo>
                  <a:pt x="271423" y="273768"/>
                </a:lnTo>
                <a:lnTo>
                  <a:pt x="242135" y="273768"/>
                </a:lnTo>
                <a:lnTo>
                  <a:pt x="182799" y="268288"/>
                </a:lnTo>
                <a:lnTo>
                  <a:pt x="128028" y="255424"/>
                </a:lnTo>
                <a:lnTo>
                  <a:pt x="80483" y="237072"/>
                </a:lnTo>
                <a:lnTo>
                  <a:pt x="42143" y="212478"/>
                </a:lnTo>
                <a:lnTo>
                  <a:pt x="15670" y="184128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475681" y="5362277"/>
            <a:ext cx="3638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ACDE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205354" y="5323664"/>
            <a:ext cx="514350" cy="274320"/>
          </a:xfrm>
          <a:custGeom>
            <a:avLst/>
            <a:gdLst/>
            <a:ahLst/>
            <a:cxnLst/>
            <a:rect l="l" t="t" r="r" b="b"/>
            <a:pathLst>
              <a:path w="514350" h="274320">
                <a:moveTo>
                  <a:pt x="0" y="136419"/>
                </a:moveTo>
                <a:lnTo>
                  <a:pt x="15518" y="89701"/>
                </a:lnTo>
                <a:lnTo>
                  <a:pt x="41991" y="61274"/>
                </a:lnTo>
                <a:lnTo>
                  <a:pt x="80483" y="36505"/>
                </a:lnTo>
                <a:lnTo>
                  <a:pt x="128789" y="18367"/>
                </a:lnTo>
                <a:lnTo>
                  <a:pt x="183560" y="5487"/>
                </a:lnTo>
                <a:lnTo>
                  <a:pt x="242135" y="0"/>
                </a:lnTo>
                <a:lnTo>
                  <a:pt x="272183" y="0"/>
                </a:lnTo>
                <a:lnTo>
                  <a:pt x="330682" y="5487"/>
                </a:lnTo>
                <a:lnTo>
                  <a:pt x="385454" y="18367"/>
                </a:lnTo>
                <a:lnTo>
                  <a:pt x="433075" y="36505"/>
                </a:lnTo>
                <a:lnTo>
                  <a:pt x="471415" y="61274"/>
                </a:lnTo>
                <a:lnTo>
                  <a:pt x="498800" y="89701"/>
                </a:lnTo>
                <a:lnTo>
                  <a:pt x="514243" y="136419"/>
                </a:lnTo>
                <a:lnTo>
                  <a:pt x="512569" y="152881"/>
                </a:lnTo>
                <a:lnTo>
                  <a:pt x="486857" y="198684"/>
                </a:lnTo>
                <a:lnTo>
                  <a:pt x="453994" y="225358"/>
                </a:lnTo>
                <a:lnTo>
                  <a:pt x="410177" y="247284"/>
                </a:lnTo>
                <a:lnTo>
                  <a:pt x="359057" y="262801"/>
                </a:lnTo>
                <a:lnTo>
                  <a:pt x="301395" y="271878"/>
                </a:lnTo>
                <a:lnTo>
                  <a:pt x="272183" y="273768"/>
                </a:lnTo>
                <a:lnTo>
                  <a:pt x="242135" y="273768"/>
                </a:lnTo>
                <a:lnTo>
                  <a:pt x="183560" y="268288"/>
                </a:lnTo>
                <a:lnTo>
                  <a:pt x="128789" y="255424"/>
                </a:lnTo>
                <a:lnTo>
                  <a:pt x="80483" y="237072"/>
                </a:lnTo>
                <a:lnTo>
                  <a:pt x="41991" y="212478"/>
                </a:lnTo>
                <a:lnTo>
                  <a:pt x="15518" y="184128"/>
                </a:lnTo>
                <a:lnTo>
                  <a:pt x="0" y="136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280288" y="5362277"/>
            <a:ext cx="3638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BCDE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091973" y="4632917"/>
            <a:ext cx="5487035" cy="1687830"/>
            <a:chOff x="3091973" y="4632917"/>
            <a:chExt cx="5487035" cy="1687830"/>
          </a:xfrm>
        </p:grpSpPr>
        <p:sp>
          <p:nvSpPr>
            <p:cNvPr id="68" name="object 68"/>
            <p:cNvSpPr/>
            <p:nvPr/>
          </p:nvSpPr>
          <p:spPr>
            <a:xfrm>
              <a:off x="3094831" y="4635775"/>
              <a:ext cx="5481320" cy="687070"/>
            </a:xfrm>
            <a:custGeom>
              <a:avLst/>
              <a:gdLst/>
              <a:ahLst/>
              <a:cxnLst/>
              <a:rect l="l" t="t" r="r" b="b"/>
              <a:pathLst>
                <a:path w="5481320" h="687070">
                  <a:moveTo>
                    <a:pt x="0" y="0"/>
                  </a:moveTo>
                  <a:lnTo>
                    <a:pt x="1113382" y="686974"/>
                  </a:lnTo>
                </a:path>
                <a:path w="5481320" h="687070">
                  <a:moveTo>
                    <a:pt x="0" y="0"/>
                  </a:moveTo>
                  <a:lnTo>
                    <a:pt x="1918294" y="686974"/>
                  </a:lnTo>
                </a:path>
                <a:path w="5481320" h="687070">
                  <a:moveTo>
                    <a:pt x="599215" y="0"/>
                  </a:moveTo>
                  <a:lnTo>
                    <a:pt x="1113382" y="686974"/>
                  </a:lnTo>
                </a:path>
                <a:path w="5481320" h="687070">
                  <a:moveTo>
                    <a:pt x="599215" y="0"/>
                  </a:moveTo>
                  <a:lnTo>
                    <a:pt x="2740323" y="686974"/>
                  </a:lnTo>
                </a:path>
                <a:path w="5481320" h="687070">
                  <a:moveTo>
                    <a:pt x="1215774" y="0"/>
                  </a:moveTo>
                  <a:lnTo>
                    <a:pt x="1918294" y="686974"/>
                  </a:lnTo>
                </a:path>
                <a:path w="5481320" h="687070">
                  <a:moveTo>
                    <a:pt x="1215774" y="0"/>
                  </a:moveTo>
                  <a:lnTo>
                    <a:pt x="2740323" y="686974"/>
                  </a:lnTo>
                </a:path>
                <a:path w="5481320" h="687070">
                  <a:moveTo>
                    <a:pt x="1832334" y="0"/>
                  </a:moveTo>
                  <a:lnTo>
                    <a:pt x="3562504" y="686974"/>
                  </a:lnTo>
                </a:path>
                <a:path w="5481320" h="687070">
                  <a:moveTo>
                    <a:pt x="1832334" y="0"/>
                  </a:moveTo>
                  <a:lnTo>
                    <a:pt x="1113382" y="686974"/>
                  </a:lnTo>
                </a:path>
                <a:path w="5481320" h="687070">
                  <a:moveTo>
                    <a:pt x="2448893" y="0"/>
                  </a:moveTo>
                  <a:lnTo>
                    <a:pt x="1918294" y="686974"/>
                  </a:lnTo>
                </a:path>
                <a:path w="5481320" h="687070">
                  <a:moveTo>
                    <a:pt x="3562504" y="686974"/>
                  </a:moveTo>
                  <a:lnTo>
                    <a:pt x="2448893" y="0"/>
                  </a:lnTo>
                </a:path>
                <a:path w="5481320" h="687070">
                  <a:moveTo>
                    <a:pt x="3049097" y="0"/>
                  </a:moveTo>
                  <a:lnTo>
                    <a:pt x="2740323" y="686974"/>
                  </a:lnTo>
                </a:path>
                <a:path w="5481320" h="687070">
                  <a:moveTo>
                    <a:pt x="3049097" y="0"/>
                  </a:moveTo>
                  <a:lnTo>
                    <a:pt x="3562504" y="686974"/>
                  </a:lnTo>
                </a:path>
                <a:path w="5481320" h="687070">
                  <a:moveTo>
                    <a:pt x="3682088" y="0"/>
                  </a:moveTo>
                  <a:lnTo>
                    <a:pt x="1113382" y="686974"/>
                  </a:lnTo>
                </a:path>
                <a:path w="5481320" h="687070">
                  <a:moveTo>
                    <a:pt x="3682088" y="0"/>
                  </a:moveTo>
                  <a:lnTo>
                    <a:pt x="4367188" y="686974"/>
                  </a:lnTo>
                </a:path>
                <a:path w="5481320" h="687070">
                  <a:moveTo>
                    <a:pt x="4282216" y="0"/>
                  </a:moveTo>
                  <a:lnTo>
                    <a:pt x="1918294" y="686974"/>
                  </a:lnTo>
                </a:path>
                <a:path w="5481320" h="687070">
                  <a:moveTo>
                    <a:pt x="4282216" y="0"/>
                  </a:moveTo>
                  <a:lnTo>
                    <a:pt x="4367188" y="686974"/>
                  </a:lnTo>
                </a:path>
                <a:path w="5481320" h="687070">
                  <a:moveTo>
                    <a:pt x="4898776" y="0"/>
                  </a:moveTo>
                  <a:lnTo>
                    <a:pt x="4367188" y="686974"/>
                  </a:lnTo>
                </a:path>
                <a:path w="5481320" h="687070">
                  <a:moveTo>
                    <a:pt x="4898776" y="0"/>
                  </a:moveTo>
                  <a:lnTo>
                    <a:pt x="2740323" y="686974"/>
                  </a:lnTo>
                </a:path>
                <a:path w="5481320" h="687070">
                  <a:moveTo>
                    <a:pt x="5480799" y="0"/>
                  </a:moveTo>
                  <a:lnTo>
                    <a:pt x="3562504" y="686974"/>
                  </a:lnTo>
                </a:path>
                <a:path w="5481320" h="687070">
                  <a:moveTo>
                    <a:pt x="5480799" y="0"/>
                  </a:moveTo>
                  <a:lnTo>
                    <a:pt x="4367188" y="686974"/>
                  </a:lnTo>
                </a:path>
              </a:pathLst>
            </a:custGeom>
            <a:ln w="5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61145" y="6044309"/>
              <a:ext cx="548640" cy="274955"/>
            </a:xfrm>
            <a:custGeom>
              <a:avLst/>
              <a:gdLst/>
              <a:ahLst/>
              <a:cxnLst/>
              <a:rect l="l" t="t" r="r" b="b"/>
              <a:pathLst>
                <a:path w="548639" h="274954">
                  <a:moveTo>
                    <a:pt x="0" y="137349"/>
                  </a:moveTo>
                  <a:lnTo>
                    <a:pt x="15442" y="91568"/>
                  </a:lnTo>
                  <a:lnTo>
                    <a:pt x="41915" y="64132"/>
                  </a:lnTo>
                  <a:lnTo>
                    <a:pt x="80407" y="40300"/>
                  </a:lnTo>
                  <a:lnTo>
                    <a:pt x="127800" y="21186"/>
                  </a:lnTo>
                  <a:lnTo>
                    <a:pt x="183560" y="7377"/>
                  </a:lnTo>
                  <a:lnTo>
                    <a:pt x="243048" y="945"/>
                  </a:lnTo>
                  <a:lnTo>
                    <a:pt x="274009" y="0"/>
                  </a:lnTo>
                  <a:lnTo>
                    <a:pt x="305122" y="945"/>
                  </a:lnTo>
                  <a:lnTo>
                    <a:pt x="364458" y="7377"/>
                  </a:lnTo>
                  <a:lnTo>
                    <a:pt x="420142" y="21186"/>
                  </a:lnTo>
                  <a:lnTo>
                    <a:pt x="467763" y="40300"/>
                  </a:lnTo>
                  <a:lnTo>
                    <a:pt x="506103" y="64132"/>
                  </a:lnTo>
                  <a:lnTo>
                    <a:pt x="541552" y="107268"/>
                  </a:lnTo>
                  <a:lnTo>
                    <a:pt x="548019" y="137349"/>
                  </a:lnTo>
                  <a:lnTo>
                    <a:pt x="546269" y="153056"/>
                  </a:lnTo>
                  <a:lnTo>
                    <a:pt x="520633" y="196949"/>
                  </a:lnTo>
                  <a:lnTo>
                    <a:pt x="488683" y="223435"/>
                  </a:lnTo>
                  <a:lnTo>
                    <a:pt x="444866" y="244625"/>
                  </a:lnTo>
                  <a:lnTo>
                    <a:pt x="392757" y="261084"/>
                  </a:lnTo>
                  <a:lnTo>
                    <a:pt x="335171" y="271112"/>
                  </a:lnTo>
                  <a:lnTo>
                    <a:pt x="274009" y="274895"/>
                  </a:lnTo>
                  <a:lnTo>
                    <a:pt x="243048" y="273949"/>
                  </a:lnTo>
                  <a:lnTo>
                    <a:pt x="183560" y="267517"/>
                  </a:lnTo>
                  <a:lnTo>
                    <a:pt x="127800" y="253706"/>
                  </a:lnTo>
                  <a:lnTo>
                    <a:pt x="80407" y="234597"/>
                  </a:lnTo>
                  <a:lnTo>
                    <a:pt x="41915" y="210759"/>
                  </a:lnTo>
                  <a:lnTo>
                    <a:pt x="15442" y="183137"/>
                  </a:lnTo>
                  <a:lnTo>
                    <a:pt x="0" y="1373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612421" y="6083822"/>
            <a:ext cx="4445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AB</a:t>
            </a:r>
            <a:r>
              <a:rPr sz="950" dirty="0">
                <a:latin typeface="Arial MT"/>
                <a:cs typeface="Arial MT"/>
              </a:rPr>
              <a:t>CD</a:t>
            </a:r>
            <a:r>
              <a:rPr sz="950" spc="5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08213" y="5597433"/>
            <a:ext cx="3254375" cy="447040"/>
          </a:xfrm>
          <a:custGeom>
            <a:avLst/>
            <a:gdLst/>
            <a:ahLst/>
            <a:cxnLst/>
            <a:rect l="l" t="t" r="r" b="b"/>
            <a:pathLst>
              <a:path w="3254375" h="447039">
                <a:moveTo>
                  <a:pt x="0" y="0"/>
                </a:moveTo>
                <a:lnTo>
                  <a:pt x="1626941" y="446876"/>
                </a:lnTo>
              </a:path>
              <a:path w="3254375" h="447039">
                <a:moveTo>
                  <a:pt x="804912" y="0"/>
                </a:moveTo>
                <a:lnTo>
                  <a:pt x="1626941" y="446876"/>
                </a:lnTo>
              </a:path>
              <a:path w="3254375" h="447039">
                <a:moveTo>
                  <a:pt x="1626941" y="0"/>
                </a:moveTo>
                <a:lnTo>
                  <a:pt x="1626941" y="446876"/>
                </a:lnTo>
              </a:path>
              <a:path w="3254375" h="447039">
                <a:moveTo>
                  <a:pt x="2449121" y="0"/>
                </a:moveTo>
                <a:lnTo>
                  <a:pt x="1626941" y="446876"/>
                </a:lnTo>
              </a:path>
              <a:path w="3254375" h="447039">
                <a:moveTo>
                  <a:pt x="3253806" y="0"/>
                </a:moveTo>
                <a:lnTo>
                  <a:pt x="1626941" y="446876"/>
                </a:lnTo>
              </a:path>
            </a:pathLst>
          </a:custGeom>
          <a:ln w="5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63036" y="3161791"/>
            <a:ext cx="1781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items,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there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 2</a:t>
            </a:r>
            <a:r>
              <a:rPr sz="1500" baseline="22222" dirty="0">
                <a:latin typeface="Arial MT"/>
                <a:cs typeface="Arial MT"/>
              </a:rPr>
              <a:t>d</a:t>
            </a:r>
            <a:r>
              <a:rPr sz="1500" spc="7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possible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candidate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90" dirty="0">
                <a:solidFill>
                  <a:srgbClr val="FFFFFF"/>
                </a:solidFill>
              </a:rPr>
              <a:t>FREQUENT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ITEMSET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114" dirty="0">
                <a:solidFill>
                  <a:srgbClr val="FFFFFF"/>
                </a:solidFill>
              </a:rPr>
              <a:t>GENERATION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5217" y="1850389"/>
            <a:ext cx="5839460" cy="193103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Br</a:t>
            </a:r>
            <a:r>
              <a:rPr sz="1800" b="1" spc="-16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800" b="1" spc="-24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ce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7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pp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200" dirty="0">
                <a:solidFill>
                  <a:srgbClr val="212745"/>
                </a:solidFill>
                <a:latin typeface="Verdana"/>
                <a:cs typeface="Verdana"/>
              </a:rPr>
              <a:t>ch</a:t>
            </a:r>
            <a:r>
              <a:rPr sz="1800" b="1" spc="-24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6680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600" spc="-245" dirty="0">
                <a:solidFill>
                  <a:srgbClr val="212745"/>
                </a:solidFill>
                <a:latin typeface="Verdana"/>
                <a:cs typeface="Verdana"/>
              </a:rPr>
              <a:t>Ea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600" spc="-28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600" spc="-204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16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600" spc="-190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1600" spc="-28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600" spc="-19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qu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endParaRPr sz="1600" dirty="0">
              <a:latin typeface="Verdana"/>
              <a:cs typeface="Verdana"/>
            </a:endParaRPr>
          </a:p>
          <a:p>
            <a:pPr marL="6680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Count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candidate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scanning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database</a:t>
            </a:r>
            <a:endParaRPr sz="1600" dirty="0">
              <a:latin typeface="Verdana"/>
              <a:cs typeface="Verdana"/>
            </a:endParaRPr>
          </a:p>
          <a:p>
            <a:pPr marL="6680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Match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transaction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against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every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candidate</a:t>
            </a:r>
            <a:endParaRPr sz="1600" dirty="0">
              <a:latin typeface="Verdana"/>
              <a:cs typeface="Verdana"/>
            </a:endParaRPr>
          </a:p>
          <a:p>
            <a:pPr marL="6680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Complexity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380" dirty="0">
                <a:solidFill>
                  <a:srgbClr val="212745"/>
                </a:solidFill>
                <a:latin typeface="Verdana"/>
                <a:cs typeface="Verdana"/>
              </a:rPr>
              <a:t>~</a:t>
            </a:r>
            <a:r>
              <a:rPr sz="16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O(NMw)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212745"/>
                </a:solidFill>
                <a:latin typeface="Verdana"/>
                <a:cs typeface="Verdana"/>
              </a:rPr>
              <a:t>=&gt;</a:t>
            </a:r>
            <a:r>
              <a:rPr sz="16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FF0000"/>
                </a:solidFill>
                <a:latin typeface="Verdana"/>
                <a:cs typeface="Verdana"/>
              </a:rPr>
              <a:t>Expensive</a:t>
            </a:r>
            <a:r>
              <a:rPr sz="16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FF0000"/>
                </a:solidFill>
                <a:latin typeface="Verdana"/>
                <a:cs typeface="Verdana"/>
              </a:rPr>
              <a:t>since</a:t>
            </a:r>
            <a:r>
              <a:rPr sz="16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16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6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1650" spc="-209" baseline="25252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650" spc="142" baseline="25252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!!!</a:t>
            </a:r>
            <a:endParaRPr sz="16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88052" y="4392765"/>
          <a:ext cx="2934335" cy="142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54">
                <a:tc>
                  <a:txBody>
                    <a:bodyPr/>
                    <a:lstStyle/>
                    <a:p>
                      <a:pPr marL="53340">
                        <a:lnSpc>
                          <a:spcPts val="1795"/>
                        </a:lnSpc>
                      </a:pPr>
                      <a:r>
                        <a:rPr sz="1500" b="1" i="1" spc="25" dirty="0">
                          <a:latin typeface="Times New Roman"/>
                          <a:cs typeface="Times New Roman"/>
                        </a:rPr>
                        <a:t>TID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795"/>
                        </a:lnSpc>
                      </a:pPr>
                      <a:r>
                        <a:rPr sz="1500" b="1" i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35"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68"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 Beer,</a:t>
                      </a:r>
                      <a:r>
                        <a:rPr sz="15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08"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70"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5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5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005"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5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362767" y="4709219"/>
            <a:ext cx="126364" cy="445134"/>
            <a:chOff x="2362767" y="4709219"/>
            <a:chExt cx="126364" cy="445134"/>
          </a:xfrm>
        </p:grpSpPr>
        <p:sp>
          <p:nvSpPr>
            <p:cNvPr id="6" name="object 6"/>
            <p:cNvSpPr/>
            <p:nvPr/>
          </p:nvSpPr>
          <p:spPr>
            <a:xfrm>
              <a:off x="2425871" y="4882144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271971"/>
                  </a:moveTo>
                  <a:lnTo>
                    <a:pt x="0" y="0"/>
                  </a:lnTo>
                </a:path>
              </a:pathLst>
            </a:custGeom>
            <a:ln w="30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767" y="4709219"/>
              <a:ext cx="126364" cy="188595"/>
            </a:xfrm>
            <a:custGeom>
              <a:avLst/>
              <a:gdLst/>
              <a:ahLst/>
              <a:cxnLst/>
              <a:rect l="l" t="t" r="r" b="b"/>
              <a:pathLst>
                <a:path w="126364" h="188595">
                  <a:moveTo>
                    <a:pt x="63103" y="0"/>
                  </a:moveTo>
                  <a:lnTo>
                    <a:pt x="0" y="188579"/>
                  </a:lnTo>
                  <a:lnTo>
                    <a:pt x="126208" y="188579"/>
                  </a:lnTo>
                  <a:lnTo>
                    <a:pt x="63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64977" y="5494583"/>
            <a:ext cx="126364" cy="389255"/>
            <a:chOff x="2364977" y="5494583"/>
            <a:chExt cx="126364" cy="389255"/>
          </a:xfrm>
        </p:grpSpPr>
        <p:sp>
          <p:nvSpPr>
            <p:cNvPr id="9" name="object 9"/>
            <p:cNvSpPr/>
            <p:nvPr/>
          </p:nvSpPr>
          <p:spPr>
            <a:xfrm>
              <a:off x="2425871" y="5510063"/>
              <a:ext cx="2540" cy="201295"/>
            </a:xfrm>
            <a:custGeom>
              <a:avLst/>
              <a:gdLst/>
              <a:ahLst/>
              <a:cxnLst/>
              <a:rect l="l" t="t" r="r" b="b"/>
              <a:pathLst>
                <a:path w="2539" h="201295">
                  <a:moveTo>
                    <a:pt x="1200" y="-15479"/>
                  </a:moveTo>
                  <a:lnTo>
                    <a:pt x="1200" y="216306"/>
                  </a:lnTo>
                </a:path>
              </a:pathLst>
            </a:custGeom>
            <a:ln w="33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4977" y="5694426"/>
              <a:ext cx="126364" cy="189865"/>
            </a:xfrm>
            <a:custGeom>
              <a:avLst/>
              <a:gdLst/>
              <a:ahLst/>
              <a:cxnLst/>
              <a:rect l="l" t="t" r="r" b="b"/>
              <a:pathLst>
                <a:path w="126364" h="189864">
                  <a:moveTo>
                    <a:pt x="126208" y="0"/>
                  </a:moveTo>
                  <a:lnTo>
                    <a:pt x="0" y="1493"/>
                  </a:lnTo>
                  <a:lnTo>
                    <a:pt x="65354" y="189387"/>
                  </a:lnTo>
                  <a:lnTo>
                    <a:pt x="126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35059" y="5153284"/>
            <a:ext cx="19748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15" dirty="0">
                <a:latin typeface="Arial MT"/>
                <a:cs typeface="Arial MT"/>
              </a:rPr>
              <a:t>N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8191" y="3990427"/>
            <a:ext cx="127952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Transactions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632816" y="4599867"/>
          <a:ext cx="958850" cy="1160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591683" y="3971370"/>
            <a:ext cx="1049655" cy="53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0345">
              <a:lnSpc>
                <a:spcPct val="100699"/>
              </a:lnSpc>
              <a:spcBef>
                <a:spcPts val="95"/>
              </a:spcBef>
            </a:pPr>
            <a:r>
              <a:rPr sz="165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List of </a:t>
            </a:r>
            <a:r>
              <a:rPr sz="1650" b="1" spc="1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Candidates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05797" y="4602396"/>
            <a:ext cx="126364" cy="445134"/>
            <a:chOff x="7805797" y="4602396"/>
            <a:chExt cx="126364" cy="445134"/>
          </a:xfrm>
        </p:grpSpPr>
        <p:sp>
          <p:nvSpPr>
            <p:cNvPr id="16" name="object 16"/>
            <p:cNvSpPr/>
            <p:nvPr/>
          </p:nvSpPr>
          <p:spPr>
            <a:xfrm>
              <a:off x="7868881" y="4775320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271971"/>
                  </a:moveTo>
                  <a:lnTo>
                    <a:pt x="0" y="0"/>
                  </a:lnTo>
                </a:path>
              </a:pathLst>
            </a:custGeom>
            <a:ln w="30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5797" y="4602396"/>
              <a:ext cx="126364" cy="189230"/>
            </a:xfrm>
            <a:custGeom>
              <a:avLst/>
              <a:gdLst/>
              <a:ahLst/>
              <a:cxnLst/>
              <a:rect l="l" t="t" r="r" b="b"/>
              <a:pathLst>
                <a:path w="126365" h="189229">
                  <a:moveTo>
                    <a:pt x="63084" y="0"/>
                  </a:moveTo>
                  <a:lnTo>
                    <a:pt x="0" y="188681"/>
                  </a:lnTo>
                  <a:lnTo>
                    <a:pt x="126169" y="188681"/>
                  </a:lnTo>
                  <a:lnTo>
                    <a:pt x="63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808007" y="5387800"/>
            <a:ext cx="126364" cy="389255"/>
            <a:chOff x="7808007" y="5387800"/>
            <a:chExt cx="126364" cy="389255"/>
          </a:xfrm>
        </p:grpSpPr>
        <p:sp>
          <p:nvSpPr>
            <p:cNvPr id="19" name="object 19"/>
            <p:cNvSpPr/>
            <p:nvPr/>
          </p:nvSpPr>
          <p:spPr>
            <a:xfrm>
              <a:off x="7868881" y="5403279"/>
              <a:ext cx="2540" cy="201295"/>
            </a:xfrm>
            <a:custGeom>
              <a:avLst/>
              <a:gdLst/>
              <a:ahLst/>
              <a:cxnLst/>
              <a:rect l="l" t="t" r="r" b="b"/>
              <a:pathLst>
                <a:path w="2540" h="201295">
                  <a:moveTo>
                    <a:pt x="1205" y="-15479"/>
                  </a:moveTo>
                  <a:lnTo>
                    <a:pt x="1205" y="216306"/>
                  </a:lnTo>
                </a:path>
              </a:pathLst>
            </a:custGeom>
            <a:ln w="333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08007" y="5587643"/>
              <a:ext cx="126364" cy="189865"/>
            </a:xfrm>
            <a:custGeom>
              <a:avLst/>
              <a:gdLst/>
              <a:ahLst/>
              <a:cxnLst/>
              <a:rect l="l" t="t" r="r" b="b"/>
              <a:pathLst>
                <a:path w="126365" h="189864">
                  <a:moveTo>
                    <a:pt x="126168" y="0"/>
                  </a:moveTo>
                  <a:lnTo>
                    <a:pt x="0" y="1494"/>
                  </a:lnTo>
                  <a:lnTo>
                    <a:pt x="65293" y="189388"/>
                  </a:lnTo>
                  <a:lnTo>
                    <a:pt x="126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69290" y="5064305"/>
            <a:ext cx="224154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20" dirty="0">
                <a:latin typeface="Arial MT"/>
                <a:cs typeface="Arial MT"/>
              </a:rPr>
              <a:t>M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34676" y="4682514"/>
            <a:ext cx="995044" cy="1005840"/>
            <a:chOff x="5634676" y="4682514"/>
            <a:chExt cx="995044" cy="1005840"/>
          </a:xfrm>
        </p:grpSpPr>
        <p:sp>
          <p:nvSpPr>
            <p:cNvPr id="23" name="object 23"/>
            <p:cNvSpPr/>
            <p:nvPr/>
          </p:nvSpPr>
          <p:spPr>
            <a:xfrm>
              <a:off x="5640740" y="4718326"/>
              <a:ext cx="887730" cy="80010"/>
            </a:xfrm>
            <a:custGeom>
              <a:avLst/>
              <a:gdLst/>
              <a:ahLst/>
              <a:cxnLst/>
              <a:rect l="l" t="t" r="r" b="b"/>
              <a:pathLst>
                <a:path w="887729" h="80010">
                  <a:moveTo>
                    <a:pt x="0" y="79811"/>
                  </a:moveTo>
                  <a:lnTo>
                    <a:pt x="887399" y="0"/>
                  </a:lnTo>
                </a:path>
              </a:pathLst>
            </a:custGeom>
            <a:ln w="12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15682" y="4682514"/>
              <a:ext cx="113664" cy="73660"/>
            </a:xfrm>
            <a:custGeom>
              <a:avLst/>
              <a:gdLst/>
              <a:ahLst/>
              <a:cxnLst/>
              <a:rect l="l" t="t" r="r" b="b"/>
              <a:pathLst>
                <a:path w="113665" h="73660">
                  <a:moveTo>
                    <a:pt x="0" y="0"/>
                  </a:moveTo>
                  <a:lnTo>
                    <a:pt x="6630" y="73262"/>
                  </a:lnTo>
                  <a:lnTo>
                    <a:pt x="113612" y="26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0740" y="4798137"/>
              <a:ext cx="887730" cy="80010"/>
            </a:xfrm>
            <a:custGeom>
              <a:avLst/>
              <a:gdLst/>
              <a:ahLst/>
              <a:cxnLst/>
              <a:rect l="l" t="t" r="r" b="b"/>
              <a:pathLst>
                <a:path w="887729" h="80010">
                  <a:moveTo>
                    <a:pt x="0" y="0"/>
                  </a:moveTo>
                  <a:lnTo>
                    <a:pt x="887399" y="79913"/>
                  </a:lnTo>
                </a:path>
              </a:pathLst>
            </a:custGeom>
            <a:ln w="12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15682" y="4840601"/>
              <a:ext cx="113664" cy="73660"/>
            </a:xfrm>
            <a:custGeom>
              <a:avLst/>
              <a:gdLst/>
              <a:ahLst/>
              <a:cxnLst/>
              <a:rect l="l" t="t" r="r" b="b"/>
              <a:pathLst>
                <a:path w="113665" h="73660">
                  <a:moveTo>
                    <a:pt x="6630" y="0"/>
                  </a:moveTo>
                  <a:lnTo>
                    <a:pt x="0" y="73262"/>
                  </a:lnTo>
                  <a:lnTo>
                    <a:pt x="113612" y="46556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40740" y="4798137"/>
              <a:ext cx="890905" cy="240665"/>
            </a:xfrm>
            <a:custGeom>
              <a:avLst/>
              <a:gdLst/>
              <a:ahLst/>
              <a:cxnLst/>
              <a:rect l="l" t="t" r="r" b="b"/>
              <a:pathLst>
                <a:path w="890904" h="240664">
                  <a:moveTo>
                    <a:pt x="0" y="0"/>
                  </a:moveTo>
                  <a:lnTo>
                    <a:pt x="890513" y="240558"/>
                  </a:lnTo>
                </a:path>
              </a:pathLst>
            </a:custGeom>
            <a:ln w="12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12770" y="5000735"/>
              <a:ext cx="116839" cy="71120"/>
            </a:xfrm>
            <a:custGeom>
              <a:avLst/>
              <a:gdLst/>
              <a:ahLst/>
              <a:cxnLst/>
              <a:rect l="l" t="t" r="r" b="b"/>
              <a:pathLst>
                <a:path w="116840" h="71120">
                  <a:moveTo>
                    <a:pt x="19286" y="0"/>
                  </a:moveTo>
                  <a:lnTo>
                    <a:pt x="0" y="71010"/>
                  </a:lnTo>
                  <a:lnTo>
                    <a:pt x="116525" y="64359"/>
                  </a:lnTo>
                  <a:lnTo>
                    <a:pt x="19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40740" y="4798137"/>
              <a:ext cx="896619" cy="403860"/>
            </a:xfrm>
            <a:custGeom>
              <a:avLst/>
              <a:gdLst/>
              <a:ahLst/>
              <a:cxnLst/>
              <a:rect l="l" t="t" r="r" b="b"/>
              <a:pathLst>
                <a:path w="896620" h="403860">
                  <a:moveTo>
                    <a:pt x="0" y="0"/>
                  </a:moveTo>
                  <a:lnTo>
                    <a:pt x="896038" y="403332"/>
                  </a:lnTo>
                </a:path>
              </a:pathLst>
            </a:custGeom>
            <a:ln w="12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3172" y="5164143"/>
              <a:ext cx="116205" cy="79375"/>
            </a:xfrm>
            <a:custGeom>
              <a:avLst/>
              <a:gdLst/>
              <a:ahLst/>
              <a:cxnLst/>
              <a:rect l="l" t="t" r="r" b="b"/>
              <a:pathLst>
                <a:path w="116204" h="79375">
                  <a:moveTo>
                    <a:pt x="30336" y="0"/>
                  </a:moveTo>
                  <a:lnTo>
                    <a:pt x="0" y="67061"/>
                  </a:lnTo>
                  <a:lnTo>
                    <a:pt x="116123" y="78960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40740" y="4798137"/>
              <a:ext cx="906780" cy="652780"/>
            </a:xfrm>
            <a:custGeom>
              <a:avLst/>
              <a:gdLst/>
              <a:ahLst/>
              <a:cxnLst/>
              <a:rect l="l" t="t" r="r" b="b"/>
              <a:pathLst>
                <a:path w="906779" h="652779">
                  <a:moveTo>
                    <a:pt x="0" y="0"/>
                  </a:moveTo>
                  <a:lnTo>
                    <a:pt x="906284" y="652680"/>
                  </a:lnTo>
                </a:path>
              </a:pathLst>
            </a:custGeom>
            <a:ln w="12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17892" y="5415620"/>
              <a:ext cx="111760" cy="94615"/>
            </a:xfrm>
            <a:custGeom>
              <a:avLst/>
              <a:gdLst/>
              <a:ahLst/>
              <a:cxnLst/>
              <a:rect l="l" t="t" r="r" b="b"/>
              <a:pathLst>
                <a:path w="111759" h="94614">
                  <a:moveTo>
                    <a:pt x="43295" y="0"/>
                  </a:moveTo>
                  <a:lnTo>
                    <a:pt x="0" y="59622"/>
                  </a:lnTo>
                  <a:lnTo>
                    <a:pt x="111403" y="94442"/>
                  </a:lnTo>
                  <a:lnTo>
                    <a:pt x="43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58922" y="4806323"/>
              <a:ext cx="895350" cy="814069"/>
            </a:xfrm>
            <a:custGeom>
              <a:avLst/>
              <a:gdLst/>
              <a:ahLst/>
              <a:cxnLst/>
              <a:rect l="l" t="t" r="r" b="b"/>
              <a:pathLst>
                <a:path w="895350" h="814070">
                  <a:moveTo>
                    <a:pt x="0" y="0"/>
                  </a:moveTo>
                  <a:lnTo>
                    <a:pt x="895335" y="813561"/>
                  </a:lnTo>
                </a:path>
              </a:pathLst>
            </a:custGeom>
            <a:ln w="12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22614" y="5586517"/>
              <a:ext cx="106680" cy="101600"/>
            </a:xfrm>
            <a:custGeom>
              <a:avLst/>
              <a:gdLst/>
              <a:ahLst/>
              <a:cxnLst/>
              <a:rect l="l" t="t" r="r" b="b"/>
              <a:pathLst>
                <a:path w="106679" h="101600">
                  <a:moveTo>
                    <a:pt x="49724" y="0"/>
                  </a:moveTo>
                  <a:lnTo>
                    <a:pt x="0" y="54353"/>
                  </a:lnTo>
                  <a:lnTo>
                    <a:pt x="106681" y="101523"/>
                  </a:lnTo>
                  <a:lnTo>
                    <a:pt x="4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82324" y="5822285"/>
            <a:ext cx="19748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15" dirty="0">
                <a:latin typeface="Arial MT"/>
                <a:cs typeface="Arial MT"/>
              </a:rPr>
              <a:t>w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17217" y="5938208"/>
            <a:ext cx="877569" cy="126364"/>
            <a:chOff x="3217217" y="5938208"/>
            <a:chExt cx="877569" cy="126364"/>
          </a:xfrm>
        </p:grpSpPr>
        <p:sp>
          <p:nvSpPr>
            <p:cNvPr id="37" name="object 37"/>
            <p:cNvSpPr/>
            <p:nvPr/>
          </p:nvSpPr>
          <p:spPr>
            <a:xfrm>
              <a:off x="3390800" y="6001095"/>
              <a:ext cx="704215" cy="0"/>
            </a:xfrm>
            <a:custGeom>
              <a:avLst/>
              <a:gdLst/>
              <a:ahLst/>
              <a:cxnLst/>
              <a:rect l="l" t="t" r="r" b="b"/>
              <a:pathLst>
                <a:path w="704214">
                  <a:moveTo>
                    <a:pt x="703671" y="0"/>
                  </a:moveTo>
                  <a:lnTo>
                    <a:pt x="0" y="0"/>
                  </a:lnTo>
                </a:path>
              </a:pathLst>
            </a:custGeom>
            <a:ln w="31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17217" y="5938208"/>
              <a:ext cx="189865" cy="126364"/>
            </a:xfrm>
            <a:custGeom>
              <a:avLst/>
              <a:gdLst/>
              <a:ahLst/>
              <a:cxnLst/>
              <a:rect l="l" t="t" r="r" b="b"/>
              <a:pathLst>
                <a:path w="189864" h="126364">
                  <a:moveTo>
                    <a:pt x="189354" y="0"/>
                  </a:moveTo>
                  <a:lnTo>
                    <a:pt x="0" y="62886"/>
                  </a:lnTo>
                  <a:lnTo>
                    <a:pt x="189354" y="125774"/>
                  </a:lnTo>
                  <a:lnTo>
                    <a:pt x="189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467452" y="5938208"/>
            <a:ext cx="1161415" cy="126364"/>
            <a:chOff x="4467452" y="5938208"/>
            <a:chExt cx="1161415" cy="126364"/>
          </a:xfrm>
        </p:grpSpPr>
        <p:sp>
          <p:nvSpPr>
            <p:cNvPr id="40" name="object 40"/>
            <p:cNvSpPr/>
            <p:nvPr/>
          </p:nvSpPr>
          <p:spPr>
            <a:xfrm>
              <a:off x="4467452" y="6001095"/>
              <a:ext cx="988060" cy="0"/>
            </a:xfrm>
            <a:custGeom>
              <a:avLst/>
              <a:gdLst/>
              <a:ahLst/>
              <a:cxnLst/>
              <a:rect l="l" t="t" r="r" b="b"/>
              <a:pathLst>
                <a:path w="988060">
                  <a:moveTo>
                    <a:pt x="0" y="0"/>
                  </a:moveTo>
                  <a:lnTo>
                    <a:pt x="987450" y="0"/>
                  </a:lnTo>
                </a:path>
              </a:pathLst>
            </a:custGeom>
            <a:ln w="31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39031" y="5938208"/>
              <a:ext cx="189865" cy="126364"/>
            </a:xfrm>
            <a:custGeom>
              <a:avLst/>
              <a:gdLst/>
              <a:ahLst/>
              <a:cxnLst/>
              <a:rect l="l" t="t" r="r" b="b"/>
              <a:pathLst>
                <a:path w="189864" h="126364">
                  <a:moveTo>
                    <a:pt x="0" y="0"/>
                  </a:moveTo>
                  <a:lnTo>
                    <a:pt x="0" y="125774"/>
                  </a:lnTo>
                  <a:lnTo>
                    <a:pt x="189353" y="62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90" dirty="0">
                <a:solidFill>
                  <a:srgbClr val="FFFFFF"/>
                </a:solidFill>
              </a:rPr>
              <a:t>FREQUENT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ITEMSET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14" dirty="0">
                <a:solidFill>
                  <a:srgbClr val="FFFFFF"/>
                </a:solidFill>
              </a:rPr>
              <a:t>GENERATION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STRATEGIES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132" y="2137358"/>
            <a:ext cx="6299835" cy="36379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69570" indent="-306070">
              <a:lnSpc>
                <a:spcPct val="100000"/>
              </a:lnSpc>
              <a:spcBef>
                <a:spcPts val="11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68935" algn="l"/>
                <a:tab pos="369570" algn="l"/>
              </a:tabLst>
            </a:pP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edu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800" spc="-37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1800" spc="-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800" spc="-3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18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M)</a:t>
            </a:r>
            <a:endParaRPr sz="1800" dirty="0">
              <a:latin typeface="Verdana"/>
              <a:cs typeface="Verdana"/>
            </a:endParaRPr>
          </a:p>
          <a:p>
            <a:pPr marL="693420" lvl="1" indent="-306070">
              <a:lnSpc>
                <a:spcPct val="100000"/>
              </a:lnSpc>
              <a:spcBef>
                <a:spcPts val="8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92785" algn="l"/>
                <a:tab pos="693420" algn="l"/>
              </a:tabLst>
            </a:pPr>
            <a:r>
              <a:rPr sz="1500" spc="-25" dirty="0">
                <a:solidFill>
                  <a:srgbClr val="212745"/>
                </a:solidFill>
                <a:latin typeface="Microsoft Sans Serif"/>
                <a:cs typeface="Microsoft Sans Serif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m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p</a:t>
            </a:r>
            <a:r>
              <a:rPr sz="1500" spc="-35" dirty="0">
                <a:solidFill>
                  <a:srgbClr val="212745"/>
                </a:solidFill>
                <a:latin typeface="Microsoft Sans Serif"/>
                <a:cs typeface="Microsoft Sans Serif"/>
              </a:rPr>
              <a:t>l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Microsoft Sans Serif"/>
                <a:cs typeface="Microsoft Sans Serif"/>
              </a:rPr>
              <a:t>a</a:t>
            </a:r>
            <a:r>
              <a:rPr sz="1500" spc="55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ch: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M</a:t>
            </a:r>
            <a:r>
              <a:rPr sz="1500" spc="-5" dirty="0">
                <a:solidFill>
                  <a:srgbClr val="212745"/>
                </a:solidFill>
                <a:latin typeface="Microsoft Sans Serif"/>
                <a:cs typeface="Microsoft Sans Serif"/>
              </a:rPr>
              <a:t>=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2</a:t>
            </a:r>
            <a:r>
              <a:rPr sz="1500" spc="-75" baseline="22222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500" baseline="22222" dirty="0">
              <a:latin typeface="Trebuchet MS"/>
              <a:cs typeface="Trebuchet MS"/>
            </a:endParaRPr>
          </a:p>
          <a:p>
            <a:pPr marL="693420" lvl="1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92785" algn="l"/>
                <a:tab pos="693420" algn="l"/>
              </a:tabLst>
            </a:pPr>
            <a:r>
              <a:rPr sz="1500" spc="-25" dirty="0">
                <a:solidFill>
                  <a:srgbClr val="212745"/>
                </a:solidFill>
                <a:latin typeface="Microsoft Sans Serif"/>
                <a:cs typeface="Microsoft Sans Serif"/>
              </a:rPr>
              <a:t>U</a:t>
            </a:r>
            <a:r>
              <a:rPr sz="1500" spc="-180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pr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un</a:t>
            </a:r>
            <a:r>
              <a:rPr sz="1500" spc="-4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ng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c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hn</a:t>
            </a:r>
            <a:r>
              <a:rPr sz="1500" spc="-4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Microsoft Sans Serif"/>
                <a:cs typeface="Microsoft Sans Serif"/>
              </a:rPr>
              <a:t>qu</a:t>
            </a:r>
            <a:r>
              <a:rPr sz="1500" spc="-105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65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Microsoft Sans Serif"/>
                <a:cs typeface="Microsoft Sans Serif"/>
              </a:rPr>
              <a:t>d</a:t>
            </a:r>
            <a:r>
              <a:rPr sz="1500" spc="-95" dirty="0">
                <a:solidFill>
                  <a:srgbClr val="212745"/>
                </a:solidFill>
                <a:latin typeface="Microsoft Sans Serif"/>
                <a:cs typeface="Microsoft Sans Serif"/>
              </a:rPr>
              <a:t>u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M</a:t>
            </a:r>
            <a:endParaRPr sz="15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 dirty="0">
              <a:latin typeface="Microsoft Sans Serif"/>
              <a:cs typeface="Microsoft Sans Serif"/>
            </a:endParaRPr>
          </a:p>
          <a:p>
            <a:pPr marL="369570" indent="-306070">
              <a:lnSpc>
                <a:spcPct val="100000"/>
              </a:lnSpc>
              <a:spcBef>
                <a:spcPts val="10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68935" algn="l"/>
                <a:tab pos="369570" algn="l"/>
              </a:tabLst>
            </a:pP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edu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800" spc="-37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1800" spc="-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27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800" spc="-3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245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r>
              <a:rPr sz="18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693420" lvl="1" indent="-306070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92785" algn="l"/>
                <a:tab pos="693420" algn="l"/>
              </a:tabLst>
            </a:pPr>
            <a:r>
              <a:rPr sz="1500" spc="-114" dirty="0">
                <a:solidFill>
                  <a:srgbClr val="212745"/>
                </a:solidFill>
                <a:latin typeface="Microsoft Sans Serif"/>
                <a:cs typeface="Microsoft Sans Serif"/>
              </a:rPr>
              <a:t>Reduce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Microsoft Sans Serif"/>
                <a:cs typeface="Microsoft Sans Serif"/>
              </a:rPr>
              <a:t>size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of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Microsoft Sans Serif"/>
                <a:cs typeface="Microsoft Sans Serif"/>
              </a:rPr>
              <a:t>N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Microsoft Sans Serif"/>
                <a:cs typeface="Microsoft Sans Serif"/>
              </a:rPr>
              <a:t>as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Microsoft Sans Serif"/>
                <a:cs typeface="Microsoft Sans Serif"/>
              </a:rPr>
              <a:t>the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Microsoft Sans Serif"/>
                <a:cs typeface="Microsoft Sans Serif"/>
              </a:rPr>
              <a:t>size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of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itemset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Microsoft Sans Serif"/>
                <a:cs typeface="Microsoft Sans Serif"/>
              </a:rPr>
              <a:t>increases</a:t>
            </a:r>
            <a:endParaRPr sz="1500" dirty="0">
              <a:latin typeface="Microsoft Sans Serif"/>
              <a:cs typeface="Microsoft Sans Serif"/>
            </a:endParaRPr>
          </a:p>
          <a:p>
            <a:pPr marL="693420" lvl="1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92785" algn="l"/>
                <a:tab pos="693420" algn="l"/>
              </a:tabLst>
            </a:pP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Used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by</a:t>
            </a:r>
            <a:r>
              <a:rPr sz="1500" spc="2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direct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Microsoft Sans Serif"/>
                <a:cs typeface="Microsoft Sans Serif"/>
              </a:rPr>
              <a:t>hashing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and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pruning,</a:t>
            </a:r>
            <a:r>
              <a:rPr sz="1500" spc="-13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and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Microsoft Sans Serif"/>
                <a:cs typeface="Microsoft Sans Serif"/>
              </a:rPr>
              <a:t>vertical-based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mining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Microsoft Sans Serif"/>
                <a:cs typeface="Microsoft Sans Serif"/>
              </a:rPr>
              <a:t>algorithms</a:t>
            </a:r>
            <a:endParaRPr sz="15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ECCF3"/>
              </a:buClr>
              <a:buFont typeface="Cambria"/>
              <a:buChar char="◾"/>
            </a:pPr>
            <a:endParaRPr sz="2100" dirty="0">
              <a:latin typeface="Microsoft Sans Serif"/>
              <a:cs typeface="Microsoft Sans Serif"/>
            </a:endParaRPr>
          </a:p>
          <a:p>
            <a:pPr marL="3695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68935" algn="l"/>
                <a:tab pos="369570" algn="l"/>
              </a:tabLst>
            </a:pP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edu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800" spc="-37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1800" spc="-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37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1800" spc="-275" dirty="0">
                <a:solidFill>
                  <a:srgbClr val="FF0000"/>
                </a:solidFill>
                <a:latin typeface="Verdana"/>
                <a:cs typeface="Verdana"/>
              </a:rPr>
              <a:t>pa</a:t>
            </a: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800" spc="-9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245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r>
              <a:rPr sz="18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693420" lvl="1" indent="-306070">
              <a:lnSpc>
                <a:spcPct val="100000"/>
              </a:lnSpc>
              <a:spcBef>
                <a:spcPts val="7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92785" algn="l"/>
                <a:tab pos="693420" algn="l"/>
              </a:tabLst>
            </a:pPr>
            <a:r>
              <a:rPr sz="1500" spc="-105" dirty="0">
                <a:solidFill>
                  <a:srgbClr val="212745"/>
                </a:solidFill>
                <a:latin typeface="Microsoft Sans Serif"/>
                <a:cs typeface="Microsoft Sans Serif"/>
              </a:rPr>
              <a:t>Use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efficient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data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Microsoft Sans Serif"/>
                <a:cs typeface="Microsoft Sans Serif"/>
              </a:rPr>
              <a:t>structures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Microsoft Sans Serif"/>
                <a:cs typeface="Microsoft Sans Serif"/>
              </a:rPr>
              <a:t>to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Microsoft Sans Serif"/>
                <a:cs typeface="Microsoft Sans Serif"/>
              </a:rPr>
              <a:t>store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Microsoft Sans Serif"/>
                <a:cs typeface="Microsoft Sans Serif"/>
              </a:rPr>
              <a:t>the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candidates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12745"/>
                </a:solidFill>
                <a:latin typeface="Microsoft Sans Serif"/>
                <a:cs typeface="Microsoft Sans Serif"/>
              </a:rPr>
              <a:t>or</a:t>
            </a:r>
            <a:r>
              <a:rPr sz="1500" spc="2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Microsoft Sans Serif"/>
                <a:cs typeface="Microsoft Sans Serif"/>
              </a:rPr>
              <a:t>transactions</a:t>
            </a:r>
            <a:endParaRPr sz="1500" dirty="0">
              <a:latin typeface="Microsoft Sans Serif"/>
              <a:cs typeface="Microsoft Sans Serif"/>
            </a:endParaRPr>
          </a:p>
          <a:p>
            <a:pPr marL="6934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92785" algn="l"/>
                <a:tab pos="693420" algn="l"/>
              </a:tabLst>
            </a:pPr>
            <a:r>
              <a:rPr sz="1500" spc="40" dirty="0">
                <a:solidFill>
                  <a:srgbClr val="212745"/>
                </a:solidFill>
                <a:latin typeface="Microsoft Sans Serif"/>
                <a:cs typeface="Microsoft Sans Serif"/>
              </a:rPr>
              <a:t>No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Microsoft Sans Serif"/>
                <a:cs typeface="Microsoft Sans Serif"/>
              </a:rPr>
              <a:t>need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Microsoft Sans Serif"/>
                <a:cs typeface="Microsoft Sans Serif"/>
              </a:rPr>
              <a:t>to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match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every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candidate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Microsoft Sans Serif"/>
                <a:cs typeface="Microsoft Sans Serif"/>
              </a:rPr>
              <a:t>against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every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transaction</a:t>
            </a:r>
            <a:endParaRPr sz="15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65" dirty="0">
                <a:solidFill>
                  <a:srgbClr val="FFFFFF"/>
                </a:solidFill>
              </a:rPr>
              <a:t>REDUCING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14" dirty="0">
                <a:solidFill>
                  <a:srgbClr val="FFFFFF"/>
                </a:solidFill>
              </a:rPr>
              <a:t>NUMBER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25" dirty="0">
                <a:solidFill>
                  <a:srgbClr val="FFFFFF"/>
                </a:solidFill>
              </a:rPr>
              <a:t>OF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130" dirty="0">
                <a:solidFill>
                  <a:srgbClr val="FFFFFF"/>
                </a:solidFill>
              </a:rPr>
              <a:t>CANDIDATES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2252725"/>
            <a:ext cx="6632575" cy="35280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20" dirty="0">
                <a:solidFill>
                  <a:srgbClr val="CC3300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1800" b="1" spc="-85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1800" b="1" spc="-135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800" b="1" spc="-170" dirty="0">
                <a:solidFill>
                  <a:srgbClr val="CC3300"/>
                </a:solidFill>
                <a:latin typeface="Verdana"/>
                <a:cs typeface="Verdana"/>
              </a:rPr>
              <a:t>o</a:t>
            </a:r>
            <a:r>
              <a:rPr sz="1800" b="1" spc="-85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1800" b="1" spc="-130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800" b="1" spc="-120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1800" b="1" spc="-85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1800" b="1" spc="-135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800" b="1" spc="-235" dirty="0">
                <a:solidFill>
                  <a:srgbClr val="CC3300"/>
                </a:solidFill>
                <a:latin typeface="Verdana"/>
                <a:cs typeface="Verdana"/>
              </a:rPr>
              <a:t>n</a:t>
            </a:r>
            <a:r>
              <a:rPr sz="1800" b="1" spc="-185" dirty="0">
                <a:solidFill>
                  <a:srgbClr val="CC3300"/>
                </a:solidFill>
                <a:latin typeface="Verdana"/>
                <a:cs typeface="Verdana"/>
              </a:rPr>
              <a:t>c</a:t>
            </a:r>
            <a:r>
              <a:rPr sz="1800" b="1" spc="-114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800" b="1" spc="-210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1800" b="1" spc="-135" dirty="0">
                <a:solidFill>
                  <a:srgbClr val="CC3300"/>
                </a:solidFill>
                <a:latin typeface="Verdana"/>
                <a:cs typeface="Verdana"/>
              </a:rPr>
              <a:t>l</a:t>
            </a:r>
            <a:r>
              <a:rPr sz="1800" b="1" spc="-215" dirty="0">
                <a:solidFill>
                  <a:srgbClr val="CC3300"/>
                </a:solidFill>
                <a:latin typeface="Verdana"/>
                <a:cs typeface="Verdana"/>
              </a:rPr>
              <a:t>e</a:t>
            </a:r>
            <a:r>
              <a:rPr sz="1800" spc="-425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If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itemset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80" dirty="0">
                <a:solidFill>
                  <a:srgbClr val="212745"/>
                </a:solidFill>
                <a:latin typeface="Verdana"/>
                <a:cs typeface="Verdana"/>
              </a:rPr>
              <a:t>frequent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then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its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subsets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must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also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frequent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 dirty="0">
              <a:latin typeface="Verdana"/>
              <a:cs typeface="Verdana"/>
            </a:endParaRPr>
          </a:p>
          <a:p>
            <a:pPr marL="318770" marR="5080" indent="-306070">
              <a:lnSpc>
                <a:spcPts val="2110"/>
              </a:lnSpc>
              <a:spcBef>
                <a:spcPts val="13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Apriori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principle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holds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due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following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Verdana"/>
                <a:cs typeface="Verdana"/>
              </a:rPr>
              <a:t>property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support </a:t>
            </a:r>
            <a:r>
              <a:rPr sz="1800" spc="-6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70" dirty="0">
                <a:solidFill>
                  <a:srgbClr val="212745"/>
                </a:solidFill>
                <a:latin typeface="Verdana"/>
                <a:cs typeface="Verdana"/>
              </a:rPr>
              <a:t>measure:</a:t>
            </a:r>
            <a:endParaRPr sz="1800" dirty="0">
              <a:latin typeface="Verdana"/>
              <a:cs typeface="Verdana"/>
            </a:endParaRPr>
          </a:p>
          <a:p>
            <a:pPr marL="410845" algn="ctr">
              <a:lnSpc>
                <a:spcPct val="100000"/>
              </a:lnSpc>
              <a:spcBef>
                <a:spcPts val="1170"/>
              </a:spcBef>
            </a:pPr>
            <a:r>
              <a:rPr sz="4125" spc="44" baseline="1010" dirty="0">
                <a:solidFill>
                  <a:srgbClr val="212745"/>
                </a:solidFill>
                <a:latin typeface="Cambria Math"/>
                <a:cs typeface="Cambria Math"/>
              </a:rPr>
              <a:t>∀</a:t>
            </a:r>
            <a:r>
              <a:rPr sz="2800" b="1" spc="19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2800" b="1" spc="12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2800" b="1" spc="26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8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4125" spc="44" baseline="1010" dirty="0">
                <a:solidFill>
                  <a:srgbClr val="212745"/>
                </a:solidFill>
                <a:latin typeface="Cambria Math"/>
                <a:cs typeface="Cambria Math"/>
              </a:rPr>
              <a:t>∈</a:t>
            </a:r>
            <a:r>
              <a:rPr sz="4125" spc="254" baseline="10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2800" b="1" spc="-490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2800" b="1" spc="-34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2800" b="1" spc="-3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800" b="1" spc="4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2800" b="1" spc="59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4125" spc="44" baseline="1010" dirty="0">
                <a:solidFill>
                  <a:srgbClr val="212745"/>
                </a:solidFill>
                <a:latin typeface="Cambria Math"/>
                <a:cs typeface="Cambria Math"/>
              </a:rPr>
              <a:t>⊆</a:t>
            </a:r>
            <a:r>
              <a:rPr sz="2800" b="1" spc="2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800" b="1" spc="114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2800" b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212745"/>
                </a:solidFill>
                <a:latin typeface="Arial"/>
                <a:cs typeface="Arial"/>
              </a:rPr>
              <a:t>→</a:t>
            </a:r>
            <a:r>
              <a:rPr sz="2800" b="1" spc="-5" dirty="0">
                <a:solidFill>
                  <a:srgbClr val="212745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800" b="1" spc="1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2800" b="1" spc="58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2800" b="1" spc="4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2800" b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212745"/>
                </a:solidFill>
                <a:latin typeface="Trebuchet MS"/>
                <a:cs typeface="Trebuchet MS"/>
              </a:rPr>
              <a:t>≤</a:t>
            </a:r>
            <a:r>
              <a:rPr sz="2800" b="1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800" b="1" spc="1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2800" b="1" spc="155" dirty="0">
                <a:solidFill>
                  <a:srgbClr val="212745"/>
                </a:solidFill>
                <a:latin typeface="Trebuchet MS"/>
                <a:cs typeface="Trebuchet MS"/>
              </a:rPr>
              <a:t>Y)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itemset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never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exceeds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its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subsets</a:t>
            </a:r>
            <a:endParaRPr sz="1600" dirty="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This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known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CC3300"/>
                </a:solidFill>
                <a:latin typeface="Verdana"/>
                <a:cs typeface="Verdana"/>
              </a:rPr>
              <a:t>monotone</a:t>
            </a:r>
            <a:r>
              <a:rPr sz="1600" spc="-11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(or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upward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closed)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property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886" y="877108"/>
            <a:ext cx="6241846" cy="51021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280" dirty="0">
                <a:solidFill>
                  <a:srgbClr val="FFFFFF"/>
                </a:solidFill>
              </a:rPr>
              <a:t>D</a:t>
            </a:r>
            <a:r>
              <a:rPr sz="3200" spc="-95" dirty="0">
                <a:solidFill>
                  <a:srgbClr val="FFFFFF"/>
                </a:solidFill>
              </a:rPr>
              <a:t>A</a:t>
            </a:r>
            <a:r>
              <a:rPr sz="3200" spc="120" dirty="0">
                <a:solidFill>
                  <a:srgbClr val="FFFFFF"/>
                </a:solidFill>
              </a:rPr>
              <a:t>Y</a:t>
            </a:r>
            <a:r>
              <a:rPr sz="3200" spc="-465" dirty="0">
                <a:solidFill>
                  <a:srgbClr val="FFFFFF"/>
                </a:solidFill>
              </a:rPr>
              <a:t>’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r>
              <a:rPr sz="3200" spc="-459" dirty="0">
                <a:solidFill>
                  <a:srgbClr val="FFFFFF"/>
                </a:solidFill>
              </a:rPr>
              <a:t> </a:t>
            </a: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-140" dirty="0">
                <a:solidFill>
                  <a:srgbClr val="FFFFFF"/>
                </a:solidFill>
              </a:rPr>
              <a:t>P</a:t>
            </a:r>
            <a:r>
              <a:rPr sz="3200" spc="-85" dirty="0">
                <a:solidFill>
                  <a:srgbClr val="FFFFFF"/>
                </a:solidFill>
              </a:rPr>
              <a:t>I</a:t>
            </a:r>
            <a:r>
              <a:rPr sz="3200" spc="370" dirty="0">
                <a:solidFill>
                  <a:srgbClr val="FFFFFF"/>
                </a:solidFill>
              </a:rPr>
              <a:t>C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22213"/>
            <a:ext cx="3405504" cy="18516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5" dirty="0">
                <a:solidFill>
                  <a:srgbClr val="212745"/>
                </a:solidFill>
                <a:latin typeface="Microsoft Sans Serif"/>
                <a:cs typeface="Microsoft Sans Serif"/>
              </a:rPr>
              <a:t>A</a:t>
            </a:r>
            <a:r>
              <a:rPr sz="1500" spc="-180" dirty="0">
                <a:solidFill>
                  <a:srgbClr val="212745"/>
                </a:solidFill>
                <a:latin typeface="Microsoft Sans Serif"/>
                <a:cs typeface="Microsoft Sans Serif"/>
              </a:rPr>
              <a:t>ss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c</a:t>
            </a:r>
            <a:r>
              <a:rPr sz="1500" spc="-2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200" dirty="0">
                <a:solidFill>
                  <a:srgbClr val="212745"/>
                </a:solidFill>
                <a:latin typeface="Microsoft Sans Serif"/>
                <a:cs typeface="Microsoft Sans Serif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2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n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u</a:t>
            </a:r>
            <a:r>
              <a:rPr sz="1500" spc="-35" dirty="0">
                <a:solidFill>
                  <a:srgbClr val="212745"/>
                </a:solidFill>
                <a:latin typeface="Microsoft Sans Serif"/>
                <a:cs typeface="Microsoft Sans Serif"/>
              </a:rPr>
              <a:t>l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M</a:t>
            </a:r>
            <a:r>
              <a:rPr sz="1500" spc="-2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n</a:t>
            </a:r>
            <a:r>
              <a:rPr sz="1500" spc="-35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ng</a:t>
            </a:r>
            <a:endParaRPr sz="1500">
              <a:latin typeface="Microsoft Sans Serif"/>
              <a:cs typeface="Microsoft Sans Serif"/>
            </a:endParaRPr>
          </a:p>
          <a:p>
            <a:pPr marL="642620" lvl="1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36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uppo</a:t>
            </a:r>
            <a:r>
              <a:rPr sz="1600" spc="-1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nf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pr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pr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uppo</a:t>
            </a:r>
            <a:r>
              <a:rPr sz="1600" spc="-1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ba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pr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un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pr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33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hm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65" dirty="0">
                <a:solidFill>
                  <a:srgbClr val="FFFFFF"/>
                </a:solidFill>
              </a:rPr>
              <a:t>REDUCING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14" dirty="0">
                <a:solidFill>
                  <a:srgbClr val="FFFFFF"/>
                </a:solidFill>
              </a:rPr>
              <a:t>NUMBER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25" dirty="0">
                <a:solidFill>
                  <a:srgbClr val="FFFFFF"/>
                </a:solidFill>
              </a:rPr>
              <a:t>OF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130" dirty="0">
                <a:solidFill>
                  <a:srgbClr val="FFFFFF"/>
                </a:solidFill>
              </a:rPr>
              <a:t>CANDIDATES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2017640"/>
            <a:ext cx="6671945" cy="40125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b="1" spc="-100" dirty="0">
                <a:solidFill>
                  <a:srgbClr val="CC3300"/>
                </a:solidFill>
                <a:latin typeface="Verdana"/>
                <a:cs typeface="Verdana"/>
              </a:rPr>
              <a:t>Ap</a:t>
            </a:r>
            <a:r>
              <a:rPr sz="1700" b="1" spc="-85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1700" b="1" spc="-125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700" b="1" spc="-160" dirty="0">
                <a:solidFill>
                  <a:srgbClr val="CC3300"/>
                </a:solidFill>
                <a:latin typeface="Verdana"/>
                <a:cs typeface="Verdana"/>
              </a:rPr>
              <a:t>o</a:t>
            </a:r>
            <a:r>
              <a:rPr sz="1700" b="1" spc="-85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1700" b="1" spc="-125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700" b="1" spc="-105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1700" b="1" spc="-85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1700" b="1" spc="-125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700" b="1" spc="-225" dirty="0">
                <a:solidFill>
                  <a:srgbClr val="CC3300"/>
                </a:solidFill>
                <a:latin typeface="Verdana"/>
                <a:cs typeface="Verdana"/>
              </a:rPr>
              <a:t>n</a:t>
            </a:r>
            <a:r>
              <a:rPr sz="1700" b="1" spc="-140" dirty="0">
                <a:solidFill>
                  <a:srgbClr val="CC3300"/>
                </a:solidFill>
                <a:latin typeface="Verdana"/>
                <a:cs typeface="Verdana"/>
              </a:rPr>
              <a:t>ci</a:t>
            </a:r>
            <a:r>
              <a:rPr sz="1700" b="1" spc="-204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1700" b="1" spc="-125" dirty="0">
                <a:solidFill>
                  <a:srgbClr val="CC3300"/>
                </a:solidFill>
                <a:latin typeface="Verdana"/>
                <a:cs typeface="Verdana"/>
              </a:rPr>
              <a:t>l</a:t>
            </a:r>
            <a:r>
              <a:rPr sz="1700" b="1" spc="-200" dirty="0">
                <a:solidFill>
                  <a:srgbClr val="CC3300"/>
                </a:solidFill>
                <a:latin typeface="Verdana"/>
                <a:cs typeface="Verdana"/>
              </a:rPr>
              <a:t>e</a:t>
            </a:r>
            <a:r>
              <a:rPr sz="1700" spc="-40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If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Microsoft Sans Serif"/>
                <a:cs typeface="Microsoft Sans Serif"/>
              </a:rPr>
              <a:t>an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itemset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is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frequent,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then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all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of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Microsoft Sans Serif"/>
                <a:cs typeface="Microsoft Sans Serif"/>
              </a:rPr>
              <a:t>its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Microsoft Sans Serif"/>
                <a:cs typeface="Microsoft Sans Serif"/>
              </a:rPr>
              <a:t>subsets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Microsoft Sans Serif"/>
                <a:cs typeface="Microsoft Sans Serif"/>
              </a:rPr>
              <a:t>must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Microsoft Sans Serif"/>
                <a:cs typeface="Microsoft Sans Serif"/>
              </a:rPr>
              <a:t>also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be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Microsoft Sans Serif"/>
                <a:cs typeface="Microsoft Sans Serif"/>
              </a:rPr>
              <a:t>frequent</a:t>
            </a:r>
            <a:endParaRPr sz="15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Microsoft Sans Serif"/>
              <a:cs typeface="Microsoft Sans Serif"/>
            </a:endParaRPr>
          </a:p>
          <a:p>
            <a:pPr marL="318770" marR="5080" indent="-306070">
              <a:lnSpc>
                <a:spcPts val="1800"/>
              </a:lnSpc>
              <a:spcBef>
                <a:spcPts val="113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Conversely,</a:t>
            </a:r>
            <a:r>
              <a:rPr sz="1700" spc="1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if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itemset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12745"/>
                </a:solidFill>
                <a:latin typeface="Verdana"/>
                <a:cs typeface="Verdana"/>
              </a:rPr>
              <a:t>infrequent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its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supersets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must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be </a:t>
            </a:r>
            <a:r>
              <a:rPr sz="1700" spc="-5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nf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qu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372110" algn="ctr">
              <a:lnSpc>
                <a:spcPct val="100000"/>
              </a:lnSpc>
              <a:spcBef>
                <a:spcPts val="855"/>
              </a:spcBef>
            </a:pPr>
            <a:r>
              <a:rPr sz="3825" spc="44" baseline="1089" dirty="0">
                <a:solidFill>
                  <a:srgbClr val="212745"/>
                </a:solidFill>
                <a:latin typeface="Cambria Math"/>
                <a:cs typeface="Cambria Math"/>
              </a:rPr>
              <a:t>∀</a:t>
            </a:r>
            <a:r>
              <a:rPr sz="2600" b="1" spc="145" dirty="0">
                <a:solidFill>
                  <a:srgbClr val="212745"/>
                </a:solidFill>
                <a:latin typeface="Trebuchet MS"/>
                <a:cs typeface="Trebuchet MS"/>
              </a:rPr>
              <a:t>X,</a:t>
            </a:r>
            <a:r>
              <a:rPr sz="2600" b="1" spc="24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6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3825" spc="44" baseline="1089" dirty="0">
                <a:solidFill>
                  <a:srgbClr val="212745"/>
                </a:solidFill>
                <a:latin typeface="Cambria Math"/>
                <a:cs typeface="Cambria Math"/>
              </a:rPr>
              <a:t>∈</a:t>
            </a:r>
            <a:r>
              <a:rPr sz="3825" spc="247" baseline="1089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2600" b="1" spc="-46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2600" b="1" spc="-31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2600" b="1" spc="-3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600" b="1" spc="4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2600" b="1" spc="54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3825" spc="44" baseline="1089" dirty="0">
                <a:solidFill>
                  <a:srgbClr val="212745"/>
                </a:solidFill>
                <a:latin typeface="Cambria Math"/>
                <a:cs typeface="Cambria Math"/>
              </a:rPr>
              <a:t>⊆</a:t>
            </a:r>
            <a:r>
              <a:rPr sz="2600" b="1" spc="17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600" b="1" spc="10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26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212745"/>
                </a:solidFill>
                <a:latin typeface="Arial"/>
                <a:cs typeface="Arial"/>
              </a:rPr>
              <a:t>→ </a:t>
            </a:r>
            <a:r>
              <a:rPr sz="2600" b="1" spc="15" dirty="0">
                <a:solidFill>
                  <a:srgbClr val="212745"/>
                </a:solidFill>
                <a:latin typeface="Trebuchet MS"/>
                <a:cs typeface="Trebuchet MS"/>
              </a:rPr>
              <a:t>s(</a:t>
            </a:r>
            <a:r>
              <a:rPr sz="2600" b="1" spc="24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600" b="1" spc="4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26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600" b="1" spc="-100" dirty="0">
                <a:solidFill>
                  <a:srgbClr val="212745"/>
                </a:solidFill>
                <a:latin typeface="Trebuchet MS"/>
                <a:cs typeface="Trebuchet MS"/>
              </a:rPr>
              <a:t>≤</a:t>
            </a:r>
            <a:r>
              <a:rPr sz="26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600" b="1" spc="15" dirty="0">
                <a:solidFill>
                  <a:srgbClr val="212745"/>
                </a:solidFill>
                <a:latin typeface="Trebuchet MS"/>
                <a:cs typeface="Trebuchet MS"/>
              </a:rPr>
              <a:t>s(</a:t>
            </a:r>
            <a:r>
              <a:rPr sz="2600" b="1" spc="54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2600" b="1" spc="4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rebuchet MS"/>
              <a:cs typeface="Trebuchet MS"/>
            </a:endParaRPr>
          </a:p>
          <a:p>
            <a:pPr marL="318770" marR="111760" indent="-306070">
              <a:lnSpc>
                <a:spcPts val="1800"/>
              </a:lnSpc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This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known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CC3300"/>
                </a:solidFill>
                <a:latin typeface="Verdana"/>
                <a:cs typeface="Verdana"/>
              </a:rPr>
              <a:t>anti-monotone</a:t>
            </a:r>
            <a:r>
              <a:rPr sz="1700" spc="-11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(or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downward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closed)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property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700" spc="-5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900">
              <a:latin typeface="Verdana"/>
              <a:cs typeface="Verdana"/>
            </a:endParaRPr>
          </a:p>
          <a:p>
            <a:pPr marL="318770" marR="370840" indent="-306070">
              <a:lnSpc>
                <a:spcPts val="1800"/>
              </a:lnSpc>
              <a:spcBef>
                <a:spcPts val="157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3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hi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345" dirty="0">
                <a:solidFill>
                  <a:srgbClr val="212745"/>
                </a:solidFill>
                <a:latin typeface="Verdana"/>
                <a:cs typeface="Verdana"/>
              </a:rPr>
              <a:t>mm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xp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6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6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he 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uppo</a:t>
            </a:r>
            <a:r>
              <a:rPr sz="1700" spc="-2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260" dirty="0">
                <a:solidFill>
                  <a:srgbClr val="C00000"/>
                </a:solidFill>
                <a:latin typeface="Verdana"/>
                <a:cs typeface="Verdana"/>
              </a:rPr>
              <a:t>su</a:t>
            </a:r>
            <a:r>
              <a:rPr sz="1700" b="1" spc="-204" dirty="0">
                <a:solidFill>
                  <a:srgbClr val="C00000"/>
                </a:solidFill>
                <a:latin typeface="Verdana"/>
                <a:cs typeface="Verdana"/>
              </a:rPr>
              <a:t>pp</a:t>
            </a:r>
            <a:r>
              <a:rPr sz="1700" b="1" spc="-160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sz="1700" b="1" spc="-55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700" b="1" spc="-9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700" b="1" spc="-254" dirty="0">
                <a:solidFill>
                  <a:srgbClr val="C00000"/>
                </a:solidFill>
                <a:latin typeface="Verdana"/>
                <a:cs typeface="Verdana"/>
              </a:rPr>
              <a:t>-</a:t>
            </a:r>
            <a:r>
              <a:rPr sz="1700" b="1" spc="-225" dirty="0">
                <a:solidFill>
                  <a:srgbClr val="C00000"/>
                </a:solidFill>
                <a:latin typeface="Verdana"/>
                <a:cs typeface="Verdana"/>
              </a:rPr>
              <a:t>ba</a:t>
            </a:r>
            <a:r>
              <a:rPr sz="1700" b="1" spc="-285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1700" b="1" spc="-19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700" b="1" spc="-20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1700" b="1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b="1" spc="-170" dirty="0">
                <a:solidFill>
                  <a:srgbClr val="C00000"/>
                </a:solidFill>
                <a:latin typeface="Verdana"/>
                <a:cs typeface="Verdana"/>
              </a:rPr>
              <a:t>p</a:t>
            </a:r>
            <a:r>
              <a:rPr sz="1700" b="1" spc="-12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700" b="1" spc="-235" dirty="0">
                <a:solidFill>
                  <a:srgbClr val="C00000"/>
                </a:solidFill>
                <a:latin typeface="Verdana"/>
                <a:cs typeface="Verdana"/>
              </a:rPr>
              <a:t>un</a:t>
            </a:r>
            <a:r>
              <a:rPr sz="1700" b="1" spc="-11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700" b="1" spc="-254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700" b="1" spc="-24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9693" y="3131202"/>
            <a:ext cx="688340" cy="247015"/>
          </a:xfrm>
          <a:custGeom>
            <a:avLst/>
            <a:gdLst/>
            <a:ahLst/>
            <a:cxnLst/>
            <a:rect l="l" t="t" r="r" b="b"/>
            <a:pathLst>
              <a:path w="688339" h="247014">
                <a:moveTo>
                  <a:pt x="613510" y="30120"/>
                </a:moveTo>
                <a:lnTo>
                  <a:pt x="0" y="234623"/>
                </a:lnTo>
                <a:lnTo>
                  <a:pt x="4015" y="246672"/>
                </a:lnTo>
                <a:lnTo>
                  <a:pt x="617526" y="42168"/>
                </a:lnTo>
                <a:lnTo>
                  <a:pt x="613510" y="30120"/>
                </a:lnTo>
                <a:close/>
              </a:path>
              <a:path w="688339" h="247014">
                <a:moveTo>
                  <a:pt x="673751" y="26104"/>
                </a:moveTo>
                <a:lnTo>
                  <a:pt x="625557" y="26104"/>
                </a:lnTo>
                <a:lnTo>
                  <a:pt x="629573" y="38153"/>
                </a:lnTo>
                <a:lnTo>
                  <a:pt x="617526" y="42168"/>
                </a:lnTo>
                <a:lnTo>
                  <a:pt x="627566" y="72289"/>
                </a:lnTo>
                <a:lnTo>
                  <a:pt x="673751" y="26104"/>
                </a:lnTo>
                <a:close/>
              </a:path>
              <a:path w="688339" h="247014">
                <a:moveTo>
                  <a:pt x="625557" y="26104"/>
                </a:moveTo>
                <a:lnTo>
                  <a:pt x="613510" y="30120"/>
                </a:lnTo>
                <a:lnTo>
                  <a:pt x="617526" y="42168"/>
                </a:lnTo>
                <a:lnTo>
                  <a:pt x="629573" y="38153"/>
                </a:lnTo>
                <a:lnTo>
                  <a:pt x="625557" y="26104"/>
                </a:lnTo>
                <a:close/>
              </a:path>
              <a:path w="688339" h="247014">
                <a:moveTo>
                  <a:pt x="603469" y="0"/>
                </a:moveTo>
                <a:lnTo>
                  <a:pt x="613510" y="30120"/>
                </a:lnTo>
                <a:lnTo>
                  <a:pt x="625557" y="26104"/>
                </a:lnTo>
                <a:lnTo>
                  <a:pt x="673751" y="26104"/>
                </a:lnTo>
                <a:lnTo>
                  <a:pt x="687807" y="12048"/>
                </a:lnTo>
                <a:lnTo>
                  <a:pt x="603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3191" y="3405632"/>
            <a:ext cx="884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C6D9C"/>
                </a:solidFill>
                <a:latin typeface="Arial MT"/>
                <a:cs typeface="Arial MT"/>
              </a:rPr>
              <a:t>Found to </a:t>
            </a:r>
            <a:r>
              <a:rPr sz="1500" dirty="0">
                <a:solidFill>
                  <a:srgbClr val="0C6D9C"/>
                </a:solidFill>
                <a:latin typeface="Arial MT"/>
                <a:cs typeface="Arial MT"/>
              </a:rPr>
              <a:t> be </a:t>
            </a:r>
            <a:r>
              <a:rPr sz="1500" spc="5" dirty="0">
                <a:solidFill>
                  <a:srgbClr val="0C6D9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C6D9C"/>
                </a:solidFill>
                <a:latin typeface="Arial MT"/>
                <a:cs typeface="Arial MT"/>
              </a:rPr>
              <a:t>I</a:t>
            </a:r>
            <a:r>
              <a:rPr sz="1500" dirty="0">
                <a:solidFill>
                  <a:srgbClr val="0C6D9C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0C6D9C"/>
                </a:solidFill>
                <a:latin typeface="Arial MT"/>
                <a:cs typeface="Arial MT"/>
              </a:rPr>
              <a:t>f</a:t>
            </a:r>
            <a:r>
              <a:rPr sz="1500" dirty="0">
                <a:solidFill>
                  <a:srgbClr val="0C6D9C"/>
                </a:solidFill>
                <a:latin typeface="Arial MT"/>
                <a:cs typeface="Arial MT"/>
              </a:rPr>
              <a:t>requent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01383" y="1681982"/>
            <a:ext cx="5024120" cy="3790950"/>
            <a:chOff x="2901383" y="1681982"/>
            <a:chExt cx="5024120" cy="3790950"/>
          </a:xfrm>
        </p:grpSpPr>
        <p:sp>
          <p:nvSpPr>
            <p:cNvPr id="8" name="object 8"/>
            <p:cNvSpPr/>
            <p:nvPr/>
          </p:nvSpPr>
          <p:spPr>
            <a:xfrm>
              <a:off x="2902334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19" y="0"/>
                  </a:moveTo>
                  <a:lnTo>
                    <a:pt x="110466" y="5983"/>
                  </a:lnTo>
                  <a:lnTo>
                    <a:pt x="66127" y="22649"/>
                  </a:lnTo>
                  <a:lnTo>
                    <a:pt x="31163" y="48068"/>
                  </a:lnTo>
                  <a:lnTo>
                    <a:pt x="8234" y="80311"/>
                  </a:lnTo>
                  <a:lnTo>
                    <a:pt x="0" y="117449"/>
                  </a:lnTo>
                  <a:lnTo>
                    <a:pt x="8234" y="154587"/>
                  </a:lnTo>
                  <a:lnTo>
                    <a:pt x="31163" y="186830"/>
                  </a:lnTo>
                  <a:lnTo>
                    <a:pt x="66127" y="212249"/>
                  </a:lnTo>
                  <a:lnTo>
                    <a:pt x="110466" y="228915"/>
                  </a:lnTo>
                  <a:lnTo>
                    <a:pt x="161519" y="234899"/>
                  </a:lnTo>
                  <a:lnTo>
                    <a:pt x="212574" y="228915"/>
                  </a:lnTo>
                  <a:lnTo>
                    <a:pt x="256914" y="212249"/>
                  </a:lnTo>
                  <a:lnTo>
                    <a:pt x="291880" y="186830"/>
                  </a:lnTo>
                  <a:lnTo>
                    <a:pt x="314811" y="154587"/>
                  </a:lnTo>
                  <a:lnTo>
                    <a:pt x="323046" y="117449"/>
                  </a:lnTo>
                  <a:lnTo>
                    <a:pt x="314811" y="80311"/>
                  </a:lnTo>
                  <a:lnTo>
                    <a:pt x="291880" y="48068"/>
                  </a:lnTo>
                  <a:lnTo>
                    <a:pt x="256914" y="22649"/>
                  </a:lnTo>
                  <a:lnTo>
                    <a:pt x="212574" y="5983"/>
                  </a:lnTo>
                  <a:lnTo>
                    <a:pt x="16151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2335" y="1682935"/>
              <a:ext cx="2672715" cy="1527175"/>
            </a:xfrm>
            <a:custGeom>
              <a:avLst/>
              <a:gdLst/>
              <a:ahLst/>
              <a:cxnLst/>
              <a:rect l="l" t="t" r="r" b="b"/>
              <a:pathLst>
                <a:path w="2672715" h="1527175">
                  <a:moveTo>
                    <a:pt x="0" y="1409660"/>
                  </a:moveTo>
                  <a:lnTo>
                    <a:pt x="31163" y="1340280"/>
                  </a:lnTo>
                  <a:lnTo>
                    <a:pt x="66127" y="1314861"/>
                  </a:lnTo>
                  <a:lnTo>
                    <a:pt x="110466" y="1298195"/>
                  </a:lnTo>
                  <a:lnTo>
                    <a:pt x="161519" y="1292211"/>
                  </a:lnTo>
                  <a:lnTo>
                    <a:pt x="212573" y="1298195"/>
                  </a:lnTo>
                  <a:lnTo>
                    <a:pt x="256914" y="1314861"/>
                  </a:lnTo>
                  <a:lnTo>
                    <a:pt x="291880" y="1340280"/>
                  </a:lnTo>
                  <a:lnTo>
                    <a:pt x="314810" y="1372522"/>
                  </a:lnTo>
                  <a:lnTo>
                    <a:pt x="323045" y="1409660"/>
                  </a:lnTo>
                  <a:lnTo>
                    <a:pt x="314810" y="1446798"/>
                  </a:lnTo>
                  <a:lnTo>
                    <a:pt x="291880" y="1479041"/>
                  </a:lnTo>
                  <a:lnTo>
                    <a:pt x="256914" y="1504460"/>
                  </a:lnTo>
                  <a:lnTo>
                    <a:pt x="212573" y="1521126"/>
                  </a:lnTo>
                  <a:lnTo>
                    <a:pt x="161519" y="1527110"/>
                  </a:lnTo>
                  <a:lnTo>
                    <a:pt x="110466" y="1521126"/>
                  </a:lnTo>
                  <a:lnTo>
                    <a:pt x="66127" y="1504460"/>
                  </a:lnTo>
                  <a:lnTo>
                    <a:pt x="31163" y="1479041"/>
                  </a:lnTo>
                  <a:lnTo>
                    <a:pt x="8234" y="1446798"/>
                  </a:lnTo>
                  <a:lnTo>
                    <a:pt x="0" y="1409660"/>
                  </a:lnTo>
                  <a:close/>
                </a:path>
                <a:path w="2672715" h="1527175">
                  <a:moveTo>
                    <a:pt x="2364117" y="117449"/>
                  </a:moveTo>
                  <a:lnTo>
                    <a:pt x="2392445" y="48097"/>
                  </a:lnTo>
                  <a:lnTo>
                    <a:pt x="2424226" y="22669"/>
                  </a:lnTo>
                  <a:lnTo>
                    <a:pt x="2464525" y="5990"/>
                  </a:lnTo>
                  <a:lnTo>
                    <a:pt x="2510922" y="0"/>
                  </a:lnTo>
                  <a:lnTo>
                    <a:pt x="2557352" y="5990"/>
                  </a:lnTo>
                  <a:lnTo>
                    <a:pt x="2597671" y="22669"/>
                  </a:lnTo>
                  <a:lnTo>
                    <a:pt x="2629462" y="48097"/>
                  </a:lnTo>
                  <a:lnTo>
                    <a:pt x="2650309" y="80337"/>
                  </a:lnTo>
                  <a:lnTo>
                    <a:pt x="2657794" y="117449"/>
                  </a:lnTo>
                  <a:lnTo>
                    <a:pt x="2650309" y="154594"/>
                  </a:lnTo>
                  <a:lnTo>
                    <a:pt x="2629462" y="186853"/>
                  </a:lnTo>
                  <a:lnTo>
                    <a:pt x="2597671" y="212292"/>
                  </a:lnTo>
                  <a:lnTo>
                    <a:pt x="2557352" y="228975"/>
                  </a:lnTo>
                  <a:lnTo>
                    <a:pt x="2510922" y="234965"/>
                  </a:lnTo>
                  <a:lnTo>
                    <a:pt x="2464525" y="228975"/>
                  </a:lnTo>
                  <a:lnTo>
                    <a:pt x="2424226" y="212292"/>
                  </a:lnTo>
                  <a:lnTo>
                    <a:pt x="2392445" y="186853"/>
                  </a:lnTo>
                  <a:lnTo>
                    <a:pt x="2371602" y="154594"/>
                  </a:lnTo>
                  <a:lnTo>
                    <a:pt x="2364117" y="117449"/>
                  </a:lnTo>
                  <a:close/>
                </a:path>
                <a:path w="2672715" h="1527175">
                  <a:moveTo>
                    <a:pt x="2349449" y="646072"/>
                  </a:moveTo>
                  <a:lnTo>
                    <a:pt x="2380600" y="576720"/>
                  </a:lnTo>
                  <a:lnTo>
                    <a:pt x="2415552" y="551291"/>
                  </a:lnTo>
                  <a:lnTo>
                    <a:pt x="2459879" y="534613"/>
                  </a:lnTo>
                  <a:lnTo>
                    <a:pt x="2510922" y="528622"/>
                  </a:lnTo>
                  <a:lnTo>
                    <a:pt x="2561998" y="534613"/>
                  </a:lnTo>
                  <a:lnTo>
                    <a:pt x="2606344" y="551291"/>
                  </a:lnTo>
                  <a:lnTo>
                    <a:pt x="2641307" y="576720"/>
                  </a:lnTo>
                  <a:lnTo>
                    <a:pt x="2664231" y="608959"/>
                  </a:lnTo>
                  <a:lnTo>
                    <a:pt x="2672462" y="646072"/>
                  </a:lnTo>
                  <a:lnTo>
                    <a:pt x="2664231" y="683217"/>
                  </a:lnTo>
                  <a:lnTo>
                    <a:pt x="2641307" y="715476"/>
                  </a:lnTo>
                  <a:lnTo>
                    <a:pt x="2606344" y="740915"/>
                  </a:lnTo>
                  <a:lnTo>
                    <a:pt x="2561998" y="757597"/>
                  </a:lnTo>
                  <a:lnTo>
                    <a:pt x="2510922" y="763588"/>
                  </a:lnTo>
                  <a:lnTo>
                    <a:pt x="2459879" y="757597"/>
                  </a:lnTo>
                  <a:lnTo>
                    <a:pt x="2415552" y="740915"/>
                  </a:lnTo>
                  <a:lnTo>
                    <a:pt x="2380600" y="715476"/>
                  </a:lnTo>
                  <a:lnTo>
                    <a:pt x="2357680" y="683217"/>
                  </a:lnTo>
                  <a:lnTo>
                    <a:pt x="2349449" y="64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3258" y="1917901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5">
                  <a:moveTo>
                    <a:pt x="0" y="0"/>
                  </a:moveTo>
                  <a:lnTo>
                    <a:pt x="0" y="293656"/>
                  </a:lnTo>
                </a:path>
              </a:pathLst>
            </a:custGeom>
            <a:ln w="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1626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3165" y="1917901"/>
              <a:ext cx="690245" cy="294005"/>
            </a:xfrm>
            <a:custGeom>
              <a:avLst/>
              <a:gdLst/>
              <a:ahLst/>
              <a:cxnLst/>
              <a:rect l="l" t="t" r="r" b="b"/>
              <a:pathLst>
                <a:path w="690245" h="294005">
                  <a:moveTo>
                    <a:pt x="690093" y="0"/>
                  </a:moveTo>
                  <a:lnTo>
                    <a:pt x="0" y="293656"/>
                  </a:lnTo>
                </a:path>
              </a:pathLst>
            </a:custGeom>
            <a:ln w="4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6798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18338" y="1917901"/>
              <a:ext cx="1395095" cy="294005"/>
            </a:xfrm>
            <a:custGeom>
              <a:avLst/>
              <a:gdLst/>
              <a:ahLst/>
              <a:cxnLst/>
              <a:rect l="l" t="t" r="r" b="b"/>
              <a:pathLst>
                <a:path w="1395095" h="294005">
                  <a:moveTo>
                    <a:pt x="1394920" y="0"/>
                  </a:moveTo>
                  <a:lnTo>
                    <a:pt x="0" y="293656"/>
                  </a:lnTo>
                </a:path>
              </a:pathLst>
            </a:custGeom>
            <a:ln w="4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1279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3258" y="1917901"/>
              <a:ext cx="720090" cy="294005"/>
            </a:xfrm>
            <a:custGeom>
              <a:avLst/>
              <a:gdLst/>
              <a:ahLst/>
              <a:cxnLst/>
              <a:rect l="l" t="t" r="r" b="b"/>
              <a:pathLst>
                <a:path w="720089" h="294005">
                  <a:moveTo>
                    <a:pt x="0" y="0"/>
                  </a:moveTo>
                  <a:lnTo>
                    <a:pt x="719560" y="293656"/>
                  </a:lnTo>
                </a:path>
              </a:pathLst>
            </a:custGeom>
            <a:ln w="4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76106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3258" y="1917901"/>
              <a:ext cx="1424940" cy="294005"/>
            </a:xfrm>
            <a:custGeom>
              <a:avLst/>
              <a:gdLst/>
              <a:ahLst/>
              <a:cxnLst/>
              <a:rect l="l" t="t" r="r" b="b"/>
              <a:pathLst>
                <a:path w="1424940" h="294005">
                  <a:moveTo>
                    <a:pt x="0" y="0"/>
                  </a:moveTo>
                  <a:lnTo>
                    <a:pt x="1424387" y="293656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2109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3649" y="2446524"/>
              <a:ext cx="250190" cy="528955"/>
            </a:xfrm>
            <a:custGeom>
              <a:avLst/>
              <a:gdLst/>
              <a:ahLst/>
              <a:cxnLst/>
              <a:rect l="l" t="t" r="r" b="b"/>
              <a:pathLst>
                <a:path w="250189" h="528955">
                  <a:moveTo>
                    <a:pt x="249609" y="0"/>
                  </a:moveTo>
                  <a:lnTo>
                    <a:pt x="0" y="528622"/>
                  </a:lnTo>
                </a:path>
              </a:pathLst>
            </a:custGeom>
            <a:ln w="4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6268" y="2975146"/>
              <a:ext cx="852169" cy="234950"/>
            </a:xfrm>
            <a:custGeom>
              <a:avLst/>
              <a:gdLst/>
              <a:ahLst/>
              <a:cxnLst/>
              <a:rect l="l" t="t" r="r" b="b"/>
              <a:pathLst>
                <a:path w="852170" h="234950">
                  <a:moveTo>
                    <a:pt x="0" y="117449"/>
                  </a:moveTo>
                  <a:lnTo>
                    <a:pt x="31167" y="48068"/>
                  </a:lnTo>
                  <a:lnTo>
                    <a:pt x="66133" y="22649"/>
                  </a:lnTo>
                  <a:lnTo>
                    <a:pt x="110471" y="5983"/>
                  </a:lnTo>
                  <a:lnTo>
                    <a:pt x="161519" y="0"/>
                  </a:lnTo>
                  <a:lnTo>
                    <a:pt x="212569" y="5983"/>
                  </a:lnTo>
                  <a:lnTo>
                    <a:pt x="256912" y="22649"/>
                  </a:lnTo>
                  <a:lnTo>
                    <a:pt x="291884" y="48068"/>
                  </a:lnTo>
                  <a:lnTo>
                    <a:pt x="314821" y="80311"/>
                  </a:lnTo>
                  <a:lnTo>
                    <a:pt x="323058" y="117449"/>
                  </a:lnTo>
                  <a:lnTo>
                    <a:pt x="314821" y="154587"/>
                  </a:lnTo>
                  <a:lnTo>
                    <a:pt x="291884" y="186830"/>
                  </a:lnTo>
                  <a:lnTo>
                    <a:pt x="256912" y="212248"/>
                  </a:lnTo>
                  <a:lnTo>
                    <a:pt x="212569" y="228914"/>
                  </a:lnTo>
                  <a:lnTo>
                    <a:pt x="161519" y="234898"/>
                  </a:lnTo>
                  <a:lnTo>
                    <a:pt x="110471" y="228914"/>
                  </a:lnTo>
                  <a:lnTo>
                    <a:pt x="66133" y="212248"/>
                  </a:lnTo>
                  <a:lnTo>
                    <a:pt x="31167" y="186830"/>
                  </a:lnTo>
                  <a:lnTo>
                    <a:pt x="8235" y="154587"/>
                  </a:lnTo>
                  <a:lnTo>
                    <a:pt x="0" y="117449"/>
                  </a:lnTo>
                  <a:close/>
                </a:path>
                <a:path w="852170" h="234950">
                  <a:moveTo>
                    <a:pt x="528600" y="117449"/>
                  </a:moveTo>
                  <a:lnTo>
                    <a:pt x="559774" y="48068"/>
                  </a:lnTo>
                  <a:lnTo>
                    <a:pt x="594746" y="22649"/>
                  </a:lnTo>
                  <a:lnTo>
                    <a:pt x="639089" y="5983"/>
                  </a:lnTo>
                  <a:lnTo>
                    <a:pt x="690139" y="0"/>
                  </a:lnTo>
                  <a:lnTo>
                    <a:pt x="741190" y="5983"/>
                  </a:lnTo>
                  <a:lnTo>
                    <a:pt x="785533" y="22649"/>
                  </a:lnTo>
                  <a:lnTo>
                    <a:pt x="820505" y="48068"/>
                  </a:lnTo>
                  <a:lnTo>
                    <a:pt x="843441" y="80311"/>
                  </a:lnTo>
                  <a:lnTo>
                    <a:pt x="851679" y="117449"/>
                  </a:lnTo>
                  <a:lnTo>
                    <a:pt x="843441" y="154587"/>
                  </a:lnTo>
                  <a:lnTo>
                    <a:pt x="820505" y="186830"/>
                  </a:lnTo>
                  <a:lnTo>
                    <a:pt x="785533" y="212248"/>
                  </a:lnTo>
                  <a:lnTo>
                    <a:pt x="741190" y="228914"/>
                  </a:lnTo>
                  <a:lnTo>
                    <a:pt x="690139" y="234898"/>
                  </a:lnTo>
                  <a:lnTo>
                    <a:pt x="639089" y="228914"/>
                  </a:lnTo>
                  <a:lnTo>
                    <a:pt x="594746" y="212248"/>
                  </a:lnTo>
                  <a:lnTo>
                    <a:pt x="559774" y="186830"/>
                  </a:lnTo>
                  <a:lnTo>
                    <a:pt x="536837" y="154587"/>
                  </a:lnTo>
                  <a:lnTo>
                    <a:pt x="52860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63855" y="2446524"/>
              <a:ext cx="1042669" cy="528955"/>
            </a:xfrm>
            <a:custGeom>
              <a:avLst/>
              <a:gdLst/>
              <a:ahLst/>
              <a:cxnLst/>
              <a:rect l="l" t="t" r="r" b="b"/>
              <a:pathLst>
                <a:path w="1042670" h="528955">
                  <a:moveTo>
                    <a:pt x="954482" y="0"/>
                  </a:moveTo>
                  <a:lnTo>
                    <a:pt x="0" y="528622"/>
                  </a:lnTo>
                </a:path>
                <a:path w="1042670" h="528955">
                  <a:moveTo>
                    <a:pt x="954482" y="0"/>
                  </a:moveTo>
                  <a:lnTo>
                    <a:pt x="513933" y="528622"/>
                  </a:lnTo>
                </a:path>
                <a:path w="1042670" h="528955">
                  <a:moveTo>
                    <a:pt x="954482" y="0"/>
                  </a:moveTo>
                  <a:lnTo>
                    <a:pt x="1042553" y="528622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3489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63855" y="2446524"/>
              <a:ext cx="2099945" cy="528955"/>
            </a:xfrm>
            <a:custGeom>
              <a:avLst/>
              <a:gdLst/>
              <a:ahLst/>
              <a:cxnLst/>
              <a:rect l="l" t="t" r="r" b="b"/>
              <a:pathLst>
                <a:path w="2099945" h="528955">
                  <a:moveTo>
                    <a:pt x="954482" y="0"/>
                  </a:moveTo>
                  <a:lnTo>
                    <a:pt x="1571173" y="528622"/>
                  </a:lnTo>
                </a:path>
                <a:path w="2099945" h="528955">
                  <a:moveTo>
                    <a:pt x="1659309" y="0"/>
                  </a:moveTo>
                  <a:lnTo>
                    <a:pt x="2099793" y="528622"/>
                  </a:lnTo>
                </a:path>
                <a:path w="2099945" h="528955">
                  <a:moveTo>
                    <a:pt x="1659309" y="0"/>
                  </a:moveTo>
                  <a:lnTo>
                    <a:pt x="0" y="528622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16062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3165" y="2446524"/>
              <a:ext cx="955040" cy="528955"/>
            </a:xfrm>
            <a:custGeom>
              <a:avLst/>
              <a:gdLst/>
              <a:ahLst/>
              <a:cxnLst/>
              <a:rect l="l" t="t" r="r" b="b"/>
              <a:pathLst>
                <a:path w="955039" h="528955">
                  <a:moveTo>
                    <a:pt x="0" y="0"/>
                  </a:moveTo>
                  <a:lnTo>
                    <a:pt x="954436" y="528622"/>
                  </a:lnTo>
                </a:path>
              </a:pathLst>
            </a:custGeom>
            <a:ln w="4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935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77788" y="2446524"/>
              <a:ext cx="2643505" cy="528955"/>
            </a:xfrm>
            <a:custGeom>
              <a:avLst/>
              <a:gdLst/>
              <a:ahLst/>
              <a:cxnLst/>
              <a:rect l="l" t="t" r="r" b="b"/>
              <a:pathLst>
                <a:path w="2643504" h="528955">
                  <a:moveTo>
                    <a:pt x="1145376" y="0"/>
                  </a:moveTo>
                  <a:lnTo>
                    <a:pt x="2643101" y="528622"/>
                  </a:lnTo>
                </a:path>
                <a:path w="2643504" h="528955">
                  <a:moveTo>
                    <a:pt x="1835470" y="0"/>
                  </a:moveTo>
                  <a:lnTo>
                    <a:pt x="0" y="528622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73303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3258" y="2446524"/>
              <a:ext cx="1322070" cy="528955"/>
            </a:xfrm>
            <a:custGeom>
              <a:avLst/>
              <a:gdLst/>
              <a:ahLst/>
              <a:cxnLst/>
              <a:rect l="l" t="t" r="r" b="b"/>
              <a:pathLst>
                <a:path w="1322070" h="528955">
                  <a:moveTo>
                    <a:pt x="0" y="0"/>
                  </a:moveTo>
                  <a:lnTo>
                    <a:pt x="1321583" y="528622"/>
                  </a:lnTo>
                </a:path>
              </a:pathLst>
            </a:custGeom>
            <a:ln w="4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1923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6408" y="2446524"/>
              <a:ext cx="3157220" cy="528955"/>
            </a:xfrm>
            <a:custGeom>
              <a:avLst/>
              <a:gdLst/>
              <a:ahLst/>
              <a:cxnLst/>
              <a:rect l="l" t="t" r="r" b="b"/>
              <a:pathLst>
                <a:path w="3157220" h="528955">
                  <a:moveTo>
                    <a:pt x="1306850" y="0"/>
                  </a:moveTo>
                  <a:lnTo>
                    <a:pt x="3157053" y="528622"/>
                  </a:lnTo>
                </a:path>
                <a:path w="3157220" h="528955">
                  <a:moveTo>
                    <a:pt x="2026410" y="0"/>
                  </a:moveTo>
                  <a:lnTo>
                    <a:pt x="0" y="528622"/>
                  </a:lnTo>
                </a:path>
                <a:path w="3157220" h="528955">
                  <a:moveTo>
                    <a:pt x="2026410" y="0"/>
                  </a:moveTo>
                  <a:lnTo>
                    <a:pt x="1571193" y="528622"/>
                  </a:lnTo>
                </a:path>
                <a:path w="3157220" h="528955">
                  <a:moveTo>
                    <a:pt x="2026410" y="0"/>
                  </a:moveTo>
                  <a:lnTo>
                    <a:pt x="2628433" y="528622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01208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0" y="117449"/>
                  </a:moveTo>
                  <a:lnTo>
                    <a:pt x="31150" y="48068"/>
                  </a:lnTo>
                  <a:lnTo>
                    <a:pt x="66103" y="22649"/>
                  </a:lnTo>
                  <a:lnTo>
                    <a:pt x="110429" y="5983"/>
                  </a:lnTo>
                  <a:lnTo>
                    <a:pt x="161473" y="0"/>
                  </a:lnTo>
                  <a:lnTo>
                    <a:pt x="212549" y="5983"/>
                  </a:lnTo>
                  <a:lnTo>
                    <a:pt x="256895" y="22649"/>
                  </a:lnTo>
                  <a:lnTo>
                    <a:pt x="291857" y="48068"/>
                  </a:lnTo>
                  <a:lnTo>
                    <a:pt x="314781" y="80311"/>
                  </a:lnTo>
                  <a:lnTo>
                    <a:pt x="323012" y="117449"/>
                  </a:lnTo>
                  <a:lnTo>
                    <a:pt x="314781" y="154587"/>
                  </a:lnTo>
                  <a:lnTo>
                    <a:pt x="291857" y="186830"/>
                  </a:lnTo>
                  <a:lnTo>
                    <a:pt x="256895" y="212248"/>
                  </a:lnTo>
                  <a:lnTo>
                    <a:pt x="212549" y="228914"/>
                  </a:lnTo>
                  <a:lnTo>
                    <a:pt x="161473" y="234898"/>
                  </a:lnTo>
                  <a:lnTo>
                    <a:pt x="110429" y="228914"/>
                  </a:lnTo>
                  <a:lnTo>
                    <a:pt x="66103" y="212248"/>
                  </a:lnTo>
                  <a:lnTo>
                    <a:pt x="31150" y="186830"/>
                  </a:lnTo>
                  <a:lnTo>
                    <a:pt x="8230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35028" y="2446524"/>
              <a:ext cx="3128010" cy="528955"/>
            </a:xfrm>
            <a:custGeom>
              <a:avLst/>
              <a:gdLst/>
              <a:ahLst/>
              <a:cxnLst/>
              <a:rect l="l" t="t" r="r" b="b"/>
              <a:pathLst>
                <a:path w="3128009" h="528955">
                  <a:moveTo>
                    <a:pt x="1497790" y="0"/>
                  </a:moveTo>
                  <a:lnTo>
                    <a:pt x="3127653" y="528622"/>
                  </a:lnTo>
                </a:path>
                <a:path w="3128009" h="528955">
                  <a:moveTo>
                    <a:pt x="2202617" y="0"/>
                  </a:moveTo>
                  <a:lnTo>
                    <a:pt x="0" y="528622"/>
                  </a:lnTo>
                </a:path>
                <a:path w="3128009" h="528955">
                  <a:moveTo>
                    <a:pt x="2202617" y="0"/>
                  </a:moveTo>
                  <a:lnTo>
                    <a:pt x="1585860" y="528622"/>
                  </a:lnTo>
                </a:path>
                <a:path w="3128009" h="528955">
                  <a:moveTo>
                    <a:pt x="2202617" y="0"/>
                  </a:moveTo>
                  <a:lnTo>
                    <a:pt x="2628433" y="528622"/>
                  </a:lnTo>
                </a:path>
                <a:path w="3128009" h="528955">
                  <a:moveTo>
                    <a:pt x="2202617" y="0"/>
                  </a:moveTo>
                  <a:lnTo>
                    <a:pt x="3127653" y="528622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02335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63" y="48112"/>
                  </a:lnTo>
                  <a:lnTo>
                    <a:pt x="66127" y="22673"/>
                  </a:lnTo>
                  <a:lnTo>
                    <a:pt x="110466" y="5990"/>
                  </a:lnTo>
                  <a:lnTo>
                    <a:pt x="161519" y="0"/>
                  </a:lnTo>
                  <a:lnTo>
                    <a:pt x="212573" y="5990"/>
                  </a:lnTo>
                  <a:lnTo>
                    <a:pt x="256914" y="22673"/>
                  </a:lnTo>
                  <a:lnTo>
                    <a:pt x="291880" y="48112"/>
                  </a:lnTo>
                  <a:lnTo>
                    <a:pt x="314810" y="80371"/>
                  </a:lnTo>
                  <a:lnTo>
                    <a:pt x="323045" y="117516"/>
                  </a:lnTo>
                  <a:lnTo>
                    <a:pt x="314810" y="154628"/>
                  </a:lnTo>
                  <a:lnTo>
                    <a:pt x="291880" y="186868"/>
                  </a:lnTo>
                  <a:lnTo>
                    <a:pt x="256914" y="212296"/>
                  </a:lnTo>
                  <a:lnTo>
                    <a:pt x="212573" y="228975"/>
                  </a:lnTo>
                  <a:lnTo>
                    <a:pt x="161519" y="234965"/>
                  </a:lnTo>
                  <a:lnTo>
                    <a:pt x="110466" y="228975"/>
                  </a:lnTo>
                  <a:lnTo>
                    <a:pt x="66127" y="212296"/>
                  </a:lnTo>
                  <a:lnTo>
                    <a:pt x="31163" y="186868"/>
                  </a:lnTo>
                  <a:lnTo>
                    <a:pt x="8234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3855" y="3210045"/>
              <a:ext cx="0" cy="587375"/>
            </a:xfrm>
            <a:custGeom>
              <a:avLst/>
              <a:gdLst/>
              <a:ahLst/>
              <a:cxnLst/>
              <a:rect l="l" t="t" r="r" b="b"/>
              <a:pathLst>
                <a:path h="587375">
                  <a:moveTo>
                    <a:pt x="0" y="0"/>
                  </a:moveTo>
                  <a:lnTo>
                    <a:pt x="0" y="587381"/>
                  </a:lnTo>
                </a:path>
              </a:pathLst>
            </a:custGeom>
            <a:ln w="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6268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67" y="48112"/>
                  </a:lnTo>
                  <a:lnTo>
                    <a:pt x="66133" y="22673"/>
                  </a:lnTo>
                  <a:lnTo>
                    <a:pt x="110471" y="5990"/>
                  </a:lnTo>
                  <a:lnTo>
                    <a:pt x="161519" y="0"/>
                  </a:lnTo>
                  <a:lnTo>
                    <a:pt x="212569" y="5990"/>
                  </a:lnTo>
                  <a:lnTo>
                    <a:pt x="256912" y="22673"/>
                  </a:lnTo>
                  <a:lnTo>
                    <a:pt x="291884" y="48112"/>
                  </a:lnTo>
                  <a:lnTo>
                    <a:pt x="314821" y="80371"/>
                  </a:lnTo>
                  <a:lnTo>
                    <a:pt x="323058" y="117516"/>
                  </a:lnTo>
                  <a:lnTo>
                    <a:pt x="314821" y="154628"/>
                  </a:lnTo>
                  <a:lnTo>
                    <a:pt x="291884" y="186868"/>
                  </a:lnTo>
                  <a:lnTo>
                    <a:pt x="256912" y="212296"/>
                  </a:lnTo>
                  <a:lnTo>
                    <a:pt x="212569" y="228975"/>
                  </a:lnTo>
                  <a:lnTo>
                    <a:pt x="161519" y="234965"/>
                  </a:lnTo>
                  <a:lnTo>
                    <a:pt x="110471" y="228975"/>
                  </a:lnTo>
                  <a:lnTo>
                    <a:pt x="66133" y="212296"/>
                  </a:lnTo>
                  <a:lnTo>
                    <a:pt x="31167" y="186868"/>
                  </a:lnTo>
                  <a:lnTo>
                    <a:pt x="8235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63855" y="3210045"/>
              <a:ext cx="514350" cy="587375"/>
            </a:xfrm>
            <a:custGeom>
              <a:avLst/>
              <a:gdLst/>
              <a:ahLst/>
              <a:cxnLst/>
              <a:rect l="l" t="t" r="r" b="b"/>
              <a:pathLst>
                <a:path w="514350" h="587375">
                  <a:moveTo>
                    <a:pt x="0" y="0"/>
                  </a:moveTo>
                  <a:lnTo>
                    <a:pt x="513933" y="587381"/>
                  </a:lnTo>
                </a:path>
              </a:pathLst>
            </a:custGeom>
            <a:ln w="4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44869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63855" y="3210045"/>
              <a:ext cx="1042669" cy="587375"/>
            </a:xfrm>
            <a:custGeom>
              <a:avLst/>
              <a:gdLst/>
              <a:ahLst/>
              <a:cxnLst/>
              <a:rect l="l" t="t" r="r" b="b"/>
              <a:pathLst>
                <a:path w="1042670" h="587375">
                  <a:moveTo>
                    <a:pt x="0" y="0"/>
                  </a:moveTo>
                  <a:lnTo>
                    <a:pt x="1042553" y="587381"/>
                  </a:lnTo>
                </a:path>
              </a:pathLst>
            </a:custGeom>
            <a:ln w="4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73489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63855" y="3210045"/>
              <a:ext cx="1571625" cy="587375"/>
            </a:xfrm>
            <a:custGeom>
              <a:avLst/>
              <a:gdLst/>
              <a:ahLst/>
              <a:cxnLst/>
              <a:rect l="l" t="t" r="r" b="b"/>
              <a:pathLst>
                <a:path w="1571625" h="587375">
                  <a:moveTo>
                    <a:pt x="513933" y="0"/>
                  </a:moveTo>
                  <a:lnTo>
                    <a:pt x="1571173" y="587381"/>
                  </a:lnTo>
                </a:path>
                <a:path w="1571625" h="587375">
                  <a:moveTo>
                    <a:pt x="513933" y="0"/>
                  </a:moveTo>
                  <a:lnTo>
                    <a:pt x="0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2109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77788" y="3210045"/>
              <a:ext cx="1586230" cy="587375"/>
            </a:xfrm>
            <a:custGeom>
              <a:avLst/>
              <a:gdLst/>
              <a:ahLst/>
              <a:cxnLst/>
              <a:rect l="l" t="t" r="r" b="b"/>
              <a:pathLst>
                <a:path w="1586229" h="587375">
                  <a:moveTo>
                    <a:pt x="0" y="0"/>
                  </a:moveTo>
                  <a:lnTo>
                    <a:pt x="1585860" y="587381"/>
                  </a:lnTo>
                </a:path>
                <a:path w="1586229" h="587375">
                  <a:moveTo>
                    <a:pt x="528620" y="0"/>
                  </a:moveTo>
                  <a:lnTo>
                    <a:pt x="0" y="587381"/>
                  </a:lnTo>
                </a:path>
                <a:path w="1586229" h="587375">
                  <a:moveTo>
                    <a:pt x="528620" y="0"/>
                  </a:moveTo>
                  <a:lnTo>
                    <a:pt x="1057240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16062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3855" y="3210045"/>
              <a:ext cx="2614295" cy="587375"/>
            </a:xfrm>
            <a:custGeom>
              <a:avLst/>
              <a:gdLst/>
              <a:ahLst/>
              <a:cxnLst/>
              <a:rect l="l" t="t" r="r" b="b"/>
              <a:pathLst>
                <a:path w="2614295" h="587375">
                  <a:moveTo>
                    <a:pt x="1042553" y="0"/>
                  </a:moveTo>
                  <a:lnTo>
                    <a:pt x="2613746" y="587381"/>
                  </a:lnTo>
                </a:path>
                <a:path w="2614295" h="587375">
                  <a:moveTo>
                    <a:pt x="1571173" y="0"/>
                  </a:moveTo>
                  <a:lnTo>
                    <a:pt x="1042553" y="587381"/>
                  </a:lnTo>
                </a:path>
                <a:path w="2614295" h="587375">
                  <a:moveTo>
                    <a:pt x="1571173" y="0"/>
                  </a:moveTo>
                  <a:lnTo>
                    <a:pt x="2099793" y="587381"/>
                  </a:lnTo>
                </a:path>
                <a:path w="2614295" h="587375">
                  <a:moveTo>
                    <a:pt x="1571173" y="0"/>
                  </a:moveTo>
                  <a:lnTo>
                    <a:pt x="2613746" y="587381"/>
                  </a:lnTo>
                </a:path>
                <a:path w="2614295" h="587375">
                  <a:moveTo>
                    <a:pt x="2099793" y="0"/>
                  </a:moveTo>
                  <a:lnTo>
                    <a:pt x="0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59350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63649" y="3210045"/>
              <a:ext cx="1057275" cy="587375"/>
            </a:xfrm>
            <a:custGeom>
              <a:avLst/>
              <a:gdLst/>
              <a:ahLst/>
              <a:cxnLst/>
              <a:rect l="l" t="t" r="r" b="b"/>
              <a:pathLst>
                <a:path w="1057275" h="587375">
                  <a:moveTo>
                    <a:pt x="0" y="0"/>
                  </a:moveTo>
                  <a:lnTo>
                    <a:pt x="1057240" y="587381"/>
                  </a:lnTo>
                </a:path>
              </a:pathLst>
            </a:custGeom>
            <a:ln w="4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3303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77788" y="3210045"/>
              <a:ext cx="3157220" cy="587375"/>
            </a:xfrm>
            <a:custGeom>
              <a:avLst/>
              <a:gdLst/>
              <a:ahLst/>
              <a:cxnLst/>
              <a:rect l="l" t="t" r="r" b="b"/>
              <a:pathLst>
                <a:path w="3157220" h="587375">
                  <a:moveTo>
                    <a:pt x="1585860" y="0"/>
                  </a:moveTo>
                  <a:lnTo>
                    <a:pt x="3157053" y="587381"/>
                  </a:lnTo>
                </a:path>
                <a:path w="3157220" h="587375">
                  <a:moveTo>
                    <a:pt x="2099813" y="0"/>
                  </a:moveTo>
                  <a:lnTo>
                    <a:pt x="0" y="587381"/>
                  </a:lnTo>
                </a:path>
                <a:path w="3157220" h="587375">
                  <a:moveTo>
                    <a:pt x="2099813" y="0"/>
                  </a:moveTo>
                  <a:lnTo>
                    <a:pt x="2643101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01923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06408" y="3210045"/>
              <a:ext cx="3157220" cy="587375"/>
            </a:xfrm>
            <a:custGeom>
              <a:avLst/>
              <a:gdLst/>
              <a:ahLst/>
              <a:cxnLst/>
              <a:rect l="l" t="t" r="r" b="b"/>
              <a:pathLst>
                <a:path w="3157220" h="587375">
                  <a:moveTo>
                    <a:pt x="1571193" y="0"/>
                  </a:moveTo>
                  <a:lnTo>
                    <a:pt x="3157053" y="587381"/>
                  </a:lnTo>
                </a:path>
                <a:path w="3157220" h="587375">
                  <a:moveTo>
                    <a:pt x="2114480" y="0"/>
                  </a:moveTo>
                  <a:lnTo>
                    <a:pt x="0" y="587381"/>
                  </a:lnTo>
                </a:path>
                <a:path w="3157220" h="587375">
                  <a:moveTo>
                    <a:pt x="2114480" y="0"/>
                  </a:moveTo>
                  <a:lnTo>
                    <a:pt x="2628433" y="587381"/>
                  </a:lnTo>
                </a:path>
                <a:path w="3157220" h="587375">
                  <a:moveTo>
                    <a:pt x="2114480" y="0"/>
                  </a:moveTo>
                  <a:lnTo>
                    <a:pt x="3157053" y="587381"/>
                  </a:lnTo>
                </a:path>
                <a:path w="3157220" h="587375">
                  <a:moveTo>
                    <a:pt x="2628433" y="0"/>
                  </a:moveTo>
                  <a:lnTo>
                    <a:pt x="528620" y="587381"/>
                  </a:lnTo>
                </a:path>
                <a:path w="3157220" h="587375">
                  <a:moveTo>
                    <a:pt x="2628433" y="0"/>
                  </a:moveTo>
                  <a:lnTo>
                    <a:pt x="2114480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01208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516"/>
                  </a:moveTo>
                  <a:lnTo>
                    <a:pt x="31150" y="48112"/>
                  </a:lnTo>
                  <a:lnTo>
                    <a:pt x="66103" y="22673"/>
                  </a:lnTo>
                  <a:lnTo>
                    <a:pt x="110429" y="5990"/>
                  </a:lnTo>
                  <a:lnTo>
                    <a:pt x="161473" y="0"/>
                  </a:lnTo>
                  <a:lnTo>
                    <a:pt x="212549" y="5990"/>
                  </a:lnTo>
                  <a:lnTo>
                    <a:pt x="256895" y="22673"/>
                  </a:lnTo>
                  <a:lnTo>
                    <a:pt x="291857" y="48112"/>
                  </a:lnTo>
                  <a:lnTo>
                    <a:pt x="314781" y="80371"/>
                  </a:lnTo>
                  <a:lnTo>
                    <a:pt x="323012" y="117516"/>
                  </a:lnTo>
                  <a:lnTo>
                    <a:pt x="314781" y="154628"/>
                  </a:lnTo>
                  <a:lnTo>
                    <a:pt x="291857" y="186868"/>
                  </a:lnTo>
                  <a:lnTo>
                    <a:pt x="256895" y="212296"/>
                  </a:lnTo>
                  <a:lnTo>
                    <a:pt x="212549" y="228975"/>
                  </a:lnTo>
                  <a:lnTo>
                    <a:pt x="161473" y="234965"/>
                  </a:lnTo>
                  <a:lnTo>
                    <a:pt x="110429" y="228975"/>
                  </a:lnTo>
                  <a:lnTo>
                    <a:pt x="66103" y="212296"/>
                  </a:lnTo>
                  <a:lnTo>
                    <a:pt x="31150" y="186868"/>
                  </a:lnTo>
                  <a:lnTo>
                    <a:pt x="8230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63649" y="3210045"/>
              <a:ext cx="2599055" cy="587375"/>
            </a:xfrm>
            <a:custGeom>
              <a:avLst/>
              <a:gdLst/>
              <a:ahLst/>
              <a:cxnLst/>
              <a:rect l="l" t="t" r="r" b="b"/>
              <a:pathLst>
                <a:path w="2599054" h="587375">
                  <a:moveTo>
                    <a:pt x="1571193" y="0"/>
                  </a:moveTo>
                  <a:lnTo>
                    <a:pt x="2599032" y="587381"/>
                  </a:lnTo>
                </a:path>
                <a:path w="2599054" h="587375">
                  <a:moveTo>
                    <a:pt x="2099813" y="0"/>
                  </a:moveTo>
                  <a:lnTo>
                    <a:pt x="0" y="587381"/>
                  </a:lnTo>
                </a:path>
                <a:path w="2599054" h="587375">
                  <a:moveTo>
                    <a:pt x="2099813" y="0"/>
                  </a:moveTo>
                  <a:lnTo>
                    <a:pt x="1571193" y="587381"/>
                  </a:lnTo>
                </a:path>
                <a:path w="2599054" h="587375">
                  <a:moveTo>
                    <a:pt x="2099813" y="0"/>
                  </a:moveTo>
                  <a:lnTo>
                    <a:pt x="2599032" y="587381"/>
                  </a:lnTo>
                </a:path>
                <a:path w="2599054" h="587375">
                  <a:moveTo>
                    <a:pt x="2599032" y="0"/>
                  </a:moveTo>
                  <a:lnTo>
                    <a:pt x="513952" y="587381"/>
                  </a:lnTo>
                </a:path>
                <a:path w="2599054" h="587375">
                  <a:moveTo>
                    <a:pt x="2599032" y="0"/>
                  </a:moveTo>
                  <a:lnTo>
                    <a:pt x="2099813" y="587381"/>
                  </a:lnTo>
                </a:path>
                <a:path w="2599054" h="587375">
                  <a:moveTo>
                    <a:pt x="2599032" y="0"/>
                  </a:moveTo>
                  <a:lnTo>
                    <a:pt x="2599032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98063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3" y="58153"/>
                  </a:lnTo>
                  <a:lnTo>
                    <a:pt x="64500" y="34385"/>
                  </a:lnTo>
                  <a:lnTo>
                    <a:pt x="109077" y="16026"/>
                  </a:lnTo>
                  <a:lnTo>
                    <a:pt x="161701" y="4192"/>
                  </a:lnTo>
                  <a:lnTo>
                    <a:pt x="220274" y="0"/>
                  </a:lnTo>
                  <a:lnTo>
                    <a:pt x="278820" y="4192"/>
                  </a:lnTo>
                  <a:lnTo>
                    <a:pt x="331425" y="16026"/>
                  </a:lnTo>
                  <a:lnTo>
                    <a:pt x="375991" y="34385"/>
                  </a:lnTo>
                  <a:lnTo>
                    <a:pt x="410422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22" y="176745"/>
                  </a:lnTo>
                  <a:lnTo>
                    <a:pt x="375991" y="200512"/>
                  </a:lnTo>
                  <a:lnTo>
                    <a:pt x="331425" y="218871"/>
                  </a:lnTo>
                  <a:lnTo>
                    <a:pt x="278820" y="230705"/>
                  </a:lnTo>
                  <a:lnTo>
                    <a:pt x="220274" y="234898"/>
                  </a:lnTo>
                  <a:lnTo>
                    <a:pt x="161701" y="230705"/>
                  </a:lnTo>
                  <a:lnTo>
                    <a:pt x="109077" y="218871"/>
                  </a:lnTo>
                  <a:lnTo>
                    <a:pt x="64500" y="200512"/>
                  </a:lnTo>
                  <a:lnTo>
                    <a:pt x="30063" y="176745"/>
                  </a:lnTo>
                  <a:lnTo>
                    <a:pt x="7865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63855" y="4032392"/>
              <a:ext cx="955040" cy="587375"/>
            </a:xfrm>
            <a:custGeom>
              <a:avLst/>
              <a:gdLst/>
              <a:ahLst/>
              <a:cxnLst/>
              <a:rect l="l" t="t" r="r" b="b"/>
              <a:pathLst>
                <a:path w="955039" h="587375">
                  <a:moveTo>
                    <a:pt x="0" y="0"/>
                  </a:moveTo>
                  <a:lnTo>
                    <a:pt x="954482" y="587381"/>
                  </a:lnTo>
                </a:path>
              </a:pathLst>
            </a:custGeom>
            <a:ln w="4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88222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1" y="58153"/>
                  </a:lnTo>
                  <a:lnTo>
                    <a:pt x="64491" y="34385"/>
                  </a:lnTo>
                  <a:lnTo>
                    <a:pt x="109058" y="16026"/>
                  </a:lnTo>
                  <a:lnTo>
                    <a:pt x="161663" y="4192"/>
                  </a:lnTo>
                  <a:lnTo>
                    <a:pt x="220208" y="0"/>
                  </a:lnTo>
                  <a:lnTo>
                    <a:pt x="278782" y="4192"/>
                  </a:lnTo>
                  <a:lnTo>
                    <a:pt x="331405" y="16026"/>
                  </a:lnTo>
                  <a:lnTo>
                    <a:pt x="375983" y="34385"/>
                  </a:lnTo>
                  <a:lnTo>
                    <a:pt x="410419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19" y="176745"/>
                  </a:lnTo>
                  <a:lnTo>
                    <a:pt x="375983" y="200512"/>
                  </a:lnTo>
                  <a:lnTo>
                    <a:pt x="331405" y="218871"/>
                  </a:lnTo>
                  <a:lnTo>
                    <a:pt x="278782" y="230705"/>
                  </a:lnTo>
                  <a:lnTo>
                    <a:pt x="220208" y="234898"/>
                  </a:lnTo>
                  <a:lnTo>
                    <a:pt x="161663" y="230705"/>
                  </a:lnTo>
                  <a:lnTo>
                    <a:pt x="109058" y="218871"/>
                  </a:lnTo>
                  <a:lnTo>
                    <a:pt x="64491" y="200512"/>
                  </a:lnTo>
                  <a:lnTo>
                    <a:pt x="30061" y="176745"/>
                  </a:lnTo>
                  <a:lnTo>
                    <a:pt x="7864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63855" y="4032392"/>
              <a:ext cx="1644650" cy="587375"/>
            </a:xfrm>
            <a:custGeom>
              <a:avLst/>
              <a:gdLst/>
              <a:ahLst/>
              <a:cxnLst/>
              <a:rect l="l" t="t" r="r" b="b"/>
              <a:pathLst>
                <a:path w="1644650" h="587375">
                  <a:moveTo>
                    <a:pt x="0" y="0"/>
                  </a:moveTo>
                  <a:lnTo>
                    <a:pt x="1644576" y="587381"/>
                  </a:lnTo>
                </a:path>
                <a:path w="1644650" h="587375">
                  <a:moveTo>
                    <a:pt x="513933" y="0"/>
                  </a:moveTo>
                  <a:lnTo>
                    <a:pt x="954482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93049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1" y="58153"/>
                  </a:lnTo>
                  <a:lnTo>
                    <a:pt x="64491" y="34385"/>
                  </a:lnTo>
                  <a:lnTo>
                    <a:pt x="109058" y="16026"/>
                  </a:lnTo>
                  <a:lnTo>
                    <a:pt x="161663" y="4192"/>
                  </a:lnTo>
                  <a:lnTo>
                    <a:pt x="220208" y="0"/>
                  </a:lnTo>
                  <a:lnTo>
                    <a:pt x="278782" y="4192"/>
                  </a:lnTo>
                  <a:lnTo>
                    <a:pt x="331405" y="16026"/>
                  </a:lnTo>
                  <a:lnTo>
                    <a:pt x="375983" y="34385"/>
                  </a:lnTo>
                  <a:lnTo>
                    <a:pt x="410419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19" y="176745"/>
                  </a:lnTo>
                  <a:lnTo>
                    <a:pt x="375983" y="200512"/>
                  </a:lnTo>
                  <a:lnTo>
                    <a:pt x="331405" y="218871"/>
                  </a:lnTo>
                  <a:lnTo>
                    <a:pt x="278782" y="230705"/>
                  </a:lnTo>
                  <a:lnTo>
                    <a:pt x="220208" y="234898"/>
                  </a:lnTo>
                  <a:lnTo>
                    <a:pt x="161663" y="230705"/>
                  </a:lnTo>
                  <a:lnTo>
                    <a:pt x="109058" y="218871"/>
                  </a:lnTo>
                  <a:lnTo>
                    <a:pt x="64491" y="200512"/>
                  </a:lnTo>
                  <a:lnTo>
                    <a:pt x="30061" y="176745"/>
                  </a:lnTo>
                  <a:lnTo>
                    <a:pt x="7864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77788" y="4032392"/>
              <a:ext cx="1835785" cy="587375"/>
            </a:xfrm>
            <a:custGeom>
              <a:avLst/>
              <a:gdLst/>
              <a:ahLst/>
              <a:cxnLst/>
              <a:rect l="l" t="t" r="r" b="b"/>
              <a:pathLst>
                <a:path w="1835785" h="587375">
                  <a:moveTo>
                    <a:pt x="0" y="0"/>
                  </a:moveTo>
                  <a:lnTo>
                    <a:pt x="1835470" y="587381"/>
                  </a:lnTo>
                </a:path>
                <a:path w="1835785" h="587375">
                  <a:moveTo>
                    <a:pt x="528620" y="0"/>
                  </a:moveTo>
                  <a:lnTo>
                    <a:pt x="1130643" y="587381"/>
                  </a:lnTo>
                </a:path>
                <a:path w="1835785" h="587375">
                  <a:moveTo>
                    <a:pt x="528620" y="0"/>
                  </a:moveTo>
                  <a:lnTo>
                    <a:pt x="1835470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97877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1" y="58153"/>
                  </a:lnTo>
                  <a:lnTo>
                    <a:pt x="64491" y="34385"/>
                  </a:lnTo>
                  <a:lnTo>
                    <a:pt x="109058" y="16026"/>
                  </a:lnTo>
                  <a:lnTo>
                    <a:pt x="161663" y="4192"/>
                  </a:lnTo>
                  <a:lnTo>
                    <a:pt x="220208" y="0"/>
                  </a:lnTo>
                  <a:lnTo>
                    <a:pt x="278782" y="4192"/>
                  </a:lnTo>
                  <a:lnTo>
                    <a:pt x="331405" y="16026"/>
                  </a:lnTo>
                  <a:lnTo>
                    <a:pt x="375983" y="34385"/>
                  </a:lnTo>
                  <a:lnTo>
                    <a:pt x="410419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19" y="176745"/>
                  </a:lnTo>
                  <a:lnTo>
                    <a:pt x="375983" y="200512"/>
                  </a:lnTo>
                  <a:lnTo>
                    <a:pt x="331405" y="218871"/>
                  </a:lnTo>
                  <a:lnTo>
                    <a:pt x="278782" y="230705"/>
                  </a:lnTo>
                  <a:lnTo>
                    <a:pt x="220208" y="234898"/>
                  </a:lnTo>
                  <a:lnTo>
                    <a:pt x="161663" y="230705"/>
                  </a:lnTo>
                  <a:lnTo>
                    <a:pt x="109058" y="218871"/>
                  </a:lnTo>
                  <a:lnTo>
                    <a:pt x="64491" y="200512"/>
                  </a:lnTo>
                  <a:lnTo>
                    <a:pt x="30061" y="176745"/>
                  </a:lnTo>
                  <a:lnTo>
                    <a:pt x="7864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18338" y="4032392"/>
              <a:ext cx="2202815" cy="587375"/>
            </a:xfrm>
            <a:custGeom>
              <a:avLst/>
              <a:gdLst/>
              <a:ahLst/>
              <a:cxnLst/>
              <a:rect l="l" t="t" r="r" b="b"/>
              <a:pathLst>
                <a:path w="2202815" h="587375">
                  <a:moveTo>
                    <a:pt x="616690" y="0"/>
                  </a:moveTo>
                  <a:lnTo>
                    <a:pt x="2099747" y="587381"/>
                  </a:lnTo>
                </a:path>
                <a:path w="2202815" h="587375">
                  <a:moveTo>
                    <a:pt x="616690" y="0"/>
                  </a:moveTo>
                  <a:lnTo>
                    <a:pt x="0" y="587381"/>
                  </a:lnTo>
                </a:path>
                <a:path w="2202815" h="587375">
                  <a:moveTo>
                    <a:pt x="1145310" y="0"/>
                  </a:moveTo>
                  <a:lnTo>
                    <a:pt x="690093" y="587381"/>
                  </a:lnTo>
                </a:path>
                <a:path w="2202815" h="587375">
                  <a:moveTo>
                    <a:pt x="2099747" y="587381"/>
                  </a:moveTo>
                  <a:lnTo>
                    <a:pt x="1145310" y="0"/>
                  </a:lnTo>
                </a:path>
                <a:path w="2202815" h="587375">
                  <a:moveTo>
                    <a:pt x="1659263" y="0"/>
                  </a:moveTo>
                  <a:lnTo>
                    <a:pt x="1394920" y="587381"/>
                  </a:lnTo>
                </a:path>
                <a:path w="2202815" h="587375">
                  <a:moveTo>
                    <a:pt x="1659263" y="0"/>
                  </a:moveTo>
                  <a:lnTo>
                    <a:pt x="2099747" y="587381"/>
                  </a:lnTo>
                </a:path>
                <a:path w="2202815" h="587375">
                  <a:moveTo>
                    <a:pt x="2202551" y="0"/>
                  </a:moveTo>
                  <a:lnTo>
                    <a:pt x="0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87970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90" h="234950">
                  <a:moveTo>
                    <a:pt x="0" y="117449"/>
                  </a:moveTo>
                  <a:lnTo>
                    <a:pt x="30078" y="58153"/>
                  </a:lnTo>
                  <a:lnTo>
                    <a:pt x="64524" y="34385"/>
                  </a:lnTo>
                  <a:lnTo>
                    <a:pt x="109107" y="16026"/>
                  </a:lnTo>
                  <a:lnTo>
                    <a:pt x="161724" y="4192"/>
                  </a:lnTo>
                  <a:lnTo>
                    <a:pt x="220274" y="0"/>
                  </a:lnTo>
                  <a:lnTo>
                    <a:pt x="278825" y="4192"/>
                  </a:lnTo>
                  <a:lnTo>
                    <a:pt x="331442" y="16026"/>
                  </a:lnTo>
                  <a:lnTo>
                    <a:pt x="376024" y="34385"/>
                  </a:lnTo>
                  <a:lnTo>
                    <a:pt x="410471" y="58153"/>
                  </a:lnTo>
                  <a:lnTo>
                    <a:pt x="440549" y="117449"/>
                  </a:lnTo>
                  <a:lnTo>
                    <a:pt x="432680" y="148685"/>
                  </a:lnTo>
                  <a:lnTo>
                    <a:pt x="410471" y="176745"/>
                  </a:lnTo>
                  <a:lnTo>
                    <a:pt x="376024" y="200512"/>
                  </a:lnTo>
                  <a:lnTo>
                    <a:pt x="331442" y="218871"/>
                  </a:lnTo>
                  <a:lnTo>
                    <a:pt x="278825" y="230705"/>
                  </a:lnTo>
                  <a:lnTo>
                    <a:pt x="220274" y="234898"/>
                  </a:lnTo>
                  <a:lnTo>
                    <a:pt x="161724" y="230705"/>
                  </a:lnTo>
                  <a:lnTo>
                    <a:pt x="109107" y="218871"/>
                  </a:lnTo>
                  <a:lnTo>
                    <a:pt x="64524" y="200512"/>
                  </a:lnTo>
                  <a:lnTo>
                    <a:pt x="30078" y="176745"/>
                  </a:lnTo>
                  <a:lnTo>
                    <a:pt x="7869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08431" y="4032392"/>
              <a:ext cx="3054350" cy="587375"/>
            </a:xfrm>
            <a:custGeom>
              <a:avLst/>
              <a:gdLst/>
              <a:ahLst/>
              <a:cxnLst/>
              <a:rect l="l" t="t" r="r" b="b"/>
              <a:pathLst>
                <a:path w="3054350" h="587375">
                  <a:moveTo>
                    <a:pt x="1512457" y="0"/>
                  </a:moveTo>
                  <a:lnTo>
                    <a:pt x="2099813" y="587381"/>
                  </a:lnTo>
                </a:path>
                <a:path w="3054350" h="587375">
                  <a:moveTo>
                    <a:pt x="2026410" y="0"/>
                  </a:moveTo>
                  <a:lnTo>
                    <a:pt x="0" y="587381"/>
                  </a:lnTo>
                </a:path>
                <a:path w="3054350" h="587375">
                  <a:moveTo>
                    <a:pt x="2026410" y="0"/>
                  </a:moveTo>
                  <a:lnTo>
                    <a:pt x="2099813" y="587381"/>
                  </a:lnTo>
                </a:path>
                <a:path w="3054350" h="587375">
                  <a:moveTo>
                    <a:pt x="2555030" y="0"/>
                  </a:moveTo>
                  <a:lnTo>
                    <a:pt x="2099813" y="587381"/>
                  </a:lnTo>
                </a:path>
                <a:path w="3054350" h="587375">
                  <a:moveTo>
                    <a:pt x="2555030" y="0"/>
                  </a:moveTo>
                  <a:lnTo>
                    <a:pt x="704826" y="587381"/>
                  </a:lnTo>
                </a:path>
                <a:path w="3054350" h="587375">
                  <a:moveTo>
                    <a:pt x="3054250" y="0"/>
                  </a:moveTo>
                  <a:lnTo>
                    <a:pt x="1409653" y="587381"/>
                  </a:lnTo>
                </a:path>
                <a:path w="3054350" h="587375">
                  <a:moveTo>
                    <a:pt x="3054250" y="0"/>
                  </a:moveTo>
                  <a:lnTo>
                    <a:pt x="2099813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27773" y="5236480"/>
              <a:ext cx="566420" cy="234950"/>
            </a:xfrm>
            <a:custGeom>
              <a:avLst/>
              <a:gdLst/>
              <a:ahLst/>
              <a:cxnLst/>
              <a:rect l="l" t="t" r="r" b="b"/>
              <a:pathLst>
                <a:path w="566420" h="234950">
                  <a:moveTo>
                    <a:pt x="0" y="117469"/>
                  </a:moveTo>
                  <a:lnTo>
                    <a:pt x="28768" y="65809"/>
                  </a:lnTo>
                  <a:lnTo>
                    <a:pt x="62180" y="43997"/>
                  </a:lnTo>
                  <a:lnTo>
                    <a:pt x="106012" y="25806"/>
                  </a:lnTo>
                  <a:lnTo>
                    <a:pt x="158566" y="11939"/>
                  </a:lnTo>
                  <a:lnTo>
                    <a:pt x="218141" y="3102"/>
                  </a:lnTo>
                  <a:lnTo>
                    <a:pt x="283040" y="0"/>
                  </a:lnTo>
                  <a:lnTo>
                    <a:pt x="347939" y="3102"/>
                  </a:lnTo>
                  <a:lnTo>
                    <a:pt x="407515" y="11939"/>
                  </a:lnTo>
                  <a:lnTo>
                    <a:pt x="460068" y="25806"/>
                  </a:lnTo>
                  <a:lnTo>
                    <a:pt x="503900" y="43997"/>
                  </a:lnTo>
                  <a:lnTo>
                    <a:pt x="537313" y="65809"/>
                  </a:lnTo>
                  <a:lnTo>
                    <a:pt x="566081" y="117469"/>
                  </a:lnTo>
                  <a:lnTo>
                    <a:pt x="558606" y="144404"/>
                  </a:lnTo>
                  <a:lnTo>
                    <a:pt x="537313" y="169131"/>
                  </a:lnTo>
                  <a:lnTo>
                    <a:pt x="503900" y="190943"/>
                  </a:lnTo>
                  <a:lnTo>
                    <a:pt x="460068" y="209136"/>
                  </a:lnTo>
                  <a:lnTo>
                    <a:pt x="407515" y="223004"/>
                  </a:lnTo>
                  <a:lnTo>
                    <a:pt x="347939" y="231842"/>
                  </a:lnTo>
                  <a:lnTo>
                    <a:pt x="283040" y="234945"/>
                  </a:lnTo>
                  <a:lnTo>
                    <a:pt x="218141" y="231842"/>
                  </a:lnTo>
                  <a:lnTo>
                    <a:pt x="158566" y="223004"/>
                  </a:lnTo>
                  <a:lnTo>
                    <a:pt x="106012" y="209136"/>
                  </a:lnTo>
                  <a:lnTo>
                    <a:pt x="62180" y="190943"/>
                  </a:lnTo>
                  <a:lnTo>
                    <a:pt x="28768" y="169131"/>
                  </a:lnTo>
                  <a:lnTo>
                    <a:pt x="7475" y="144404"/>
                  </a:lnTo>
                  <a:lnTo>
                    <a:pt x="0" y="1174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8338" y="4854672"/>
              <a:ext cx="2790190" cy="382270"/>
            </a:xfrm>
            <a:custGeom>
              <a:avLst/>
              <a:gdLst/>
              <a:ahLst/>
              <a:cxnLst/>
              <a:rect l="l" t="t" r="r" b="b"/>
              <a:pathLst>
                <a:path w="2790190" h="382270">
                  <a:moveTo>
                    <a:pt x="0" y="0"/>
                  </a:moveTo>
                  <a:lnTo>
                    <a:pt x="1392475" y="381807"/>
                  </a:lnTo>
                </a:path>
                <a:path w="2790190" h="382270">
                  <a:moveTo>
                    <a:pt x="690093" y="0"/>
                  </a:moveTo>
                  <a:lnTo>
                    <a:pt x="1392475" y="381807"/>
                  </a:lnTo>
                </a:path>
                <a:path w="2790190" h="382270">
                  <a:moveTo>
                    <a:pt x="1394920" y="0"/>
                  </a:moveTo>
                  <a:lnTo>
                    <a:pt x="1392475" y="381807"/>
                  </a:lnTo>
                </a:path>
                <a:path w="2790190" h="382270">
                  <a:moveTo>
                    <a:pt x="2099747" y="0"/>
                  </a:moveTo>
                  <a:lnTo>
                    <a:pt x="1392475" y="381807"/>
                  </a:lnTo>
                </a:path>
                <a:path w="2790190" h="382270">
                  <a:moveTo>
                    <a:pt x="2789907" y="0"/>
                  </a:moveTo>
                  <a:lnTo>
                    <a:pt x="1392475" y="381807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66453" y="1682935"/>
              <a:ext cx="294005" cy="235585"/>
            </a:xfrm>
            <a:custGeom>
              <a:avLst/>
              <a:gdLst/>
              <a:ahLst/>
              <a:cxnLst/>
              <a:rect l="l" t="t" r="r" b="b"/>
              <a:pathLst>
                <a:path w="294004" h="235585">
                  <a:moveTo>
                    <a:pt x="146805" y="0"/>
                  </a:moveTo>
                  <a:lnTo>
                    <a:pt x="100408" y="5990"/>
                  </a:lnTo>
                  <a:lnTo>
                    <a:pt x="60109" y="22669"/>
                  </a:lnTo>
                  <a:lnTo>
                    <a:pt x="28328" y="48097"/>
                  </a:lnTo>
                  <a:lnTo>
                    <a:pt x="7485" y="80336"/>
                  </a:lnTo>
                  <a:lnTo>
                    <a:pt x="0" y="117448"/>
                  </a:lnTo>
                  <a:lnTo>
                    <a:pt x="7485" y="154593"/>
                  </a:lnTo>
                  <a:lnTo>
                    <a:pt x="28328" y="186853"/>
                  </a:lnTo>
                  <a:lnTo>
                    <a:pt x="60109" y="212291"/>
                  </a:lnTo>
                  <a:lnTo>
                    <a:pt x="100408" y="228974"/>
                  </a:lnTo>
                  <a:lnTo>
                    <a:pt x="146805" y="234965"/>
                  </a:lnTo>
                  <a:lnTo>
                    <a:pt x="193235" y="228974"/>
                  </a:lnTo>
                  <a:lnTo>
                    <a:pt x="233554" y="212291"/>
                  </a:lnTo>
                  <a:lnTo>
                    <a:pt x="265345" y="186853"/>
                  </a:lnTo>
                  <a:lnTo>
                    <a:pt x="286191" y="154593"/>
                  </a:lnTo>
                  <a:lnTo>
                    <a:pt x="293677" y="117448"/>
                  </a:lnTo>
                  <a:lnTo>
                    <a:pt x="286191" y="80336"/>
                  </a:lnTo>
                  <a:lnTo>
                    <a:pt x="265345" y="48097"/>
                  </a:lnTo>
                  <a:lnTo>
                    <a:pt x="233554" y="22669"/>
                  </a:lnTo>
                  <a:lnTo>
                    <a:pt x="193235" y="5990"/>
                  </a:lnTo>
                  <a:lnTo>
                    <a:pt x="146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66454" y="1682935"/>
              <a:ext cx="294005" cy="235585"/>
            </a:xfrm>
            <a:custGeom>
              <a:avLst/>
              <a:gdLst/>
              <a:ahLst/>
              <a:cxnLst/>
              <a:rect l="l" t="t" r="r" b="b"/>
              <a:pathLst>
                <a:path w="294004" h="235585">
                  <a:moveTo>
                    <a:pt x="0" y="117449"/>
                  </a:moveTo>
                  <a:lnTo>
                    <a:pt x="28328" y="48097"/>
                  </a:lnTo>
                  <a:lnTo>
                    <a:pt x="60109" y="22669"/>
                  </a:lnTo>
                  <a:lnTo>
                    <a:pt x="100408" y="5990"/>
                  </a:lnTo>
                  <a:lnTo>
                    <a:pt x="146805" y="0"/>
                  </a:lnTo>
                  <a:lnTo>
                    <a:pt x="193235" y="5990"/>
                  </a:lnTo>
                  <a:lnTo>
                    <a:pt x="233554" y="22669"/>
                  </a:lnTo>
                  <a:lnTo>
                    <a:pt x="265345" y="48097"/>
                  </a:lnTo>
                  <a:lnTo>
                    <a:pt x="286191" y="80337"/>
                  </a:lnTo>
                  <a:lnTo>
                    <a:pt x="293677" y="117449"/>
                  </a:lnTo>
                  <a:lnTo>
                    <a:pt x="286191" y="154594"/>
                  </a:lnTo>
                  <a:lnTo>
                    <a:pt x="265345" y="186853"/>
                  </a:lnTo>
                  <a:lnTo>
                    <a:pt x="233554" y="212292"/>
                  </a:lnTo>
                  <a:lnTo>
                    <a:pt x="193235" y="228975"/>
                  </a:lnTo>
                  <a:lnTo>
                    <a:pt x="146805" y="234965"/>
                  </a:lnTo>
                  <a:lnTo>
                    <a:pt x="100408" y="228975"/>
                  </a:lnTo>
                  <a:lnTo>
                    <a:pt x="60109" y="212292"/>
                  </a:lnTo>
                  <a:lnTo>
                    <a:pt x="28328" y="186853"/>
                  </a:lnTo>
                  <a:lnTo>
                    <a:pt x="7485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319295" y="1714603"/>
            <a:ext cx="18796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Arial MT"/>
                <a:cs typeface="Arial MT"/>
              </a:rPr>
              <a:t>null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901384" y="2974194"/>
            <a:ext cx="325120" cy="236854"/>
            <a:chOff x="2901384" y="2974194"/>
            <a:chExt cx="325120" cy="236854"/>
          </a:xfrm>
        </p:grpSpPr>
        <p:sp>
          <p:nvSpPr>
            <p:cNvPr id="71" name="object 71"/>
            <p:cNvSpPr/>
            <p:nvPr/>
          </p:nvSpPr>
          <p:spPr>
            <a:xfrm>
              <a:off x="2902336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19" y="0"/>
                  </a:moveTo>
                  <a:lnTo>
                    <a:pt x="110466" y="5983"/>
                  </a:lnTo>
                  <a:lnTo>
                    <a:pt x="66127" y="22649"/>
                  </a:lnTo>
                  <a:lnTo>
                    <a:pt x="31163" y="48068"/>
                  </a:lnTo>
                  <a:lnTo>
                    <a:pt x="8234" y="80311"/>
                  </a:lnTo>
                  <a:lnTo>
                    <a:pt x="0" y="117449"/>
                  </a:lnTo>
                  <a:lnTo>
                    <a:pt x="8234" y="154587"/>
                  </a:lnTo>
                  <a:lnTo>
                    <a:pt x="31163" y="186830"/>
                  </a:lnTo>
                  <a:lnTo>
                    <a:pt x="66127" y="212249"/>
                  </a:lnTo>
                  <a:lnTo>
                    <a:pt x="110466" y="228915"/>
                  </a:lnTo>
                  <a:lnTo>
                    <a:pt x="161519" y="234899"/>
                  </a:lnTo>
                  <a:lnTo>
                    <a:pt x="212574" y="228915"/>
                  </a:lnTo>
                  <a:lnTo>
                    <a:pt x="256914" y="212249"/>
                  </a:lnTo>
                  <a:lnTo>
                    <a:pt x="291880" y="186830"/>
                  </a:lnTo>
                  <a:lnTo>
                    <a:pt x="314811" y="154587"/>
                  </a:lnTo>
                  <a:lnTo>
                    <a:pt x="323046" y="117449"/>
                  </a:lnTo>
                  <a:lnTo>
                    <a:pt x="314811" y="80311"/>
                  </a:lnTo>
                  <a:lnTo>
                    <a:pt x="291880" y="48068"/>
                  </a:lnTo>
                  <a:lnTo>
                    <a:pt x="256914" y="22649"/>
                  </a:lnTo>
                  <a:lnTo>
                    <a:pt x="212574" y="5983"/>
                  </a:lnTo>
                  <a:lnTo>
                    <a:pt x="16151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02337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63" y="48068"/>
                  </a:lnTo>
                  <a:lnTo>
                    <a:pt x="66127" y="22649"/>
                  </a:lnTo>
                  <a:lnTo>
                    <a:pt x="110466" y="5983"/>
                  </a:lnTo>
                  <a:lnTo>
                    <a:pt x="161519" y="0"/>
                  </a:lnTo>
                  <a:lnTo>
                    <a:pt x="212573" y="5983"/>
                  </a:lnTo>
                  <a:lnTo>
                    <a:pt x="256914" y="22649"/>
                  </a:lnTo>
                  <a:lnTo>
                    <a:pt x="291880" y="48068"/>
                  </a:lnTo>
                  <a:lnTo>
                    <a:pt x="314810" y="80311"/>
                  </a:lnTo>
                  <a:lnTo>
                    <a:pt x="323045" y="117449"/>
                  </a:lnTo>
                  <a:lnTo>
                    <a:pt x="314810" y="154587"/>
                  </a:lnTo>
                  <a:lnTo>
                    <a:pt x="291880" y="186830"/>
                  </a:lnTo>
                  <a:lnTo>
                    <a:pt x="256914" y="212248"/>
                  </a:lnTo>
                  <a:lnTo>
                    <a:pt x="212573" y="228914"/>
                  </a:lnTo>
                  <a:lnTo>
                    <a:pt x="161519" y="234898"/>
                  </a:lnTo>
                  <a:lnTo>
                    <a:pt x="110466" y="228914"/>
                  </a:lnTo>
                  <a:lnTo>
                    <a:pt x="66127" y="212248"/>
                  </a:lnTo>
                  <a:lnTo>
                    <a:pt x="31163" y="186830"/>
                  </a:lnTo>
                  <a:lnTo>
                    <a:pt x="8234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981512" y="3006814"/>
            <a:ext cx="16510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 MT"/>
                <a:cs typeface="Arial MT"/>
              </a:rPr>
              <a:t>AB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415317" y="2974194"/>
            <a:ext cx="325120" cy="236854"/>
            <a:chOff x="3415317" y="2974194"/>
            <a:chExt cx="325120" cy="236854"/>
          </a:xfrm>
        </p:grpSpPr>
        <p:sp>
          <p:nvSpPr>
            <p:cNvPr id="75" name="object 75"/>
            <p:cNvSpPr/>
            <p:nvPr/>
          </p:nvSpPr>
          <p:spPr>
            <a:xfrm>
              <a:off x="3416269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19" y="0"/>
                  </a:moveTo>
                  <a:lnTo>
                    <a:pt x="110471" y="5983"/>
                  </a:lnTo>
                  <a:lnTo>
                    <a:pt x="66133" y="22649"/>
                  </a:lnTo>
                  <a:lnTo>
                    <a:pt x="31167" y="48068"/>
                  </a:lnTo>
                  <a:lnTo>
                    <a:pt x="8235" y="80311"/>
                  </a:lnTo>
                  <a:lnTo>
                    <a:pt x="0" y="117449"/>
                  </a:lnTo>
                  <a:lnTo>
                    <a:pt x="8235" y="154587"/>
                  </a:lnTo>
                  <a:lnTo>
                    <a:pt x="31167" y="186830"/>
                  </a:lnTo>
                  <a:lnTo>
                    <a:pt x="66133" y="212249"/>
                  </a:lnTo>
                  <a:lnTo>
                    <a:pt x="110471" y="228915"/>
                  </a:lnTo>
                  <a:lnTo>
                    <a:pt x="161519" y="234899"/>
                  </a:lnTo>
                  <a:lnTo>
                    <a:pt x="212570" y="228915"/>
                  </a:lnTo>
                  <a:lnTo>
                    <a:pt x="256913" y="212249"/>
                  </a:lnTo>
                  <a:lnTo>
                    <a:pt x="291884" y="186830"/>
                  </a:lnTo>
                  <a:lnTo>
                    <a:pt x="314821" y="154587"/>
                  </a:lnTo>
                  <a:lnTo>
                    <a:pt x="323058" y="117449"/>
                  </a:lnTo>
                  <a:lnTo>
                    <a:pt x="314821" y="80311"/>
                  </a:lnTo>
                  <a:lnTo>
                    <a:pt x="291884" y="48068"/>
                  </a:lnTo>
                  <a:lnTo>
                    <a:pt x="256913" y="22649"/>
                  </a:lnTo>
                  <a:lnTo>
                    <a:pt x="212570" y="5983"/>
                  </a:lnTo>
                  <a:lnTo>
                    <a:pt x="161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1627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67" y="48068"/>
                  </a:lnTo>
                  <a:lnTo>
                    <a:pt x="66133" y="22649"/>
                  </a:lnTo>
                  <a:lnTo>
                    <a:pt x="110471" y="5983"/>
                  </a:lnTo>
                  <a:lnTo>
                    <a:pt x="161519" y="0"/>
                  </a:lnTo>
                  <a:lnTo>
                    <a:pt x="212569" y="5983"/>
                  </a:lnTo>
                  <a:lnTo>
                    <a:pt x="256912" y="22649"/>
                  </a:lnTo>
                  <a:lnTo>
                    <a:pt x="291884" y="48068"/>
                  </a:lnTo>
                  <a:lnTo>
                    <a:pt x="314821" y="80311"/>
                  </a:lnTo>
                  <a:lnTo>
                    <a:pt x="323058" y="117449"/>
                  </a:lnTo>
                  <a:lnTo>
                    <a:pt x="314821" y="154587"/>
                  </a:lnTo>
                  <a:lnTo>
                    <a:pt x="291884" y="186830"/>
                  </a:lnTo>
                  <a:lnTo>
                    <a:pt x="256912" y="212248"/>
                  </a:lnTo>
                  <a:lnTo>
                    <a:pt x="212569" y="228914"/>
                  </a:lnTo>
                  <a:lnTo>
                    <a:pt x="161519" y="234898"/>
                  </a:lnTo>
                  <a:lnTo>
                    <a:pt x="110471" y="228914"/>
                  </a:lnTo>
                  <a:lnTo>
                    <a:pt x="66133" y="212248"/>
                  </a:lnTo>
                  <a:lnTo>
                    <a:pt x="31167" y="186830"/>
                  </a:lnTo>
                  <a:lnTo>
                    <a:pt x="8235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492545" y="3006814"/>
            <a:ext cx="1708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AC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943918" y="2974194"/>
            <a:ext cx="325120" cy="236854"/>
            <a:chOff x="3943918" y="2974194"/>
            <a:chExt cx="325120" cy="236854"/>
          </a:xfrm>
        </p:grpSpPr>
        <p:sp>
          <p:nvSpPr>
            <p:cNvPr id="79" name="object 79"/>
            <p:cNvSpPr/>
            <p:nvPr/>
          </p:nvSpPr>
          <p:spPr>
            <a:xfrm>
              <a:off x="394487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38" y="0"/>
                  </a:moveTo>
                  <a:lnTo>
                    <a:pt x="110488" y="5983"/>
                  </a:lnTo>
                  <a:lnTo>
                    <a:pt x="66145" y="22649"/>
                  </a:lnTo>
                  <a:lnTo>
                    <a:pt x="31174" y="48068"/>
                  </a:lnTo>
                  <a:lnTo>
                    <a:pt x="8237" y="80311"/>
                  </a:lnTo>
                  <a:lnTo>
                    <a:pt x="0" y="117449"/>
                  </a:lnTo>
                  <a:lnTo>
                    <a:pt x="8237" y="154587"/>
                  </a:lnTo>
                  <a:lnTo>
                    <a:pt x="31174" y="186830"/>
                  </a:lnTo>
                  <a:lnTo>
                    <a:pt x="66145" y="212249"/>
                  </a:lnTo>
                  <a:lnTo>
                    <a:pt x="110488" y="228915"/>
                  </a:lnTo>
                  <a:lnTo>
                    <a:pt x="161538" y="234899"/>
                  </a:lnTo>
                  <a:lnTo>
                    <a:pt x="212589" y="228915"/>
                  </a:lnTo>
                  <a:lnTo>
                    <a:pt x="256932" y="212249"/>
                  </a:lnTo>
                  <a:lnTo>
                    <a:pt x="291904" y="186830"/>
                  </a:lnTo>
                  <a:lnTo>
                    <a:pt x="314841" y="154587"/>
                  </a:lnTo>
                  <a:lnTo>
                    <a:pt x="323079" y="117449"/>
                  </a:lnTo>
                  <a:lnTo>
                    <a:pt x="314841" y="80311"/>
                  </a:lnTo>
                  <a:lnTo>
                    <a:pt x="291904" y="48068"/>
                  </a:lnTo>
                  <a:lnTo>
                    <a:pt x="256932" y="22649"/>
                  </a:lnTo>
                  <a:lnTo>
                    <a:pt x="212589" y="5983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4487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021165" y="3006814"/>
            <a:ext cx="1708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472538" y="2974194"/>
            <a:ext cx="325120" cy="236854"/>
            <a:chOff x="4472538" y="2974194"/>
            <a:chExt cx="325120" cy="236854"/>
          </a:xfrm>
        </p:grpSpPr>
        <p:sp>
          <p:nvSpPr>
            <p:cNvPr id="83" name="object 83"/>
            <p:cNvSpPr/>
            <p:nvPr/>
          </p:nvSpPr>
          <p:spPr>
            <a:xfrm>
              <a:off x="4473489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40" y="0"/>
                  </a:moveTo>
                  <a:lnTo>
                    <a:pt x="110489" y="5983"/>
                  </a:lnTo>
                  <a:lnTo>
                    <a:pt x="66146" y="22649"/>
                  </a:lnTo>
                  <a:lnTo>
                    <a:pt x="31174" y="48068"/>
                  </a:lnTo>
                  <a:lnTo>
                    <a:pt x="8237" y="80311"/>
                  </a:lnTo>
                  <a:lnTo>
                    <a:pt x="0" y="117449"/>
                  </a:lnTo>
                  <a:lnTo>
                    <a:pt x="8237" y="154587"/>
                  </a:lnTo>
                  <a:lnTo>
                    <a:pt x="31174" y="186830"/>
                  </a:lnTo>
                  <a:lnTo>
                    <a:pt x="66146" y="212249"/>
                  </a:lnTo>
                  <a:lnTo>
                    <a:pt x="110489" y="228915"/>
                  </a:lnTo>
                  <a:lnTo>
                    <a:pt x="161540" y="234899"/>
                  </a:lnTo>
                  <a:lnTo>
                    <a:pt x="212590" y="228915"/>
                  </a:lnTo>
                  <a:lnTo>
                    <a:pt x="256933" y="212249"/>
                  </a:lnTo>
                  <a:lnTo>
                    <a:pt x="291905" y="186830"/>
                  </a:lnTo>
                  <a:lnTo>
                    <a:pt x="314841" y="154587"/>
                  </a:lnTo>
                  <a:lnTo>
                    <a:pt x="323079" y="117449"/>
                  </a:lnTo>
                  <a:lnTo>
                    <a:pt x="314841" y="80311"/>
                  </a:lnTo>
                  <a:lnTo>
                    <a:pt x="291905" y="48068"/>
                  </a:lnTo>
                  <a:lnTo>
                    <a:pt x="256933" y="22649"/>
                  </a:lnTo>
                  <a:lnTo>
                    <a:pt x="212590" y="5983"/>
                  </a:lnTo>
                  <a:lnTo>
                    <a:pt x="161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7349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552693" y="3006814"/>
            <a:ext cx="16510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 MT"/>
                <a:cs typeface="Arial MT"/>
              </a:rPr>
              <a:t>AE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001158" y="2974194"/>
            <a:ext cx="325120" cy="236854"/>
            <a:chOff x="5001158" y="2974194"/>
            <a:chExt cx="325120" cy="236854"/>
          </a:xfrm>
        </p:grpSpPr>
        <p:sp>
          <p:nvSpPr>
            <p:cNvPr id="87" name="object 87"/>
            <p:cNvSpPr/>
            <p:nvPr/>
          </p:nvSpPr>
          <p:spPr>
            <a:xfrm>
              <a:off x="500211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38" y="0"/>
                  </a:moveTo>
                  <a:lnTo>
                    <a:pt x="110488" y="5983"/>
                  </a:lnTo>
                  <a:lnTo>
                    <a:pt x="66145" y="22649"/>
                  </a:lnTo>
                  <a:lnTo>
                    <a:pt x="31174" y="48068"/>
                  </a:lnTo>
                  <a:lnTo>
                    <a:pt x="8237" y="80311"/>
                  </a:lnTo>
                  <a:lnTo>
                    <a:pt x="0" y="117449"/>
                  </a:lnTo>
                  <a:lnTo>
                    <a:pt x="8237" y="154587"/>
                  </a:lnTo>
                  <a:lnTo>
                    <a:pt x="31174" y="186830"/>
                  </a:lnTo>
                  <a:lnTo>
                    <a:pt x="66145" y="212249"/>
                  </a:lnTo>
                  <a:lnTo>
                    <a:pt x="110488" y="228915"/>
                  </a:lnTo>
                  <a:lnTo>
                    <a:pt x="161538" y="234899"/>
                  </a:lnTo>
                  <a:lnTo>
                    <a:pt x="212589" y="228915"/>
                  </a:lnTo>
                  <a:lnTo>
                    <a:pt x="256932" y="212249"/>
                  </a:lnTo>
                  <a:lnTo>
                    <a:pt x="291903" y="186830"/>
                  </a:lnTo>
                  <a:lnTo>
                    <a:pt x="314840" y="154587"/>
                  </a:lnTo>
                  <a:lnTo>
                    <a:pt x="323077" y="117449"/>
                  </a:lnTo>
                  <a:lnTo>
                    <a:pt x="314840" y="80311"/>
                  </a:lnTo>
                  <a:lnTo>
                    <a:pt x="291903" y="48068"/>
                  </a:lnTo>
                  <a:lnTo>
                    <a:pt x="256932" y="22649"/>
                  </a:lnTo>
                  <a:lnTo>
                    <a:pt x="212589" y="5983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0211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078406" y="3006814"/>
            <a:ext cx="1708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BC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515111" y="2974194"/>
            <a:ext cx="325120" cy="236854"/>
            <a:chOff x="5515111" y="2974194"/>
            <a:chExt cx="325120" cy="236854"/>
          </a:xfrm>
        </p:grpSpPr>
        <p:sp>
          <p:nvSpPr>
            <p:cNvPr id="91" name="object 91"/>
            <p:cNvSpPr/>
            <p:nvPr/>
          </p:nvSpPr>
          <p:spPr>
            <a:xfrm>
              <a:off x="5516063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38" y="0"/>
                  </a:moveTo>
                  <a:lnTo>
                    <a:pt x="110488" y="5983"/>
                  </a:lnTo>
                  <a:lnTo>
                    <a:pt x="66145" y="22649"/>
                  </a:lnTo>
                  <a:lnTo>
                    <a:pt x="31174" y="48068"/>
                  </a:lnTo>
                  <a:lnTo>
                    <a:pt x="8237" y="80311"/>
                  </a:lnTo>
                  <a:lnTo>
                    <a:pt x="0" y="117449"/>
                  </a:lnTo>
                  <a:lnTo>
                    <a:pt x="8237" y="154587"/>
                  </a:lnTo>
                  <a:lnTo>
                    <a:pt x="31174" y="186830"/>
                  </a:lnTo>
                  <a:lnTo>
                    <a:pt x="66145" y="212249"/>
                  </a:lnTo>
                  <a:lnTo>
                    <a:pt x="110488" y="228915"/>
                  </a:lnTo>
                  <a:lnTo>
                    <a:pt x="161538" y="234899"/>
                  </a:lnTo>
                  <a:lnTo>
                    <a:pt x="212589" y="228915"/>
                  </a:lnTo>
                  <a:lnTo>
                    <a:pt x="256933" y="212249"/>
                  </a:lnTo>
                  <a:lnTo>
                    <a:pt x="291905" y="186830"/>
                  </a:lnTo>
                  <a:lnTo>
                    <a:pt x="314841" y="154587"/>
                  </a:lnTo>
                  <a:lnTo>
                    <a:pt x="323079" y="117449"/>
                  </a:lnTo>
                  <a:lnTo>
                    <a:pt x="314841" y="80311"/>
                  </a:lnTo>
                  <a:lnTo>
                    <a:pt x="291905" y="48068"/>
                  </a:lnTo>
                  <a:lnTo>
                    <a:pt x="256933" y="22649"/>
                  </a:lnTo>
                  <a:lnTo>
                    <a:pt x="212589" y="5983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16063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5592359" y="3006814"/>
            <a:ext cx="1708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BD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058398" y="2974194"/>
            <a:ext cx="325120" cy="236854"/>
            <a:chOff x="6058398" y="2974194"/>
            <a:chExt cx="325120" cy="236854"/>
          </a:xfrm>
        </p:grpSpPr>
        <p:sp>
          <p:nvSpPr>
            <p:cNvPr id="95" name="object 95"/>
            <p:cNvSpPr/>
            <p:nvPr/>
          </p:nvSpPr>
          <p:spPr>
            <a:xfrm>
              <a:off x="6059351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161538" y="0"/>
                  </a:moveTo>
                  <a:lnTo>
                    <a:pt x="110488" y="5983"/>
                  </a:lnTo>
                  <a:lnTo>
                    <a:pt x="66145" y="22649"/>
                  </a:lnTo>
                  <a:lnTo>
                    <a:pt x="31174" y="48068"/>
                  </a:lnTo>
                  <a:lnTo>
                    <a:pt x="8237" y="80311"/>
                  </a:lnTo>
                  <a:lnTo>
                    <a:pt x="0" y="117449"/>
                  </a:lnTo>
                  <a:lnTo>
                    <a:pt x="8237" y="154587"/>
                  </a:lnTo>
                  <a:lnTo>
                    <a:pt x="31174" y="186830"/>
                  </a:lnTo>
                  <a:lnTo>
                    <a:pt x="66145" y="212249"/>
                  </a:lnTo>
                  <a:lnTo>
                    <a:pt x="110488" y="228915"/>
                  </a:lnTo>
                  <a:lnTo>
                    <a:pt x="161538" y="234899"/>
                  </a:lnTo>
                  <a:lnTo>
                    <a:pt x="212589" y="228915"/>
                  </a:lnTo>
                  <a:lnTo>
                    <a:pt x="256932" y="212249"/>
                  </a:lnTo>
                  <a:lnTo>
                    <a:pt x="291903" y="186830"/>
                  </a:lnTo>
                  <a:lnTo>
                    <a:pt x="314840" y="154587"/>
                  </a:lnTo>
                  <a:lnTo>
                    <a:pt x="323077" y="117449"/>
                  </a:lnTo>
                  <a:lnTo>
                    <a:pt x="314840" y="80311"/>
                  </a:lnTo>
                  <a:lnTo>
                    <a:pt x="291903" y="48068"/>
                  </a:lnTo>
                  <a:lnTo>
                    <a:pt x="256932" y="22649"/>
                  </a:lnTo>
                  <a:lnTo>
                    <a:pt x="212589" y="5983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059351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4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138553" y="3006814"/>
            <a:ext cx="16510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 MT"/>
                <a:cs typeface="Arial MT"/>
              </a:rPr>
              <a:t>BE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572351" y="2974194"/>
            <a:ext cx="325120" cy="236854"/>
            <a:chOff x="6572351" y="2974194"/>
            <a:chExt cx="325120" cy="236854"/>
          </a:xfrm>
        </p:grpSpPr>
        <p:sp>
          <p:nvSpPr>
            <p:cNvPr id="99" name="object 99"/>
            <p:cNvSpPr/>
            <p:nvPr/>
          </p:nvSpPr>
          <p:spPr>
            <a:xfrm>
              <a:off x="6573303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161538" y="0"/>
                  </a:moveTo>
                  <a:lnTo>
                    <a:pt x="110488" y="5983"/>
                  </a:lnTo>
                  <a:lnTo>
                    <a:pt x="66145" y="22649"/>
                  </a:lnTo>
                  <a:lnTo>
                    <a:pt x="31174" y="48068"/>
                  </a:lnTo>
                  <a:lnTo>
                    <a:pt x="8237" y="80311"/>
                  </a:lnTo>
                  <a:lnTo>
                    <a:pt x="0" y="117449"/>
                  </a:lnTo>
                  <a:lnTo>
                    <a:pt x="8237" y="154587"/>
                  </a:lnTo>
                  <a:lnTo>
                    <a:pt x="31174" y="186830"/>
                  </a:lnTo>
                  <a:lnTo>
                    <a:pt x="66145" y="212249"/>
                  </a:lnTo>
                  <a:lnTo>
                    <a:pt x="110488" y="228915"/>
                  </a:lnTo>
                  <a:lnTo>
                    <a:pt x="161538" y="234899"/>
                  </a:lnTo>
                  <a:lnTo>
                    <a:pt x="212589" y="228915"/>
                  </a:lnTo>
                  <a:lnTo>
                    <a:pt x="256932" y="212249"/>
                  </a:lnTo>
                  <a:lnTo>
                    <a:pt x="291904" y="186830"/>
                  </a:lnTo>
                  <a:lnTo>
                    <a:pt x="314841" y="154587"/>
                  </a:lnTo>
                  <a:lnTo>
                    <a:pt x="323079" y="117449"/>
                  </a:lnTo>
                  <a:lnTo>
                    <a:pt x="314841" y="80311"/>
                  </a:lnTo>
                  <a:lnTo>
                    <a:pt x="291904" y="48068"/>
                  </a:lnTo>
                  <a:lnTo>
                    <a:pt x="256932" y="22649"/>
                  </a:lnTo>
                  <a:lnTo>
                    <a:pt x="212589" y="5983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73304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6646692" y="3006814"/>
            <a:ext cx="17653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CD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100971" y="2974194"/>
            <a:ext cx="325120" cy="236854"/>
            <a:chOff x="7100971" y="2974194"/>
            <a:chExt cx="325120" cy="236854"/>
          </a:xfrm>
        </p:grpSpPr>
        <p:sp>
          <p:nvSpPr>
            <p:cNvPr id="103" name="object 103"/>
            <p:cNvSpPr/>
            <p:nvPr/>
          </p:nvSpPr>
          <p:spPr>
            <a:xfrm>
              <a:off x="7101923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161540" y="0"/>
                  </a:moveTo>
                  <a:lnTo>
                    <a:pt x="110489" y="5983"/>
                  </a:lnTo>
                  <a:lnTo>
                    <a:pt x="66146" y="22649"/>
                  </a:lnTo>
                  <a:lnTo>
                    <a:pt x="31174" y="48068"/>
                  </a:lnTo>
                  <a:lnTo>
                    <a:pt x="8237" y="80311"/>
                  </a:lnTo>
                  <a:lnTo>
                    <a:pt x="0" y="117449"/>
                  </a:lnTo>
                  <a:lnTo>
                    <a:pt x="8237" y="154587"/>
                  </a:lnTo>
                  <a:lnTo>
                    <a:pt x="31174" y="186830"/>
                  </a:lnTo>
                  <a:lnTo>
                    <a:pt x="66146" y="212249"/>
                  </a:lnTo>
                  <a:lnTo>
                    <a:pt x="110489" y="228915"/>
                  </a:lnTo>
                  <a:lnTo>
                    <a:pt x="161540" y="234899"/>
                  </a:lnTo>
                  <a:lnTo>
                    <a:pt x="212590" y="228915"/>
                  </a:lnTo>
                  <a:lnTo>
                    <a:pt x="256933" y="212249"/>
                  </a:lnTo>
                  <a:lnTo>
                    <a:pt x="291905" y="186830"/>
                  </a:lnTo>
                  <a:lnTo>
                    <a:pt x="314841" y="154587"/>
                  </a:lnTo>
                  <a:lnTo>
                    <a:pt x="323079" y="117449"/>
                  </a:lnTo>
                  <a:lnTo>
                    <a:pt x="314841" y="80311"/>
                  </a:lnTo>
                  <a:lnTo>
                    <a:pt x="291905" y="48068"/>
                  </a:lnTo>
                  <a:lnTo>
                    <a:pt x="256933" y="22649"/>
                  </a:lnTo>
                  <a:lnTo>
                    <a:pt x="212590" y="5983"/>
                  </a:lnTo>
                  <a:lnTo>
                    <a:pt x="161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01924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0" y="117449"/>
                  </a:moveTo>
                  <a:lnTo>
                    <a:pt x="31174" y="48068"/>
                  </a:lnTo>
                  <a:lnTo>
                    <a:pt x="66145" y="22649"/>
                  </a:lnTo>
                  <a:lnTo>
                    <a:pt x="110488" y="5983"/>
                  </a:lnTo>
                  <a:lnTo>
                    <a:pt x="161539" y="0"/>
                  </a:lnTo>
                  <a:lnTo>
                    <a:pt x="212589" y="5983"/>
                  </a:lnTo>
                  <a:lnTo>
                    <a:pt x="256932" y="22649"/>
                  </a:lnTo>
                  <a:lnTo>
                    <a:pt x="291904" y="48068"/>
                  </a:lnTo>
                  <a:lnTo>
                    <a:pt x="314841" y="80311"/>
                  </a:lnTo>
                  <a:lnTo>
                    <a:pt x="323078" y="117449"/>
                  </a:lnTo>
                  <a:lnTo>
                    <a:pt x="314841" y="154587"/>
                  </a:lnTo>
                  <a:lnTo>
                    <a:pt x="291904" y="186830"/>
                  </a:lnTo>
                  <a:lnTo>
                    <a:pt x="256932" y="212248"/>
                  </a:lnTo>
                  <a:lnTo>
                    <a:pt x="212589" y="228914"/>
                  </a:lnTo>
                  <a:lnTo>
                    <a:pt x="161539" y="234898"/>
                  </a:lnTo>
                  <a:lnTo>
                    <a:pt x="110488" y="228914"/>
                  </a:lnTo>
                  <a:lnTo>
                    <a:pt x="66145" y="212248"/>
                  </a:lnTo>
                  <a:lnTo>
                    <a:pt x="31174" y="186830"/>
                  </a:lnTo>
                  <a:lnTo>
                    <a:pt x="8237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7178219" y="3006814"/>
            <a:ext cx="1708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CE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600257" y="2974194"/>
            <a:ext cx="325120" cy="236854"/>
            <a:chOff x="7600257" y="2974194"/>
            <a:chExt cx="325120" cy="236854"/>
          </a:xfrm>
        </p:grpSpPr>
        <p:sp>
          <p:nvSpPr>
            <p:cNvPr id="107" name="object 107"/>
            <p:cNvSpPr/>
            <p:nvPr/>
          </p:nvSpPr>
          <p:spPr>
            <a:xfrm>
              <a:off x="760121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161472" y="0"/>
                  </a:moveTo>
                  <a:lnTo>
                    <a:pt x="110429" y="5983"/>
                  </a:lnTo>
                  <a:lnTo>
                    <a:pt x="66102" y="22649"/>
                  </a:lnTo>
                  <a:lnTo>
                    <a:pt x="31150" y="48068"/>
                  </a:lnTo>
                  <a:lnTo>
                    <a:pt x="8230" y="80311"/>
                  </a:lnTo>
                  <a:lnTo>
                    <a:pt x="0" y="117449"/>
                  </a:lnTo>
                  <a:lnTo>
                    <a:pt x="8230" y="154587"/>
                  </a:lnTo>
                  <a:lnTo>
                    <a:pt x="31150" y="186830"/>
                  </a:lnTo>
                  <a:lnTo>
                    <a:pt x="66102" y="212249"/>
                  </a:lnTo>
                  <a:lnTo>
                    <a:pt x="110429" y="228915"/>
                  </a:lnTo>
                  <a:lnTo>
                    <a:pt x="161472" y="234899"/>
                  </a:lnTo>
                  <a:lnTo>
                    <a:pt x="212548" y="228915"/>
                  </a:lnTo>
                  <a:lnTo>
                    <a:pt x="256894" y="212249"/>
                  </a:lnTo>
                  <a:lnTo>
                    <a:pt x="291856" y="186830"/>
                  </a:lnTo>
                  <a:lnTo>
                    <a:pt x="314780" y="154587"/>
                  </a:lnTo>
                  <a:lnTo>
                    <a:pt x="323011" y="117449"/>
                  </a:lnTo>
                  <a:lnTo>
                    <a:pt x="314780" y="80311"/>
                  </a:lnTo>
                  <a:lnTo>
                    <a:pt x="291856" y="48068"/>
                  </a:lnTo>
                  <a:lnTo>
                    <a:pt x="256894" y="22649"/>
                  </a:lnTo>
                  <a:lnTo>
                    <a:pt x="212548" y="5983"/>
                  </a:lnTo>
                  <a:lnTo>
                    <a:pt x="161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601210" y="2975146"/>
              <a:ext cx="323215" cy="234950"/>
            </a:xfrm>
            <a:custGeom>
              <a:avLst/>
              <a:gdLst/>
              <a:ahLst/>
              <a:cxnLst/>
              <a:rect l="l" t="t" r="r" b="b"/>
              <a:pathLst>
                <a:path w="323215" h="234950">
                  <a:moveTo>
                    <a:pt x="0" y="117449"/>
                  </a:moveTo>
                  <a:lnTo>
                    <a:pt x="31150" y="48068"/>
                  </a:lnTo>
                  <a:lnTo>
                    <a:pt x="66103" y="22649"/>
                  </a:lnTo>
                  <a:lnTo>
                    <a:pt x="110429" y="5983"/>
                  </a:lnTo>
                  <a:lnTo>
                    <a:pt x="161473" y="0"/>
                  </a:lnTo>
                  <a:lnTo>
                    <a:pt x="212549" y="5983"/>
                  </a:lnTo>
                  <a:lnTo>
                    <a:pt x="256895" y="22649"/>
                  </a:lnTo>
                  <a:lnTo>
                    <a:pt x="291857" y="48068"/>
                  </a:lnTo>
                  <a:lnTo>
                    <a:pt x="314781" y="80311"/>
                  </a:lnTo>
                  <a:lnTo>
                    <a:pt x="323012" y="117449"/>
                  </a:lnTo>
                  <a:lnTo>
                    <a:pt x="314781" y="154587"/>
                  </a:lnTo>
                  <a:lnTo>
                    <a:pt x="291857" y="186830"/>
                  </a:lnTo>
                  <a:lnTo>
                    <a:pt x="256895" y="212248"/>
                  </a:lnTo>
                  <a:lnTo>
                    <a:pt x="212549" y="228914"/>
                  </a:lnTo>
                  <a:lnTo>
                    <a:pt x="161473" y="234898"/>
                  </a:lnTo>
                  <a:lnTo>
                    <a:pt x="110429" y="228914"/>
                  </a:lnTo>
                  <a:lnTo>
                    <a:pt x="66103" y="212248"/>
                  </a:lnTo>
                  <a:lnTo>
                    <a:pt x="31150" y="186830"/>
                  </a:lnTo>
                  <a:lnTo>
                    <a:pt x="8230" y="154587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7677505" y="3006814"/>
            <a:ext cx="1708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3855847" y="2210605"/>
            <a:ext cx="325120" cy="237490"/>
            <a:chOff x="3855847" y="2210605"/>
            <a:chExt cx="325120" cy="237490"/>
          </a:xfrm>
        </p:grpSpPr>
        <p:sp>
          <p:nvSpPr>
            <p:cNvPr id="111" name="object 111"/>
            <p:cNvSpPr/>
            <p:nvPr/>
          </p:nvSpPr>
          <p:spPr>
            <a:xfrm>
              <a:off x="3856799" y="221155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40" y="0"/>
                  </a:moveTo>
                  <a:lnTo>
                    <a:pt x="110463" y="5990"/>
                  </a:lnTo>
                  <a:lnTo>
                    <a:pt x="66117" y="22669"/>
                  </a:lnTo>
                  <a:lnTo>
                    <a:pt x="31155" y="48097"/>
                  </a:lnTo>
                  <a:lnTo>
                    <a:pt x="8231" y="80337"/>
                  </a:lnTo>
                  <a:lnTo>
                    <a:pt x="0" y="117449"/>
                  </a:lnTo>
                  <a:lnTo>
                    <a:pt x="8231" y="154594"/>
                  </a:lnTo>
                  <a:lnTo>
                    <a:pt x="31155" y="186854"/>
                  </a:lnTo>
                  <a:lnTo>
                    <a:pt x="66117" y="212293"/>
                  </a:lnTo>
                  <a:lnTo>
                    <a:pt x="110463" y="228975"/>
                  </a:lnTo>
                  <a:lnTo>
                    <a:pt x="161540" y="234966"/>
                  </a:lnTo>
                  <a:lnTo>
                    <a:pt x="212583" y="228975"/>
                  </a:lnTo>
                  <a:lnTo>
                    <a:pt x="256910" y="212293"/>
                  </a:lnTo>
                  <a:lnTo>
                    <a:pt x="291862" y="186854"/>
                  </a:lnTo>
                  <a:lnTo>
                    <a:pt x="314782" y="154594"/>
                  </a:lnTo>
                  <a:lnTo>
                    <a:pt x="323013" y="117449"/>
                  </a:lnTo>
                  <a:lnTo>
                    <a:pt x="314782" y="80337"/>
                  </a:lnTo>
                  <a:lnTo>
                    <a:pt x="291862" y="48097"/>
                  </a:lnTo>
                  <a:lnTo>
                    <a:pt x="256910" y="22669"/>
                  </a:lnTo>
                  <a:lnTo>
                    <a:pt x="212583" y="5990"/>
                  </a:lnTo>
                  <a:lnTo>
                    <a:pt x="161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56800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970821" y="2243225"/>
            <a:ext cx="95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560674" y="2210605"/>
            <a:ext cx="325120" cy="237490"/>
            <a:chOff x="4560674" y="2210605"/>
            <a:chExt cx="325120" cy="237490"/>
          </a:xfrm>
        </p:grpSpPr>
        <p:sp>
          <p:nvSpPr>
            <p:cNvPr id="115" name="object 115"/>
            <p:cNvSpPr/>
            <p:nvPr/>
          </p:nvSpPr>
          <p:spPr>
            <a:xfrm>
              <a:off x="4561626" y="221155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38" y="0"/>
                  </a:moveTo>
                  <a:lnTo>
                    <a:pt x="110463" y="5990"/>
                  </a:lnTo>
                  <a:lnTo>
                    <a:pt x="66117" y="22669"/>
                  </a:lnTo>
                  <a:lnTo>
                    <a:pt x="31154" y="48097"/>
                  </a:lnTo>
                  <a:lnTo>
                    <a:pt x="8231" y="80337"/>
                  </a:lnTo>
                  <a:lnTo>
                    <a:pt x="0" y="117449"/>
                  </a:lnTo>
                  <a:lnTo>
                    <a:pt x="8231" y="154594"/>
                  </a:lnTo>
                  <a:lnTo>
                    <a:pt x="31154" y="186854"/>
                  </a:lnTo>
                  <a:lnTo>
                    <a:pt x="66117" y="212293"/>
                  </a:lnTo>
                  <a:lnTo>
                    <a:pt x="110463" y="228975"/>
                  </a:lnTo>
                  <a:lnTo>
                    <a:pt x="161538" y="234966"/>
                  </a:lnTo>
                  <a:lnTo>
                    <a:pt x="212582" y="228975"/>
                  </a:lnTo>
                  <a:lnTo>
                    <a:pt x="256909" y="212293"/>
                  </a:lnTo>
                  <a:lnTo>
                    <a:pt x="291862" y="186854"/>
                  </a:lnTo>
                  <a:lnTo>
                    <a:pt x="314782" y="154594"/>
                  </a:lnTo>
                  <a:lnTo>
                    <a:pt x="323013" y="117449"/>
                  </a:lnTo>
                  <a:lnTo>
                    <a:pt x="314782" y="80337"/>
                  </a:lnTo>
                  <a:lnTo>
                    <a:pt x="291862" y="48097"/>
                  </a:lnTo>
                  <a:lnTo>
                    <a:pt x="256909" y="22669"/>
                  </a:lnTo>
                  <a:lnTo>
                    <a:pt x="212582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61627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675647" y="2243225"/>
            <a:ext cx="95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5250834" y="2210605"/>
            <a:ext cx="325120" cy="237490"/>
            <a:chOff x="5250834" y="2210605"/>
            <a:chExt cx="325120" cy="237490"/>
          </a:xfrm>
        </p:grpSpPr>
        <p:sp>
          <p:nvSpPr>
            <p:cNvPr id="119" name="object 119"/>
            <p:cNvSpPr/>
            <p:nvPr/>
          </p:nvSpPr>
          <p:spPr>
            <a:xfrm>
              <a:off x="5251786" y="221155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472" y="0"/>
                  </a:moveTo>
                  <a:lnTo>
                    <a:pt x="110429" y="5990"/>
                  </a:lnTo>
                  <a:lnTo>
                    <a:pt x="66102" y="22669"/>
                  </a:lnTo>
                  <a:lnTo>
                    <a:pt x="31150" y="48097"/>
                  </a:lnTo>
                  <a:lnTo>
                    <a:pt x="8230" y="80337"/>
                  </a:lnTo>
                  <a:lnTo>
                    <a:pt x="0" y="117449"/>
                  </a:lnTo>
                  <a:lnTo>
                    <a:pt x="8230" y="154594"/>
                  </a:lnTo>
                  <a:lnTo>
                    <a:pt x="31150" y="186854"/>
                  </a:lnTo>
                  <a:lnTo>
                    <a:pt x="66102" y="212293"/>
                  </a:lnTo>
                  <a:lnTo>
                    <a:pt x="110429" y="228975"/>
                  </a:lnTo>
                  <a:lnTo>
                    <a:pt x="161472" y="234966"/>
                  </a:lnTo>
                  <a:lnTo>
                    <a:pt x="212548" y="228975"/>
                  </a:lnTo>
                  <a:lnTo>
                    <a:pt x="256895" y="212293"/>
                  </a:lnTo>
                  <a:lnTo>
                    <a:pt x="291857" y="186854"/>
                  </a:lnTo>
                  <a:lnTo>
                    <a:pt x="314781" y="154594"/>
                  </a:lnTo>
                  <a:lnTo>
                    <a:pt x="323013" y="117449"/>
                  </a:lnTo>
                  <a:lnTo>
                    <a:pt x="314781" y="80337"/>
                  </a:lnTo>
                  <a:lnTo>
                    <a:pt x="291857" y="48097"/>
                  </a:lnTo>
                  <a:lnTo>
                    <a:pt x="256895" y="22669"/>
                  </a:lnTo>
                  <a:lnTo>
                    <a:pt x="212548" y="5990"/>
                  </a:lnTo>
                  <a:lnTo>
                    <a:pt x="161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51786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449"/>
                  </a:moveTo>
                  <a:lnTo>
                    <a:pt x="31150" y="48097"/>
                  </a:lnTo>
                  <a:lnTo>
                    <a:pt x="66103" y="22669"/>
                  </a:lnTo>
                  <a:lnTo>
                    <a:pt x="110429" y="5990"/>
                  </a:lnTo>
                  <a:lnTo>
                    <a:pt x="161473" y="0"/>
                  </a:lnTo>
                  <a:lnTo>
                    <a:pt x="212549" y="5990"/>
                  </a:lnTo>
                  <a:lnTo>
                    <a:pt x="256895" y="22669"/>
                  </a:lnTo>
                  <a:lnTo>
                    <a:pt x="291857" y="48097"/>
                  </a:lnTo>
                  <a:lnTo>
                    <a:pt x="314781" y="80337"/>
                  </a:lnTo>
                  <a:lnTo>
                    <a:pt x="323012" y="117449"/>
                  </a:lnTo>
                  <a:lnTo>
                    <a:pt x="314781" y="154594"/>
                  </a:lnTo>
                  <a:lnTo>
                    <a:pt x="291857" y="186853"/>
                  </a:lnTo>
                  <a:lnTo>
                    <a:pt x="256895" y="212292"/>
                  </a:lnTo>
                  <a:lnTo>
                    <a:pt x="212549" y="228975"/>
                  </a:lnTo>
                  <a:lnTo>
                    <a:pt x="161473" y="234965"/>
                  </a:lnTo>
                  <a:lnTo>
                    <a:pt x="110429" y="228975"/>
                  </a:lnTo>
                  <a:lnTo>
                    <a:pt x="66103" y="212292"/>
                  </a:lnTo>
                  <a:lnTo>
                    <a:pt x="31150" y="186853"/>
                  </a:lnTo>
                  <a:lnTo>
                    <a:pt x="8230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5362900" y="2243225"/>
            <a:ext cx="10096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C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5970328" y="2210605"/>
            <a:ext cx="325120" cy="237490"/>
            <a:chOff x="5970328" y="2210605"/>
            <a:chExt cx="325120" cy="237490"/>
          </a:xfrm>
        </p:grpSpPr>
        <p:sp>
          <p:nvSpPr>
            <p:cNvPr id="123" name="object 123"/>
            <p:cNvSpPr/>
            <p:nvPr/>
          </p:nvSpPr>
          <p:spPr>
            <a:xfrm>
              <a:off x="5971280" y="221155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38" y="0"/>
                  </a:moveTo>
                  <a:lnTo>
                    <a:pt x="110463" y="5990"/>
                  </a:lnTo>
                  <a:lnTo>
                    <a:pt x="66117" y="22669"/>
                  </a:lnTo>
                  <a:lnTo>
                    <a:pt x="31154" y="48097"/>
                  </a:lnTo>
                  <a:lnTo>
                    <a:pt x="8231" y="80337"/>
                  </a:lnTo>
                  <a:lnTo>
                    <a:pt x="0" y="117449"/>
                  </a:lnTo>
                  <a:lnTo>
                    <a:pt x="8231" y="154594"/>
                  </a:lnTo>
                  <a:lnTo>
                    <a:pt x="31154" y="186854"/>
                  </a:lnTo>
                  <a:lnTo>
                    <a:pt x="66117" y="212293"/>
                  </a:lnTo>
                  <a:lnTo>
                    <a:pt x="110463" y="228975"/>
                  </a:lnTo>
                  <a:lnTo>
                    <a:pt x="161538" y="234966"/>
                  </a:lnTo>
                  <a:lnTo>
                    <a:pt x="212582" y="228975"/>
                  </a:lnTo>
                  <a:lnTo>
                    <a:pt x="256909" y="212293"/>
                  </a:lnTo>
                  <a:lnTo>
                    <a:pt x="291861" y="186854"/>
                  </a:lnTo>
                  <a:lnTo>
                    <a:pt x="314782" y="154594"/>
                  </a:lnTo>
                  <a:lnTo>
                    <a:pt x="323013" y="117449"/>
                  </a:lnTo>
                  <a:lnTo>
                    <a:pt x="314782" y="80337"/>
                  </a:lnTo>
                  <a:lnTo>
                    <a:pt x="291861" y="48097"/>
                  </a:lnTo>
                  <a:lnTo>
                    <a:pt x="256909" y="22669"/>
                  </a:lnTo>
                  <a:lnTo>
                    <a:pt x="212582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71281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082395" y="2243225"/>
            <a:ext cx="10096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6675155" y="2210605"/>
            <a:ext cx="325120" cy="237490"/>
            <a:chOff x="6675155" y="2210605"/>
            <a:chExt cx="325120" cy="237490"/>
          </a:xfrm>
        </p:grpSpPr>
        <p:sp>
          <p:nvSpPr>
            <p:cNvPr id="127" name="object 127"/>
            <p:cNvSpPr/>
            <p:nvPr/>
          </p:nvSpPr>
          <p:spPr>
            <a:xfrm>
              <a:off x="6676107" y="221155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161538" y="0"/>
                  </a:moveTo>
                  <a:lnTo>
                    <a:pt x="110463" y="5990"/>
                  </a:lnTo>
                  <a:lnTo>
                    <a:pt x="66117" y="22669"/>
                  </a:lnTo>
                  <a:lnTo>
                    <a:pt x="31154" y="48097"/>
                  </a:lnTo>
                  <a:lnTo>
                    <a:pt x="8231" y="80337"/>
                  </a:lnTo>
                  <a:lnTo>
                    <a:pt x="0" y="117449"/>
                  </a:lnTo>
                  <a:lnTo>
                    <a:pt x="8231" y="154594"/>
                  </a:lnTo>
                  <a:lnTo>
                    <a:pt x="31154" y="186854"/>
                  </a:lnTo>
                  <a:lnTo>
                    <a:pt x="66117" y="212293"/>
                  </a:lnTo>
                  <a:lnTo>
                    <a:pt x="110463" y="228975"/>
                  </a:lnTo>
                  <a:lnTo>
                    <a:pt x="161538" y="234966"/>
                  </a:lnTo>
                  <a:lnTo>
                    <a:pt x="212582" y="228975"/>
                  </a:lnTo>
                  <a:lnTo>
                    <a:pt x="256908" y="212293"/>
                  </a:lnTo>
                  <a:lnTo>
                    <a:pt x="291861" y="186854"/>
                  </a:lnTo>
                  <a:lnTo>
                    <a:pt x="314781" y="154594"/>
                  </a:lnTo>
                  <a:lnTo>
                    <a:pt x="323011" y="117449"/>
                  </a:lnTo>
                  <a:lnTo>
                    <a:pt x="314781" y="80337"/>
                  </a:lnTo>
                  <a:lnTo>
                    <a:pt x="291861" y="48097"/>
                  </a:lnTo>
                  <a:lnTo>
                    <a:pt x="256908" y="22669"/>
                  </a:lnTo>
                  <a:lnTo>
                    <a:pt x="212582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76107" y="2211558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449"/>
                  </a:moveTo>
                  <a:lnTo>
                    <a:pt x="31155" y="48097"/>
                  </a:lnTo>
                  <a:lnTo>
                    <a:pt x="66117" y="22669"/>
                  </a:lnTo>
                  <a:lnTo>
                    <a:pt x="110463" y="5990"/>
                  </a:lnTo>
                  <a:lnTo>
                    <a:pt x="161539" y="0"/>
                  </a:lnTo>
                  <a:lnTo>
                    <a:pt x="212582" y="5990"/>
                  </a:lnTo>
                  <a:lnTo>
                    <a:pt x="256909" y="22669"/>
                  </a:lnTo>
                  <a:lnTo>
                    <a:pt x="291861" y="48097"/>
                  </a:lnTo>
                  <a:lnTo>
                    <a:pt x="314782" y="80337"/>
                  </a:lnTo>
                  <a:lnTo>
                    <a:pt x="323012" y="117449"/>
                  </a:lnTo>
                  <a:lnTo>
                    <a:pt x="314782" y="154594"/>
                  </a:lnTo>
                  <a:lnTo>
                    <a:pt x="291861" y="186853"/>
                  </a:lnTo>
                  <a:lnTo>
                    <a:pt x="256909" y="212292"/>
                  </a:lnTo>
                  <a:lnTo>
                    <a:pt x="212582" y="228975"/>
                  </a:lnTo>
                  <a:lnTo>
                    <a:pt x="161539" y="234965"/>
                  </a:lnTo>
                  <a:lnTo>
                    <a:pt x="110463" y="228975"/>
                  </a:lnTo>
                  <a:lnTo>
                    <a:pt x="66117" y="212292"/>
                  </a:lnTo>
                  <a:lnTo>
                    <a:pt x="31155" y="186853"/>
                  </a:lnTo>
                  <a:lnTo>
                    <a:pt x="8231" y="154594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790128" y="2243225"/>
            <a:ext cx="95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2901384" y="3796474"/>
            <a:ext cx="839469" cy="237490"/>
            <a:chOff x="2901384" y="3796474"/>
            <a:chExt cx="839469" cy="237490"/>
          </a:xfrm>
        </p:grpSpPr>
        <p:sp>
          <p:nvSpPr>
            <p:cNvPr id="131" name="object 131"/>
            <p:cNvSpPr/>
            <p:nvPr/>
          </p:nvSpPr>
          <p:spPr>
            <a:xfrm>
              <a:off x="2902336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19" y="0"/>
                  </a:moveTo>
                  <a:lnTo>
                    <a:pt x="110466" y="5990"/>
                  </a:lnTo>
                  <a:lnTo>
                    <a:pt x="66127" y="22673"/>
                  </a:lnTo>
                  <a:lnTo>
                    <a:pt x="31163" y="48111"/>
                  </a:lnTo>
                  <a:lnTo>
                    <a:pt x="8234" y="80371"/>
                  </a:lnTo>
                  <a:lnTo>
                    <a:pt x="0" y="117515"/>
                  </a:lnTo>
                  <a:lnTo>
                    <a:pt x="8234" y="154627"/>
                  </a:lnTo>
                  <a:lnTo>
                    <a:pt x="31163" y="186867"/>
                  </a:lnTo>
                  <a:lnTo>
                    <a:pt x="66127" y="212296"/>
                  </a:lnTo>
                  <a:lnTo>
                    <a:pt x="110466" y="228974"/>
                  </a:lnTo>
                  <a:lnTo>
                    <a:pt x="161519" y="234965"/>
                  </a:lnTo>
                  <a:lnTo>
                    <a:pt x="212574" y="228974"/>
                  </a:lnTo>
                  <a:lnTo>
                    <a:pt x="256914" y="212296"/>
                  </a:lnTo>
                  <a:lnTo>
                    <a:pt x="291880" y="186867"/>
                  </a:lnTo>
                  <a:lnTo>
                    <a:pt x="314811" y="154627"/>
                  </a:lnTo>
                  <a:lnTo>
                    <a:pt x="323046" y="117515"/>
                  </a:lnTo>
                  <a:lnTo>
                    <a:pt x="314811" y="80371"/>
                  </a:lnTo>
                  <a:lnTo>
                    <a:pt x="291880" y="48111"/>
                  </a:lnTo>
                  <a:lnTo>
                    <a:pt x="256914" y="22673"/>
                  </a:lnTo>
                  <a:lnTo>
                    <a:pt x="212574" y="5990"/>
                  </a:lnTo>
                  <a:lnTo>
                    <a:pt x="16151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902337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63" y="48112"/>
                  </a:lnTo>
                  <a:lnTo>
                    <a:pt x="66127" y="22673"/>
                  </a:lnTo>
                  <a:lnTo>
                    <a:pt x="110466" y="5990"/>
                  </a:lnTo>
                  <a:lnTo>
                    <a:pt x="161519" y="0"/>
                  </a:lnTo>
                  <a:lnTo>
                    <a:pt x="212573" y="5990"/>
                  </a:lnTo>
                  <a:lnTo>
                    <a:pt x="256914" y="22673"/>
                  </a:lnTo>
                  <a:lnTo>
                    <a:pt x="291880" y="48112"/>
                  </a:lnTo>
                  <a:lnTo>
                    <a:pt x="314810" y="80371"/>
                  </a:lnTo>
                  <a:lnTo>
                    <a:pt x="323045" y="117516"/>
                  </a:lnTo>
                  <a:lnTo>
                    <a:pt x="314810" y="154628"/>
                  </a:lnTo>
                  <a:lnTo>
                    <a:pt x="291880" y="186868"/>
                  </a:lnTo>
                  <a:lnTo>
                    <a:pt x="256914" y="212296"/>
                  </a:lnTo>
                  <a:lnTo>
                    <a:pt x="212573" y="228975"/>
                  </a:lnTo>
                  <a:lnTo>
                    <a:pt x="161519" y="234965"/>
                  </a:lnTo>
                  <a:lnTo>
                    <a:pt x="110466" y="228975"/>
                  </a:lnTo>
                  <a:lnTo>
                    <a:pt x="66127" y="212296"/>
                  </a:lnTo>
                  <a:lnTo>
                    <a:pt x="31163" y="186868"/>
                  </a:lnTo>
                  <a:lnTo>
                    <a:pt x="8234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16269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19" y="0"/>
                  </a:moveTo>
                  <a:lnTo>
                    <a:pt x="110471" y="5990"/>
                  </a:lnTo>
                  <a:lnTo>
                    <a:pt x="66133" y="22673"/>
                  </a:lnTo>
                  <a:lnTo>
                    <a:pt x="31167" y="48111"/>
                  </a:lnTo>
                  <a:lnTo>
                    <a:pt x="8235" y="80371"/>
                  </a:lnTo>
                  <a:lnTo>
                    <a:pt x="0" y="117515"/>
                  </a:lnTo>
                  <a:lnTo>
                    <a:pt x="8235" y="154627"/>
                  </a:lnTo>
                  <a:lnTo>
                    <a:pt x="31167" y="186867"/>
                  </a:lnTo>
                  <a:lnTo>
                    <a:pt x="66133" y="212296"/>
                  </a:lnTo>
                  <a:lnTo>
                    <a:pt x="110471" y="228974"/>
                  </a:lnTo>
                  <a:lnTo>
                    <a:pt x="161519" y="234965"/>
                  </a:lnTo>
                  <a:lnTo>
                    <a:pt x="212570" y="228974"/>
                  </a:lnTo>
                  <a:lnTo>
                    <a:pt x="256913" y="212296"/>
                  </a:lnTo>
                  <a:lnTo>
                    <a:pt x="291884" y="186867"/>
                  </a:lnTo>
                  <a:lnTo>
                    <a:pt x="314821" y="154627"/>
                  </a:lnTo>
                  <a:lnTo>
                    <a:pt x="323058" y="117515"/>
                  </a:lnTo>
                  <a:lnTo>
                    <a:pt x="314821" y="80371"/>
                  </a:lnTo>
                  <a:lnTo>
                    <a:pt x="291884" y="48111"/>
                  </a:lnTo>
                  <a:lnTo>
                    <a:pt x="256913" y="22673"/>
                  </a:lnTo>
                  <a:lnTo>
                    <a:pt x="212570" y="5990"/>
                  </a:lnTo>
                  <a:lnTo>
                    <a:pt x="16151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416270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67" y="48112"/>
                  </a:lnTo>
                  <a:lnTo>
                    <a:pt x="66133" y="22673"/>
                  </a:lnTo>
                  <a:lnTo>
                    <a:pt x="110471" y="5990"/>
                  </a:lnTo>
                  <a:lnTo>
                    <a:pt x="161519" y="0"/>
                  </a:lnTo>
                  <a:lnTo>
                    <a:pt x="212569" y="5990"/>
                  </a:lnTo>
                  <a:lnTo>
                    <a:pt x="256912" y="22673"/>
                  </a:lnTo>
                  <a:lnTo>
                    <a:pt x="291884" y="48112"/>
                  </a:lnTo>
                  <a:lnTo>
                    <a:pt x="314821" y="80371"/>
                  </a:lnTo>
                  <a:lnTo>
                    <a:pt x="323058" y="117516"/>
                  </a:lnTo>
                  <a:lnTo>
                    <a:pt x="314821" y="154628"/>
                  </a:lnTo>
                  <a:lnTo>
                    <a:pt x="291884" y="186868"/>
                  </a:lnTo>
                  <a:lnTo>
                    <a:pt x="256912" y="212296"/>
                  </a:lnTo>
                  <a:lnTo>
                    <a:pt x="212569" y="228975"/>
                  </a:lnTo>
                  <a:lnTo>
                    <a:pt x="161519" y="234965"/>
                  </a:lnTo>
                  <a:lnTo>
                    <a:pt x="110471" y="228975"/>
                  </a:lnTo>
                  <a:lnTo>
                    <a:pt x="66133" y="212296"/>
                  </a:lnTo>
                  <a:lnTo>
                    <a:pt x="31167" y="186868"/>
                  </a:lnTo>
                  <a:lnTo>
                    <a:pt x="8235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2943807" y="3829094"/>
            <a:ext cx="7543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6415" algn="l"/>
              </a:tabLst>
            </a:pPr>
            <a:r>
              <a:rPr sz="800" spc="15" dirty="0">
                <a:latin typeface="Arial MT"/>
                <a:cs typeface="Arial MT"/>
              </a:rPr>
              <a:t>ABC	ABD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3943918" y="3796474"/>
            <a:ext cx="325120" cy="237490"/>
            <a:chOff x="3943918" y="3796474"/>
            <a:chExt cx="325120" cy="237490"/>
          </a:xfrm>
        </p:grpSpPr>
        <p:sp>
          <p:nvSpPr>
            <p:cNvPr id="137" name="object 137"/>
            <p:cNvSpPr/>
            <p:nvPr/>
          </p:nvSpPr>
          <p:spPr>
            <a:xfrm>
              <a:off x="3944870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38" y="0"/>
                  </a:moveTo>
                  <a:lnTo>
                    <a:pt x="110488" y="5990"/>
                  </a:lnTo>
                  <a:lnTo>
                    <a:pt x="66145" y="22673"/>
                  </a:lnTo>
                  <a:lnTo>
                    <a:pt x="31174" y="48111"/>
                  </a:lnTo>
                  <a:lnTo>
                    <a:pt x="8237" y="80371"/>
                  </a:lnTo>
                  <a:lnTo>
                    <a:pt x="0" y="117515"/>
                  </a:lnTo>
                  <a:lnTo>
                    <a:pt x="8237" y="154627"/>
                  </a:lnTo>
                  <a:lnTo>
                    <a:pt x="31174" y="186867"/>
                  </a:lnTo>
                  <a:lnTo>
                    <a:pt x="66145" y="212296"/>
                  </a:lnTo>
                  <a:lnTo>
                    <a:pt x="110488" y="228974"/>
                  </a:lnTo>
                  <a:lnTo>
                    <a:pt x="161538" y="234965"/>
                  </a:lnTo>
                  <a:lnTo>
                    <a:pt x="212589" y="228974"/>
                  </a:lnTo>
                  <a:lnTo>
                    <a:pt x="256932" y="212296"/>
                  </a:lnTo>
                  <a:lnTo>
                    <a:pt x="291904" y="186867"/>
                  </a:lnTo>
                  <a:lnTo>
                    <a:pt x="314841" y="154627"/>
                  </a:lnTo>
                  <a:lnTo>
                    <a:pt x="323079" y="117515"/>
                  </a:lnTo>
                  <a:lnTo>
                    <a:pt x="314841" y="80371"/>
                  </a:lnTo>
                  <a:lnTo>
                    <a:pt x="291904" y="48111"/>
                  </a:lnTo>
                  <a:lnTo>
                    <a:pt x="256932" y="22673"/>
                  </a:lnTo>
                  <a:lnTo>
                    <a:pt x="212589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944870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3989254" y="3829094"/>
            <a:ext cx="2349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 MT"/>
                <a:cs typeface="Arial MT"/>
              </a:rPr>
              <a:t>ABE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4472538" y="3796474"/>
            <a:ext cx="325120" cy="237490"/>
            <a:chOff x="4472538" y="3796474"/>
            <a:chExt cx="325120" cy="237490"/>
          </a:xfrm>
        </p:grpSpPr>
        <p:sp>
          <p:nvSpPr>
            <p:cNvPr id="141" name="object 141"/>
            <p:cNvSpPr/>
            <p:nvPr/>
          </p:nvSpPr>
          <p:spPr>
            <a:xfrm>
              <a:off x="4473489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40" y="0"/>
                  </a:moveTo>
                  <a:lnTo>
                    <a:pt x="110489" y="5990"/>
                  </a:lnTo>
                  <a:lnTo>
                    <a:pt x="66146" y="22673"/>
                  </a:lnTo>
                  <a:lnTo>
                    <a:pt x="31174" y="48111"/>
                  </a:lnTo>
                  <a:lnTo>
                    <a:pt x="8237" y="80371"/>
                  </a:lnTo>
                  <a:lnTo>
                    <a:pt x="0" y="117515"/>
                  </a:lnTo>
                  <a:lnTo>
                    <a:pt x="8237" y="154627"/>
                  </a:lnTo>
                  <a:lnTo>
                    <a:pt x="31174" y="186867"/>
                  </a:lnTo>
                  <a:lnTo>
                    <a:pt x="66146" y="212296"/>
                  </a:lnTo>
                  <a:lnTo>
                    <a:pt x="110489" y="228974"/>
                  </a:lnTo>
                  <a:lnTo>
                    <a:pt x="161540" y="234965"/>
                  </a:lnTo>
                  <a:lnTo>
                    <a:pt x="212590" y="228974"/>
                  </a:lnTo>
                  <a:lnTo>
                    <a:pt x="256933" y="212296"/>
                  </a:lnTo>
                  <a:lnTo>
                    <a:pt x="291905" y="186867"/>
                  </a:lnTo>
                  <a:lnTo>
                    <a:pt x="314841" y="154627"/>
                  </a:lnTo>
                  <a:lnTo>
                    <a:pt x="323079" y="117515"/>
                  </a:lnTo>
                  <a:lnTo>
                    <a:pt x="314841" y="80371"/>
                  </a:lnTo>
                  <a:lnTo>
                    <a:pt x="291905" y="48111"/>
                  </a:lnTo>
                  <a:lnTo>
                    <a:pt x="256933" y="22673"/>
                  </a:lnTo>
                  <a:lnTo>
                    <a:pt x="212590" y="5990"/>
                  </a:lnTo>
                  <a:lnTo>
                    <a:pt x="161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3490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4512126" y="3829094"/>
            <a:ext cx="246379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ACD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5001158" y="3796474"/>
            <a:ext cx="325120" cy="237490"/>
            <a:chOff x="5001158" y="3796474"/>
            <a:chExt cx="325120" cy="237490"/>
          </a:xfrm>
        </p:grpSpPr>
        <p:sp>
          <p:nvSpPr>
            <p:cNvPr id="145" name="object 145"/>
            <p:cNvSpPr/>
            <p:nvPr/>
          </p:nvSpPr>
          <p:spPr>
            <a:xfrm>
              <a:off x="5002110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38" y="0"/>
                  </a:moveTo>
                  <a:lnTo>
                    <a:pt x="110488" y="5990"/>
                  </a:lnTo>
                  <a:lnTo>
                    <a:pt x="66145" y="22673"/>
                  </a:lnTo>
                  <a:lnTo>
                    <a:pt x="31174" y="48111"/>
                  </a:lnTo>
                  <a:lnTo>
                    <a:pt x="8237" y="80371"/>
                  </a:lnTo>
                  <a:lnTo>
                    <a:pt x="0" y="117515"/>
                  </a:lnTo>
                  <a:lnTo>
                    <a:pt x="8237" y="154627"/>
                  </a:lnTo>
                  <a:lnTo>
                    <a:pt x="31174" y="186867"/>
                  </a:lnTo>
                  <a:lnTo>
                    <a:pt x="66145" y="212296"/>
                  </a:lnTo>
                  <a:lnTo>
                    <a:pt x="110488" y="228974"/>
                  </a:lnTo>
                  <a:lnTo>
                    <a:pt x="161538" y="234965"/>
                  </a:lnTo>
                  <a:lnTo>
                    <a:pt x="212589" y="228974"/>
                  </a:lnTo>
                  <a:lnTo>
                    <a:pt x="256932" y="212296"/>
                  </a:lnTo>
                  <a:lnTo>
                    <a:pt x="291903" y="186867"/>
                  </a:lnTo>
                  <a:lnTo>
                    <a:pt x="314840" y="154627"/>
                  </a:lnTo>
                  <a:lnTo>
                    <a:pt x="323077" y="117515"/>
                  </a:lnTo>
                  <a:lnTo>
                    <a:pt x="314840" y="80371"/>
                  </a:lnTo>
                  <a:lnTo>
                    <a:pt x="291903" y="48111"/>
                  </a:lnTo>
                  <a:lnTo>
                    <a:pt x="256932" y="22673"/>
                  </a:lnTo>
                  <a:lnTo>
                    <a:pt x="212589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02110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5043587" y="3829094"/>
            <a:ext cx="24066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ACE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5515111" y="3796474"/>
            <a:ext cx="325120" cy="237490"/>
            <a:chOff x="5515111" y="3796474"/>
            <a:chExt cx="325120" cy="237490"/>
          </a:xfrm>
        </p:grpSpPr>
        <p:sp>
          <p:nvSpPr>
            <p:cNvPr id="149" name="object 149"/>
            <p:cNvSpPr/>
            <p:nvPr/>
          </p:nvSpPr>
          <p:spPr>
            <a:xfrm>
              <a:off x="5516063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38" y="0"/>
                  </a:moveTo>
                  <a:lnTo>
                    <a:pt x="110488" y="5990"/>
                  </a:lnTo>
                  <a:lnTo>
                    <a:pt x="66145" y="22673"/>
                  </a:lnTo>
                  <a:lnTo>
                    <a:pt x="31174" y="48111"/>
                  </a:lnTo>
                  <a:lnTo>
                    <a:pt x="8237" y="80371"/>
                  </a:lnTo>
                  <a:lnTo>
                    <a:pt x="0" y="117515"/>
                  </a:lnTo>
                  <a:lnTo>
                    <a:pt x="8237" y="154627"/>
                  </a:lnTo>
                  <a:lnTo>
                    <a:pt x="31174" y="186867"/>
                  </a:lnTo>
                  <a:lnTo>
                    <a:pt x="66145" y="212296"/>
                  </a:lnTo>
                  <a:lnTo>
                    <a:pt x="110488" y="228974"/>
                  </a:lnTo>
                  <a:lnTo>
                    <a:pt x="161538" y="234965"/>
                  </a:lnTo>
                  <a:lnTo>
                    <a:pt x="212589" y="228974"/>
                  </a:lnTo>
                  <a:lnTo>
                    <a:pt x="256933" y="212296"/>
                  </a:lnTo>
                  <a:lnTo>
                    <a:pt x="291905" y="186867"/>
                  </a:lnTo>
                  <a:lnTo>
                    <a:pt x="314841" y="154627"/>
                  </a:lnTo>
                  <a:lnTo>
                    <a:pt x="323079" y="117515"/>
                  </a:lnTo>
                  <a:lnTo>
                    <a:pt x="314841" y="80371"/>
                  </a:lnTo>
                  <a:lnTo>
                    <a:pt x="291905" y="48111"/>
                  </a:lnTo>
                  <a:lnTo>
                    <a:pt x="256933" y="22673"/>
                  </a:lnTo>
                  <a:lnTo>
                    <a:pt x="212589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516063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5557540" y="3829094"/>
            <a:ext cx="24066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6058398" y="3796474"/>
            <a:ext cx="325120" cy="237490"/>
            <a:chOff x="6058398" y="3796474"/>
            <a:chExt cx="325120" cy="237490"/>
          </a:xfrm>
        </p:grpSpPr>
        <p:sp>
          <p:nvSpPr>
            <p:cNvPr id="153" name="object 153"/>
            <p:cNvSpPr/>
            <p:nvPr/>
          </p:nvSpPr>
          <p:spPr>
            <a:xfrm>
              <a:off x="6059351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161538" y="0"/>
                  </a:moveTo>
                  <a:lnTo>
                    <a:pt x="110488" y="5990"/>
                  </a:lnTo>
                  <a:lnTo>
                    <a:pt x="66145" y="22673"/>
                  </a:lnTo>
                  <a:lnTo>
                    <a:pt x="31174" y="48111"/>
                  </a:lnTo>
                  <a:lnTo>
                    <a:pt x="8237" y="80371"/>
                  </a:lnTo>
                  <a:lnTo>
                    <a:pt x="0" y="117515"/>
                  </a:lnTo>
                  <a:lnTo>
                    <a:pt x="8237" y="154627"/>
                  </a:lnTo>
                  <a:lnTo>
                    <a:pt x="31174" y="186867"/>
                  </a:lnTo>
                  <a:lnTo>
                    <a:pt x="66145" y="212296"/>
                  </a:lnTo>
                  <a:lnTo>
                    <a:pt x="110488" y="228974"/>
                  </a:lnTo>
                  <a:lnTo>
                    <a:pt x="161538" y="234965"/>
                  </a:lnTo>
                  <a:lnTo>
                    <a:pt x="212589" y="228974"/>
                  </a:lnTo>
                  <a:lnTo>
                    <a:pt x="256932" y="212296"/>
                  </a:lnTo>
                  <a:lnTo>
                    <a:pt x="291903" y="186867"/>
                  </a:lnTo>
                  <a:lnTo>
                    <a:pt x="314840" y="154627"/>
                  </a:lnTo>
                  <a:lnTo>
                    <a:pt x="323077" y="117515"/>
                  </a:lnTo>
                  <a:lnTo>
                    <a:pt x="314840" y="80371"/>
                  </a:lnTo>
                  <a:lnTo>
                    <a:pt x="291903" y="48111"/>
                  </a:lnTo>
                  <a:lnTo>
                    <a:pt x="256932" y="22673"/>
                  </a:lnTo>
                  <a:lnTo>
                    <a:pt x="212589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059351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4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6097987" y="3829094"/>
            <a:ext cx="246379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BCD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572351" y="3796474"/>
            <a:ext cx="325120" cy="237490"/>
            <a:chOff x="6572351" y="3796474"/>
            <a:chExt cx="325120" cy="237490"/>
          </a:xfrm>
        </p:grpSpPr>
        <p:sp>
          <p:nvSpPr>
            <p:cNvPr id="157" name="object 157"/>
            <p:cNvSpPr/>
            <p:nvPr/>
          </p:nvSpPr>
          <p:spPr>
            <a:xfrm>
              <a:off x="6573303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161538" y="0"/>
                  </a:moveTo>
                  <a:lnTo>
                    <a:pt x="110488" y="5990"/>
                  </a:lnTo>
                  <a:lnTo>
                    <a:pt x="66145" y="22673"/>
                  </a:lnTo>
                  <a:lnTo>
                    <a:pt x="31174" y="48111"/>
                  </a:lnTo>
                  <a:lnTo>
                    <a:pt x="8237" y="80371"/>
                  </a:lnTo>
                  <a:lnTo>
                    <a:pt x="0" y="117515"/>
                  </a:lnTo>
                  <a:lnTo>
                    <a:pt x="8237" y="154627"/>
                  </a:lnTo>
                  <a:lnTo>
                    <a:pt x="31174" y="186867"/>
                  </a:lnTo>
                  <a:lnTo>
                    <a:pt x="66145" y="212296"/>
                  </a:lnTo>
                  <a:lnTo>
                    <a:pt x="110488" y="228974"/>
                  </a:lnTo>
                  <a:lnTo>
                    <a:pt x="161538" y="234965"/>
                  </a:lnTo>
                  <a:lnTo>
                    <a:pt x="212589" y="228974"/>
                  </a:lnTo>
                  <a:lnTo>
                    <a:pt x="256932" y="212296"/>
                  </a:lnTo>
                  <a:lnTo>
                    <a:pt x="291904" y="186867"/>
                  </a:lnTo>
                  <a:lnTo>
                    <a:pt x="314841" y="154627"/>
                  </a:lnTo>
                  <a:lnTo>
                    <a:pt x="323079" y="117515"/>
                  </a:lnTo>
                  <a:lnTo>
                    <a:pt x="314841" y="80371"/>
                  </a:lnTo>
                  <a:lnTo>
                    <a:pt x="291904" y="48111"/>
                  </a:lnTo>
                  <a:lnTo>
                    <a:pt x="256932" y="22673"/>
                  </a:lnTo>
                  <a:lnTo>
                    <a:pt x="212589" y="5990"/>
                  </a:lnTo>
                  <a:lnTo>
                    <a:pt x="161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573304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614781" y="3829094"/>
            <a:ext cx="24066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BCE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7100971" y="3796474"/>
            <a:ext cx="325120" cy="237490"/>
            <a:chOff x="7100971" y="3796474"/>
            <a:chExt cx="325120" cy="237490"/>
          </a:xfrm>
        </p:grpSpPr>
        <p:sp>
          <p:nvSpPr>
            <p:cNvPr id="161" name="object 161"/>
            <p:cNvSpPr/>
            <p:nvPr/>
          </p:nvSpPr>
          <p:spPr>
            <a:xfrm>
              <a:off x="7101923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161540" y="0"/>
                  </a:moveTo>
                  <a:lnTo>
                    <a:pt x="110489" y="5990"/>
                  </a:lnTo>
                  <a:lnTo>
                    <a:pt x="66146" y="22673"/>
                  </a:lnTo>
                  <a:lnTo>
                    <a:pt x="31174" y="48111"/>
                  </a:lnTo>
                  <a:lnTo>
                    <a:pt x="8237" y="80371"/>
                  </a:lnTo>
                  <a:lnTo>
                    <a:pt x="0" y="117515"/>
                  </a:lnTo>
                  <a:lnTo>
                    <a:pt x="8237" y="154627"/>
                  </a:lnTo>
                  <a:lnTo>
                    <a:pt x="31174" y="186867"/>
                  </a:lnTo>
                  <a:lnTo>
                    <a:pt x="66146" y="212296"/>
                  </a:lnTo>
                  <a:lnTo>
                    <a:pt x="110489" y="228974"/>
                  </a:lnTo>
                  <a:lnTo>
                    <a:pt x="161540" y="234965"/>
                  </a:lnTo>
                  <a:lnTo>
                    <a:pt x="212590" y="228974"/>
                  </a:lnTo>
                  <a:lnTo>
                    <a:pt x="256933" y="212296"/>
                  </a:lnTo>
                  <a:lnTo>
                    <a:pt x="291905" y="186867"/>
                  </a:lnTo>
                  <a:lnTo>
                    <a:pt x="314841" y="154627"/>
                  </a:lnTo>
                  <a:lnTo>
                    <a:pt x="323079" y="117515"/>
                  </a:lnTo>
                  <a:lnTo>
                    <a:pt x="314841" y="80371"/>
                  </a:lnTo>
                  <a:lnTo>
                    <a:pt x="291905" y="48111"/>
                  </a:lnTo>
                  <a:lnTo>
                    <a:pt x="256933" y="22673"/>
                  </a:lnTo>
                  <a:lnTo>
                    <a:pt x="212590" y="5990"/>
                  </a:lnTo>
                  <a:lnTo>
                    <a:pt x="161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101924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516"/>
                  </a:moveTo>
                  <a:lnTo>
                    <a:pt x="31174" y="48112"/>
                  </a:lnTo>
                  <a:lnTo>
                    <a:pt x="66145" y="22673"/>
                  </a:lnTo>
                  <a:lnTo>
                    <a:pt x="110488" y="5990"/>
                  </a:lnTo>
                  <a:lnTo>
                    <a:pt x="161539" y="0"/>
                  </a:lnTo>
                  <a:lnTo>
                    <a:pt x="212589" y="5990"/>
                  </a:lnTo>
                  <a:lnTo>
                    <a:pt x="256932" y="22673"/>
                  </a:lnTo>
                  <a:lnTo>
                    <a:pt x="291904" y="48112"/>
                  </a:lnTo>
                  <a:lnTo>
                    <a:pt x="314841" y="80371"/>
                  </a:lnTo>
                  <a:lnTo>
                    <a:pt x="323078" y="117516"/>
                  </a:lnTo>
                  <a:lnTo>
                    <a:pt x="314841" y="154628"/>
                  </a:lnTo>
                  <a:lnTo>
                    <a:pt x="291904" y="186868"/>
                  </a:lnTo>
                  <a:lnTo>
                    <a:pt x="256932" y="212296"/>
                  </a:lnTo>
                  <a:lnTo>
                    <a:pt x="212589" y="228975"/>
                  </a:lnTo>
                  <a:lnTo>
                    <a:pt x="161539" y="234965"/>
                  </a:lnTo>
                  <a:lnTo>
                    <a:pt x="110488" y="228975"/>
                  </a:lnTo>
                  <a:lnTo>
                    <a:pt x="66145" y="212296"/>
                  </a:lnTo>
                  <a:lnTo>
                    <a:pt x="31174" y="186868"/>
                  </a:lnTo>
                  <a:lnTo>
                    <a:pt x="8237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7143401" y="3829094"/>
            <a:ext cx="24066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BDE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7600257" y="3796474"/>
            <a:ext cx="325120" cy="237490"/>
            <a:chOff x="7600257" y="3796474"/>
            <a:chExt cx="325120" cy="237490"/>
          </a:xfrm>
        </p:grpSpPr>
        <p:sp>
          <p:nvSpPr>
            <p:cNvPr id="165" name="object 165"/>
            <p:cNvSpPr/>
            <p:nvPr/>
          </p:nvSpPr>
          <p:spPr>
            <a:xfrm>
              <a:off x="7601210" y="3797427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161472" y="0"/>
                  </a:moveTo>
                  <a:lnTo>
                    <a:pt x="110429" y="5990"/>
                  </a:lnTo>
                  <a:lnTo>
                    <a:pt x="66102" y="22673"/>
                  </a:lnTo>
                  <a:lnTo>
                    <a:pt x="31150" y="48111"/>
                  </a:lnTo>
                  <a:lnTo>
                    <a:pt x="8230" y="80371"/>
                  </a:lnTo>
                  <a:lnTo>
                    <a:pt x="0" y="117515"/>
                  </a:lnTo>
                  <a:lnTo>
                    <a:pt x="8230" y="154627"/>
                  </a:lnTo>
                  <a:lnTo>
                    <a:pt x="31150" y="186867"/>
                  </a:lnTo>
                  <a:lnTo>
                    <a:pt x="66102" y="212296"/>
                  </a:lnTo>
                  <a:lnTo>
                    <a:pt x="110429" y="228974"/>
                  </a:lnTo>
                  <a:lnTo>
                    <a:pt x="161472" y="234965"/>
                  </a:lnTo>
                  <a:lnTo>
                    <a:pt x="212548" y="228974"/>
                  </a:lnTo>
                  <a:lnTo>
                    <a:pt x="256894" y="212296"/>
                  </a:lnTo>
                  <a:lnTo>
                    <a:pt x="291856" y="186867"/>
                  </a:lnTo>
                  <a:lnTo>
                    <a:pt x="314780" y="154627"/>
                  </a:lnTo>
                  <a:lnTo>
                    <a:pt x="323011" y="117515"/>
                  </a:lnTo>
                  <a:lnTo>
                    <a:pt x="314780" y="80371"/>
                  </a:lnTo>
                  <a:lnTo>
                    <a:pt x="291856" y="48111"/>
                  </a:lnTo>
                  <a:lnTo>
                    <a:pt x="256894" y="22673"/>
                  </a:lnTo>
                  <a:lnTo>
                    <a:pt x="212548" y="5990"/>
                  </a:lnTo>
                  <a:lnTo>
                    <a:pt x="161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601210" y="3797426"/>
              <a:ext cx="323215" cy="235585"/>
            </a:xfrm>
            <a:custGeom>
              <a:avLst/>
              <a:gdLst/>
              <a:ahLst/>
              <a:cxnLst/>
              <a:rect l="l" t="t" r="r" b="b"/>
              <a:pathLst>
                <a:path w="323215" h="235585">
                  <a:moveTo>
                    <a:pt x="0" y="117516"/>
                  </a:moveTo>
                  <a:lnTo>
                    <a:pt x="31150" y="48112"/>
                  </a:lnTo>
                  <a:lnTo>
                    <a:pt x="66103" y="22673"/>
                  </a:lnTo>
                  <a:lnTo>
                    <a:pt x="110429" y="5990"/>
                  </a:lnTo>
                  <a:lnTo>
                    <a:pt x="161473" y="0"/>
                  </a:lnTo>
                  <a:lnTo>
                    <a:pt x="212549" y="5990"/>
                  </a:lnTo>
                  <a:lnTo>
                    <a:pt x="256895" y="22673"/>
                  </a:lnTo>
                  <a:lnTo>
                    <a:pt x="291857" y="48112"/>
                  </a:lnTo>
                  <a:lnTo>
                    <a:pt x="314781" y="80371"/>
                  </a:lnTo>
                  <a:lnTo>
                    <a:pt x="323012" y="117516"/>
                  </a:lnTo>
                  <a:lnTo>
                    <a:pt x="314781" y="154628"/>
                  </a:lnTo>
                  <a:lnTo>
                    <a:pt x="291857" y="186868"/>
                  </a:lnTo>
                  <a:lnTo>
                    <a:pt x="256895" y="212296"/>
                  </a:lnTo>
                  <a:lnTo>
                    <a:pt x="212549" y="228975"/>
                  </a:lnTo>
                  <a:lnTo>
                    <a:pt x="161473" y="234965"/>
                  </a:lnTo>
                  <a:lnTo>
                    <a:pt x="110429" y="228975"/>
                  </a:lnTo>
                  <a:lnTo>
                    <a:pt x="66103" y="212296"/>
                  </a:lnTo>
                  <a:lnTo>
                    <a:pt x="31150" y="186868"/>
                  </a:lnTo>
                  <a:lnTo>
                    <a:pt x="8230" y="154628"/>
                  </a:lnTo>
                  <a:lnTo>
                    <a:pt x="0" y="117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7639780" y="3829094"/>
            <a:ext cx="246379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CDE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3061316" y="1915361"/>
            <a:ext cx="4704080" cy="2940685"/>
            <a:chOff x="3061316" y="1915361"/>
            <a:chExt cx="4704080" cy="2940685"/>
          </a:xfrm>
        </p:grpSpPr>
        <p:sp>
          <p:nvSpPr>
            <p:cNvPr id="169" name="object 169"/>
            <p:cNvSpPr/>
            <p:nvPr/>
          </p:nvSpPr>
          <p:spPr>
            <a:xfrm>
              <a:off x="3063856" y="1917901"/>
              <a:ext cx="4699000" cy="1879600"/>
            </a:xfrm>
            <a:custGeom>
              <a:avLst/>
              <a:gdLst/>
              <a:ahLst/>
              <a:cxnLst/>
              <a:rect l="l" t="t" r="r" b="b"/>
              <a:pathLst>
                <a:path w="4699000" h="1879600">
                  <a:moveTo>
                    <a:pt x="2349403" y="0"/>
                  </a:moveTo>
                  <a:lnTo>
                    <a:pt x="2349403" y="293656"/>
                  </a:lnTo>
                </a:path>
                <a:path w="4699000" h="1879600">
                  <a:moveTo>
                    <a:pt x="2349403" y="0"/>
                  </a:moveTo>
                  <a:lnTo>
                    <a:pt x="1659309" y="293656"/>
                  </a:lnTo>
                </a:path>
                <a:path w="4699000" h="1879600">
                  <a:moveTo>
                    <a:pt x="2349403" y="0"/>
                  </a:moveTo>
                  <a:lnTo>
                    <a:pt x="954482" y="293656"/>
                  </a:lnTo>
                </a:path>
                <a:path w="4699000" h="1879600">
                  <a:moveTo>
                    <a:pt x="2349403" y="0"/>
                  </a:moveTo>
                  <a:lnTo>
                    <a:pt x="3068963" y="293656"/>
                  </a:lnTo>
                </a:path>
                <a:path w="4699000" h="1879600">
                  <a:moveTo>
                    <a:pt x="2349403" y="0"/>
                  </a:moveTo>
                  <a:lnTo>
                    <a:pt x="3773790" y="293656"/>
                  </a:lnTo>
                </a:path>
                <a:path w="4699000" h="1879600">
                  <a:moveTo>
                    <a:pt x="2349403" y="528622"/>
                  </a:moveTo>
                  <a:lnTo>
                    <a:pt x="2099793" y="1057245"/>
                  </a:lnTo>
                </a:path>
                <a:path w="4699000" h="1879600">
                  <a:moveTo>
                    <a:pt x="954482" y="528622"/>
                  </a:moveTo>
                  <a:lnTo>
                    <a:pt x="0" y="1057245"/>
                  </a:lnTo>
                </a:path>
                <a:path w="4699000" h="1879600">
                  <a:moveTo>
                    <a:pt x="954482" y="528622"/>
                  </a:moveTo>
                  <a:lnTo>
                    <a:pt x="513933" y="1057245"/>
                  </a:lnTo>
                </a:path>
                <a:path w="4699000" h="1879600">
                  <a:moveTo>
                    <a:pt x="954482" y="528622"/>
                  </a:moveTo>
                  <a:lnTo>
                    <a:pt x="1042553" y="1057245"/>
                  </a:lnTo>
                </a:path>
                <a:path w="4699000" h="1879600">
                  <a:moveTo>
                    <a:pt x="954482" y="528622"/>
                  </a:moveTo>
                  <a:lnTo>
                    <a:pt x="1571173" y="1057245"/>
                  </a:lnTo>
                </a:path>
                <a:path w="4699000" h="1879600">
                  <a:moveTo>
                    <a:pt x="1659309" y="528622"/>
                  </a:moveTo>
                  <a:lnTo>
                    <a:pt x="2099793" y="1057245"/>
                  </a:lnTo>
                </a:path>
                <a:path w="4699000" h="1879600">
                  <a:moveTo>
                    <a:pt x="1659309" y="528622"/>
                  </a:moveTo>
                  <a:lnTo>
                    <a:pt x="0" y="1057245"/>
                  </a:lnTo>
                </a:path>
                <a:path w="4699000" h="1879600">
                  <a:moveTo>
                    <a:pt x="1659309" y="528622"/>
                  </a:moveTo>
                  <a:lnTo>
                    <a:pt x="2613746" y="1057245"/>
                  </a:lnTo>
                </a:path>
                <a:path w="4699000" h="1879600">
                  <a:moveTo>
                    <a:pt x="1659309" y="528622"/>
                  </a:moveTo>
                  <a:lnTo>
                    <a:pt x="3157034" y="1057245"/>
                  </a:lnTo>
                </a:path>
                <a:path w="4699000" h="1879600">
                  <a:moveTo>
                    <a:pt x="2349403" y="528622"/>
                  </a:moveTo>
                  <a:lnTo>
                    <a:pt x="513933" y="1057245"/>
                  </a:lnTo>
                </a:path>
                <a:path w="4699000" h="1879600">
                  <a:moveTo>
                    <a:pt x="2349403" y="528622"/>
                  </a:moveTo>
                  <a:lnTo>
                    <a:pt x="3670987" y="1057245"/>
                  </a:lnTo>
                </a:path>
                <a:path w="4699000" h="1879600">
                  <a:moveTo>
                    <a:pt x="2349403" y="528622"/>
                  </a:moveTo>
                  <a:lnTo>
                    <a:pt x="4199607" y="1057245"/>
                  </a:lnTo>
                </a:path>
                <a:path w="4699000" h="1879600">
                  <a:moveTo>
                    <a:pt x="3068963" y="528622"/>
                  </a:moveTo>
                  <a:lnTo>
                    <a:pt x="1042553" y="1057245"/>
                  </a:lnTo>
                </a:path>
                <a:path w="4699000" h="1879600">
                  <a:moveTo>
                    <a:pt x="3068963" y="528622"/>
                  </a:moveTo>
                  <a:lnTo>
                    <a:pt x="2613746" y="1057245"/>
                  </a:lnTo>
                </a:path>
                <a:path w="4699000" h="1879600">
                  <a:moveTo>
                    <a:pt x="3068963" y="528622"/>
                  </a:moveTo>
                  <a:lnTo>
                    <a:pt x="3670987" y="1057245"/>
                  </a:lnTo>
                </a:path>
                <a:path w="4699000" h="1879600">
                  <a:moveTo>
                    <a:pt x="3068963" y="528622"/>
                  </a:moveTo>
                  <a:lnTo>
                    <a:pt x="4698826" y="1057245"/>
                  </a:lnTo>
                </a:path>
                <a:path w="4699000" h="1879600">
                  <a:moveTo>
                    <a:pt x="3773790" y="528622"/>
                  </a:moveTo>
                  <a:lnTo>
                    <a:pt x="1571173" y="1057245"/>
                  </a:lnTo>
                </a:path>
                <a:path w="4699000" h="1879600">
                  <a:moveTo>
                    <a:pt x="3773790" y="528622"/>
                  </a:moveTo>
                  <a:lnTo>
                    <a:pt x="3157034" y="1057245"/>
                  </a:lnTo>
                </a:path>
                <a:path w="4699000" h="1879600">
                  <a:moveTo>
                    <a:pt x="3773790" y="528622"/>
                  </a:moveTo>
                  <a:lnTo>
                    <a:pt x="4199607" y="1057245"/>
                  </a:lnTo>
                </a:path>
                <a:path w="4699000" h="1879600">
                  <a:moveTo>
                    <a:pt x="3773790" y="528622"/>
                  </a:moveTo>
                  <a:lnTo>
                    <a:pt x="4698826" y="1057245"/>
                  </a:lnTo>
                </a:path>
                <a:path w="4699000" h="1879600">
                  <a:moveTo>
                    <a:pt x="0" y="1292144"/>
                  </a:moveTo>
                  <a:lnTo>
                    <a:pt x="0" y="1879525"/>
                  </a:lnTo>
                </a:path>
                <a:path w="4699000" h="1879600">
                  <a:moveTo>
                    <a:pt x="0" y="1292144"/>
                  </a:moveTo>
                  <a:lnTo>
                    <a:pt x="513933" y="1879525"/>
                  </a:lnTo>
                </a:path>
                <a:path w="4699000" h="1879600">
                  <a:moveTo>
                    <a:pt x="0" y="1292144"/>
                  </a:moveTo>
                  <a:lnTo>
                    <a:pt x="1042553" y="1879525"/>
                  </a:lnTo>
                </a:path>
                <a:path w="4699000" h="1879600">
                  <a:moveTo>
                    <a:pt x="513933" y="1292144"/>
                  </a:moveTo>
                  <a:lnTo>
                    <a:pt x="1571173" y="1879525"/>
                  </a:lnTo>
                </a:path>
                <a:path w="4699000" h="1879600">
                  <a:moveTo>
                    <a:pt x="513933" y="1292144"/>
                  </a:moveTo>
                  <a:lnTo>
                    <a:pt x="0" y="1879525"/>
                  </a:lnTo>
                </a:path>
                <a:path w="4699000" h="1879600">
                  <a:moveTo>
                    <a:pt x="513933" y="1292144"/>
                  </a:moveTo>
                  <a:lnTo>
                    <a:pt x="2099793" y="1879525"/>
                  </a:lnTo>
                </a:path>
                <a:path w="4699000" h="1879600">
                  <a:moveTo>
                    <a:pt x="1042553" y="1292144"/>
                  </a:moveTo>
                  <a:lnTo>
                    <a:pt x="513933" y="1879525"/>
                  </a:lnTo>
                </a:path>
                <a:path w="4699000" h="1879600">
                  <a:moveTo>
                    <a:pt x="1042553" y="1292144"/>
                  </a:moveTo>
                  <a:lnTo>
                    <a:pt x="1571173" y="1879525"/>
                  </a:lnTo>
                </a:path>
                <a:path w="4699000" h="1879600">
                  <a:moveTo>
                    <a:pt x="1042553" y="1292144"/>
                  </a:moveTo>
                  <a:lnTo>
                    <a:pt x="2613746" y="1879525"/>
                  </a:lnTo>
                </a:path>
                <a:path w="4699000" h="1879600">
                  <a:moveTo>
                    <a:pt x="1571173" y="1292144"/>
                  </a:moveTo>
                  <a:lnTo>
                    <a:pt x="1042553" y="1879525"/>
                  </a:lnTo>
                </a:path>
                <a:path w="4699000" h="1879600">
                  <a:moveTo>
                    <a:pt x="1571173" y="1292144"/>
                  </a:moveTo>
                  <a:lnTo>
                    <a:pt x="2099793" y="1879525"/>
                  </a:lnTo>
                </a:path>
                <a:path w="4699000" h="1879600">
                  <a:moveTo>
                    <a:pt x="1571173" y="1292144"/>
                  </a:moveTo>
                  <a:lnTo>
                    <a:pt x="2613746" y="1879525"/>
                  </a:lnTo>
                </a:path>
                <a:path w="4699000" h="1879600">
                  <a:moveTo>
                    <a:pt x="2099793" y="1292144"/>
                  </a:moveTo>
                  <a:lnTo>
                    <a:pt x="0" y="1879525"/>
                  </a:lnTo>
                </a:path>
                <a:path w="4699000" h="1879600">
                  <a:moveTo>
                    <a:pt x="2099793" y="1292144"/>
                  </a:moveTo>
                  <a:lnTo>
                    <a:pt x="3157034" y="1879525"/>
                  </a:lnTo>
                </a:path>
                <a:path w="4699000" h="1879600">
                  <a:moveTo>
                    <a:pt x="2099793" y="1292144"/>
                  </a:moveTo>
                  <a:lnTo>
                    <a:pt x="3670987" y="1879525"/>
                  </a:lnTo>
                </a:path>
                <a:path w="4699000" h="1879600">
                  <a:moveTo>
                    <a:pt x="2613746" y="1292144"/>
                  </a:moveTo>
                  <a:lnTo>
                    <a:pt x="513933" y="1879525"/>
                  </a:lnTo>
                </a:path>
                <a:path w="4699000" h="1879600">
                  <a:moveTo>
                    <a:pt x="2613746" y="1292144"/>
                  </a:moveTo>
                  <a:lnTo>
                    <a:pt x="3157034" y="1879525"/>
                  </a:lnTo>
                </a:path>
                <a:path w="4699000" h="1879600">
                  <a:moveTo>
                    <a:pt x="2613746" y="1292144"/>
                  </a:moveTo>
                  <a:lnTo>
                    <a:pt x="4199607" y="1879525"/>
                  </a:lnTo>
                </a:path>
                <a:path w="4699000" h="1879600">
                  <a:moveTo>
                    <a:pt x="3157034" y="1292144"/>
                  </a:moveTo>
                  <a:lnTo>
                    <a:pt x="1042553" y="1879525"/>
                  </a:lnTo>
                </a:path>
                <a:path w="4699000" h="1879600">
                  <a:moveTo>
                    <a:pt x="3157034" y="1292144"/>
                  </a:moveTo>
                  <a:lnTo>
                    <a:pt x="3670987" y="1879525"/>
                  </a:lnTo>
                </a:path>
                <a:path w="4699000" h="1879600">
                  <a:moveTo>
                    <a:pt x="3157034" y="1292144"/>
                  </a:moveTo>
                  <a:lnTo>
                    <a:pt x="4199607" y="1879525"/>
                  </a:lnTo>
                </a:path>
                <a:path w="4699000" h="1879600">
                  <a:moveTo>
                    <a:pt x="3670987" y="1292144"/>
                  </a:moveTo>
                  <a:lnTo>
                    <a:pt x="1571173" y="1879525"/>
                  </a:lnTo>
                </a:path>
                <a:path w="4699000" h="1879600">
                  <a:moveTo>
                    <a:pt x="3670987" y="1292144"/>
                  </a:moveTo>
                  <a:lnTo>
                    <a:pt x="3157034" y="1879525"/>
                  </a:lnTo>
                </a:path>
                <a:path w="4699000" h="1879600">
                  <a:moveTo>
                    <a:pt x="3670987" y="1292144"/>
                  </a:moveTo>
                  <a:lnTo>
                    <a:pt x="4698826" y="1879525"/>
                  </a:lnTo>
                </a:path>
                <a:path w="4699000" h="1879600">
                  <a:moveTo>
                    <a:pt x="4199607" y="1292144"/>
                  </a:moveTo>
                  <a:lnTo>
                    <a:pt x="2099793" y="1879525"/>
                  </a:lnTo>
                </a:path>
                <a:path w="4699000" h="1879600">
                  <a:moveTo>
                    <a:pt x="4199607" y="1292144"/>
                  </a:moveTo>
                  <a:lnTo>
                    <a:pt x="3670987" y="1879525"/>
                  </a:lnTo>
                </a:path>
                <a:path w="4699000" h="1879600">
                  <a:moveTo>
                    <a:pt x="4199607" y="1292144"/>
                  </a:moveTo>
                  <a:lnTo>
                    <a:pt x="4698826" y="1879525"/>
                  </a:lnTo>
                </a:path>
                <a:path w="4699000" h="1879600">
                  <a:moveTo>
                    <a:pt x="4698826" y="1292144"/>
                  </a:moveTo>
                  <a:lnTo>
                    <a:pt x="2613746" y="1879525"/>
                  </a:lnTo>
                </a:path>
                <a:path w="4699000" h="1879600">
                  <a:moveTo>
                    <a:pt x="4698826" y="1292144"/>
                  </a:moveTo>
                  <a:lnTo>
                    <a:pt x="4199607" y="1879525"/>
                  </a:lnTo>
                </a:path>
                <a:path w="4699000" h="1879600">
                  <a:moveTo>
                    <a:pt x="4698826" y="1292144"/>
                  </a:moveTo>
                  <a:lnTo>
                    <a:pt x="4698826" y="1879525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8064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220275" y="0"/>
                  </a:moveTo>
                  <a:lnTo>
                    <a:pt x="161701" y="4192"/>
                  </a:lnTo>
                  <a:lnTo>
                    <a:pt x="109077" y="16026"/>
                  </a:lnTo>
                  <a:lnTo>
                    <a:pt x="64499" y="34385"/>
                  </a:lnTo>
                  <a:lnTo>
                    <a:pt x="30063" y="58153"/>
                  </a:lnTo>
                  <a:lnTo>
                    <a:pt x="0" y="117449"/>
                  </a:lnTo>
                  <a:lnTo>
                    <a:pt x="7865" y="148685"/>
                  </a:lnTo>
                  <a:lnTo>
                    <a:pt x="64499" y="200512"/>
                  </a:lnTo>
                  <a:lnTo>
                    <a:pt x="109077" y="218871"/>
                  </a:lnTo>
                  <a:lnTo>
                    <a:pt x="161701" y="230705"/>
                  </a:lnTo>
                  <a:lnTo>
                    <a:pt x="220275" y="234897"/>
                  </a:lnTo>
                  <a:lnTo>
                    <a:pt x="278820" y="230705"/>
                  </a:lnTo>
                  <a:lnTo>
                    <a:pt x="331425" y="218871"/>
                  </a:lnTo>
                  <a:lnTo>
                    <a:pt x="375991" y="200512"/>
                  </a:lnTo>
                  <a:lnTo>
                    <a:pt x="410421" y="176745"/>
                  </a:lnTo>
                  <a:lnTo>
                    <a:pt x="440482" y="117449"/>
                  </a:lnTo>
                  <a:lnTo>
                    <a:pt x="432618" y="86213"/>
                  </a:lnTo>
                  <a:lnTo>
                    <a:pt x="375991" y="34385"/>
                  </a:lnTo>
                  <a:lnTo>
                    <a:pt x="331425" y="16026"/>
                  </a:lnTo>
                  <a:lnTo>
                    <a:pt x="278820" y="4192"/>
                  </a:lnTo>
                  <a:lnTo>
                    <a:pt x="22027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798064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3" y="58153"/>
                  </a:lnTo>
                  <a:lnTo>
                    <a:pt x="64500" y="34385"/>
                  </a:lnTo>
                  <a:lnTo>
                    <a:pt x="109077" y="16026"/>
                  </a:lnTo>
                  <a:lnTo>
                    <a:pt x="161701" y="4192"/>
                  </a:lnTo>
                  <a:lnTo>
                    <a:pt x="220274" y="0"/>
                  </a:lnTo>
                  <a:lnTo>
                    <a:pt x="278820" y="4192"/>
                  </a:lnTo>
                  <a:lnTo>
                    <a:pt x="331425" y="16026"/>
                  </a:lnTo>
                  <a:lnTo>
                    <a:pt x="375991" y="34385"/>
                  </a:lnTo>
                  <a:lnTo>
                    <a:pt x="410422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22" y="176745"/>
                  </a:lnTo>
                  <a:lnTo>
                    <a:pt x="375991" y="200512"/>
                  </a:lnTo>
                  <a:lnTo>
                    <a:pt x="331425" y="218871"/>
                  </a:lnTo>
                  <a:lnTo>
                    <a:pt x="278820" y="230705"/>
                  </a:lnTo>
                  <a:lnTo>
                    <a:pt x="220274" y="234898"/>
                  </a:lnTo>
                  <a:lnTo>
                    <a:pt x="161701" y="230705"/>
                  </a:lnTo>
                  <a:lnTo>
                    <a:pt x="109077" y="218871"/>
                  </a:lnTo>
                  <a:lnTo>
                    <a:pt x="64500" y="200512"/>
                  </a:lnTo>
                  <a:lnTo>
                    <a:pt x="30063" y="176745"/>
                  </a:lnTo>
                  <a:lnTo>
                    <a:pt x="7865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3860551" y="4651441"/>
            <a:ext cx="31559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ABCD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4487271" y="4618821"/>
            <a:ext cx="442595" cy="236854"/>
            <a:chOff x="4487271" y="4618821"/>
            <a:chExt cx="442595" cy="236854"/>
          </a:xfrm>
        </p:grpSpPr>
        <p:sp>
          <p:nvSpPr>
            <p:cNvPr id="174" name="object 174"/>
            <p:cNvSpPr/>
            <p:nvPr/>
          </p:nvSpPr>
          <p:spPr>
            <a:xfrm>
              <a:off x="4488223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220209" y="0"/>
                  </a:moveTo>
                  <a:lnTo>
                    <a:pt x="161663" y="4192"/>
                  </a:lnTo>
                  <a:lnTo>
                    <a:pt x="109058" y="16026"/>
                  </a:lnTo>
                  <a:lnTo>
                    <a:pt x="64492" y="34385"/>
                  </a:lnTo>
                  <a:lnTo>
                    <a:pt x="30061" y="58153"/>
                  </a:lnTo>
                  <a:lnTo>
                    <a:pt x="0" y="117449"/>
                  </a:lnTo>
                  <a:lnTo>
                    <a:pt x="7865" y="148685"/>
                  </a:lnTo>
                  <a:lnTo>
                    <a:pt x="64492" y="200512"/>
                  </a:lnTo>
                  <a:lnTo>
                    <a:pt x="109058" y="218871"/>
                  </a:lnTo>
                  <a:lnTo>
                    <a:pt x="161663" y="230705"/>
                  </a:lnTo>
                  <a:lnTo>
                    <a:pt x="220209" y="234897"/>
                  </a:lnTo>
                  <a:lnTo>
                    <a:pt x="278782" y="230705"/>
                  </a:lnTo>
                  <a:lnTo>
                    <a:pt x="331406" y="218871"/>
                  </a:lnTo>
                  <a:lnTo>
                    <a:pt x="375984" y="200512"/>
                  </a:lnTo>
                  <a:lnTo>
                    <a:pt x="410420" y="176745"/>
                  </a:lnTo>
                  <a:lnTo>
                    <a:pt x="440484" y="117449"/>
                  </a:lnTo>
                  <a:lnTo>
                    <a:pt x="432618" y="86213"/>
                  </a:lnTo>
                  <a:lnTo>
                    <a:pt x="375984" y="34385"/>
                  </a:lnTo>
                  <a:lnTo>
                    <a:pt x="331406" y="16026"/>
                  </a:lnTo>
                  <a:lnTo>
                    <a:pt x="278782" y="4192"/>
                  </a:lnTo>
                  <a:lnTo>
                    <a:pt x="22020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488224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1" y="58153"/>
                  </a:lnTo>
                  <a:lnTo>
                    <a:pt x="64491" y="34385"/>
                  </a:lnTo>
                  <a:lnTo>
                    <a:pt x="109058" y="16026"/>
                  </a:lnTo>
                  <a:lnTo>
                    <a:pt x="161663" y="4192"/>
                  </a:lnTo>
                  <a:lnTo>
                    <a:pt x="220208" y="0"/>
                  </a:lnTo>
                  <a:lnTo>
                    <a:pt x="278782" y="4192"/>
                  </a:lnTo>
                  <a:lnTo>
                    <a:pt x="331405" y="16026"/>
                  </a:lnTo>
                  <a:lnTo>
                    <a:pt x="375983" y="34385"/>
                  </a:lnTo>
                  <a:lnTo>
                    <a:pt x="410419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19" y="176745"/>
                  </a:lnTo>
                  <a:lnTo>
                    <a:pt x="375983" y="200512"/>
                  </a:lnTo>
                  <a:lnTo>
                    <a:pt x="331405" y="218871"/>
                  </a:lnTo>
                  <a:lnTo>
                    <a:pt x="278782" y="230705"/>
                  </a:lnTo>
                  <a:lnTo>
                    <a:pt x="220208" y="234898"/>
                  </a:lnTo>
                  <a:lnTo>
                    <a:pt x="161663" y="230705"/>
                  </a:lnTo>
                  <a:lnTo>
                    <a:pt x="109058" y="218871"/>
                  </a:lnTo>
                  <a:lnTo>
                    <a:pt x="64491" y="200512"/>
                  </a:lnTo>
                  <a:lnTo>
                    <a:pt x="30061" y="176745"/>
                  </a:lnTo>
                  <a:lnTo>
                    <a:pt x="7864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4553551" y="4651441"/>
            <a:ext cx="3098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ABCE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5192098" y="4618821"/>
            <a:ext cx="442595" cy="236854"/>
            <a:chOff x="5192098" y="4618821"/>
            <a:chExt cx="442595" cy="236854"/>
          </a:xfrm>
        </p:grpSpPr>
        <p:sp>
          <p:nvSpPr>
            <p:cNvPr id="178" name="object 178"/>
            <p:cNvSpPr/>
            <p:nvPr/>
          </p:nvSpPr>
          <p:spPr>
            <a:xfrm>
              <a:off x="5193050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220209" y="0"/>
                  </a:moveTo>
                  <a:lnTo>
                    <a:pt x="161663" y="4192"/>
                  </a:lnTo>
                  <a:lnTo>
                    <a:pt x="109058" y="16026"/>
                  </a:lnTo>
                  <a:lnTo>
                    <a:pt x="64492" y="34385"/>
                  </a:lnTo>
                  <a:lnTo>
                    <a:pt x="30061" y="58153"/>
                  </a:lnTo>
                  <a:lnTo>
                    <a:pt x="0" y="117449"/>
                  </a:lnTo>
                  <a:lnTo>
                    <a:pt x="7865" y="148685"/>
                  </a:lnTo>
                  <a:lnTo>
                    <a:pt x="64492" y="200512"/>
                  </a:lnTo>
                  <a:lnTo>
                    <a:pt x="109058" y="218871"/>
                  </a:lnTo>
                  <a:lnTo>
                    <a:pt x="161663" y="230705"/>
                  </a:lnTo>
                  <a:lnTo>
                    <a:pt x="220209" y="234897"/>
                  </a:lnTo>
                  <a:lnTo>
                    <a:pt x="278782" y="230705"/>
                  </a:lnTo>
                  <a:lnTo>
                    <a:pt x="331406" y="218871"/>
                  </a:lnTo>
                  <a:lnTo>
                    <a:pt x="375984" y="200512"/>
                  </a:lnTo>
                  <a:lnTo>
                    <a:pt x="410420" y="176745"/>
                  </a:lnTo>
                  <a:lnTo>
                    <a:pt x="440484" y="117449"/>
                  </a:lnTo>
                  <a:lnTo>
                    <a:pt x="432618" y="86213"/>
                  </a:lnTo>
                  <a:lnTo>
                    <a:pt x="375984" y="34385"/>
                  </a:lnTo>
                  <a:lnTo>
                    <a:pt x="331406" y="16026"/>
                  </a:lnTo>
                  <a:lnTo>
                    <a:pt x="278782" y="4192"/>
                  </a:lnTo>
                  <a:lnTo>
                    <a:pt x="22020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193051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1" y="58153"/>
                  </a:lnTo>
                  <a:lnTo>
                    <a:pt x="64491" y="34385"/>
                  </a:lnTo>
                  <a:lnTo>
                    <a:pt x="109058" y="16026"/>
                  </a:lnTo>
                  <a:lnTo>
                    <a:pt x="161663" y="4192"/>
                  </a:lnTo>
                  <a:lnTo>
                    <a:pt x="220208" y="0"/>
                  </a:lnTo>
                  <a:lnTo>
                    <a:pt x="278782" y="4192"/>
                  </a:lnTo>
                  <a:lnTo>
                    <a:pt x="331405" y="16026"/>
                  </a:lnTo>
                  <a:lnTo>
                    <a:pt x="375983" y="34385"/>
                  </a:lnTo>
                  <a:lnTo>
                    <a:pt x="410419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19" y="176745"/>
                  </a:lnTo>
                  <a:lnTo>
                    <a:pt x="375983" y="200512"/>
                  </a:lnTo>
                  <a:lnTo>
                    <a:pt x="331405" y="218871"/>
                  </a:lnTo>
                  <a:lnTo>
                    <a:pt x="278782" y="230705"/>
                  </a:lnTo>
                  <a:lnTo>
                    <a:pt x="220208" y="234898"/>
                  </a:lnTo>
                  <a:lnTo>
                    <a:pt x="161663" y="230705"/>
                  </a:lnTo>
                  <a:lnTo>
                    <a:pt x="109058" y="218871"/>
                  </a:lnTo>
                  <a:lnTo>
                    <a:pt x="64491" y="200512"/>
                  </a:lnTo>
                  <a:lnTo>
                    <a:pt x="30061" y="176745"/>
                  </a:lnTo>
                  <a:lnTo>
                    <a:pt x="7864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5258379" y="4651441"/>
            <a:ext cx="3098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ABDE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5896925" y="4618821"/>
            <a:ext cx="442595" cy="236854"/>
            <a:chOff x="5896925" y="4618821"/>
            <a:chExt cx="442595" cy="236854"/>
          </a:xfrm>
        </p:grpSpPr>
        <p:sp>
          <p:nvSpPr>
            <p:cNvPr id="182" name="object 182"/>
            <p:cNvSpPr/>
            <p:nvPr/>
          </p:nvSpPr>
          <p:spPr>
            <a:xfrm>
              <a:off x="5897877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220209" y="0"/>
                  </a:moveTo>
                  <a:lnTo>
                    <a:pt x="161663" y="4192"/>
                  </a:lnTo>
                  <a:lnTo>
                    <a:pt x="109058" y="16026"/>
                  </a:lnTo>
                  <a:lnTo>
                    <a:pt x="64492" y="34385"/>
                  </a:lnTo>
                  <a:lnTo>
                    <a:pt x="30061" y="58153"/>
                  </a:lnTo>
                  <a:lnTo>
                    <a:pt x="0" y="117449"/>
                  </a:lnTo>
                  <a:lnTo>
                    <a:pt x="7865" y="148685"/>
                  </a:lnTo>
                  <a:lnTo>
                    <a:pt x="64492" y="200512"/>
                  </a:lnTo>
                  <a:lnTo>
                    <a:pt x="109058" y="218871"/>
                  </a:lnTo>
                  <a:lnTo>
                    <a:pt x="161663" y="230705"/>
                  </a:lnTo>
                  <a:lnTo>
                    <a:pt x="220209" y="234897"/>
                  </a:lnTo>
                  <a:lnTo>
                    <a:pt x="278782" y="230705"/>
                  </a:lnTo>
                  <a:lnTo>
                    <a:pt x="331406" y="218871"/>
                  </a:lnTo>
                  <a:lnTo>
                    <a:pt x="375984" y="200512"/>
                  </a:lnTo>
                  <a:lnTo>
                    <a:pt x="410420" y="176745"/>
                  </a:lnTo>
                  <a:lnTo>
                    <a:pt x="440484" y="117449"/>
                  </a:lnTo>
                  <a:lnTo>
                    <a:pt x="432618" y="86213"/>
                  </a:lnTo>
                  <a:lnTo>
                    <a:pt x="375984" y="34385"/>
                  </a:lnTo>
                  <a:lnTo>
                    <a:pt x="331406" y="16026"/>
                  </a:lnTo>
                  <a:lnTo>
                    <a:pt x="278782" y="4192"/>
                  </a:lnTo>
                  <a:lnTo>
                    <a:pt x="220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897878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89" h="234950">
                  <a:moveTo>
                    <a:pt x="0" y="117449"/>
                  </a:moveTo>
                  <a:lnTo>
                    <a:pt x="30061" y="58153"/>
                  </a:lnTo>
                  <a:lnTo>
                    <a:pt x="64491" y="34385"/>
                  </a:lnTo>
                  <a:lnTo>
                    <a:pt x="109058" y="16026"/>
                  </a:lnTo>
                  <a:lnTo>
                    <a:pt x="161663" y="4192"/>
                  </a:lnTo>
                  <a:lnTo>
                    <a:pt x="220208" y="0"/>
                  </a:lnTo>
                  <a:lnTo>
                    <a:pt x="278782" y="4192"/>
                  </a:lnTo>
                  <a:lnTo>
                    <a:pt x="331405" y="16026"/>
                  </a:lnTo>
                  <a:lnTo>
                    <a:pt x="375983" y="34385"/>
                  </a:lnTo>
                  <a:lnTo>
                    <a:pt x="410419" y="58153"/>
                  </a:lnTo>
                  <a:lnTo>
                    <a:pt x="440483" y="117449"/>
                  </a:lnTo>
                  <a:lnTo>
                    <a:pt x="432618" y="148685"/>
                  </a:lnTo>
                  <a:lnTo>
                    <a:pt x="410419" y="176745"/>
                  </a:lnTo>
                  <a:lnTo>
                    <a:pt x="375983" y="200512"/>
                  </a:lnTo>
                  <a:lnTo>
                    <a:pt x="331405" y="218871"/>
                  </a:lnTo>
                  <a:lnTo>
                    <a:pt x="278782" y="230705"/>
                  </a:lnTo>
                  <a:lnTo>
                    <a:pt x="220208" y="234898"/>
                  </a:lnTo>
                  <a:lnTo>
                    <a:pt x="161663" y="230705"/>
                  </a:lnTo>
                  <a:lnTo>
                    <a:pt x="109058" y="218871"/>
                  </a:lnTo>
                  <a:lnTo>
                    <a:pt x="64491" y="200512"/>
                  </a:lnTo>
                  <a:lnTo>
                    <a:pt x="30061" y="176745"/>
                  </a:lnTo>
                  <a:lnTo>
                    <a:pt x="7864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5960365" y="4651441"/>
            <a:ext cx="31559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ACDE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6587018" y="4618821"/>
            <a:ext cx="442595" cy="236854"/>
            <a:chOff x="6587018" y="4618821"/>
            <a:chExt cx="442595" cy="236854"/>
          </a:xfrm>
        </p:grpSpPr>
        <p:sp>
          <p:nvSpPr>
            <p:cNvPr id="186" name="object 186"/>
            <p:cNvSpPr/>
            <p:nvPr/>
          </p:nvSpPr>
          <p:spPr>
            <a:xfrm>
              <a:off x="6587971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90" h="234950">
                  <a:moveTo>
                    <a:pt x="220275" y="0"/>
                  </a:moveTo>
                  <a:lnTo>
                    <a:pt x="161724" y="4192"/>
                  </a:lnTo>
                  <a:lnTo>
                    <a:pt x="109107" y="16026"/>
                  </a:lnTo>
                  <a:lnTo>
                    <a:pt x="64524" y="34385"/>
                  </a:lnTo>
                  <a:lnTo>
                    <a:pt x="30078" y="58153"/>
                  </a:lnTo>
                  <a:lnTo>
                    <a:pt x="0" y="117449"/>
                  </a:lnTo>
                  <a:lnTo>
                    <a:pt x="7869" y="148685"/>
                  </a:lnTo>
                  <a:lnTo>
                    <a:pt x="64524" y="200512"/>
                  </a:lnTo>
                  <a:lnTo>
                    <a:pt x="109107" y="218871"/>
                  </a:lnTo>
                  <a:lnTo>
                    <a:pt x="161724" y="230705"/>
                  </a:lnTo>
                  <a:lnTo>
                    <a:pt x="220275" y="234897"/>
                  </a:lnTo>
                  <a:lnTo>
                    <a:pt x="278825" y="230705"/>
                  </a:lnTo>
                  <a:lnTo>
                    <a:pt x="331442" y="218871"/>
                  </a:lnTo>
                  <a:lnTo>
                    <a:pt x="376025" y="200512"/>
                  </a:lnTo>
                  <a:lnTo>
                    <a:pt x="410471" y="176745"/>
                  </a:lnTo>
                  <a:lnTo>
                    <a:pt x="440550" y="117449"/>
                  </a:lnTo>
                  <a:lnTo>
                    <a:pt x="432680" y="86213"/>
                  </a:lnTo>
                  <a:lnTo>
                    <a:pt x="376025" y="34385"/>
                  </a:lnTo>
                  <a:lnTo>
                    <a:pt x="331442" y="16026"/>
                  </a:lnTo>
                  <a:lnTo>
                    <a:pt x="278825" y="4192"/>
                  </a:lnTo>
                  <a:lnTo>
                    <a:pt x="22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587971" y="4619773"/>
              <a:ext cx="440690" cy="234950"/>
            </a:xfrm>
            <a:custGeom>
              <a:avLst/>
              <a:gdLst/>
              <a:ahLst/>
              <a:cxnLst/>
              <a:rect l="l" t="t" r="r" b="b"/>
              <a:pathLst>
                <a:path w="440690" h="234950">
                  <a:moveTo>
                    <a:pt x="0" y="117449"/>
                  </a:moveTo>
                  <a:lnTo>
                    <a:pt x="30078" y="58153"/>
                  </a:lnTo>
                  <a:lnTo>
                    <a:pt x="64524" y="34385"/>
                  </a:lnTo>
                  <a:lnTo>
                    <a:pt x="109107" y="16026"/>
                  </a:lnTo>
                  <a:lnTo>
                    <a:pt x="161724" y="4192"/>
                  </a:lnTo>
                  <a:lnTo>
                    <a:pt x="220274" y="0"/>
                  </a:lnTo>
                  <a:lnTo>
                    <a:pt x="278825" y="4192"/>
                  </a:lnTo>
                  <a:lnTo>
                    <a:pt x="331442" y="16026"/>
                  </a:lnTo>
                  <a:lnTo>
                    <a:pt x="376024" y="34385"/>
                  </a:lnTo>
                  <a:lnTo>
                    <a:pt x="410471" y="58153"/>
                  </a:lnTo>
                  <a:lnTo>
                    <a:pt x="440549" y="117449"/>
                  </a:lnTo>
                  <a:lnTo>
                    <a:pt x="432680" y="148685"/>
                  </a:lnTo>
                  <a:lnTo>
                    <a:pt x="410471" y="176745"/>
                  </a:lnTo>
                  <a:lnTo>
                    <a:pt x="376024" y="200512"/>
                  </a:lnTo>
                  <a:lnTo>
                    <a:pt x="331442" y="218871"/>
                  </a:lnTo>
                  <a:lnTo>
                    <a:pt x="278825" y="230705"/>
                  </a:lnTo>
                  <a:lnTo>
                    <a:pt x="220274" y="234898"/>
                  </a:lnTo>
                  <a:lnTo>
                    <a:pt x="161724" y="230705"/>
                  </a:lnTo>
                  <a:lnTo>
                    <a:pt x="109107" y="218871"/>
                  </a:lnTo>
                  <a:lnTo>
                    <a:pt x="64524" y="200512"/>
                  </a:lnTo>
                  <a:lnTo>
                    <a:pt x="30078" y="176745"/>
                  </a:lnTo>
                  <a:lnTo>
                    <a:pt x="7869" y="148685"/>
                  </a:lnTo>
                  <a:lnTo>
                    <a:pt x="0" y="117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6650525" y="4651441"/>
            <a:ext cx="31559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BCDE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3061316" y="4029852"/>
            <a:ext cx="4704080" cy="1442720"/>
            <a:chOff x="3061316" y="4029852"/>
            <a:chExt cx="4704080" cy="1442720"/>
          </a:xfrm>
        </p:grpSpPr>
        <p:sp>
          <p:nvSpPr>
            <p:cNvPr id="190" name="object 190"/>
            <p:cNvSpPr/>
            <p:nvPr/>
          </p:nvSpPr>
          <p:spPr>
            <a:xfrm>
              <a:off x="3063856" y="4032392"/>
              <a:ext cx="4699000" cy="587375"/>
            </a:xfrm>
            <a:custGeom>
              <a:avLst/>
              <a:gdLst/>
              <a:ahLst/>
              <a:cxnLst/>
              <a:rect l="l" t="t" r="r" b="b"/>
              <a:pathLst>
                <a:path w="4699000" h="587375">
                  <a:moveTo>
                    <a:pt x="0" y="0"/>
                  </a:moveTo>
                  <a:lnTo>
                    <a:pt x="954482" y="587381"/>
                  </a:lnTo>
                </a:path>
                <a:path w="4699000" h="587375">
                  <a:moveTo>
                    <a:pt x="0" y="0"/>
                  </a:moveTo>
                  <a:lnTo>
                    <a:pt x="1644576" y="587381"/>
                  </a:lnTo>
                </a:path>
                <a:path w="4699000" h="587375">
                  <a:moveTo>
                    <a:pt x="513933" y="0"/>
                  </a:moveTo>
                  <a:lnTo>
                    <a:pt x="954482" y="587381"/>
                  </a:lnTo>
                </a:path>
                <a:path w="4699000" h="587375">
                  <a:moveTo>
                    <a:pt x="513933" y="0"/>
                  </a:moveTo>
                  <a:lnTo>
                    <a:pt x="2349403" y="587381"/>
                  </a:lnTo>
                </a:path>
                <a:path w="4699000" h="587375">
                  <a:moveTo>
                    <a:pt x="1042553" y="0"/>
                  </a:moveTo>
                  <a:lnTo>
                    <a:pt x="1644576" y="587381"/>
                  </a:lnTo>
                </a:path>
                <a:path w="4699000" h="587375">
                  <a:moveTo>
                    <a:pt x="1042553" y="0"/>
                  </a:moveTo>
                  <a:lnTo>
                    <a:pt x="2349403" y="587381"/>
                  </a:lnTo>
                </a:path>
                <a:path w="4699000" h="587375">
                  <a:moveTo>
                    <a:pt x="1571173" y="0"/>
                  </a:moveTo>
                  <a:lnTo>
                    <a:pt x="3054230" y="587381"/>
                  </a:lnTo>
                </a:path>
                <a:path w="4699000" h="587375">
                  <a:moveTo>
                    <a:pt x="1571173" y="0"/>
                  </a:moveTo>
                  <a:lnTo>
                    <a:pt x="954482" y="587381"/>
                  </a:lnTo>
                </a:path>
                <a:path w="4699000" h="587375">
                  <a:moveTo>
                    <a:pt x="2099793" y="0"/>
                  </a:moveTo>
                  <a:lnTo>
                    <a:pt x="1644576" y="587381"/>
                  </a:lnTo>
                </a:path>
                <a:path w="4699000" h="587375">
                  <a:moveTo>
                    <a:pt x="3054230" y="587381"/>
                  </a:moveTo>
                  <a:lnTo>
                    <a:pt x="2099793" y="0"/>
                  </a:lnTo>
                </a:path>
                <a:path w="4699000" h="587375">
                  <a:moveTo>
                    <a:pt x="2613746" y="0"/>
                  </a:moveTo>
                  <a:lnTo>
                    <a:pt x="2349403" y="587381"/>
                  </a:lnTo>
                </a:path>
                <a:path w="4699000" h="587375">
                  <a:moveTo>
                    <a:pt x="2613746" y="0"/>
                  </a:moveTo>
                  <a:lnTo>
                    <a:pt x="3054230" y="587381"/>
                  </a:lnTo>
                </a:path>
                <a:path w="4699000" h="587375">
                  <a:moveTo>
                    <a:pt x="3157034" y="0"/>
                  </a:moveTo>
                  <a:lnTo>
                    <a:pt x="954482" y="587381"/>
                  </a:lnTo>
                </a:path>
                <a:path w="4699000" h="587375">
                  <a:moveTo>
                    <a:pt x="3157034" y="0"/>
                  </a:moveTo>
                  <a:lnTo>
                    <a:pt x="3744389" y="587381"/>
                  </a:lnTo>
                </a:path>
                <a:path w="4699000" h="587375">
                  <a:moveTo>
                    <a:pt x="3670987" y="0"/>
                  </a:moveTo>
                  <a:lnTo>
                    <a:pt x="1644576" y="587381"/>
                  </a:lnTo>
                </a:path>
                <a:path w="4699000" h="587375">
                  <a:moveTo>
                    <a:pt x="3670987" y="0"/>
                  </a:moveTo>
                  <a:lnTo>
                    <a:pt x="3744389" y="587381"/>
                  </a:lnTo>
                </a:path>
                <a:path w="4699000" h="587375">
                  <a:moveTo>
                    <a:pt x="4199607" y="0"/>
                  </a:moveTo>
                  <a:lnTo>
                    <a:pt x="3744389" y="587381"/>
                  </a:lnTo>
                </a:path>
                <a:path w="4699000" h="587375">
                  <a:moveTo>
                    <a:pt x="4199607" y="0"/>
                  </a:moveTo>
                  <a:lnTo>
                    <a:pt x="2349403" y="587381"/>
                  </a:lnTo>
                </a:path>
                <a:path w="4699000" h="587375">
                  <a:moveTo>
                    <a:pt x="4698826" y="0"/>
                  </a:moveTo>
                  <a:lnTo>
                    <a:pt x="3054230" y="587381"/>
                  </a:lnTo>
                </a:path>
                <a:path w="4699000" h="587375">
                  <a:moveTo>
                    <a:pt x="4698826" y="0"/>
                  </a:moveTo>
                  <a:lnTo>
                    <a:pt x="3744389" y="587381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127774" y="5236480"/>
              <a:ext cx="566420" cy="234950"/>
            </a:xfrm>
            <a:custGeom>
              <a:avLst/>
              <a:gdLst/>
              <a:ahLst/>
              <a:cxnLst/>
              <a:rect l="l" t="t" r="r" b="b"/>
              <a:pathLst>
                <a:path w="566420" h="234950">
                  <a:moveTo>
                    <a:pt x="283039" y="0"/>
                  </a:moveTo>
                  <a:lnTo>
                    <a:pt x="218141" y="3102"/>
                  </a:lnTo>
                  <a:lnTo>
                    <a:pt x="158565" y="11939"/>
                  </a:lnTo>
                  <a:lnTo>
                    <a:pt x="106012" y="25806"/>
                  </a:lnTo>
                  <a:lnTo>
                    <a:pt x="62180" y="43997"/>
                  </a:lnTo>
                  <a:lnTo>
                    <a:pt x="28768" y="65808"/>
                  </a:lnTo>
                  <a:lnTo>
                    <a:pt x="0" y="117468"/>
                  </a:lnTo>
                  <a:lnTo>
                    <a:pt x="7475" y="144404"/>
                  </a:lnTo>
                  <a:lnTo>
                    <a:pt x="62180" y="190943"/>
                  </a:lnTo>
                  <a:lnTo>
                    <a:pt x="106012" y="209135"/>
                  </a:lnTo>
                  <a:lnTo>
                    <a:pt x="158565" y="223004"/>
                  </a:lnTo>
                  <a:lnTo>
                    <a:pt x="218141" y="231842"/>
                  </a:lnTo>
                  <a:lnTo>
                    <a:pt x="283039" y="234944"/>
                  </a:lnTo>
                  <a:lnTo>
                    <a:pt x="347938" y="231842"/>
                  </a:lnTo>
                  <a:lnTo>
                    <a:pt x="407514" y="223004"/>
                  </a:lnTo>
                  <a:lnTo>
                    <a:pt x="460068" y="209135"/>
                  </a:lnTo>
                  <a:lnTo>
                    <a:pt x="503900" y="190943"/>
                  </a:lnTo>
                  <a:lnTo>
                    <a:pt x="537312" y="169130"/>
                  </a:lnTo>
                  <a:lnTo>
                    <a:pt x="566080" y="117468"/>
                  </a:lnTo>
                  <a:lnTo>
                    <a:pt x="558605" y="90533"/>
                  </a:lnTo>
                  <a:lnTo>
                    <a:pt x="503900" y="43997"/>
                  </a:lnTo>
                  <a:lnTo>
                    <a:pt x="460068" y="25806"/>
                  </a:lnTo>
                  <a:lnTo>
                    <a:pt x="407514" y="11939"/>
                  </a:lnTo>
                  <a:lnTo>
                    <a:pt x="347938" y="3102"/>
                  </a:lnTo>
                  <a:lnTo>
                    <a:pt x="28303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127774" y="5236479"/>
              <a:ext cx="566420" cy="234950"/>
            </a:xfrm>
            <a:custGeom>
              <a:avLst/>
              <a:gdLst/>
              <a:ahLst/>
              <a:cxnLst/>
              <a:rect l="l" t="t" r="r" b="b"/>
              <a:pathLst>
                <a:path w="566420" h="234950">
                  <a:moveTo>
                    <a:pt x="0" y="117469"/>
                  </a:moveTo>
                  <a:lnTo>
                    <a:pt x="28768" y="65809"/>
                  </a:lnTo>
                  <a:lnTo>
                    <a:pt x="62180" y="43997"/>
                  </a:lnTo>
                  <a:lnTo>
                    <a:pt x="106012" y="25806"/>
                  </a:lnTo>
                  <a:lnTo>
                    <a:pt x="158566" y="11939"/>
                  </a:lnTo>
                  <a:lnTo>
                    <a:pt x="218141" y="3102"/>
                  </a:lnTo>
                  <a:lnTo>
                    <a:pt x="283040" y="0"/>
                  </a:lnTo>
                  <a:lnTo>
                    <a:pt x="347939" y="3102"/>
                  </a:lnTo>
                  <a:lnTo>
                    <a:pt x="407515" y="11939"/>
                  </a:lnTo>
                  <a:lnTo>
                    <a:pt x="460068" y="25806"/>
                  </a:lnTo>
                  <a:lnTo>
                    <a:pt x="503900" y="43997"/>
                  </a:lnTo>
                  <a:lnTo>
                    <a:pt x="537313" y="65809"/>
                  </a:lnTo>
                  <a:lnTo>
                    <a:pt x="566081" y="117469"/>
                  </a:lnTo>
                  <a:lnTo>
                    <a:pt x="558606" y="144404"/>
                  </a:lnTo>
                  <a:lnTo>
                    <a:pt x="537313" y="169131"/>
                  </a:lnTo>
                  <a:lnTo>
                    <a:pt x="503900" y="190943"/>
                  </a:lnTo>
                  <a:lnTo>
                    <a:pt x="460068" y="209136"/>
                  </a:lnTo>
                  <a:lnTo>
                    <a:pt x="407515" y="223004"/>
                  </a:lnTo>
                  <a:lnTo>
                    <a:pt x="347939" y="231842"/>
                  </a:lnTo>
                  <a:lnTo>
                    <a:pt x="283040" y="234945"/>
                  </a:lnTo>
                  <a:lnTo>
                    <a:pt x="218141" y="231842"/>
                  </a:lnTo>
                  <a:lnTo>
                    <a:pt x="158566" y="223004"/>
                  </a:lnTo>
                  <a:lnTo>
                    <a:pt x="106012" y="209136"/>
                  </a:lnTo>
                  <a:lnTo>
                    <a:pt x="62180" y="190943"/>
                  </a:lnTo>
                  <a:lnTo>
                    <a:pt x="28768" y="169131"/>
                  </a:lnTo>
                  <a:lnTo>
                    <a:pt x="7475" y="144404"/>
                  </a:lnTo>
                  <a:lnTo>
                    <a:pt x="0" y="1174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5218209" y="5268154"/>
            <a:ext cx="38544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5" dirty="0">
                <a:latin typeface="Arial MT"/>
                <a:cs typeface="Arial MT"/>
              </a:rPr>
              <a:t>ABCDE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2817777" y="2729874"/>
            <a:ext cx="3992879" cy="2851785"/>
            <a:chOff x="2817777" y="2729874"/>
            <a:chExt cx="3992879" cy="2851785"/>
          </a:xfrm>
        </p:grpSpPr>
        <p:sp>
          <p:nvSpPr>
            <p:cNvPr id="195" name="object 195"/>
            <p:cNvSpPr/>
            <p:nvPr/>
          </p:nvSpPr>
          <p:spPr>
            <a:xfrm>
              <a:off x="4018339" y="4854672"/>
              <a:ext cx="2790190" cy="382270"/>
            </a:xfrm>
            <a:custGeom>
              <a:avLst/>
              <a:gdLst/>
              <a:ahLst/>
              <a:cxnLst/>
              <a:rect l="l" t="t" r="r" b="b"/>
              <a:pathLst>
                <a:path w="2790190" h="382270">
                  <a:moveTo>
                    <a:pt x="0" y="0"/>
                  </a:moveTo>
                  <a:lnTo>
                    <a:pt x="1392475" y="381807"/>
                  </a:lnTo>
                </a:path>
                <a:path w="2790190" h="382270">
                  <a:moveTo>
                    <a:pt x="690093" y="0"/>
                  </a:moveTo>
                  <a:lnTo>
                    <a:pt x="1392475" y="381807"/>
                  </a:lnTo>
                </a:path>
                <a:path w="2790190" h="382270">
                  <a:moveTo>
                    <a:pt x="1394920" y="0"/>
                  </a:moveTo>
                  <a:lnTo>
                    <a:pt x="1392475" y="381807"/>
                  </a:lnTo>
                </a:path>
                <a:path w="2790190" h="382270">
                  <a:moveTo>
                    <a:pt x="2099747" y="0"/>
                  </a:moveTo>
                  <a:lnTo>
                    <a:pt x="1392475" y="381807"/>
                  </a:lnTo>
                </a:path>
                <a:path w="2790190" h="382270">
                  <a:moveTo>
                    <a:pt x="2789907" y="0"/>
                  </a:moveTo>
                  <a:lnTo>
                    <a:pt x="1392475" y="381807"/>
                  </a:lnTo>
                </a:path>
              </a:pathLst>
            </a:custGeom>
            <a:ln w="4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828084" y="2740180"/>
              <a:ext cx="3096260" cy="2831465"/>
            </a:xfrm>
            <a:custGeom>
              <a:avLst/>
              <a:gdLst/>
              <a:ahLst/>
              <a:cxnLst/>
              <a:rect l="l" t="t" r="r" b="b"/>
              <a:pathLst>
                <a:path w="3096260" h="2831465">
                  <a:moveTo>
                    <a:pt x="93201" y="0"/>
                  </a:moveTo>
                  <a:lnTo>
                    <a:pt x="140369" y="7291"/>
                  </a:lnTo>
                  <a:lnTo>
                    <a:pt x="183908" y="19158"/>
                  </a:lnTo>
                  <a:lnTo>
                    <a:pt x="224107" y="35232"/>
                  </a:lnTo>
                  <a:lnTo>
                    <a:pt x="261252" y="55145"/>
                  </a:lnTo>
                  <a:lnTo>
                    <a:pt x="295632" y="78527"/>
                  </a:lnTo>
                  <a:lnTo>
                    <a:pt x="327533" y="105011"/>
                  </a:lnTo>
                  <a:lnTo>
                    <a:pt x="357244" y="134227"/>
                  </a:lnTo>
                  <a:lnTo>
                    <a:pt x="385051" y="165807"/>
                  </a:lnTo>
                  <a:lnTo>
                    <a:pt x="411244" y="199383"/>
                  </a:lnTo>
                  <a:lnTo>
                    <a:pt x="436108" y="234586"/>
                  </a:lnTo>
                  <a:lnTo>
                    <a:pt x="459931" y="271048"/>
                  </a:lnTo>
                  <a:lnTo>
                    <a:pt x="483002" y="308399"/>
                  </a:lnTo>
                  <a:lnTo>
                    <a:pt x="505608" y="346273"/>
                  </a:lnTo>
                  <a:lnTo>
                    <a:pt x="528035" y="384299"/>
                  </a:lnTo>
                  <a:lnTo>
                    <a:pt x="550573" y="422109"/>
                  </a:lnTo>
                  <a:lnTo>
                    <a:pt x="573508" y="459335"/>
                  </a:lnTo>
                  <a:lnTo>
                    <a:pt x="597128" y="495609"/>
                  </a:lnTo>
                  <a:lnTo>
                    <a:pt x="621720" y="530561"/>
                  </a:lnTo>
                  <a:lnTo>
                    <a:pt x="647573" y="563823"/>
                  </a:lnTo>
                  <a:lnTo>
                    <a:pt x="674973" y="595027"/>
                  </a:lnTo>
                  <a:lnTo>
                    <a:pt x="704208" y="623804"/>
                  </a:lnTo>
                  <a:lnTo>
                    <a:pt x="735566" y="649786"/>
                  </a:lnTo>
                  <a:lnTo>
                    <a:pt x="774251" y="675813"/>
                  </a:lnTo>
                  <a:lnTo>
                    <a:pt x="815697" y="698399"/>
                  </a:lnTo>
                  <a:lnTo>
                    <a:pt x="859510" y="718240"/>
                  </a:lnTo>
                  <a:lnTo>
                    <a:pt x="905297" y="736029"/>
                  </a:lnTo>
                  <a:lnTo>
                    <a:pt x="952665" y="752463"/>
                  </a:lnTo>
                  <a:lnTo>
                    <a:pt x="1001218" y="768236"/>
                  </a:lnTo>
                  <a:lnTo>
                    <a:pt x="1050564" y="784044"/>
                  </a:lnTo>
                  <a:lnTo>
                    <a:pt x="1100309" y="800581"/>
                  </a:lnTo>
                  <a:lnTo>
                    <a:pt x="1150059" y="818542"/>
                  </a:lnTo>
                  <a:lnTo>
                    <a:pt x="1199420" y="838623"/>
                  </a:lnTo>
                  <a:lnTo>
                    <a:pt x="1247999" y="861519"/>
                  </a:lnTo>
                  <a:lnTo>
                    <a:pt x="1293452" y="886549"/>
                  </a:lnTo>
                  <a:lnTo>
                    <a:pt x="1337191" y="914117"/>
                  </a:lnTo>
                  <a:lnTo>
                    <a:pt x="1378579" y="943536"/>
                  </a:lnTo>
                  <a:lnTo>
                    <a:pt x="1416976" y="974116"/>
                  </a:lnTo>
                  <a:lnTo>
                    <a:pt x="1451746" y="1005172"/>
                  </a:lnTo>
                  <a:lnTo>
                    <a:pt x="1482249" y="1036015"/>
                  </a:lnTo>
                  <a:lnTo>
                    <a:pt x="1507849" y="1065958"/>
                  </a:lnTo>
                  <a:lnTo>
                    <a:pt x="1534954" y="1105449"/>
                  </a:lnTo>
                  <a:lnTo>
                    <a:pt x="1554556" y="1143502"/>
                  </a:lnTo>
                  <a:lnTo>
                    <a:pt x="1569922" y="1181761"/>
                  </a:lnTo>
                  <a:lnTo>
                    <a:pt x="1584318" y="1221871"/>
                  </a:lnTo>
                  <a:lnTo>
                    <a:pt x="1601013" y="1265479"/>
                  </a:lnTo>
                  <a:lnTo>
                    <a:pt x="1623272" y="1314229"/>
                  </a:lnTo>
                  <a:lnTo>
                    <a:pt x="1661130" y="1380349"/>
                  </a:lnTo>
                  <a:lnTo>
                    <a:pt x="1684277" y="1413782"/>
                  </a:lnTo>
                  <a:lnTo>
                    <a:pt x="1709889" y="1445658"/>
                  </a:lnTo>
                  <a:lnTo>
                    <a:pt x="1743038" y="1479921"/>
                  </a:lnTo>
                  <a:lnTo>
                    <a:pt x="1778967" y="1510393"/>
                  </a:lnTo>
                  <a:lnTo>
                    <a:pt x="1817359" y="1537344"/>
                  </a:lnTo>
                  <a:lnTo>
                    <a:pt x="1857898" y="1561045"/>
                  </a:lnTo>
                  <a:lnTo>
                    <a:pt x="1900268" y="1581765"/>
                  </a:lnTo>
                  <a:lnTo>
                    <a:pt x="1944152" y="1599774"/>
                  </a:lnTo>
                  <a:lnTo>
                    <a:pt x="1989234" y="1615342"/>
                  </a:lnTo>
                  <a:lnTo>
                    <a:pt x="2035197" y="1628738"/>
                  </a:lnTo>
                  <a:lnTo>
                    <a:pt x="2081726" y="1640233"/>
                  </a:lnTo>
                  <a:lnTo>
                    <a:pt x="2128504" y="1650097"/>
                  </a:lnTo>
                  <a:lnTo>
                    <a:pt x="2177290" y="1658967"/>
                  </a:lnTo>
                  <a:lnTo>
                    <a:pt x="2225978" y="1666868"/>
                  </a:lnTo>
                  <a:lnTo>
                    <a:pt x="2274539" y="1674308"/>
                  </a:lnTo>
                  <a:lnTo>
                    <a:pt x="2322944" y="1681795"/>
                  </a:lnTo>
                  <a:lnTo>
                    <a:pt x="2371162" y="1689837"/>
                  </a:lnTo>
                  <a:lnTo>
                    <a:pt x="2419165" y="1698940"/>
                  </a:lnTo>
                  <a:lnTo>
                    <a:pt x="2466923" y="1709612"/>
                  </a:lnTo>
                  <a:lnTo>
                    <a:pt x="2514407" y="1722361"/>
                  </a:lnTo>
                  <a:lnTo>
                    <a:pt x="2561588" y="1737694"/>
                  </a:lnTo>
                  <a:lnTo>
                    <a:pt x="2606421" y="1755183"/>
                  </a:lnTo>
                  <a:lnTo>
                    <a:pt x="2650716" y="1775370"/>
                  </a:lnTo>
                  <a:lnTo>
                    <a:pt x="2694240" y="1798115"/>
                  </a:lnTo>
                  <a:lnTo>
                    <a:pt x="2736759" y="1823277"/>
                  </a:lnTo>
                  <a:lnTo>
                    <a:pt x="2778042" y="1850715"/>
                  </a:lnTo>
                  <a:lnTo>
                    <a:pt x="2817855" y="1880288"/>
                  </a:lnTo>
                  <a:lnTo>
                    <a:pt x="2855965" y="1911855"/>
                  </a:lnTo>
                  <a:lnTo>
                    <a:pt x="2892140" y="1945275"/>
                  </a:lnTo>
                  <a:lnTo>
                    <a:pt x="2926146" y="1980406"/>
                  </a:lnTo>
                  <a:lnTo>
                    <a:pt x="2957750" y="2017108"/>
                  </a:lnTo>
                  <a:lnTo>
                    <a:pt x="2986720" y="2055240"/>
                  </a:lnTo>
                  <a:lnTo>
                    <a:pt x="3012823" y="2094661"/>
                  </a:lnTo>
                  <a:lnTo>
                    <a:pt x="3035826" y="2135229"/>
                  </a:lnTo>
                  <a:lnTo>
                    <a:pt x="3055495" y="2176804"/>
                  </a:lnTo>
                  <a:lnTo>
                    <a:pt x="3071598" y="2219244"/>
                  </a:lnTo>
                  <a:lnTo>
                    <a:pt x="3083902" y="2262410"/>
                  </a:lnTo>
                  <a:lnTo>
                    <a:pt x="3092175" y="2306158"/>
                  </a:lnTo>
                  <a:lnTo>
                    <a:pt x="3096182" y="2350350"/>
                  </a:lnTo>
                  <a:lnTo>
                    <a:pt x="3095692" y="2394843"/>
                  </a:lnTo>
                  <a:lnTo>
                    <a:pt x="3089775" y="2443968"/>
                  </a:lnTo>
                  <a:lnTo>
                    <a:pt x="3078475" y="2492647"/>
                  </a:lnTo>
                  <a:lnTo>
                    <a:pt x="3062156" y="2540241"/>
                  </a:lnTo>
                  <a:lnTo>
                    <a:pt x="3041181" y="2586108"/>
                  </a:lnTo>
                  <a:lnTo>
                    <a:pt x="3015914" y="2629609"/>
                  </a:lnTo>
                  <a:lnTo>
                    <a:pt x="2986717" y="2670102"/>
                  </a:lnTo>
                  <a:lnTo>
                    <a:pt x="2953954" y="2706948"/>
                  </a:lnTo>
                  <a:lnTo>
                    <a:pt x="2917989" y="2739506"/>
                  </a:lnTo>
                  <a:lnTo>
                    <a:pt x="2879183" y="2767134"/>
                  </a:lnTo>
                  <a:lnTo>
                    <a:pt x="2841907" y="2787467"/>
                  </a:lnTo>
                  <a:lnTo>
                    <a:pt x="2802734" y="2803534"/>
                  </a:lnTo>
                  <a:lnTo>
                    <a:pt x="2761799" y="2815624"/>
                  </a:lnTo>
                  <a:lnTo>
                    <a:pt x="2719236" y="2824025"/>
                  </a:lnTo>
                  <a:lnTo>
                    <a:pt x="2675178" y="2829027"/>
                  </a:lnTo>
                  <a:lnTo>
                    <a:pt x="2629762" y="2830917"/>
                  </a:lnTo>
                  <a:lnTo>
                    <a:pt x="2583120" y="2829985"/>
                  </a:lnTo>
                  <a:lnTo>
                    <a:pt x="2535388" y="2826519"/>
                  </a:lnTo>
                  <a:lnTo>
                    <a:pt x="2486699" y="2820807"/>
                  </a:lnTo>
                  <a:lnTo>
                    <a:pt x="2437187" y="2813138"/>
                  </a:lnTo>
                  <a:lnTo>
                    <a:pt x="2386988" y="2803801"/>
                  </a:lnTo>
                  <a:lnTo>
                    <a:pt x="2336236" y="2793084"/>
                  </a:lnTo>
                  <a:lnTo>
                    <a:pt x="2285064" y="2781276"/>
                  </a:lnTo>
                  <a:lnTo>
                    <a:pt x="2233607" y="2768665"/>
                  </a:lnTo>
                  <a:lnTo>
                    <a:pt x="2181999" y="2755540"/>
                  </a:lnTo>
                  <a:lnTo>
                    <a:pt x="2130376" y="2742190"/>
                  </a:lnTo>
                  <a:lnTo>
                    <a:pt x="2078870" y="2728903"/>
                  </a:lnTo>
                  <a:lnTo>
                    <a:pt x="2027616" y="2715967"/>
                  </a:lnTo>
                  <a:lnTo>
                    <a:pt x="1974558" y="2703086"/>
                  </a:lnTo>
                  <a:lnTo>
                    <a:pt x="1921952" y="2690751"/>
                  </a:lnTo>
                  <a:lnTo>
                    <a:pt x="1869831" y="2678813"/>
                  </a:lnTo>
                  <a:lnTo>
                    <a:pt x="1818228" y="2667124"/>
                  </a:lnTo>
                  <a:lnTo>
                    <a:pt x="1767177" y="2655534"/>
                  </a:lnTo>
                  <a:lnTo>
                    <a:pt x="1716709" y="2643893"/>
                  </a:lnTo>
                  <a:lnTo>
                    <a:pt x="1666858" y="2632052"/>
                  </a:lnTo>
                  <a:lnTo>
                    <a:pt x="1617656" y="2619863"/>
                  </a:lnTo>
                  <a:lnTo>
                    <a:pt x="1569137" y="2607175"/>
                  </a:lnTo>
                  <a:lnTo>
                    <a:pt x="1521333" y="2593839"/>
                  </a:lnTo>
                  <a:lnTo>
                    <a:pt x="1474276" y="2579706"/>
                  </a:lnTo>
                  <a:lnTo>
                    <a:pt x="1428001" y="2564627"/>
                  </a:lnTo>
                  <a:lnTo>
                    <a:pt x="1382539" y="2548452"/>
                  </a:lnTo>
                  <a:lnTo>
                    <a:pt x="1337924" y="2531032"/>
                  </a:lnTo>
                  <a:lnTo>
                    <a:pt x="1294188" y="2512217"/>
                  </a:lnTo>
                  <a:lnTo>
                    <a:pt x="1251364" y="2491859"/>
                  </a:lnTo>
                  <a:lnTo>
                    <a:pt x="1209485" y="2469808"/>
                  </a:lnTo>
                  <a:lnTo>
                    <a:pt x="1168584" y="2445915"/>
                  </a:lnTo>
                  <a:lnTo>
                    <a:pt x="1125316" y="2417810"/>
                  </a:lnTo>
                  <a:lnTo>
                    <a:pt x="1083089" y="2387675"/>
                  </a:lnTo>
                  <a:lnTo>
                    <a:pt x="1041751" y="2355827"/>
                  </a:lnTo>
                  <a:lnTo>
                    <a:pt x="1001154" y="2322583"/>
                  </a:lnTo>
                  <a:lnTo>
                    <a:pt x="961148" y="2288260"/>
                  </a:lnTo>
                  <a:lnTo>
                    <a:pt x="921584" y="2253174"/>
                  </a:lnTo>
                  <a:lnTo>
                    <a:pt x="882311" y="2217643"/>
                  </a:lnTo>
                  <a:lnTo>
                    <a:pt x="843180" y="2181982"/>
                  </a:lnTo>
                  <a:lnTo>
                    <a:pt x="804042" y="2146509"/>
                  </a:lnTo>
                  <a:lnTo>
                    <a:pt x="764748" y="2111541"/>
                  </a:lnTo>
                  <a:lnTo>
                    <a:pt x="725146" y="2077395"/>
                  </a:lnTo>
                  <a:lnTo>
                    <a:pt x="685089" y="2044386"/>
                  </a:lnTo>
                  <a:lnTo>
                    <a:pt x="644483" y="2012652"/>
                  </a:lnTo>
                  <a:lnTo>
                    <a:pt x="603537" y="1981868"/>
                  </a:lnTo>
                  <a:lnTo>
                    <a:pt x="562513" y="1951521"/>
                  </a:lnTo>
                  <a:lnTo>
                    <a:pt x="521675" y="1921103"/>
                  </a:lnTo>
                  <a:lnTo>
                    <a:pt x="481285" y="1890103"/>
                  </a:lnTo>
                  <a:lnTo>
                    <a:pt x="441607" y="1858011"/>
                  </a:lnTo>
                  <a:lnTo>
                    <a:pt x="402905" y="1824316"/>
                  </a:lnTo>
                  <a:lnTo>
                    <a:pt x="365440" y="1788510"/>
                  </a:lnTo>
                  <a:lnTo>
                    <a:pt x="329478" y="1750080"/>
                  </a:lnTo>
                  <a:lnTo>
                    <a:pt x="295280" y="1708518"/>
                  </a:lnTo>
                  <a:lnTo>
                    <a:pt x="266376" y="1668452"/>
                  </a:lnTo>
                  <a:lnTo>
                    <a:pt x="239135" y="1626359"/>
                  </a:lnTo>
                  <a:lnTo>
                    <a:pt x="213599" y="1583123"/>
                  </a:lnTo>
                  <a:lnTo>
                    <a:pt x="189805" y="1539626"/>
                  </a:lnTo>
                  <a:lnTo>
                    <a:pt x="167796" y="1496753"/>
                  </a:lnTo>
                  <a:lnTo>
                    <a:pt x="147610" y="1455388"/>
                  </a:lnTo>
                  <a:lnTo>
                    <a:pt x="129288" y="1416414"/>
                  </a:lnTo>
                  <a:lnTo>
                    <a:pt x="105931" y="1364919"/>
                  </a:lnTo>
                  <a:lnTo>
                    <a:pt x="85727" y="1316967"/>
                  </a:lnTo>
                  <a:lnTo>
                    <a:pt x="67820" y="1269213"/>
                  </a:lnTo>
                  <a:lnTo>
                    <a:pt x="51351" y="1218312"/>
                  </a:lnTo>
                  <a:lnTo>
                    <a:pt x="35462" y="1160917"/>
                  </a:lnTo>
                  <a:lnTo>
                    <a:pt x="24821" y="1117086"/>
                  </a:lnTo>
                  <a:lnTo>
                    <a:pt x="15004" y="1069865"/>
                  </a:lnTo>
                  <a:lnTo>
                    <a:pt x="6960" y="1020344"/>
                  </a:lnTo>
                  <a:lnTo>
                    <a:pt x="1642" y="969613"/>
                  </a:lnTo>
                  <a:lnTo>
                    <a:pt x="0" y="918762"/>
                  </a:lnTo>
                  <a:lnTo>
                    <a:pt x="2983" y="868881"/>
                  </a:lnTo>
                  <a:lnTo>
                    <a:pt x="12031" y="816645"/>
                  </a:lnTo>
                  <a:lnTo>
                    <a:pt x="25472" y="766420"/>
                  </a:lnTo>
                  <a:lnTo>
                    <a:pt x="41085" y="717764"/>
                  </a:lnTo>
                  <a:lnTo>
                    <a:pt x="56651" y="670233"/>
                  </a:lnTo>
                  <a:lnTo>
                    <a:pt x="69951" y="623385"/>
                  </a:lnTo>
                  <a:lnTo>
                    <a:pt x="78765" y="576777"/>
                  </a:lnTo>
                  <a:lnTo>
                    <a:pt x="81488" y="531301"/>
                  </a:lnTo>
                  <a:lnTo>
                    <a:pt x="79201" y="485516"/>
                  </a:lnTo>
                  <a:lnTo>
                    <a:pt x="73243" y="439299"/>
                  </a:lnTo>
                  <a:lnTo>
                    <a:pt x="64955" y="392527"/>
                  </a:lnTo>
                  <a:lnTo>
                    <a:pt x="55677" y="345076"/>
                  </a:lnTo>
                  <a:lnTo>
                    <a:pt x="46748" y="296823"/>
                  </a:lnTo>
                  <a:lnTo>
                    <a:pt x="39509" y="247645"/>
                  </a:lnTo>
                  <a:lnTo>
                    <a:pt x="35301" y="197417"/>
                  </a:lnTo>
                  <a:lnTo>
                    <a:pt x="35462" y="146017"/>
                  </a:lnTo>
                  <a:lnTo>
                    <a:pt x="39686" y="105594"/>
                  </a:lnTo>
                  <a:lnTo>
                    <a:pt x="49372" y="66423"/>
                  </a:lnTo>
                  <a:lnTo>
                    <a:pt x="66537" y="30546"/>
                  </a:lnTo>
                  <a:lnTo>
                    <a:pt x="93201" y="0"/>
                  </a:lnTo>
                </a:path>
              </a:pathLst>
            </a:custGeom>
            <a:ln w="206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 txBox="1"/>
          <p:nvPr/>
        </p:nvSpPr>
        <p:spPr>
          <a:xfrm>
            <a:off x="2735026" y="4874767"/>
            <a:ext cx="852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Pruned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 superse</a:t>
            </a: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9" name="object 1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65" dirty="0">
                <a:solidFill>
                  <a:srgbClr val="FFFFFF"/>
                </a:solidFill>
              </a:rPr>
              <a:t>IL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75" dirty="0">
                <a:solidFill>
                  <a:srgbClr val="FFFFFF"/>
                </a:solidFill>
              </a:rPr>
              <a:t>I</a:t>
            </a:r>
            <a:r>
              <a:rPr sz="2800" spc="-15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1804" y="1940052"/>
            <a:ext cx="1432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Items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(1-itemsets)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0564" y="2781769"/>
            <a:ext cx="527050" cy="241300"/>
            <a:chOff x="4270564" y="2781769"/>
            <a:chExt cx="527050" cy="241300"/>
          </a:xfrm>
        </p:grpSpPr>
        <p:sp>
          <p:nvSpPr>
            <p:cNvPr id="5" name="object 5"/>
            <p:cNvSpPr/>
            <p:nvPr/>
          </p:nvSpPr>
          <p:spPr>
            <a:xfrm>
              <a:off x="4276914" y="2788119"/>
              <a:ext cx="514350" cy="228600"/>
            </a:xfrm>
            <a:custGeom>
              <a:avLst/>
              <a:gdLst/>
              <a:ahLst/>
              <a:cxnLst/>
              <a:rect l="l" t="t" r="r" b="b"/>
              <a:pathLst>
                <a:path w="51435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1435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6914" y="2788119"/>
              <a:ext cx="514350" cy="228600"/>
            </a:xfrm>
            <a:custGeom>
              <a:avLst/>
              <a:gdLst/>
              <a:ahLst/>
              <a:cxnLst/>
              <a:rect l="l" t="t" r="r" b="b"/>
              <a:pathLst>
                <a:path w="51435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1435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4E6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62121" y="2320124"/>
          <a:ext cx="1622424" cy="1250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293">
                <a:tc>
                  <a:txBody>
                    <a:bodyPr/>
                    <a:lstStyle/>
                    <a:p>
                      <a:pPr marL="49530">
                        <a:lnSpc>
                          <a:spcPts val="1340"/>
                        </a:lnSpc>
                      </a:pPr>
                      <a:r>
                        <a:rPr sz="1150" spc="30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340"/>
                        </a:lnSpc>
                      </a:pPr>
                      <a:r>
                        <a:rPr sz="1150" spc="5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36">
                <a:tc>
                  <a:txBody>
                    <a:bodyPr/>
                    <a:lstStyle/>
                    <a:p>
                      <a:pPr marL="49530">
                        <a:lnSpc>
                          <a:spcPts val="130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0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4">
                <a:tc>
                  <a:txBody>
                    <a:bodyPr/>
                    <a:lstStyle/>
                    <a:p>
                      <a:pPr marL="49530">
                        <a:lnSpc>
                          <a:spcPts val="1260"/>
                        </a:lnSpc>
                      </a:pPr>
                      <a:r>
                        <a:rPr sz="1150" b="1" spc="15" dirty="0"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74">
                <a:tc>
                  <a:txBody>
                    <a:bodyPr/>
                    <a:lstStyle/>
                    <a:p>
                      <a:pPr marL="49530">
                        <a:lnSpc>
                          <a:spcPts val="126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98">
                <a:tc>
                  <a:txBody>
                    <a:bodyPr/>
                    <a:lstStyle/>
                    <a:p>
                      <a:pPr marL="49530">
                        <a:lnSpc>
                          <a:spcPts val="1265"/>
                        </a:lnSpc>
                      </a:pPr>
                      <a:r>
                        <a:rPr sz="1150" b="1" spc="15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74">
                <a:tc>
                  <a:txBody>
                    <a:bodyPr/>
                    <a:lstStyle/>
                    <a:p>
                      <a:pPr marL="49530">
                        <a:lnSpc>
                          <a:spcPts val="126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6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635">
                <a:tc>
                  <a:txBody>
                    <a:bodyPr/>
                    <a:lstStyle/>
                    <a:p>
                      <a:pPr marL="49530">
                        <a:lnSpc>
                          <a:spcPts val="1305"/>
                        </a:lnSpc>
                      </a:pPr>
                      <a:r>
                        <a:rPr sz="1150" b="1" spc="15" dirty="0"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0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7242" y="2090748"/>
          <a:ext cx="2539365" cy="144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096"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10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160"/>
                        </a:lnSpc>
                      </a:pPr>
                      <a:r>
                        <a:rPr sz="1100" b="1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78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79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 Diaper, 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D</a:t>
                      </a:r>
                      <a:r>
                        <a:rPr sz="1200" b="1" spc="-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97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Coke,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 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29309" y="3667470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65"/>
              </a:spcBef>
            </a:pPr>
            <a:r>
              <a:rPr sz="1500" spc="-5" dirty="0">
                <a:latin typeface="Tahoma"/>
                <a:cs typeface="Tahoma"/>
              </a:rPr>
              <a:t>Minimum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Support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65" dirty="0">
                <a:solidFill>
                  <a:srgbClr val="FFFFFF"/>
                </a:solidFill>
              </a:rPr>
              <a:t>IL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75" dirty="0">
                <a:solidFill>
                  <a:srgbClr val="FFFFFF"/>
                </a:solidFill>
              </a:rPr>
              <a:t>I</a:t>
            </a:r>
            <a:r>
              <a:rPr sz="2800" spc="-15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90633" y="2104644"/>
            <a:ext cx="1432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Items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(1-itemsets)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33993" y="2763583"/>
            <a:ext cx="527050" cy="241300"/>
            <a:chOff x="4233993" y="2763583"/>
            <a:chExt cx="527050" cy="241300"/>
          </a:xfrm>
        </p:grpSpPr>
        <p:sp>
          <p:nvSpPr>
            <p:cNvPr id="5" name="object 5"/>
            <p:cNvSpPr/>
            <p:nvPr/>
          </p:nvSpPr>
          <p:spPr>
            <a:xfrm>
              <a:off x="4240343" y="2769933"/>
              <a:ext cx="514350" cy="228600"/>
            </a:xfrm>
            <a:custGeom>
              <a:avLst/>
              <a:gdLst/>
              <a:ahLst/>
              <a:cxnLst/>
              <a:rect l="l" t="t" r="r" b="b"/>
              <a:pathLst>
                <a:path w="51435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1435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0343" y="2769933"/>
              <a:ext cx="514350" cy="228600"/>
            </a:xfrm>
            <a:custGeom>
              <a:avLst/>
              <a:gdLst/>
              <a:ahLst/>
              <a:cxnLst/>
              <a:rect l="l" t="t" r="r" b="b"/>
              <a:pathLst>
                <a:path w="51435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1435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4E6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08485" y="2081297"/>
          <a:ext cx="2539365" cy="144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096"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10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160"/>
                        </a:lnSpc>
                      </a:pPr>
                      <a:r>
                        <a:rPr sz="1100" b="1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78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79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 Diaper, 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79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5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spc="-1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D</a:t>
                      </a:r>
                      <a:r>
                        <a:rPr sz="1200" b="1" spc="-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8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b="1" spc="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</a:t>
                      </a: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96">
                <a:tc>
                  <a:txBody>
                    <a:bodyPr/>
                    <a:lstStyle/>
                    <a:p>
                      <a:pPr marL="52705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390"/>
                        </a:lnSpc>
                      </a:pP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Coke,</a:t>
                      </a:r>
                      <a:r>
                        <a:rPr sz="120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 </a:t>
                      </a:r>
                      <a:r>
                        <a:rPr sz="120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63909" y="3598613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500" spc="-5" dirty="0">
                <a:latin typeface="Tahoma"/>
                <a:cs typeface="Tahoma"/>
              </a:rPr>
              <a:t>Minimum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Support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93399" y="2529173"/>
          <a:ext cx="1635760" cy="1266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67">
                <a:tc>
                  <a:txBody>
                    <a:bodyPr/>
                    <a:lstStyle/>
                    <a:p>
                      <a:pPr marL="49530">
                        <a:lnSpc>
                          <a:spcPts val="1355"/>
                        </a:lnSpc>
                      </a:pPr>
                      <a:r>
                        <a:rPr sz="1150" spc="35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55"/>
                        </a:lnSpc>
                      </a:pPr>
                      <a:r>
                        <a:rPr sz="1150" spc="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2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61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3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14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96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9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32994" y="2194527"/>
          <a:ext cx="1635760" cy="1266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67">
                <a:tc>
                  <a:txBody>
                    <a:bodyPr/>
                    <a:lstStyle/>
                    <a:p>
                      <a:pPr marL="49530">
                        <a:lnSpc>
                          <a:spcPts val="1355"/>
                        </a:lnSpc>
                      </a:pPr>
                      <a:r>
                        <a:rPr sz="1150" spc="35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55"/>
                        </a:lnSpc>
                      </a:pPr>
                      <a:r>
                        <a:rPr sz="1150" spc="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4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60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3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14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96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9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18993" y="2754121"/>
          <a:ext cx="1261110" cy="1228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70">
                <a:tc>
                  <a:txBody>
                    <a:bodyPr/>
                    <a:lstStyle/>
                    <a:p>
                      <a:pPr marL="48260">
                        <a:lnSpc>
                          <a:spcPts val="1320"/>
                        </a:lnSpc>
                      </a:pPr>
                      <a:r>
                        <a:rPr sz="1150" spc="5" dirty="0">
                          <a:latin typeface="Arial MT"/>
                          <a:cs typeface="Arial MT"/>
                        </a:rPr>
                        <a:t>Itemset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12">
                <a:tc>
                  <a:txBody>
                    <a:bodyPr/>
                    <a:lstStyle/>
                    <a:p>
                      <a:pPr marL="48260">
                        <a:lnSpc>
                          <a:spcPts val="1290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{Bread,Milk}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76">
                <a:tc>
                  <a:txBody>
                    <a:bodyPr/>
                    <a:lstStyle/>
                    <a:p>
                      <a:pPr marL="48260">
                        <a:lnSpc>
                          <a:spcPts val="126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{Bread,</a:t>
                      </a:r>
                      <a:r>
                        <a:rPr sz="11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Beer</a:t>
                      </a:r>
                      <a:r>
                        <a:rPr sz="11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74">
                <a:tc>
                  <a:txBody>
                    <a:bodyPr/>
                    <a:lstStyle/>
                    <a:p>
                      <a:pPr marL="48260">
                        <a:lnSpc>
                          <a:spcPts val="121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{Bread,Diaper}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76">
                <a:tc>
                  <a:txBody>
                    <a:bodyPr/>
                    <a:lstStyle/>
                    <a:p>
                      <a:pPr marL="48260">
                        <a:lnSpc>
                          <a:spcPts val="1265"/>
                        </a:lnSpc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{Beer,</a:t>
                      </a:r>
                      <a:r>
                        <a:rPr sz="11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53">
                <a:tc>
                  <a:txBody>
                    <a:bodyPr/>
                    <a:lstStyle/>
                    <a:p>
                      <a:pPr marL="48260">
                        <a:lnSpc>
                          <a:spcPts val="123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{Diaper,</a:t>
                      </a:r>
                      <a:r>
                        <a:rPr sz="11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Milk}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ts val="134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{Beer,Diaper}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3483" y="1961388"/>
            <a:ext cx="1432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Items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(1-itemsets)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8091" y="441325"/>
          <a:ext cx="8263889" cy="2569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88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480"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3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9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Diaper,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9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48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Coke,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75085" y="3095244"/>
            <a:ext cx="136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Pairs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(2-itemsets)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085" y="3512820"/>
            <a:ext cx="1984375" cy="6477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20" dirty="0">
                <a:latin typeface="Tahoma"/>
                <a:cs typeface="Tahoma"/>
              </a:rPr>
              <a:t>(No </a:t>
            </a:r>
            <a:r>
              <a:rPr sz="1400" spc="-25" dirty="0">
                <a:latin typeface="Tahoma"/>
                <a:cs typeface="Tahoma"/>
              </a:rPr>
              <a:t>need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25" dirty="0">
                <a:latin typeface="Tahoma"/>
                <a:cs typeface="Tahoma"/>
              </a:rPr>
              <a:t>generate 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candidates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involving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Coke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or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Eggs)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8232" y="259915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8"/>
                </a:moveTo>
                <a:lnTo>
                  <a:pt x="24487" y="182645"/>
                </a:lnTo>
                <a:lnTo>
                  <a:pt x="12387" y="189681"/>
                </a:lnTo>
                <a:lnTo>
                  <a:pt x="3808" y="200741"/>
                </a:lnTo>
                <a:lnTo>
                  <a:pt x="0" y="214731"/>
                </a:lnTo>
                <a:lnTo>
                  <a:pt x="1917" y="229103"/>
                </a:lnTo>
                <a:lnTo>
                  <a:pt x="8953" y="241203"/>
                </a:lnTo>
                <a:lnTo>
                  <a:pt x="20013" y="249782"/>
                </a:lnTo>
                <a:lnTo>
                  <a:pt x="34002" y="253591"/>
                </a:lnTo>
                <a:lnTo>
                  <a:pt x="269275" y="269276"/>
                </a:lnTo>
                <a:lnTo>
                  <a:pt x="268382" y="255887"/>
                </a:lnTo>
                <a:lnTo>
                  <a:pt x="204250" y="255887"/>
                </a:lnTo>
                <a:lnTo>
                  <a:pt x="135535" y="187173"/>
                </a:lnTo>
                <a:lnTo>
                  <a:pt x="38859" y="180728"/>
                </a:lnTo>
                <a:close/>
              </a:path>
              <a:path w="269875" h="269875">
                <a:moveTo>
                  <a:pt x="135535" y="187173"/>
                </a:moveTo>
                <a:lnTo>
                  <a:pt x="204250" y="255887"/>
                </a:lnTo>
                <a:lnTo>
                  <a:pt x="212855" y="247281"/>
                </a:lnTo>
                <a:lnTo>
                  <a:pt x="198071" y="232497"/>
                </a:lnTo>
                <a:lnTo>
                  <a:pt x="193636" y="232497"/>
                </a:lnTo>
                <a:lnTo>
                  <a:pt x="193320" y="227745"/>
                </a:lnTo>
                <a:lnTo>
                  <a:pt x="153977" y="188402"/>
                </a:lnTo>
                <a:lnTo>
                  <a:pt x="135535" y="187173"/>
                </a:lnTo>
                <a:close/>
              </a:path>
              <a:path w="269875" h="269875">
                <a:moveTo>
                  <a:pt x="204460" y="221673"/>
                </a:moveTo>
                <a:lnTo>
                  <a:pt x="195854" y="230280"/>
                </a:lnTo>
                <a:lnTo>
                  <a:pt x="212855" y="247281"/>
                </a:lnTo>
                <a:lnTo>
                  <a:pt x="204250" y="255887"/>
                </a:lnTo>
                <a:lnTo>
                  <a:pt x="268382" y="255887"/>
                </a:lnTo>
                <a:lnTo>
                  <a:pt x="267235" y="238674"/>
                </a:lnTo>
                <a:lnTo>
                  <a:pt x="221461" y="238674"/>
                </a:lnTo>
                <a:lnTo>
                  <a:pt x="204460" y="221673"/>
                </a:lnTo>
                <a:close/>
              </a:path>
              <a:path w="269875" h="269875">
                <a:moveTo>
                  <a:pt x="221672" y="204461"/>
                </a:moveTo>
                <a:lnTo>
                  <a:pt x="204460" y="221673"/>
                </a:lnTo>
                <a:lnTo>
                  <a:pt x="221461" y="238674"/>
                </a:lnTo>
                <a:lnTo>
                  <a:pt x="238673" y="221462"/>
                </a:lnTo>
                <a:lnTo>
                  <a:pt x="221672" y="204461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1"/>
                </a:lnTo>
                <a:lnTo>
                  <a:pt x="238673" y="221462"/>
                </a:lnTo>
                <a:lnTo>
                  <a:pt x="221461" y="238674"/>
                </a:lnTo>
                <a:lnTo>
                  <a:pt x="267235" y="238674"/>
                </a:lnTo>
                <a:lnTo>
                  <a:pt x="265514" y="212857"/>
                </a:lnTo>
                <a:lnTo>
                  <a:pt x="247280" y="212857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5"/>
                </a:moveTo>
                <a:lnTo>
                  <a:pt x="193636" y="232497"/>
                </a:lnTo>
                <a:lnTo>
                  <a:pt x="195854" y="230280"/>
                </a:lnTo>
                <a:lnTo>
                  <a:pt x="193320" y="227745"/>
                </a:lnTo>
                <a:close/>
              </a:path>
              <a:path w="269875" h="269875">
                <a:moveTo>
                  <a:pt x="195854" y="230280"/>
                </a:moveTo>
                <a:lnTo>
                  <a:pt x="193636" y="232497"/>
                </a:lnTo>
                <a:lnTo>
                  <a:pt x="198071" y="232497"/>
                </a:lnTo>
                <a:lnTo>
                  <a:pt x="195854" y="230280"/>
                </a:lnTo>
                <a:close/>
              </a:path>
              <a:path w="269875" h="269875">
                <a:moveTo>
                  <a:pt x="192090" y="209304"/>
                </a:moveTo>
                <a:lnTo>
                  <a:pt x="193320" y="227745"/>
                </a:lnTo>
                <a:lnTo>
                  <a:pt x="195854" y="230280"/>
                </a:lnTo>
                <a:lnTo>
                  <a:pt x="204460" y="221673"/>
                </a:lnTo>
                <a:lnTo>
                  <a:pt x="192090" y="209304"/>
                </a:lnTo>
                <a:close/>
              </a:path>
              <a:path w="269875" h="269875">
                <a:moveTo>
                  <a:pt x="153977" y="188402"/>
                </a:moveTo>
                <a:lnTo>
                  <a:pt x="193320" y="227745"/>
                </a:lnTo>
                <a:lnTo>
                  <a:pt x="192090" y="209304"/>
                </a:lnTo>
                <a:lnTo>
                  <a:pt x="172418" y="189631"/>
                </a:lnTo>
                <a:lnTo>
                  <a:pt x="153977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4"/>
                </a:lnTo>
                <a:lnTo>
                  <a:pt x="204460" y="221673"/>
                </a:lnTo>
                <a:lnTo>
                  <a:pt x="221672" y="204461"/>
                </a:lnTo>
                <a:lnTo>
                  <a:pt x="209301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8"/>
                </a:lnTo>
                <a:lnTo>
                  <a:pt x="227743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7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8"/>
                </a:lnTo>
                <a:lnTo>
                  <a:pt x="182645" y="24489"/>
                </a:lnTo>
                <a:lnTo>
                  <a:pt x="180727" y="38860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7"/>
                </a:lnTo>
                <a:lnTo>
                  <a:pt x="265514" y="212857"/>
                </a:lnTo>
                <a:lnTo>
                  <a:pt x="253591" y="34002"/>
                </a:lnTo>
                <a:lnTo>
                  <a:pt x="249782" y="20013"/>
                </a:lnTo>
                <a:lnTo>
                  <a:pt x="241202" y="8953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8" y="189631"/>
                </a:moveTo>
                <a:lnTo>
                  <a:pt x="192090" y="209304"/>
                </a:lnTo>
                <a:lnTo>
                  <a:pt x="190861" y="190861"/>
                </a:lnTo>
                <a:lnTo>
                  <a:pt x="172418" y="189631"/>
                </a:lnTo>
                <a:close/>
              </a:path>
              <a:path w="269875" h="269875">
                <a:moveTo>
                  <a:pt x="209301" y="192090"/>
                </a:moveTo>
                <a:lnTo>
                  <a:pt x="221672" y="204461"/>
                </a:lnTo>
                <a:lnTo>
                  <a:pt x="230278" y="195854"/>
                </a:lnTo>
                <a:lnTo>
                  <a:pt x="227743" y="193320"/>
                </a:lnTo>
                <a:lnTo>
                  <a:pt x="209301" y="192090"/>
                </a:lnTo>
                <a:close/>
              </a:path>
              <a:path w="269875" h="269875">
                <a:moveTo>
                  <a:pt x="227743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3" y="193320"/>
                </a:lnTo>
                <a:close/>
              </a:path>
              <a:path w="269875" h="269875">
                <a:moveTo>
                  <a:pt x="188402" y="153978"/>
                </a:moveTo>
                <a:lnTo>
                  <a:pt x="189631" y="172420"/>
                </a:lnTo>
                <a:lnTo>
                  <a:pt x="209301" y="192090"/>
                </a:lnTo>
                <a:lnTo>
                  <a:pt x="227743" y="193320"/>
                </a:lnTo>
                <a:lnTo>
                  <a:pt x="188402" y="153978"/>
                </a:lnTo>
                <a:close/>
              </a:path>
              <a:path w="269875" h="269875">
                <a:moveTo>
                  <a:pt x="189631" y="172420"/>
                </a:moveTo>
                <a:lnTo>
                  <a:pt x="190861" y="190861"/>
                </a:lnTo>
                <a:lnTo>
                  <a:pt x="209301" y="192090"/>
                </a:lnTo>
                <a:lnTo>
                  <a:pt x="189631" y="172420"/>
                </a:lnTo>
                <a:close/>
              </a:path>
              <a:path w="269875" h="269875">
                <a:moveTo>
                  <a:pt x="49317" y="32106"/>
                </a:moveTo>
                <a:lnTo>
                  <a:pt x="32105" y="49319"/>
                </a:lnTo>
                <a:lnTo>
                  <a:pt x="172418" y="189631"/>
                </a:lnTo>
                <a:lnTo>
                  <a:pt x="190861" y="190861"/>
                </a:lnTo>
                <a:lnTo>
                  <a:pt x="189631" y="172420"/>
                </a:lnTo>
                <a:lnTo>
                  <a:pt x="49317" y="32106"/>
                </a:lnTo>
                <a:close/>
              </a:path>
              <a:path w="269875" h="269875">
                <a:moveTo>
                  <a:pt x="23500" y="57924"/>
                </a:moveTo>
                <a:lnTo>
                  <a:pt x="14893" y="66531"/>
                </a:lnTo>
                <a:lnTo>
                  <a:pt x="135535" y="187173"/>
                </a:lnTo>
                <a:lnTo>
                  <a:pt x="153977" y="188402"/>
                </a:lnTo>
                <a:lnTo>
                  <a:pt x="23500" y="57924"/>
                </a:lnTo>
                <a:close/>
              </a:path>
              <a:path w="269875" h="269875">
                <a:moveTo>
                  <a:pt x="66530" y="14894"/>
                </a:moveTo>
                <a:lnTo>
                  <a:pt x="57923" y="23500"/>
                </a:lnTo>
                <a:lnTo>
                  <a:pt x="188402" y="153978"/>
                </a:lnTo>
                <a:lnTo>
                  <a:pt x="187172" y="135536"/>
                </a:lnTo>
                <a:lnTo>
                  <a:pt x="66530" y="148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6274" y="3579997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500" spc="-5" dirty="0">
                <a:latin typeface="Tahoma"/>
                <a:cs typeface="Tahoma"/>
              </a:rPr>
              <a:t>Minimum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Support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7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02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5049" y="2681580"/>
          <a:ext cx="1635760" cy="1266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67">
                <a:tc>
                  <a:txBody>
                    <a:bodyPr/>
                    <a:lstStyle/>
                    <a:p>
                      <a:pPr marL="49530">
                        <a:lnSpc>
                          <a:spcPts val="1355"/>
                        </a:lnSpc>
                      </a:pPr>
                      <a:r>
                        <a:rPr sz="1150" spc="35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55"/>
                        </a:lnSpc>
                      </a:pPr>
                      <a:r>
                        <a:rPr sz="1150" spc="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4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60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3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14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96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9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1049" y="3241173"/>
          <a:ext cx="2006600" cy="1247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21">
                <a:tc>
                  <a:txBody>
                    <a:bodyPr/>
                    <a:lstStyle/>
                    <a:p>
                      <a:pPr marL="48895">
                        <a:lnSpc>
                          <a:spcPts val="1340"/>
                        </a:lnSpc>
                      </a:pPr>
                      <a:r>
                        <a:rPr sz="1150" spc="10" dirty="0">
                          <a:latin typeface="Arial MT"/>
                          <a:cs typeface="Arial MT"/>
                        </a:rPr>
                        <a:t>Itemset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40"/>
                        </a:lnSpc>
                      </a:pPr>
                      <a:r>
                        <a:rPr sz="1150" spc="5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6">
                <a:tc>
                  <a:txBody>
                    <a:bodyPr/>
                    <a:lstStyle/>
                    <a:p>
                      <a:pPr marL="48895">
                        <a:lnSpc>
                          <a:spcPts val="131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{Bread,Milk}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31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58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</a:t>
                      </a:r>
                      <a:r>
                        <a:rPr sz="11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Bread}	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49">
                <a:tc>
                  <a:txBody>
                    <a:bodyPr/>
                    <a:lstStyle/>
                    <a:p>
                      <a:pPr marL="48895">
                        <a:lnSpc>
                          <a:spcPts val="1230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{Bread,Diaper}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3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58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{Beer,Milk}	</a:t>
                      </a:r>
                      <a:r>
                        <a:rPr sz="11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17">
                <a:tc>
                  <a:txBody>
                    <a:bodyPr/>
                    <a:lstStyle/>
                    <a:p>
                      <a:pPr marL="48895">
                        <a:lnSpc>
                          <a:spcPts val="1260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{Diaper,Milk}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ts val="135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{Beer,Diaper}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6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29209" algn="ctr">
                        <a:lnSpc>
                          <a:spcPts val="135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469" y="2418588"/>
            <a:ext cx="1432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Items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(1-itemsets)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7189" y="3201923"/>
            <a:ext cx="136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Pairs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(2-itemsets)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0287" y="308620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7"/>
                </a:moveTo>
                <a:lnTo>
                  <a:pt x="24487" y="182645"/>
                </a:lnTo>
                <a:lnTo>
                  <a:pt x="12387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1"/>
                </a:lnTo>
                <a:lnTo>
                  <a:pt x="8952" y="241202"/>
                </a:lnTo>
                <a:lnTo>
                  <a:pt x="20012" y="249782"/>
                </a:lnTo>
                <a:lnTo>
                  <a:pt x="34002" y="253591"/>
                </a:lnTo>
                <a:lnTo>
                  <a:pt x="269275" y="269275"/>
                </a:lnTo>
                <a:lnTo>
                  <a:pt x="268382" y="255885"/>
                </a:lnTo>
                <a:lnTo>
                  <a:pt x="204250" y="255885"/>
                </a:lnTo>
                <a:lnTo>
                  <a:pt x="135536" y="187172"/>
                </a:lnTo>
                <a:lnTo>
                  <a:pt x="38859" y="180727"/>
                </a:lnTo>
                <a:close/>
              </a:path>
              <a:path w="269875" h="269875">
                <a:moveTo>
                  <a:pt x="135536" y="187172"/>
                </a:moveTo>
                <a:lnTo>
                  <a:pt x="204250" y="255885"/>
                </a:lnTo>
                <a:lnTo>
                  <a:pt x="212855" y="247280"/>
                </a:lnTo>
                <a:lnTo>
                  <a:pt x="198071" y="232496"/>
                </a:lnTo>
                <a:lnTo>
                  <a:pt x="193636" y="232496"/>
                </a:lnTo>
                <a:lnTo>
                  <a:pt x="193320" y="227744"/>
                </a:lnTo>
                <a:lnTo>
                  <a:pt x="153977" y="188402"/>
                </a:lnTo>
                <a:lnTo>
                  <a:pt x="135536" y="187172"/>
                </a:lnTo>
                <a:close/>
              </a:path>
              <a:path w="269875" h="269875">
                <a:moveTo>
                  <a:pt x="204460" y="221672"/>
                </a:moveTo>
                <a:lnTo>
                  <a:pt x="195854" y="230278"/>
                </a:lnTo>
                <a:lnTo>
                  <a:pt x="212855" y="247280"/>
                </a:lnTo>
                <a:lnTo>
                  <a:pt x="204250" y="255885"/>
                </a:lnTo>
                <a:lnTo>
                  <a:pt x="268382" y="255885"/>
                </a:lnTo>
                <a:lnTo>
                  <a:pt x="267235" y="238673"/>
                </a:lnTo>
                <a:lnTo>
                  <a:pt x="221461" y="238673"/>
                </a:lnTo>
                <a:lnTo>
                  <a:pt x="204460" y="221672"/>
                </a:lnTo>
                <a:close/>
              </a:path>
              <a:path w="269875" h="269875">
                <a:moveTo>
                  <a:pt x="221672" y="204460"/>
                </a:moveTo>
                <a:lnTo>
                  <a:pt x="204460" y="221672"/>
                </a:lnTo>
                <a:lnTo>
                  <a:pt x="221461" y="238673"/>
                </a:lnTo>
                <a:lnTo>
                  <a:pt x="238673" y="221461"/>
                </a:lnTo>
                <a:lnTo>
                  <a:pt x="221672" y="204460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0"/>
                </a:lnTo>
                <a:lnTo>
                  <a:pt x="238673" y="221461"/>
                </a:lnTo>
                <a:lnTo>
                  <a:pt x="221461" y="238673"/>
                </a:lnTo>
                <a:lnTo>
                  <a:pt x="267235" y="238673"/>
                </a:lnTo>
                <a:lnTo>
                  <a:pt x="265514" y="212855"/>
                </a:lnTo>
                <a:lnTo>
                  <a:pt x="247280" y="212855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6"/>
                </a:lnTo>
                <a:lnTo>
                  <a:pt x="195854" y="230278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8"/>
                </a:moveTo>
                <a:lnTo>
                  <a:pt x="193636" y="232496"/>
                </a:lnTo>
                <a:lnTo>
                  <a:pt x="198071" y="232496"/>
                </a:lnTo>
                <a:lnTo>
                  <a:pt x="195854" y="230278"/>
                </a:lnTo>
                <a:close/>
              </a:path>
              <a:path w="269875" h="269875">
                <a:moveTo>
                  <a:pt x="192090" y="209302"/>
                </a:moveTo>
                <a:lnTo>
                  <a:pt x="193320" y="227744"/>
                </a:lnTo>
                <a:lnTo>
                  <a:pt x="195854" y="230278"/>
                </a:lnTo>
                <a:lnTo>
                  <a:pt x="204460" y="221672"/>
                </a:lnTo>
                <a:lnTo>
                  <a:pt x="192090" y="209302"/>
                </a:lnTo>
                <a:close/>
              </a:path>
              <a:path w="269875" h="269875">
                <a:moveTo>
                  <a:pt x="153977" y="188402"/>
                </a:moveTo>
                <a:lnTo>
                  <a:pt x="193320" y="227744"/>
                </a:lnTo>
                <a:lnTo>
                  <a:pt x="192090" y="209302"/>
                </a:lnTo>
                <a:lnTo>
                  <a:pt x="172419" y="189631"/>
                </a:lnTo>
                <a:lnTo>
                  <a:pt x="153977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2"/>
                </a:lnTo>
                <a:lnTo>
                  <a:pt x="204460" y="221672"/>
                </a:lnTo>
                <a:lnTo>
                  <a:pt x="221672" y="204460"/>
                </a:lnTo>
                <a:lnTo>
                  <a:pt x="209302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7"/>
                </a:lnTo>
                <a:lnTo>
                  <a:pt x="227744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5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7"/>
                </a:lnTo>
                <a:lnTo>
                  <a:pt x="182645" y="24487"/>
                </a:lnTo>
                <a:lnTo>
                  <a:pt x="180727" y="38859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5"/>
                </a:lnTo>
                <a:lnTo>
                  <a:pt x="265514" y="212855"/>
                </a:lnTo>
                <a:lnTo>
                  <a:pt x="253591" y="34002"/>
                </a:lnTo>
                <a:lnTo>
                  <a:pt x="249782" y="20012"/>
                </a:lnTo>
                <a:lnTo>
                  <a:pt x="241202" y="8952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1"/>
                </a:moveTo>
                <a:lnTo>
                  <a:pt x="192090" y="209302"/>
                </a:lnTo>
                <a:lnTo>
                  <a:pt x="190861" y="190861"/>
                </a:lnTo>
                <a:lnTo>
                  <a:pt x="172419" y="189631"/>
                </a:lnTo>
                <a:close/>
              </a:path>
              <a:path w="269875" h="269875">
                <a:moveTo>
                  <a:pt x="209302" y="192090"/>
                </a:moveTo>
                <a:lnTo>
                  <a:pt x="221672" y="204460"/>
                </a:lnTo>
                <a:lnTo>
                  <a:pt x="230278" y="195854"/>
                </a:lnTo>
                <a:lnTo>
                  <a:pt x="227744" y="193320"/>
                </a:lnTo>
                <a:lnTo>
                  <a:pt x="209302" y="192090"/>
                </a:lnTo>
                <a:close/>
              </a:path>
              <a:path w="269875" h="269875">
                <a:moveTo>
                  <a:pt x="227744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4" y="193320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2" y="192090"/>
                </a:lnTo>
                <a:lnTo>
                  <a:pt x="227744" y="193320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1"/>
                </a:lnTo>
                <a:lnTo>
                  <a:pt x="209302" y="192090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7" y="32105"/>
                </a:moveTo>
                <a:lnTo>
                  <a:pt x="32105" y="49317"/>
                </a:lnTo>
                <a:lnTo>
                  <a:pt x="172419" y="189631"/>
                </a:lnTo>
                <a:lnTo>
                  <a:pt x="190861" y="190861"/>
                </a:lnTo>
                <a:lnTo>
                  <a:pt x="189631" y="172419"/>
                </a:lnTo>
                <a:lnTo>
                  <a:pt x="49317" y="32105"/>
                </a:lnTo>
                <a:close/>
              </a:path>
              <a:path w="269875" h="269875">
                <a:moveTo>
                  <a:pt x="23500" y="57923"/>
                </a:moveTo>
                <a:lnTo>
                  <a:pt x="14893" y="66530"/>
                </a:lnTo>
                <a:lnTo>
                  <a:pt x="135536" y="187172"/>
                </a:lnTo>
                <a:lnTo>
                  <a:pt x="153977" y="188402"/>
                </a:lnTo>
                <a:lnTo>
                  <a:pt x="23500" y="57923"/>
                </a:lnTo>
                <a:close/>
              </a:path>
              <a:path w="269875" h="269875">
                <a:moveTo>
                  <a:pt x="66530" y="14893"/>
                </a:moveTo>
                <a:lnTo>
                  <a:pt x="57923" y="23500"/>
                </a:lnTo>
                <a:lnTo>
                  <a:pt x="188402" y="153977"/>
                </a:lnTo>
                <a:lnTo>
                  <a:pt x="187172" y="135536"/>
                </a:lnTo>
                <a:lnTo>
                  <a:pt x="66530" y="148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73962" y="1906501"/>
          <a:ext cx="1924685" cy="1119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480">
                <a:tc>
                  <a:txBody>
                    <a:bodyPr/>
                    <a:lstStyle/>
                    <a:p>
                      <a:pPr marL="40005">
                        <a:lnSpc>
                          <a:spcPts val="9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37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5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98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Diaper,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98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480"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Coke,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1489" y="4006991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500" spc="-5" dirty="0">
                <a:latin typeface="Tahoma"/>
                <a:cs typeface="Tahoma"/>
              </a:rPr>
              <a:t>Minimum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Support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5049" y="2681580"/>
          <a:ext cx="1635760" cy="1266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4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60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23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14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96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29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8091" y="441325"/>
          <a:ext cx="8240393" cy="2472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66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405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405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E6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17"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5565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814069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770380" algn="l"/>
                        </a:tabLst>
                      </a:pPr>
                      <a:r>
                        <a:rPr sz="1150" spc="35" dirty="0">
                          <a:latin typeface="Arial MT"/>
                          <a:cs typeface="Arial MT"/>
                        </a:rPr>
                        <a:t>Item	</a:t>
                      </a:r>
                      <a:r>
                        <a:rPr sz="1150" spc="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3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9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Diaper,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9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48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Coke,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1049" y="3241173"/>
          <a:ext cx="2006600" cy="1247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21">
                <a:tc>
                  <a:txBody>
                    <a:bodyPr/>
                    <a:lstStyle/>
                    <a:p>
                      <a:pPr marL="48895">
                        <a:lnSpc>
                          <a:spcPts val="1340"/>
                        </a:lnSpc>
                      </a:pPr>
                      <a:r>
                        <a:rPr sz="1150" spc="10" dirty="0">
                          <a:latin typeface="Arial MT"/>
                          <a:cs typeface="Arial MT"/>
                        </a:rPr>
                        <a:t>Itemset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40"/>
                        </a:lnSpc>
                      </a:pPr>
                      <a:r>
                        <a:rPr sz="1150" spc="5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6">
                <a:tc>
                  <a:txBody>
                    <a:bodyPr/>
                    <a:lstStyle/>
                    <a:p>
                      <a:pPr marL="48895">
                        <a:lnSpc>
                          <a:spcPts val="131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{Bread,Milk}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31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58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</a:t>
                      </a:r>
                      <a:r>
                        <a:rPr sz="11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Bread}	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49">
                <a:tc>
                  <a:txBody>
                    <a:bodyPr/>
                    <a:lstStyle/>
                    <a:p>
                      <a:pPr marL="48895">
                        <a:lnSpc>
                          <a:spcPts val="1230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{Bread,Diaper}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3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58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{Beer,Milk}	</a:t>
                      </a:r>
                      <a:r>
                        <a:rPr sz="11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17">
                <a:tc>
                  <a:txBody>
                    <a:bodyPr/>
                    <a:lstStyle/>
                    <a:p>
                      <a:pPr marL="48895">
                        <a:lnSpc>
                          <a:spcPts val="1260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{Diaper,Milk}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ts val="135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{Beer,Diaper}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6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29209" algn="ctr">
                        <a:lnSpc>
                          <a:spcPts val="135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27189" y="3201923"/>
            <a:ext cx="136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Pairs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(2-itemsets)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0287" y="308620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7"/>
                </a:moveTo>
                <a:lnTo>
                  <a:pt x="24487" y="182645"/>
                </a:lnTo>
                <a:lnTo>
                  <a:pt x="12387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1"/>
                </a:lnTo>
                <a:lnTo>
                  <a:pt x="8952" y="241202"/>
                </a:lnTo>
                <a:lnTo>
                  <a:pt x="20012" y="249782"/>
                </a:lnTo>
                <a:lnTo>
                  <a:pt x="34002" y="253591"/>
                </a:lnTo>
                <a:lnTo>
                  <a:pt x="269275" y="269275"/>
                </a:lnTo>
                <a:lnTo>
                  <a:pt x="268382" y="255885"/>
                </a:lnTo>
                <a:lnTo>
                  <a:pt x="204250" y="255885"/>
                </a:lnTo>
                <a:lnTo>
                  <a:pt x="135536" y="187172"/>
                </a:lnTo>
                <a:lnTo>
                  <a:pt x="38859" y="180727"/>
                </a:lnTo>
                <a:close/>
              </a:path>
              <a:path w="269875" h="269875">
                <a:moveTo>
                  <a:pt x="135536" y="187172"/>
                </a:moveTo>
                <a:lnTo>
                  <a:pt x="204250" y="255885"/>
                </a:lnTo>
                <a:lnTo>
                  <a:pt x="212855" y="247280"/>
                </a:lnTo>
                <a:lnTo>
                  <a:pt x="198071" y="232496"/>
                </a:lnTo>
                <a:lnTo>
                  <a:pt x="193636" y="232496"/>
                </a:lnTo>
                <a:lnTo>
                  <a:pt x="193320" y="227744"/>
                </a:lnTo>
                <a:lnTo>
                  <a:pt x="153977" y="188402"/>
                </a:lnTo>
                <a:lnTo>
                  <a:pt x="135536" y="187172"/>
                </a:lnTo>
                <a:close/>
              </a:path>
              <a:path w="269875" h="269875">
                <a:moveTo>
                  <a:pt x="204460" y="221672"/>
                </a:moveTo>
                <a:lnTo>
                  <a:pt x="195854" y="230278"/>
                </a:lnTo>
                <a:lnTo>
                  <a:pt x="212855" y="247280"/>
                </a:lnTo>
                <a:lnTo>
                  <a:pt x="204250" y="255885"/>
                </a:lnTo>
                <a:lnTo>
                  <a:pt x="268382" y="255885"/>
                </a:lnTo>
                <a:lnTo>
                  <a:pt x="267235" y="238673"/>
                </a:lnTo>
                <a:lnTo>
                  <a:pt x="221461" y="238673"/>
                </a:lnTo>
                <a:lnTo>
                  <a:pt x="204460" y="221672"/>
                </a:lnTo>
                <a:close/>
              </a:path>
              <a:path w="269875" h="269875">
                <a:moveTo>
                  <a:pt x="221672" y="204460"/>
                </a:moveTo>
                <a:lnTo>
                  <a:pt x="204460" y="221672"/>
                </a:lnTo>
                <a:lnTo>
                  <a:pt x="221461" y="238673"/>
                </a:lnTo>
                <a:lnTo>
                  <a:pt x="238673" y="221461"/>
                </a:lnTo>
                <a:lnTo>
                  <a:pt x="221672" y="204460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0"/>
                </a:lnTo>
                <a:lnTo>
                  <a:pt x="238673" y="221461"/>
                </a:lnTo>
                <a:lnTo>
                  <a:pt x="221461" y="238673"/>
                </a:lnTo>
                <a:lnTo>
                  <a:pt x="267235" y="238673"/>
                </a:lnTo>
                <a:lnTo>
                  <a:pt x="265514" y="212855"/>
                </a:lnTo>
                <a:lnTo>
                  <a:pt x="247280" y="212855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6"/>
                </a:lnTo>
                <a:lnTo>
                  <a:pt x="195854" y="230278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8"/>
                </a:moveTo>
                <a:lnTo>
                  <a:pt x="193636" y="232496"/>
                </a:lnTo>
                <a:lnTo>
                  <a:pt x="198071" y="232496"/>
                </a:lnTo>
                <a:lnTo>
                  <a:pt x="195854" y="230278"/>
                </a:lnTo>
                <a:close/>
              </a:path>
              <a:path w="269875" h="269875">
                <a:moveTo>
                  <a:pt x="192090" y="209302"/>
                </a:moveTo>
                <a:lnTo>
                  <a:pt x="193320" y="227744"/>
                </a:lnTo>
                <a:lnTo>
                  <a:pt x="195854" y="230278"/>
                </a:lnTo>
                <a:lnTo>
                  <a:pt x="204460" y="221672"/>
                </a:lnTo>
                <a:lnTo>
                  <a:pt x="192090" y="209302"/>
                </a:lnTo>
                <a:close/>
              </a:path>
              <a:path w="269875" h="269875">
                <a:moveTo>
                  <a:pt x="153977" y="188402"/>
                </a:moveTo>
                <a:lnTo>
                  <a:pt x="193320" y="227744"/>
                </a:lnTo>
                <a:lnTo>
                  <a:pt x="192090" y="209302"/>
                </a:lnTo>
                <a:lnTo>
                  <a:pt x="172419" y="189631"/>
                </a:lnTo>
                <a:lnTo>
                  <a:pt x="153977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2"/>
                </a:lnTo>
                <a:lnTo>
                  <a:pt x="204460" y="221672"/>
                </a:lnTo>
                <a:lnTo>
                  <a:pt x="221672" y="204460"/>
                </a:lnTo>
                <a:lnTo>
                  <a:pt x="209302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7"/>
                </a:lnTo>
                <a:lnTo>
                  <a:pt x="227744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5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7"/>
                </a:lnTo>
                <a:lnTo>
                  <a:pt x="182645" y="24487"/>
                </a:lnTo>
                <a:lnTo>
                  <a:pt x="180727" y="38859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5"/>
                </a:lnTo>
                <a:lnTo>
                  <a:pt x="265514" y="212855"/>
                </a:lnTo>
                <a:lnTo>
                  <a:pt x="253591" y="34002"/>
                </a:lnTo>
                <a:lnTo>
                  <a:pt x="249782" y="20012"/>
                </a:lnTo>
                <a:lnTo>
                  <a:pt x="241202" y="8952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1"/>
                </a:moveTo>
                <a:lnTo>
                  <a:pt x="192090" y="209302"/>
                </a:lnTo>
                <a:lnTo>
                  <a:pt x="190861" y="190861"/>
                </a:lnTo>
                <a:lnTo>
                  <a:pt x="172419" y="189631"/>
                </a:lnTo>
                <a:close/>
              </a:path>
              <a:path w="269875" h="269875">
                <a:moveTo>
                  <a:pt x="209302" y="192090"/>
                </a:moveTo>
                <a:lnTo>
                  <a:pt x="221672" y="204460"/>
                </a:lnTo>
                <a:lnTo>
                  <a:pt x="230278" y="195854"/>
                </a:lnTo>
                <a:lnTo>
                  <a:pt x="227744" y="193320"/>
                </a:lnTo>
                <a:lnTo>
                  <a:pt x="209302" y="192090"/>
                </a:lnTo>
                <a:close/>
              </a:path>
              <a:path w="269875" h="269875">
                <a:moveTo>
                  <a:pt x="227744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4" y="193320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2" y="192090"/>
                </a:lnTo>
                <a:lnTo>
                  <a:pt x="227744" y="193320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1"/>
                </a:lnTo>
                <a:lnTo>
                  <a:pt x="209302" y="192090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7" y="32105"/>
                </a:moveTo>
                <a:lnTo>
                  <a:pt x="32105" y="49317"/>
                </a:lnTo>
                <a:lnTo>
                  <a:pt x="172419" y="189631"/>
                </a:lnTo>
                <a:lnTo>
                  <a:pt x="190861" y="190861"/>
                </a:lnTo>
                <a:lnTo>
                  <a:pt x="189631" y="172419"/>
                </a:lnTo>
                <a:lnTo>
                  <a:pt x="49317" y="32105"/>
                </a:lnTo>
                <a:close/>
              </a:path>
              <a:path w="269875" h="269875">
                <a:moveTo>
                  <a:pt x="23500" y="57923"/>
                </a:moveTo>
                <a:lnTo>
                  <a:pt x="14893" y="66530"/>
                </a:lnTo>
                <a:lnTo>
                  <a:pt x="135536" y="187172"/>
                </a:lnTo>
                <a:lnTo>
                  <a:pt x="153977" y="188402"/>
                </a:lnTo>
                <a:lnTo>
                  <a:pt x="23500" y="57923"/>
                </a:lnTo>
                <a:close/>
              </a:path>
              <a:path w="269875" h="269875">
                <a:moveTo>
                  <a:pt x="66530" y="14893"/>
                </a:moveTo>
                <a:lnTo>
                  <a:pt x="57923" y="23500"/>
                </a:lnTo>
                <a:lnTo>
                  <a:pt x="188402" y="153977"/>
                </a:lnTo>
                <a:lnTo>
                  <a:pt x="187172" y="135536"/>
                </a:lnTo>
                <a:lnTo>
                  <a:pt x="66530" y="148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04353" y="4888194"/>
            <a:ext cx="1586865" cy="177800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30"/>
              </a:lnSpc>
            </a:pPr>
            <a:r>
              <a:rPr sz="1150" spc="10" dirty="0">
                <a:latin typeface="Arial MT"/>
                <a:cs typeface="Arial MT"/>
              </a:rPr>
              <a:t>Itemset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89717" y="4873558"/>
            <a:ext cx="1616075" cy="187325"/>
            <a:chOff x="6089717" y="4873558"/>
            <a:chExt cx="1616075" cy="187325"/>
          </a:xfrm>
        </p:grpSpPr>
        <p:sp>
          <p:nvSpPr>
            <p:cNvPr id="9" name="object 9"/>
            <p:cNvSpPr/>
            <p:nvPr/>
          </p:nvSpPr>
          <p:spPr>
            <a:xfrm>
              <a:off x="6090390" y="4874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3963" y="0"/>
                  </a:moveTo>
                  <a:lnTo>
                    <a:pt x="0" y="0"/>
                  </a:lnTo>
                  <a:lnTo>
                    <a:pt x="0" y="13962"/>
                  </a:lnTo>
                  <a:lnTo>
                    <a:pt x="13963" y="13962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0669" y="487451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404" y="0"/>
                  </a:lnTo>
                </a:path>
                <a:path w="13970" h="13970">
                  <a:moveTo>
                    <a:pt x="0" y="0"/>
                  </a:moveTo>
                  <a:lnTo>
                    <a:pt x="0" y="134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0390" y="4874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3963" y="0"/>
                  </a:moveTo>
                  <a:lnTo>
                    <a:pt x="0" y="0"/>
                  </a:lnTo>
                  <a:lnTo>
                    <a:pt x="0" y="13962"/>
                  </a:lnTo>
                  <a:lnTo>
                    <a:pt x="13963" y="13962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0669" y="487451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404" y="0"/>
                  </a:lnTo>
                </a:path>
                <a:path w="13970" h="13970">
                  <a:moveTo>
                    <a:pt x="0" y="0"/>
                  </a:moveTo>
                  <a:lnTo>
                    <a:pt x="0" y="134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4354" y="4874232"/>
              <a:ext cx="1586865" cy="13970"/>
            </a:xfrm>
            <a:custGeom>
              <a:avLst/>
              <a:gdLst/>
              <a:ahLst/>
              <a:cxnLst/>
              <a:rect l="l" t="t" r="r" b="b"/>
              <a:pathLst>
                <a:path w="1586865" h="13970">
                  <a:moveTo>
                    <a:pt x="1586608" y="0"/>
                  </a:moveTo>
                  <a:lnTo>
                    <a:pt x="0" y="0"/>
                  </a:lnTo>
                  <a:lnTo>
                    <a:pt x="0" y="13962"/>
                  </a:lnTo>
                  <a:lnTo>
                    <a:pt x="1586608" y="13962"/>
                  </a:lnTo>
                  <a:lnTo>
                    <a:pt x="1586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4633" y="4874511"/>
              <a:ext cx="1586230" cy="0"/>
            </a:xfrm>
            <a:custGeom>
              <a:avLst/>
              <a:gdLst/>
              <a:ahLst/>
              <a:cxnLst/>
              <a:rect l="l" t="t" r="r" b="b"/>
              <a:pathLst>
                <a:path w="1586229">
                  <a:moveTo>
                    <a:pt x="0" y="0"/>
                  </a:moveTo>
                  <a:lnTo>
                    <a:pt x="15860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0962" y="4874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3963" y="0"/>
                  </a:moveTo>
                  <a:lnTo>
                    <a:pt x="0" y="0"/>
                  </a:lnTo>
                  <a:lnTo>
                    <a:pt x="0" y="13962"/>
                  </a:lnTo>
                  <a:lnTo>
                    <a:pt x="13963" y="13962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91242" y="487451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404" y="0"/>
                  </a:lnTo>
                </a:path>
                <a:path w="13970" h="13970">
                  <a:moveTo>
                    <a:pt x="0" y="0"/>
                  </a:moveTo>
                  <a:lnTo>
                    <a:pt x="0" y="134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0962" y="4874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3963" y="0"/>
                  </a:moveTo>
                  <a:lnTo>
                    <a:pt x="0" y="0"/>
                  </a:lnTo>
                  <a:lnTo>
                    <a:pt x="0" y="13962"/>
                  </a:lnTo>
                  <a:lnTo>
                    <a:pt x="13963" y="13962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1242" y="487451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404" y="0"/>
                  </a:lnTo>
                </a:path>
                <a:path w="13970" h="13970">
                  <a:moveTo>
                    <a:pt x="0" y="0"/>
                  </a:moveTo>
                  <a:lnTo>
                    <a:pt x="0" y="134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0390" y="4888194"/>
              <a:ext cx="13970" cy="171450"/>
            </a:xfrm>
            <a:custGeom>
              <a:avLst/>
              <a:gdLst/>
              <a:ahLst/>
              <a:cxnLst/>
              <a:rect l="l" t="t" r="r" b="b"/>
              <a:pathLst>
                <a:path w="13970" h="171450">
                  <a:moveTo>
                    <a:pt x="13963" y="0"/>
                  </a:moveTo>
                  <a:lnTo>
                    <a:pt x="0" y="0"/>
                  </a:lnTo>
                  <a:lnTo>
                    <a:pt x="0" y="171454"/>
                  </a:lnTo>
                  <a:lnTo>
                    <a:pt x="13963" y="171454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0669" y="488847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0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90962" y="4888194"/>
              <a:ext cx="13970" cy="171450"/>
            </a:xfrm>
            <a:custGeom>
              <a:avLst/>
              <a:gdLst/>
              <a:ahLst/>
              <a:cxnLst/>
              <a:rect l="l" t="t" r="r" b="b"/>
              <a:pathLst>
                <a:path w="13970" h="171450">
                  <a:moveTo>
                    <a:pt x="13963" y="0"/>
                  </a:moveTo>
                  <a:lnTo>
                    <a:pt x="0" y="0"/>
                  </a:lnTo>
                  <a:lnTo>
                    <a:pt x="0" y="171454"/>
                  </a:lnTo>
                  <a:lnTo>
                    <a:pt x="13963" y="171454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91242" y="488847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0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04353" y="5073051"/>
            <a:ext cx="1586865" cy="692785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635" rIns="0" bIns="0" rtlCol="0">
            <a:spAutoFit/>
          </a:bodyPr>
          <a:lstStyle/>
          <a:p>
            <a:pPr marL="43180">
              <a:lnSpc>
                <a:spcPts val="1365"/>
              </a:lnSpc>
              <a:spcBef>
                <a:spcPts val="5"/>
              </a:spcBef>
            </a:pP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Beer,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Diaper,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Milk}</a:t>
            </a:r>
            <a:endParaRPr sz="1150">
              <a:latin typeface="Arial"/>
              <a:cs typeface="Arial"/>
            </a:endParaRPr>
          </a:p>
          <a:p>
            <a:pPr marL="43180">
              <a:lnSpc>
                <a:spcPts val="1350"/>
              </a:lnSpc>
            </a:pP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Beer,Bread,Diaper}</a:t>
            </a:r>
            <a:endParaRPr sz="1150">
              <a:latin typeface="Arial"/>
              <a:cs typeface="Arial"/>
            </a:endParaRPr>
          </a:p>
          <a:p>
            <a:pPr marL="43180">
              <a:lnSpc>
                <a:spcPts val="1350"/>
              </a:lnSpc>
            </a:pPr>
            <a:r>
              <a:rPr sz="1150" b="1" spc="5" dirty="0">
                <a:latin typeface="Arial"/>
                <a:cs typeface="Arial"/>
              </a:rPr>
              <a:t>{Bread,Diaper,Milk}</a:t>
            </a:r>
            <a:endParaRPr sz="1150">
              <a:latin typeface="Arial"/>
              <a:cs typeface="Arial"/>
            </a:endParaRPr>
          </a:p>
          <a:p>
            <a:pPr marL="43180">
              <a:lnSpc>
                <a:spcPts val="1365"/>
              </a:lnSpc>
            </a:pP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Beer,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Bread,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Milk}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90018" y="5059275"/>
            <a:ext cx="1615440" cy="706755"/>
            <a:chOff x="6090018" y="5059275"/>
            <a:chExt cx="1615440" cy="706755"/>
          </a:xfrm>
        </p:grpSpPr>
        <p:sp>
          <p:nvSpPr>
            <p:cNvPr id="25" name="object 25"/>
            <p:cNvSpPr/>
            <p:nvPr/>
          </p:nvSpPr>
          <p:spPr>
            <a:xfrm>
              <a:off x="6090390" y="5059647"/>
              <a:ext cx="13970" cy="21590"/>
            </a:xfrm>
            <a:custGeom>
              <a:avLst/>
              <a:gdLst/>
              <a:ahLst/>
              <a:cxnLst/>
              <a:rect l="l" t="t" r="r" b="b"/>
              <a:pathLst>
                <a:path w="13970" h="21589">
                  <a:moveTo>
                    <a:pt x="13963" y="0"/>
                  </a:moveTo>
                  <a:lnTo>
                    <a:pt x="0" y="0"/>
                  </a:lnTo>
                  <a:lnTo>
                    <a:pt x="0" y="21222"/>
                  </a:lnTo>
                  <a:lnTo>
                    <a:pt x="13963" y="21222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0669" y="5059927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6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04353" y="5059648"/>
              <a:ext cx="1586865" cy="6985"/>
            </a:xfrm>
            <a:custGeom>
              <a:avLst/>
              <a:gdLst/>
              <a:ahLst/>
              <a:cxnLst/>
              <a:rect l="l" t="t" r="r" b="b"/>
              <a:pathLst>
                <a:path w="1586865" h="6985">
                  <a:moveTo>
                    <a:pt x="1586608" y="0"/>
                  </a:moveTo>
                  <a:lnTo>
                    <a:pt x="0" y="0"/>
                  </a:lnTo>
                  <a:lnTo>
                    <a:pt x="0" y="6701"/>
                  </a:lnTo>
                  <a:lnTo>
                    <a:pt x="1586608" y="6701"/>
                  </a:lnTo>
                  <a:lnTo>
                    <a:pt x="1586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04633" y="5059927"/>
              <a:ext cx="1586230" cy="0"/>
            </a:xfrm>
            <a:custGeom>
              <a:avLst/>
              <a:gdLst/>
              <a:ahLst/>
              <a:cxnLst/>
              <a:rect l="l" t="t" r="r" b="b"/>
              <a:pathLst>
                <a:path w="1586229">
                  <a:moveTo>
                    <a:pt x="0" y="0"/>
                  </a:moveTo>
                  <a:lnTo>
                    <a:pt x="15860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04353" y="5073051"/>
              <a:ext cx="1586865" cy="6985"/>
            </a:xfrm>
            <a:custGeom>
              <a:avLst/>
              <a:gdLst/>
              <a:ahLst/>
              <a:cxnLst/>
              <a:rect l="l" t="t" r="r" b="b"/>
              <a:pathLst>
                <a:path w="1586865" h="6985">
                  <a:moveTo>
                    <a:pt x="1586608" y="0"/>
                  </a:moveTo>
                  <a:lnTo>
                    <a:pt x="0" y="0"/>
                  </a:lnTo>
                  <a:lnTo>
                    <a:pt x="0" y="6701"/>
                  </a:lnTo>
                  <a:lnTo>
                    <a:pt x="1586608" y="6701"/>
                  </a:lnTo>
                  <a:lnTo>
                    <a:pt x="1586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04633" y="5073330"/>
              <a:ext cx="1586230" cy="0"/>
            </a:xfrm>
            <a:custGeom>
              <a:avLst/>
              <a:gdLst/>
              <a:ahLst/>
              <a:cxnLst/>
              <a:rect l="l" t="t" r="r" b="b"/>
              <a:pathLst>
                <a:path w="1586229">
                  <a:moveTo>
                    <a:pt x="0" y="0"/>
                  </a:moveTo>
                  <a:lnTo>
                    <a:pt x="15860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90962" y="5059647"/>
              <a:ext cx="13970" cy="21590"/>
            </a:xfrm>
            <a:custGeom>
              <a:avLst/>
              <a:gdLst/>
              <a:ahLst/>
              <a:cxnLst/>
              <a:rect l="l" t="t" r="r" b="b"/>
              <a:pathLst>
                <a:path w="13970" h="21589">
                  <a:moveTo>
                    <a:pt x="13963" y="0"/>
                  </a:moveTo>
                  <a:lnTo>
                    <a:pt x="0" y="0"/>
                  </a:lnTo>
                  <a:lnTo>
                    <a:pt x="0" y="21222"/>
                  </a:lnTo>
                  <a:lnTo>
                    <a:pt x="13963" y="21222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1242" y="5059927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6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0390" y="5080870"/>
              <a:ext cx="13970" cy="685165"/>
            </a:xfrm>
            <a:custGeom>
              <a:avLst/>
              <a:gdLst/>
              <a:ahLst/>
              <a:cxnLst/>
              <a:rect l="l" t="t" r="r" b="b"/>
              <a:pathLst>
                <a:path w="13970" h="685164">
                  <a:moveTo>
                    <a:pt x="13963" y="0"/>
                  </a:moveTo>
                  <a:lnTo>
                    <a:pt x="0" y="0"/>
                  </a:lnTo>
                  <a:lnTo>
                    <a:pt x="0" y="684885"/>
                  </a:lnTo>
                  <a:lnTo>
                    <a:pt x="13963" y="684885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0669" y="5081149"/>
              <a:ext cx="0" cy="684530"/>
            </a:xfrm>
            <a:custGeom>
              <a:avLst/>
              <a:gdLst/>
              <a:ahLst/>
              <a:cxnLst/>
              <a:rect l="l" t="t" r="r" b="b"/>
              <a:pathLst>
                <a:path h="684529">
                  <a:moveTo>
                    <a:pt x="0" y="0"/>
                  </a:moveTo>
                  <a:lnTo>
                    <a:pt x="0" y="6843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90962" y="5080870"/>
              <a:ext cx="13970" cy="685165"/>
            </a:xfrm>
            <a:custGeom>
              <a:avLst/>
              <a:gdLst/>
              <a:ahLst/>
              <a:cxnLst/>
              <a:rect l="l" t="t" r="r" b="b"/>
              <a:pathLst>
                <a:path w="13970" h="685164">
                  <a:moveTo>
                    <a:pt x="13963" y="0"/>
                  </a:moveTo>
                  <a:lnTo>
                    <a:pt x="0" y="0"/>
                  </a:lnTo>
                  <a:lnTo>
                    <a:pt x="0" y="684885"/>
                  </a:lnTo>
                  <a:lnTo>
                    <a:pt x="13963" y="684885"/>
                  </a:lnTo>
                  <a:lnTo>
                    <a:pt x="1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91242" y="5081149"/>
              <a:ext cx="0" cy="684530"/>
            </a:xfrm>
            <a:custGeom>
              <a:avLst/>
              <a:gdLst/>
              <a:ahLst/>
              <a:cxnLst/>
              <a:rect l="l" t="t" r="r" b="b"/>
              <a:pathLst>
                <a:path h="684529">
                  <a:moveTo>
                    <a:pt x="0" y="0"/>
                  </a:moveTo>
                  <a:lnTo>
                    <a:pt x="0" y="6843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835673" y="4619244"/>
            <a:ext cx="154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0" dirty="0">
                <a:latin typeface="Tahoma"/>
                <a:cs typeface="Tahoma"/>
              </a:rPr>
              <a:t>T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p</a:t>
            </a:r>
            <a:r>
              <a:rPr sz="1400" spc="-10" dirty="0">
                <a:latin typeface="Tahoma"/>
                <a:cs typeface="Tahoma"/>
              </a:rPr>
              <a:t>l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</a:t>
            </a:r>
            <a:r>
              <a:rPr sz="1400" spc="-30" dirty="0">
                <a:latin typeface="Tahoma"/>
                <a:cs typeface="Tahoma"/>
              </a:rPr>
              <a:t>3</a:t>
            </a:r>
            <a:r>
              <a:rPr sz="1400" spc="-25" dirty="0">
                <a:latin typeface="Tahoma"/>
                <a:cs typeface="Tahoma"/>
              </a:rPr>
              <a:t>-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25" dirty="0">
                <a:latin typeface="Tahoma"/>
                <a:cs typeface="Tahoma"/>
              </a:rPr>
              <a:t>se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87522" y="4558483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8"/>
                </a:moveTo>
                <a:lnTo>
                  <a:pt x="24487" y="182645"/>
                </a:lnTo>
                <a:lnTo>
                  <a:pt x="12387" y="189681"/>
                </a:lnTo>
                <a:lnTo>
                  <a:pt x="3808" y="200741"/>
                </a:lnTo>
                <a:lnTo>
                  <a:pt x="0" y="214731"/>
                </a:lnTo>
                <a:lnTo>
                  <a:pt x="1917" y="229103"/>
                </a:lnTo>
                <a:lnTo>
                  <a:pt x="8953" y="241203"/>
                </a:lnTo>
                <a:lnTo>
                  <a:pt x="20013" y="249782"/>
                </a:lnTo>
                <a:lnTo>
                  <a:pt x="34002" y="253591"/>
                </a:lnTo>
                <a:lnTo>
                  <a:pt x="269275" y="269276"/>
                </a:lnTo>
                <a:lnTo>
                  <a:pt x="268382" y="255887"/>
                </a:lnTo>
                <a:lnTo>
                  <a:pt x="204250" y="255887"/>
                </a:lnTo>
                <a:lnTo>
                  <a:pt x="135536" y="187173"/>
                </a:lnTo>
                <a:lnTo>
                  <a:pt x="38859" y="180728"/>
                </a:lnTo>
                <a:close/>
              </a:path>
              <a:path w="269875" h="269875">
                <a:moveTo>
                  <a:pt x="135536" y="187173"/>
                </a:moveTo>
                <a:lnTo>
                  <a:pt x="204250" y="255887"/>
                </a:lnTo>
                <a:lnTo>
                  <a:pt x="212855" y="247280"/>
                </a:lnTo>
                <a:lnTo>
                  <a:pt x="198073" y="232497"/>
                </a:lnTo>
                <a:lnTo>
                  <a:pt x="193636" y="232497"/>
                </a:lnTo>
                <a:lnTo>
                  <a:pt x="193320" y="227744"/>
                </a:lnTo>
                <a:lnTo>
                  <a:pt x="153978" y="188402"/>
                </a:lnTo>
                <a:lnTo>
                  <a:pt x="135536" y="187173"/>
                </a:lnTo>
                <a:close/>
              </a:path>
              <a:path w="269875" h="269875">
                <a:moveTo>
                  <a:pt x="204460" y="221673"/>
                </a:moveTo>
                <a:lnTo>
                  <a:pt x="195854" y="230279"/>
                </a:lnTo>
                <a:lnTo>
                  <a:pt x="212855" y="247280"/>
                </a:lnTo>
                <a:lnTo>
                  <a:pt x="204250" y="255887"/>
                </a:lnTo>
                <a:lnTo>
                  <a:pt x="268382" y="255887"/>
                </a:lnTo>
                <a:lnTo>
                  <a:pt x="267235" y="238674"/>
                </a:lnTo>
                <a:lnTo>
                  <a:pt x="221461" y="238674"/>
                </a:lnTo>
                <a:lnTo>
                  <a:pt x="204460" y="221673"/>
                </a:lnTo>
                <a:close/>
              </a:path>
              <a:path w="269875" h="269875">
                <a:moveTo>
                  <a:pt x="221672" y="204461"/>
                </a:moveTo>
                <a:lnTo>
                  <a:pt x="204460" y="221673"/>
                </a:lnTo>
                <a:lnTo>
                  <a:pt x="221461" y="238674"/>
                </a:lnTo>
                <a:lnTo>
                  <a:pt x="238673" y="221462"/>
                </a:lnTo>
                <a:lnTo>
                  <a:pt x="221672" y="204461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1"/>
                </a:lnTo>
                <a:lnTo>
                  <a:pt x="238673" y="221462"/>
                </a:lnTo>
                <a:lnTo>
                  <a:pt x="221461" y="238674"/>
                </a:lnTo>
                <a:lnTo>
                  <a:pt x="267235" y="238674"/>
                </a:lnTo>
                <a:lnTo>
                  <a:pt x="265514" y="212857"/>
                </a:lnTo>
                <a:lnTo>
                  <a:pt x="247280" y="212857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7"/>
                </a:lnTo>
                <a:lnTo>
                  <a:pt x="195854" y="230279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9"/>
                </a:moveTo>
                <a:lnTo>
                  <a:pt x="193636" y="232497"/>
                </a:lnTo>
                <a:lnTo>
                  <a:pt x="198073" y="232497"/>
                </a:lnTo>
                <a:lnTo>
                  <a:pt x="195854" y="230279"/>
                </a:lnTo>
                <a:close/>
              </a:path>
              <a:path w="269875" h="269875">
                <a:moveTo>
                  <a:pt x="192090" y="209304"/>
                </a:moveTo>
                <a:lnTo>
                  <a:pt x="193320" y="227744"/>
                </a:lnTo>
                <a:lnTo>
                  <a:pt x="195854" y="230279"/>
                </a:lnTo>
                <a:lnTo>
                  <a:pt x="204460" y="221673"/>
                </a:lnTo>
                <a:lnTo>
                  <a:pt x="192090" y="209304"/>
                </a:lnTo>
                <a:close/>
              </a:path>
              <a:path w="269875" h="269875">
                <a:moveTo>
                  <a:pt x="153978" y="188402"/>
                </a:moveTo>
                <a:lnTo>
                  <a:pt x="193320" y="227744"/>
                </a:lnTo>
                <a:lnTo>
                  <a:pt x="192090" y="209304"/>
                </a:lnTo>
                <a:lnTo>
                  <a:pt x="172418" y="189631"/>
                </a:lnTo>
                <a:lnTo>
                  <a:pt x="153978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4"/>
                </a:lnTo>
                <a:lnTo>
                  <a:pt x="204460" y="221673"/>
                </a:lnTo>
                <a:lnTo>
                  <a:pt x="221672" y="204461"/>
                </a:lnTo>
                <a:lnTo>
                  <a:pt x="209301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8"/>
                </a:lnTo>
                <a:lnTo>
                  <a:pt x="227743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7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8"/>
                </a:lnTo>
                <a:lnTo>
                  <a:pt x="182645" y="24489"/>
                </a:lnTo>
                <a:lnTo>
                  <a:pt x="180727" y="38860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7"/>
                </a:lnTo>
                <a:lnTo>
                  <a:pt x="265514" y="212857"/>
                </a:lnTo>
                <a:lnTo>
                  <a:pt x="253591" y="34002"/>
                </a:lnTo>
                <a:lnTo>
                  <a:pt x="249782" y="20013"/>
                </a:lnTo>
                <a:lnTo>
                  <a:pt x="241202" y="8953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8" y="189631"/>
                </a:moveTo>
                <a:lnTo>
                  <a:pt x="192090" y="209304"/>
                </a:lnTo>
                <a:lnTo>
                  <a:pt x="190861" y="190861"/>
                </a:lnTo>
                <a:lnTo>
                  <a:pt x="172418" y="189631"/>
                </a:lnTo>
                <a:close/>
              </a:path>
              <a:path w="269875" h="269875">
                <a:moveTo>
                  <a:pt x="209301" y="192090"/>
                </a:moveTo>
                <a:lnTo>
                  <a:pt x="221672" y="204461"/>
                </a:lnTo>
                <a:lnTo>
                  <a:pt x="230278" y="195854"/>
                </a:lnTo>
                <a:lnTo>
                  <a:pt x="227743" y="193320"/>
                </a:lnTo>
                <a:lnTo>
                  <a:pt x="209301" y="192090"/>
                </a:lnTo>
                <a:close/>
              </a:path>
              <a:path w="269875" h="269875">
                <a:moveTo>
                  <a:pt x="227743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3" y="193320"/>
                </a:lnTo>
                <a:close/>
              </a:path>
              <a:path w="269875" h="269875">
                <a:moveTo>
                  <a:pt x="188402" y="153978"/>
                </a:moveTo>
                <a:lnTo>
                  <a:pt x="189631" y="172420"/>
                </a:lnTo>
                <a:lnTo>
                  <a:pt x="209301" y="192090"/>
                </a:lnTo>
                <a:lnTo>
                  <a:pt x="227743" y="193320"/>
                </a:lnTo>
                <a:lnTo>
                  <a:pt x="188402" y="153978"/>
                </a:lnTo>
                <a:close/>
              </a:path>
              <a:path w="269875" h="269875">
                <a:moveTo>
                  <a:pt x="189631" y="172420"/>
                </a:moveTo>
                <a:lnTo>
                  <a:pt x="190861" y="190861"/>
                </a:lnTo>
                <a:lnTo>
                  <a:pt x="209301" y="192090"/>
                </a:lnTo>
                <a:lnTo>
                  <a:pt x="189631" y="172420"/>
                </a:lnTo>
                <a:close/>
              </a:path>
              <a:path w="269875" h="269875">
                <a:moveTo>
                  <a:pt x="49317" y="32106"/>
                </a:moveTo>
                <a:lnTo>
                  <a:pt x="32105" y="49319"/>
                </a:lnTo>
                <a:lnTo>
                  <a:pt x="172418" y="189631"/>
                </a:lnTo>
                <a:lnTo>
                  <a:pt x="190861" y="190861"/>
                </a:lnTo>
                <a:lnTo>
                  <a:pt x="189631" y="172420"/>
                </a:lnTo>
                <a:lnTo>
                  <a:pt x="49317" y="32106"/>
                </a:lnTo>
                <a:close/>
              </a:path>
              <a:path w="269875" h="269875">
                <a:moveTo>
                  <a:pt x="23500" y="57924"/>
                </a:moveTo>
                <a:lnTo>
                  <a:pt x="14893" y="66530"/>
                </a:lnTo>
                <a:lnTo>
                  <a:pt x="135536" y="187173"/>
                </a:lnTo>
                <a:lnTo>
                  <a:pt x="153978" y="188402"/>
                </a:lnTo>
                <a:lnTo>
                  <a:pt x="23500" y="57924"/>
                </a:lnTo>
                <a:close/>
              </a:path>
              <a:path w="269875" h="269875">
                <a:moveTo>
                  <a:pt x="66530" y="14894"/>
                </a:moveTo>
                <a:lnTo>
                  <a:pt x="57923" y="23500"/>
                </a:lnTo>
                <a:lnTo>
                  <a:pt x="188402" y="153978"/>
                </a:lnTo>
                <a:lnTo>
                  <a:pt x="187172" y="135536"/>
                </a:lnTo>
                <a:lnTo>
                  <a:pt x="66530" y="148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61264" y="4006991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500" spc="-5" dirty="0">
                <a:latin typeface="Tahoma"/>
                <a:cs typeface="Tahoma"/>
              </a:rPr>
              <a:t>Minimum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Support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5049" y="2681580"/>
          <a:ext cx="1635760" cy="1266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67">
                <a:tc>
                  <a:txBody>
                    <a:bodyPr/>
                    <a:lstStyle/>
                    <a:p>
                      <a:pPr marL="49530">
                        <a:lnSpc>
                          <a:spcPts val="1355"/>
                        </a:lnSpc>
                      </a:pPr>
                      <a:r>
                        <a:rPr sz="1150" spc="35" dirty="0">
                          <a:latin typeface="Arial MT"/>
                          <a:cs typeface="Arial MT"/>
                        </a:rPr>
                        <a:t>Item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355"/>
                        </a:lnSpc>
                      </a:pPr>
                      <a:r>
                        <a:rPr sz="1150" spc="10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marL="4953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4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Coke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60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Milk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3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14">
                <a:tc>
                  <a:txBody>
                    <a:bodyPr/>
                    <a:lstStyle/>
                    <a:p>
                      <a:pPr marL="49530">
                        <a:lnSpc>
                          <a:spcPts val="1280"/>
                        </a:lnSpc>
                      </a:pPr>
                      <a:r>
                        <a:rPr sz="1150" b="1" spc="20" dirty="0">
                          <a:latin typeface="Arial"/>
                          <a:cs typeface="Arial"/>
                        </a:rPr>
                        <a:t>Beer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96">
                <a:tc>
                  <a:txBody>
                    <a:bodyPr/>
                    <a:lstStyle/>
                    <a:p>
                      <a:pPr marL="49530">
                        <a:lnSpc>
                          <a:spcPts val="129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Diaper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9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marL="49530">
                        <a:lnSpc>
                          <a:spcPts val="1300"/>
                        </a:lnSpc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Eggs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1049" y="3241173"/>
          <a:ext cx="2006600" cy="1247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21">
                <a:tc>
                  <a:txBody>
                    <a:bodyPr/>
                    <a:lstStyle/>
                    <a:p>
                      <a:pPr marL="48895">
                        <a:lnSpc>
                          <a:spcPts val="1340"/>
                        </a:lnSpc>
                      </a:pPr>
                      <a:r>
                        <a:rPr sz="1150" spc="10" dirty="0">
                          <a:latin typeface="Arial MT"/>
                          <a:cs typeface="Arial MT"/>
                        </a:rPr>
                        <a:t>Itemset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40"/>
                        </a:lnSpc>
                      </a:pPr>
                      <a:r>
                        <a:rPr sz="1150" spc="5" dirty="0">
                          <a:latin typeface="Arial MT"/>
                          <a:cs typeface="Arial MT"/>
                        </a:rPr>
                        <a:t>Count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6">
                <a:tc>
                  <a:txBody>
                    <a:bodyPr/>
                    <a:lstStyle/>
                    <a:p>
                      <a:pPr marL="48895">
                        <a:lnSpc>
                          <a:spcPts val="131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{Bread,Milk}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31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58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</a:t>
                      </a:r>
                      <a:r>
                        <a:rPr sz="11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Bread}	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49">
                <a:tc>
                  <a:txBody>
                    <a:bodyPr/>
                    <a:lstStyle/>
                    <a:p>
                      <a:pPr marL="48895">
                        <a:lnSpc>
                          <a:spcPts val="1230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{Bread,Diaper}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3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58">
                <a:tc gridSpan="2">
                  <a:txBody>
                    <a:bodyPr/>
                    <a:lstStyle/>
                    <a:p>
                      <a:pPr marL="48895">
                        <a:lnSpc>
                          <a:spcPts val="1285"/>
                        </a:lnSpc>
                        <a:tabLst>
                          <a:tab pos="1582420" algn="l"/>
                        </a:tabLst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{Beer,Milk}	</a:t>
                      </a:r>
                      <a:r>
                        <a:rPr sz="11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17">
                <a:tc>
                  <a:txBody>
                    <a:bodyPr/>
                    <a:lstStyle/>
                    <a:p>
                      <a:pPr marL="48895">
                        <a:lnSpc>
                          <a:spcPts val="1260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{Diaper,Milk}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ts val="135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{Beer,Diaper}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26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29209" algn="ctr">
                        <a:lnSpc>
                          <a:spcPts val="135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1469" y="2418588"/>
            <a:ext cx="1432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Items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(1-itemsets)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8091" y="441325"/>
          <a:ext cx="8239759" cy="256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51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480"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3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9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Diaper,</a:t>
                      </a:r>
                      <a:r>
                        <a:rPr sz="9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9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50" b="1" spc="-15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50" b="1" spc="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50" b="1" spc="7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b="1" spc="-6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48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80"/>
                        </a:lnSpc>
                      </a:pPr>
                      <a:r>
                        <a:rPr sz="9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Coke,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9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27189" y="3201923"/>
            <a:ext cx="136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Pairs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(2-itemsets)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0287" y="308620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7"/>
                </a:moveTo>
                <a:lnTo>
                  <a:pt x="24487" y="182645"/>
                </a:lnTo>
                <a:lnTo>
                  <a:pt x="12387" y="189680"/>
                </a:lnTo>
                <a:lnTo>
                  <a:pt x="3808" y="200740"/>
                </a:lnTo>
                <a:lnTo>
                  <a:pt x="0" y="214730"/>
                </a:lnTo>
                <a:lnTo>
                  <a:pt x="1917" y="229101"/>
                </a:lnTo>
                <a:lnTo>
                  <a:pt x="8952" y="241202"/>
                </a:lnTo>
                <a:lnTo>
                  <a:pt x="20012" y="249782"/>
                </a:lnTo>
                <a:lnTo>
                  <a:pt x="34002" y="253591"/>
                </a:lnTo>
                <a:lnTo>
                  <a:pt x="269275" y="269275"/>
                </a:lnTo>
                <a:lnTo>
                  <a:pt x="268382" y="255885"/>
                </a:lnTo>
                <a:lnTo>
                  <a:pt x="204250" y="255885"/>
                </a:lnTo>
                <a:lnTo>
                  <a:pt x="135536" y="187172"/>
                </a:lnTo>
                <a:lnTo>
                  <a:pt x="38859" y="180727"/>
                </a:lnTo>
                <a:close/>
              </a:path>
              <a:path w="269875" h="269875">
                <a:moveTo>
                  <a:pt x="135536" y="187172"/>
                </a:moveTo>
                <a:lnTo>
                  <a:pt x="204250" y="255885"/>
                </a:lnTo>
                <a:lnTo>
                  <a:pt x="212855" y="247280"/>
                </a:lnTo>
                <a:lnTo>
                  <a:pt x="198071" y="232496"/>
                </a:lnTo>
                <a:lnTo>
                  <a:pt x="193636" y="232496"/>
                </a:lnTo>
                <a:lnTo>
                  <a:pt x="193320" y="227744"/>
                </a:lnTo>
                <a:lnTo>
                  <a:pt x="153977" y="188402"/>
                </a:lnTo>
                <a:lnTo>
                  <a:pt x="135536" y="187172"/>
                </a:lnTo>
                <a:close/>
              </a:path>
              <a:path w="269875" h="269875">
                <a:moveTo>
                  <a:pt x="204460" y="221672"/>
                </a:moveTo>
                <a:lnTo>
                  <a:pt x="195854" y="230278"/>
                </a:lnTo>
                <a:lnTo>
                  <a:pt x="212855" y="247280"/>
                </a:lnTo>
                <a:lnTo>
                  <a:pt x="204250" y="255885"/>
                </a:lnTo>
                <a:lnTo>
                  <a:pt x="268382" y="255885"/>
                </a:lnTo>
                <a:lnTo>
                  <a:pt x="267235" y="238673"/>
                </a:lnTo>
                <a:lnTo>
                  <a:pt x="221461" y="238673"/>
                </a:lnTo>
                <a:lnTo>
                  <a:pt x="204460" y="221672"/>
                </a:lnTo>
                <a:close/>
              </a:path>
              <a:path w="269875" h="269875">
                <a:moveTo>
                  <a:pt x="221672" y="204460"/>
                </a:moveTo>
                <a:lnTo>
                  <a:pt x="204460" y="221672"/>
                </a:lnTo>
                <a:lnTo>
                  <a:pt x="221461" y="238673"/>
                </a:lnTo>
                <a:lnTo>
                  <a:pt x="238673" y="221461"/>
                </a:lnTo>
                <a:lnTo>
                  <a:pt x="221672" y="204460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0"/>
                </a:lnTo>
                <a:lnTo>
                  <a:pt x="238673" y="221461"/>
                </a:lnTo>
                <a:lnTo>
                  <a:pt x="221461" y="238673"/>
                </a:lnTo>
                <a:lnTo>
                  <a:pt x="267235" y="238673"/>
                </a:lnTo>
                <a:lnTo>
                  <a:pt x="265514" y="212855"/>
                </a:lnTo>
                <a:lnTo>
                  <a:pt x="247280" y="212855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6"/>
                </a:lnTo>
                <a:lnTo>
                  <a:pt x="195854" y="230278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8"/>
                </a:moveTo>
                <a:lnTo>
                  <a:pt x="193636" y="232496"/>
                </a:lnTo>
                <a:lnTo>
                  <a:pt x="198071" y="232496"/>
                </a:lnTo>
                <a:lnTo>
                  <a:pt x="195854" y="230278"/>
                </a:lnTo>
                <a:close/>
              </a:path>
              <a:path w="269875" h="269875">
                <a:moveTo>
                  <a:pt x="192090" y="209302"/>
                </a:moveTo>
                <a:lnTo>
                  <a:pt x="193320" y="227744"/>
                </a:lnTo>
                <a:lnTo>
                  <a:pt x="195854" y="230278"/>
                </a:lnTo>
                <a:lnTo>
                  <a:pt x="204460" y="221672"/>
                </a:lnTo>
                <a:lnTo>
                  <a:pt x="192090" y="209302"/>
                </a:lnTo>
                <a:close/>
              </a:path>
              <a:path w="269875" h="269875">
                <a:moveTo>
                  <a:pt x="153977" y="188402"/>
                </a:moveTo>
                <a:lnTo>
                  <a:pt x="193320" y="227744"/>
                </a:lnTo>
                <a:lnTo>
                  <a:pt x="192090" y="209302"/>
                </a:lnTo>
                <a:lnTo>
                  <a:pt x="172419" y="189631"/>
                </a:lnTo>
                <a:lnTo>
                  <a:pt x="153977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2"/>
                </a:lnTo>
                <a:lnTo>
                  <a:pt x="204460" y="221672"/>
                </a:lnTo>
                <a:lnTo>
                  <a:pt x="221672" y="204460"/>
                </a:lnTo>
                <a:lnTo>
                  <a:pt x="209302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7"/>
                </a:lnTo>
                <a:lnTo>
                  <a:pt x="227744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5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7"/>
                </a:lnTo>
                <a:lnTo>
                  <a:pt x="182645" y="24487"/>
                </a:lnTo>
                <a:lnTo>
                  <a:pt x="180727" y="38859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5"/>
                </a:lnTo>
                <a:lnTo>
                  <a:pt x="265514" y="212855"/>
                </a:lnTo>
                <a:lnTo>
                  <a:pt x="253591" y="34002"/>
                </a:lnTo>
                <a:lnTo>
                  <a:pt x="249782" y="20012"/>
                </a:lnTo>
                <a:lnTo>
                  <a:pt x="241202" y="8952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9" y="189631"/>
                </a:moveTo>
                <a:lnTo>
                  <a:pt x="192090" y="209302"/>
                </a:lnTo>
                <a:lnTo>
                  <a:pt x="190861" y="190861"/>
                </a:lnTo>
                <a:lnTo>
                  <a:pt x="172419" y="189631"/>
                </a:lnTo>
                <a:close/>
              </a:path>
              <a:path w="269875" h="269875">
                <a:moveTo>
                  <a:pt x="209302" y="192090"/>
                </a:moveTo>
                <a:lnTo>
                  <a:pt x="221672" y="204460"/>
                </a:lnTo>
                <a:lnTo>
                  <a:pt x="230278" y="195854"/>
                </a:lnTo>
                <a:lnTo>
                  <a:pt x="227744" y="193320"/>
                </a:lnTo>
                <a:lnTo>
                  <a:pt x="209302" y="192090"/>
                </a:lnTo>
                <a:close/>
              </a:path>
              <a:path w="269875" h="269875">
                <a:moveTo>
                  <a:pt x="227744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4" y="193320"/>
                </a:lnTo>
                <a:close/>
              </a:path>
              <a:path w="269875" h="269875">
                <a:moveTo>
                  <a:pt x="188402" y="153977"/>
                </a:moveTo>
                <a:lnTo>
                  <a:pt x="189631" y="172419"/>
                </a:lnTo>
                <a:lnTo>
                  <a:pt x="209302" y="192090"/>
                </a:lnTo>
                <a:lnTo>
                  <a:pt x="227744" y="193320"/>
                </a:lnTo>
                <a:lnTo>
                  <a:pt x="188402" y="153977"/>
                </a:lnTo>
                <a:close/>
              </a:path>
              <a:path w="269875" h="269875">
                <a:moveTo>
                  <a:pt x="189631" y="172419"/>
                </a:moveTo>
                <a:lnTo>
                  <a:pt x="190861" y="190861"/>
                </a:lnTo>
                <a:lnTo>
                  <a:pt x="209302" y="192090"/>
                </a:lnTo>
                <a:lnTo>
                  <a:pt x="189631" y="172419"/>
                </a:lnTo>
                <a:close/>
              </a:path>
              <a:path w="269875" h="269875">
                <a:moveTo>
                  <a:pt x="49317" y="32105"/>
                </a:moveTo>
                <a:lnTo>
                  <a:pt x="32105" y="49317"/>
                </a:lnTo>
                <a:lnTo>
                  <a:pt x="172419" y="189631"/>
                </a:lnTo>
                <a:lnTo>
                  <a:pt x="190861" y="190861"/>
                </a:lnTo>
                <a:lnTo>
                  <a:pt x="189631" y="172419"/>
                </a:lnTo>
                <a:lnTo>
                  <a:pt x="49317" y="32105"/>
                </a:lnTo>
                <a:close/>
              </a:path>
              <a:path w="269875" h="269875">
                <a:moveTo>
                  <a:pt x="23500" y="57923"/>
                </a:moveTo>
                <a:lnTo>
                  <a:pt x="14893" y="66530"/>
                </a:lnTo>
                <a:lnTo>
                  <a:pt x="135536" y="187172"/>
                </a:lnTo>
                <a:lnTo>
                  <a:pt x="153977" y="188402"/>
                </a:lnTo>
                <a:lnTo>
                  <a:pt x="23500" y="57923"/>
                </a:lnTo>
                <a:close/>
              </a:path>
              <a:path w="269875" h="269875">
                <a:moveTo>
                  <a:pt x="66530" y="14893"/>
                </a:moveTo>
                <a:lnTo>
                  <a:pt x="57923" y="23500"/>
                </a:lnTo>
                <a:lnTo>
                  <a:pt x="188402" y="153977"/>
                </a:lnTo>
                <a:lnTo>
                  <a:pt x="187172" y="135536"/>
                </a:lnTo>
                <a:lnTo>
                  <a:pt x="66530" y="148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0287" y="4007416"/>
            <a:ext cx="2049145" cy="323215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5"/>
              </a:spcBef>
            </a:pPr>
            <a:r>
              <a:rPr sz="1500" spc="-5" dirty="0">
                <a:latin typeface="Tahoma"/>
                <a:cs typeface="Tahoma"/>
              </a:rPr>
              <a:t>Minimum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Support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5673" y="4619244"/>
            <a:ext cx="154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0" dirty="0">
                <a:latin typeface="Tahoma"/>
                <a:cs typeface="Tahoma"/>
              </a:rPr>
              <a:t>T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p</a:t>
            </a:r>
            <a:r>
              <a:rPr sz="1400" spc="-10" dirty="0">
                <a:latin typeface="Tahoma"/>
                <a:cs typeface="Tahoma"/>
              </a:rPr>
              <a:t>l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</a:t>
            </a:r>
            <a:r>
              <a:rPr sz="1400" spc="-30" dirty="0">
                <a:latin typeface="Tahoma"/>
                <a:cs typeface="Tahoma"/>
              </a:rPr>
              <a:t>3</a:t>
            </a:r>
            <a:r>
              <a:rPr sz="1400" spc="-25" dirty="0">
                <a:latin typeface="Tahoma"/>
                <a:cs typeface="Tahoma"/>
              </a:rPr>
              <a:t>-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25" dirty="0">
                <a:latin typeface="Tahoma"/>
                <a:cs typeface="Tahoma"/>
              </a:rPr>
              <a:t>se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87522" y="4558483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38859" y="180728"/>
                </a:moveTo>
                <a:lnTo>
                  <a:pt x="24487" y="182645"/>
                </a:lnTo>
                <a:lnTo>
                  <a:pt x="12387" y="189681"/>
                </a:lnTo>
                <a:lnTo>
                  <a:pt x="3808" y="200741"/>
                </a:lnTo>
                <a:lnTo>
                  <a:pt x="0" y="214731"/>
                </a:lnTo>
                <a:lnTo>
                  <a:pt x="1917" y="229103"/>
                </a:lnTo>
                <a:lnTo>
                  <a:pt x="8953" y="241203"/>
                </a:lnTo>
                <a:lnTo>
                  <a:pt x="20013" y="249782"/>
                </a:lnTo>
                <a:lnTo>
                  <a:pt x="34002" y="253591"/>
                </a:lnTo>
                <a:lnTo>
                  <a:pt x="269275" y="269276"/>
                </a:lnTo>
                <a:lnTo>
                  <a:pt x="268382" y="255887"/>
                </a:lnTo>
                <a:lnTo>
                  <a:pt x="204250" y="255887"/>
                </a:lnTo>
                <a:lnTo>
                  <a:pt x="135536" y="187173"/>
                </a:lnTo>
                <a:lnTo>
                  <a:pt x="38859" y="180728"/>
                </a:lnTo>
                <a:close/>
              </a:path>
              <a:path w="269875" h="269875">
                <a:moveTo>
                  <a:pt x="135536" y="187173"/>
                </a:moveTo>
                <a:lnTo>
                  <a:pt x="204250" y="255887"/>
                </a:lnTo>
                <a:lnTo>
                  <a:pt x="212855" y="247280"/>
                </a:lnTo>
                <a:lnTo>
                  <a:pt x="198073" y="232497"/>
                </a:lnTo>
                <a:lnTo>
                  <a:pt x="193636" y="232497"/>
                </a:lnTo>
                <a:lnTo>
                  <a:pt x="193320" y="227744"/>
                </a:lnTo>
                <a:lnTo>
                  <a:pt x="153978" y="188402"/>
                </a:lnTo>
                <a:lnTo>
                  <a:pt x="135536" y="187173"/>
                </a:lnTo>
                <a:close/>
              </a:path>
              <a:path w="269875" h="269875">
                <a:moveTo>
                  <a:pt x="204460" y="221673"/>
                </a:moveTo>
                <a:lnTo>
                  <a:pt x="195854" y="230279"/>
                </a:lnTo>
                <a:lnTo>
                  <a:pt x="212855" y="247280"/>
                </a:lnTo>
                <a:lnTo>
                  <a:pt x="204250" y="255887"/>
                </a:lnTo>
                <a:lnTo>
                  <a:pt x="268382" y="255887"/>
                </a:lnTo>
                <a:lnTo>
                  <a:pt x="267235" y="238674"/>
                </a:lnTo>
                <a:lnTo>
                  <a:pt x="221461" y="238674"/>
                </a:lnTo>
                <a:lnTo>
                  <a:pt x="204460" y="221673"/>
                </a:lnTo>
                <a:close/>
              </a:path>
              <a:path w="269875" h="269875">
                <a:moveTo>
                  <a:pt x="221672" y="204461"/>
                </a:moveTo>
                <a:lnTo>
                  <a:pt x="204460" y="221673"/>
                </a:lnTo>
                <a:lnTo>
                  <a:pt x="221461" y="238674"/>
                </a:lnTo>
                <a:lnTo>
                  <a:pt x="238673" y="221462"/>
                </a:lnTo>
                <a:lnTo>
                  <a:pt x="221672" y="204461"/>
                </a:lnTo>
                <a:close/>
              </a:path>
              <a:path w="269875" h="269875">
                <a:moveTo>
                  <a:pt x="230278" y="195854"/>
                </a:moveTo>
                <a:lnTo>
                  <a:pt x="221672" y="204461"/>
                </a:lnTo>
                <a:lnTo>
                  <a:pt x="238673" y="221462"/>
                </a:lnTo>
                <a:lnTo>
                  <a:pt x="221461" y="238674"/>
                </a:lnTo>
                <a:lnTo>
                  <a:pt x="267235" y="238674"/>
                </a:lnTo>
                <a:lnTo>
                  <a:pt x="265514" y="212857"/>
                </a:lnTo>
                <a:lnTo>
                  <a:pt x="247280" y="212857"/>
                </a:lnTo>
                <a:lnTo>
                  <a:pt x="230278" y="195854"/>
                </a:lnTo>
                <a:close/>
              </a:path>
              <a:path w="269875" h="269875">
                <a:moveTo>
                  <a:pt x="193320" y="227744"/>
                </a:moveTo>
                <a:lnTo>
                  <a:pt x="193636" y="232497"/>
                </a:lnTo>
                <a:lnTo>
                  <a:pt x="195854" y="230279"/>
                </a:lnTo>
                <a:lnTo>
                  <a:pt x="193320" y="227744"/>
                </a:lnTo>
                <a:close/>
              </a:path>
              <a:path w="269875" h="269875">
                <a:moveTo>
                  <a:pt x="195854" y="230279"/>
                </a:moveTo>
                <a:lnTo>
                  <a:pt x="193636" y="232497"/>
                </a:lnTo>
                <a:lnTo>
                  <a:pt x="198073" y="232497"/>
                </a:lnTo>
                <a:lnTo>
                  <a:pt x="195854" y="230279"/>
                </a:lnTo>
                <a:close/>
              </a:path>
              <a:path w="269875" h="269875">
                <a:moveTo>
                  <a:pt x="192090" y="209304"/>
                </a:moveTo>
                <a:lnTo>
                  <a:pt x="193320" y="227744"/>
                </a:lnTo>
                <a:lnTo>
                  <a:pt x="195854" y="230279"/>
                </a:lnTo>
                <a:lnTo>
                  <a:pt x="204460" y="221673"/>
                </a:lnTo>
                <a:lnTo>
                  <a:pt x="192090" y="209304"/>
                </a:lnTo>
                <a:close/>
              </a:path>
              <a:path w="269875" h="269875">
                <a:moveTo>
                  <a:pt x="153978" y="188402"/>
                </a:moveTo>
                <a:lnTo>
                  <a:pt x="193320" y="227744"/>
                </a:lnTo>
                <a:lnTo>
                  <a:pt x="192090" y="209304"/>
                </a:lnTo>
                <a:lnTo>
                  <a:pt x="172418" y="189631"/>
                </a:lnTo>
                <a:lnTo>
                  <a:pt x="153978" y="188402"/>
                </a:lnTo>
                <a:close/>
              </a:path>
              <a:path w="269875" h="269875">
                <a:moveTo>
                  <a:pt x="190861" y="190861"/>
                </a:moveTo>
                <a:lnTo>
                  <a:pt x="192090" y="209304"/>
                </a:lnTo>
                <a:lnTo>
                  <a:pt x="204460" y="221673"/>
                </a:lnTo>
                <a:lnTo>
                  <a:pt x="221672" y="204461"/>
                </a:lnTo>
                <a:lnTo>
                  <a:pt x="209301" y="192090"/>
                </a:lnTo>
                <a:lnTo>
                  <a:pt x="190861" y="190861"/>
                </a:lnTo>
                <a:close/>
              </a:path>
              <a:path w="269875" h="269875">
                <a:moveTo>
                  <a:pt x="187172" y="135536"/>
                </a:moveTo>
                <a:lnTo>
                  <a:pt x="188402" y="153978"/>
                </a:lnTo>
                <a:lnTo>
                  <a:pt x="227743" y="193320"/>
                </a:lnTo>
                <a:lnTo>
                  <a:pt x="232496" y="193636"/>
                </a:lnTo>
                <a:lnTo>
                  <a:pt x="230278" y="195854"/>
                </a:lnTo>
                <a:lnTo>
                  <a:pt x="247280" y="212857"/>
                </a:lnTo>
                <a:lnTo>
                  <a:pt x="255885" y="204250"/>
                </a:lnTo>
                <a:lnTo>
                  <a:pt x="187172" y="135536"/>
                </a:lnTo>
                <a:close/>
              </a:path>
              <a:path w="269875" h="269875">
                <a:moveTo>
                  <a:pt x="214730" y="0"/>
                </a:moveTo>
                <a:lnTo>
                  <a:pt x="200740" y="3808"/>
                </a:lnTo>
                <a:lnTo>
                  <a:pt x="189680" y="12388"/>
                </a:lnTo>
                <a:lnTo>
                  <a:pt x="182645" y="24489"/>
                </a:lnTo>
                <a:lnTo>
                  <a:pt x="180727" y="38860"/>
                </a:lnTo>
                <a:lnTo>
                  <a:pt x="187172" y="135536"/>
                </a:lnTo>
                <a:lnTo>
                  <a:pt x="255885" y="204250"/>
                </a:lnTo>
                <a:lnTo>
                  <a:pt x="247280" y="212857"/>
                </a:lnTo>
                <a:lnTo>
                  <a:pt x="265514" y="212857"/>
                </a:lnTo>
                <a:lnTo>
                  <a:pt x="253591" y="34002"/>
                </a:lnTo>
                <a:lnTo>
                  <a:pt x="249782" y="20013"/>
                </a:lnTo>
                <a:lnTo>
                  <a:pt x="241202" y="8953"/>
                </a:lnTo>
                <a:lnTo>
                  <a:pt x="229101" y="1917"/>
                </a:lnTo>
                <a:lnTo>
                  <a:pt x="214730" y="0"/>
                </a:lnTo>
                <a:close/>
              </a:path>
              <a:path w="269875" h="269875">
                <a:moveTo>
                  <a:pt x="172418" y="189631"/>
                </a:moveTo>
                <a:lnTo>
                  <a:pt x="192090" y="209304"/>
                </a:lnTo>
                <a:lnTo>
                  <a:pt x="190861" y="190861"/>
                </a:lnTo>
                <a:lnTo>
                  <a:pt x="172418" y="189631"/>
                </a:lnTo>
                <a:close/>
              </a:path>
              <a:path w="269875" h="269875">
                <a:moveTo>
                  <a:pt x="209301" y="192090"/>
                </a:moveTo>
                <a:lnTo>
                  <a:pt x="221672" y="204461"/>
                </a:lnTo>
                <a:lnTo>
                  <a:pt x="230278" y="195854"/>
                </a:lnTo>
                <a:lnTo>
                  <a:pt x="227743" y="193320"/>
                </a:lnTo>
                <a:lnTo>
                  <a:pt x="209301" y="192090"/>
                </a:lnTo>
                <a:close/>
              </a:path>
              <a:path w="269875" h="269875">
                <a:moveTo>
                  <a:pt x="227743" y="193320"/>
                </a:moveTo>
                <a:lnTo>
                  <a:pt x="230278" y="195854"/>
                </a:lnTo>
                <a:lnTo>
                  <a:pt x="232496" y="193636"/>
                </a:lnTo>
                <a:lnTo>
                  <a:pt x="227743" y="193320"/>
                </a:lnTo>
                <a:close/>
              </a:path>
              <a:path w="269875" h="269875">
                <a:moveTo>
                  <a:pt x="188402" y="153978"/>
                </a:moveTo>
                <a:lnTo>
                  <a:pt x="189631" y="172420"/>
                </a:lnTo>
                <a:lnTo>
                  <a:pt x="209301" y="192090"/>
                </a:lnTo>
                <a:lnTo>
                  <a:pt x="227743" y="193320"/>
                </a:lnTo>
                <a:lnTo>
                  <a:pt x="188402" y="153978"/>
                </a:lnTo>
                <a:close/>
              </a:path>
              <a:path w="269875" h="269875">
                <a:moveTo>
                  <a:pt x="189631" y="172420"/>
                </a:moveTo>
                <a:lnTo>
                  <a:pt x="190861" y="190861"/>
                </a:lnTo>
                <a:lnTo>
                  <a:pt x="209301" y="192090"/>
                </a:lnTo>
                <a:lnTo>
                  <a:pt x="189631" y="172420"/>
                </a:lnTo>
                <a:close/>
              </a:path>
              <a:path w="269875" h="269875">
                <a:moveTo>
                  <a:pt x="49317" y="32106"/>
                </a:moveTo>
                <a:lnTo>
                  <a:pt x="32105" y="49319"/>
                </a:lnTo>
                <a:lnTo>
                  <a:pt x="172418" y="189631"/>
                </a:lnTo>
                <a:lnTo>
                  <a:pt x="190861" y="190861"/>
                </a:lnTo>
                <a:lnTo>
                  <a:pt x="189631" y="172420"/>
                </a:lnTo>
                <a:lnTo>
                  <a:pt x="49317" y="32106"/>
                </a:lnTo>
                <a:close/>
              </a:path>
              <a:path w="269875" h="269875">
                <a:moveTo>
                  <a:pt x="23500" y="57924"/>
                </a:moveTo>
                <a:lnTo>
                  <a:pt x="14893" y="66530"/>
                </a:lnTo>
                <a:lnTo>
                  <a:pt x="135536" y="187173"/>
                </a:lnTo>
                <a:lnTo>
                  <a:pt x="153978" y="188402"/>
                </a:lnTo>
                <a:lnTo>
                  <a:pt x="23500" y="57924"/>
                </a:lnTo>
                <a:close/>
              </a:path>
              <a:path w="269875" h="269875">
                <a:moveTo>
                  <a:pt x="66530" y="14894"/>
                </a:moveTo>
                <a:lnTo>
                  <a:pt x="57923" y="23500"/>
                </a:lnTo>
                <a:lnTo>
                  <a:pt x="188402" y="153978"/>
                </a:lnTo>
                <a:lnTo>
                  <a:pt x="187172" y="135536"/>
                </a:lnTo>
                <a:lnTo>
                  <a:pt x="66530" y="148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6957" y="4841920"/>
            <a:ext cx="1616075" cy="180340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340"/>
              </a:lnSpc>
            </a:pPr>
            <a:r>
              <a:rPr sz="1150" spc="15" dirty="0">
                <a:latin typeface="Arial MT"/>
                <a:cs typeface="Arial MT"/>
              </a:rPr>
              <a:t>Itemset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2760" y="4841920"/>
            <a:ext cx="586740" cy="180340"/>
          </a:xfrm>
          <a:prstGeom prst="rect">
            <a:avLst/>
          </a:prstGeom>
          <a:solidFill>
            <a:srgbClr val="FFFFBF"/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340"/>
              </a:lnSpc>
            </a:pPr>
            <a:r>
              <a:rPr sz="1150" spc="15" dirty="0">
                <a:latin typeface="Arial MT"/>
                <a:cs typeface="Arial MT"/>
              </a:rPr>
              <a:t>Count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22135" y="4827125"/>
            <a:ext cx="2232660" cy="902969"/>
            <a:chOff x="6022135" y="4827125"/>
            <a:chExt cx="2232660" cy="902969"/>
          </a:xfrm>
        </p:grpSpPr>
        <p:sp>
          <p:nvSpPr>
            <p:cNvPr id="14" name="object 14"/>
            <p:cNvSpPr/>
            <p:nvPr/>
          </p:nvSpPr>
          <p:spPr>
            <a:xfrm>
              <a:off x="6022804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3088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2804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23088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6957" y="4827796"/>
              <a:ext cx="1616075" cy="14604"/>
            </a:xfrm>
            <a:custGeom>
              <a:avLst/>
              <a:gdLst/>
              <a:ahLst/>
              <a:cxnLst/>
              <a:rect l="l" t="t" r="r" b="b"/>
              <a:pathLst>
                <a:path w="1616075" h="14604">
                  <a:moveTo>
                    <a:pt x="1615520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615520" y="14124"/>
                  </a:lnTo>
                  <a:lnTo>
                    <a:pt x="1615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7241" y="4828078"/>
              <a:ext cx="1615440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49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52477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2760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6630" y="4827796"/>
              <a:ext cx="573405" cy="14604"/>
            </a:xfrm>
            <a:custGeom>
              <a:avLst/>
              <a:gdLst/>
              <a:ahLst/>
              <a:cxnLst/>
              <a:rect l="l" t="t" r="r" b="b"/>
              <a:pathLst>
                <a:path w="573404" h="14604">
                  <a:moveTo>
                    <a:pt x="573102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573102" y="14124"/>
                  </a:lnTo>
                  <a:lnTo>
                    <a:pt x="573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6913" y="4828078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70">
                  <a:moveTo>
                    <a:pt x="0" y="0"/>
                  </a:moveTo>
                  <a:lnTo>
                    <a:pt x="5725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39733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40016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39733" y="482779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153" y="0"/>
                  </a:moveTo>
                  <a:lnTo>
                    <a:pt x="0" y="0"/>
                  </a:lnTo>
                  <a:lnTo>
                    <a:pt x="0" y="14124"/>
                  </a:lnTo>
                  <a:lnTo>
                    <a:pt x="14153" y="1412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40016" y="482807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0" y="0"/>
                  </a:moveTo>
                  <a:lnTo>
                    <a:pt x="13586" y="0"/>
                  </a:lnTo>
                </a:path>
                <a:path w="13970" h="13970">
                  <a:moveTo>
                    <a:pt x="0" y="0"/>
                  </a:moveTo>
                  <a:lnTo>
                    <a:pt x="0" y="135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2804" y="4841920"/>
              <a:ext cx="14604" cy="173990"/>
            </a:xfrm>
            <a:custGeom>
              <a:avLst/>
              <a:gdLst/>
              <a:ahLst/>
              <a:cxnLst/>
              <a:rect l="l" t="t" r="r" b="b"/>
              <a:pathLst>
                <a:path w="14604" h="173989">
                  <a:moveTo>
                    <a:pt x="14153" y="0"/>
                  </a:moveTo>
                  <a:lnTo>
                    <a:pt x="0" y="0"/>
                  </a:lnTo>
                  <a:lnTo>
                    <a:pt x="0" y="173637"/>
                  </a:lnTo>
                  <a:lnTo>
                    <a:pt x="14153" y="173637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3088" y="484220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0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39733" y="4841920"/>
              <a:ext cx="14604" cy="173990"/>
            </a:xfrm>
            <a:custGeom>
              <a:avLst/>
              <a:gdLst/>
              <a:ahLst/>
              <a:cxnLst/>
              <a:rect l="l" t="t" r="r" b="b"/>
              <a:pathLst>
                <a:path w="14604" h="173989">
                  <a:moveTo>
                    <a:pt x="14153" y="0"/>
                  </a:moveTo>
                  <a:lnTo>
                    <a:pt x="0" y="0"/>
                  </a:lnTo>
                  <a:lnTo>
                    <a:pt x="0" y="173637"/>
                  </a:lnTo>
                  <a:lnTo>
                    <a:pt x="14153" y="173637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40016" y="484220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0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7523" y="5036462"/>
              <a:ext cx="1615440" cy="694055"/>
            </a:xfrm>
            <a:custGeom>
              <a:avLst/>
              <a:gdLst/>
              <a:ahLst/>
              <a:cxnLst/>
              <a:rect l="l" t="t" r="r" b="b"/>
              <a:pathLst>
                <a:path w="1615440" h="694054">
                  <a:moveTo>
                    <a:pt x="1614953" y="0"/>
                  </a:moveTo>
                  <a:lnTo>
                    <a:pt x="0" y="0"/>
                  </a:lnTo>
                  <a:lnTo>
                    <a:pt x="0" y="693609"/>
                  </a:lnTo>
                  <a:lnTo>
                    <a:pt x="1614953" y="693609"/>
                  </a:lnTo>
                  <a:lnTo>
                    <a:pt x="161495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66962" y="5382984"/>
              <a:ext cx="1548765" cy="173990"/>
            </a:xfrm>
            <a:custGeom>
              <a:avLst/>
              <a:gdLst/>
              <a:ahLst/>
              <a:cxnLst/>
              <a:rect l="l" t="t" r="r" b="b"/>
              <a:pathLst>
                <a:path w="1548765" h="173989">
                  <a:moveTo>
                    <a:pt x="1548718" y="0"/>
                  </a:moveTo>
                  <a:lnTo>
                    <a:pt x="0" y="0"/>
                  </a:lnTo>
                  <a:lnTo>
                    <a:pt x="0" y="173449"/>
                  </a:lnTo>
                  <a:lnTo>
                    <a:pt x="1548718" y="173449"/>
                  </a:lnTo>
                  <a:lnTo>
                    <a:pt x="154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68415" y="5360680"/>
            <a:ext cx="150241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15" dirty="0">
                <a:latin typeface="Arial"/>
                <a:cs typeface="Arial"/>
              </a:rPr>
              <a:t>{Bread,</a:t>
            </a:r>
            <a:r>
              <a:rPr sz="1150" b="1" spc="-25" dirty="0">
                <a:latin typeface="Arial"/>
                <a:cs typeface="Arial"/>
              </a:rPr>
              <a:t> </a:t>
            </a:r>
            <a:r>
              <a:rPr sz="1150" b="1" spc="15" dirty="0">
                <a:latin typeface="Arial"/>
                <a:cs typeface="Arial"/>
              </a:rPr>
              <a:t>Diaper,</a:t>
            </a:r>
            <a:r>
              <a:rPr sz="1150" b="1" spc="-20" dirty="0">
                <a:latin typeface="Arial"/>
                <a:cs typeface="Arial"/>
              </a:rPr>
              <a:t> </a:t>
            </a:r>
            <a:r>
              <a:rPr sz="1150" b="1" spc="15" dirty="0">
                <a:latin typeface="Arial"/>
                <a:cs typeface="Arial"/>
              </a:rPr>
              <a:t>Milk}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8415" y="5534318"/>
            <a:ext cx="13684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{Beer,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Bread,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Milk}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52477" y="5036462"/>
            <a:ext cx="588010" cy="694055"/>
          </a:xfrm>
          <a:custGeom>
            <a:avLst/>
            <a:gdLst/>
            <a:ahLst/>
            <a:cxnLst/>
            <a:rect l="l" t="t" r="r" b="b"/>
            <a:pathLst>
              <a:path w="588009" h="694054">
                <a:moveTo>
                  <a:pt x="587822" y="0"/>
                </a:moveTo>
                <a:lnTo>
                  <a:pt x="0" y="0"/>
                </a:lnTo>
                <a:lnTo>
                  <a:pt x="0" y="693609"/>
                </a:lnTo>
                <a:lnTo>
                  <a:pt x="587822" y="693609"/>
                </a:lnTo>
                <a:lnTo>
                  <a:pt x="58782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68415" y="5014157"/>
            <a:ext cx="1919605" cy="379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35"/>
              </a:spcBef>
              <a:tabLst>
                <a:tab pos="1822450" algn="l"/>
              </a:tabLst>
            </a:pP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Beer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Diape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r, 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k}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70"/>
              </a:lnSpc>
              <a:tabLst>
                <a:tab pos="1822450" algn="l"/>
              </a:tabLst>
            </a:pP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Beer,Bread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Diaper}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89275" y="5382984"/>
            <a:ext cx="487680" cy="173990"/>
          </a:xfrm>
          <a:custGeom>
            <a:avLst/>
            <a:gdLst/>
            <a:ahLst/>
            <a:cxnLst/>
            <a:rect l="l" t="t" r="r" b="b"/>
            <a:pathLst>
              <a:path w="487679" h="173989">
                <a:moveTo>
                  <a:pt x="487052" y="0"/>
                </a:moveTo>
                <a:lnTo>
                  <a:pt x="0" y="0"/>
                </a:lnTo>
                <a:lnTo>
                  <a:pt x="0" y="173449"/>
                </a:lnTo>
                <a:lnTo>
                  <a:pt x="487052" y="173449"/>
                </a:lnTo>
                <a:lnTo>
                  <a:pt x="487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78303" y="5360680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78303" y="5534318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22427" y="5015181"/>
            <a:ext cx="2232025" cy="715010"/>
            <a:chOff x="6022427" y="5015181"/>
            <a:chExt cx="2232025" cy="715010"/>
          </a:xfrm>
        </p:grpSpPr>
        <p:sp>
          <p:nvSpPr>
            <p:cNvPr id="42" name="object 42"/>
            <p:cNvSpPr/>
            <p:nvPr/>
          </p:nvSpPr>
          <p:spPr>
            <a:xfrm>
              <a:off x="6022804" y="501555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89">
                  <a:moveTo>
                    <a:pt x="14153" y="0"/>
                  </a:moveTo>
                  <a:lnTo>
                    <a:pt x="0" y="0"/>
                  </a:lnTo>
                  <a:lnTo>
                    <a:pt x="0" y="21469"/>
                  </a:lnTo>
                  <a:lnTo>
                    <a:pt x="14153" y="21469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23088" y="50158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9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36957" y="5015558"/>
              <a:ext cx="1616075" cy="6985"/>
            </a:xfrm>
            <a:custGeom>
              <a:avLst/>
              <a:gdLst/>
              <a:ahLst/>
              <a:cxnLst/>
              <a:rect l="l" t="t" r="r" b="b"/>
              <a:pathLst>
                <a:path w="1616075" h="6985">
                  <a:moveTo>
                    <a:pt x="161552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1615520" y="6779"/>
                  </a:lnTo>
                  <a:lnTo>
                    <a:pt x="1615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37241" y="5015841"/>
              <a:ext cx="1615440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49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6957" y="5029118"/>
              <a:ext cx="1616075" cy="6985"/>
            </a:xfrm>
            <a:custGeom>
              <a:avLst/>
              <a:gdLst/>
              <a:ahLst/>
              <a:cxnLst/>
              <a:rect l="l" t="t" r="r" b="b"/>
              <a:pathLst>
                <a:path w="1616075" h="6985">
                  <a:moveTo>
                    <a:pt x="161552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1615520" y="6779"/>
                  </a:lnTo>
                  <a:lnTo>
                    <a:pt x="1615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37241" y="5029400"/>
              <a:ext cx="1615440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49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52477" y="5015558"/>
              <a:ext cx="20955" cy="6985"/>
            </a:xfrm>
            <a:custGeom>
              <a:avLst/>
              <a:gdLst/>
              <a:ahLst/>
              <a:cxnLst/>
              <a:rect l="l" t="t" r="r" b="b"/>
              <a:pathLst>
                <a:path w="20954" h="6985">
                  <a:moveTo>
                    <a:pt x="2038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20380" y="6779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52761" y="501584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52477" y="5029118"/>
              <a:ext cx="20955" cy="6985"/>
            </a:xfrm>
            <a:custGeom>
              <a:avLst/>
              <a:gdLst/>
              <a:ahLst/>
              <a:cxnLst/>
              <a:rect l="l" t="t" r="r" b="b"/>
              <a:pathLst>
                <a:path w="20954" h="6985">
                  <a:moveTo>
                    <a:pt x="20380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20380" y="6779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52761" y="502940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72858" y="5015558"/>
              <a:ext cx="567055" cy="6985"/>
            </a:xfrm>
            <a:custGeom>
              <a:avLst/>
              <a:gdLst/>
              <a:ahLst/>
              <a:cxnLst/>
              <a:rect l="l" t="t" r="r" b="b"/>
              <a:pathLst>
                <a:path w="567054" h="6985">
                  <a:moveTo>
                    <a:pt x="566875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566875" y="6779"/>
                  </a:lnTo>
                  <a:lnTo>
                    <a:pt x="566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73141" y="5015841"/>
              <a:ext cx="566420" cy="0"/>
            </a:xfrm>
            <a:custGeom>
              <a:avLst/>
              <a:gdLst/>
              <a:ahLst/>
              <a:cxnLst/>
              <a:rect l="l" t="t" r="r" b="b"/>
              <a:pathLst>
                <a:path w="566420">
                  <a:moveTo>
                    <a:pt x="0" y="0"/>
                  </a:moveTo>
                  <a:lnTo>
                    <a:pt x="5663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72858" y="5029118"/>
              <a:ext cx="567055" cy="6985"/>
            </a:xfrm>
            <a:custGeom>
              <a:avLst/>
              <a:gdLst/>
              <a:ahLst/>
              <a:cxnLst/>
              <a:rect l="l" t="t" r="r" b="b"/>
              <a:pathLst>
                <a:path w="567054" h="6985">
                  <a:moveTo>
                    <a:pt x="566875" y="0"/>
                  </a:moveTo>
                  <a:lnTo>
                    <a:pt x="0" y="0"/>
                  </a:lnTo>
                  <a:lnTo>
                    <a:pt x="0" y="6779"/>
                  </a:lnTo>
                  <a:lnTo>
                    <a:pt x="566875" y="6779"/>
                  </a:lnTo>
                  <a:lnTo>
                    <a:pt x="566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73141" y="5029400"/>
              <a:ext cx="566420" cy="0"/>
            </a:xfrm>
            <a:custGeom>
              <a:avLst/>
              <a:gdLst/>
              <a:ahLst/>
              <a:cxnLst/>
              <a:rect l="l" t="t" r="r" b="b"/>
              <a:pathLst>
                <a:path w="566420">
                  <a:moveTo>
                    <a:pt x="0" y="0"/>
                  </a:moveTo>
                  <a:lnTo>
                    <a:pt x="5663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39733" y="501555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89">
                  <a:moveTo>
                    <a:pt x="14153" y="0"/>
                  </a:moveTo>
                  <a:lnTo>
                    <a:pt x="0" y="0"/>
                  </a:lnTo>
                  <a:lnTo>
                    <a:pt x="0" y="21469"/>
                  </a:lnTo>
                  <a:lnTo>
                    <a:pt x="14153" y="21469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40016" y="50158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9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22804" y="5037027"/>
              <a:ext cx="14604" cy="693420"/>
            </a:xfrm>
            <a:custGeom>
              <a:avLst/>
              <a:gdLst/>
              <a:ahLst/>
              <a:cxnLst/>
              <a:rect l="l" t="t" r="r" b="b"/>
              <a:pathLst>
                <a:path w="14604" h="693420">
                  <a:moveTo>
                    <a:pt x="14153" y="0"/>
                  </a:moveTo>
                  <a:lnTo>
                    <a:pt x="0" y="0"/>
                  </a:lnTo>
                  <a:lnTo>
                    <a:pt x="0" y="693044"/>
                  </a:lnTo>
                  <a:lnTo>
                    <a:pt x="14153" y="69304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23088" y="5037310"/>
              <a:ext cx="0" cy="692785"/>
            </a:xfrm>
            <a:custGeom>
              <a:avLst/>
              <a:gdLst/>
              <a:ahLst/>
              <a:cxnLst/>
              <a:rect l="l" t="t" r="r" b="b"/>
              <a:pathLst>
                <a:path h="692785">
                  <a:moveTo>
                    <a:pt x="0" y="0"/>
                  </a:moveTo>
                  <a:lnTo>
                    <a:pt x="0" y="692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39733" y="5037027"/>
              <a:ext cx="14604" cy="693420"/>
            </a:xfrm>
            <a:custGeom>
              <a:avLst/>
              <a:gdLst/>
              <a:ahLst/>
              <a:cxnLst/>
              <a:rect l="l" t="t" r="r" b="b"/>
              <a:pathLst>
                <a:path w="14604" h="693420">
                  <a:moveTo>
                    <a:pt x="14153" y="0"/>
                  </a:moveTo>
                  <a:lnTo>
                    <a:pt x="0" y="0"/>
                  </a:lnTo>
                  <a:lnTo>
                    <a:pt x="0" y="693044"/>
                  </a:lnTo>
                  <a:lnTo>
                    <a:pt x="14153" y="693044"/>
                  </a:lnTo>
                  <a:lnTo>
                    <a:pt x="14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40016" y="5037310"/>
              <a:ext cx="0" cy="692785"/>
            </a:xfrm>
            <a:custGeom>
              <a:avLst/>
              <a:gdLst/>
              <a:ahLst/>
              <a:cxnLst/>
              <a:rect l="l" t="t" r="r" b="b"/>
              <a:pathLst>
                <a:path h="692785">
                  <a:moveTo>
                    <a:pt x="0" y="0"/>
                  </a:moveTo>
                  <a:lnTo>
                    <a:pt x="0" y="692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00" dirty="0">
                <a:solidFill>
                  <a:srgbClr val="FFFFFF"/>
                </a:solidFill>
              </a:rPr>
              <a:t>IDEA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160" dirty="0">
                <a:solidFill>
                  <a:srgbClr val="FFFFFF"/>
                </a:solidFill>
              </a:rPr>
              <a:t>F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I</a:t>
            </a:r>
            <a:r>
              <a:rPr sz="2800" spc="-15" dirty="0">
                <a:solidFill>
                  <a:srgbClr val="FFFFFF"/>
                </a:solidFill>
              </a:rPr>
              <a:t>T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529332"/>
            <a:ext cx="6829425" cy="206184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1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8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go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through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count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Verdana"/>
                <a:cs typeface="Verdana"/>
              </a:rPr>
              <a:t>their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find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“large”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212745"/>
                </a:solidFill>
                <a:latin typeface="Verdana"/>
                <a:cs typeface="Verdana"/>
              </a:rPr>
              <a:t>1-itemsets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“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”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2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8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go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through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count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Verdana"/>
                <a:cs typeface="Verdana"/>
              </a:rPr>
              <a:t>their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support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find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“large”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212745"/>
                </a:solidFill>
                <a:latin typeface="Verdana"/>
                <a:cs typeface="Verdana"/>
              </a:rPr>
              <a:t>2-itemsets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“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”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3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8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4696459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...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3303" y="4487671"/>
            <a:ext cx="4335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0070C0"/>
                </a:solidFill>
                <a:latin typeface="Verdana"/>
                <a:cs typeface="Verdana"/>
              </a:rPr>
              <a:t>l</a:t>
            </a:r>
            <a:r>
              <a:rPr sz="1500" b="1" spc="-210" dirty="0">
                <a:solidFill>
                  <a:srgbClr val="0070C0"/>
                </a:solidFill>
                <a:latin typeface="Verdana"/>
                <a:cs typeface="Verdana"/>
              </a:rPr>
              <a:t>a</a:t>
            </a:r>
            <a:r>
              <a:rPr sz="1500" b="1" spc="-75" dirty="0">
                <a:solidFill>
                  <a:srgbClr val="0070C0"/>
                </a:solidFill>
                <a:latin typeface="Verdana"/>
                <a:cs typeface="Verdana"/>
              </a:rPr>
              <a:t>r</a:t>
            </a:r>
            <a:r>
              <a:rPr sz="1500" b="1" spc="-265" dirty="0">
                <a:solidFill>
                  <a:srgbClr val="0070C0"/>
                </a:solidFill>
                <a:latin typeface="Verdana"/>
                <a:cs typeface="Verdana"/>
              </a:rPr>
              <a:t>g</a:t>
            </a:r>
            <a:r>
              <a:rPr sz="1500" b="1" spc="-170" dirty="0">
                <a:solidFill>
                  <a:srgbClr val="0070C0"/>
                </a:solidFill>
                <a:latin typeface="Verdana"/>
                <a:cs typeface="Verdana"/>
              </a:rPr>
              <a:t>e</a:t>
            </a:r>
            <a:r>
              <a:rPr sz="1500" b="1" spc="-10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070C0"/>
                </a:solidFill>
                <a:latin typeface="Verdana"/>
                <a:cs typeface="Verdana"/>
              </a:rPr>
              <a:t>i</a:t>
            </a:r>
            <a:r>
              <a:rPr sz="1500" b="1" spc="-105" dirty="0">
                <a:solidFill>
                  <a:srgbClr val="0070C0"/>
                </a:solidFill>
                <a:latin typeface="Verdana"/>
                <a:cs typeface="Verdana"/>
              </a:rPr>
              <a:t>t</a:t>
            </a:r>
            <a:r>
              <a:rPr sz="1500" b="1" spc="-175" dirty="0">
                <a:solidFill>
                  <a:srgbClr val="0070C0"/>
                </a:solidFill>
                <a:latin typeface="Verdana"/>
                <a:cs typeface="Verdana"/>
              </a:rPr>
              <a:t>e</a:t>
            </a:r>
            <a:r>
              <a:rPr sz="1500" b="1" spc="-155" dirty="0">
                <a:solidFill>
                  <a:srgbClr val="0070C0"/>
                </a:solidFill>
                <a:latin typeface="Verdana"/>
                <a:cs typeface="Verdana"/>
              </a:rPr>
              <a:t>m</a:t>
            </a:r>
            <a:r>
              <a:rPr sz="1500" b="1" spc="-254" dirty="0">
                <a:solidFill>
                  <a:srgbClr val="0070C0"/>
                </a:solidFill>
                <a:latin typeface="Verdana"/>
                <a:cs typeface="Verdana"/>
              </a:rPr>
              <a:t>s</a:t>
            </a:r>
            <a:r>
              <a:rPr sz="1500" b="1" spc="-175" dirty="0">
                <a:solidFill>
                  <a:srgbClr val="0070C0"/>
                </a:solidFill>
                <a:latin typeface="Verdana"/>
                <a:cs typeface="Verdana"/>
              </a:rPr>
              <a:t>e</a:t>
            </a:r>
            <a:r>
              <a:rPr sz="1500" b="1" spc="-75" dirty="0">
                <a:solidFill>
                  <a:srgbClr val="0070C0"/>
                </a:solidFill>
                <a:latin typeface="Verdana"/>
                <a:cs typeface="Verdana"/>
              </a:rPr>
              <a:t>t</a:t>
            </a:r>
            <a:r>
              <a:rPr sz="1500" b="1" spc="-200" dirty="0">
                <a:solidFill>
                  <a:srgbClr val="0070C0"/>
                </a:solidFill>
                <a:latin typeface="Verdana"/>
                <a:cs typeface="Verdana"/>
              </a:rPr>
              <a:t>:</a:t>
            </a:r>
            <a:r>
              <a:rPr sz="1500" b="1" spc="-24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i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-130" dirty="0">
                <a:latin typeface="Microsoft Sans Serif"/>
                <a:cs typeface="Microsoft Sans Serif"/>
              </a:rPr>
              <a:t>e</a:t>
            </a:r>
            <a:r>
              <a:rPr sz="1500" spc="-90" dirty="0">
                <a:latin typeface="Microsoft Sans Serif"/>
                <a:cs typeface="Microsoft Sans Serif"/>
              </a:rPr>
              <a:t>m</a:t>
            </a:r>
            <a:r>
              <a:rPr sz="1500" spc="-180" dirty="0">
                <a:latin typeface="Microsoft Sans Serif"/>
                <a:cs typeface="Microsoft Sans Serif"/>
              </a:rPr>
              <a:t>s</a:t>
            </a:r>
            <a:r>
              <a:rPr sz="1500" spc="-130" dirty="0">
                <a:latin typeface="Microsoft Sans Serif"/>
                <a:cs typeface="Microsoft Sans Serif"/>
              </a:rPr>
              <a:t>e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w</a:t>
            </a:r>
            <a:r>
              <a:rPr sz="1500" spc="-20" dirty="0">
                <a:latin typeface="Microsoft Sans Serif"/>
                <a:cs typeface="Microsoft Sans Serif"/>
              </a:rPr>
              <a:t>i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-85" dirty="0">
                <a:latin typeface="Microsoft Sans Serif"/>
                <a:cs typeface="Microsoft Sans Serif"/>
              </a:rPr>
              <a:t>h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180" dirty="0">
                <a:latin typeface="Microsoft Sans Serif"/>
                <a:cs typeface="Microsoft Sans Serif"/>
              </a:rPr>
              <a:t>s</a:t>
            </a:r>
            <a:r>
              <a:rPr sz="1500" spc="-65" dirty="0">
                <a:latin typeface="Microsoft Sans Serif"/>
                <a:cs typeface="Microsoft Sans Serif"/>
              </a:rPr>
              <a:t>upp</a:t>
            </a:r>
            <a:r>
              <a:rPr sz="1500" spc="-70" dirty="0">
                <a:latin typeface="Microsoft Sans Serif"/>
                <a:cs typeface="Microsoft Sans Serif"/>
              </a:rPr>
              <a:t>o</a:t>
            </a:r>
            <a:r>
              <a:rPr sz="1500" spc="125" dirty="0">
                <a:latin typeface="Microsoft Sans Serif"/>
                <a:cs typeface="Microsoft Sans Serif"/>
              </a:rPr>
              <a:t>r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&gt;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175" dirty="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b="1" spc="-170" dirty="0">
                <a:solidFill>
                  <a:srgbClr val="0070C0"/>
                </a:solidFill>
                <a:latin typeface="Verdana"/>
                <a:cs typeface="Verdana"/>
              </a:rPr>
              <a:t>ca</a:t>
            </a:r>
            <a:r>
              <a:rPr sz="1500" b="1" spc="-195" dirty="0">
                <a:solidFill>
                  <a:srgbClr val="0070C0"/>
                </a:solidFill>
                <a:latin typeface="Verdana"/>
                <a:cs typeface="Verdana"/>
              </a:rPr>
              <a:t>n</a:t>
            </a:r>
            <a:r>
              <a:rPr sz="1500" b="1" spc="-175" dirty="0">
                <a:solidFill>
                  <a:srgbClr val="0070C0"/>
                </a:solidFill>
                <a:latin typeface="Verdana"/>
                <a:cs typeface="Verdana"/>
              </a:rPr>
              <a:t>d</a:t>
            </a:r>
            <a:r>
              <a:rPr sz="1500" b="1" spc="-105" dirty="0">
                <a:solidFill>
                  <a:srgbClr val="0070C0"/>
                </a:solidFill>
                <a:latin typeface="Verdana"/>
                <a:cs typeface="Verdana"/>
              </a:rPr>
              <a:t>i</a:t>
            </a:r>
            <a:r>
              <a:rPr sz="1500" b="1" spc="-175" dirty="0">
                <a:solidFill>
                  <a:srgbClr val="0070C0"/>
                </a:solidFill>
                <a:latin typeface="Verdana"/>
                <a:cs typeface="Verdana"/>
              </a:rPr>
              <a:t>d</a:t>
            </a:r>
            <a:r>
              <a:rPr sz="1500" b="1" spc="-210" dirty="0">
                <a:solidFill>
                  <a:srgbClr val="0070C0"/>
                </a:solidFill>
                <a:latin typeface="Verdana"/>
                <a:cs typeface="Verdana"/>
              </a:rPr>
              <a:t>a</a:t>
            </a:r>
            <a:r>
              <a:rPr sz="1500" b="1" spc="-75" dirty="0">
                <a:solidFill>
                  <a:srgbClr val="0070C0"/>
                </a:solidFill>
                <a:latin typeface="Verdana"/>
                <a:cs typeface="Verdana"/>
              </a:rPr>
              <a:t>t</a:t>
            </a:r>
            <a:r>
              <a:rPr sz="1500" b="1" spc="-170" dirty="0">
                <a:solidFill>
                  <a:srgbClr val="0070C0"/>
                </a:solidFill>
                <a:latin typeface="Verdana"/>
                <a:cs typeface="Verdana"/>
              </a:rPr>
              <a:t>e</a:t>
            </a:r>
            <a:r>
              <a:rPr sz="1500" b="1" spc="-105" dirty="0">
                <a:solidFill>
                  <a:srgbClr val="0070C0"/>
                </a:solidFill>
                <a:latin typeface="Verdana"/>
                <a:cs typeface="Verdana"/>
              </a:rPr>
              <a:t> i</a:t>
            </a:r>
            <a:r>
              <a:rPr sz="1500" b="1" spc="-75" dirty="0">
                <a:solidFill>
                  <a:srgbClr val="0070C0"/>
                </a:solidFill>
                <a:latin typeface="Verdana"/>
                <a:cs typeface="Verdana"/>
              </a:rPr>
              <a:t>t</a:t>
            </a:r>
            <a:r>
              <a:rPr sz="1500" b="1" spc="-175" dirty="0">
                <a:solidFill>
                  <a:srgbClr val="0070C0"/>
                </a:solidFill>
                <a:latin typeface="Verdana"/>
                <a:cs typeface="Verdana"/>
              </a:rPr>
              <a:t>e</a:t>
            </a:r>
            <a:r>
              <a:rPr sz="1500" b="1" spc="-155" dirty="0">
                <a:solidFill>
                  <a:srgbClr val="0070C0"/>
                </a:solidFill>
                <a:latin typeface="Verdana"/>
                <a:cs typeface="Verdana"/>
              </a:rPr>
              <a:t>m</a:t>
            </a:r>
            <a:r>
              <a:rPr sz="1500" b="1" spc="-254" dirty="0">
                <a:solidFill>
                  <a:srgbClr val="0070C0"/>
                </a:solidFill>
                <a:latin typeface="Verdana"/>
                <a:cs typeface="Verdana"/>
              </a:rPr>
              <a:t>s</a:t>
            </a:r>
            <a:r>
              <a:rPr sz="1500" b="1" spc="-175" dirty="0">
                <a:solidFill>
                  <a:srgbClr val="0070C0"/>
                </a:solidFill>
                <a:latin typeface="Verdana"/>
                <a:cs typeface="Verdana"/>
              </a:rPr>
              <a:t>e</a:t>
            </a:r>
            <a:r>
              <a:rPr sz="1500" b="1" spc="-75" dirty="0">
                <a:solidFill>
                  <a:srgbClr val="0070C0"/>
                </a:solidFill>
                <a:latin typeface="Verdana"/>
                <a:cs typeface="Verdana"/>
              </a:rPr>
              <a:t>t</a:t>
            </a:r>
            <a:r>
              <a:rPr sz="1500" b="1" spc="-200" dirty="0">
                <a:solidFill>
                  <a:srgbClr val="0070C0"/>
                </a:solidFill>
                <a:latin typeface="Verdana"/>
                <a:cs typeface="Verdana"/>
              </a:rPr>
              <a:t>:</a:t>
            </a:r>
            <a:r>
              <a:rPr sz="1500" b="1" spc="-24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i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-130" dirty="0">
                <a:latin typeface="Microsoft Sans Serif"/>
                <a:cs typeface="Microsoft Sans Serif"/>
              </a:rPr>
              <a:t>e</a:t>
            </a:r>
            <a:r>
              <a:rPr sz="1500" spc="-90" dirty="0">
                <a:latin typeface="Microsoft Sans Serif"/>
                <a:cs typeface="Microsoft Sans Serif"/>
              </a:rPr>
              <a:t>m</a:t>
            </a:r>
            <a:r>
              <a:rPr sz="1500" spc="-180" dirty="0">
                <a:latin typeface="Microsoft Sans Serif"/>
                <a:cs typeface="Microsoft Sans Serif"/>
              </a:rPr>
              <a:t>s</a:t>
            </a:r>
            <a:r>
              <a:rPr sz="1500" spc="-130" dirty="0">
                <a:latin typeface="Microsoft Sans Serif"/>
                <a:cs typeface="Microsoft Sans Serif"/>
              </a:rPr>
              <a:t>e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-140" dirty="0">
                <a:latin typeface="Microsoft Sans Serif"/>
                <a:cs typeface="Microsoft Sans Serif"/>
              </a:rPr>
              <a:t>h</a:t>
            </a:r>
            <a:r>
              <a:rPr sz="1500" spc="-145" dirty="0">
                <a:latin typeface="Microsoft Sans Serif"/>
                <a:cs typeface="Microsoft Sans Serif"/>
              </a:rPr>
              <a:t>a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90" dirty="0">
                <a:latin typeface="Microsoft Sans Serif"/>
                <a:cs typeface="Microsoft Sans Serif"/>
              </a:rPr>
              <a:t>m</a:t>
            </a:r>
            <a:r>
              <a:rPr sz="1500" spc="-260" dirty="0">
                <a:latin typeface="Microsoft Sans Serif"/>
                <a:cs typeface="Microsoft Sans Serif"/>
              </a:rPr>
              <a:t>a</a:t>
            </a:r>
            <a:r>
              <a:rPr sz="1500" spc="-95" dirty="0">
                <a:latin typeface="Microsoft Sans Serif"/>
                <a:cs typeface="Microsoft Sans Serif"/>
              </a:rPr>
              <a:t>y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-140" dirty="0">
                <a:latin typeface="Microsoft Sans Serif"/>
                <a:cs typeface="Microsoft Sans Serif"/>
              </a:rPr>
              <a:t>h</a:t>
            </a:r>
            <a:r>
              <a:rPr sz="1500" spc="-200" dirty="0">
                <a:latin typeface="Microsoft Sans Serif"/>
                <a:cs typeface="Microsoft Sans Serif"/>
              </a:rPr>
              <a:t>a</a:t>
            </a:r>
            <a:r>
              <a:rPr sz="1500" spc="-120" dirty="0">
                <a:latin typeface="Microsoft Sans Serif"/>
                <a:cs typeface="Microsoft Sans Serif"/>
              </a:rPr>
              <a:t>ve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180" dirty="0">
                <a:latin typeface="Microsoft Sans Serif"/>
                <a:cs typeface="Microsoft Sans Serif"/>
              </a:rPr>
              <a:t>s</a:t>
            </a:r>
            <a:r>
              <a:rPr sz="1500" spc="-65" dirty="0">
                <a:latin typeface="Microsoft Sans Serif"/>
                <a:cs typeface="Microsoft Sans Serif"/>
              </a:rPr>
              <a:t>upp</a:t>
            </a:r>
            <a:r>
              <a:rPr sz="1500" spc="-70" dirty="0">
                <a:latin typeface="Microsoft Sans Serif"/>
                <a:cs typeface="Microsoft Sans Serif"/>
              </a:rPr>
              <a:t>o</a:t>
            </a:r>
            <a:r>
              <a:rPr sz="1500" spc="125" dirty="0">
                <a:latin typeface="Microsoft Sans Serif"/>
                <a:cs typeface="Microsoft Sans Serif"/>
              </a:rPr>
              <a:t>r</a:t>
            </a:r>
            <a:r>
              <a:rPr sz="1500" spc="80" dirty="0">
                <a:latin typeface="Microsoft Sans Serif"/>
                <a:cs typeface="Microsoft Sans Serif"/>
              </a:rPr>
              <a:t>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&gt;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175" dirty="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I</a:t>
            </a:r>
            <a:r>
              <a:rPr sz="2800" spc="-15" dirty="0">
                <a:solidFill>
                  <a:srgbClr val="FFFFFF"/>
                </a:solidFill>
              </a:rPr>
              <a:t>T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432" y="2244344"/>
            <a:ext cx="2098040" cy="635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2729" indent="-214629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52729" algn="l"/>
              </a:tabLst>
            </a:pPr>
            <a:r>
              <a:rPr sz="1500" spc="-220" dirty="0">
                <a:solidFill>
                  <a:srgbClr val="212745"/>
                </a:solidFill>
                <a:latin typeface="Microsoft Sans Serif"/>
                <a:cs typeface="Microsoft Sans Serif"/>
              </a:rPr>
              <a:t>F</a:t>
            </a:r>
            <a:r>
              <a:rPr sz="1500" spc="-52" baseline="-16666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: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f</a:t>
            </a:r>
            <a:r>
              <a:rPr sz="1500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Microsoft Sans Serif"/>
                <a:cs typeface="Microsoft Sans Serif"/>
              </a:rPr>
              <a:t>qu</a:t>
            </a:r>
            <a:r>
              <a:rPr sz="1500" spc="-105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Microsoft Sans Serif"/>
                <a:cs typeface="Microsoft Sans Serif"/>
              </a:rPr>
              <a:t>nt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k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-</a:t>
            </a:r>
            <a:r>
              <a:rPr sz="1500" spc="25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35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75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252729" indent="-214629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52729" algn="l"/>
              </a:tabLst>
            </a:pP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L</a:t>
            </a:r>
            <a:r>
              <a:rPr sz="1500" spc="-52" baseline="-16666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: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c</a:t>
            </a:r>
            <a:r>
              <a:rPr sz="1500" spc="-200" dirty="0">
                <a:solidFill>
                  <a:srgbClr val="212745"/>
                </a:solidFill>
                <a:latin typeface="Microsoft Sans Serif"/>
                <a:cs typeface="Microsoft Sans Serif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n</a:t>
            </a: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d</a:t>
            </a:r>
            <a:r>
              <a:rPr sz="1500" spc="-2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75" dirty="0">
                <a:solidFill>
                  <a:srgbClr val="212745"/>
                </a:solidFill>
                <a:latin typeface="Microsoft Sans Serif"/>
                <a:cs typeface="Microsoft Sans Serif"/>
              </a:rPr>
              <a:t>d</a:t>
            </a:r>
            <a:r>
              <a:rPr sz="1500" spc="-200" dirty="0">
                <a:solidFill>
                  <a:srgbClr val="212745"/>
                </a:solidFill>
                <a:latin typeface="Microsoft Sans Serif"/>
                <a:cs typeface="Microsoft Sans Serif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k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-</a:t>
            </a:r>
            <a:r>
              <a:rPr sz="1500" spc="25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35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75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2729" indent="-214629">
              <a:lnSpc>
                <a:spcPct val="100000"/>
              </a:lnSpc>
              <a:spcBef>
                <a:spcPts val="73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52729" algn="l"/>
              </a:tabLst>
            </a:pPr>
            <a:r>
              <a:rPr spc="-140" dirty="0"/>
              <a:t>Algorithm</a:t>
            </a:r>
          </a:p>
          <a:p>
            <a:pPr marL="595630" lvl="1" indent="-214629">
              <a:lnSpc>
                <a:spcPct val="100000"/>
              </a:lnSpc>
              <a:spcBef>
                <a:spcPts val="56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95630" algn="l"/>
              </a:tabLst>
            </a:pPr>
            <a:r>
              <a:rPr sz="1500" spc="-50" dirty="0">
                <a:solidFill>
                  <a:srgbClr val="212745"/>
                </a:solidFill>
                <a:latin typeface="Microsoft Sans Serif"/>
                <a:cs typeface="Microsoft Sans Serif"/>
              </a:rPr>
              <a:t>Let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k=1</a:t>
            </a:r>
            <a:endParaRPr sz="1500">
              <a:latin typeface="Microsoft Sans Serif"/>
              <a:cs typeface="Microsoft Sans Serif"/>
            </a:endParaRPr>
          </a:p>
          <a:p>
            <a:pPr marL="595630" lvl="1" indent="-214629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95630" algn="l"/>
              </a:tabLst>
            </a:pP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Generate</a:t>
            </a:r>
            <a:r>
              <a:rPr sz="1500" spc="-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Microsoft Sans Serif"/>
                <a:cs typeface="Microsoft Sans Serif"/>
              </a:rPr>
              <a:t>F</a:t>
            </a:r>
            <a:r>
              <a:rPr sz="1500" spc="-187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104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Microsoft Sans Serif"/>
                <a:cs typeface="Microsoft Sans Serif"/>
              </a:rPr>
              <a:t>=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{frequent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Microsoft Sans Serif"/>
                <a:cs typeface="Microsoft Sans Serif"/>
              </a:rPr>
              <a:t>1-itemsets}</a:t>
            </a:r>
            <a:endParaRPr sz="1500">
              <a:latin typeface="Microsoft Sans Serif"/>
              <a:cs typeface="Microsoft Sans Serif"/>
            </a:endParaRPr>
          </a:p>
          <a:p>
            <a:pPr marL="595630" lvl="1" indent="-214629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95630" algn="l"/>
              </a:tabLst>
            </a:pPr>
            <a:r>
              <a:rPr sz="1500" spc="-190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p</a:t>
            </a:r>
            <a:r>
              <a:rPr sz="1500" spc="-11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Microsoft Sans Serif"/>
                <a:cs typeface="Microsoft Sans Serif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unt</a:t>
            </a:r>
            <a:r>
              <a:rPr sz="1500" spc="-2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l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Microsoft Sans Serif"/>
                <a:cs typeface="Microsoft Sans Serif"/>
              </a:rPr>
              <a:t>F</a:t>
            </a:r>
            <a:r>
              <a:rPr sz="1500" spc="-44" baseline="-16666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157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175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m</a:t>
            </a:r>
            <a:r>
              <a:rPr sz="1500" spc="-5" dirty="0">
                <a:solidFill>
                  <a:srgbClr val="212745"/>
                </a:solidFill>
                <a:latin typeface="Microsoft Sans Serif"/>
                <a:cs typeface="Microsoft Sans Serif"/>
              </a:rPr>
              <a:t>pt</a:t>
            </a:r>
            <a:r>
              <a:rPr sz="1500" spc="-95" dirty="0">
                <a:solidFill>
                  <a:srgbClr val="212745"/>
                </a:solidFill>
                <a:latin typeface="Microsoft Sans Serif"/>
                <a:cs typeface="Microsoft Sans Serif"/>
              </a:rPr>
              <a:t>y</a:t>
            </a:r>
            <a:endParaRPr sz="1500">
              <a:latin typeface="Microsoft Sans Serif"/>
              <a:cs typeface="Microsoft Sans Serif"/>
            </a:endParaRPr>
          </a:p>
          <a:p>
            <a:pPr marL="895350" lvl="2" indent="-172085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5350" algn="l"/>
              </a:tabLst>
            </a:pPr>
            <a:r>
              <a:rPr sz="1300" b="1" spc="1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212745"/>
                </a:solidFill>
                <a:latin typeface="Trebuchet MS"/>
                <a:cs typeface="Trebuchet MS"/>
              </a:rPr>
              <a:t>Generation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Generate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L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67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350" spc="-75" baseline="-123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endParaRPr sz="1350" baseline="-12345">
              <a:latin typeface="Trebuchet MS"/>
              <a:cs typeface="Trebuchet MS"/>
            </a:endParaRPr>
          </a:p>
          <a:p>
            <a:pPr marL="894715" marR="512445" lvl="2" indent="-171450">
              <a:lnSpc>
                <a:spcPts val="1300"/>
              </a:lnSpc>
              <a:spcBef>
                <a:spcPts val="81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5350" algn="l"/>
              </a:tabLst>
            </a:pPr>
            <a:r>
              <a:rPr sz="1300" b="1" spc="1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b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spc="-15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212745"/>
                </a:solidFill>
                <a:latin typeface="Trebuchet MS"/>
                <a:cs typeface="Trebuchet MS"/>
              </a:rPr>
              <a:t>Prune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L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60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containing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subsets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length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are </a:t>
            </a:r>
            <a:r>
              <a:rPr sz="1300" spc="-3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infrequent</a:t>
            </a:r>
            <a:endParaRPr sz="1300">
              <a:latin typeface="Trebuchet MS"/>
              <a:cs typeface="Trebuchet MS"/>
            </a:endParaRPr>
          </a:p>
          <a:p>
            <a:pPr marL="895350" lvl="2" indent="-172085">
              <a:lnSpc>
                <a:spcPct val="100000"/>
              </a:lnSpc>
              <a:spcBef>
                <a:spcPts val="52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5350" algn="l"/>
              </a:tabLst>
            </a:pPr>
            <a:r>
              <a:rPr sz="1300" b="1" spc="30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3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Counting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Count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75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scanning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212745"/>
                </a:solidFill>
                <a:latin typeface="Trebuchet MS"/>
                <a:cs typeface="Trebuchet MS"/>
              </a:rPr>
              <a:t>DB</a:t>
            </a:r>
            <a:endParaRPr sz="1300">
              <a:latin typeface="Trebuchet MS"/>
              <a:cs typeface="Trebuchet MS"/>
            </a:endParaRPr>
          </a:p>
          <a:p>
            <a:pPr marL="894715" marR="30480" lvl="2" indent="-171450">
              <a:lnSpc>
                <a:spcPct val="76900"/>
              </a:lnSpc>
              <a:spcBef>
                <a:spcPts val="100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895350" algn="l"/>
              </a:tabLst>
            </a:pPr>
            <a:r>
              <a:rPr sz="1300" b="1" spc="10" dirty="0">
                <a:solidFill>
                  <a:srgbClr val="212745"/>
                </a:solidFill>
                <a:latin typeface="Trebuchet MS"/>
                <a:cs typeface="Trebuchet MS"/>
              </a:rPr>
              <a:t>Candidate</a:t>
            </a:r>
            <a:r>
              <a:rPr sz="1300" b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spc="-15" dirty="0">
                <a:solidFill>
                  <a:srgbClr val="212745"/>
                </a:solidFill>
                <a:latin typeface="Trebuchet MS"/>
                <a:cs typeface="Trebuchet MS"/>
              </a:rPr>
              <a:t>Elimination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Eliminate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candidates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3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50" spc="-30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r>
              <a:rPr sz="1350" spc="-60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infrequent,</a:t>
            </a:r>
            <a:r>
              <a:rPr sz="13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leaving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212745"/>
                </a:solidFill>
                <a:latin typeface="Trebuchet MS"/>
                <a:cs typeface="Trebuchet MS"/>
              </a:rPr>
              <a:t>those</a:t>
            </a:r>
            <a:r>
              <a:rPr sz="13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are </a:t>
            </a:r>
            <a:r>
              <a:rPr sz="1300" spc="-3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=&gt;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F</a:t>
            </a:r>
            <a:r>
              <a:rPr sz="1350" spc="-44" baseline="-12345" dirty="0">
                <a:solidFill>
                  <a:srgbClr val="212745"/>
                </a:solidFill>
                <a:latin typeface="Trebuchet MS"/>
                <a:cs typeface="Trebuchet MS"/>
              </a:rPr>
              <a:t>k+1</a:t>
            </a:r>
            <a:endParaRPr sz="1350" baseline="-12345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559" y="2400300"/>
            <a:ext cx="440817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14629">
              <a:lnSpc>
                <a:spcPts val="1645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2729" algn="l"/>
              </a:tabLst>
            </a:pPr>
            <a:r>
              <a:rPr sz="1400" b="1" spc="-165" dirty="0">
                <a:solidFill>
                  <a:srgbClr val="0070C0"/>
                </a:solidFill>
                <a:latin typeface="Trebuchet MS"/>
                <a:cs typeface="Trebuchet MS"/>
              </a:rPr>
              <a:t>J</a:t>
            </a:r>
            <a:r>
              <a:rPr sz="1400" b="1" spc="-160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400" b="1" spc="-60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400" b="1" spc="-1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1400" b="1" spc="-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b="1" spc="9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400" b="1" spc="-1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400" b="1" spc="-6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400" b="1" spc="-30" dirty="0">
                <a:solidFill>
                  <a:srgbClr val="0070C0"/>
                </a:solidFill>
                <a:latin typeface="Trebuchet MS"/>
                <a:cs typeface="Trebuchet MS"/>
              </a:rPr>
              <a:t>p</a:t>
            </a:r>
            <a:r>
              <a:rPr sz="1400" b="1" spc="-135" dirty="0">
                <a:solidFill>
                  <a:srgbClr val="0070C0"/>
                </a:solidFill>
                <a:latin typeface="Trebuchet MS"/>
                <a:cs typeface="Trebuchet MS"/>
              </a:rPr>
              <a:t>:</a:t>
            </a:r>
            <a:r>
              <a:rPr sz="1400" b="1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latin typeface="Arial MT"/>
                <a:cs typeface="Arial MT"/>
              </a:rPr>
              <a:t>C</a:t>
            </a:r>
            <a:r>
              <a:rPr sz="1350" spc="-37" baseline="-12345" dirty="0">
                <a:latin typeface="Trebuchet MS"/>
                <a:cs typeface="Trebuchet MS"/>
              </a:rPr>
              <a:t>k</a:t>
            </a:r>
            <a:r>
              <a:rPr sz="1350" spc="142" baseline="-123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Arial MT"/>
                <a:cs typeface="Arial MT"/>
              </a:rPr>
              <a:t>i</a:t>
            </a:r>
            <a:r>
              <a:rPr sz="1400" spc="-114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10" dirty="0">
                <a:latin typeface="Arial MT"/>
                <a:cs typeface="Arial MT"/>
              </a:rPr>
              <a:t>g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-105" dirty="0">
                <a:latin typeface="Arial MT"/>
                <a:cs typeface="Arial MT"/>
              </a:rPr>
              <a:t>n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65" dirty="0">
                <a:latin typeface="Arial MT"/>
                <a:cs typeface="Arial MT"/>
              </a:rPr>
              <a:t>r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-65" dirty="0">
                <a:latin typeface="Arial MT"/>
                <a:cs typeface="Arial MT"/>
              </a:rPr>
              <a:t>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20" dirty="0">
                <a:latin typeface="Arial MT"/>
                <a:cs typeface="Arial MT"/>
              </a:rPr>
              <a:t>b</a:t>
            </a:r>
            <a:r>
              <a:rPr sz="1400" spc="-90" dirty="0">
                <a:latin typeface="Arial MT"/>
                <a:cs typeface="Arial MT"/>
              </a:rPr>
              <a:t>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j</a:t>
            </a:r>
            <a:r>
              <a:rPr sz="1400" spc="-35" dirty="0">
                <a:latin typeface="Arial MT"/>
                <a:cs typeface="Arial MT"/>
              </a:rPr>
              <a:t>oi</a:t>
            </a:r>
            <a:r>
              <a:rPr sz="1400" spc="-90" dirty="0">
                <a:latin typeface="Arial MT"/>
                <a:cs typeface="Arial MT"/>
              </a:rPr>
              <a:t>n</a:t>
            </a:r>
            <a:r>
              <a:rPr sz="1400" spc="-35" dirty="0">
                <a:latin typeface="Arial MT"/>
                <a:cs typeface="Arial MT"/>
              </a:rPr>
              <a:t>i</a:t>
            </a:r>
            <a:r>
              <a:rPr sz="1400" spc="-90" dirty="0">
                <a:latin typeface="Arial MT"/>
                <a:cs typeface="Arial MT"/>
              </a:rPr>
              <a:t>n</a:t>
            </a:r>
            <a:r>
              <a:rPr sz="1400" spc="-185" dirty="0">
                <a:latin typeface="Arial MT"/>
                <a:cs typeface="Arial MT"/>
              </a:rPr>
              <a:t>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20" dirty="0">
                <a:latin typeface="Arial MT"/>
                <a:cs typeface="Arial MT"/>
              </a:rPr>
              <a:t>L</a:t>
            </a:r>
            <a:r>
              <a:rPr sz="1350" spc="-52" baseline="-12345" dirty="0">
                <a:latin typeface="Trebuchet MS"/>
                <a:cs typeface="Trebuchet MS"/>
              </a:rPr>
              <a:t>k</a:t>
            </a:r>
            <a:r>
              <a:rPr sz="1350" spc="-67" baseline="-12345" dirty="0">
                <a:latin typeface="Trebuchet MS"/>
                <a:cs typeface="Trebuchet MS"/>
              </a:rPr>
              <a:t>-</a:t>
            </a:r>
            <a:r>
              <a:rPr sz="1350" spc="-37" baseline="-12345" dirty="0">
                <a:latin typeface="Trebuchet MS"/>
                <a:cs typeface="Trebuchet MS"/>
              </a:rPr>
              <a:t>1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80" dirty="0">
                <a:latin typeface="Arial MT"/>
                <a:cs typeface="Arial MT"/>
              </a:rPr>
              <a:t>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80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4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  <a:p>
            <a:pPr marL="38100" marR="30480">
              <a:lnSpc>
                <a:spcPts val="1610"/>
              </a:lnSpc>
              <a:spcBef>
                <a:spcPts val="75"/>
              </a:spcBef>
              <a:buFont typeface="Arial MT"/>
              <a:buChar char="•"/>
              <a:tabLst>
                <a:tab pos="252095" algn="l"/>
                <a:tab pos="252729" algn="l"/>
              </a:tabLst>
            </a:pPr>
            <a:r>
              <a:rPr sz="1400" b="1" spc="-15" dirty="0">
                <a:solidFill>
                  <a:srgbClr val="0070C0"/>
                </a:solidFill>
                <a:latin typeface="Trebuchet MS"/>
                <a:cs typeface="Trebuchet MS"/>
              </a:rPr>
              <a:t>Prune </a:t>
            </a:r>
            <a:r>
              <a:rPr sz="1400" b="1" spc="-30" dirty="0">
                <a:solidFill>
                  <a:srgbClr val="0070C0"/>
                </a:solidFill>
                <a:latin typeface="Trebuchet MS"/>
                <a:cs typeface="Trebuchet MS"/>
              </a:rPr>
              <a:t>Step: </a:t>
            </a:r>
            <a:r>
              <a:rPr sz="1400" spc="-90" dirty="0">
                <a:latin typeface="Arial MT"/>
                <a:cs typeface="Arial MT"/>
              </a:rPr>
              <a:t>Any </a:t>
            </a:r>
            <a:r>
              <a:rPr sz="1400" spc="-60" dirty="0">
                <a:latin typeface="Arial MT"/>
                <a:cs typeface="Arial MT"/>
              </a:rPr>
              <a:t>(k-1)-itemset </a:t>
            </a:r>
            <a:r>
              <a:rPr sz="1400" spc="-45" dirty="0">
                <a:latin typeface="Arial MT"/>
                <a:cs typeface="Arial MT"/>
              </a:rPr>
              <a:t>that </a:t>
            </a:r>
            <a:r>
              <a:rPr sz="1400" spc="-90" dirty="0">
                <a:latin typeface="Arial MT"/>
                <a:cs typeface="Arial MT"/>
              </a:rPr>
              <a:t>is </a:t>
            </a:r>
            <a:r>
              <a:rPr sz="1400" spc="-20" dirty="0">
                <a:latin typeface="Arial MT"/>
                <a:cs typeface="Arial MT"/>
              </a:rPr>
              <a:t>not </a:t>
            </a:r>
            <a:r>
              <a:rPr sz="1400" spc="-65" dirty="0">
                <a:latin typeface="Arial MT"/>
                <a:cs typeface="Arial MT"/>
              </a:rPr>
              <a:t>frequent </a:t>
            </a:r>
            <a:r>
              <a:rPr sz="1400" spc="-85" dirty="0">
                <a:latin typeface="Arial MT"/>
                <a:cs typeface="Arial MT"/>
              </a:rPr>
              <a:t>cannot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25" dirty="0">
                <a:latin typeface="Arial MT"/>
                <a:cs typeface="Arial MT"/>
              </a:rPr>
              <a:t>b</a:t>
            </a:r>
            <a:r>
              <a:rPr sz="1400" spc="-95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80" dirty="0">
                <a:latin typeface="Arial MT"/>
                <a:cs typeface="Arial MT"/>
              </a:rPr>
              <a:t>s</a:t>
            </a:r>
            <a:r>
              <a:rPr sz="1400" spc="-140" dirty="0">
                <a:latin typeface="Arial MT"/>
                <a:cs typeface="Arial MT"/>
              </a:rPr>
              <a:t>ub</a:t>
            </a:r>
            <a:r>
              <a:rPr sz="1400" spc="-114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7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o</a:t>
            </a:r>
            <a:r>
              <a:rPr sz="1400" spc="-40" dirty="0">
                <a:latin typeface="Arial MT"/>
                <a:cs typeface="Arial MT"/>
              </a:rPr>
              <a:t>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f</a:t>
            </a:r>
            <a:r>
              <a:rPr sz="1400" spc="40" dirty="0">
                <a:latin typeface="Arial MT"/>
                <a:cs typeface="Arial MT"/>
              </a:rPr>
              <a:t>r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-120" dirty="0">
                <a:latin typeface="Arial MT"/>
                <a:cs typeface="Arial MT"/>
              </a:rPr>
              <a:t>qu</a:t>
            </a:r>
            <a:r>
              <a:rPr sz="1400" spc="-114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-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k</a:t>
            </a:r>
            <a:r>
              <a:rPr sz="1400" spc="-30" dirty="0">
                <a:latin typeface="Arial MT"/>
                <a:cs typeface="Arial MT"/>
              </a:rPr>
              <a:t>-</a:t>
            </a:r>
            <a:r>
              <a:rPr sz="1400" spc="20" dirty="0">
                <a:latin typeface="Arial MT"/>
                <a:cs typeface="Arial MT"/>
              </a:rPr>
              <a:t>it</a:t>
            </a:r>
            <a:r>
              <a:rPr sz="1400" spc="-135" dirty="0">
                <a:latin typeface="Arial MT"/>
                <a:cs typeface="Arial MT"/>
              </a:rPr>
              <a:t>em</a:t>
            </a:r>
            <a:r>
              <a:rPr sz="1400" spc="-180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7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30" dirty="0">
                <a:solidFill>
                  <a:srgbClr val="FFFFFF"/>
                </a:solidFill>
              </a:rPr>
              <a:t>ASSOCIATION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RULE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65" dirty="0">
                <a:solidFill>
                  <a:srgbClr val="FFFFFF"/>
                </a:solidFill>
              </a:rPr>
              <a:t>MINING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53430" y="2175764"/>
            <a:ext cx="5654040" cy="793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18135" marR="5080" indent="-306070" algn="just">
              <a:lnSpc>
                <a:spcPct val="90000"/>
              </a:lnSpc>
              <a:spcBef>
                <a:spcPts val="31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32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il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ed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he 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cc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en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212745"/>
                </a:solidFill>
                <a:latin typeface="Verdana"/>
                <a:cs typeface="Verdana"/>
              </a:rPr>
              <a:t>ba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cc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en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50" dirty="0">
                <a:solidFill>
                  <a:srgbClr val="212745"/>
                </a:solidFill>
                <a:latin typeface="Verdana"/>
                <a:cs typeface="Verdana"/>
              </a:rPr>
              <a:t>r  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465" y="3106081"/>
            <a:ext cx="2827655" cy="5905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spc="-95" dirty="0">
                <a:latin typeface="Arial MT"/>
                <a:cs typeface="Arial MT"/>
              </a:rPr>
              <a:t>A</a:t>
            </a:r>
            <a:r>
              <a:rPr sz="1400" spc="-35" dirty="0">
                <a:latin typeface="Arial MT"/>
                <a:cs typeface="Arial MT"/>
              </a:rPr>
              <a:t>.</a:t>
            </a:r>
            <a:r>
              <a:rPr sz="1400" spc="-55" dirty="0">
                <a:latin typeface="Arial MT"/>
                <a:cs typeface="Arial MT"/>
              </a:rPr>
              <a:t>k</a:t>
            </a:r>
            <a:r>
              <a:rPr sz="1400" spc="-95" dirty="0">
                <a:latin typeface="Arial MT"/>
                <a:cs typeface="Arial MT"/>
              </a:rPr>
              <a:t>.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b="1" spc="7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400" b="1" spc="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400" b="1" spc="-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400" b="1" spc="-60" dirty="0">
                <a:solidFill>
                  <a:srgbClr val="C00000"/>
                </a:solidFill>
                <a:latin typeface="Trebuchet MS"/>
                <a:cs typeface="Trebuchet MS"/>
              </a:rPr>
              <a:t>ke</a:t>
            </a:r>
            <a:r>
              <a:rPr sz="1400" b="1" spc="-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400" b="1" spc="-7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400" b="1" spc="25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400" b="1" spc="3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400" b="1" spc="-3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400" b="1" spc="-60" dirty="0">
                <a:solidFill>
                  <a:srgbClr val="C00000"/>
                </a:solidFill>
                <a:latin typeface="Trebuchet MS"/>
                <a:cs typeface="Trebuchet MS"/>
              </a:rPr>
              <a:t>ke</a:t>
            </a:r>
            <a:r>
              <a:rPr sz="1400" b="1" spc="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4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b="1" spc="60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400" b="1" spc="-4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400" b="1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400" b="1" spc="-45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400" b="1" spc="-5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400" b="1" spc="-6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400" b="1" spc="13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  <a:p>
            <a:pPr marL="504825">
              <a:lnSpc>
                <a:spcPct val="100000"/>
              </a:lnSpc>
              <a:spcBef>
                <a:spcPts val="500"/>
              </a:spcBef>
            </a:pPr>
            <a:r>
              <a:rPr sz="1500" spc="-5" dirty="0">
                <a:solidFill>
                  <a:srgbClr val="0C6D9C"/>
                </a:solidFill>
                <a:latin typeface="Arial MT"/>
                <a:cs typeface="Arial MT"/>
              </a:rPr>
              <a:t>Market-Basket</a:t>
            </a:r>
            <a:r>
              <a:rPr sz="1500" spc="-10" dirty="0">
                <a:solidFill>
                  <a:srgbClr val="0C6D9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C6D9C"/>
                </a:solidFill>
                <a:latin typeface="Arial MT"/>
                <a:cs typeface="Arial MT"/>
              </a:rPr>
              <a:t>transactions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8108" y="3714996"/>
          <a:ext cx="3018790" cy="174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2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88"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79"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5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5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31"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5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5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5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41"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5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20"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5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5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79340" y="3177032"/>
            <a:ext cx="2539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4940" y="4635969"/>
            <a:ext cx="2905125" cy="431800"/>
          </a:xfrm>
          <a:custGeom>
            <a:avLst/>
            <a:gdLst/>
            <a:ahLst/>
            <a:cxnLst/>
            <a:rect l="l" t="t" r="r" b="b"/>
            <a:pathLst>
              <a:path w="2905125" h="431800">
                <a:moveTo>
                  <a:pt x="1112824" y="228600"/>
                </a:moveTo>
                <a:lnTo>
                  <a:pt x="0" y="228600"/>
                </a:lnTo>
                <a:lnTo>
                  <a:pt x="0" y="431800"/>
                </a:lnTo>
                <a:lnTo>
                  <a:pt x="1112824" y="431800"/>
                </a:lnTo>
                <a:lnTo>
                  <a:pt x="1112824" y="228600"/>
                </a:lnTo>
                <a:close/>
              </a:path>
              <a:path w="2905125" h="431800">
                <a:moveTo>
                  <a:pt x="2905125" y="0"/>
                </a:moveTo>
                <a:lnTo>
                  <a:pt x="1855787" y="0"/>
                </a:lnTo>
                <a:lnTo>
                  <a:pt x="1792287" y="0"/>
                </a:lnTo>
                <a:lnTo>
                  <a:pt x="0" y="0"/>
                </a:lnTo>
                <a:lnTo>
                  <a:pt x="0" y="203200"/>
                </a:lnTo>
                <a:lnTo>
                  <a:pt x="1792287" y="203200"/>
                </a:lnTo>
                <a:lnTo>
                  <a:pt x="1855787" y="203200"/>
                </a:lnTo>
                <a:lnTo>
                  <a:pt x="2905125" y="203200"/>
                </a:lnTo>
                <a:lnTo>
                  <a:pt x="29051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22240" y="3619500"/>
            <a:ext cx="2879090" cy="146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25" dirty="0">
                <a:latin typeface="Arial MT"/>
                <a:cs typeface="Arial MT"/>
              </a:rPr>
              <a:t>{Diaper}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{Beer},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45"/>
              </a:lnSpc>
            </a:pPr>
            <a:r>
              <a:rPr sz="1400" spc="-20" dirty="0">
                <a:latin typeface="Arial MT"/>
                <a:cs typeface="Arial MT"/>
              </a:rPr>
              <a:t>{Milk,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Bread}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Arial MT"/>
                <a:cs typeface="Arial MT"/>
              </a:rPr>
              <a:t>{Eggs,Coke},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35" dirty="0">
                <a:latin typeface="Arial MT"/>
                <a:cs typeface="Arial MT"/>
              </a:rPr>
              <a:t>{Beer,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Bread}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{Milk},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Implication </a:t>
            </a:r>
            <a:r>
              <a:rPr sz="1500" dirty="0">
                <a:latin typeface="Arial MT"/>
                <a:cs typeface="Arial MT"/>
              </a:rPr>
              <a:t>means co-occurrence, </a:t>
            </a:r>
            <a:r>
              <a:rPr sz="1500" spc="-40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causality!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60" dirty="0">
                <a:solidFill>
                  <a:srgbClr val="FFFFFF"/>
                </a:solidFill>
              </a:rPr>
              <a:t>APRIORI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130" dirty="0">
                <a:solidFill>
                  <a:srgbClr val="FFFFFF"/>
                </a:solidFill>
              </a:rPr>
              <a:t>ALGORITHM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30" dirty="0">
                <a:solidFill>
                  <a:srgbClr val="FFFFFF"/>
                </a:solidFill>
              </a:rPr>
              <a:t>from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110" dirty="0">
                <a:solidFill>
                  <a:srgbClr val="FFFFFF"/>
                </a:solidFill>
              </a:rPr>
              <a:t>AGARWAL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-185" dirty="0">
                <a:solidFill>
                  <a:srgbClr val="FFFFFF"/>
                </a:solidFill>
              </a:rPr>
              <a:t>et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-305" dirty="0">
                <a:solidFill>
                  <a:srgbClr val="FFFFFF"/>
                </a:solidFill>
              </a:rPr>
              <a:t>al.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-90" dirty="0">
                <a:solidFill>
                  <a:srgbClr val="FFFFFF"/>
                </a:solidFill>
              </a:rPr>
              <a:t>(1993)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7598" y="2711113"/>
            <a:ext cx="4276191" cy="23178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I</a:t>
            </a:r>
            <a:r>
              <a:rPr sz="2800" spc="-15" dirty="0">
                <a:solidFill>
                  <a:srgbClr val="FFFFFF"/>
                </a:solidFill>
              </a:rPr>
              <a:t>T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35" dirty="0">
                <a:solidFill>
                  <a:srgbClr val="FFFFFF"/>
                </a:solidFill>
              </a:rPr>
              <a:t>(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260" dirty="0">
                <a:solidFill>
                  <a:srgbClr val="FFFFFF"/>
                </a:solidFill>
              </a:rPr>
              <a:t>E: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165" dirty="0">
                <a:solidFill>
                  <a:srgbClr val="FFFFFF"/>
                </a:solidFill>
              </a:rPr>
              <a:t>=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50</a:t>
            </a:r>
            <a:r>
              <a:rPr sz="2800" spc="15" dirty="0">
                <a:solidFill>
                  <a:srgbClr val="FFFFFF"/>
                </a:solidFill>
              </a:rPr>
              <a:t>%</a:t>
            </a:r>
            <a:r>
              <a:rPr sz="2800" spc="-125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0534" y="2533219"/>
            <a:ext cx="4940076" cy="29078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0" dirty="0">
                <a:solidFill>
                  <a:srgbClr val="FFFFFF"/>
                </a:solidFill>
              </a:rPr>
              <a:t>REFERENCES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43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3141980"/>
            <a:ext cx="351282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pt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90" dirty="0">
                <a:solidFill>
                  <a:srgbClr val="212745"/>
                </a:solidFill>
                <a:latin typeface="Verdana"/>
                <a:cs typeface="Verdana"/>
              </a:rPr>
              <a:t>6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n,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40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nba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pt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212745"/>
                </a:solidFill>
                <a:latin typeface="Verdana"/>
                <a:cs typeface="Verdana"/>
              </a:rPr>
              <a:t>6: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n,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THE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30" dirty="0">
                <a:solidFill>
                  <a:srgbClr val="FFFFFF"/>
                </a:solidFill>
              </a:rPr>
              <a:t>MARKET-BASKET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25" dirty="0">
                <a:solidFill>
                  <a:srgbClr val="FFFFFF"/>
                </a:solidFill>
              </a:rPr>
              <a:t>PROBLEM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1969008"/>
            <a:ext cx="6990715" cy="306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ts val="1870"/>
              </a:lnSpc>
              <a:spcBef>
                <a:spcPts val="1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6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6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ns</a:t>
            </a:r>
            <a:endParaRPr sz="1700">
              <a:latin typeface="Verdana"/>
              <a:cs typeface="Verdana"/>
            </a:endParaRPr>
          </a:p>
          <a:p>
            <a:pPr marL="318770" marR="59055">
              <a:lnSpc>
                <a:spcPct val="78800"/>
              </a:lnSpc>
              <a:spcBef>
                <a:spcPts val="265"/>
              </a:spcBef>
            </a:pP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where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transaction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collection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items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(purchased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customer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in </a:t>
            </a:r>
            <a:r>
              <a:rPr sz="1700" spc="-5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visit)</a:t>
            </a:r>
            <a:endParaRPr sz="1700">
              <a:latin typeface="Verdana"/>
              <a:cs typeface="Verdana"/>
            </a:endParaRPr>
          </a:p>
          <a:p>
            <a:pPr marL="2140585" marR="5080" indent="-1617345">
              <a:lnSpc>
                <a:spcPts val="2690"/>
              </a:lnSpc>
              <a:spcBef>
                <a:spcPts val="100"/>
              </a:spcBef>
            </a:pPr>
            <a:r>
              <a:rPr sz="1700" b="1" spc="-190" dirty="0">
                <a:solidFill>
                  <a:srgbClr val="212745"/>
                </a:solidFill>
                <a:latin typeface="Verdana"/>
                <a:cs typeface="Verdana"/>
              </a:rPr>
              <a:t>find</a:t>
            </a:r>
            <a:r>
              <a:rPr sz="1700" b="1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u="sng" spc="-1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all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12745"/>
                </a:solidFill>
                <a:latin typeface="Verdana"/>
                <a:cs typeface="Verdana"/>
              </a:rPr>
              <a:t>rules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55" dirty="0">
                <a:solidFill>
                  <a:srgbClr val="212745"/>
                </a:solidFill>
                <a:latin typeface="Verdana"/>
                <a:cs typeface="Verdana"/>
              </a:rPr>
              <a:t>correlate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200" dirty="0">
                <a:solidFill>
                  <a:srgbClr val="212745"/>
                </a:solidFill>
                <a:latin typeface="Verdana"/>
                <a:cs typeface="Verdana"/>
              </a:rPr>
              <a:t>presence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8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212745"/>
                </a:solidFill>
                <a:latin typeface="Verdana"/>
                <a:cs typeface="Verdana"/>
              </a:rPr>
              <a:t>items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95" dirty="0">
                <a:solidFill>
                  <a:srgbClr val="212745"/>
                </a:solidFill>
                <a:latin typeface="Verdana"/>
                <a:cs typeface="Verdana"/>
              </a:rPr>
              <a:t>with </a:t>
            </a:r>
            <a:r>
              <a:rPr sz="1700" b="1" spc="-5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th</a:t>
            </a:r>
            <a:r>
              <a:rPr sz="1700" b="1" spc="-1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b="1" spc="-13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b="1" spc="-204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oth</a:t>
            </a:r>
            <a:r>
              <a:rPr sz="1700" b="1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b="1" spc="-8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29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b="1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b="1" spc="-8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b="1" spc="-204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2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b="1" spc="-145" dirty="0">
                <a:solidFill>
                  <a:srgbClr val="212745"/>
                </a:solidFill>
                <a:latin typeface="Verdana"/>
                <a:cs typeface="Verdana"/>
              </a:rPr>
              <a:t>te</a:t>
            </a:r>
            <a:r>
              <a:rPr sz="1700" b="1" spc="-18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700" b="1" spc="-2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  <a:p>
            <a:pPr marL="318770" marR="105410" indent="-306070">
              <a:lnSpc>
                <a:spcPct val="77600"/>
              </a:lnSpc>
              <a:spcBef>
                <a:spcPts val="83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245" dirty="0">
                <a:solidFill>
                  <a:srgbClr val="212745"/>
                </a:solidFill>
                <a:latin typeface="Verdana"/>
                <a:cs typeface="Verdana"/>
              </a:rPr>
              <a:t>Example: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85" dirty="0">
                <a:solidFill>
                  <a:srgbClr val="212745"/>
                </a:solidFill>
                <a:latin typeface="Verdana"/>
                <a:cs typeface="Verdana"/>
              </a:rPr>
              <a:t>30%</a:t>
            </a:r>
            <a:r>
              <a:rPr sz="1700" spc="-3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transactions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contain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diapers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also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contain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beers;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459" dirty="0">
                <a:solidFill>
                  <a:srgbClr val="212745"/>
                </a:solidFill>
                <a:latin typeface="Verdana"/>
                <a:cs typeface="Verdana"/>
              </a:rPr>
              <a:t>5% </a:t>
            </a:r>
            <a:r>
              <a:rPr sz="1700" spc="-4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ll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34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6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30</a:t>
            </a:r>
            <a:r>
              <a:rPr sz="1500" spc="-225" dirty="0">
                <a:solidFill>
                  <a:srgbClr val="212745"/>
                </a:solidFill>
                <a:latin typeface="Microsoft Sans Serif"/>
                <a:cs typeface="Microsoft Sans Serif"/>
              </a:rPr>
              <a:t>%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: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nf</a:t>
            </a:r>
            <a:r>
              <a:rPr sz="1500" spc="-35" dirty="0">
                <a:solidFill>
                  <a:srgbClr val="212745"/>
                </a:solidFill>
                <a:latin typeface="Microsoft Sans Serif"/>
                <a:cs typeface="Microsoft Sans Serif"/>
              </a:rPr>
              <a:t>i</a:t>
            </a:r>
            <a:r>
              <a:rPr sz="1500" spc="-75" dirty="0">
                <a:solidFill>
                  <a:srgbClr val="212745"/>
                </a:solidFill>
                <a:latin typeface="Microsoft Sans Serif"/>
                <a:cs typeface="Microsoft Sans Serif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Microsoft Sans Serif"/>
                <a:cs typeface="Microsoft Sans Serif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f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he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95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u</a:t>
            </a:r>
            <a:r>
              <a:rPr sz="1500" spc="-35" dirty="0">
                <a:solidFill>
                  <a:srgbClr val="212745"/>
                </a:solidFill>
                <a:latin typeface="Microsoft Sans Serif"/>
                <a:cs typeface="Microsoft Sans Serif"/>
              </a:rPr>
              <a:t>l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endParaRPr sz="1500">
              <a:latin typeface="Microsoft Sans Serif"/>
              <a:cs typeface="Microsoft Sans Serif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60" dirty="0">
                <a:solidFill>
                  <a:srgbClr val="212745"/>
                </a:solidFill>
                <a:latin typeface="Microsoft Sans Serif"/>
                <a:cs typeface="Microsoft Sans Serif"/>
              </a:rPr>
              <a:t>5</a:t>
            </a:r>
            <a:r>
              <a:rPr sz="1500" spc="-254" dirty="0">
                <a:solidFill>
                  <a:srgbClr val="212745"/>
                </a:solidFill>
                <a:latin typeface="Microsoft Sans Serif"/>
                <a:cs typeface="Microsoft Sans Serif"/>
              </a:rPr>
              <a:t>%</a:t>
            </a:r>
            <a:r>
              <a:rPr sz="1500" spc="-90" dirty="0">
                <a:solidFill>
                  <a:srgbClr val="212745"/>
                </a:solidFill>
                <a:latin typeface="Microsoft Sans Serif"/>
                <a:cs typeface="Microsoft Sans Serif"/>
              </a:rPr>
              <a:t>:</a:t>
            </a:r>
            <a:r>
              <a:rPr sz="1500" spc="-14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Microsoft Sans Serif"/>
                <a:cs typeface="Microsoft Sans Serif"/>
              </a:rPr>
              <a:t>s</a:t>
            </a:r>
            <a:r>
              <a:rPr sz="1500" spc="-65" dirty="0">
                <a:solidFill>
                  <a:srgbClr val="212745"/>
                </a:solidFill>
                <a:latin typeface="Microsoft Sans Serif"/>
                <a:cs typeface="Microsoft Sans Serif"/>
              </a:rPr>
              <a:t>upp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125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Microsoft Sans Serif"/>
                <a:cs typeface="Microsoft Sans Serif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f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Microsoft Sans Serif"/>
                <a:cs typeface="Microsoft Sans Serif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he</a:t>
            </a:r>
            <a:r>
              <a:rPr sz="1500" spc="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95" dirty="0">
                <a:solidFill>
                  <a:srgbClr val="212745"/>
                </a:solidFill>
                <a:latin typeface="Microsoft Sans Serif"/>
                <a:cs typeface="Microsoft Sans Serif"/>
              </a:rPr>
              <a:t>r</a:t>
            </a:r>
            <a:r>
              <a:rPr sz="1500" spc="-70" dirty="0">
                <a:solidFill>
                  <a:srgbClr val="212745"/>
                </a:solidFill>
                <a:latin typeface="Microsoft Sans Serif"/>
                <a:cs typeface="Microsoft Sans Serif"/>
              </a:rPr>
              <a:t>u</a:t>
            </a:r>
            <a:r>
              <a:rPr sz="1500" spc="-35" dirty="0">
                <a:solidFill>
                  <a:srgbClr val="212745"/>
                </a:solidFill>
                <a:latin typeface="Microsoft Sans Serif"/>
                <a:cs typeface="Microsoft Sans Serif"/>
              </a:rPr>
              <a:t>l</a:t>
            </a:r>
            <a:r>
              <a:rPr sz="1500" spc="-120" dirty="0">
                <a:solidFill>
                  <a:srgbClr val="212745"/>
                </a:solidFill>
                <a:latin typeface="Microsoft Sans Serif"/>
                <a:cs typeface="Microsoft Sans Serif"/>
              </a:rPr>
              <a:t>e</a:t>
            </a:r>
            <a:endParaRPr sz="1500">
              <a:latin typeface="Microsoft Sans Serif"/>
              <a:cs typeface="Microsoft Sans Serif"/>
            </a:endParaRPr>
          </a:p>
          <a:p>
            <a:pPr marL="318770" marR="187325" indent="-306070">
              <a:lnSpc>
                <a:spcPct val="78800"/>
              </a:lnSpc>
              <a:spcBef>
                <a:spcPts val="102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We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interested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finding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rules,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rather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than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verifying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particular </a:t>
            </a:r>
            <a:r>
              <a:rPr sz="1700" spc="-5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ul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ho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40" dirty="0">
                <a:solidFill>
                  <a:srgbClr val="FFFFFF"/>
                </a:solidFill>
              </a:rPr>
              <a:t>PP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70" dirty="0">
                <a:solidFill>
                  <a:srgbClr val="FFFFFF"/>
                </a:solidFill>
              </a:rPr>
              <a:t>I</a:t>
            </a:r>
            <a:r>
              <a:rPr sz="2800" spc="225" dirty="0">
                <a:solidFill>
                  <a:srgbClr val="FFFFFF"/>
                </a:solidFill>
              </a:rPr>
              <a:t>C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65" dirty="0">
                <a:solidFill>
                  <a:srgbClr val="FFFFFF"/>
                </a:solidFill>
              </a:rPr>
              <a:t>S 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160" dirty="0">
                <a:solidFill>
                  <a:srgbClr val="FFFFFF"/>
                </a:solidFill>
              </a:rPr>
              <a:t>F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420" dirty="0">
                <a:solidFill>
                  <a:srgbClr val="FFFFFF"/>
                </a:solidFill>
              </a:rPr>
              <a:t>T</a:t>
            </a:r>
            <a:r>
              <a:rPr sz="2800" spc="-135" dirty="0">
                <a:solidFill>
                  <a:srgbClr val="FFFFFF"/>
                </a:solidFill>
              </a:rPr>
              <a:t>-</a:t>
            </a:r>
            <a:r>
              <a:rPr sz="2800" spc="40" dirty="0">
                <a:solidFill>
                  <a:srgbClr val="FFFFFF"/>
                </a:solidFill>
              </a:rPr>
              <a:t>B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-20" dirty="0">
                <a:solidFill>
                  <a:srgbClr val="FFFFFF"/>
                </a:solidFill>
              </a:rPr>
              <a:t>ET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355" dirty="0">
                <a:solidFill>
                  <a:srgbClr val="FFFFFF"/>
                </a:solidFill>
              </a:rPr>
              <a:t>L</a:t>
            </a:r>
            <a:r>
              <a:rPr sz="2800" spc="30" dirty="0">
                <a:solidFill>
                  <a:srgbClr val="FFFFFF"/>
                </a:solidFill>
              </a:rPr>
              <a:t>Y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-75" dirty="0">
                <a:solidFill>
                  <a:srgbClr val="FFFFFF"/>
                </a:solidFill>
              </a:rPr>
              <a:t>IS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142345"/>
            <a:ext cx="4434205" cy="3121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204"/>
              </a:spcBef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Supermarkets</a:t>
            </a:r>
            <a:endParaRPr sz="1500" dirty="0">
              <a:latin typeface="Microsoft Sans Serif"/>
              <a:cs typeface="Microsoft Sans Serif"/>
            </a:endParaRPr>
          </a:p>
          <a:p>
            <a:pPr marL="642620" lvl="1" indent="-306070">
              <a:lnSpc>
                <a:spcPct val="100000"/>
              </a:lnSpc>
              <a:spcBef>
                <a:spcPts val="100"/>
              </a:spcBef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Placement</a:t>
            </a:r>
            <a:endParaRPr sz="14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25"/>
              </a:spcBef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Advertising</a:t>
            </a:r>
            <a:endParaRPr sz="14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Sales</a:t>
            </a:r>
            <a:endParaRPr sz="14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25"/>
              </a:spcBef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Coupons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Font typeface="Wingdings"/>
              <a:buChar char=""/>
              <a:tabLst>
                <a:tab pos="318135" algn="l"/>
                <a:tab pos="318770" algn="l"/>
              </a:tabLst>
            </a:pPr>
            <a:r>
              <a:rPr sz="1500" spc="-125" dirty="0">
                <a:solidFill>
                  <a:srgbClr val="212745"/>
                </a:solidFill>
                <a:latin typeface="Microsoft Sans Serif"/>
                <a:cs typeface="Microsoft Sans Serif"/>
              </a:rPr>
              <a:t>Many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applications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Microsoft Sans Serif"/>
                <a:cs typeface="Microsoft Sans Serif"/>
              </a:rPr>
              <a:t>outside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Microsoft Sans Serif"/>
                <a:cs typeface="Microsoft Sans Serif"/>
              </a:rPr>
              <a:t>market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basket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Microsoft Sans Serif"/>
                <a:cs typeface="Microsoft Sans Serif"/>
              </a:rPr>
              <a:t>data</a:t>
            </a:r>
            <a:r>
              <a:rPr sz="1500" spc="2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Microsoft Sans Serif"/>
                <a:cs typeface="Microsoft Sans Serif"/>
              </a:rPr>
              <a:t>analysis</a:t>
            </a:r>
            <a:endParaRPr sz="1500" dirty="0">
              <a:latin typeface="Microsoft Sans Serif"/>
              <a:cs typeface="Microsoft Sans Serif"/>
            </a:endParaRPr>
          </a:p>
          <a:p>
            <a:pPr marL="642620" lvl="1" indent="-30607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Prediction</a:t>
            </a:r>
            <a:r>
              <a:rPr sz="14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(telecom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switch</a:t>
            </a:r>
            <a:r>
              <a:rPr sz="14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failure)</a:t>
            </a:r>
            <a:endParaRPr sz="14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4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75" dirty="0">
                <a:solidFill>
                  <a:srgbClr val="212745"/>
                </a:solidFill>
                <a:latin typeface="Arial MT"/>
                <a:cs typeface="Arial MT"/>
              </a:rPr>
              <a:t>ag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endParaRPr sz="1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12745"/>
              </a:buClr>
              <a:buFont typeface="Wingdings"/>
              <a:buChar char=""/>
            </a:pPr>
            <a:endParaRPr sz="1450" dirty="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Font typeface="Wingdings"/>
              <a:buChar char=""/>
              <a:tabLst>
                <a:tab pos="318135" algn="l"/>
                <a:tab pos="318770" algn="l"/>
              </a:tabLst>
            </a:pPr>
            <a:r>
              <a:rPr sz="1500" spc="-125" dirty="0">
                <a:solidFill>
                  <a:srgbClr val="212745"/>
                </a:solidFill>
                <a:latin typeface="Microsoft Sans Serif"/>
                <a:cs typeface="Microsoft Sans Serif"/>
              </a:rPr>
              <a:t>Many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Microsoft Sans Serif"/>
                <a:cs typeface="Microsoft Sans Serif"/>
              </a:rPr>
              <a:t>different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Microsoft Sans Serif"/>
                <a:cs typeface="Microsoft Sans Serif"/>
              </a:rPr>
              <a:t>types</a:t>
            </a:r>
            <a:r>
              <a:rPr sz="1500" spc="1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Microsoft Sans Serif"/>
                <a:cs typeface="Microsoft Sans Serif"/>
              </a:rPr>
              <a:t>of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Microsoft Sans Serif"/>
                <a:cs typeface="Microsoft Sans Serif"/>
              </a:rPr>
              <a:t>association</a:t>
            </a:r>
            <a:r>
              <a:rPr sz="1500" spc="15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Microsoft Sans Serif"/>
                <a:cs typeface="Microsoft Sans Serif"/>
              </a:rPr>
              <a:t>rules</a:t>
            </a:r>
            <a:endParaRPr sz="1500" dirty="0">
              <a:latin typeface="Microsoft Sans Serif"/>
              <a:cs typeface="Microsoft Sans Serif"/>
            </a:endParaRPr>
          </a:p>
          <a:p>
            <a:pPr marL="642620" lvl="1" indent="-3060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Temporal</a:t>
            </a:r>
            <a:endParaRPr sz="14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Spatial</a:t>
            </a:r>
            <a:endParaRPr sz="14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Causal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</a:rPr>
              <a:t>DE</a:t>
            </a:r>
            <a:r>
              <a:rPr sz="2800" spc="30" dirty="0">
                <a:solidFill>
                  <a:srgbClr val="FFFFFF"/>
                </a:solidFill>
              </a:rPr>
              <a:t>F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-5" dirty="0">
                <a:solidFill>
                  <a:srgbClr val="FFFFFF"/>
                </a:solidFill>
              </a:rPr>
              <a:t>I</a:t>
            </a:r>
            <a:r>
              <a:rPr sz="2800" spc="-15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415" dirty="0">
                <a:solidFill>
                  <a:srgbClr val="FFFFFF"/>
                </a:solidFill>
              </a:rPr>
              <a:t>: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</a:t>
            </a:r>
            <a:r>
              <a:rPr sz="2800" spc="-15" dirty="0">
                <a:solidFill>
                  <a:srgbClr val="FFFFFF"/>
                </a:solidFill>
              </a:rPr>
              <a:t>T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-20" dirty="0">
                <a:solidFill>
                  <a:srgbClr val="FFFFFF"/>
                </a:solidFill>
              </a:rPr>
              <a:t>ET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229" dirty="0">
                <a:solidFill>
                  <a:srgbClr val="FFFFFF"/>
                </a:solidFill>
              </a:rPr>
              <a:t>&amp;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140" dirty="0">
                <a:solidFill>
                  <a:srgbClr val="FFFFFF"/>
                </a:solidFill>
              </a:rPr>
              <a:t>PP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200" dirty="0">
                <a:solidFill>
                  <a:srgbClr val="FFFFFF"/>
                </a:solidFill>
              </a:rPr>
              <a:t>R</a:t>
            </a:r>
            <a:r>
              <a:rPr sz="2800" spc="65" dirty="0">
                <a:solidFill>
                  <a:srgbClr val="FFFFFF"/>
                </a:solidFill>
              </a:rPr>
              <a:t>T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65" dirty="0">
                <a:solidFill>
                  <a:srgbClr val="FFFFFF"/>
                </a:solidFill>
              </a:rPr>
              <a:t>T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103373"/>
            <a:ext cx="5666105" cy="30657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Itemset</a:t>
            </a:r>
            <a:endParaRPr sz="1500">
              <a:latin typeface="Verdana"/>
              <a:cs typeface="Verdana"/>
            </a:endParaRPr>
          </a:p>
          <a:p>
            <a:pPr marL="570230" lvl="1" indent="-214629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69595" algn="l"/>
                <a:tab pos="570230" algn="l"/>
              </a:tabLst>
            </a:pP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ll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ne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em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69950" lvl="2" indent="-171450">
              <a:lnSpc>
                <a:spcPct val="100000"/>
              </a:lnSpc>
              <a:spcBef>
                <a:spcPts val="72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869950" algn="l"/>
              </a:tabLst>
            </a:pP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Exa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200" spc="-10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18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{</a:t>
            </a:r>
            <a:r>
              <a:rPr sz="12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3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200" spc="-18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18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2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66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69595" algn="l"/>
                <a:tab pos="570230" algn="l"/>
              </a:tabLst>
            </a:pP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k-itemset</a:t>
            </a:r>
            <a:endParaRPr sz="1400">
              <a:latin typeface="Arial MT"/>
              <a:cs typeface="Arial MT"/>
            </a:endParaRPr>
          </a:p>
          <a:p>
            <a:pPr marL="869950" lvl="2" indent="-171450">
              <a:lnSpc>
                <a:spcPct val="100000"/>
              </a:lnSpc>
              <a:spcBef>
                <a:spcPts val="80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869950" algn="l"/>
              </a:tabLst>
            </a:pPr>
            <a:r>
              <a:rPr sz="1200" spc="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tem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et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90" dirty="0">
                <a:solidFill>
                  <a:srgbClr val="212745"/>
                </a:solidFill>
                <a:latin typeface="Trebuchet MS"/>
                <a:cs typeface="Trebuchet MS"/>
              </a:rPr>
              <a:t>ha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4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tem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7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pp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3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un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45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450" spc="25" dirty="0">
                <a:solidFill>
                  <a:srgbClr val="212745"/>
                </a:solidFill>
                <a:latin typeface="Symbol"/>
                <a:cs typeface="Symbol"/>
              </a:rPr>
              <a:t></a:t>
            </a:r>
            <a:r>
              <a:rPr sz="1500" b="1" spc="-24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  <a:p>
            <a:pPr marL="570230" lvl="1" indent="-214629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69595" algn="l"/>
                <a:tab pos="570230" algn="l"/>
              </a:tabLst>
            </a:pP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qu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cc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5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em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570230" lvl="1" indent="-214629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69595" algn="l"/>
                <a:tab pos="570230" algn="l"/>
              </a:tabLst>
            </a:pPr>
            <a:r>
              <a:rPr sz="1400" spc="-254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Symbol"/>
                <a:cs typeface="Symbol"/>
              </a:rPr>
              <a:t>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{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il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22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}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L="269875" indent="-257175">
              <a:lnSpc>
                <a:spcPct val="100000"/>
              </a:lnSpc>
              <a:spcBef>
                <a:spcPts val="7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b="1" spc="-12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eq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32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  <a:p>
            <a:pPr marL="570230" lvl="1" indent="-214629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69595" algn="l"/>
                <a:tab pos="570230" algn="l"/>
              </a:tabLst>
            </a:pP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n 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em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upp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qu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i="1" spc="-25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i="1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74429" y="2511529"/>
          <a:ext cx="2599054" cy="149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918">
                <a:tc>
                  <a:txBody>
                    <a:bodyPr/>
                    <a:lstStyle/>
                    <a:p>
                      <a:pPr marL="55880">
                        <a:lnSpc>
                          <a:spcPts val="1370"/>
                        </a:lnSpc>
                      </a:pPr>
                      <a:r>
                        <a:rPr sz="115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70"/>
                        </a:lnSpc>
                      </a:pPr>
                      <a:r>
                        <a:rPr sz="115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47"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20"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990"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41"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16"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</a:rPr>
              <a:t>DE</a:t>
            </a:r>
            <a:r>
              <a:rPr sz="2800" spc="30" dirty="0">
                <a:solidFill>
                  <a:srgbClr val="FFFFFF"/>
                </a:solidFill>
              </a:rPr>
              <a:t>F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-5" dirty="0">
                <a:solidFill>
                  <a:srgbClr val="FFFFFF"/>
                </a:solidFill>
              </a:rPr>
              <a:t>I</a:t>
            </a:r>
            <a:r>
              <a:rPr sz="2800" spc="-15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415" dirty="0">
                <a:solidFill>
                  <a:srgbClr val="FFFFFF"/>
                </a:solidFill>
              </a:rPr>
              <a:t>:</a:t>
            </a:r>
            <a:r>
              <a:rPr sz="2800" spc="-635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SS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80" dirty="0">
                <a:solidFill>
                  <a:srgbClr val="FFFFFF"/>
                </a:solidFill>
              </a:rPr>
              <a:t>I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R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235744" y="3509264"/>
            <a:ext cx="3066415" cy="181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1500">
              <a:latin typeface="Times New Roman"/>
              <a:cs typeface="Times New Roman"/>
            </a:endParaRPr>
          </a:p>
          <a:p>
            <a:pPr marL="888365">
              <a:lnSpc>
                <a:spcPct val="100000"/>
              </a:lnSpc>
              <a:spcBef>
                <a:spcPts val="25"/>
              </a:spcBef>
            </a:pPr>
            <a:r>
              <a:rPr sz="1650" spc="-20" dirty="0">
                <a:latin typeface="Times New Roman"/>
                <a:cs typeface="Times New Roman"/>
              </a:rPr>
              <a:t>{</a:t>
            </a:r>
            <a:r>
              <a:rPr sz="1650" spc="30" dirty="0">
                <a:latin typeface="Times New Roman"/>
                <a:cs typeface="Times New Roman"/>
              </a:rPr>
              <a:t>M</a:t>
            </a:r>
            <a:r>
              <a:rPr sz="1650" spc="-70" dirty="0">
                <a:latin typeface="Times New Roman"/>
                <a:cs typeface="Times New Roman"/>
              </a:rPr>
              <a:t>i</a:t>
            </a:r>
            <a:r>
              <a:rPr sz="1650" spc="35" dirty="0">
                <a:latin typeface="Times New Roman"/>
                <a:cs typeface="Times New Roman"/>
              </a:rPr>
              <a:t>l</a:t>
            </a:r>
            <a:r>
              <a:rPr sz="1650" spc="30" dirty="0">
                <a:latin typeface="Times New Roman"/>
                <a:cs typeface="Times New Roman"/>
              </a:rPr>
              <a:t>k</a:t>
            </a:r>
            <a:r>
              <a:rPr sz="1650" spc="10" dirty="0">
                <a:latin typeface="Times New Roman"/>
                <a:cs typeface="Times New Roman"/>
              </a:rPr>
              <a:t>,</a:t>
            </a:r>
            <a:r>
              <a:rPr sz="1650" spc="-20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D</a:t>
            </a:r>
            <a:r>
              <a:rPr sz="1650" spc="30" dirty="0">
                <a:latin typeface="Times New Roman"/>
                <a:cs typeface="Times New Roman"/>
              </a:rPr>
              <a:t>i</a:t>
            </a:r>
            <a:r>
              <a:rPr sz="1650" spc="-35" dirty="0">
                <a:latin typeface="Times New Roman"/>
                <a:cs typeface="Times New Roman"/>
              </a:rPr>
              <a:t>ape</a:t>
            </a:r>
            <a:r>
              <a:rPr sz="1650" spc="85" dirty="0">
                <a:latin typeface="Times New Roman"/>
                <a:cs typeface="Times New Roman"/>
              </a:rPr>
              <a:t>r</a:t>
            </a:r>
            <a:r>
              <a:rPr sz="1650" spc="25" dirty="0">
                <a:latin typeface="Times New Roman"/>
                <a:cs typeface="Times New Roman"/>
              </a:rPr>
              <a:t>}</a:t>
            </a:r>
            <a:r>
              <a:rPr sz="1650" spc="-19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Symbol"/>
                <a:cs typeface="Symbol"/>
              </a:rPr>
              <a:t></a:t>
            </a:r>
            <a:r>
              <a:rPr sz="1650" spc="-20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{</a:t>
            </a:r>
            <a:r>
              <a:rPr sz="1650" dirty="0">
                <a:latin typeface="Times New Roman"/>
                <a:cs typeface="Times New Roman"/>
              </a:rPr>
              <a:t>B</a:t>
            </a:r>
            <a:r>
              <a:rPr sz="1650" spc="-40" dirty="0">
                <a:latin typeface="Times New Roman"/>
                <a:cs typeface="Times New Roman"/>
              </a:rPr>
              <a:t>e</a:t>
            </a:r>
            <a:r>
              <a:rPr sz="1650" spc="65" dirty="0">
                <a:latin typeface="Times New Roman"/>
                <a:cs typeface="Times New Roman"/>
              </a:rPr>
              <a:t>e</a:t>
            </a:r>
            <a:r>
              <a:rPr sz="1650" spc="-55" dirty="0">
                <a:latin typeface="Times New Roman"/>
                <a:cs typeface="Times New Roman"/>
              </a:rPr>
              <a:t>r</a:t>
            </a:r>
            <a:r>
              <a:rPr sz="1650" spc="25" dirty="0">
                <a:latin typeface="Times New Roman"/>
                <a:cs typeface="Times New Roman"/>
              </a:rPr>
              <a:t>}</a:t>
            </a:r>
            <a:endParaRPr sz="165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1350"/>
              </a:spcBef>
            </a:pPr>
            <a:r>
              <a:rPr sz="2325" i="1" spc="22" baseline="-34050" dirty="0">
                <a:latin typeface="Times New Roman"/>
                <a:cs typeface="Times New Roman"/>
              </a:rPr>
              <a:t>s</a:t>
            </a:r>
            <a:r>
              <a:rPr sz="2325" i="1" spc="7" baseline="-34050" dirty="0">
                <a:latin typeface="Times New Roman"/>
                <a:cs typeface="Times New Roman"/>
              </a:rPr>
              <a:t> </a:t>
            </a:r>
            <a:r>
              <a:rPr sz="2325" spc="37" baseline="-34050" dirty="0">
                <a:latin typeface="Symbol"/>
                <a:cs typeface="Symbol"/>
              </a:rPr>
              <a:t></a:t>
            </a:r>
            <a:r>
              <a:rPr sz="2325" spc="-127" baseline="-34050" dirty="0">
                <a:latin typeface="Times New Roman"/>
                <a:cs typeface="Times New Roman"/>
              </a:rPr>
              <a:t> </a:t>
            </a:r>
            <a:r>
              <a:rPr sz="16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r>
              <a:rPr sz="16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55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il</a:t>
            </a:r>
            <a:r>
              <a:rPr sz="155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5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15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</a:t>
            </a:r>
            <a:r>
              <a:rPr sz="15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5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5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55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5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15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5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</a:t>
            </a:r>
            <a:r>
              <a:rPr sz="15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5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2325" spc="37" baseline="-34050" dirty="0">
                <a:latin typeface="Symbol"/>
                <a:cs typeface="Symbol"/>
              </a:rPr>
              <a:t></a:t>
            </a:r>
            <a:r>
              <a:rPr sz="2325" spc="60" baseline="-34050" dirty="0">
                <a:latin typeface="Times New Roman"/>
                <a:cs typeface="Times New Roman"/>
              </a:rPr>
              <a:t> </a:t>
            </a:r>
            <a:r>
              <a:rPr sz="15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2325" spc="37" baseline="-34050" dirty="0">
                <a:latin typeface="Symbol"/>
                <a:cs typeface="Symbol"/>
              </a:rPr>
              <a:t></a:t>
            </a:r>
            <a:r>
              <a:rPr sz="2325" spc="-82" baseline="-34050" dirty="0">
                <a:latin typeface="Times New Roman"/>
                <a:cs typeface="Times New Roman"/>
              </a:rPr>
              <a:t> </a:t>
            </a:r>
            <a:r>
              <a:rPr sz="2325" spc="15" baseline="-34050" dirty="0">
                <a:latin typeface="Times New Roman"/>
                <a:cs typeface="Times New Roman"/>
              </a:rPr>
              <a:t>0</a:t>
            </a:r>
            <a:r>
              <a:rPr sz="2325" spc="7" baseline="-34050" dirty="0">
                <a:latin typeface="Times New Roman"/>
                <a:cs typeface="Times New Roman"/>
              </a:rPr>
              <a:t>.</a:t>
            </a:r>
            <a:r>
              <a:rPr sz="2325" spc="30" baseline="-34050" dirty="0">
                <a:latin typeface="Times New Roman"/>
                <a:cs typeface="Times New Roman"/>
              </a:rPr>
              <a:t>4</a:t>
            </a:r>
            <a:endParaRPr sz="2325" baseline="-34050">
              <a:latin typeface="Times New Roman"/>
              <a:cs typeface="Times New Roman"/>
            </a:endParaRPr>
          </a:p>
          <a:p>
            <a:pPr marL="1167130">
              <a:lnSpc>
                <a:spcPct val="100000"/>
              </a:lnSpc>
              <a:spcBef>
                <a:spcPts val="305"/>
              </a:spcBef>
              <a:tabLst>
                <a:tab pos="2403475" algn="l"/>
              </a:tabLst>
            </a:pPr>
            <a:r>
              <a:rPr sz="1550" spc="5" dirty="0">
                <a:latin typeface="Times New Roman"/>
                <a:cs typeface="Times New Roman"/>
              </a:rPr>
              <a:t>|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T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|	</a:t>
            </a:r>
            <a:r>
              <a:rPr sz="1550" spc="20" dirty="0">
                <a:latin typeface="Times New Roman"/>
                <a:cs typeface="Times New Roman"/>
              </a:rPr>
              <a:t>5</a:t>
            </a:r>
            <a:endParaRPr sz="15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40"/>
              </a:spcBef>
            </a:pPr>
            <a:r>
              <a:rPr sz="2325" i="1" baseline="-34050" dirty="0">
                <a:latin typeface="Times New Roman"/>
                <a:cs typeface="Times New Roman"/>
              </a:rPr>
              <a:t>c</a:t>
            </a:r>
            <a:r>
              <a:rPr sz="2325" i="1" spc="-22" baseline="-34050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-142" baseline="-34050" dirty="0">
                <a:latin typeface="Times New Roman"/>
                <a:cs typeface="Times New Roman"/>
              </a:rPr>
              <a:t> </a:t>
            </a:r>
            <a:r>
              <a:rPr sz="1650" u="sng" spc="-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r>
              <a:rPr sz="16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5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5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1550" u="sng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5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5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5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55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15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5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44" baseline="-34050" dirty="0"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</a:t>
            </a:r>
            <a:r>
              <a:rPr sz="2325" spc="-89" baseline="-34050" dirty="0">
                <a:latin typeface="Times New Roman"/>
                <a:cs typeface="Times New Roman"/>
              </a:rPr>
              <a:t> </a:t>
            </a:r>
            <a:r>
              <a:rPr sz="2325" spc="-7" baseline="-34050" dirty="0">
                <a:latin typeface="Times New Roman"/>
                <a:cs typeface="Times New Roman"/>
              </a:rPr>
              <a:t>0.</a:t>
            </a:r>
            <a:r>
              <a:rPr sz="2325" spc="15" baseline="-34050" dirty="0">
                <a:latin typeface="Times New Roman"/>
                <a:cs typeface="Times New Roman"/>
              </a:rPr>
              <a:t>67</a:t>
            </a:r>
            <a:endParaRPr sz="2325" baseline="-3405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  <a:spcBef>
                <a:spcPts val="180"/>
              </a:spcBef>
              <a:tabLst>
                <a:tab pos="2285365" algn="l"/>
              </a:tabLst>
            </a:pPr>
            <a:r>
              <a:rPr sz="1650" spc="-60" dirty="0">
                <a:latin typeface="Symbol"/>
                <a:cs typeface="Symbol"/>
              </a:rPr>
              <a:t></a:t>
            </a:r>
            <a:r>
              <a:rPr sz="1650" spc="-1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(Milk,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Diaper)	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61" y="1874737"/>
            <a:ext cx="4167504" cy="40379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4E67C8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5" dirty="0">
                <a:latin typeface="Verdana"/>
                <a:cs typeface="Verdana"/>
              </a:rPr>
              <a:t>A</a:t>
            </a:r>
            <a:r>
              <a:rPr sz="1600" b="1" spc="-270" dirty="0">
                <a:latin typeface="Verdana"/>
                <a:cs typeface="Verdana"/>
              </a:rPr>
              <a:t>ss</a:t>
            </a:r>
            <a:r>
              <a:rPr sz="1600" b="1" spc="-155" dirty="0">
                <a:latin typeface="Verdana"/>
                <a:cs typeface="Verdana"/>
              </a:rPr>
              <a:t>o</a:t>
            </a:r>
            <a:r>
              <a:rPr sz="1600" b="1" spc="-130" dirty="0">
                <a:latin typeface="Verdana"/>
                <a:cs typeface="Verdana"/>
              </a:rPr>
              <a:t>ci</a:t>
            </a:r>
            <a:r>
              <a:rPr sz="1600" b="1" spc="-220" dirty="0">
                <a:latin typeface="Verdana"/>
                <a:cs typeface="Verdana"/>
              </a:rPr>
              <a:t>a</a:t>
            </a:r>
            <a:r>
              <a:rPr sz="1600" b="1" spc="-80" dirty="0">
                <a:latin typeface="Verdana"/>
                <a:cs typeface="Verdana"/>
              </a:rPr>
              <a:t>t</a:t>
            </a:r>
            <a:r>
              <a:rPr sz="1600" b="1" spc="-114" dirty="0">
                <a:latin typeface="Verdana"/>
                <a:cs typeface="Verdana"/>
              </a:rPr>
              <a:t>i</a:t>
            </a:r>
            <a:r>
              <a:rPr sz="1600" b="1" spc="-155" dirty="0">
                <a:latin typeface="Verdana"/>
                <a:cs typeface="Verdana"/>
              </a:rPr>
              <a:t>o</a:t>
            </a:r>
            <a:r>
              <a:rPr sz="1600" b="1" spc="-210" dirty="0">
                <a:latin typeface="Verdana"/>
                <a:cs typeface="Verdana"/>
              </a:rPr>
              <a:t>n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spc="-170" dirty="0">
                <a:latin typeface="Verdana"/>
                <a:cs typeface="Verdana"/>
              </a:rPr>
              <a:t>R</a:t>
            </a:r>
            <a:r>
              <a:rPr sz="1600" b="1" spc="-210" dirty="0">
                <a:latin typeface="Verdana"/>
                <a:cs typeface="Verdana"/>
              </a:rPr>
              <a:t>u</a:t>
            </a:r>
            <a:r>
              <a:rPr sz="1600" b="1" spc="-114" dirty="0">
                <a:latin typeface="Verdana"/>
                <a:cs typeface="Verdana"/>
              </a:rPr>
              <a:t>l</a:t>
            </a:r>
            <a:r>
              <a:rPr sz="1600" b="1" spc="-180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755650" marR="138430" lvl="1" indent="-285750">
              <a:lnSpc>
                <a:spcPct val="120000"/>
              </a:lnSpc>
              <a:spcBef>
                <a:spcPts val="630"/>
              </a:spcBef>
              <a:buClr>
                <a:srgbClr val="4E67C8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40" dirty="0">
                <a:latin typeface="Arial MT"/>
                <a:cs typeface="Arial MT"/>
              </a:rPr>
              <a:t>An </a:t>
            </a:r>
            <a:r>
              <a:rPr sz="1400" spc="-45" dirty="0">
                <a:latin typeface="Arial MT"/>
                <a:cs typeface="Arial MT"/>
              </a:rPr>
              <a:t>implication </a:t>
            </a:r>
            <a:r>
              <a:rPr sz="1400" spc="-70" dirty="0">
                <a:latin typeface="Arial MT"/>
                <a:cs typeface="Arial MT"/>
              </a:rPr>
              <a:t>expression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spc="-40" dirty="0">
                <a:latin typeface="Arial MT"/>
                <a:cs typeface="Arial MT"/>
              </a:rPr>
              <a:t>the </a:t>
            </a:r>
            <a:r>
              <a:rPr sz="1400" spc="-20" dirty="0">
                <a:latin typeface="Arial MT"/>
                <a:cs typeface="Arial MT"/>
              </a:rPr>
              <a:t>form </a:t>
            </a:r>
            <a:r>
              <a:rPr sz="1400" spc="55" dirty="0">
                <a:latin typeface="Arial MT"/>
                <a:cs typeface="Arial MT"/>
              </a:rPr>
              <a:t>X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70" dirty="0">
                <a:latin typeface="Arial MT"/>
                <a:cs typeface="Arial MT"/>
              </a:rPr>
              <a:t>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</a:t>
            </a:r>
            <a:r>
              <a:rPr sz="1400" spc="-95" dirty="0">
                <a:latin typeface="Arial MT"/>
                <a:cs typeface="Arial MT"/>
              </a:rPr>
              <a:t>he</a:t>
            </a:r>
            <a:r>
              <a:rPr sz="1400" spc="50" dirty="0">
                <a:latin typeface="Arial MT"/>
                <a:cs typeface="Arial MT"/>
              </a:rPr>
              <a:t>r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75" dirty="0">
                <a:latin typeface="Arial MT"/>
                <a:cs typeface="Arial MT"/>
              </a:rPr>
              <a:t>nd</a:t>
            </a:r>
            <a:r>
              <a:rPr sz="1400" spc="-215" dirty="0">
                <a:latin typeface="Arial MT"/>
                <a:cs typeface="Arial MT"/>
              </a:rPr>
              <a:t> </a:t>
            </a:r>
            <a:r>
              <a:rPr sz="1400" spc="-90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50" dirty="0">
                <a:latin typeface="Arial MT"/>
                <a:cs typeface="Arial MT"/>
              </a:rPr>
              <a:t>r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it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95" dirty="0">
                <a:latin typeface="Arial MT"/>
                <a:cs typeface="Arial MT"/>
              </a:rPr>
              <a:t>m</a:t>
            </a:r>
            <a:r>
              <a:rPr sz="1400" spc="-170" dirty="0">
                <a:latin typeface="Arial MT"/>
                <a:cs typeface="Arial MT"/>
              </a:rPr>
              <a:t>s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70" dirty="0">
                <a:latin typeface="Arial MT"/>
                <a:cs typeface="Arial MT"/>
              </a:rPr>
              <a:t>t</a:t>
            </a:r>
            <a:r>
              <a:rPr sz="1400" spc="-165" dirty="0"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915"/>
              </a:spcBef>
              <a:buClr>
                <a:srgbClr val="4E67C8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100" dirty="0">
                <a:latin typeface="Arial MT"/>
                <a:cs typeface="Arial MT"/>
              </a:rPr>
              <a:t>Example:</a:t>
            </a:r>
            <a:endParaRPr sz="1400">
              <a:latin typeface="Arial MT"/>
              <a:cs typeface="Arial MT"/>
            </a:endParaRPr>
          </a:p>
          <a:p>
            <a:pPr marL="902969">
              <a:lnSpc>
                <a:spcPct val="100000"/>
              </a:lnSpc>
              <a:spcBef>
                <a:spcPts val="310"/>
              </a:spcBef>
            </a:pPr>
            <a:r>
              <a:rPr sz="1400" spc="-10" dirty="0">
                <a:latin typeface="Arial MT"/>
                <a:cs typeface="Arial MT"/>
              </a:rPr>
              <a:t>{</a:t>
            </a:r>
            <a:r>
              <a:rPr sz="1400" spc="-8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il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-85" dirty="0">
                <a:latin typeface="Arial MT"/>
                <a:cs typeface="Arial MT"/>
              </a:rPr>
              <a:t>,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D</a:t>
            </a:r>
            <a:r>
              <a:rPr sz="1400" spc="10" dirty="0">
                <a:latin typeface="Arial MT"/>
                <a:cs typeface="Arial MT"/>
              </a:rPr>
              <a:t>i</a:t>
            </a:r>
            <a:r>
              <a:rPr sz="1400" spc="-200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pe</a:t>
            </a:r>
            <a:r>
              <a:rPr sz="1400" spc="8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}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80" dirty="0">
                <a:latin typeface="Arial MT"/>
                <a:cs typeface="Arial MT"/>
              </a:rPr>
              <a:t>{B</a:t>
            </a:r>
            <a:r>
              <a:rPr sz="1400" spc="-110" dirty="0">
                <a:latin typeface="Arial MT"/>
                <a:cs typeface="Arial MT"/>
              </a:rPr>
              <a:t>ee</a:t>
            </a:r>
            <a:r>
              <a:rPr sz="1400" spc="8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30"/>
              </a:spcBef>
              <a:buClr>
                <a:srgbClr val="4E67C8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170" dirty="0">
                <a:latin typeface="Verdana"/>
                <a:cs typeface="Verdana"/>
              </a:rPr>
              <a:t>R</a:t>
            </a:r>
            <a:r>
              <a:rPr sz="1600" b="1" spc="-210" dirty="0">
                <a:latin typeface="Verdana"/>
                <a:cs typeface="Verdana"/>
              </a:rPr>
              <a:t>u</a:t>
            </a:r>
            <a:r>
              <a:rPr sz="1600" b="1" spc="-114" dirty="0">
                <a:latin typeface="Verdana"/>
                <a:cs typeface="Verdana"/>
              </a:rPr>
              <a:t>l</a:t>
            </a:r>
            <a:r>
              <a:rPr sz="1600" b="1" spc="-180" dirty="0">
                <a:latin typeface="Verdana"/>
                <a:cs typeface="Verdana"/>
              </a:rPr>
              <a:t>e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spc="-85" dirty="0">
                <a:latin typeface="Verdana"/>
                <a:cs typeface="Verdana"/>
              </a:rPr>
              <a:t>E</a:t>
            </a:r>
            <a:r>
              <a:rPr sz="1600" b="1" spc="-229" dirty="0">
                <a:latin typeface="Verdana"/>
                <a:cs typeface="Verdana"/>
              </a:rPr>
              <a:t>v</a:t>
            </a:r>
            <a:r>
              <a:rPr sz="1600" b="1" spc="-220" dirty="0">
                <a:latin typeface="Verdana"/>
                <a:cs typeface="Verdana"/>
              </a:rPr>
              <a:t>a</a:t>
            </a:r>
            <a:r>
              <a:rPr sz="1600" b="1" spc="-114" dirty="0">
                <a:latin typeface="Verdana"/>
                <a:cs typeface="Verdana"/>
              </a:rPr>
              <a:t>l</a:t>
            </a:r>
            <a:r>
              <a:rPr sz="1600" b="1" spc="-210" dirty="0">
                <a:latin typeface="Verdana"/>
                <a:cs typeface="Verdana"/>
              </a:rPr>
              <a:t>u</a:t>
            </a:r>
            <a:r>
              <a:rPr sz="1600" b="1" spc="-220" dirty="0">
                <a:latin typeface="Verdana"/>
                <a:cs typeface="Verdana"/>
              </a:rPr>
              <a:t>a</a:t>
            </a:r>
            <a:r>
              <a:rPr sz="1600" b="1" spc="-80" dirty="0">
                <a:latin typeface="Verdana"/>
                <a:cs typeface="Verdana"/>
              </a:rPr>
              <a:t>t</a:t>
            </a:r>
            <a:r>
              <a:rPr sz="1600" b="1" spc="-114" dirty="0">
                <a:latin typeface="Verdana"/>
                <a:cs typeface="Verdana"/>
              </a:rPr>
              <a:t>i</a:t>
            </a:r>
            <a:r>
              <a:rPr sz="1600" b="1" spc="-155" dirty="0">
                <a:latin typeface="Verdana"/>
                <a:cs typeface="Verdana"/>
              </a:rPr>
              <a:t>o</a:t>
            </a:r>
            <a:r>
              <a:rPr sz="1600" b="1" spc="-210" dirty="0">
                <a:latin typeface="Verdana"/>
                <a:cs typeface="Verdana"/>
              </a:rPr>
              <a:t>n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spc="-110" dirty="0">
                <a:latin typeface="Verdana"/>
                <a:cs typeface="Verdana"/>
              </a:rPr>
              <a:t>M</a:t>
            </a:r>
            <a:r>
              <a:rPr sz="1600" b="1" spc="-180" dirty="0">
                <a:latin typeface="Verdana"/>
                <a:cs typeface="Verdana"/>
              </a:rPr>
              <a:t>e</a:t>
            </a:r>
            <a:r>
              <a:rPr sz="1600" b="1" spc="-80" dirty="0">
                <a:latin typeface="Verdana"/>
                <a:cs typeface="Verdana"/>
              </a:rPr>
              <a:t>t</a:t>
            </a:r>
            <a:r>
              <a:rPr sz="1600" b="1" spc="-85" dirty="0">
                <a:latin typeface="Verdana"/>
                <a:cs typeface="Verdana"/>
              </a:rPr>
              <a:t>r</a:t>
            </a:r>
            <a:r>
              <a:rPr sz="1600" b="1" spc="-114" dirty="0">
                <a:latin typeface="Verdana"/>
                <a:cs typeface="Verdana"/>
              </a:rPr>
              <a:t>i</a:t>
            </a:r>
            <a:r>
              <a:rPr sz="1600" b="1" spc="-204" dirty="0">
                <a:latin typeface="Verdana"/>
                <a:cs typeface="Verdana"/>
              </a:rPr>
              <a:t>cs</a:t>
            </a:r>
            <a:endParaRPr sz="16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990"/>
              </a:spcBef>
              <a:buClr>
                <a:srgbClr val="4E67C8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55" dirty="0">
                <a:latin typeface="Arial MT"/>
                <a:cs typeface="Arial MT"/>
              </a:rPr>
              <a:t>Support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(s)</a:t>
            </a:r>
            <a:endParaRPr sz="140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18600"/>
              </a:lnSpc>
              <a:spcBef>
                <a:spcPts val="600"/>
              </a:spcBef>
              <a:buClr>
                <a:srgbClr val="4E67C8"/>
              </a:buClr>
              <a:buChar char="•"/>
              <a:tabLst>
                <a:tab pos="1155065" algn="l"/>
                <a:tab pos="1155700" algn="l"/>
              </a:tabLst>
            </a:pPr>
            <a:r>
              <a:rPr sz="1400" spc="-50" dirty="0">
                <a:latin typeface="Arial MT"/>
                <a:cs typeface="Arial MT"/>
              </a:rPr>
              <a:t>Fraction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transactions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contain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both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and</a:t>
            </a:r>
            <a:r>
              <a:rPr sz="1400" spc="-215" dirty="0">
                <a:latin typeface="Arial MT"/>
                <a:cs typeface="Arial MT"/>
              </a:rPr>
              <a:t> </a:t>
            </a:r>
            <a:r>
              <a:rPr sz="1400" spc="-90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935"/>
              </a:spcBef>
              <a:buClr>
                <a:srgbClr val="4E67C8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65" dirty="0">
                <a:latin typeface="Arial MT"/>
                <a:cs typeface="Arial MT"/>
              </a:rPr>
              <a:t>Confidence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(c)</a:t>
            </a:r>
            <a:endParaRPr sz="1400">
              <a:latin typeface="Arial MT"/>
              <a:cs typeface="Arial MT"/>
            </a:endParaRPr>
          </a:p>
          <a:p>
            <a:pPr marL="1155700" marR="791210" lvl="2" indent="-228600">
              <a:lnSpc>
                <a:spcPct val="122100"/>
              </a:lnSpc>
              <a:spcBef>
                <a:spcPts val="445"/>
              </a:spcBef>
              <a:buClr>
                <a:srgbClr val="4E67C8"/>
              </a:buClr>
              <a:buChar char="•"/>
              <a:tabLst>
                <a:tab pos="1155065" algn="l"/>
                <a:tab pos="1155700" algn="l"/>
              </a:tabLst>
            </a:pPr>
            <a:r>
              <a:rPr sz="1400" spc="-85" dirty="0">
                <a:latin typeface="Arial MT"/>
                <a:cs typeface="Arial MT"/>
              </a:rPr>
              <a:t>M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17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u</a:t>
            </a:r>
            <a:r>
              <a:rPr sz="1400" spc="-35" dirty="0">
                <a:latin typeface="Arial MT"/>
                <a:cs typeface="Arial MT"/>
              </a:rPr>
              <a:t>r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165" dirty="0"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h</a:t>
            </a:r>
            <a:r>
              <a:rPr sz="1400" spc="-60" dirty="0">
                <a:latin typeface="Arial MT"/>
                <a:cs typeface="Arial MT"/>
              </a:rPr>
              <a:t>o</a:t>
            </a:r>
            <a:r>
              <a:rPr sz="1400" spc="-5" dirty="0">
                <a:latin typeface="Arial MT"/>
                <a:cs typeface="Arial MT"/>
              </a:rPr>
              <a:t>w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f</a:t>
            </a:r>
            <a:r>
              <a:rPr sz="1400" spc="10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80" dirty="0">
                <a:latin typeface="Arial MT"/>
                <a:cs typeface="Arial MT"/>
              </a:rPr>
              <a:t>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70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95" dirty="0">
                <a:latin typeface="Arial MT"/>
                <a:cs typeface="Arial MT"/>
              </a:rPr>
              <a:t>m</a:t>
            </a:r>
            <a:r>
              <a:rPr sz="1400" spc="-165" dirty="0"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80" dirty="0">
                <a:latin typeface="Arial MT"/>
                <a:cs typeface="Arial MT"/>
              </a:rPr>
              <a:t>n</a:t>
            </a:r>
            <a:r>
              <a:rPr sz="1400" spc="-215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Y  </a:t>
            </a:r>
            <a:r>
              <a:rPr sz="1400" spc="-200" dirty="0">
                <a:latin typeface="Arial MT"/>
                <a:cs typeface="Arial MT"/>
              </a:rPr>
              <a:t>a</a:t>
            </a:r>
            <a:r>
              <a:rPr sz="1400" spc="-90" dirty="0">
                <a:latin typeface="Arial MT"/>
                <a:cs typeface="Arial MT"/>
              </a:rPr>
              <a:t>ppe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85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80" dirty="0">
                <a:latin typeface="Arial MT"/>
                <a:cs typeface="Arial MT"/>
              </a:rPr>
              <a:t>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70" dirty="0">
                <a:latin typeface="Arial MT"/>
                <a:cs typeface="Arial MT"/>
              </a:rPr>
              <a:t>t</a:t>
            </a:r>
            <a:r>
              <a:rPr sz="1400" spc="80" dirty="0">
                <a:latin typeface="Arial MT"/>
                <a:cs typeface="Arial MT"/>
              </a:rPr>
              <a:t>r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130" dirty="0">
                <a:latin typeface="Arial MT"/>
                <a:cs typeface="Arial MT"/>
              </a:rPr>
              <a:t>n</a:t>
            </a:r>
            <a:r>
              <a:rPr sz="1400" spc="-120" dirty="0">
                <a:latin typeface="Arial MT"/>
                <a:cs typeface="Arial MT"/>
              </a:rPr>
              <a:t>s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c</a:t>
            </a:r>
            <a:r>
              <a:rPr sz="1400" spc="7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spc="-120" dirty="0">
                <a:latin typeface="Arial MT"/>
                <a:cs typeface="Arial MT"/>
              </a:rPr>
              <a:t>ns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70" dirty="0">
                <a:latin typeface="Arial MT"/>
                <a:cs typeface="Arial MT"/>
              </a:rPr>
              <a:t>t</a:t>
            </a:r>
            <a:r>
              <a:rPr sz="1400" spc="-130" dirty="0">
                <a:latin typeface="Arial MT"/>
                <a:cs typeface="Arial MT"/>
              </a:rPr>
              <a:t>ha</a:t>
            </a:r>
            <a:r>
              <a:rPr sz="1400" spc="75" dirty="0">
                <a:latin typeface="Arial MT"/>
                <a:cs typeface="Arial MT"/>
              </a:rPr>
              <a:t>t  </a:t>
            </a:r>
            <a:r>
              <a:rPr sz="1400" spc="-55" dirty="0">
                <a:latin typeface="Arial MT"/>
                <a:cs typeface="Arial MT"/>
              </a:rPr>
              <a:t>contain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41077" y="1896173"/>
          <a:ext cx="2547620" cy="1472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58">
                <a:tc>
                  <a:txBody>
                    <a:bodyPr/>
                    <a:lstStyle/>
                    <a:p>
                      <a:pPr marL="52705">
                        <a:lnSpc>
                          <a:spcPts val="1190"/>
                        </a:lnSpc>
                      </a:pPr>
                      <a:r>
                        <a:rPr sz="115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90"/>
                        </a:lnSpc>
                      </a:pPr>
                      <a:r>
                        <a:rPr sz="115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18">
                <a:tc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68">
                <a:tc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67">
                <a:tc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858">
                <a:tc>
                  <a:txBody>
                    <a:bodyPr/>
                    <a:lstStyle/>
                    <a:p>
                      <a:pPr marL="52705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2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2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25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70" dirty="0">
                <a:solidFill>
                  <a:srgbClr val="FFFFFF"/>
                </a:solidFill>
              </a:rPr>
              <a:t>I</a:t>
            </a:r>
            <a:r>
              <a:rPr sz="2800" spc="160" dirty="0">
                <a:solidFill>
                  <a:srgbClr val="FFFFFF"/>
                </a:solidFill>
              </a:rPr>
              <a:t>C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409" dirty="0">
                <a:solidFill>
                  <a:srgbClr val="FFFFFF"/>
                </a:solidFill>
              </a:rPr>
              <a:t>W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6505" y="1872792"/>
            <a:ext cx="3263900" cy="19030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Example</a:t>
            </a:r>
            <a:r>
              <a:rPr sz="18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Rules: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Arial MT"/>
                <a:cs typeface="Arial MT"/>
              </a:rPr>
              <a:t>{Milk,Diaper}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{Beer} (s=0.4, c=0.67)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{Milk,Beer}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{Diaper}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Arial MT"/>
                <a:cs typeface="Arial MT"/>
              </a:rPr>
              <a:t>{Diaper,Beer}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{Beer}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{Milk,Diaper}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{Diaper}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{Milk,Beer}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{Milk}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 MT"/>
                <a:cs typeface="Arial MT"/>
              </a:rPr>
              <a:t>{Diaper,Beer}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0997" y="2245465"/>
          <a:ext cx="2652395" cy="1532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93">
                <a:tc>
                  <a:txBody>
                    <a:bodyPr/>
                    <a:lstStyle/>
                    <a:p>
                      <a:pPr marL="55244">
                        <a:lnSpc>
                          <a:spcPts val="1230"/>
                        </a:lnSpc>
                      </a:pPr>
                      <a:r>
                        <a:rPr sz="115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30"/>
                        </a:lnSpc>
                      </a:pPr>
                      <a:r>
                        <a:rPr sz="1150" b="1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0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53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93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7833" y="4489367"/>
            <a:ext cx="439293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500" spc="-50" dirty="0">
                <a:latin typeface="Microsoft Sans Serif"/>
                <a:cs typeface="Microsoft Sans Serif"/>
              </a:rPr>
              <a:t>Compute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40" dirty="0">
                <a:latin typeface="Microsoft Sans Serif"/>
                <a:cs typeface="Microsoft Sans Serif"/>
              </a:rPr>
              <a:t>the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35" dirty="0">
                <a:latin typeface="Microsoft Sans Serif"/>
                <a:cs typeface="Microsoft Sans Serif"/>
              </a:rPr>
              <a:t>support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120" dirty="0">
                <a:latin typeface="Microsoft Sans Serif"/>
                <a:cs typeface="Microsoft Sans Serif"/>
              </a:rPr>
              <a:t>and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-75" dirty="0">
                <a:latin typeface="Microsoft Sans Serif"/>
                <a:cs typeface="Microsoft Sans Serif"/>
              </a:rPr>
              <a:t>confidence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30" dirty="0">
                <a:latin typeface="Microsoft Sans Serif"/>
                <a:cs typeface="Microsoft Sans Serif"/>
              </a:rPr>
              <a:t>of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40" dirty="0">
                <a:latin typeface="Microsoft Sans Serif"/>
                <a:cs typeface="Microsoft Sans Serif"/>
              </a:rPr>
              <a:t>the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110" dirty="0">
                <a:latin typeface="Microsoft Sans Serif"/>
                <a:cs typeface="Microsoft Sans Serif"/>
              </a:rPr>
              <a:t>above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70" dirty="0">
                <a:latin typeface="Microsoft Sans Serif"/>
                <a:cs typeface="Microsoft Sans Serif"/>
              </a:rPr>
              <a:t>rules.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55" dirty="0">
                <a:solidFill>
                  <a:srgbClr val="FFFFFF"/>
                </a:solidFill>
              </a:rPr>
              <a:t>SOLUTION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6505" y="1872792"/>
            <a:ext cx="3263900" cy="19030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Example</a:t>
            </a:r>
            <a:r>
              <a:rPr sz="18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 MT"/>
                <a:cs typeface="Arial MT"/>
              </a:rPr>
              <a:t>Rules: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Arial MT"/>
                <a:cs typeface="Arial MT"/>
              </a:rPr>
              <a:t>{Milk,Diaper}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{Beer} (s=0.4, c=0.67)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{Milk,Beer}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{Diaper} (s=0.4, c=1.0)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Arial MT"/>
                <a:cs typeface="Arial MT"/>
              </a:rPr>
              <a:t>{Diaper,Beer}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{Milk}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(s=0.4, c=0.67)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{Beer}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{Milk,Diaper} (s=0.4,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c=0.67)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{Diaper}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{Milk,Beer}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(s=0.4,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c=0.5)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{Milk}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 MT"/>
                <a:cs typeface="Arial MT"/>
              </a:rPr>
              <a:t>{Diaper,Beer} </a:t>
            </a:r>
            <a:r>
              <a:rPr sz="1500" spc="-5" dirty="0">
                <a:latin typeface="Arial MT"/>
                <a:cs typeface="Arial MT"/>
              </a:rPr>
              <a:t>(s=0.4, c=0.5)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0997" y="2245465"/>
          <a:ext cx="2652395" cy="1532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93">
                <a:tc>
                  <a:txBody>
                    <a:bodyPr/>
                    <a:lstStyle/>
                    <a:p>
                      <a:pPr marL="55244">
                        <a:lnSpc>
                          <a:spcPts val="1230"/>
                        </a:lnSpc>
                      </a:pPr>
                      <a:r>
                        <a:rPr sz="115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30"/>
                        </a:lnSpc>
                      </a:pPr>
                      <a:r>
                        <a:rPr sz="1150" b="1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00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53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Eggs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93">
                <a:tc>
                  <a:txBody>
                    <a:bodyPr/>
                    <a:lstStyle/>
                    <a:p>
                      <a:pPr marL="55244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300" b="1" spc="-4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2560</Words>
  <Application>Microsoft Office PowerPoint</Application>
  <PresentationFormat>On-screen Show (4:3)</PresentationFormat>
  <Paragraphs>657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Aptos</vt:lpstr>
      <vt:lpstr>Arial</vt:lpstr>
      <vt:lpstr>Arial MT</vt:lpstr>
      <vt:lpstr>Calibri</vt:lpstr>
      <vt:lpstr>Cambria</vt:lpstr>
      <vt:lpstr>Cambria Math</vt:lpstr>
      <vt:lpstr>Microsoft Sans Serif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       CS4038 </vt:lpstr>
      <vt:lpstr> TODAY’S TOPICS</vt:lpstr>
      <vt:lpstr> ASSOCIATION RULE MINING</vt:lpstr>
      <vt:lpstr> THE MARKET-BASKET PROBLEM</vt:lpstr>
      <vt:lpstr> APPLICATIONS OF MARKET-BASKET ANALYSIS</vt:lpstr>
      <vt:lpstr> DEFINITION: ITEMSET &amp; SUPPORT COUNT</vt:lpstr>
      <vt:lpstr> DEFINITION: ASSOCIATION RULE</vt:lpstr>
      <vt:lpstr> PRACTICE WORK</vt:lpstr>
      <vt:lpstr> SOLUTION</vt:lpstr>
      <vt:lpstr> ASSOCIATION RULE MINING TASK</vt:lpstr>
      <vt:lpstr> ASSOCIATION RULE MINING TASK</vt:lpstr>
      <vt:lpstr> MINING ASSOCIATION RULES</vt:lpstr>
      <vt:lpstr> MINING ASSOCIATION RULES</vt:lpstr>
      <vt:lpstr>FREQUENT ITEMSET GENERATION</vt:lpstr>
      <vt:lpstr> FREQUENT ITEMSET GENERATION</vt:lpstr>
      <vt:lpstr> FREQUENT ITEMSET GENERATION</vt:lpstr>
      <vt:lpstr> FREQUENT ITEMSET GENERATION STRATEGIES</vt:lpstr>
      <vt:lpstr> REDUCING NUMBER OF CANDIDATES</vt:lpstr>
      <vt:lpstr>PowerPoint Presentation</vt:lpstr>
      <vt:lpstr> REDUCING NUMBER OF CANDIDATES</vt:lpstr>
      <vt:lpstr>PowerPoint Presentation</vt:lpstr>
      <vt:lpstr> ILLUSTRATING APRIORI PRINCIPLE</vt:lpstr>
      <vt:lpstr> ILLUSTRATING APRIORI PRINCIPLE</vt:lpstr>
      <vt:lpstr>PowerPoint Presentation</vt:lpstr>
      <vt:lpstr>PowerPoint Presentation</vt:lpstr>
      <vt:lpstr>PowerPoint Presentation</vt:lpstr>
      <vt:lpstr>PowerPoint Presentation</vt:lpstr>
      <vt:lpstr> THE IDEA OF THE APRIORI ALGORITHM</vt:lpstr>
      <vt:lpstr> APRIORI ALGORITHM</vt:lpstr>
      <vt:lpstr> APRIORI ALGORITHM from AGARWAL et al. (1993)</vt:lpstr>
      <vt:lpstr> APRIORI ALGORITHM (EXAMPLE: s = 50%)</vt:lpstr>
      <vt:lpstr>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CS4038 </dc:title>
  <cp:lastModifiedBy>Ms. Ayesha Liaqat</cp:lastModifiedBy>
  <cp:revision>1</cp:revision>
  <dcterms:created xsi:type="dcterms:W3CDTF">2024-04-26T03:34:10Z</dcterms:created>
  <dcterms:modified xsi:type="dcterms:W3CDTF">2024-04-26T09:42:58Z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LastSaved">
    <vt:filetime>2024-04-26T00:00:00Z</vt:filetime>
  </property>
</Properties>
</file>