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9CCC5-4A12-44D0-ADBF-8C9D5DFAC1E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630C0-DFAC-4BE1-ADF1-10D17F448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45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Merge, prune if subset not </a:t>
            </a:r>
            <a:r>
              <a:rPr lang="en-US" dirty="0" err="1"/>
              <a:t>freq</a:t>
            </a:r>
            <a:r>
              <a:rPr lang="en-US" dirty="0"/>
              <a:t>, support, repeat again for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630C0-DFAC-4BE1-ADF1-10D17F448A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35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recruitment, program development, and student support services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risk factors, optimizing treatment protocols, and improving patient care.</a:t>
            </a:r>
          </a:p>
          <a:p>
            <a:r>
              <a:rPr lang="en-US" dirty="0"/>
              <a:t>Weather conditions, human 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630C0-DFAC-4BE1-ADF1-10D17F448AE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34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dirty="0"/>
              <a:t>FALL</a:t>
            </a:r>
            <a:r>
              <a:rPr spc="25" dirty="0"/>
              <a:t> </a:t>
            </a:r>
            <a:r>
              <a:rPr spc="-2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dirty="0"/>
              <a:t>FALL</a:t>
            </a:r>
            <a:r>
              <a:rPr spc="25" dirty="0"/>
              <a:t> </a:t>
            </a:r>
            <a:r>
              <a:rPr spc="-2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dirty="0"/>
              <a:t>FALL</a:t>
            </a:r>
            <a:r>
              <a:rPr spc="25" dirty="0"/>
              <a:t> </a:t>
            </a:r>
            <a:r>
              <a:rPr spc="-20" dirty="0"/>
              <a:t>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dirty="0"/>
              <a:t>FALL</a:t>
            </a:r>
            <a:r>
              <a:rPr spc="25" dirty="0"/>
              <a:t> </a:t>
            </a:r>
            <a:r>
              <a:rPr spc="-20" dirty="0"/>
              <a:t>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dirty="0"/>
              <a:t>FALL</a:t>
            </a:r>
            <a:r>
              <a:rPr spc="25" dirty="0"/>
              <a:t> </a:t>
            </a:r>
            <a:r>
              <a:rPr spc="-20" dirty="0"/>
              <a:t>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9933" y="3085592"/>
            <a:ext cx="5393055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31318" y="1627123"/>
            <a:ext cx="6834505" cy="1680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59932" y="6062436"/>
            <a:ext cx="1373505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dirty="0"/>
              <a:t>FALL</a:t>
            </a:r>
            <a:r>
              <a:rPr spc="25" dirty="0"/>
              <a:t> </a:t>
            </a:r>
            <a:r>
              <a:rPr spc="-2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26890" y="6065484"/>
            <a:ext cx="203200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91" y="1620818"/>
            <a:ext cx="8240395" cy="4770120"/>
            <a:chOff x="448091" y="1620818"/>
            <a:chExt cx="8240395" cy="4770120"/>
          </a:xfrm>
        </p:grpSpPr>
        <p:sp>
          <p:nvSpPr>
            <p:cNvPr id="3" name="object 3"/>
            <p:cNvSpPr/>
            <p:nvPr/>
          </p:nvSpPr>
          <p:spPr>
            <a:xfrm>
              <a:off x="448091" y="3085764"/>
              <a:ext cx="8240395" cy="3305175"/>
            </a:xfrm>
            <a:custGeom>
              <a:avLst/>
              <a:gdLst/>
              <a:ahLst/>
              <a:cxnLst/>
              <a:rect l="l" t="t" r="r" b="b"/>
              <a:pathLst>
                <a:path w="8240395" h="3305175">
                  <a:moveTo>
                    <a:pt x="8240107" y="0"/>
                  </a:moveTo>
                  <a:lnTo>
                    <a:pt x="0" y="0"/>
                  </a:lnTo>
                  <a:lnTo>
                    <a:pt x="0" y="3304800"/>
                  </a:lnTo>
                  <a:lnTo>
                    <a:pt x="8240107" y="3304800"/>
                  </a:lnTo>
                  <a:lnTo>
                    <a:pt x="8240107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5250" y="1620818"/>
              <a:ext cx="7046595" cy="1732280"/>
            </a:xfrm>
            <a:custGeom>
              <a:avLst/>
              <a:gdLst/>
              <a:ahLst/>
              <a:cxnLst/>
              <a:rect l="l" t="t" r="r" b="b"/>
              <a:pathLst>
                <a:path w="7046595" h="1732279">
                  <a:moveTo>
                    <a:pt x="7046259" y="0"/>
                  </a:moveTo>
                  <a:lnTo>
                    <a:pt x="0" y="0"/>
                  </a:lnTo>
                  <a:lnTo>
                    <a:pt x="0" y="1731981"/>
                  </a:lnTo>
                  <a:lnTo>
                    <a:pt x="7046259" y="1731981"/>
                  </a:lnTo>
                  <a:lnTo>
                    <a:pt x="7046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95692" y="892555"/>
            <a:ext cx="49047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1" spc="80" dirty="0">
                <a:latin typeface="Trebuchet MS"/>
                <a:cs typeface="Trebuchet MS"/>
              </a:rPr>
              <a:t>      </a:t>
            </a:r>
            <a:r>
              <a:rPr sz="4800" b="1" spc="80" dirty="0">
                <a:latin typeface="Trebuchet MS"/>
                <a:cs typeface="Trebuchet MS"/>
              </a:rPr>
              <a:t>CS</a:t>
            </a:r>
            <a:r>
              <a:rPr lang="en-US" sz="4800" b="1" spc="80" dirty="0">
                <a:latin typeface="Trebuchet MS"/>
                <a:cs typeface="Trebuchet MS"/>
              </a:rPr>
              <a:t>4038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1318" y="1627123"/>
            <a:ext cx="6834505" cy="533992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-635" algn="ctr">
              <a:lnSpc>
                <a:spcPct val="100800"/>
              </a:lnSpc>
              <a:spcBef>
                <a:spcPts val="65"/>
              </a:spcBef>
            </a:pPr>
            <a:r>
              <a:rPr sz="3600" dirty="0">
                <a:solidFill>
                  <a:srgbClr val="4E67C8"/>
                </a:solidFill>
                <a:latin typeface="Trebuchet MS"/>
                <a:cs typeface="Trebuchet MS"/>
              </a:rPr>
              <a:t>DATA</a:t>
            </a:r>
            <a:r>
              <a:rPr sz="3600" spc="-30" dirty="0">
                <a:solidFill>
                  <a:srgbClr val="4E67C8"/>
                </a:solidFill>
                <a:latin typeface="Trebuchet MS"/>
                <a:cs typeface="Trebuchet MS"/>
              </a:rPr>
              <a:t> </a:t>
            </a:r>
            <a:r>
              <a:rPr sz="3600" spc="210" dirty="0">
                <a:solidFill>
                  <a:srgbClr val="4E67C8"/>
                </a:solidFill>
                <a:latin typeface="Trebuchet MS"/>
                <a:cs typeface="Trebuchet MS"/>
              </a:rPr>
              <a:t>MINING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3920236"/>
            <a:ext cx="3035935" cy="1146468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150" dirty="0">
                <a:solidFill>
                  <a:srgbClr val="FFFFFF"/>
                </a:solidFill>
                <a:latin typeface="Trebuchet MS"/>
                <a:cs typeface="Trebuchet MS"/>
              </a:rPr>
              <a:t>LECTURE</a:t>
            </a:r>
            <a:r>
              <a:rPr sz="1600" b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1600" b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Trebuchet MS"/>
                <a:cs typeface="Trebuchet MS"/>
              </a:rPr>
              <a:t>27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lang="en-US" sz="1600" b="1" spc="80" dirty="0">
                <a:solidFill>
                  <a:srgbClr val="FFFFFF"/>
                </a:solidFill>
                <a:latin typeface="Trebuchet MS"/>
                <a:cs typeface="Trebuchet MS"/>
              </a:rPr>
              <a:t>SPRING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202</a:t>
            </a:r>
            <a:r>
              <a:rPr lang="en-US"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600" b="1" spc="114" dirty="0">
                <a:solidFill>
                  <a:srgbClr val="FFFFFF"/>
                </a:solidFill>
                <a:latin typeface="Trebuchet MS"/>
                <a:cs typeface="Trebuchet MS"/>
              </a:rPr>
              <a:t>FAST</a:t>
            </a:r>
            <a:r>
              <a:rPr sz="16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1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135" dirty="0">
                <a:solidFill>
                  <a:srgbClr val="FFFFFF"/>
                </a:solidFill>
                <a:latin typeface="Trebuchet MS"/>
                <a:cs typeface="Trebuchet MS"/>
              </a:rPr>
              <a:t>NUCES,</a:t>
            </a:r>
            <a:r>
              <a:rPr sz="1600" b="1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175" dirty="0">
                <a:solidFill>
                  <a:srgbClr val="FFFFFF"/>
                </a:solidFill>
                <a:latin typeface="Trebuchet MS"/>
                <a:cs typeface="Trebuchet MS"/>
              </a:rPr>
              <a:t>CFD</a:t>
            </a:r>
            <a:r>
              <a:rPr sz="1600" b="1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185" dirty="0">
                <a:solidFill>
                  <a:srgbClr val="FFFFFF"/>
                </a:solidFill>
                <a:latin typeface="Trebuchet MS"/>
                <a:cs typeface="Trebuchet MS"/>
              </a:rPr>
              <a:t>CAMPUS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99976" y="5383021"/>
            <a:ext cx="3017520" cy="82423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450850" algn="ctr">
              <a:lnSpc>
                <a:spcPct val="100000"/>
              </a:lnSpc>
              <a:spcBef>
                <a:spcPts val="1270"/>
              </a:spcBef>
            </a:pPr>
            <a:r>
              <a:rPr lang="en-US" sz="1800" b="1" spc="-155" dirty="0">
                <a:solidFill>
                  <a:srgbClr val="FFFFFF"/>
                </a:solidFill>
                <a:latin typeface="Verdana"/>
                <a:cs typeface="Verdana"/>
              </a:rPr>
              <a:t>Ayesha Liaqat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en-US" sz="1600" b="1" i="1" spc="45" dirty="0">
                <a:solidFill>
                  <a:srgbClr val="FFFFFF"/>
                </a:solidFill>
                <a:latin typeface="Trebuchet MS"/>
                <a:cs typeface="Trebuchet MS"/>
              </a:rPr>
              <a:t>ayesha</a:t>
            </a:r>
            <a:r>
              <a:rPr sz="1600" b="1" i="1" spc="4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lang="en-US" sz="1600" b="1" i="1" spc="45" dirty="0">
                <a:solidFill>
                  <a:srgbClr val="FFFFFF"/>
                </a:solidFill>
                <a:latin typeface="Trebuchet MS"/>
                <a:cs typeface="Trebuchet MS"/>
              </a:rPr>
              <a:t>liaqat</a:t>
            </a:r>
            <a:r>
              <a:rPr sz="1600" b="1" i="1" spc="45" dirty="0">
                <a:solidFill>
                  <a:srgbClr val="FFFFFF"/>
                </a:solidFill>
                <a:latin typeface="Trebuchet MS"/>
                <a:cs typeface="Trebuchet MS"/>
              </a:rPr>
              <a:t>@</a:t>
            </a:r>
            <a:r>
              <a:rPr lang="en-US" sz="1600" b="1" i="1" spc="45" dirty="0">
                <a:solidFill>
                  <a:srgbClr val="FFFFFF"/>
                </a:solidFill>
                <a:latin typeface="Trebuchet MS"/>
                <a:cs typeface="Trebuchet MS"/>
              </a:rPr>
              <a:t>nu</a:t>
            </a:r>
            <a:r>
              <a:rPr sz="1600" b="1" i="1" spc="4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lang="en-US" sz="1600" b="1" i="1" spc="45" dirty="0">
                <a:solidFill>
                  <a:srgbClr val="FFFFFF"/>
                </a:solidFill>
                <a:latin typeface="Trebuchet MS"/>
                <a:cs typeface="Trebuchet MS"/>
              </a:rPr>
              <a:t>edu</a:t>
            </a:r>
            <a:r>
              <a:rPr sz="1600" b="1" i="1" spc="4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lang="en-US" sz="1600" b="1" i="1" spc="45" dirty="0">
                <a:solidFill>
                  <a:srgbClr val="FFFFFF"/>
                </a:solidFill>
                <a:latin typeface="Trebuchet MS"/>
                <a:cs typeface="Trebuchet MS"/>
              </a:rPr>
              <a:t>pk</a:t>
            </a: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CANDIDATE</a:t>
                      </a:r>
                      <a:r>
                        <a:rPr sz="2800" spc="-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GENERATION:</a:t>
                      </a:r>
                      <a:r>
                        <a:rPr sz="2800" spc="-3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2850" spc="-89" baseline="-17543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K-</a:t>
                      </a:r>
                      <a:r>
                        <a:rPr sz="2850" baseline="-17543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2850" spc="277" baseline="-17543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spc="2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2850" spc="-89" baseline="-17543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K-</a:t>
                      </a:r>
                      <a:r>
                        <a:rPr sz="2850" baseline="-17543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2850" spc="277" baseline="-17543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METHOD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09132" y="2468371"/>
            <a:ext cx="7839709" cy="312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9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68935" algn="l"/>
              </a:tabLst>
            </a:pP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Merge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two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frequent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(k-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1)-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itemsets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75" dirty="0">
                <a:solidFill>
                  <a:srgbClr val="212745"/>
                </a:solidFill>
                <a:latin typeface="Trebuchet MS"/>
                <a:cs typeface="Trebuchet MS"/>
              </a:rPr>
              <a:t>if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their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first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(k-</a:t>
            </a: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2)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items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identical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845"/>
              </a:spcBef>
              <a:buClr>
                <a:srgbClr val="5ECCF3"/>
              </a:buClr>
              <a:buFont typeface="Cambria"/>
              <a:buChar char="◾"/>
            </a:pPr>
            <a:endParaRPr sz="1800">
              <a:latin typeface="Trebuchet MS"/>
              <a:cs typeface="Trebuchet MS"/>
            </a:endParaRPr>
          </a:p>
          <a:p>
            <a:pPr marL="368935" indent="-305435">
              <a:lnSpc>
                <a:spcPct val="100000"/>
              </a:lnSpc>
              <a:buClr>
                <a:srgbClr val="5ECCF3"/>
              </a:buClr>
              <a:buSzPct val="94444"/>
              <a:buFont typeface="Cambria"/>
              <a:buChar char="◾"/>
              <a:tabLst>
                <a:tab pos="368935" algn="l"/>
              </a:tabLst>
            </a:pP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800" baseline="-13888" dirty="0">
                <a:solidFill>
                  <a:srgbClr val="212745"/>
                </a:solidFill>
                <a:latin typeface="Trebuchet MS"/>
                <a:cs typeface="Trebuchet MS"/>
              </a:rPr>
              <a:t>3</a:t>
            </a:r>
            <a:r>
              <a:rPr sz="1800" spc="97" baseline="-13888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{ABC,ABD,ABE,ACD,BCD,BDE,CDE}</a:t>
            </a:r>
            <a:endParaRPr sz="1800">
              <a:latin typeface="Trebuchet MS"/>
              <a:cs typeface="Trebuchet MS"/>
            </a:endParaRPr>
          </a:p>
          <a:p>
            <a:pPr marL="692785" lvl="1" indent="-305435">
              <a:lnSpc>
                <a:spcPct val="100000"/>
              </a:lnSpc>
              <a:spcBef>
                <a:spcPts val="104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92785" algn="l"/>
              </a:tabLst>
            </a:pPr>
            <a:r>
              <a:rPr sz="1600" dirty="0">
                <a:solidFill>
                  <a:srgbClr val="212745"/>
                </a:solidFill>
                <a:latin typeface="Trebuchet MS"/>
                <a:cs typeface="Trebuchet MS"/>
              </a:rPr>
              <a:t>Merge(</a:t>
            </a:r>
            <a:r>
              <a:rPr sz="1600" b="1" u="sng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AB</a:t>
            </a:r>
            <a:r>
              <a:rPr sz="1600" dirty="0">
                <a:solidFill>
                  <a:srgbClr val="212745"/>
                </a:solidFill>
                <a:latin typeface="Trebuchet MS"/>
                <a:cs typeface="Trebuchet MS"/>
              </a:rPr>
              <a:t>C,</a:t>
            </a:r>
            <a:r>
              <a:rPr sz="1600" spc="-18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b="1" u="sng" spc="13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AB</a:t>
            </a:r>
            <a:r>
              <a:rPr sz="1600" spc="130" dirty="0">
                <a:solidFill>
                  <a:srgbClr val="212745"/>
                </a:solidFill>
                <a:latin typeface="Trebuchet MS"/>
                <a:cs typeface="Trebuchet MS"/>
              </a:rPr>
              <a:t>D)</a:t>
            </a:r>
            <a:r>
              <a:rPr sz="16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90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6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b="1" u="sng" spc="16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AB</a:t>
            </a:r>
            <a:r>
              <a:rPr sz="1600" spc="165" dirty="0">
                <a:solidFill>
                  <a:srgbClr val="212745"/>
                </a:solidFill>
                <a:latin typeface="Trebuchet MS"/>
                <a:cs typeface="Trebuchet MS"/>
              </a:rPr>
              <a:t>CD</a:t>
            </a:r>
            <a:endParaRPr sz="1600">
              <a:latin typeface="Trebuchet MS"/>
              <a:cs typeface="Trebuchet MS"/>
            </a:endParaRPr>
          </a:p>
          <a:p>
            <a:pPr marL="692785" lvl="1" indent="-305435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92785" algn="l"/>
              </a:tabLst>
            </a:pPr>
            <a:r>
              <a:rPr sz="1600" dirty="0">
                <a:solidFill>
                  <a:srgbClr val="212745"/>
                </a:solidFill>
                <a:latin typeface="Trebuchet MS"/>
                <a:cs typeface="Trebuchet MS"/>
              </a:rPr>
              <a:t>Merge(</a:t>
            </a:r>
            <a:r>
              <a:rPr sz="1600" b="1" u="sng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AB</a:t>
            </a:r>
            <a:r>
              <a:rPr sz="1600" dirty="0">
                <a:solidFill>
                  <a:srgbClr val="212745"/>
                </a:solidFill>
                <a:latin typeface="Trebuchet MS"/>
                <a:cs typeface="Trebuchet MS"/>
              </a:rPr>
              <a:t>C,</a:t>
            </a:r>
            <a:r>
              <a:rPr sz="1600" spc="-18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b="1" u="sng" spc="5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AB</a:t>
            </a:r>
            <a:r>
              <a:rPr sz="1600" spc="55" dirty="0">
                <a:solidFill>
                  <a:srgbClr val="212745"/>
                </a:solidFill>
                <a:latin typeface="Trebuchet MS"/>
                <a:cs typeface="Trebuchet MS"/>
              </a:rPr>
              <a:t>E)</a:t>
            </a:r>
            <a:r>
              <a:rPr sz="16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90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6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b="1" u="sng" spc="9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AB</a:t>
            </a:r>
            <a:r>
              <a:rPr sz="1600" spc="95" dirty="0">
                <a:solidFill>
                  <a:srgbClr val="212745"/>
                </a:solidFill>
                <a:latin typeface="Trebuchet MS"/>
                <a:cs typeface="Trebuchet MS"/>
              </a:rPr>
              <a:t>CE</a:t>
            </a:r>
            <a:endParaRPr sz="1600">
              <a:latin typeface="Trebuchet MS"/>
              <a:cs typeface="Trebuchet MS"/>
            </a:endParaRPr>
          </a:p>
          <a:p>
            <a:pPr marL="692785" lvl="1" indent="-305435">
              <a:lnSpc>
                <a:spcPct val="100000"/>
              </a:lnSpc>
              <a:spcBef>
                <a:spcPts val="98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92785" algn="l"/>
              </a:tabLst>
            </a:pPr>
            <a:r>
              <a:rPr sz="1600" spc="-10" dirty="0">
                <a:solidFill>
                  <a:srgbClr val="212745"/>
                </a:solidFill>
                <a:latin typeface="Trebuchet MS"/>
                <a:cs typeface="Trebuchet MS"/>
              </a:rPr>
              <a:t>Merge(</a:t>
            </a:r>
            <a:r>
              <a:rPr sz="1600" b="1" u="sng" spc="-1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AB</a:t>
            </a:r>
            <a:r>
              <a:rPr sz="1600" spc="-10" dirty="0">
                <a:solidFill>
                  <a:srgbClr val="212745"/>
                </a:solidFill>
                <a:latin typeface="Trebuchet MS"/>
                <a:cs typeface="Trebuchet MS"/>
              </a:rPr>
              <a:t>D,</a:t>
            </a:r>
            <a:r>
              <a:rPr sz="16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b="1" u="sng" spc="5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AB</a:t>
            </a:r>
            <a:r>
              <a:rPr sz="1600" spc="55" dirty="0">
                <a:solidFill>
                  <a:srgbClr val="212745"/>
                </a:solidFill>
                <a:latin typeface="Trebuchet MS"/>
                <a:cs typeface="Trebuchet MS"/>
              </a:rPr>
              <a:t>E)</a:t>
            </a:r>
            <a:r>
              <a:rPr sz="16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90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6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b="1" u="sng" spc="11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AB</a:t>
            </a:r>
            <a:r>
              <a:rPr sz="1600" spc="110" dirty="0">
                <a:solidFill>
                  <a:srgbClr val="212745"/>
                </a:solidFill>
                <a:latin typeface="Trebuchet MS"/>
                <a:cs typeface="Trebuchet MS"/>
              </a:rPr>
              <a:t>DE</a:t>
            </a:r>
            <a:endParaRPr sz="16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800"/>
              </a:spcBef>
              <a:buClr>
                <a:srgbClr val="5ECCF3"/>
              </a:buClr>
              <a:buFont typeface="Cambria"/>
              <a:buChar char="◾"/>
            </a:pPr>
            <a:endParaRPr sz="1600">
              <a:latin typeface="Trebuchet MS"/>
              <a:cs typeface="Trebuchet MS"/>
            </a:endParaRPr>
          </a:p>
          <a:p>
            <a:pPr marL="692785" marR="17780" lvl="1" indent="-306070">
              <a:lnSpc>
                <a:spcPts val="1900"/>
              </a:lnSpc>
              <a:buClr>
                <a:srgbClr val="5ECCF3"/>
              </a:buClr>
              <a:buSzPct val="93750"/>
              <a:buFont typeface="Cambria"/>
              <a:buChar char="◾"/>
              <a:tabLst>
                <a:tab pos="692785" algn="l"/>
              </a:tabLst>
            </a:pPr>
            <a:r>
              <a:rPr sz="1600" spc="110" dirty="0">
                <a:solidFill>
                  <a:srgbClr val="212745"/>
                </a:solidFill>
                <a:latin typeface="Trebuchet MS"/>
                <a:cs typeface="Trebuchet MS"/>
              </a:rPr>
              <a:t>Do</a:t>
            </a:r>
            <a:r>
              <a:rPr sz="16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12745"/>
                </a:solidFill>
                <a:latin typeface="Trebuchet MS"/>
                <a:cs typeface="Trebuchet MS"/>
              </a:rPr>
              <a:t>not</a:t>
            </a:r>
            <a:r>
              <a:rPr sz="16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212745"/>
                </a:solidFill>
                <a:latin typeface="Trebuchet MS"/>
                <a:cs typeface="Trebuchet MS"/>
              </a:rPr>
              <a:t>merge(</a:t>
            </a:r>
            <a:r>
              <a:rPr sz="1600" b="1" u="sng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A</a:t>
            </a:r>
            <a:r>
              <a:rPr sz="1600" dirty="0">
                <a:solidFill>
                  <a:srgbClr val="212745"/>
                </a:solidFill>
                <a:latin typeface="Trebuchet MS"/>
                <a:cs typeface="Trebuchet MS"/>
              </a:rPr>
              <a:t>BD,</a:t>
            </a:r>
            <a:r>
              <a:rPr sz="1600" b="1" u="sng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A</a:t>
            </a:r>
            <a:r>
              <a:rPr sz="1600" dirty="0">
                <a:solidFill>
                  <a:srgbClr val="212745"/>
                </a:solidFill>
                <a:latin typeface="Trebuchet MS"/>
                <a:cs typeface="Trebuchet MS"/>
              </a:rPr>
              <a:t>CD)</a:t>
            </a:r>
            <a:r>
              <a:rPr sz="16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212745"/>
                </a:solidFill>
                <a:latin typeface="Trebuchet MS"/>
                <a:cs typeface="Trebuchet MS"/>
              </a:rPr>
              <a:t>because</a:t>
            </a:r>
            <a:r>
              <a:rPr sz="16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212745"/>
                </a:solidFill>
                <a:latin typeface="Trebuchet MS"/>
                <a:cs typeface="Trebuchet MS"/>
              </a:rPr>
              <a:t>they</a:t>
            </a:r>
            <a:r>
              <a:rPr sz="16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90" dirty="0">
                <a:solidFill>
                  <a:srgbClr val="212745"/>
                </a:solidFill>
                <a:latin typeface="Trebuchet MS"/>
                <a:cs typeface="Trebuchet MS"/>
              </a:rPr>
              <a:t>share</a:t>
            </a:r>
            <a:r>
              <a:rPr sz="16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212745"/>
                </a:solidFill>
                <a:latin typeface="Trebuchet MS"/>
                <a:cs typeface="Trebuchet MS"/>
              </a:rPr>
              <a:t>only</a:t>
            </a:r>
            <a:r>
              <a:rPr sz="16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212745"/>
                </a:solidFill>
                <a:latin typeface="Trebuchet MS"/>
                <a:cs typeface="Trebuchet MS"/>
              </a:rPr>
              <a:t>prefix</a:t>
            </a:r>
            <a:r>
              <a:rPr sz="16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9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6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14" dirty="0">
                <a:solidFill>
                  <a:srgbClr val="212745"/>
                </a:solidFill>
                <a:latin typeface="Trebuchet MS"/>
                <a:cs typeface="Trebuchet MS"/>
              </a:rPr>
              <a:t>length</a:t>
            </a:r>
            <a:r>
              <a:rPr sz="16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212745"/>
                </a:solidFill>
                <a:latin typeface="Trebuchet MS"/>
                <a:cs typeface="Trebuchet MS"/>
              </a:rPr>
              <a:t>1</a:t>
            </a:r>
            <a:r>
              <a:rPr sz="16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212745"/>
                </a:solidFill>
                <a:latin typeface="Trebuchet MS"/>
                <a:cs typeface="Trebuchet MS"/>
              </a:rPr>
              <a:t>instead</a:t>
            </a:r>
            <a:r>
              <a:rPr sz="16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9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6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212745"/>
                </a:solidFill>
                <a:latin typeface="Trebuchet MS"/>
                <a:cs typeface="Trebuchet MS"/>
              </a:rPr>
              <a:t>length 2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0" y="2077961"/>
            <a:ext cx="2570480" cy="300355"/>
          </a:xfrm>
          <a:prstGeom prst="rect">
            <a:avLst/>
          </a:prstGeom>
          <a:solidFill>
            <a:srgbClr val="FFCCA6"/>
          </a:solidFill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z="1400" spc="-60" dirty="0">
                <a:latin typeface="Trebuchet MS"/>
                <a:cs typeface="Trebuchet MS"/>
              </a:rPr>
              <a:t>Method </a:t>
            </a:r>
            <a:r>
              <a:rPr sz="1400" spc="-90" dirty="0">
                <a:latin typeface="Trebuchet MS"/>
                <a:cs typeface="Trebuchet MS"/>
              </a:rPr>
              <a:t>used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by</a:t>
            </a:r>
            <a:r>
              <a:rPr sz="1400" spc="-204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Apriori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algorithm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CANDIDATE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PRUNING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96432" y="2267203"/>
            <a:ext cx="7872095" cy="3528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6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81635" algn="l"/>
              </a:tabLst>
            </a:pP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Let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800" baseline="-13888" dirty="0">
                <a:solidFill>
                  <a:srgbClr val="212745"/>
                </a:solidFill>
                <a:latin typeface="Trebuchet MS"/>
                <a:cs typeface="Trebuchet MS"/>
              </a:rPr>
              <a:t>3</a:t>
            </a:r>
            <a:r>
              <a:rPr sz="1800" spc="217" baseline="-13888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{ABC,ABD,ABE,ACD,BCD,BDE,CDE}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set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frequent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3-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itemsets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10"/>
              </a:spcBef>
              <a:buClr>
                <a:srgbClr val="5ECCF3"/>
              </a:buClr>
              <a:buFont typeface="Cambria"/>
              <a:buChar char="◾"/>
            </a:pPr>
            <a:endParaRPr sz="1800">
              <a:latin typeface="Trebuchet MS"/>
              <a:cs typeface="Trebuchet MS"/>
            </a:endParaRPr>
          </a:p>
          <a:p>
            <a:pPr marL="381635" marR="379730" indent="-306070">
              <a:lnSpc>
                <a:spcPct val="102200"/>
              </a:lnSpc>
              <a:buClr>
                <a:srgbClr val="5ECCF3"/>
              </a:buClr>
              <a:buSzPct val="94444"/>
              <a:buFont typeface="Cambria"/>
              <a:buChar char="◾"/>
              <a:tabLst>
                <a:tab pos="381635" algn="l"/>
              </a:tabLst>
            </a:pP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baseline="-13888" dirty="0">
                <a:solidFill>
                  <a:srgbClr val="212745"/>
                </a:solidFill>
                <a:latin typeface="Trebuchet MS"/>
                <a:cs typeface="Trebuchet MS"/>
              </a:rPr>
              <a:t>4</a:t>
            </a:r>
            <a:r>
              <a:rPr sz="1800" spc="270" baseline="-13888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 {ABCD,ABCE,ABDE} 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8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set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candidate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4-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itemsets</a:t>
            </a:r>
            <a:r>
              <a:rPr sz="18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generated</a:t>
            </a:r>
            <a:r>
              <a:rPr sz="18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(from 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previous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slide)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30"/>
              </a:spcBef>
              <a:buClr>
                <a:srgbClr val="5ECCF3"/>
              </a:buClr>
              <a:buFont typeface="Cambria"/>
              <a:buChar char="◾"/>
            </a:pPr>
            <a:endParaRPr sz="1800">
              <a:latin typeface="Trebuchet MS"/>
              <a:cs typeface="Trebuchet MS"/>
            </a:endParaRPr>
          </a:p>
          <a:p>
            <a:pPr marL="381635" indent="-305435">
              <a:lnSpc>
                <a:spcPct val="100000"/>
              </a:lnSpc>
              <a:spcBef>
                <a:spcPts val="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81635" algn="l"/>
              </a:tabLst>
            </a:pP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Candidate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pruning</a:t>
            </a:r>
            <a:endParaRPr sz="1800">
              <a:latin typeface="Trebuchet MS"/>
              <a:cs typeface="Trebuchet MS"/>
            </a:endParaRPr>
          </a:p>
          <a:p>
            <a:pPr marL="705485" lvl="1" indent="-305435">
              <a:lnSpc>
                <a:spcPct val="100000"/>
              </a:lnSpc>
              <a:spcBef>
                <a:spcPts val="944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705485" algn="l"/>
              </a:tabLst>
            </a:pP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Prune</a:t>
            </a:r>
            <a:r>
              <a:rPr sz="1500" spc="-14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Arial MT"/>
                <a:cs typeface="Arial MT"/>
              </a:rPr>
              <a:t>ABCE</a:t>
            </a:r>
            <a:r>
              <a:rPr sz="1500" spc="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40" dirty="0">
                <a:solidFill>
                  <a:srgbClr val="212745"/>
                </a:solidFill>
                <a:latin typeface="Arial MT"/>
                <a:cs typeface="Arial MT"/>
              </a:rPr>
              <a:t>because</a:t>
            </a:r>
            <a:r>
              <a:rPr sz="1500" spc="-14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Arial MT"/>
                <a:cs typeface="Arial MT"/>
              </a:rPr>
              <a:t>ACE</a:t>
            </a:r>
            <a:r>
              <a:rPr sz="1500" spc="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and</a:t>
            </a:r>
            <a:r>
              <a:rPr sz="1500" spc="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Arial MT"/>
                <a:cs typeface="Arial MT"/>
              </a:rPr>
              <a:t>BCE</a:t>
            </a:r>
            <a:r>
              <a:rPr sz="1500" spc="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Arial MT"/>
                <a:cs typeface="Arial MT"/>
              </a:rPr>
              <a:t>are</a:t>
            </a:r>
            <a:r>
              <a:rPr sz="1500" spc="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infrequent</a:t>
            </a:r>
            <a:endParaRPr sz="1500">
              <a:latin typeface="Arial MT"/>
              <a:cs typeface="Arial MT"/>
            </a:endParaRPr>
          </a:p>
          <a:p>
            <a:pPr marL="705485" lvl="1" indent="-305435">
              <a:lnSpc>
                <a:spcPct val="100000"/>
              </a:lnSpc>
              <a:spcBef>
                <a:spcPts val="101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705485" algn="l"/>
              </a:tabLst>
            </a:pP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Prune</a:t>
            </a:r>
            <a:r>
              <a:rPr sz="1500" spc="-15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ABDE</a:t>
            </a:r>
            <a:r>
              <a:rPr sz="1500" spc="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40" dirty="0">
                <a:solidFill>
                  <a:srgbClr val="212745"/>
                </a:solidFill>
                <a:latin typeface="Arial MT"/>
                <a:cs typeface="Arial MT"/>
              </a:rPr>
              <a:t>because</a:t>
            </a:r>
            <a:r>
              <a:rPr sz="1500" spc="-15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Arial MT"/>
                <a:cs typeface="Arial MT"/>
              </a:rPr>
              <a:t>ADE</a:t>
            </a:r>
            <a:r>
              <a:rPr sz="1500" spc="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Arial MT"/>
                <a:cs typeface="Arial MT"/>
              </a:rPr>
              <a:t>is</a:t>
            </a:r>
            <a:r>
              <a:rPr sz="1500" spc="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infrequent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50"/>
              </a:spcBef>
              <a:buClr>
                <a:srgbClr val="5ECCF3"/>
              </a:buClr>
              <a:buFont typeface="Cambria"/>
              <a:buChar char="◾"/>
            </a:pPr>
            <a:endParaRPr sz="1500">
              <a:latin typeface="Arial MT"/>
              <a:cs typeface="Arial MT"/>
            </a:endParaRPr>
          </a:p>
          <a:p>
            <a:pPr marL="381635" indent="-305435">
              <a:lnSpc>
                <a:spcPct val="100000"/>
              </a:lnSpc>
              <a:buClr>
                <a:srgbClr val="5ECCF3"/>
              </a:buClr>
              <a:buSzPct val="94444"/>
              <a:buFont typeface="Cambria"/>
              <a:buChar char="◾"/>
              <a:tabLst>
                <a:tab pos="381635" algn="l"/>
              </a:tabLst>
            </a:pP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After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candidate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pruning:</a:t>
            </a:r>
            <a:r>
              <a:rPr sz="1800" spc="-2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baseline="-13888" dirty="0">
                <a:solidFill>
                  <a:srgbClr val="212745"/>
                </a:solidFill>
                <a:latin typeface="Trebuchet MS"/>
                <a:cs typeface="Trebuchet MS"/>
              </a:rPr>
              <a:t>4</a:t>
            </a:r>
            <a:r>
              <a:rPr sz="1800" spc="217" baseline="-13888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212745"/>
                </a:solidFill>
                <a:latin typeface="Trebuchet MS"/>
                <a:cs typeface="Trebuchet MS"/>
              </a:rPr>
              <a:t>{ABCD}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 marL="193040" marR="1104900">
                        <a:lnSpc>
                          <a:spcPct val="100000"/>
                        </a:lnSpc>
                        <a:spcBef>
                          <a:spcPts val="2790"/>
                        </a:spcBef>
                      </a:pPr>
                      <a:r>
                        <a:rPr sz="2500" spc="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CANDIDATE</a:t>
                      </a:r>
                      <a:r>
                        <a:rPr sz="25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500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GENERATION</a:t>
                      </a:r>
                      <a:r>
                        <a:rPr sz="25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500" spc="-2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&amp;</a:t>
                      </a:r>
                      <a:r>
                        <a:rPr sz="25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500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PRUNING:</a:t>
                      </a:r>
                      <a:r>
                        <a:rPr sz="2500" spc="-2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5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2550" spc="-75" baseline="-16339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K-</a:t>
                      </a:r>
                      <a:r>
                        <a:rPr sz="2550" baseline="-16339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2550" spc="277" baseline="-16339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2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600" spc="229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5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2550" spc="-75" baseline="-16339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K-1 </a:t>
                      </a:r>
                      <a:r>
                        <a:rPr sz="2500" spc="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METHOD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35433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2571" y="2291388"/>
            <a:ext cx="6332430" cy="34422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ILLUSTRATING</a:t>
                      </a:r>
                      <a:r>
                        <a:rPr sz="2800" spc="-1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APRIORI</a:t>
                      </a:r>
                      <a:r>
                        <a:rPr sz="2800" spc="1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PRINCIPLE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98352" y="2288390"/>
          <a:ext cx="1635760" cy="1264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1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215">
                <a:tc>
                  <a:txBody>
                    <a:bodyPr/>
                    <a:lstStyle/>
                    <a:p>
                      <a:pPr marL="49530">
                        <a:lnSpc>
                          <a:spcPts val="1355"/>
                        </a:lnSpc>
                      </a:pPr>
                      <a:r>
                        <a:rPr sz="1150" spc="-20" dirty="0">
                          <a:latin typeface="Arial MT"/>
                          <a:cs typeface="Arial MT"/>
                        </a:rPr>
                        <a:t>Item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ts val="1355"/>
                        </a:lnSpc>
                      </a:pPr>
                      <a:r>
                        <a:rPr sz="1150" spc="-10" dirty="0">
                          <a:latin typeface="Arial MT"/>
                          <a:cs typeface="Arial MT"/>
                        </a:rPr>
                        <a:t>Count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49530">
                        <a:lnSpc>
                          <a:spcPts val="1330"/>
                        </a:lnSpc>
                        <a:spcBef>
                          <a:spcPts val="5"/>
                        </a:spcBef>
                      </a:pPr>
                      <a:r>
                        <a:rPr sz="1150" b="1" spc="-10" dirty="0">
                          <a:latin typeface="Arial"/>
                          <a:cs typeface="Arial"/>
                        </a:rPr>
                        <a:t>Bread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330"/>
                        </a:lnSpc>
                        <a:spcBef>
                          <a:spcPts val="5"/>
                        </a:spcBef>
                      </a:pPr>
                      <a:r>
                        <a:rPr sz="1150" b="1" spc="-50" dirty="0">
                          <a:latin typeface="Arial"/>
                          <a:cs typeface="Arial"/>
                        </a:rPr>
                        <a:t>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435">
                <a:tc>
                  <a:txBody>
                    <a:bodyPr/>
                    <a:lstStyle/>
                    <a:p>
                      <a:pPr marL="49530">
                        <a:lnSpc>
                          <a:spcPts val="1300"/>
                        </a:lnSpc>
                      </a:pPr>
                      <a:r>
                        <a:rPr sz="11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Coke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300"/>
                        </a:lnSpc>
                      </a:pPr>
                      <a:r>
                        <a:rPr sz="115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545">
                <a:tc>
                  <a:txBody>
                    <a:bodyPr/>
                    <a:lstStyle/>
                    <a:p>
                      <a:pPr marL="49530">
                        <a:lnSpc>
                          <a:spcPts val="1235"/>
                        </a:lnSpc>
                      </a:pPr>
                      <a:r>
                        <a:rPr sz="1150" b="1" spc="-20" dirty="0">
                          <a:latin typeface="Arial"/>
                          <a:cs typeface="Arial"/>
                        </a:rPr>
                        <a:t>Milk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235"/>
                        </a:lnSpc>
                      </a:pPr>
                      <a:r>
                        <a:rPr sz="1150" b="1" spc="-50" dirty="0">
                          <a:latin typeface="Arial"/>
                          <a:cs typeface="Arial"/>
                        </a:rPr>
                        <a:t>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49530">
                        <a:lnSpc>
                          <a:spcPts val="1280"/>
                        </a:lnSpc>
                      </a:pPr>
                      <a:r>
                        <a:rPr sz="1150" b="1" spc="-20" dirty="0">
                          <a:latin typeface="Arial"/>
                          <a:cs typeface="Arial"/>
                        </a:rPr>
                        <a:t>Beer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280"/>
                        </a:lnSpc>
                      </a:pPr>
                      <a:r>
                        <a:rPr sz="1150" b="1" spc="-50" dirty="0">
                          <a:latin typeface="Arial"/>
                          <a:cs typeface="Arial"/>
                        </a:rPr>
                        <a:t>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49530">
                        <a:lnSpc>
                          <a:spcPts val="1295"/>
                        </a:lnSpc>
                      </a:pPr>
                      <a:r>
                        <a:rPr sz="1150" b="1" spc="-10" dirty="0">
                          <a:latin typeface="Arial"/>
                          <a:cs typeface="Arial"/>
                        </a:rPr>
                        <a:t>Diaper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295"/>
                        </a:lnSpc>
                      </a:pPr>
                      <a:r>
                        <a:rPr sz="1150" b="1" spc="-50" dirty="0">
                          <a:latin typeface="Arial"/>
                          <a:cs typeface="Arial"/>
                        </a:rPr>
                        <a:t>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49530">
                        <a:lnSpc>
                          <a:spcPts val="1300"/>
                        </a:lnSpc>
                      </a:pPr>
                      <a:r>
                        <a:rPr sz="11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Eggs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300"/>
                        </a:lnSpc>
                      </a:pPr>
                      <a:r>
                        <a:rPr sz="115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608590" y="2868879"/>
          <a:ext cx="2027555" cy="1338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645">
                <a:tc>
                  <a:txBody>
                    <a:bodyPr/>
                    <a:lstStyle/>
                    <a:p>
                      <a:pPr marL="49530">
                        <a:lnSpc>
                          <a:spcPts val="1440"/>
                        </a:lnSpc>
                      </a:pPr>
                      <a:r>
                        <a:rPr sz="1250" spc="-10" dirty="0">
                          <a:latin typeface="Arial MT"/>
                          <a:cs typeface="Arial MT"/>
                        </a:rPr>
                        <a:t>Itemset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ctr">
                        <a:lnSpc>
                          <a:spcPts val="1440"/>
                        </a:lnSpc>
                      </a:pPr>
                      <a:r>
                        <a:rPr sz="1250" spc="-10" dirty="0">
                          <a:latin typeface="Arial MT"/>
                          <a:cs typeface="Arial MT"/>
                        </a:rPr>
                        <a:t>Count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49530">
                        <a:lnSpc>
                          <a:spcPts val="1420"/>
                        </a:lnSpc>
                      </a:pPr>
                      <a:r>
                        <a:rPr sz="1250" b="1" spc="-10" dirty="0">
                          <a:latin typeface="Arial"/>
                          <a:cs typeface="Arial"/>
                        </a:rPr>
                        <a:t>{Bread,Milk}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ts val="1420"/>
                        </a:lnSpc>
                      </a:pPr>
                      <a:r>
                        <a:rPr sz="1250" b="1" spc="-50" dirty="0">
                          <a:latin typeface="Arial"/>
                          <a:cs typeface="Arial"/>
                        </a:rPr>
                        <a:t>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30">
                <a:tc gridSpan="2">
                  <a:txBody>
                    <a:bodyPr/>
                    <a:lstStyle/>
                    <a:p>
                      <a:pPr marL="49530">
                        <a:lnSpc>
                          <a:spcPts val="1380"/>
                        </a:lnSpc>
                        <a:tabLst>
                          <a:tab pos="1598930" algn="l"/>
                        </a:tabLst>
                      </a:pPr>
                      <a:r>
                        <a:rPr sz="12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{Bread,Beer}</a:t>
                      </a:r>
                      <a:r>
                        <a:rPr sz="1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25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marL="49530">
                        <a:lnSpc>
                          <a:spcPts val="1330"/>
                        </a:lnSpc>
                      </a:pPr>
                      <a:r>
                        <a:rPr sz="1250" b="1" spc="-10" dirty="0">
                          <a:latin typeface="Arial"/>
                          <a:cs typeface="Arial"/>
                        </a:rPr>
                        <a:t>{Bread,Diaper}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ts val="1330"/>
                        </a:lnSpc>
                      </a:pPr>
                      <a:r>
                        <a:rPr sz="1250" b="1" spc="-50" dirty="0">
                          <a:latin typeface="Arial"/>
                          <a:cs typeface="Arial"/>
                        </a:rPr>
                        <a:t>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230">
                <a:tc gridSpan="2">
                  <a:txBody>
                    <a:bodyPr/>
                    <a:lstStyle/>
                    <a:p>
                      <a:pPr marL="49530">
                        <a:lnSpc>
                          <a:spcPts val="1385"/>
                        </a:lnSpc>
                        <a:tabLst>
                          <a:tab pos="1598930" algn="l"/>
                        </a:tabLst>
                      </a:pPr>
                      <a:r>
                        <a:rPr sz="12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{Milk,Beer}</a:t>
                      </a:r>
                      <a:r>
                        <a:rPr sz="1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25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marL="49530">
                        <a:lnSpc>
                          <a:spcPts val="1350"/>
                        </a:lnSpc>
                      </a:pPr>
                      <a:r>
                        <a:rPr sz="1250" b="1" spc="-10" dirty="0">
                          <a:latin typeface="Arial"/>
                          <a:cs typeface="Arial"/>
                        </a:rPr>
                        <a:t>{Milk,Diaper}</a:t>
                      </a:r>
                      <a:endParaRPr sz="1250">
                        <a:latin typeface="Arial"/>
                        <a:cs typeface="Arial"/>
                      </a:endParaRPr>
                    </a:p>
                    <a:p>
                      <a:pPr marL="49530">
                        <a:lnSpc>
                          <a:spcPts val="1465"/>
                        </a:lnSpc>
                      </a:pPr>
                      <a:r>
                        <a:rPr sz="1250" b="1" spc="-10" dirty="0">
                          <a:latin typeface="Arial"/>
                          <a:cs typeface="Arial"/>
                        </a:rPr>
                        <a:t>{Beer,Diaper}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ts val="1350"/>
                        </a:lnSpc>
                      </a:pPr>
                      <a:r>
                        <a:rPr sz="1250" b="1" spc="-50" dirty="0">
                          <a:latin typeface="Arial"/>
                          <a:cs typeface="Arial"/>
                        </a:rPr>
                        <a:t>3</a:t>
                      </a:r>
                      <a:endParaRPr sz="1250">
                        <a:latin typeface="Arial"/>
                        <a:cs typeface="Arial"/>
                      </a:endParaRPr>
                    </a:p>
                    <a:p>
                      <a:pPr marR="29845" algn="ctr">
                        <a:lnSpc>
                          <a:spcPts val="1465"/>
                        </a:lnSpc>
                      </a:pPr>
                      <a:r>
                        <a:rPr sz="1250" b="1" spc="-50" dirty="0">
                          <a:latin typeface="Arial"/>
                          <a:cs typeface="Arial"/>
                        </a:rPr>
                        <a:t>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18489" y="4662673"/>
          <a:ext cx="2171700" cy="897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8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pPr marL="27940">
                        <a:lnSpc>
                          <a:spcPts val="1345"/>
                        </a:lnSpc>
                      </a:pPr>
                      <a:r>
                        <a:rPr sz="1150" spc="-10" dirty="0">
                          <a:latin typeface="Arial MT"/>
                          <a:cs typeface="Arial MT"/>
                        </a:rPr>
                        <a:t>Itemset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7470">
                        <a:lnSpc>
                          <a:spcPts val="1345"/>
                        </a:lnSpc>
                      </a:pPr>
                      <a:r>
                        <a:rPr sz="1150" spc="-10" dirty="0">
                          <a:latin typeface="Arial MT"/>
                          <a:cs typeface="Arial MT"/>
                        </a:rPr>
                        <a:t>Count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762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marL="27940">
                        <a:lnSpc>
                          <a:spcPts val="1350"/>
                        </a:lnSpc>
                      </a:pPr>
                      <a:r>
                        <a:rPr sz="11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{</a:t>
                      </a:r>
                      <a:r>
                        <a:rPr sz="115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Beer,</a:t>
                      </a:r>
                      <a:r>
                        <a:rPr sz="1150" b="1" spc="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Diaper,</a:t>
                      </a:r>
                      <a:r>
                        <a:rPr sz="1150" b="1" spc="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Milk}</a:t>
                      </a:r>
                      <a:endParaRPr sz="1150">
                        <a:latin typeface="Arial"/>
                        <a:cs typeface="Arial"/>
                      </a:endParaRPr>
                    </a:p>
                    <a:p>
                      <a:pPr marL="27940">
                        <a:lnSpc>
                          <a:spcPts val="1360"/>
                        </a:lnSpc>
                      </a:pPr>
                      <a:r>
                        <a:rPr sz="11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{</a:t>
                      </a:r>
                      <a:r>
                        <a:rPr sz="1150" b="1" spc="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Beer,Bread,</a:t>
                      </a:r>
                      <a:r>
                        <a:rPr sz="1150" b="1" spc="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Diaper}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150">
                      <a:solidFill>
                        <a:srgbClr val="595959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9595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15240" algn="ctr">
                        <a:lnSpc>
                          <a:spcPts val="1350"/>
                        </a:lnSpc>
                      </a:pPr>
                      <a:r>
                        <a:rPr sz="115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150">
                        <a:latin typeface="Arial"/>
                        <a:cs typeface="Arial"/>
                      </a:endParaRPr>
                    </a:p>
                    <a:p>
                      <a:pPr marR="15240" algn="ctr">
                        <a:lnSpc>
                          <a:spcPts val="1360"/>
                        </a:lnSpc>
                      </a:pPr>
                      <a:r>
                        <a:rPr sz="115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545">
                <a:tc>
                  <a:txBody>
                    <a:bodyPr/>
                    <a:lstStyle/>
                    <a:p>
                      <a:pPr marL="27940">
                        <a:lnSpc>
                          <a:spcPts val="1240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{Bread,</a:t>
                      </a:r>
                      <a:r>
                        <a:rPr sz="1150" b="1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dirty="0">
                          <a:latin typeface="Arial"/>
                          <a:cs typeface="Arial"/>
                        </a:rPr>
                        <a:t>Diaper,</a:t>
                      </a:r>
                      <a:r>
                        <a:rPr sz="1150" b="1" spc="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spc="-20" dirty="0">
                          <a:latin typeface="Arial"/>
                          <a:cs typeface="Arial"/>
                        </a:rPr>
                        <a:t>Milk}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150">
                      <a:solidFill>
                        <a:srgbClr val="595959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ts val="1240"/>
                        </a:lnSpc>
                      </a:pPr>
                      <a:r>
                        <a:rPr sz="1150" b="1" spc="-50" dirty="0">
                          <a:latin typeface="Arial"/>
                          <a:cs typeface="Arial"/>
                        </a:rPr>
                        <a:t>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0">
                      <a:solidFill>
                        <a:srgbClr val="FFFFFF"/>
                      </a:solidFill>
                      <a:prstDash val="solid"/>
                    </a:lnL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7867">
                      <a:solidFill>
                        <a:srgbClr val="595959"/>
                      </a:solidFill>
                      <a:prstDash val="solid"/>
                    </a:lnR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27940">
                        <a:lnSpc>
                          <a:spcPts val="1290"/>
                        </a:lnSpc>
                      </a:pPr>
                      <a:r>
                        <a:rPr sz="11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{Beer,</a:t>
                      </a:r>
                      <a:r>
                        <a:rPr sz="1150" b="1" spc="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Bread,</a:t>
                      </a:r>
                      <a:r>
                        <a:rPr sz="1150" b="1" spc="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Milk}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150">
                      <a:solidFill>
                        <a:srgbClr val="595959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59595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15240" algn="ctr">
                        <a:lnSpc>
                          <a:spcPts val="1290"/>
                        </a:lnSpc>
                      </a:pPr>
                      <a:r>
                        <a:rPr sz="115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595959"/>
                      </a:solidFill>
                      <a:prstDash val="solid"/>
                    </a:lnR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058704" y="2260091"/>
            <a:ext cx="14319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Tahoma"/>
                <a:cs typeface="Tahoma"/>
              </a:rPr>
              <a:t>Items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(1-</a:t>
            </a:r>
            <a:r>
              <a:rPr sz="1400" spc="-10" dirty="0">
                <a:latin typeface="Tahoma"/>
                <a:cs typeface="Tahoma"/>
              </a:rPr>
              <a:t>itemsets)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43776" y="3204971"/>
            <a:ext cx="13601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Tahoma"/>
                <a:cs typeface="Tahoma"/>
              </a:rPr>
              <a:t>Pairs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(2-</a:t>
            </a:r>
            <a:r>
              <a:rPr sz="1400" spc="-10" dirty="0">
                <a:latin typeface="Tahoma"/>
                <a:cs typeface="Tahoma"/>
              </a:rPr>
              <a:t>itemsets)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59104" y="4317492"/>
            <a:ext cx="15449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latin typeface="Tahoma"/>
                <a:cs typeface="Tahoma"/>
              </a:rPr>
              <a:t>Triplets </a:t>
            </a:r>
            <a:r>
              <a:rPr sz="1400" spc="-40" dirty="0">
                <a:latin typeface="Tahoma"/>
                <a:cs typeface="Tahoma"/>
              </a:rPr>
              <a:t>(3-</a:t>
            </a:r>
            <a:r>
              <a:rPr sz="1400" spc="-10" dirty="0">
                <a:latin typeface="Tahoma"/>
                <a:cs typeface="Tahoma"/>
              </a:rPr>
              <a:t>itemsets)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10952" y="4256967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38860" y="180727"/>
                </a:moveTo>
                <a:lnTo>
                  <a:pt x="24489" y="182645"/>
                </a:lnTo>
                <a:lnTo>
                  <a:pt x="12388" y="189680"/>
                </a:lnTo>
                <a:lnTo>
                  <a:pt x="3808" y="200740"/>
                </a:lnTo>
                <a:lnTo>
                  <a:pt x="0" y="214730"/>
                </a:lnTo>
                <a:lnTo>
                  <a:pt x="1917" y="229102"/>
                </a:lnTo>
                <a:lnTo>
                  <a:pt x="8953" y="241203"/>
                </a:lnTo>
                <a:lnTo>
                  <a:pt x="20013" y="249782"/>
                </a:lnTo>
                <a:lnTo>
                  <a:pt x="34002" y="253591"/>
                </a:lnTo>
                <a:lnTo>
                  <a:pt x="269275" y="269275"/>
                </a:lnTo>
                <a:lnTo>
                  <a:pt x="268383" y="255887"/>
                </a:lnTo>
                <a:lnTo>
                  <a:pt x="204250" y="255887"/>
                </a:lnTo>
                <a:lnTo>
                  <a:pt x="135536" y="187172"/>
                </a:lnTo>
                <a:lnTo>
                  <a:pt x="38860" y="180727"/>
                </a:lnTo>
                <a:close/>
              </a:path>
              <a:path w="269875" h="269875">
                <a:moveTo>
                  <a:pt x="135536" y="187172"/>
                </a:moveTo>
                <a:lnTo>
                  <a:pt x="204250" y="255887"/>
                </a:lnTo>
                <a:lnTo>
                  <a:pt x="212857" y="247280"/>
                </a:lnTo>
                <a:lnTo>
                  <a:pt x="198074" y="232497"/>
                </a:lnTo>
                <a:lnTo>
                  <a:pt x="193636" y="232497"/>
                </a:lnTo>
                <a:lnTo>
                  <a:pt x="193319" y="227743"/>
                </a:lnTo>
                <a:lnTo>
                  <a:pt x="153978" y="188402"/>
                </a:lnTo>
                <a:lnTo>
                  <a:pt x="135536" y="187172"/>
                </a:lnTo>
                <a:close/>
              </a:path>
              <a:path w="269875" h="269875">
                <a:moveTo>
                  <a:pt x="204461" y="221673"/>
                </a:moveTo>
                <a:lnTo>
                  <a:pt x="195855" y="230278"/>
                </a:lnTo>
                <a:lnTo>
                  <a:pt x="212857" y="247280"/>
                </a:lnTo>
                <a:lnTo>
                  <a:pt x="204250" y="255887"/>
                </a:lnTo>
                <a:lnTo>
                  <a:pt x="268383" y="255887"/>
                </a:lnTo>
                <a:lnTo>
                  <a:pt x="267235" y="238674"/>
                </a:lnTo>
                <a:lnTo>
                  <a:pt x="221462" y="238674"/>
                </a:lnTo>
                <a:lnTo>
                  <a:pt x="204461" y="221673"/>
                </a:lnTo>
                <a:close/>
              </a:path>
              <a:path w="269875" h="269875">
                <a:moveTo>
                  <a:pt x="221673" y="204461"/>
                </a:moveTo>
                <a:lnTo>
                  <a:pt x="204461" y="221673"/>
                </a:lnTo>
                <a:lnTo>
                  <a:pt x="221462" y="238674"/>
                </a:lnTo>
                <a:lnTo>
                  <a:pt x="238674" y="221462"/>
                </a:lnTo>
                <a:lnTo>
                  <a:pt x="221673" y="204461"/>
                </a:lnTo>
                <a:close/>
              </a:path>
              <a:path w="269875" h="269875">
                <a:moveTo>
                  <a:pt x="230279" y="195854"/>
                </a:moveTo>
                <a:lnTo>
                  <a:pt x="221673" y="204461"/>
                </a:lnTo>
                <a:lnTo>
                  <a:pt x="238674" y="221462"/>
                </a:lnTo>
                <a:lnTo>
                  <a:pt x="221462" y="238674"/>
                </a:lnTo>
                <a:lnTo>
                  <a:pt x="267235" y="238674"/>
                </a:lnTo>
                <a:lnTo>
                  <a:pt x="265514" y="212855"/>
                </a:lnTo>
                <a:lnTo>
                  <a:pt x="247280" y="212855"/>
                </a:lnTo>
                <a:lnTo>
                  <a:pt x="230279" y="195854"/>
                </a:lnTo>
                <a:close/>
              </a:path>
              <a:path w="269875" h="269875">
                <a:moveTo>
                  <a:pt x="193319" y="227743"/>
                </a:moveTo>
                <a:lnTo>
                  <a:pt x="193636" y="232497"/>
                </a:lnTo>
                <a:lnTo>
                  <a:pt x="195855" y="230278"/>
                </a:lnTo>
                <a:lnTo>
                  <a:pt x="193319" y="227743"/>
                </a:lnTo>
                <a:close/>
              </a:path>
              <a:path w="269875" h="269875">
                <a:moveTo>
                  <a:pt x="195855" y="230278"/>
                </a:moveTo>
                <a:lnTo>
                  <a:pt x="193636" y="232497"/>
                </a:lnTo>
                <a:lnTo>
                  <a:pt x="198074" y="232497"/>
                </a:lnTo>
                <a:lnTo>
                  <a:pt x="195855" y="230278"/>
                </a:lnTo>
                <a:close/>
              </a:path>
              <a:path w="269875" h="269875">
                <a:moveTo>
                  <a:pt x="192090" y="209302"/>
                </a:moveTo>
                <a:lnTo>
                  <a:pt x="193319" y="227743"/>
                </a:lnTo>
                <a:lnTo>
                  <a:pt x="195855" y="230278"/>
                </a:lnTo>
                <a:lnTo>
                  <a:pt x="204461" y="221673"/>
                </a:lnTo>
                <a:lnTo>
                  <a:pt x="192090" y="209302"/>
                </a:lnTo>
                <a:close/>
              </a:path>
              <a:path w="269875" h="269875">
                <a:moveTo>
                  <a:pt x="153978" y="188402"/>
                </a:moveTo>
                <a:lnTo>
                  <a:pt x="193319" y="227743"/>
                </a:lnTo>
                <a:lnTo>
                  <a:pt x="192090" y="209302"/>
                </a:lnTo>
                <a:lnTo>
                  <a:pt x="172419" y="189631"/>
                </a:lnTo>
                <a:lnTo>
                  <a:pt x="153978" y="188402"/>
                </a:lnTo>
                <a:close/>
              </a:path>
              <a:path w="269875" h="269875">
                <a:moveTo>
                  <a:pt x="190861" y="190861"/>
                </a:moveTo>
                <a:lnTo>
                  <a:pt x="192090" y="209302"/>
                </a:lnTo>
                <a:lnTo>
                  <a:pt x="204461" y="221673"/>
                </a:lnTo>
                <a:lnTo>
                  <a:pt x="221673" y="204461"/>
                </a:lnTo>
                <a:lnTo>
                  <a:pt x="209303" y="192090"/>
                </a:lnTo>
                <a:lnTo>
                  <a:pt x="190861" y="190861"/>
                </a:lnTo>
                <a:close/>
              </a:path>
              <a:path w="269875" h="269875">
                <a:moveTo>
                  <a:pt x="187173" y="135536"/>
                </a:moveTo>
                <a:lnTo>
                  <a:pt x="188402" y="153977"/>
                </a:lnTo>
                <a:lnTo>
                  <a:pt x="227744" y="193320"/>
                </a:lnTo>
                <a:lnTo>
                  <a:pt x="232497" y="193636"/>
                </a:lnTo>
                <a:lnTo>
                  <a:pt x="230279" y="195854"/>
                </a:lnTo>
                <a:lnTo>
                  <a:pt x="247280" y="212855"/>
                </a:lnTo>
                <a:lnTo>
                  <a:pt x="255887" y="204250"/>
                </a:lnTo>
                <a:lnTo>
                  <a:pt x="187173" y="135536"/>
                </a:lnTo>
                <a:close/>
              </a:path>
              <a:path w="269875" h="269875">
                <a:moveTo>
                  <a:pt x="214730" y="0"/>
                </a:moveTo>
                <a:lnTo>
                  <a:pt x="200740" y="3808"/>
                </a:lnTo>
                <a:lnTo>
                  <a:pt x="189680" y="12388"/>
                </a:lnTo>
                <a:lnTo>
                  <a:pt x="182645" y="24488"/>
                </a:lnTo>
                <a:lnTo>
                  <a:pt x="180728" y="38860"/>
                </a:lnTo>
                <a:lnTo>
                  <a:pt x="187173" y="135536"/>
                </a:lnTo>
                <a:lnTo>
                  <a:pt x="255887" y="204250"/>
                </a:lnTo>
                <a:lnTo>
                  <a:pt x="247280" y="212855"/>
                </a:lnTo>
                <a:lnTo>
                  <a:pt x="265514" y="212855"/>
                </a:lnTo>
                <a:lnTo>
                  <a:pt x="253591" y="34002"/>
                </a:lnTo>
                <a:lnTo>
                  <a:pt x="249782" y="20013"/>
                </a:lnTo>
                <a:lnTo>
                  <a:pt x="241203" y="8953"/>
                </a:lnTo>
                <a:lnTo>
                  <a:pt x="229102" y="1917"/>
                </a:lnTo>
                <a:lnTo>
                  <a:pt x="214730" y="0"/>
                </a:lnTo>
                <a:close/>
              </a:path>
              <a:path w="269875" h="269875">
                <a:moveTo>
                  <a:pt x="172419" y="189631"/>
                </a:moveTo>
                <a:lnTo>
                  <a:pt x="192090" y="209302"/>
                </a:lnTo>
                <a:lnTo>
                  <a:pt x="190861" y="190861"/>
                </a:lnTo>
                <a:lnTo>
                  <a:pt x="172419" y="189631"/>
                </a:lnTo>
                <a:close/>
              </a:path>
              <a:path w="269875" h="269875">
                <a:moveTo>
                  <a:pt x="209303" y="192090"/>
                </a:moveTo>
                <a:lnTo>
                  <a:pt x="221673" y="204461"/>
                </a:lnTo>
                <a:lnTo>
                  <a:pt x="230279" y="195854"/>
                </a:lnTo>
                <a:lnTo>
                  <a:pt x="227744" y="193320"/>
                </a:lnTo>
                <a:lnTo>
                  <a:pt x="209303" y="192090"/>
                </a:lnTo>
                <a:close/>
              </a:path>
              <a:path w="269875" h="269875">
                <a:moveTo>
                  <a:pt x="227744" y="193320"/>
                </a:moveTo>
                <a:lnTo>
                  <a:pt x="230279" y="195854"/>
                </a:lnTo>
                <a:lnTo>
                  <a:pt x="232497" y="193636"/>
                </a:lnTo>
                <a:lnTo>
                  <a:pt x="227744" y="193320"/>
                </a:lnTo>
                <a:close/>
              </a:path>
              <a:path w="269875" h="269875">
                <a:moveTo>
                  <a:pt x="188402" y="153977"/>
                </a:moveTo>
                <a:lnTo>
                  <a:pt x="189631" y="172419"/>
                </a:lnTo>
                <a:lnTo>
                  <a:pt x="209303" y="192090"/>
                </a:lnTo>
                <a:lnTo>
                  <a:pt x="227744" y="193320"/>
                </a:lnTo>
                <a:lnTo>
                  <a:pt x="188402" y="153977"/>
                </a:lnTo>
                <a:close/>
              </a:path>
              <a:path w="269875" h="269875">
                <a:moveTo>
                  <a:pt x="189631" y="172419"/>
                </a:moveTo>
                <a:lnTo>
                  <a:pt x="190861" y="190861"/>
                </a:lnTo>
                <a:lnTo>
                  <a:pt x="209303" y="192090"/>
                </a:lnTo>
                <a:lnTo>
                  <a:pt x="189631" y="172419"/>
                </a:lnTo>
                <a:close/>
              </a:path>
              <a:path w="269875" h="269875">
                <a:moveTo>
                  <a:pt x="49319" y="32105"/>
                </a:moveTo>
                <a:lnTo>
                  <a:pt x="32106" y="49317"/>
                </a:lnTo>
                <a:lnTo>
                  <a:pt x="172419" y="189631"/>
                </a:lnTo>
                <a:lnTo>
                  <a:pt x="190861" y="190861"/>
                </a:lnTo>
                <a:lnTo>
                  <a:pt x="189631" y="172419"/>
                </a:lnTo>
                <a:lnTo>
                  <a:pt x="49319" y="32105"/>
                </a:lnTo>
                <a:close/>
              </a:path>
              <a:path w="269875" h="269875">
                <a:moveTo>
                  <a:pt x="23500" y="57924"/>
                </a:moveTo>
                <a:lnTo>
                  <a:pt x="14894" y="66530"/>
                </a:lnTo>
                <a:lnTo>
                  <a:pt x="135536" y="187172"/>
                </a:lnTo>
                <a:lnTo>
                  <a:pt x="153978" y="188402"/>
                </a:lnTo>
                <a:lnTo>
                  <a:pt x="23500" y="57924"/>
                </a:lnTo>
                <a:close/>
              </a:path>
              <a:path w="269875" h="269875">
                <a:moveTo>
                  <a:pt x="66530" y="14894"/>
                </a:moveTo>
                <a:lnTo>
                  <a:pt x="57924" y="23500"/>
                </a:lnTo>
                <a:lnTo>
                  <a:pt x="188402" y="153977"/>
                </a:lnTo>
                <a:lnTo>
                  <a:pt x="187173" y="135536"/>
                </a:lnTo>
                <a:lnTo>
                  <a:pt x="66530" y="14894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67852" y="2713917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38860" y="180727"/>
                </a:moveTo>
                <a:lnTo>
                  <a:pt x="24489" y="182645"/>
                </a:lnTo>
                <a:lnTo>
                  <a:pt x="12388" y="189680"/>
                </a:lnTo>
                <a:lnTo>
                  <a:pt x="3808" y="200740"/>
                </a:lnTo>
                <a:lnTo>
                  <a:pt x="0" y="214730"/>
                </a:lnTo>
                <a:lnTo>
                  <a:pt x="1917" y="229102"/>
                </a:lnTo>
                <a:lnTo>
                  <a:pt x="8953" y="241203"/>
                </a:lnTo>
                <a:lnTo>
                  <a:pt x="20013" y="249782"/>
                </a:lnTo>
                <a:lnTo>
                  <a:pt x="34002" y="253591"/>
                </a:lnTo>
                <a:lnTo>
                  <a:pt x="269276" y="269275"/>
                </a:lnTo>
                <a:lnTo>
                  <a:pt x="268384" y="255887"/>
                </a:lnTo>
                <a:lnTo>
                  <a:pt x="204250" y="255887"/>
                </a:lnTo>
                <a:lnTo>
                  <a:pt x="135536" y="187172"/>
                </a:lnTo>
                <a:lnTo>
                  <a:pt x="38860" y="180727"/>
                </a:lnTo>
                <a:close/>
              </a:path>
              <a:path w="269875" h="269875">
                <a:moveTo>
                  <a:pt x="135536" y="187172"/>
                </a:moveTo>
                <a:lnTo>
                  <a:pt x="204250" y="255887"/>
                </a:lnTo>
                <a:lnTo>
                  <a:pt x="212857" y="247280"/>
                </a:lnTo>
                <a:lnTo>
                  <a:pt x="198074" y="232497"/>
                </a:lnTo>
                <a:lnTo>
                  <a:pt x="193636" y="232497"/>
                </a:lnTo>
                <a:lnTo>
                  <a:pt x="193319" y="227743"/>
                </a:lnTo>
                <a:lnTo>
                  <a:pt x="153978" y="188402"/>
                </a:lnTo>
                <a:lnTo>
                  <a:pt x="135536" y="187172"/>
                </a:lnTo>
                <a:close/>
              </a:path>
              <a:path w="269875" h="269875">
                <a:moveTo>
                  <a:pt x="204461" y="221673"/>
                </a:moveTo>
                <a:lnTo>
                  <a:pt x="195855" y="230278"/>
                </a:lnTo>
                <a:lnTo>
                  <a:pt x="212857" y="247280"/>
                </a:lnTo>
                <a:lnTo>
                  <a:pt x="204250" y="255887"/>
                </a:lnTo>
                <a:lnTo>
                  <a:pt x="268384" y="255887"/>
                </a:lnTo>
                <a:lnTo>
                  <a:pt x="267236" y="238674"/>
                </a:lnTo>
                <a:lnTo>
                  <a:pt x="221462" y="238674"/>
                </a:lnTo>
                <a:lnTo>
                  <a:pt x="204461" y="221673"/>
                </a:lnTo>
                <a:close/>
              </a:path>
              <a:path w="269875" h="269875">
                <a:moveTo>
                  <a:pt x="221673" y="204461"/>
                </a:moveTo>
                <a:lnTo>
                  <a:pt x="204461" y="221673"/>
                </a:lnTo>
                <a:lnTo>
                  <a:pt x="221462" y="238674"/>
                </a:lnTo>
                <a:lnTo>
                  <a:pt x="238674" y="221462"/>
                </a:lnTo>
                <a:lnTo>
                  <a:pt x="221673" y="204461"/>
                </a:lnTo>
                <a:close/>
              </a:path>
              <a:path w="269875" h="269875">
                <a:moveTo>
                  <a:pt x="230279" y="195854"/>
                </a:moveTo>
                <a:lnTo>
                  <a:pt x="221673" y="204461"/>
                </a:lnTo>
                <a:lnTo>
                  <a:pt x="238674" y="221462"/>
                </a:lnTo>
                <a:lnTo>
                  <a:pt x="221462" y="238674"/>
                </a:lnTo>
                <a:lnTo>
                  <a:pt x="267236" y="238674"/>
                </a:lnTo>
                <a:lnTo>
                  <a:pt x="265515" y="212855"/>
                </a:lnTo>
                <a:lnTo>
                  <a:pt x="247280" y="212855"/>
                </a:lnTo>
                <a:lnTo>
                  <a:pt x="230279" y="195854"/>
                </a:lnTo>
                <a:close/>
              </a:path>
              <a:path w="269875" h="269875">
                <a:moveTo>
                  <a:pt x="193319" y="227743"/>
                </a:moveTo>
                <a:lnTo>
                  <a:pt x="193636" y="232497"/>
                </a:lnTo>
                <a:lnTo>
                  <a:pt x="195855" y="230278"/>
                </a:lnTo>
                <a:lnTo>
                  <a:pt x="193319" y="227743"/>
                </a:lnTo>
                <a:close/>
              </a:path>
              <a:path w="269875" h="269875">
                <a:moveTo>
                  <a:pt x="195855" y="230278"/>
                </a:moveTo>
                <a:lnTo>
                  <a:pt x="193636" y="232497"/>
                </a:lnTo>
                <a:lnTo>
                  <a:pt x="198074" y="232497"/>
                </a:lnTo>
                <a:lnTo>
                  <a:pt x="195855" y="230278"/>
                </a:lnTo>
                <a:close/>
              </a:path>
              <a:path w="269875" h="269875">
                <a:moveTo>
                  <a:pt x="192090" y="209302"/>
                </a:moveTo>
                <a:lnTo>
                  <a:pt x="193319" y="227743"/>
                </a:lnTo>
                <a:lnTo>
                  <a:pt x="195855" y="230278"/>
                </a:lnTo>
                <a:lnTo>
                  <a:pt x="204461" y="221673"/>
                </a:lnTo>
                <a:lnTo>
                  <a:pt x="192090" y="209302"/>
                </a:lnTo>
                <a:close/>
              </a:path>
              <a:path w="269875" h="269875">
                <a:moveTo>
                  <a:pt x="153978" y="188402"/>
                </a:moveTo>
                <a:lnTo>
                  <a:pt x="193319" y="227743"/>
                </a:lnTo>
                <a:lnTo>
                  <a:pt x="192090" y="209302"/>
                </a:lnTo>
                <a:lnTo>
                  <a:pt x="172419" y="189631"/>
                </a:lnTo>
                <a:lnTo>
                  <a:pt x="153978" y="188402"/>
                </a:lnTo>
                <a:close/>
              </a:path>
              <a:path w="269875" h="269875">
                <a:moveTo>
                  <a:pt x="190861" y="190861"/>
                </a:moveTo>
                <a:lnTo>
                  <a:pt x="192090" y="209302"/>
                </a:lnTo>
                <a:lnTo>
                  <a:pt x="204461" y="221673"/>
                </a:lnTo>
                <a:lnTo>
                  <a:pt x="221673" y="204461"/>
                </a:lnTo>
                <a:lnTo>
                  <a:pt x="209302" y="192090"/>
                </a:lnTo>
                <a:lnTo>
                  <a:pt x="190861" y="190861"/>
                </a:lnTo>
                <a:close/>
              </a:path>
              <a:path w="269875" h="269875">
                <a:moveTo>
                  <a:pt x="187173" y="135536"/>
                </a:moveTo>
                <a:lnTo>
                  <a:pt x="188402" y="153977"/>
                </a:lnTo>
                <a:lnTo>
                  <a:pt x="227744" y="193320"/>
                </a:lnTo>
                <a:lnTo>
                  <a:pt x="232497" y="193636"/>
                </a:lnTo>
                <a:lnTo>
                  <a:pt x="230279" y="195854"/>
                </a:lnTo>
                <a:lnTo>
                  <a:pt x="247280" y="212855"/>
                </a:lnTo>
                <a:lnTo>
                  <a:pt x="255887" y="204250"/>
                </a:lnTo>
                <a:lnTo>
                  <a:pt x="187173" y="135536"/>
                </a:lnTo>
                <a:close/>
              </a:path>
              <a:path w="269875" h="269875">
                <a:moveTo>
                  <a:pt x="214730" y="0"/>
                </a:moveTo>
                <a:lnTo>
                  <a:pt x="200740" y="3808"/>
                </a:lnTo>
                <a:lnTo>
                  <a:pt x="189680" y="12388"/>
                </a:lnTo>
                <a:lnTo>
                  <a:pt x="182645" y="24488"/>
                </a:lnTo>
                <a:lnTo>
                  <a:pt x="180728" y="38860"/>
                </a:lnTo>
                <a:lnTo>
                  <a:pt x="187173" y="135536"/>
                </a:lnTo>
                <a:lnTo>
                  <a:pt x="255887" y="204250"/>
                </a:lnTo>
                <a:lnTo>
                  <a:pt x="247280" y="212855"/>
                </a:lnTo>
                <a:lnTo>
                  <a:pt x="265515" y="212855"/>
                </a:lnTo>
                <a:lnTo>
                  <a:pt x="253591" y="34002"/>
                </a:lnTo>
                <a:lnTo>
                  <a:pt x="249782" y="20013"/>
                </a:lnTo>
                <a:lnTo>
                  <a:pt x="241203" y="8953"/>
                </a:lnTo>
                <a:lnTo>
                  <a:pt x="229102" y="1917"/>
                </a:lnTo>
                <a:lnTo>
                  <a:pt x="214730" y="0"/>
                </a:lnTo>
                <a:close/>
              </a:path>
              <a:path w="269875" h="269875">
                <a:moveTo>
                  <a:pt x="172419" y="189631"/>
                </a:moveTo>
                <a:lnTo>
                  <a:pt x="192090" y="209302"/>
                </a:lnTo>
                <a:lnTo>
                  <a:pt x="190861" y="190861"/>
                </a:lnTo>
                <a:lnTo>
                  <a:pt x="172419" y="189631"/>
                </a:lnTo>
                <a:close/>
              </a:path>
              <a:path w="269875" h="269875">
                <a:moveTo>
                  <a:pt x="209302" y="192090"/>
                </a:moveTo>
                <a:lnTo>
                  <a:pt x="221673" y="204461"/>
                </a:lnTo>
                <a:lnTo>
                  <a:pt x="230279" y="195854"/>
                </a:lnTo>
                <a:lnTo>
                  <a:pt x="227744" y="193320"/>
                </a:lnTo>
                <a:lnTo>
                  <a:pt x="209302" y="192090"/>
                </a:lnTo>
                <a:close/>
              </a:path>
              <a:path w="269875" h="269875">
                <a:moveTo>
                  <a:pt x="227744" y="193320"/>
                </a:moveTo>
                <a:lnTo>
                  <a:pt x="230279" y="195854"/>
                </a:lnTo>
                <a:lnTo>
                  <a:pt x="232497" y="193636"/>
                </a:lnTo>
                <a:lnTo>
                  <a:pt x="227744" y="193320"/>
                </a:lnTo>
                <a:close/>
              </a:path>
              <a:path w="269875" h="269875">
                <a:moveTo>
                  <a:pt x="188402" y="153977"/>
                </a:moveTo>
                <a:lnTo>
                  <a:pt x="189631" y="172419"/>
                </a:lnTo>
                <a:lnTo>
                  <a:pt x="209302" y="192090"/>
                </a:lnTo>
                <a:lnTo>
                  <a:pt x="227744" y="193320"/>
                </a:lnTo>
                <a:lnTo>
                  <a:pt x="188402" y="153977"/>
                </a:lnTo>
                <a:close/>
              </a:path>
              <a:path w="269875" h="269875">
                <a:moveTo>
                  <a:pt x="189631" y="172419"/>
                </a:moveTo>
                <a:lnTo>
                  <a:pt x="190861" y="190861"/>
                </a:lnTo>
                <a:lnTo>
                  <a:pt x="209302" y="192090"/>
                </a:lnTo>
                <a:lnTo>
                  <a:pt x="189631" y="172419"/>
                </a:lnTo>
                <a:close/>
              </a:path>
              <a:path w="269875" h="269875">
                <a:moveTo>
                  <a:pt x="49319" y="32106"/>
                </a:moveTo>
                <a:lnTo>
                  <a:pt x="32106" y="49317"/>
                </a:lnTo>
                <a:lnTo>
                  <a:pt x="172419" y="189631"/>
                </a:lnTo>
                <a:lnTo>
                  <a:pt x="190861" y="190861"/>
                </a:lnTo>
                <a:lnTo>
                  <a:pt x="189631" y="172419"/>
                </a:lnTo>
                <a:lnTo>
                  <a:pt x="49319" y="32106"/>
                </a:lnTo>
                <a:close/>
              </a:path>
              <a:path w="269875" h="269875">
                <a:moveTo>
                  <a:pt x="23500" y="57924"/>
                </a:moveTo>
                <a:lnTo>
                  <a:pt x="14894" y="66530"/>
                </a:lnTo>
                <a:lnTo>
                  <a:pt x="135536" y="187172"/>
                </a:lnTo>
                <a:lnTo>
                  <a:pt x="153978" y="188402"/>
                </a:lnTo>
                <a:lnTo>
                  <a:pt x="23500" y="57924"/>
                </a:lnTo>
                <a:close/>
              </a:path>
              <a:path w="269875" h="269875">
                <a:moveTo>
                  <a:pt x="66530" y="14894"/>
                </a:moveTo>
                <a:lnTo>
                  <a:pt x="57924" y="23500"/>
                </a:lnTo>
                <a:lnTo>
                  <a:pt x="188402" y="153977"/>
                </a:lnTo>
                <a:lnTo>
                  <a:pt x="187173" y="135536"/>
                </a:lnTo>
                <a:lnTo>
                  <a:pt x="66530" y="14894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74547" y="3823031"/>
            <a:ext cx="2049145" cy="323215"/>
          </a:xfrm>
          <a:prstGeom prst="rect">
            <a:avLst/>
          </a:prstGeom>
          <a:solidFill>
            <a:srgbClr val="FFFF99"/>
          </a:solidFill>
          <a:ln w="15875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365"/>
              </a:spcBef>
            </a:pPr>
            <a:r>
              <a:rPr sz="1500" dirty="0">
                <a:latin typeface="Tahoma"/>
                <a:cs typeface="Tahoma"/>
              </a:rPr>
              <a:t>Minimum</a:t>
            </a:r>
            <a:r>
              <a:rPr sz="1500" spc="-2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Support</a:t>
            </a:r>
            <a:r>
              <a:rPr sz="1500" spc="-2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=</a:t>
            </a:r>
            <a:r>
              <a:rPr sz="1500" spc="-30" dirty="0">
                <a:latin typeface="Tahoma"/>
                <a:cs typeface="Tahoma"/>
              </a:rPr>
              <a:t> </a:t>
            </a:r>
            <a:r>
              <a:rPr sz="1500" spc="-50" dirty="0">
                <a:latin typeface="Tahoma"/>
                <a:cs typeface="Tahoma"/>
              </a:rPr>
              <a:t>3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828914" y="1956031"/>
          <a:ext cx="1924685" cy="111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7960">
                <a:tc>
                  <a:txBody>
                    <a:bodyPr/>
                    <a:lstStyle/>
                    <a:p>
                      <a:pPr marL="40005">
                        <a:lnSpc>
                          <a:spcPts val="900"/>
                        </a:lnSpc>
                      </a:pPr>
                      <a:r>
                        <a:rPr sz="850" b="1" i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TID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900"/>
                        </a:lnSpc>
                      </a:pPr>
                      <a:r>
                        <a:rPr sz="850" b="1" i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Items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40005">
                        <a:lnSpc>
                          <a:spcPts val="1080"/>
                        </a:lnSpc>
                      </a:pPr>
                      <a:r>
                        <a:rPr sz="950" b="1" spc="-5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080"/>
                        </a:lnSpc>
                      </a:pP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 </a:t>
                      </a:r>
                      <a:r>
                        <a:rPr sz="95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40005">
                        <a:lnSpc>
                          <a:spcPts val="1080"/>
                        </a:lnSpc>
                      </a:pPr>
                      <a:r>
                        <a:rPr sz="950" b="1" spc="-5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080"/>
                        </a:lnSpc>
                      </a:pPr>
                      <a:r>
                        <a:rPr sz="950" b="1" spc="-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</a:t>
                      </a:r>
                      <a:r>
                        <a:rPr sz="950" b="1" spc="-3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50" b="1" spc="-15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read,</a:t>
                      </a:r>
                      <a:r>
                        <a:rPr sz="950" b="1" spc="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950" b="1" spc="-3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Eggs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40005">
                        <a:lnSpc>
                          <a:spcPts val="1080"/>
                        </a:lnSpc>
                      </a:pPr>
                      <a:r>
                        <a:rPr sz="950" b="1" spc="-5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080"/>
                        </a:lnSpc>
                      </a:pP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</a:t>
                      </a:r>
                      <a:r>
                        <a:rPr sz="950" b="1" spc="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Coke,</a:t>
                      </a:r>
                      <a:r>
                        <a:rPr sz="950" b="1" spc="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95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40005">
                        <a:lnSpc>
                          <a:spcPts val="1080"/>
                        </a:lnSpc>
                      </a:pPr>
                      <a:r>
                        <a:rPr sz="950" b="1" spc="-5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080"/>
                        </a:lnSpc>
                      </a:pPr>
                      <a:r>
                        <a:rPr sz="950" b="1" spc="-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</a:t>
                      </a:r>
                      <a:r>
                        <a:rPr sz="950" b="1" spc="-3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50" b="1" spc="-15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read,</a:t>
                      </a:r>
                      <a:r>
                        <a:rPr sz="950" b="1" spc="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950" b="1" spc="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marL="40005">
                        <a:lnSpc>
                          <a:spcPts val="1080"/>
                        </a:lnSpc>
                      </a:pPr>
                      <a:r>
                        <a:rPr sz="950" b="1" spc="-5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080"/>
                        </a:lnSpc>
                      </a:pP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95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Coke,</a:t>
                      </a:r>
                      <a:r>
                        <a:rPr sz="95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95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ILLUSTRATING</a:t>
                      </a:r>
                      <a:r>
                        <a:rPr sz="2800" spc="-1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APRIORI</a:t>
                      </a:r>
                      <a:r>
                        <a:rPr sz="2800" spc="1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PRINCIPLE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14823" y="2291131"/>
          <a:ext cx="1635760" cy="1264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1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215">
                <a:tc>
                  <a:txBody>
                    <a:bodyPr/>
                    <a:lstStyle/>
                    <a:p>
                      <a:pPr marL="49530">
                        <a:lnSpc>
                          <a:spcPts val="1355"/>
                        </a:lnSpc>
                      </a:pPr>
                      <a:r>
                        <a:rPr sz="1150" spc="-20" dirty="0">
                          <a:latin typeface="Arial MT"/>
                          <a:cs typeface="Arial MT"/>
                        </a:rPr>
                        <a:t>Item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ts val="1355"/>
                        </a:lnSpc>
                      </a:pPr>
                      <a:r>
                        <a:rPr sz="1150" spc="-10" dirty="0">
                          <a:latin typeface="Arial MT"/>
                          <a:cs typeface="Arial MT"/>
                        </a:rPr>
                        <a:t>Count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49530">
                        <a:lnSpc>
                          <a:spcPts val="1330"/>
                        </a:lnSpc>
                        <a:spcBef>
                          <a:spcPts val="5"/>
                        </a:spcBef>
                      </a:pPr>
                      <a:r>
                        <a:rPr sz="1150" b="1" spc="-10" dirty="0">
                          <a:latin typeface="Arial"/>
                          <a:cs typeface="Arial"/>
                        </a:rPr>
                        <a:t>Bread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330"/>
                        </a:lnSpc>
                        <a:spcBef>
                          <a:spcPts val="5"/>
                        </a:spcBef>
                      </a:pPr>
                      <a:r>
                        <a:rPr sz="1150" b="1" spc="-50" dirty="0">
                          <a:latin typeface="Arial"/>
                          <a:cs typeface="Arial"/>
                        </a:rPr>
                        <a:t>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435">
                <a:tc>
                  <a:txBody>
                    <a:bodyPr/>
                    <a:lstStyle/>
                    <a:p>
                      <a:pPr marL="49530">
                        <a:lnSpc>
                          <a:spcPts val="1300"/>
                        </a:lnSpc>
                      </a:pPr>
                      <a:r>
                        <a:rPr sz="11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Coke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300"/>
                        </a:lnSpc>
                      </a:pPr>
                      <a:r>
                        <a:rPr sz="115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545">
                <a:tc>
                  <a:txBody>
                    <a:bodyPr/>
                    <a:lstStyle/>
                    <a:p>
                      <a:pPr marL="49530">
                        <a:lnSpc>
                          <a:spcPts val="1235"/>
                        </a:lnSpc>
                      </a:pPr>
                      <a:r>
                        <a:rPr sz="1150" b="1" spc="-20" dirty="0">
                          <a:latin typeface="Arial"/>
                          <a:cs typeface="Arial"/>
                        </a:rPr>
                        <a:t>Milk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235"/>
                        </a:lnSpc>
                      </a:pPr>
                      <a:r>
                        <a:rPr sz="1150" b="1" spc="-50" dirty="0">
                          <a:latin typeface="Arial"/>
                          <a:cs typeface="Arial"/>
                        </a:rPr>
                        <a:t>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49530">
                        <a:lnSpc>
                          <a:spcPts val="1280"/>
                        </a:lnSpc>
                      </a:pPr>
                      <a:r>
                        <a:rPr sz="1150" b="1" spc="-20" dirty="0">
                          <a:latin typeface="Arial"/>
                          <a:cs typeface="Arial"/>
                        </a:rPr>
                        <a:t>Beer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280"/>
                        </a:lnSpc>
                      </a:pPr>
                      <a:r>
                        <a:rPr sz="1150" b="1" spc="-50" dirty="0">
                          <a:latin typeface="Arial"/>
                          <a:cs typeface="Arial"/>
                        </a:rPr>
                        <a:t>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49530">
                        <a:lnSpc>
                          <a:spcPts val="1295"/>
                        </a:lnSpc>
                      </a:pPr>
                      <a:r>
                        <a:rPr sz="1150" b="1" spc="-10" dirty="0">
                          <a:latin typeface="Arial"/>
                          <a:cs typeface="Arial"/>
                        </a:rPr>
                        <a:t>Diaper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295"/>
                        </a:lnSpc>
                      </a:pPr>
                      <a:r>
                        <a:rPr sz="1150" b="1" spc="-50" dirty="0">
                          <a:latin typeface="Arial"/>
                          <a:cs typeface="Arial"/>
                        </a:rPr>
                        <a:t>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49530">
                        <a:lnSpc>
                          <a:spcPts val="1300"/>
                        </a:lnSpc>
                      </a:pPr>
                      <a:r>
                        <a:rPr sz="11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Eggs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300"/>
                        </a:lnSpc>
                      </a:pPr>
                      <a:r>
                        <a:rPr sz="115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00822" y="2850815"/>
          <a:ext cx="2027555" cy="1338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645">
                <a:tc>
                  <a:txBody>
                    <a:bodyPr/>
                    <a:lstStyle/>
                    <a:p>
                      <a:pPr marL="49530">
                        <a:lnSpc>
                          <a:spcPts val="1440"/>
                        </a:lnSpc>
                      </a:pPr>
                      <a:r>
                        <a:rPr sz="1250" spc="-10" dirty="0">
                          <a:latin typeface="Arial MT"/>
                          <a:cs typeface="Arial MT"/>
                        </a:rPr>
                        <a:t>Itemset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ctr">
                        <a:lnSpc>
                          <a:spcPts val="1440"/>
                        </a:lnSpc>
                      </a:pPr>
                      <a:r>
                        <a:rPr sz="1250" spc="-10" dirty="0">
                          <a:latin typeface="Arial MT"/>
                          <a:cs typeface="Arial MT"/>
                        </a:rPr>
                        <a:t>Count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49530">
                        <a:lnSpc>
                          <a:spcPts val="1420"/>
                        </a:lnSpc>
                      </a:pPr>
                      <a:r>
                        <a:rPr sz="1250" b="1" spc="-10" dirty="0">
                          <a:latin typeface="Arial"/>
                          <a:cs typeface="Arial"/>
                        </a:rPr>
                        <a:t>{Bread,Milk}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ts val="1420"/>
                        </a:lnSpc>
                      </a:pPr>
                      <a:r>
                        <a:rPr sz="1250" b="1" spc="-50" dirty="0">
                          <a:latin typeface="Arial"/>
                          <a:cs typeface="Arial"/>
                        </a:rPr>
                        <a:t>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30">
                <a:tc gridSpan="2">
                  <a:txBody>
                    <a:bodyPr/>
                    <a:lstStyle/>
                    <a:p>
                      <a:pPr marL="49530">
                        <a:lnSpc>
                          <a:spcPts val="1380"/>
                        </a:lnSpc>
                        <a:tabLst>
                          <a:tab pos="1598930" algn="l"/>
                        </a:tabLst>
                      </a:pPr>
                      <a:r>
                        <a:rPr sz="12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{Bread,Beer}</a:t>
                      </a:r>
                      <a:r>
                        <a:rPr sz="1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25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marL="49530">
                        <a:lnSpc>
                          <a:spcPts val="1330"/>
                        </a:lnSpc>
                      </a:pPr>
                      <a:r>
                        <a:rPr sz="1250" b="1" spc="-10" dirty="0">
                          <a:latin typeface="Arial"/>
                          <a:cs typeface="Arial"/>
                        </a:rPr>
                        <a:t>{Bread,Diaper}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ts val="1330"/>
                        </a:lnSpc>
                      </a:pPr>
                      <a:r>
                        <a:rPr sz="1250" b="1" spc="-50" dirty="0">
                          <a:latin typeface="Arial"/>
                          <a:cs typeface="Arial"/>
                        </a:rPr>
                        <a:t>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230">
                <a:tc gridSpan="2">
                  <a:txBody>
                    <a:bodyPr/>
                    <a:lstStyle/>
                    <a:p>
                      <a:pPr marL="49530">
                        <a:lnSpc>
                          <a:spcPts val="1385"/>
                        </a:lnSpc>
                        <a:tabLst>
                          <a:tab pos="1598930" algn="l"/>
                        </a:tabLst>
                      </a:pPr>
                      <a:r>
                        <a:rPr sz="12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{Milk,Beer}</a:t>
                      </a:r>
                      <a:r>
                        <a:rPr sz="1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25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marL="49530">
                        <a:lnSpc>
                          <a:spcPts val="1350"/>
                        </a:lnSpc>
                      </a:pPr>
                      <a:r>
                        <a:rPr sz="1250" b="1" spc="-10" dirty="0">
                          <a:latin typeface="Arial"/>
                          <a:cs typeface="Arial"/>
                        </a:rPr>
                        <a:t>{Milk,Diaper}</a:t>
                      </a:r>
                      <a:endParaRPr sz="1250">
                        <a:latin typeface="Arial"/>
                        <a:cs typeface="Arial"/>
                      </a:endParaRPr>
                    </a:p>
                    <a:p>
                      <a:pPr marL="49530">
                        <a:lnSpc>
                          <a:spcPts val="1465"/>
                        </a:lnSpc>
                      </a:pPr>
                      <a:r>
                        <a:rPr sz="1250" b="1" spc="-10" dirty="0">
                          <a:latin typeface="Arial"/>
                          <a:cs typeface="Arial"/>
                        </a:rPr>
                        <a:t>{Beer,Diaper}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ts val="1350"/>
                        </a:lnSpc>
                      </a:pPr>
                      <a:r>
                        <a:rPr sz="1250" b="1" spc="-50" dirty="0">
                          <a:latin typeface="Arial"/>
                          <a:cs typeface="Arial"/>
                        </a:rPr>
                        <a:t>3</a:t>
                      </a:r>
                      <a:endParaRPr sz="1250">
                        <a:latin typeface="Arial"/>
                        <a:cs typeface="Arial"/>
                      </a:endParaRPr>
                    </a:p>
                    <a:p>
                      <a:pPr marR="29845" algn="ctr">
                        <a:lnSpc>
                          <a:spcPts val="1465"/>
                        </a:lnSpc>
                      </a:pPr>
                      <a:r>
                        <a:rPr sz="1250" b="1" spc="-50" dirty="0">
                          <a:latin typeface="Arial"/>
                          <a:cs typeface="Arial"/>
                        </a:rPr>
                        <a:t>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657950" y="4591325"/>
            <a:ext cx="1613535" cy="177165"/>
          </a:xfrm>
          <a:prstGeom prst="rect">
            <a:avLst/>
          </a:prstGeom>
          <a:solidFill>
            <a:srgbClr val="BFBFBF"/>
          </a:solidFill>
        </p:spPr>
        <p:txBody>
          <a:bodyPr vert="horz" wrap="square" lIns="0" tIns="0" rIns="0" bIns="0" rtlCol="0">
            <a:spAutoFit/>
          </a:bodyPr>
          <a:lstStyle/>
          <a:p>
            <a:pPr marL="42545">
              <a:lnSpc>
                <a:spcPts val="1290"/>
              </a:lnSpc>
            </a:pPr>
            <a:r>
              <a:rPr sz="1150" spc="-10" dirty="0">
                <a:latin typeface="Arial MT"/>
                <a:cs typeface="Arial MT"/>
              </a:rPr>
              <a:t>Itemset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71083" y="4591325"/>
            <a:ext cx="587375" cy="177165"/>
          </a:xfrm>
          <a:prstGeom prst="rect">
            <a:avLst/>
          </a:prstGeom>
          <a:solidFill>
            <a:srgbClr val="FFFFBF"/>
          </a:solidFill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ts val="1290"/>
              </a:lnSpc>
            </a:pPr>
            <a:r>
              <a:rPr sz="1150" spc="-10" dirty="0">
                <a:latin typeface="Arial MT"/>
                <a:cs typeface="Arial MT"/>
              </a:rPr>
              <a:t>Count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643561" y="4577023"/>
            <a:ext cx="2229485" cy="729615"/>
            <a:chOff x="4643561" y="4577023"/>
            <a:chExt cx="2229485" cy="729615"/>
          </a:xfrm>
        </p:grpSpPr>
        <p:sp>
          <p:nvSpPr>
            <p:cNvPr id="8" name="object 8"/>
            <p:cNvSpPr/>
            <p:nvPr/>
          </p:nvSpPr>
          <p:spPr>
            <a:xfrm>
              <a:off x="4643845" y="4577273"/>
              <a:ext cx="14604" cy="14604"/>
            </a:xfrm>
            <a:custGeom>
              <a:avLst/>
              <a:gdLst/>
              <a:ahLst/>
              <a:cxnLst/>
              <a:rect l="l" t="t" r="r" b="b"/>
              <a:pathLst>
                <a:path w="14604" h="14604">
                  <a:moveTo>
                    <a:pt x="14106" y="0"/>
                  </a:moveTo>
                  <a:lnTo>
                    <a:pt x="0" y="0"/>
                  </a:lnTo>
                  <a:lnTo>
                    <a:pt x="0" y="14050"/>
                  </a:lnTo>
                  <a:lnTo>
                    <a:pt x="14106" y="14050"/>
                  </a:lnTo>
                  <a:lnTo>
                    <a:pt x="141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47371" y="4580833"/>
              <a:ext cx="7620" cy="7620"/>
            </a:xfrm>
            <a:custGeom>
              <a:avLst/>
              <a:gdLst/>
              <a:ahLst/>
              <a:cxnLst/>
              <a:rect l="l" t="t" r="r" b="b"/>
              <a:pathLst>
                <a:path w="7620" h="7620">
                  <a:moveTo>
                    <a:pt x="0" y="0"/>
                  </a:moveTo>
                  <a:lnTo>
                    <a:pt x="7053" y="0"/>
                  </a:lnTo>
                </a:path>
                <a:path w="7620" h="7620">
                  <a:moveTo>
                    <a:pt x="0" y="0"/>
                  </a:moveTo>
                  <a:lnTo>
                    <a:pt x="0" y="7025"/>
                  </a:lnTo>
                </a:path>
              </a:pathLst>
            </a:custGeom>
            <a:ln w="7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3845" y="4577273"/>
              <a:ext cx="14604" cy="14604"/>
            </a:xfrm>
            <a:custGeom>
              <a:avLst/>
              <a:gdLst/>
              <a:ahLst/>
              <a:cxnLst/>
              <a:rect l="l" t="t" r="r" b="b"/>
              <a:pathLst>
                <a:path w="14604" h="14604">
                  <a:moveTo>
                    <a:pt x="14106" y="0"/>
                  </a:moveTo>
                  <a:lnTo>
                    <a:pt x="0" y="0"/>
                  </a:lnTo>
                  <a:lnTo>
                    <a:pt x="0" y="14050"/>
                  </a:lnTo>
                  <a:lnTo>
                    <a:pt x="14106" y="14050"/>
                  </a:lnTo>
                  <a:lnTo>
                    <a:pt x="141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47371" y="4580833"/>
              <a:ext cx="7620" cy="7620"/>
            </a:xfrm>
            <a:custGeom>
              <a:avLst/>
              <a:gdLst/>
              <a:ahLst/>
              <a:cxnLst/>
              <a:rect l="l" t="t" r="r" b="b"/>
              <a:pathLst>
                <a:path w="7620" h="7620">
                  <a:moveTo>
                    <a:pt x="0" y="0"/>
                  </a:moveTo>
                  <a:lnTo>
                    <a:pt x="7053" y="0"/>
                  </a:lnTo>
                </a:path>
                <a:path w="7620" h="7620">
                  <a:moveTo>
                    <a:pt x="0" y="0"/>
                  </a:moveTo>
                  <a:lnTo>
                    <a:pt x="0" y="7025"/>
                  </a:lnTo>
                </a:path>
              </a:pathLst>
            </a:custGeom>
            <a:ln w="7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57951" y="4577273"/>
              <a:ext cx="1613535" cy="14604"/>
            </a:xfrm>
            <a:custGeom>
              <a:avLst/>
              <a:gdLst/>
              <a:ahLst/>
              <a:cxnLst/>
              <a:rect l="l" t="t" r="r" b="b"/>
              <a:pathLst>
                <a:path w="1613535" h="14604">
                  <a:moveTo>
                    <a:pt x="1613132" y="0"/>
                  </a:moveTo>
                  <a:lnTo>
                    <a:pt x="0" y="0"/>
                  </a:lnTo>
                  <a:lnTo>
                    <a:pt x="0" y="14050"/>
                  </a:lnTo>
                  <a:lnTo>
                    <a:pt x="1613132" y="14050"/>
                  </a:lnTo>
                  <a:lnTo>
                    <a:pt x="16131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61478" y="4580833"/>
              <a:ext cx="1606550" cy="0"/>
            </a:xfrm>
            <a:custGeom>
              <a:avLst/>
              <a:gdLst/>
              <a:ahLst/>
              <a:cxnLst/>
              <a:rect l="l" t="t" r="r" b="b"/>
              <a:pathLst>
                <a:path w="1606550">
                  <a:moveTo>
                    <a:pt x="0" y="0"/>
                  </a:moveTo>
                  <a:lnTo>
                    <a:pt x="1606031" y="0"/>
                  </a:lnTo>
                </a:path>
              </a:pathLst>
            </a:custGeom>
            <a:ln w="7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71083" y="4577273"/>
              <a:ext cx="14604" cy="14604"/>
            </a:xfrm>
            <a:custGeom>
              <a:avLst/>
              <a:gdLst/>
              <a:ahLst/>
              <a:cxnLst/>
              <a:rect l="l" t="t" r="r" b="b"/>
              <a:pathLst>
                <a:path w="14604" h="14604">
                  <a:moveTo>
                    <a:pt x="14341" y="0"/>
                  </a:moveTo>
                  <a:lnTo>
                    <a:pt x="0" y="0"/>
                  </a:lnTo>
                  <a:lnTo>
                    <a:pt x="0" y="14050"/>
                  </a:lnTo>
                  <a:lnTo>
                    <a:pt x="14341" y="14050"/>
                  </a:lnTo>
                  <a:lnTo>
                    <a:pt x="143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74563" y="4580833"/>
              <a:ext cx="7620" cy="7620"/>
            </a:xfrm>
            <a:custGeom>
              <a:avLst/>
              <a:gdLst/>
              <a:ahLst/>
              <a:cxnLst/>
              <a:rect l="l" t="t" r="r" b="b"/>
              <a:pathLst>
                <a:path w="7620" h="7620">
                  <a:moveTo>
                    <a:pt x="0" y="0"/>
                  </a:moveTo>
                  <a:lnTo>
                    <a:pt x="7335" y="0"/>
                  </a:lnTo>
                </a:path>
                <a:path w="7620" h="7620">
                  <a:moveTo>
                    <a:pt x="0" y="0"/>
                  </a:moveTo>
                  <a:lnTo>
                    <a:pt x="0" y="7025"/>
                  </a:lnTo>
                </a:path>
              </a:pathLst>
            </a:custGeom>
            <a:ln w="7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85378" y="4577273"/>
              <a:ext cx="573405" cy="14604"/>
            </a:xfrm>
            <a:custGeom>
              <a:avLst/>
              <a:gdLst/>
              <a:ahLst/>
              <a:cxnLst/>
              <a:rect l="l" t="t" r="r" b="b"/>
              <a:pathLst>
                <a:path w="573404" h="14604">
                  <a:moveTo>
                    <a:pt x="572961" y="0"/>
                  </a:moveTo>
                  <a:lnTo>
                    <a:pt x="0" y="0"/>
                  </a:lnTo>
                  <a:lnTo>
                    <a:pt x="0" y="14050"/>
                  </a:lnTo>
                  <a:lnTo>
                    <a:pt x="572961" y="14050"/>
                  </a:lnTo>
                  <a:lnTo>
                    <a:pt x="572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88952" y="4580833"/>
              <a:ext cx="566420" cy="0"/>
            </a:xfrm>
            <a:custGeom>
              <a:avLst/>
              <a:gdLst/>
              <a:ahLst/>
              <a:cxnLst/>
              <a:rect l="l" t="t" r="r" b="b"/>
              <a:pathLst>
                <a:path w="566420">
                  <a:moveTo>
                    <a:pt x="0" y="0"/>
                  </a:moveTo>
                  <a:lnTo>
                    <a:pt x="565861" y="0"/>
                  </a:lnTo>
                </a:path>
              </a:pathLst>
            </a:custGeom>
            <a:ln w="7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58386" y="4577273"/>
              <a:ext cx="14604" cy="14604"/>
            </a:xfrm>
            <a:custGeom>
              <a:avLst/>
              <a:gdLst/>
              <a:ahLst/>
              <a:cxnLst/>
              <a:rect l="l" t="t" r="r" b="b"/>
              <a:pathLst>
                <a:path w="14604" h="14604">
                  <a:moveTo>
                    <a:pt x="14106" y="0"/>
                  </a:moveTo>
                  <a:lnTo>
                    <a:pt x="0" y="0"/>
                  </a:lnTo>
                  <a:lnTo>
                    <a:pt x="0" y="14050"/>
                  </a:lnTo>
                  <a:lnTo>
                    <a:pt x="14106" y="14050"/>
                  </a:lnTo>
                  <a:lnTo>
                    <a:pt x="141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61866" y="4580833"/>
              <a:ext cx="7620" cy="7620"/>
            </a:xfrm>
            <a:custGeom>
              <a:avLst/>
              <a:gdLst/>
              <a:ahLst/>
              <a:cxnLst/>
              <a:rect l="l" t="t" r="r" b="b"/>
              <a:pathLst>
                <a:path w="7620" h="7620">
                  <a:moveTo>
                    <a:pt x="0" y="0"/>
                  </a:moveTo>
                  <a:lnTo>
                    <a:pt x="7053" y="0"/>
                  </a:lnTo>
                </a:path>
                <a:path w="7620" h="7620">
                  <a:moveTo>
                    <a:pt x="0" y="0"/>
                  </a:moveTo>
                  <a:lnTo>
                    <a:pt x="0" y="7025"/>
                  </a:lnTo>
                </a:path>
              </a:pathLst>
            </a:custGeom>
            <a:ln w="7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58386" y="4577273"/>
              <a:ext cx="14604" cy="14604"/>
            </a:xfrm>
            <a:custGeom>
              <a:avLst/>
              <a:gdLst/>
              <a:ahLst/>
              <a:cxnLst/>
              <a:rect l="l" t="t" r="r" b="b"/>
              <a:pathLst>
                <a:path w="14604" h="14604">
                  <a:moveTo>
                    <a:pt x="14106" y="0"/>
                  </a:moveTo>
                  <a:lnTo>
                    <a:pt x="0" y="0"/>
                  </a:lnTo>
                  <a:lnTo>
                    <a:pt x="0" y="14050"/>
                  </a:lnTo>
                  <a:lnTo>
                    <a:pt x="14106" y="14050"/>
                  </a:lnTo>
                  <a:lnTo>
                    <a:pt x="141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61866" y="4580833"/>
              <a:ext cx="7620" cy="7620"/>
            </a:xfrm>
            <a:custGeom>
              <a:avLst/>
              <a:gdLst/>
              <a:ahLst/>
              <a:cxnLst/>
              <a:rect l="l" t="t" r="r" b="b"/>
              <a:pathLst>
                <a:path w="7620" h="7620">
                  <a:moveTo>
                    <a:pt x="0" y="0"/>
                  </a:moveTo>
                  <a:lnTo>
                    <a:pt x="7053" y="0"/>
                  </a:lnTo>
                </a:path>
                <a:path w="7620" h="7620">
                  <a:moveTo>
                    <a:pt x="0" y="0"/>
                  </a:moveTo>
                  <a:lnTo>
                    <a:pt x="0" y="7025"/>
                  </a:lnTo>
                </a:path>
              </a:pathLst>
            </a:custGeom>
            <a:ln w="7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43845" y="4591325"/>
              <a:ext cx="14604" cy="177165"/>
            </a:xfrm>
            <a:custGeom>
              <a:avLst/>
              <a:gdLst/>
              <a:ahLst/>
              <a:cxnLst/>
              <a:rect l="l" t="t" r="r" b="b"/>
              <a:pathLst>
                <a:path w="14604" h="177164">
                  <a:moveTo>
                    <a:pt x="14106" y="0"/>
                  </a:moveTo>
                  <a:lnTo>
                    <a:pt x="0" y="0"/>
                  </a:lnTo>
                  <a:lnTo>
                    <a:pt x="0" y="177040"/>
                  </a:lnTo>
                  <a:lnTo>
                    <a:pt x="14106" y="177040"/>
                  </a:lnTo>
                  <a:lnTo>
                    <a:pt x="141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7371" y="4594884"/>
              <a:ext cx="0" cy="170180"/>
            </a:xfrm>
            <a:custGeom>
              <a:avLst/>
              <a:gdLst/>
              <a:ahLst/>
              <a:cxnLst/>
              <a:rect l="l" t="t" r="r" b="b"/>
              <a:pathLst>
                <a:path h="170179">
                  <a:moveTo>
                    <a:pt x="0" y="0"/>
                  </a:moveTo>
                  <a:lnTo>
                    <a:pt x="0" y="170015"/>
                  </a:lnTo>
                </a:path>
              </a:pathLst>
            </a:custGeom>
            <a:ln w="7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58386" y="4591325"/>
              <a:ext cx="14604" cy="177165"/>
            </a:xfrm>
            <a:custGeom>
              <a:avLst/>
              <a:gdLst/>
              <a:ahLst/>
              <a:cxnLst/>
              <a:rect l="l" t="t" r="r" b="b"/>
              <a:pathLst>
                <a:path w="14604" h="177164">
                  <a:moveTo>
                    <a:pt x="14106" y="0"/>
                  </a:moveTo>
                  <a:lnTo>
                    <a:pt x="0" y="0"/>
                  </a:lnTo>
                  <a:lnTo>
                    <a:pt x="0" y="177040"/>
                  </a:lnTo>
                  <a:lnTo>
                    <a:pt x="14106" y="177040"/>
                  </a:lnTo>
                  <a:lnTo>
                    <a:pt x="141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61866" y="4594884"/>
              <a:ext cx="0" cy="170180"/>
            </a:xfrm>
            <a:custGeom>
              <a:avLst/>
              <a:gdLst/>
              <a:ahLst/>
              <a:cxnLst/>
              <a:rect l="l" t="t" r="r" b="b"/>
              <a:pathLst>
                <a:path h="170179">
                  <a:moveTo>
                    <a:pt x="0" y="0"/>
                  </a:moveTo>
                  <a:lnTo>
                    <a:pt x="0" y="170015"/>
                  </a:lnTo>
                </a:path>
              </a:pathLst>
            </a:custGeom>
            <a:ln w="7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57941" y="4789677"/>
              <a:ext cx="1613535" cy="516890"/>
            </a:xfrm>
            <a:custGeom>
              <a:avLst/>
              <a:gdLst/>
              <a:ahLst/>
              <a:cxnLst/>
              <a:rect l="l" t="t" r="r" b="b"/>
              <a:pathLst>
                <a:path w="1613535" h="516889">
                  <a:moveTo>
                    <a:pt x="42557" y="0"/>
                  </a:moveTo>
                  <a:lnTo>
                    <a:pt x="0" y="0"/>
                  </a:lnTo>
                  <a:lnTo>
                    <a:pt x="0" y="516610"/>
                  </a:lnTo>
                  <a:lnTo>
                    <a:pt x="42557" y="516610"/>
                  </a:lnTo>
                  <a:lnTo>
                    <a:pt x="42557" y="0"/>
                  </a:lnTo>
                  <a:close/>
                </a:path>
                <a:path w="1613535" h="516889">
                  <a:moveTo>
                    <a:pt x="1613141" y="0"/>
                  </a:moveTo>
                  <a:lnTo>
                    <a:pt x="1563763" y="0"/>
                  </a:lnTo>
                  <a:lnTo>
                    <a:pt x="1563763" y="516610"/>
                  </a:lnTo>
                  <a:lnTo>
                    <a:pt x="1613141" y="516610"/>
                  </a:lnTo>
                  <a:lnTo>
                    <a:pt x="1613141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00506" y="4789675"/>
              <a:ext cx="1521460" cy="170180"/>
            </a:xfrm>
            <a:custGeom>
              <a:avLst/>
              <a:gdLst/>
              <a:ahLst/>
              <a:cxnLst/>
              <a:rect l="l" t="t" r="r" b="b"/>
              <a:pathLst>
                <a:path w="1521460" h="170179">
                  <a:moveTo>
                    <a:pt x="1521157" y="0"/>
                  </a:moveTo>
                  <a:lnTo>
                    <a:pt x="0" y="0"/>
                  </a:lnTo>
                  <a:lnTo>
                    <a:pt x="0" y="169781"/>
                  </a:lnTo>
                  <a:lnTo>
                    <a:pt x="1521157" y="169781"/>
                  </a:lnTo>
                  <a:lnTo>
                    <a:pt x="1521157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86399" y="4959456"/>
              <a:ext cx="1549400" cy="177165"/>
            </a:xfrm>
            <a:custGeom>
              <a:avLst/>
              <a:gdLst/>
              <a:ahLst/>
              <a:cxnLst/>
              <a:rect l="l" t="t" r="r" b="b"/>
              <a:pathLst>
                <a:path w="1549400" h="177164">
                  <a:moveTo>
                    <a:pt x="1549370" y="0"/>
                  </a:moveTo>
                  <a:lnTo>
                    <a:pt x="0" y="0"/>
                  </a:lnTo>
                  <a:lnTo>
                    <a:pt x="0" y="176806"/>
                  </a:lnTo>
                  <a:lnTo>
                    <a:pt x="1549370" y="176806"/>
                  </a:lnTo>
                  <a:lnTo>
                    <a:pt x="154937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700506" y="4932472"/>
            <a:ext cx="1535430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150" b="1" dirty="0">
                <a:latin typeface="Arial"/>
                <a:cs typeface="Arial"/>
              </a:rPr>
              <a:t>{Bread,</a:t>
            </a:r>
            <a:r>
              <a:rPr sz="1150" b="1" spc="70" dirty="0">
                <a:latin typeface="Arial"/>
                <a:cs typeface="Arial"/>
              </a:rPr>
              <a:t> </a:t>
            </a:r>
            <a:r>
              <a:rPr sz="1150" b="1" dirty="0">
                <a:latin typeface="Arial"/>
                <a:cs typeface="Arial"/>
              </a:rPr>
              <a:t>Diaper,</a:t>
            </a:r>
            <a:r>
              <a:rPr sz="1150" b="1" spc="130" dirty="0">
                <a:latin typeface="Arial"/>
                <a:cs typeface="Arial"/>
              </a:rPr>
              <a:t> </a:t>
            </a:r>
            <a:r>
              <a:rPr sz="1150" b="1" spc="-20" dirty="0">
                <a:latin typeface="Arial"/>
                <a:cs typeface="Arial"/>
              </a:rPr>
              <a:t>Milk}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700506" y="4789675"/>
            <a:ext cx="2158365" cy="516890"/>
            <a:chOff x="4700506" y="4789675"/>
            <a:chExt cx="2158365" cy="516890"/>
          </a:xfrm>
        </p:grpSpPr>
        <p:sp>
          <p:nvSpPr>
            <p:cNvPr id="31" name="object 31"/>
            <p:cNvSpPr/>
            <p:nvPr/>
          </p:nvSpPr>
          <p:spPr>
            <a:xfrm>
              <a:off x="4700498" y="4789677"/>
              <a:ext cx="2158365" cy="516890"/>
            </a:xfrm>
            <a:custGeom>
              <a:avLst/>
              <a:gdLst/>
              <a:ahLst/>
              <a:cxnLst/>
              <a:rect l="l" t="t" r="r" b="b"/>
              <a:pathLst>
                <a:path w="2158365" h="516889">
                  <a:moveTo>
                    <a:pt x="1521155" y="346595"/>
                  </a:moveTo>
                  <a:lnTo>
                    <a:pt x="0" y="346595"/>
                  </a:lnTo>
                  <a:lnTo>
                    <a:pt x="0" y="516610"/>
                  </a:lnTo>
                  <a:lnTo>
                    <a:pt x="1521155" y="516610"/>
                  </a:lnTo>
                  <a:lnTo>
                    <a:pt x="1521155" y="346595"/>
                  </a:lnTo>
                  <a:close/>
                </a:path>
                <a:path w="2158365" h="516889">
                  <a:moveTo>
                    <a:pt x="2115515" y="0"/>
                  </a:moveTo>
                  <a:lnTo>
                    <a:pt x="1620189" y="0"/>
                  </a:lnTo>
                  <a:lnTo>
                    <a:pt x="1570583" y="0"/>
                  </a:lnTo>
                  <a:lnTo>
                    <a:pt x="1570583" y="516610"/>
                  </a:lnTo>
                  <a:lnTo>
                    <a:pt x="1620189" y="516610"/>
                  </a:lnTo>
                  <a:lnTo>
                    <a:pt x="1620189" y="169786"/>
                  </a:lnTo>
                  <a:lnTo>
                    <a:pt x="2094115" y="169786"/>
                  </a:lnTo>
                  <a:lnTo>
                    <a:pt x="2094115" y="346595"/>
                  </a:lnTo>
                  <a:lnTo>
                    <a:pt x="2115515" y="346595"/>
                  </a:lnTo>
                  <a:lnTo>
                    <a:pt x="2115515" y="169786"/>
                  </a:lnTo>
                  <a:lnTo>
                    <a:pt x="2115515" y="0"/>
                  </a:lnTo>
                  <a:close/>
                </a:path>
                <a:path w="2158365" h="516889">
                  <a:moveTo>
                    <a:pt x="2157882" y="0"/>
                  </a:moveTo>
                  <a:lnTo>
                    <a:pt x="2115566" y="0"/>
                  </a:lnTo>
                  <a:lnTo>
                    <a:pt x="2115566" y="516610"/>
                  </a:lnTo>
                  <a:lnTo>
                    <a:pt x="2157882" y="516610"/>
                  </a:lnTo>
                  <a:lnTo>
                    <a:pt x="2157882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06537" y="4959456"/>
              <a:ext cx="488315" cy="177165"/>
            </a:xfrm>
            <a:custGeom>
              <a:avLst/>
              <a:gdLst/>
              <a:ahLst/>
              <a:cxnLst/>
              <a:rect l="l" t="t" r="r" b="b"/>
              <a:pathLst>
                <a:path w="488315" h="177164">
                  <a:moveTo>
                    <a:pt x="488086" y="0"/>
                  </a:moveTo>
                  <a:lnTo>
                    <a:pt x="0" y="0"/>
                  </a:lnTo>
                  <a:lnTo>
                    <a:pt x="0" y="176806"/>
                  </a:lnTo>
                  <a:lnTo>
                    <a:pt x="488086" y="176806"/>
                  </a:lnTo>
                  <a:lnTo>
                    <a:pt x="488086" y="0"/>
                  </a:lnTo>
                  <a:close/>
                </a:path>
              </a:pathLst>
            </a:custGeom>
            <a:solidFill>
              <a:srgbClr val="FD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491800" y="4932472"/>
            <a:ext cx="108585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b="1" spc="-50" dirty="0"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643845" y="4768365"/>
            <a:ext cx="2228850" cy="538480"/>
            <a:chOff x="4643845" y="4768365"/>
            <a:chExt cx="2228850" cy="538480"/>
          </a:xfrm>
        </p:grpSpPr>
        <p:sp>
          <p:nvSpPr>
            <p:cNvPr id="35" name="object 35"/>
            <p:cNvSpPr/>
            <p:nvPr/>
          </p:nvSpPr>
          <p:spPr>
            <a:xfrm>
              <a:off x="6320644" y="5136264"/>
              <a:ext cx="495934" cy="170180"/>
            </a:xfrm>
            <a:custGeom>
              <a:avLst/>
              <a:gdLst/>
              <a:ahLst/>
              <a:cxnLst/>
              <a:rect l="l" t="t" r="r" b="b"/>
              <a:pathLst>
                <a:path w="495934" h="170179">
                  <a:moveTo>
                    <a:pt x="495375" y="0"/>
                  </a:moveTo>
                  <a:lnTo>
                    <a:pt x="0" y="0"/>
                  </a:lnTo>
                  <a:lnTo>
                    <a:pt x="0" y="170015"/>
                  </a:lnTo>
                  <a:lnTo>
                    <a:pt x="495375" y="170015"/>
                  </a:lnTo>
                  <a:lnTo>
                    <a:pt x="495375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43845" y="4768366"/>
              <a:ext cx="14604" cy="21590"/>
            </a:xfrm>
            <a:custGeom>
              <a:avLst/>
              <a:gdLst/>
              <a:ahLst/>
              <a:cxnLst/>
              <a:rect l="l" t="t" r="r" b="b"/>
              <a:pathLst>
                <a:path w="14604" h="21589">
                  <a:moveTo>
                    <a:pt x="14106" y="0"/>
                  </a:moveTo>
                  <a:lnTo>
                    <a:pt x="0" y="0"/>
                  </a:lnTo>
                  <a:lnTo>
                    <a:pt x="0" y="21310"/>
                  </a:lnTo>
                  <a:lnTo>
                    <a:pt x="14106" y="21310"/>
                  </a:lnTo>
                  <a:lnTo>
                    <a:pt x="141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647371" y="4771878"/>
              <a:ext cx="0" cy="14604"/>
            </a:xfrm>
            <a:custGeom>
              <a:avLst/>
              <a:gdLst/>
              <a:ahLst/>
              <a:cxnLst/>
              <a:rect l="l" t="t" r="r" b="b"/>
              <a:pathLst>
                <a:path h="14604">
                  <a:moveTo>
                    <a:pt x="0" y="0"/>
                  </a:moveTo>
                  <a:lnTo>
                    <a:pt x="0" y="14050"/>
                  </a:lnTo>
                </a:path>
              </a:pathLst>
            </a:custGeom>
            <a:ln w="7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57951" y="4768365"/>
              <a:ext cx="1613535" cy="7620"/>
            </a:xfrm>
            <a:custGeom>
              <a:avLst/>
              <a:gdLst/>
              <a:ahLst/>
              <a:cxnLst/>
              <a:rect l="l" t="t" r="r" b="b"/>
              <a:pathLst>
                <a:path w="1613535" h="7620">
                  <a:moveTo>
                    <a:pt x="1613132" y="0"/>
                  </a:moveTo>
                  <a:lnTo>
                    <a:pt x="0" y="0"/>
                  </a:lnTo>
                  <a:lnTo>
                    <a:pt x="0" y="7025"/>
                  </a:lnTo>
                  <a:lnTo>
                    <a:pt x="1613132" y="7025"/>
                  </a:lnTo>
                  <a:lnTo>
                    <a:pt x="16131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61478" y="4771878"/>
              <a:ext cx="1606550" cy="0"/>
            </a:xfrm>
            <a:custGeom>
              <a:avLst/>
              <a:gdLst/>
              <a:ahLst/>
              <a:cxnLst/>
              <a:rect l="l" t="t" r="r" b="b"/>
              <a:pathLst>
                <a:path w="1606550">
                  <a:moveTo>
                    <a:pt x="0" y="0"/>
                  </a:moveTo>
                  <a:lnTo>
                    <a:pt x="1606031" y="0"/>
                  </a:lnTo>
                </a:path>
              </a:pathLst>
            </a:custGeom>
            <a:ln w="7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657951" y="4782417"/>
              <a:ext cx="1613535" cy="7620"/>
            </a:xfrm>
            <a:custGeom>
              <a:avLst/>
              <a:gdLst/>
              <a:ahLst/>
              <a:cxnLst/>
              <a:rect l="l" t="t" r="r" b="b"/>
              <a:pathLst>
                <a:path w="1613535" h="7620">
                  <a:moveTo>
                    <a:pt x="1613132" y="0"/>
                  </a:moveTo>
                  <a:lnTo>
                    <a:pt x="0" y="0"/>
                  </a:lnTo>
                  <a:lnTo>
                    <a:pt x="0" y="7259"/>
                  </a:lnTo>
                  <a:lnTo>
                    <a:pt x="1613132" y="7259"/>
                  </a:lnTo>
                  <a:lnTo>
                    <a:pt x="16131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661478" y="4785929"/>
              <a:ext cx="1606550" cy="0"/>
            </a:xfrm>
            <a:custGeom>
              <a:avLst/>
              <a:gdLst/>
              <a:ahLst/>
              <a:cxnLst/>
              <a:rect l="l" t="t" r="r" b="b"/>
              <a:pathLst>
                <a:path w="1606550">
                  <a:moveTo>
                    <a:pt x="0" y="0"/>
                  </a:moveTo>
                  <a:lnTo>
                    <a:pt x="1606031" y="0"/>
                  </a:lnTo>
                </a:path>
              </a:pathLst>
            </a:custGeom>
            <a:ln w="7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271083" y="4768365"/>
              <a:ext cx="21590" cy="7620"/>
            </a:xfrm>
            <a:custGeom>
              <a:avLst/>
              <a:gdLst/>
              <a:ahLst/>
              <a:cxnLst/>
              <a:rect l="l" t="t" r="r" b="b"/>
              <a:pathLst>
                <a:path w="21589" h="7620">
                  <a:moveTo>
                    <a:pt x="21394" y="0"/>
                  </a:moveTo>
                  <a:lnTo>
                    <a:pt x="0" y="0"/>
                  </a:lnTo>
                  <a:lnTo>
                    <a:pt x="0" y="7025"/>
                  </a:lnTo>
                  <a:lnTo>
                    <a:pt x="21394" y="7025"/>
                  </a:lnTo>
                  <a:lnTo>
                    <a:pt x="213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274563" y="4771878"/>
              <a:ext cx="14604" cy="0"/>
            </a:xfrm>
            <a:custGeom>
              <a:avLst/>
              <a:gdLst/>
              <a:ahLst/>
              <a:cxnLst/>
              <a:rect l="l" t="t" r="r" b="b"/>
              <a:pathLst>
                <a:path w="14604">
                  <a:moveTo>
                    <a:pt x="0" y="0"/>
                  </a:moveTo>
                  <a:lnTo>
                    <a:pt x="14388" y="0"/>
                  </a:lnTo>
                </a:path>
              </a:pathLst>
            </a:custGeom>
            <a:ln w="7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271083" y="4782417"/>
              <a:ext cx="21590" cy="7620"/>
            </a:xfrm>
            <a:custGeom>
              <a:avLst/>
              <a:gdLst/>
              <a:ahLst/>
              <a:cxnLst/>
              <a:rect l="l" t="t" r="r" b="b"/>
              <a:pathLst>
                <a:path w="21589" h="7620">
                  <a:moveTo>
                    <a:pt x="21394" y="0"/>
                  </a:moveTo>
                  <a:lnTo>
                    <a:pt x="0" y="0"/>
                  </a:lnTo>
                  <a:lnTo>
                    <a:pt x="0" y="7259"/>
                  </a:lnTo>
                  <a:lnTo>
                    <a:pt x="21394" y="7259"/>
                  </a:lnTo>
                  <a:lnTo>
                    <a:pt x="213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274563" y="4785929"/>
              <a:ext cx="14604" cy="0"/>
            </a:xfrm>
            <a:custGeom>
              <a:avLst/>
              <a:gdLst/>
              <a:ahLst/>
              <a:cxnLst/>
              <a:rect l="l" t="t" r="r" b="b"/>
              <a:pathLst>
                <a:path w="14604">
                  <a:moveTo>
                    <a:pt x="0" y="0"/>
                  </a:moveTo>
                  <a:lnTo>
                    <a:pt x="14388" y="0"/>
                  </a:lnTo>
                </a:path>
              </a:pathLst>
            </a:custGeom>
            <a:ln w="7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92431" y="4768365"/>
              <a:ext cx="566420" cy="7620"/>
            </a:xfrm>
            <a:custGeom>
              <a:avLst/>
              <a:gdLst/>
              <a:ahLst/>
              <a:cxnLst/>
              <a:rect l="l" t="t" r="r" b="b"/>
              <a:pathLst>
                <a:path w="566420" h="7620">
                  <a:moveTo>
                    <a:pt x="565908" y="0"/>
                  </a:moveTo>
                  <a:lnTo>
                    <a:pt x="0" y="0"/>
                  </a:lnTo>
                  <a:lnTo>
                    <a:pt x="0" y="7025"/>
                  </a:lnTo>
                  <a:lnTo>
                    <a:pt x="565908" y="7025"/>
                  </a:lnTo>
                  <a:lnTo>
                    <a:pt x="5659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296005" y="4771878"/>
              <a:ext cx="559435" cy="0"/>
            </a:xfrm>
            <a:custGeom>
              <a:avLst/>
              <a:gdLst/>
              <a:ahLst/>
              <a:cxnLst/>
              <a:rect l="l" t="t" r="r" b="b"/>
              <a:pathLst>
                <a:path w="559434">
                  <a:moveTo>
                    <a:pt x="0" y="0"/>
                  </a:moveTo>
                  <a:lnTo>
                    <a:pt x="558807" y="0"/>
                  </a:lnTo>
                </a:path>
              </a:pathLst>
            </a:custGeom>
            <a:ln w="7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292431" y="4782417"/>
              <a:ext cx="566420" cy="7620"/>
            </a:xfrm>
            <a:custGeom>
              <a:avLst/>
              <a:gdLst/>
              <a:ahLst/>
              <a:cxnLst/>
              <a:rect l="l" t="t" r="r" b="b"/>
              <a:pathLst>
                <a:path w="566420" h="7620">
                  <a:moveTo>
                    <a:pt x="565908" y="0"/>
                  </a:moveTo>
                  <a:lnTo>
                    <a:pt x="0" y="0"/>
                  </a:lnTo>
                  <a:lnTo>
                    <a:pt x="0" y="7259"/>
                  </a:lnTo>
                  <a:lnTo>
                    <a:pt x="565908" y="7259"/>
                  </a:lnTo>
                  <a:lnTo>
                    <a:pt x="5659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296005" y="4785929"/>
              <a:ext cx="559435" cy="0"/>
            </a:xfrm>
            <a:custGeom>
              <a:avLst/>
              <a:gdLst/>
              <a:ahLst/>
              <a:cxnLst/>
              <a:rect l="l" t="t" r="r" b="b"/>
              <a:pathLst>
                <a:path w="559434">
                  <a:moveTo>
                    <a:pt x="0" y="0"/>
                  </a:moveTo>
                  <a:lnTo>
                    <a:pt x="558807" y="0"/>
                  </a:lnTo>
                </a:path>
              </a:pathLst>
            </a:custGeom>
            <a:ln w="7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858386" y="4768366"/>
              <a:ext cx="14604" cy="21590"/>
            </a:xfrm>
            <a:custGeom>
              <a:avLst/>
              <a:gdLst/>
              <a:ahLst/>
              <a:cxnLst/>
              <a:rect l="l" t="t" r="r" b="b"/>
              <a:pathLst>
                <a:path w="14604" h="21589">
                  <a:moveTo>
                    <a:pt x="14106" y="0"/>
                  </a:moveTo>
                  <a:lnTo>
                    <a:pt x="0" y="0"/>
                  </a:lnTo>
                  <a:lnTo>
                    <a:pt x="0" y="21310"/>
                  </a:lnTo>
                  <a:lnTo>
                    <a:pt x="14106" y="21310"/>
                  </a:lnTo>
                  <a:lnTo>
                    <a:pt x="141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861866" y="4771878"/>
              <a:ext cx="0" cy="14604"/>
            </a:xfrm>
            <a:custGeom>
              <a:avLst/>
              <a:gdLst/>
              <a:ahLst/>
              <a:cxnLst/>
              <a:rect l="l" t="t" r="r" b="b"/>
              <a:pathLst>
                <a:path h="14604">
                  <a:moveTo>
                    <a:pt x="0" y="0"/>
                  </a:moveTo>
                  <a:lnTo>
                    <a:pt x="0" y="14050"/>
                  </a:lnTo>
                </a:path>
              </a:pathLst>
            </a:custGeom>
            <a:ln w="7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643845" y="4789676"/>
              <a:ext cx="14604" cy="516890"/>
            </a:xfrm>
            <a:custGeom>
              <a:avLst/>
              <a:gdLst/>
              <a:ahLst/>
              <a:cxnLst/>
              <a:rect l="l" t="t" r="r" b="b"/>
              <a:pathLst>
                <a:path w="14604" h="516889">
                  <a:moveTo>
                    <a:pt x="14106" y="0"/>
                  </a:moveTo>
                  <a:lnTo>
                    <a:pt x="0" y="0"/>
                  </a:lnTo>
                  <a:lnTo>
                    <a:pt x="0" y="516603"/>
                  </a:lnTo>
                  <a:lnTo>
                    <a:pt x="14106" y="516603"/>
                  </a:lnTo>
                  <a:lnTo>
                    <a:pt x="141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647371" y="4793188"/>
              <a:ext cx="0" cy="509905"/>
            </a:xfrm>
            <a:custGeom>
              <a:avLst/>
              <a:gdLst/>
              <a:ahLst/>
              <a:cxnLst/>
              <a:rect l="l" t="t" r="r" b="b"/>
              <a:pathLst>
                <a:path h="509904">
                  <a:moveTo>
                    <a:pt x="0" y="0"/>
                  </a:moveTo>
                  <a:lnTo>
                    <a:pt x="0" y="509343"/>
                  </a:lnTo>
                </a:path>
              </a:pathLst>
            </a:custGeom>
            <a:ln w="7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858386" y="4789676"/>
              <a:ext cx="14604" cy="516890"/>
            </a:xfrm>
            <a:custGeom>
              <a:avLst/>
              <a:gdLst/>
              <a:ahLst/>
              <a:cxnLst/>
              <a:rect l="l" t="t" r="r" b="b"/>
              <a:pathLst>
                <a:path w="14604" h="516889">
                  <a:moveTo>
                    <a:pt x="14106" y="0"/>
                  </a:moveTo>
                  <a:lnTo>
                    <a:pt x="0" y="0"/>
                  </a:lnTo>
                  <a:lnTo>
                    <a:pt x="0" y="516603"/>
                  </a:lnTo>
                  <a:lnTo>
                    <a:pt x="14106" y="516603"/>
                  </a:lnTo>
                  <a:lnTo>
                    <a:pt x="141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861866" y="4793188"/>
              <a:ext cx="0" cy="509905"/>
            </a:xfrm>
            <a:custGeom>
              <a:avLst/>
              <a:gdLst/>
              <a:ahLst/>
              <a:cxnLst/>
              <a:rect l="l" t="t" r="r" b="b"/>
              <a:pathLst>
                <a:path h="509904">
                  <a:moveTo>
                    <a:pt x="0" y="0"/>
                  </a:moveTo>
                  <a:lnTo>
                    <a:pt x="0" y="509343"/>
                  </a:lnTo>
                </a:path>
              </a:pathLst>
            </a:custGeom>
            <a:ln w="7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2950936" y="2241803"/>
            <a:ext cx="14319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Tahoma"/>
                <a:cs typeface="Tahoma"/>
              </a:rPr>
              <a:t>Items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(1-</a:t>
            </a:r>
            <a:r>
              <a:rPr sz="1400" spc="-10" dirty="0">
                <a:latin typeface="Tahoma"/>
                <a:cs typeface="Tahoma"/>
              </a:rPr>
              <a:t>itemsets)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636986" y="2811779"/>
            <a:ext cx="1984375" cy="1064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Tahoma"/>
                <a:cs typeface="Tahoma"/>
              </a:rPr>
              <a:t>Pairs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(2-</a:t>
            </a:r>
            <a:r>
              <a:rPr sz="1400" spc="-10" dirty="0">
                <a:latin typeface="Tahoma"/>
                <a:cs typeface="Tahoma"/>
              </a:rPr>
              <a:t>itemsets)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95000"/>
              </a:lnSpc>
            </a:pPr>
            <a:r>
              <a:rPr sz="1400" spc="-10" dirty="0">
                <a:latin typeface="Tahoma"/>
                <a:cs typeface="Tahoma"/>
              </a:rPr>
              <a:t>(No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need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generate </a:t>
            </a:r>
            <a:r>
              <a:rPr sz="1400" spc="-30" dirty="0">
                <a:latin typeface="Tahoma"/>
                <a:cs typeface="Tahoma"/>
              </a:rPr>
              <a:t>candidates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involving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Coke </a:t>
            </a:r>
            <a:r>
              <a:rPr sz="1400" dirty="0">
                <a:latin typeface="Tahoma"/>
                <a:cs typeface="Tahoma"/>
              </a:rPr>
              <a:t>or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Eggs)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151336" y="4299204"/>
            <a:ext cx="15449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latin typeface="Tahoma"/>
                <a:cs typeface="Tahoma"/>
              </a:rPr>
              <a:t>Triplets </a:t>
            </a:r>
            <a:r>
              <a:rPr sz="1400" spc="-40" dirty="0">
                <a:latin typeface="Tahoma"/>
                <a:cs typeface="Tahoma"/>
              </a:rPr>
              <a:t>(3-</a:t>
            </a:r>
            <a:r>
              <a:rPr sz="1400" spc="-10" dirty="0">
                <a:latin typeface="Tahoma"/>
                <a:cs typeface="Tahoma"/>
              </a:rPr>
              <a:t>itemsets)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003184" y="4238904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38860" y="180727"/>
                </a:moveTo>
                <a:lnTo>
                  <a:pt x="24488" y="182645"/>
                </a:lnTo>
                <a:lnTo>
                  <a:pt x="12388" y="189680"/>
                </a:lnTo>
                <a:lnTo>
                  <a:pt x="3808" y="200740"/>
                </a:lnTo>
                <a:lnTo>
                  <a:pt x="0" y="214730"/>
                </a:lnTo>
                <a:lnTo>
                  <a:pt x="1917" y="229101"/>
                </a:lnTo>
                <a:lnTo>
                  <a:pt x="8953" y="241202"/>
                </a:lnTo>
                <a:lnTo>
                  <a:pt x="20013" y="249781"/>
                </a:lnTo>
                <a:lnTo>
                  <a:pt x="34002" y="253589"/>
                </a:lnTo>
                <a:lnTo>
                  <a:pt x="269275" y="269275"/>
                </a:lnTo>
                <a:lnTo>
                  <a:pt x="268382" y="255885"/>
                </a:lnTo>
                <a:lnTo>
                  <a:pt x="204250" y="255885"/>
                </a:lnTo>
                <a:lnTo>
                  <a:pt x="135535" y="187171"/>
                </a:lnTo>
                <a:lnTo>
                  <a:pt x="38860" y="180727"/>
                </a:lnTo>
                <a:close/>
              </a:path>
              <a:path w="269875" h="269875">
                <a:moveTo>
                  <a:pt x="135535" y="187171"/>
                </a:moveTo>
                <a:lnTo>
                  <a:pt x="204250" y="255885"/>
                </a:lnTo>
                <a:lnTo>
                  <a:pt x="212855" y="247280"/>
                </a:lnTo>
                <a:lnTo>
                  <a:pt x="198071" y="232496"/>
                </a:lnTo>
                <a:lnTo>
                  <a:pt x="193636" y="232496"/>
                </a:lnTo>
                <a:lnTo>
                  <a:pt x="193320" y="227744"/>
                </a:lnTo>
                <a:lnTo>
                  <a:pt x="153977" y="188401"/>
                </a:lnTo>
                <a:lnTo>
                  <a:pt x="135535" y="187171"/>
                </a:lnTo>
                <a:close/>
              </a:path>
              <a:path w="269875" h="269875">
                <a:moveTo>
                  <a:pt x="204460" y="221672"/>
                </a:moveTo>
                <a:lnTo>
                  <a:pt x="195854" y="230278"/>
                </a:lnTo>
                <a:lnTo>
                  <a:pt x="212855" y="247280"/>
                </a:lnTo>
                <a:lnTo>
                  <a:pt x="204250" y="255885"/>
                </a:lnTo>
                <a:lnTo>
                  <a:pt x="268382" y="255885"/>
                </a:lnTo>
                <a:lnTo>
                  <a:pt x="267235" y="238673"/>
                </a:lnTo>
                <a:lnTo>
                  <a:pt x="221462" y="238673"/>
                </a:lnTo>
                <a:lnTo>
                  <a:pt x="204460" y="221672"/>
                </a:lnTo>
                <a:close/>
              </a:path>
              <a:path w="269875" h="269875">
                <a:moveTo>
                  <a:pt x="221672" y="204460"/>
                </a:moveTo>
                <a:lnTo>
                  <a:pt x="204460" y="221672"/>
                </a:lnTo>
                <a:lnTo>
                  <a:pt x="221462" y="238673"/>
                </a:lnTo>
                <a:lnTo>
                  <a:pt x="238673" y="221461"/>
                </a:lnTo>
                <a:lnTo>
                  <a:pt x="221672" y="204460"/>
                </a:lnTo>
                <a:close/>
              </a:path>
              <a:path w="269875" h="269875">
                <a:moveTo>
                  <a:pt x="230278" y="195853"/>
                </a:moveTo>
                <a:lnTo>
                  <a:pt x="221672" y="204460"/>
                </a:lnTo>
                <a:lnTo>
                  <a:pt x="238673" y="221461"/>
                </a:lnTo>
                <a:lnTo>
                  <a:pt x="221462" y="238673"/>
                </a:lnTo>
                <a:lnTo>
                  <a:pt x="267235" y="238673"/>
                </a:lnTo>
                <a:lnTo>
                  <a:pt x="265514" y="212855"/>
                </a:lnTo>
                <a:lnTo>
                  <a:pt x="247280" y="212855"/>
                </a:lnTo>
                <a:lnTo>
                  <a:pt x="230278" y="195853"/>
                </a:lnTo>
                <a:close/>
              </a:path>
              <a:path w="269875" h="269875">
                <a:moveTo>
                  <a:pt x="193320" y="227744"/>
                </a:moveTo>
                <a:lnTo>
                  <a:pt x="193636" y="232496"/>
                </a:lnTo>
                <a:lnTo>
                  <a:pt x="195854" y="230278"/>
                </a:lnTo>
                <a:lnTo>
                  <a:pt x="193320" y="227744"/>
                </a:lnTo>
                <a:close/>
              </a:path>
              <a:path w="269875" h="269875">
                <a:moveTo>
                  <a:pt x="195854" y="230278"/>
                </a:moveTo>
                <a:lnTo>
                  <a:pt x="193636" y="232496"/>
                </a:lnTo>
                <a:lnTo>
                  <a:pt x="198071" y="232496"/>
                </a:lnTo>
                <a:lnTo>
                  <a:pt x="195854" y="230278"/>
                </a:lnTo>
                <a:close/>
              </a:path>
              <a:path w="269875" h="269875">
                <a:moveTo>
                  <a:pt x="192090" y="209301"/>
                </a:moveTo>
                <a:lnTo>
                  <a:pt x="193320" y="227744"/>
                </a:lnTo>
                <a:lnTo>
                  <a:pt x="195854" y="230278"/>
                </a:lnTo>
                <a:lnTo>
                  <a:pt x="204460" y="221672"/>
                </a:lnTo>
                <a:lnTo>
                  <a:pt x="192090" y="209301"/>
                </a:lnTo>
                <a:close/>
              </a:path>
              <a:path w="269875" h="269875">
                <a:moveTo>
                  <a:pt x="153977" y="188401"/>
                </a:moveTo>
                <a:lnTo>
                  <a:pt x="193320" y="227744"/>
                </a:lnTo>
                <a:lnTo>
                  <a:pt x="192090" y="209301"/>
                </a:lnTo>
                <a:lnTo>
                  <a:pt x="172419" y="189630"/>
                </a:lnTo>
                <a:lnTo>
                  <a:pt x="153977" y="188401"/>
                </a:lnTo>
                <a:close/>
              </a:path>
              <a:path w="269875" h="269875">
                <a:moveTo>
                  <a:pt x="190861" y="190860"/>
                </a:moveTo>
                <a:lnTo>
                  <a:pt x="192090" y="209301"/>
                </a:lnTo>
                <a:lnTo>
                  <a:pt x="204460" y="221672"/>
                </a:lnTo>
                <a:lnTo>
                  <a:pt x="221672" y="204460"/>
                </a:lnTo>
                <a:lnTo>
                  <a:pt x="209301" y="192089"/>
                </a:lnTo>
                <a:lnTo>
                  <a:pt x="190861" y="190860"/>
                </a:lnTo>
                <a:close/>
              </a:path>
              <a:path w="269875" h="269875">
                <a:moveTo>
                  <a:pt x="187172" y="135535"/>
                </a:moveTo>
                <a:lnTo>
                  <a:pt x="188402" y="153977"/>
                </a:lnTo>
                <a:lnTo>
                  <a:pt x="227743" y="193318"/>
                </a:lnTo>
                <a:lnTo>
                  <a:pt x="232496" y="193635"/>
                </a:lnTo>
                <a:lnTo>
                  <a:pt x="230278" y="195853"/>
                </a:lnTo>
                <a:lnTo>
                  <a:pt x="247280" y="212855"/>
                </a:lnTo>
                <a:lnTo>
                  <a:pt x="255885" y="204249"/>
                </a:lnTo>
                <a:lnTo>
                  <a:pt x="187172" y="135535"/>
                </a:lnTo>
                <a:close/>
              </a:path>
              <a:path w="269875" h="269875">
                <a:moveTo>
                  <a:pt x="214730" y="0"/>
                </a:moveTo>
                <a:lnTo>
                  <a:pt x="200740" y="3808"/>
                </a:lnTo>
                <a:lnTo>
                  <a:pt x="189680" y="12387"/>
                </a:lnTo>
                <a:lnTo>
                  <a:pt x="182645" y="24487"/>
                </a:lnTo>
                <a:lnTo>
                  <a:pt x="180727" y="38859"/>
                </a:lnTo>
                <a:lnTo>
                  <a:pt x="187172" y="135535"/>
                </a:lnTo>
                <a:lnTo>
                  <a:pt x="255885" y="204249"/>
                </a:lnTo>
                <a:lnTo>
                  <a:pt x="247280" y="212855"/>
                </a:lnTo>
                <a:lnTo>
                  <a:pt x="265514" y="212855"/>
                </a:lnTo>
                <a:lnTo>
                  <a:pt x="253591" y="34001"/>
                </a:lnTo>
                <a:lnTo>
                  <a:pt x="249782" y="20011"/>
                </a:lnTo>
                <a:lnTo>
                  <a:pt x="241202" y="8952"/>
                </a:lnTo>
                <a:lnTo>
                  <a:pt x="229101" y="1916"/>
                </a:lnTo>
                <a:lnTo>
                  <a:pt x="214730" y="0"/>
                </a:lnTo>
                <a:close/>
              </a:path>
              <a:path w="269875" h="269875">
                <a:moveTo>
                  <a:pt x="172419" y="189630"/>
                </a:moveTo>
                <a:lnTo>
                  <a:pt x="192090" y="209301"/>
                </a:lnTo>
                <a:lnTo>
                  <a:pt x="190861" y="190860"/>
                </a:lnTo>
                <a:lnTo>
                  <a:pt x="172419" y="189630"/>
                </a:lnTo>
                <a:close/>
              </a:path>
              <a:path w="269875" h="269875">
                <a:moveTo>
                  <a:pt x="209301" y="192089"/>
                </a:moveTo>
                <a:lnTo>
                  <a:pt x="221672" y="204460"/>
                </a:lnTo>
                <a:lnTo>
                  <a:pt x="230278" y="195853"/>
                </a:lnTo>
                <a:lnTo>
                  <a:pt x="227743" y="193318"/>
                </a:lnTo>
                <a:lnTo>
                  <a:pt x="209301" y="192089"/>
                </a:lnTo>
                <a:close/>
              </a:path>
              <a:path w="269875" h="269875">
                <a:moveTo>
                  <a:pt x="227743" y="193318"/>
                </a:moveTo>
                <a:lnTo>
                  <a:pt x="230278" y="195853"/>
                </a:lnTo>
                <a:lnTo>
                  <a:pt x="232496" y="193635"/>
                </a:lnTo>
                <a:lnTo>
                  <a:pt x="227743" y="193318"/>
                </a:lnTo>
                <a:close/>
              </a:path>
              <a:path w="269875" h="269875">
                <a:moveTo>
                  <a:pt x="188402" y="153977"/>
                </a:moveTo>
                <a:lnTo>
                  <a:pt x="189631" y="172419"/>
                </a:lnTo>
                <a:lnTo>
                  <a:pt x="209301" y="192089"/>
                </a:lnTo>
                <a:lnTo>
                  <a:pt x="227743" y="193318"/>
                </a:lnTo>
                <a:lnTo>
                  <a:pt x="188402" y="153977"/>
                </a:lnTo>
                <a:close/>
              </a:path>
              <a:path w="269875" h="269875">
                <a:moveTo>
                  <a:pt x="189631" y="172419"/>
                </a:moveTo>
                <a:lnTo>
                  <a:pt x="190861" y="190860"/>
                </a:lnTo>
                <a:lnTo>
                  <a:pt x="209301" y="192089"/>
                </a:lnTo>
                <a:lnTo>
                  <a:pt x="189631" y="172419"/>
                </a:lnTo>
                <a:close/>
              </a:path>
              <a:path w="269875" h="269875">
                <a:moveTo>
                  <a:pt x="49317" y="32105"/>
                </a:moveTo>
                <a:lnTo>
                  <a:pt x="32105" y="49317"/>
                </a:lnTo>
                <a:lnTo>
                  <a:pt x="172419" y="189630"/>
                </a:lnTo>
                <a:lnTo>
                  <a:pt x="190861" y="190860"/>
                </a:lnTo>
                <a:lnTo>
                  <a:pt x="189631" y="172419"/>
                </a:lnTo>
                <a:lnTo>
                  <a:pt x="49317" y="32105"/>
                </a:lnTo>
                <a:close/>
              </a:path>
              <a:path w="269875" h="269875">
                <a:moveTo>
                  <a:pt x="23500" y="57923"/>
                </a:moveTo>
                <a:lnTo>
                  <a:pt x="14893" y="66530"/>
                </a:lnTo>
                <a:lnTo>
                  <a:pt x="135535" y="187171"/>
                </a:lnTo>
                <a:lnTo>
                  <a:pt x="153977" y="188401"/>
                </a:lnTo>
                <a:lnTo>
                  <a:pt x="23500" y="57923"/>
                </a:lnTo>
                <a:close/>
              </a:path>
              <a:path w="269875" h="269875">
                <a:moveTo>
                  <a:pt x="66530" y="14893"/>
                </a:moveTo>
                <a:lnTo>
                  <a:pt x="57923" y="23498"/>
                </a:lnTo>
                <a:lnTo>
                  <a:pt x="188402" y="153977"/>
                </a:lnTo>
                <a:lnTo>
                  <a:pt x="187172" y="135535"/>
                </a:lnTo>
                <a:lnTo>
                  <a:pt x="66530" y="1489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060084" y="2695854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38860" y="180727"/>
                </a:moveTo>
                <a:lnTo>
                  <a:pt x="24488" y="182645"/>
                </a:lnTo>
                <a:lnTo>
                  <a:pt x="12388" y="189680"/>
                </a:lnTo>
                <a:lnTo>
                  <a:pt x="3808" y="200740"/>
                </a:lnTo>
                <a:lnTo>
                  <a:pt x="0" y="214730"/>
                </a:lnTo>
                <a:lnTo>
                  <a:pt x="1917" y="229101"/>
                </a:lnTo>
                <a:lnTo>
                  <a:pt x="8953" y="241202"/>
                </a:lnTo>
                <a:lnTo>
                  <a:pt x="20013" y="249781"/>
                </a:lnTo>
                <a:lnTo>
                  <a:pt x="34002" y="253589"/>
                </a:lnTo>
                <a:lnTo>
                  <a:pt x="269275" y="269275"/>
                </a:lnTo>
                <a:lnTo>
                  <a:pt x="268382" y="255885"/>
                </a:lnTo>
                <a:lnTo>
                  <a:pt x="204250" y="255885"/>
                </a:lnTo>
                <a:lnTo>
                  <a:pt x="135535" y="187171"/>
                </a:lnTo>
                <a:lnTo>
                  <a:pt x="38860" y="180727"/>
                </a:lnTo>
                <a:close/>
              </a:path>
              <a:path w="269875" h="269875">
                <a:moveTo>
                  <a:pt x="135535" y="187171"/>
                </a:moveTo>
                <a:lnTo>
                  <a:pt x="204250" y="255885"/>
                </a:lnTo>
                <a:lnTo>
                  <a:pt x="212855" y="247280"/>
                </a:lnTo>
                <a:lnTo>
                  <a:pt x="198071" y="232496"/>
                </a:lnTo>
                <a:lnTo>
                  <a:pt x="193636" y="232496"/>
                </a:lnTo>
                <a:lnTo>
                  <a:pt x="193320" y="227744"/>
                </a:lnTo>
                <a:lnTo>
                  <a:pt x="153977" y="188401"/>
                </a:lnTo>
                <a:lnTo>
                  <a:pt x="135535" y="187171"/>
                </a:lnTo>
                <a:close/>
              </a:path>
              <a:path w="269875" h="269875">
                <a:moveTo>
                  <a:pt x="204460" y="221672"/>
                </a:moveTo>
                <a:lnTo>
                  <a:pt x="195854" y="230278"/>
                </a:lnTo>
                <a:lnTo>
                  <a:pt x="212855" y="247280"/>
                </a:lnTo>
                <a:lnTo>
                  <a:pt x="204250" y="255885"/>
                </a:lnTo>
                <a:lnTo>
                  <a:pt x="268382" y="255885"/>
                </a:lnTo>
                <a:lnTo>
                  <a:pt x="267235" y="238673"/>
                </a:lnTo>
                <a:lnTo>
                  <a:pt x="221462" y="238673"/>
                </a:lnTo>
                <a:lnTo>
                  <a:pt x="204460" y="221672"/>
                </a:lnTo>
                <a:close/>
              </a:path>
              <a:path w="269875" h="269875">
                <a:moveTo>
                  <a:pt x="221672" y="204460"/>
                </a:moveTo>
                <a:lnTo>
                  <a:pt x="204460" y="221672"/>
                </a:lnTo>
                <a:lnTo>
                  <a:pt x="221462" y="238673"/>
                </a:lnTo>
                <a:lnTo>
                  <a:pt x="238673" y="221461"/>
                </a:lnTo>
                <a:lnTo>
                  <a:pt x="221672" y="204460"/>
                </a:lnTo>
                <a:close/>
              </a:path>
              <a:path w="269875" h="269875">
                <a:moveTo>
                  <a:pt x="230278" y="195853"/>
                </a:moveTo>
                <a:lnTo>
                  <a:pt x="221672" y="204460"/>
                </a:lnTo>
                <a:lnTo>
                  <a:pt x="238673" y="221461"/>
                </a:lnTo>
                <a:lnTo>
                  <a:pt x="221462" y="238673"/>
                </a:lnTo>
                <a:lnTo>
                  <a:pt x="267235" y="238673"/>
                </a:lnTo>
                <a:lnTo>
                  <a:pt x="265514" y="212855"/>
                </a:lnTo>
                <a:lnTo>
                  <a:pt x="247280" y="212855"/>
                </a:lnTo>
                <a:lnTo>
                  <a:pt x="230278" y="195853"/>
                </a:lnTo>
                <a:close/>
              </a:path>
              <a:path w="269875" h="269875">
                <a:moveTo>
                  <a:pt x="193320" y="227744"/>
                </a:moveTo>
                <a:lnTo>
                  <a:pt x="193636" y="232496"/>
                </a:lnTo>
                <a:lnTo>
                  <a:pt x="195854" y="230278"/>
                </a:lnTo>
                <a:lnTo>
                  <a:pt x="193320" y="227744"/>
                </a:lnTo>
                <a:close/>
              </a:path>
              <a:path w="269875" h="269875">
                <a:moveTo>
                  <a:pt x="195854" y="230278"/>
                </a:moveTo>
                <a:lnTo>
                  <a:pt x="193636" y="232496"/>
                </a:lnTo>
                <a:lnTo>
                  <a:pt x="198071" y="232496"/>
                </a:lnTo>
                <a:lnTo>
                  <a:pt x="195854" y="230278"/>
                </a:lnTo>
                <a:close/>
              </a:path>
              <a:path w="269875" h="269875">
                <a:moveTo>
                  <a:pt x="192090" y="209301"/>
                </a:moveTo>
                <a:lnTo>
                  <a:pt x="193320" y="227744"/>
                </a:lnTo>
                <a:lnTo>
                  <a:pt x="195854" y="230278"/>
                </a:lnTo>
                <a:lnTo>
                  <a:pt x="204460" y="221672"/>
                </a:lnTo>
                <a:lnTo>
                  <a:pt x="192090" y="209301"/>
                </a:lnTo>
                <a:close/>
              </a:path>
              <a:path w="269875" h="269875">
                <a:moveTo>
                  <a:pt x="153977" y="188401"/>
                </a:moveTo>
                <a:lnTo>
                  <a:pt x="193320" y="227744"/>
                </a:lnTo>
                <a:lnTo>
                  <a:pt x="192090" y="209301"/>
                </a:lnTo>
                <a:lnTo>
                  <a:pt x="172419" y="189630"/>
                </a:lnTo>
                <a:lnTo>
                  <a:pt x="153977" y="188401"/>
                </a:lnTo>
                <a:close/>
              </a:path>
              <a:path w="269875" h="269875">
                <a:moveTo>
                  <a:pt x="190861" y="190860"/>
                </a:moveTo>
                <a:lnTo>
                  <a:pt x="192090" y="209301"/>
                </a:lnTo>
                <a:lnTo>
                  <a:pt x="204460" y="221672"/>
                </a:lnTo>
                <a:lnTo>
                  <a:pt x="221672" y="204460"/>
                </a:lnTo>
                <a:lnTo>
                  <a:pt x="209301" y="192089"/>
                </a:lnTo>
                <a:lnTo>
                  <a:pt x="190861" y="190860"/>
                </a:lnTo>
                <a:close/>
              </a:path>
              <a:path w="269875" h="269875">
                <a:moveTo>
                  <a:pt x="187172" y="135535"/>
                </a:moveTo>
                <a:lnTo>
                  <a:pt x="188402" y="153977"/>
                </a:lnTo>
                <a:lnTo>
                  <a:pt x="227743" y="193318"/>
                </a:lnTo>
                <a:lnTo>
                  <a:pt x="232496" y="193635"/>
                </a:lnTo>
                <a:lnTo>
                  <a:pt x="230278" y="195853"/>
                </a:lnTo>
                <a:lnTo>
                  <a:pt x="247280" y="212855"/>
                </a:lnTo>
                <a:lnTo>
                  <a:pt x="255885" y="204249"/>
                </a:lnTo>
                <a:lnTo>
                  <a:pt x="187172" y="135535"/>
                </a:lnTo>
                <a:close/>
              </a:path>
              <a:path w="269875" h="269875">
                <a:moveTo>
                  <a:pt x="214730" y="0"/>
                </a:moveTo>
                <a:lnTo>
                  <a:pt x="200740" y="3808"/>
                </a:lnTo>
                <a:lnTo>
                  <a:pt x="189680" y="12387"/>
                </a:lnTo>
                <a:lnTo>
                  <a:pt x="182645" y="24487"/>
                </a:lnTo>
                <a:lnTo>
                  <a:pt x="180727" y="38859"/>
                </a:lnTo>
                <a:lnTo>
                  <a:pt x="187172" y="135535"/>
                </a:lnTo>
                <a:lnTo>
                  <a:pt x="255885" y="204249"/>
                </a:lnTo>
                <a:lnTo>
                  <a:pt x="247280" y="212855"/>
                </a:lnTo>
                <a:lnTo>
                  <a:pt x="265514" y="212855"/>
                </a:lnTo>
                <a:lnTo>
                  <a:pt x="253591" y="34001"/>
                </a:lnTo>
                <a:lnTo>
                  <a:pt x="249782" y="20011"/>
                </a:lnTo>
                <a:lnTo>
                  <a:pt x="241203" y="8952"/>
                </a:lnTo>
                <a:lnTo>
                  <a:pt x="229102" y="1916"/>
                </a:lnTo>
                <a:lnTo>
                  <a:pt x="214730" y="0"/>
                </a:lnTo>
                <a:close/>
              </a:path>
              <a:path w="269875" h="269875">
                <a:moveTo>
                  <a:pt x="172419" y="189630"/>
                </a:moveTo>
                <a:lnTo>
                  <a:pt x="192090" y="209301"/>
                </a:lnTo>
                <a:lnTo>
                  <a:pt x="190861" y="190860"/>
                </a:lnTo>
                <a:lnTo>
                  <a:pt x="172419" y="189630"/>
                </a:lnTo>
                <a:close/>
              </a:path>
              <a:path w="269875" h="269875">
                <a:moveTo>
                  <a:pt x="209301" y="192089"/>
                </a:moveTo>
                <a:lnTo>
                  <a:pt x="221672" y="204460"/>
                </a:lnTo>
                <a:lnTo>
                  <a:pt x="230278" y="195853"/>
                </a:lnTo>
                <a:lnTo>
                  <a:pt x="227743" y="193318"/>
                </a:lnTo>
                <a:lnTo>
                  <a:pt x="209301" y="192089"/>
                </a:lnTo>
                <a:close/>
              </a:path>
              <a:path w="269875" h="269875">
                <a:moveTo>
                  <a:pt x="227743" y="193318"/>
                </a:moveTo>
                <a:lnTo>
                  <a:pt x="230278" y="195853"/>
                </a:lnTo>
                <a:lnTo>
                  <a:pt x="232496" y="193635"/>
                </a:lnTo>
                <a:lnTo>
                  <a:pt x="227743" y="193318"/>
                </a:lnTo>
                <a:close/>
              </a:path>
              <a:path w="269875" h="269875">
                <a:moveTo>
                  <a:pt x="188402" y="153977"/>
                </a:moveTo>
                <a:lnTo>
                  <a:pt x="189631" y="172419"/>
                </a:lnTo>
                <a:lnTo>
                  <a:pt x="209301" y="192089"/>
                </a:lnTo>
                <a:lnTo>
                  <a:pt x="227743" y="193318"/>
                </a:lnTo>
                <a:lnTo>
                  <a:pt x="188402" y="153977"/>
                </a:lnTo>
                <a:close/>
              </a:path>
              <a:path w="269875" h="269875">
                <a:moveTo>
                  <a:pt x="189631" y="172419"/>
                </a:moveTo>
                <a:lnTo>
                  <a:pt x="190861" y="190860"/>
                </a:lnTo>
                <a:lnTo>
                  <a:pt x="209301" y="192089"/>
                </a:lnTo>
                <a:lnTo>
                  <a:pt x="189631" y="172419"/>
                </a:lnTo>
                <a:close/>
              </a:path>
              <a:path w="269875" h="269875">
                <a:moveTo>
                  <a:pt x="49317" y="32105"/>
                </a:moveTo>
                <a:lnTo>
                  <a:pt x="32105" y="49317"/>
                </a:lnTo>
                <a:lnTo>
                  <a:pt x="172419" y="189630"/>
                </a:lnTo>
                <a:lnTo>
                  <a:pt x="190861" y="190860"/>
                </a:lnTo>
                <a:lnTo>
                  <a:pt x="189631" y="172419"/>
                </a:lnTo>
                <a:lnTo>
                  <a:pt x="49317" y="32105"/>
                </a:lnTo>
                <a:close/>
              </a:path>
              <a:path w="269875" h="269875">
                <a:moveTo>
                  <a:pt x="23500" y="57923"/>
                </a:moveTo>
                <a:lnTo>
                  <a:pt x="14893" y="66530"/>
                </a:lnTo>
                <a:lnTo>
                  <a:pt x="135535" y="187171"/>
                </a:lnTo>
                <a:lnTo>
                  <a:pt x="153977" y="188401"/>
                </a:lnTo>
                <a:lnTo>
                  <a:pt x="23500" y="57923"/>
                </a:lnTo>
                <a:close/>
              </a:path>
              <a:path w="269875" h="269875">
                <a:moveTo>
                  <a:pt x="66530" y="14893"/>
                </a:moveTo>
                <a:lnTo>
                  <a:pt x="57924" y="23498"/>
                </a:lnTo>
                <a:lnTo>
                  <a:pt x="188402" y="153977"/>
                </a:lnTo>
                <a:lnTo>
                  <a:pt x="187172" y="135535"/>
                </a:lnTo>
                <a:lnTo>
                  <a:pt x="66530" y="1489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187515" y="4101365"/>
            <a:ext cx="2049145" cy="323215"/>
          </a:xfrm>
          <a:prstGeom prst="rect">
            <a:avLst/>
          </a:prstGeom>
          <a:solidFill>
            <a:srgbClr val="FFFF99"/>
          </a:solidFill>
          <a:ln w="15875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380"/>
              </a:spcBef>
            </a:pPr>
            <a:r>
              <a:rPr sz="1500" dirty="0">
                <a:latin typeface="Tahoma"/>
                <a:cs typeface="Tahoma"/>
              </a:rPr>
              <a:t>Minimum</a:t>
            </a:r>
            <a:r>
              <a:rPr sz="1500" spc="-2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Support</a:t>
            </a:r>
            <a:r>
              <a:rPr sz="1500" spc="-2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=</a:t>
            </a:r>
            <a:r>
              <a:rPr sz="1500" spc="-30" dirty="0">
                <a:latin typeface="Tahoma"/>
                <a:cs typeface="Tahoma"/>
              </a:rPr>
              <a:t> </a:t>
            </a:r>
            <a:r>
              <a:rPr sz="1500" spc="-50" dirty="0">
                <a:latin typeface="Tahoma"/>
                <a:cs typeface="Tahoma"/>
              </a:rPr>
              <a:t>3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214846" y="4524894"/>
            <a:ext cx="2482850" cy="113157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400" dirty="0">
                <a:latin typeface="Tahoma"/>
                <a:cs typeface="Tahoma"/>
              </a:rPr>
              <a:t>If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every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subset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considered,</a:t>
            </a:r>
            <a:endParaRPr sz="1400">
              <a:latin typeface="Tahoma"/>
              <a:cs typeface="Tahoma"/>
            </a:endParaRPr>
          </a:p>
          <a:p>
            <a:pPr marL="548640">
              <a:lnSpc>
                <a:spcPts val="1645"/>
              </a:lnSpc>
            </a:pPr>
            <a:r>
              <a:rPr sz="1350" baseline="24691" dirty="0">
                <a:latin typeface="Tahoma"/>
                <a:cs typeface="Tahoma"/>
              </a:rPr>
              <a:t>6</a:t>
            </a:r>
            <a:r>
              <a:rPr sz="1400" dirty="0">
                <a:latin typeface="Tahoma"/>
                <a:cs typeface="Tahoma"/>
              </a:rPr>
              <a:t>C</a:t>
            </a:r>
            <a:r>
              <a:rPr sz="1350" baseline="-12345" dirty="0">
                <a:latin typeface="Tahoma"/>
                <a:cs typeface="Tahoma"/>
              </a:rPr>
              <a:t>1</a:t>
            </a:r>
            <a:r>
              <a:rPr sz="1350" spc="172" baseline="-123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+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350" baseline="24691" dirty="0">
                <a:latin typeface="Tahoma"/>
                <a:cs typeface="Tahoma"/>
              </a:rPr>
              <a:t>6</a:t>
            </a:r>
            <a:r>
              <a:rPr sz="1400" dirty="0">
                <a:latin typeface="Tahoma"/>
                <a:cs typeface="Tahoma"/>
              </a:rPr>
              <a:t>C</a:t>
            </a:r>
            <a:r>
              <a:rPr sz="1350" baseline="-12345" dirty="0">
                <a:latin typeface="Tahoma"/>
                <a:cs typeface="Tahoma"/>
              </a:rPr>
              <a:t>2</a:t>
            </a:r>
            <a:r>
              <a:rPr sz="1350" spc="172" baseline="-123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+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350" spc="-37" baseline="24691" dirty="0">
                <a:latin typeface="Tahoma"/>
                <a:cs typeface="Tahoma"/>
              </a:rPr>
              <a:t>6</a:t>
            </a:r>
            <a:r>
              <a:rPr sz="1400" spc="-25" dirty="0">
                <a:latin typeface="Tahoma"/>
                <a:cs typeface="Tahoma"/>
              </a:rPr>
              <a:t>C</a:t>
            </a:r>
            <a:r>
              <a:rPr sz="1350" spc="-37" baseline="-12345" dirty="0">
                <a:latin typeface="Tahoma"/>
                <a:cs typeface="Tahoma"/>
              </a:rPr>
              <a:t>3</a:t>
            </a:r>
            <a:endParaRPr sz="1350" baseline="-12345">
              <a:latin typeface="Tahoma"/>
              <a:cs typeface="Tahoma"/>
            </a:endParaRPr>
          </a:p>
          <a:p>
            <a:pPr marL="548640">
              <a:lnSpc>
                <a:spcPts val="1610"/>
              </a:lnSpc>
            </a:pPr>
            <a:r>
              <a:rPr sz="1400" dirty="0">
                <a:latin typeface="Tahoma"/>
                <a:cs typeface="Tahoma"/>
              </a:rPr>
              <a:t>6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+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15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+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20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=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41</a:t>
            </a:r>
            <a:endParaRPr sz="1400">
              <a:latin typeface="Tahoma"/>
              <a:cs typeface="Tahoma"/>
            </a:endParaRPr>
          </a:p>
          <a:p>
            <a:pPr marL="548640" marR="219075" indent="-457200">
              <a:lnSpc>
                <a:spcPts val="1580"/>
              </a:lnSpc>
              <a:spcBef>
                <a:spcPts val="100"/>
              </a:spcBef>
            </a:pPr>
            <a:r>
              <a:rPr sz="1400" spc="-10" dirty="0">
                <a:latin typeface="Tahoma"/>
                <a:cs typeface="Tahoma"/>
              </a:rPr>
              <a:t>With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support-</a:t>
            </a:r>
            <a:r>
              <a:rPr sz="1400" spc="-20" dirty="0">
                <a:latin typeface="Tahoma"/>
                <a:cs typeface="Tahoma"/>
              </a:rPr>
              <a:t>based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pruning, </a:t>
            </a:r>
            <a:r>
              <a:rPr sz="1400" dirty="0">
                <a:latin typeface="Tahoma"/>
                <a:cs typeface="Tahoma"/>
              </a:rPr>
              <a:t>6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+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6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+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1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=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13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845333" y="5443728"/>
            <a:ext cx="3863975" cy="3581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 marR="30480" indent="158750">
              <a:lnSpc>
                <a:spcPts val="1300"/>
              </a:lnSpc>
              <a:spcBef>
                <a:spcPts val="160"/>
              </a:spcBef>
            </a:pPr>
            <a:r>
              <a:rPr sz="1100" spc="-35" dirty="0">
                <a:latin typeface="Arial MT"/>
                <a:cs typeface="Arial MT"/>
              </a:rPr>
              <a:t>Use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F</a:t>
            </a:r>
            <a:r>
              <a:rPr sz="1050" spc="-37" baseline="-15873" dirty="0">
                <a:latin typeface="Arial MT"/>
                <a:cs typeface="Arial MT"/>
              </a:rPr>
              <a:t>k-1</a:t>
            </a:r>
            <a:r>
              <a:rPr sz="1100" spc="-25" dirty="0">
                <a:latin typeface="Arial MT"/>
                <a:cs typeface="Arial MT"/>
              </a:rPr>
              <a:t>xF</a:t>
            </a:r>
            <a:r>
              <a:rPr sz="1050" spc="-37" baseline="-15873" dirty="0">
                <a:latin typeface="Arial MT"/>
                <a:cs typeface="Arial MT"/>
              </a:rPr>
              <a:t>k-</a:t>
            </a:r>
            <a:r>
              <a:rPr sz="1050" baseline="-15873" dirty="0">
                <a:latin typeface="Arial MT"/>
                <a:cs typeface="Arial MT"/>
              </a:rPr>
              <a:t>1</a:t>
            </a:r>
            <a:r>
              <a:rPr sz="1050" spc="179" baseline="-15873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method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for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candidate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generation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results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in </a:t>
            </a:r>
            <a:r>
              <a:rPr sz="1100" spc="-20" dirty="0">
                <a:latin typeface="Arial MT"/>
                <a:cs typeface="Arial MT"/>
              </a:rPr>
              <a:t>only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one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3-</a:t>
            </a:r>
            <a:r>
              <a:rPr sz="1100" dirty="0">
                <a:latin typeface="Arial MT"/>
                <a:cs typeface="Arial MT"/>
              </a:rPr>
              <a:t>itemset.</a:t>
            </a:r>
            <a:r>
              <a:rPr sz="1100" spc="20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This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eliminated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after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the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support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counting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601107" y="5760720"/>
            <a:ext cx="3168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Arial MT"/>
                <a:cs typeface="Arial MT"/>
              </a:rPr>
              <a:t>step.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73200" y="5976680"/>
            <a:ext cx="4098290" cy="860491"/>
          </a:xfrm>
          <a:prstGeom prst="rect">
            <a:avLst/>
          </a:prstGeom>
          <a:solidFill>
            <a:srgbClr val="DCE1F4"/>
          </a:solidFill>
        </p:spPr>
        <p:txBody>
          <a:bodyPr vert="horz" wrap="square" lIns="0" tIns="52069" rIns="0" bIns="0" rtlCol="0">
            <a:spAutoFit/>
          </a:bodyPr>
          <a:lstStyle/>
          <a:p>
            <a:pPr marL="90805" marR="101600">
              <a:lnSpc>
                <a:spcPts val="2140"/>
              </a:lnSpc>
              <a:spcBef>
                <a:spcPts val="409"/>
              </a:spcBef>
            </a:pPr>
            <a:r>
              <a:rPr lang="en-US" sz="2700" spc="-7" baseline="1543" dirty="0">
                <a:latin typeface="Trebuchet MS"/>
                <a:cs typeface="Trebuchet MS"/>
              </a:rPr>
              <a:t>68</a:t>
            </a:r>
            <a:r>
              <a:rPr lang="en-US" sz="2700" spc="-337" baseline="1543" dirty="0">
                <a:latin typeface="Trebuchet MS"/>
                <a:cs typeface="Trebuchet MS"/>
              </a:rPr>
              <a:t>%</a:t>
            </a:r>
            <a:r>
              <a:rPr lang="en-US" sz="900" spc="-5" baseline="1543" dirty="0">
                <a:solidFill>
                  <a:srgbClr val="5ECCF3"/>
                </a:solidFill>
                <a:latin typeface="Trebuchet MS"/>
                <a:cs typeface="Trebuchet MS"/>
              </a:rPr>
              <a:t>      </a:t>
            </a:r>
            <a:r>
              <a:rPr lang="en-US" sz="2700" spc="-52" baseline="1543" dirty="0">
                <a:latin typeface="Trebuchet MS"/>
                <a:cs typeface="Trebuchet MS"/>
              </a:rPr>
              <a:t>reduction in the </a:t>
            </a:r>
            <a:r>
              <a:rPr lang="en-US" sz="2700" spc="37" baseline="1543" dirty="0">
                <a:latin typeface="Trebuchet MS"/>
                <a:cs typeface="Trebuchet MS"/>
              </a:rPr>
              <a:t> </a:t>
            </a:r>
            <a:r>
              <a:rPr sz="2700" spc="-150" baseline="1543" dirty="0">
                <a:latin typeface="Trebuchet MS"/>
                <a:cs typeface="Trebuchet MS"/>
              </a:rPr>
              <a:t>number</a:t>
            </a:r>
            <a:r>
              <a:rPr sz="2700" spc="37" baseline="1543" dirty="0">
                <a:latin typeface="Trebuchet MS"/>
                <a:cs typeface="Trebuchet MS"/>
              </a:rPr>
              <a:t> </a:t>
            </a:r>
            <a:r>
              <a:rPr sz="2700" spc="-157" baseline="1543" dirty="0">
                <a:latin typeface="Trebuchet MS"/>
                <a:cs typeface="Trebuchet MS"/>
              </a:rPr>
              <a:t>of</a:t>
            </a:r>
            <a:r>
              <a:rPr sz="2700" spc="37" baseline="1543" dirty="0">
                <a:latin typeface="Trebuchet MS"/>
                <a:cs typeface="Trebuchet MS"/>
              </a:rPr>
              <a:t> </a:t>
            </a:r>
            <a:r>
              <a:rPr sz="2700" spc="-157" baseline="1543" dirty="0">
                <a:latin typeface="Trebuchet MS"/>
                <a:cs typeface="Trebuchet MS"/>
              </a:rPr>
              <a:t>candidate </a:t>
            </a:r>
            <a:r>
              <a:rPr sz="1800" spc="-105" dirty="0">
                <a:latin typeface="Trebuchet MS"/>
                <a:cs typeface="Trebuchet MS"/>
              </a:rPr>
              <a:t>itemsets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in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this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simple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example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352290" y="6057391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14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ALTERNATE</a:t>
                      </a:r>
                      <a:r>
                        <a:rPr sz="2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2850" spc="-89" baseline="-17543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K-</a:t>
                      </a:r>
                      <a:r>
                        <a:rPr sz="2850" baseline="-17543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2850" spc="322" baseline="-17543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2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spc="25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2850" spc="-89" baseline="-17543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K-</a:t>
                      </a:r>
                      <a:r>
                        <a:rPr sz="2850" baseline="-17543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2850" spc="322" baseline="-17543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METHOD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21832" y="2617723"/>
            <a:ext cx="7230109" cy="28371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56235" marR="17780" indent="-306070">
              <a:lnSpc>
                <a:spcPct val="102200"/>
              </a:lnSpc>
              <a:spcBef>
                <a:spcPts val="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56235" algn="l"/>
              </a:tabLst>
            </a:pP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Merge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two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frequent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(k-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1)-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itemsets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75" dirty="0">
                <a:solidFill>
                  <a:srgbClr val="212745"/>
                </a:solidFill>
                <a:latin typeface="Trebuchet MS"/>
                <a:cs typeface="Trebuchet MS"/>
              </a:rPr>
              <a:t>if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last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(k-</a:t>
            </a: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2)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items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first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one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is 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identical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first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(k-</a:t>
            </a: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2)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items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second.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845"/>
              </a:spcBef>
              <a:buClr>
                <a:srgbClr val="5ECCF3"/>
              </a:buClr>
              <a:buFont typeface="Cambria"/>
              <a:buChar char="◾"/>
            </a:pPr>
            <a:endParaRPr sz="1800">
              <a:latin typeface="Trebuchet MS"/>
              <a:cs typeface="Trebuchet MS"/>
            </a:endParaRPr>
          </a:p>
          <a:p>
            <a:pPr marL="356235" indent="-305435">
              <a:lnSpc>
                <a:spcPct val="100000"/>
              </a:lnSpc>
              <a:buClr>
                <a:srgbClr val="5ECCF3"/>
              </a:buClr>
              <a:buSzPct val="94444"/>
              <a:buFont typeface="Cambria"/>
              <a:buChar char="◾"/>
              <a:tabLst>
                <a:tab pos="356235" algn="l"/>
              </a:tabLst>
            </a:pP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800" baseline="-13888" dirty="0">
                <a:solidFill>
                  <a:srgbClr val="212745"/>
                </a:solidFill>
                <a:latin typeface="Trebuchet MS"/>
                <a:cs typeface="Trebuchet MS"/>
              </a:rPr>
              <a:t>3</a:t>
            </a:r>
            <a:r>
              <a:rPr sz="1800" spc="97" baseline="-13888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{ABC,ABD,ABE,ACD,BCD,BDE,CDE}</a:t>
            </a:r>
            <a:endParaRPr sz="1800">
              <a:latin typeface="Trebuchet MS"/>
              <a:cs typeface="Trebuchet MS"/>
            </a:endParaRPr>
          </a:p>
          <a:p>
            <a:pPr marL="680085" lvl="1" indent="-305435">
              <a:lnSpc>
                <a:spcPct val="100000"/>
              </a:lnSpc>
              <a:spcBef>
                <a:spcPts val="944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80085" algn="l"/>
              </a:tabLst>
            </a:pPr>
            <a:r>
              <a:rPr sz="1600" spc="-10" dirty="0">
                <a:solidFill>
                  <a:srgbClr val="212745"/>
                </a:solidFill>
                <a:latin typeface="Trebuchet MS"/>
                <a:cs typeface="Trebuchet MS"/>
              </a:rPr>
              <a:t>Merge(A</a:t>
            </a:r>
            <a:r>
              <a:rPr sz="1600" b="1" u="sng" spc="-1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BC</a:t>
            </a:r>
            <a:r>
              <a:rPr sz="1600" spc="-1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600" spc="-1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b="1" u="sng" spc="13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BC</a:t>
            </a:r>
            <a:r>
              <a:rPr sz="1600" spc="135" dirty="0">
                <a:solidFill>
                  <a:srgbClr val="212745"/>
                </a:solidFill>
                <a:latin typeface="Trebuchet MS"/>
                <a:cs typeface="Trebuchet MS"/>
              </a:rPr>
              <a:t>D)</a:t>
            </a:r>
            <a:r>
              <a:rPr sz="16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90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600" spc="-1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16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600" b="1" u="sng" spc="16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BC</a:t>
            </a:r>
            <a:r>
              <a:rPr sz="1600" spc="16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endParaRPr sz="1600">
              <a:latin typeface="Trebuchet MS"/>
              <a:cs typeface="Trebuchet MS"/>
            </a:endParaRPr>
          </a:p>
          <a:p>
            <a:pPr marL="680085" lvl="1" indent="-305435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80085" algn="l"/>
              </a:tabLst>
            </a:pPr>
            <a:r>
              <a:rPr sz="1600" spc="-10" dirty="0">
                <a:solidFill>
                  <a:srgbClr val="212745"/>
                </a:solidFill>
                <a:latin typeface="Trebuchet MS"/>
                <a:cs typeface="Trebuchet MS"/>
              </a:rPr>
              <a:t>Merge(A</a:t>
            </a:r>
            <a:r>
              <a:rPr sz="1600" b="1" u="sng" spc="-1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BD</a:t>
            </a:r>
            <a:r>
              <a:rPr sz="1600" spc="-1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600" spc="-1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b="1" u="sng" spc="6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BD</a:t>
            </a:r>
            <a:r>
              <a:rPr sz="1600" spc="60" dirty="0">
                <a:solidFill>
                  <a:srgbClr val="212745"/>
                </a:solidFill>
                <a:latin typeface="Trebuchet MS"/>
                <a:cs typeface="Trebuchet MS"/>
              </a:rPr>
              <a:t>E)</a:t>
            </a:r>
            <a:r>
              <a:rPr sz="16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90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600" spc="-1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600" b="1" u="sng" spc="9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BD</a:t>
            </a:r>
            <a:r>
              <a:rPr sz="1600" spc="9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endParaRPr sz="1600">
              <a:latin typeface="Trebuchet MS"/>
              <a:cs typeface="Trebuchet MS"/>
            </a:endParaRPr>
          </a:p>
          <a:p>
            <a:pPr marL="680085" lvl="1" indent="-305435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80085" algn="l"/>
              </a:tabLst>
            </a:pPr>
            <a:r>
              <a:rPr sz="1600" dirty="0">
                <a:solidFill>
                  <a:srgbClr val="212745"/>
                </a:solidFill>
                <a:latin typeface="Trebuchet MS"/>
                <a:cs typeface="Trebuchet MS"/>
              </a:rPr>
              <a:t>Merge(A</a:t>
            </a:r>
            <a:r>
              <a:rPr sz="1600" b="1" u="sng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CD</a:t>
            </a:r>
            <a:r>
              <a:rPr sz="160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600" spc="-1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b="1" u="sng" spc="8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CD</a:t>
            </a:r>
            <a:r>
              <a:rPr sz="1600" spc="85" dirty="0">
                <a:solidFill>
                  <a:srgbClr val="212745"/>
                </a:solidFill>
                <a:latin typeface="Trebuchet MS"/>
                <a:cs typeface="Trebuchet MS"/>
              </a:rPr>
              <a:t>E)</a:t>
            </a:r>
            <a:r>
              <a:rPr sz="16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90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600" spc="-1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114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600" b="1" u="sng" spc="114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CD</a:t>
            </a:r>
            <a:r>
              <a:rPr sz="1600" spc="114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endParaRPr sz="1600">
              <a:latin typeface="Trebuchet MS"/>
              <a:cs typeface="Trebuchet MS"/>
            </a:endParaRPr>
          </a:p>
          <a:p>
            <a:pPr marL="680085" lvl="1" indent="-305435">
              <a:lnSpc>
                <a:spcPct val="100000"/>
              </a:lnSpc>
              <a:spcBef>
                <a:spcPts val="108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80085" algn="l"/>
              </a:tabLst>
            </a:pPr>
            <a:r>
              <a:rPr sz="1600" spc="-10" dirty="0">
                <a:solidFill>
                  <a:srgbClr val="212745"/>
                </a:solidFill>
                <a:latin typeface="Trebuchet MS"/>
                <a:cs typeface="Trebuchet MS"/>
              </a:rPr>
              <a:t>Merge(B</a:t>
            </a:r>
            <a:r>
              <a:rPr sz="1600" b="1" u="sng" spc="-1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CD</a:t>
            </a:r>
            <a:r>
              <a:rPr sz="1600" spc="-1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600" spc="-18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b="1" u="sng" spc="8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CD</a:t>
            </a:r>
            <a:r>
              <a:rPr sz="1600" spc="85" dirty="0">
                <a:solidFill>
                  <a:srgbClr val="212745"/>
                </a:solidFill>
                <a:latin typeface="Trebuchet MS"/>
                <a:cs typeface="Trebuchet MS"/>
              </a:rPr>
              <a:t>E)</a:t>
            </a:r>
            <a:r>
              <a:rPr sz="16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90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6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85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600" b="1" u="sng" spc="8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CD</a:t>
            </a:r>
            <a:r>
              <a:rPr sz="1600" spc="8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224154" marR="1301115">
                        <a:lnSpc>
                          <a:spcPct val="100800"/>
                        </a:lnSpc>
                      </a:pPr>
                      <a:r>
                        <a:rPr sz="2400" spc="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CANDIDATE</a:t>
                      </a:r>
                      <a:r>
                        <a:rPr sz="24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PRUNING</a:t>
                      </a:r>
                      <a:r>
                        <a:rPr sz="2400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2400" spc="-2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ALTERNATE</a:t>
                      </a:r>
                      <a:r>
                        <a:rPr sz="2400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F</a:t>
                      </a:r>
                      <a:r>
                        <a:rPr sz="2400" spc="-60" baseline="-1736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K-</a:t>
                      </a:r>
                      <a:r>
                        <a:rPr sz="2400" baseline="-1736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2400" spc="307" baseline="-1736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2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spc="1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2400" spc="-60" baseline="-1736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K-</a:t>
                      </a:r>
                      <a:r>
                        <a:rPr sz="2400" spc="-75" baseline="-1736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 </a:t>
                      </a:r>
                      <a:r>
                        <a:rPr sz="2400" spc="1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METHOD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5334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61282" y="1998979"/>
            <a:ext cx="5949950" cy="3448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56235" algn="l"/>
              </a:tabLst>
            </a:pP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Let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800" baseline="-13888" dirty="0">
                <a:solidFill>
                  <a:srgbClr val="212745"/>
                </a:solidFill>
                <a:latin typeface="Trebuchet MS"/>
                <a:cs typeface="Trebuchet MS"/>
              </a:rPr>
              <a:t>3</a:t>
            </a:r>
            <a:r>
              <a:rPr sz="1800" spc="202" baseline="-13888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{ABC,ABD,ABE,ACD,BCD,BDE,CDE}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set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endParaRPr sz="1800" dirty="0">
              <a:latin typeface="Trebuchet MS"/>
              <a:cs typeface="Trebuchet MS"/>
            </a:endParaRPr>
          </a:p>
          <a:p>
            <a:pPr marL="356235">
              <a:lnSpc>
                <a:spcPct val="100000"/>
              </a:lnSpc>
              <a:spcBef>
                <a:spcPts val="45"/>
              </a:spcBef>
            </a:pP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frequent</a:t>
            </a:r>
            <a:r>
              <a:rPr sz="1800" spc="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3-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itemsets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485"/>
              </a:spcBef>
            </a:pPr>
            <a:endParaRPr sz="1800" dirty="0">
              <a:latin typeface="Trebuchet MS"/>
              <a:cs typeface="Trebuchet MS"/>
            </a:endParaRPr>
          </a:p>
          <a:p>
            <a:pPr marL="356235" marR="160655" indent="-306070">
              <a:lnSpc>
                <a:spcPct val="102200"/>
              </a:lnSpc>
              <a:spcBef>
                <a:spcPts val="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56235" algn="l"/>
              </a:tabLst>
            </a:pP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baseline="-13888" dirty="0">
                <a:solidFill>
                  <a:srgbClr val="212745"/>
                </a:solidFill>
                <a:latin typeface="Trebuchet MS"/>
                <a:cs typeface="Trebuchet MS"/>
              </a:rPr>
              <a:t>4</a:t>
            </a:r>
            <a:r>
              <a:rPr sz="1800" spc="315" baseline="-13888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800" spc="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{ABCD,ABDE,ACDE,BCDE}</a:t>
            </a:r>
            <a:r>
              <a:rPr sz="1800" spc="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800" spc="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set</a:t>
            </a:r>
            <a:r>
              <a:rPr sz="1800" spc="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candidate</a:t>
            </a:r>
            <a:r>
              <a:rPr sz="1800" spc="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4-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itemsets</a:t>
            </a:r>
            <a:r>
              <a:rPr sz="18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generated</a:t>
            </a:r>
            <a:r>
              <a:rPr sz="18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(from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previous</a:t>
            </a:r>
            <a:r>
              <a:rPr sz="18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slide)</a:t>
            </a:r>
            <a:endParaRPr sz="1800" dirty="0">
              <a:latin typeface="Trebuchet MS"/>
              <a:cs typeface="Trebuchet MS"/>
            </a:endParaRPr>
          </a:p>
          <a:p>
            <a:pPr marL="356235" indent="-305435">
              <a:lnSpc>
                <a:spcPct val="100000"/>
              </a:lnSpc>
              <a:spcBef>
                <a:spcPts val="10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56235" algn="l"/>
              </a:tabLst>
            </a:pP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Candidate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pruning</a:t>
            </a:r>
            <a:endParaRPr sz="1800" dirty="0">
              <a:latin typeface="Trebuchet MS"/>
              <a:cs typeface="Trebuchet MS"/>
            </a:endParaRPr>
          </a:p>
          <a:p>
            <a:pPr marL="680085" lvl="1" indent="-305435">
              <a:lnSpc>
                <a:spcPct val="100000"/>
              </a:lnSpc>
              <a:spcBef>
                <a:spcPts val="95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80085" algn="l"/>
              </a:tabLst>
            </a:pP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Prune</a:t>
            </a:r>
            <a:r>
              <a:rPr sz="1500" spc="-15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ABDE</a:t>
            </a:r>
            <a:r>
              <a:rPr sz="1500" spc="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40" dirty="0">
                <a:solidFill>
                  <a:srgbClr val="212745"/>
                </a:solidFill>
                <a:latin typeface="Arial MT"/>
                <a:cs typeface="Arial MT"/>
              </a:rPr>
              <a:t>because</a:t>
            </a:r>
            <a:r>
              <a:rPr sz="1500" spc="-15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Arial MT"/>
                <a:cs typeface="Arial MT"/>
              </a:rPr>
              <a:t>ADE</a:t>
            </a:r>
            <a:r>
              <a:rPr sz="1500" spc="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Arial MT"/>
                <a:cs typeface="Arial MT"/>
              </a:rPr>
              <a:t>is</a:t>
            </a:r>
            <a:r>
              <a:rPr sz="1500" spc="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infrequent</a:t>
            </a:r>
            <a:endParaRPr sz="1500" dirty="0">
              <a:latin typeface="Arial MT"/>
              <a:cs typeface="Arial MT"/>
            </a:endParaRPr>
          </a:p>
          <a:p>
            <a:pPr marL="680085" lvl="1" indent="-305435">
              <a:lnSpc>
                <a:spcPct val="100000"/>
              </a:lnSpc>
              <a:spcBef>
                <a:spcPts val="88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80085" algn="l"/>
              </a:tabLst>
            </a:pP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Prune</a:t>
            </a:r>
            <a:r>
              <a:rPr sz="1500" spc="-15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Arial MT"/>
                <a:cs typeface="Arial MT"/>
              </a:rPr>
              <a:t>ACDE</a:t>
            </a:r>
            <a:r>
              <a:rPr sz="1500" spc="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40" dirty="0">
                <a:solidFill>
                  <a:srgbClr val="212745"/>
                </a:solidFill>
                <a:latin typeface="Arial MT"/>
                <a:cs typeface="Arial MT"/>
              </a:rPr>
              <a:t>because</a:t>
            </a:r>
            <a:r>
              <a:rPr sz="1500" spc="-15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Arial MT"/>
                <a:cs typeface="Arial MT"/>
              </a:rPr>
              <a:t>ACE</a:t>
            </a:r>
            <a:r>
              <a:rPr sz="1500" spc="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and</a:t>
            </a:r>
            <a:r>
              <a:rPr sz="1500" spc="-14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Arial MT"/>
                <a:cs typeface="Arial MT"/>
              </a:rPr>
              <a:t>ADE</a:t>
            </a:r>
            <a:r>
              <a:rPr sz="1500" spc="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Arial MT"/>
                <a:cs typeface="Arial MT"/>
              </a:rPr>
              <a:t>are</a:t>
            </a:r>
            <a:r>
              <a:rPr sz="15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infrequent</a:t>
            </a:r>
            <a:endParaRPr sz="1500" dirty="0">
              <a:latin typeface="Arial MT"/>
              <a:cs typeface="Arial MT"/>
            </a:endParaRPr>
          </a:p>
          <a:p>
            <a:pPr marL="680085" lvl="1" indent="-305435">
              <a:lnSpc>
                <a:spcPct val="100000"/>
              </a:lnSpc>
              <a:spcBef>
                <a:spcPts val="101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80085" algn="l"/>
              </a:tabLst>
            </a:pPr>
            <a:r>
              <a:rPr sz="1500" spc="-95" dirty="0">
                <a:solidFill>
                  <a:srgbClr val="212745"/>
                </a:solidFill>
                <a:latin typeface="Arial MT"/>
                <a:cs typeface="Arial MT"/>
              </a:rPr>
              <a:t>Prune</a:t>
            </a:r>
            <a:r>
              <a:rPr sz="15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Arial MT"/>
                <a:cs typeface="Arial MT"/>
              </a:rPr>
              <a:t>BCDE</a:t>
            </a:r>
            <a:r>
              <a:rPr sz="1500" spc="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40" dirty="0">
                <a:solidFill>
                  <a:srgbClr val="212745"/>
                </a:solidFill>
                <a:latin typeface="Arial MT"/>
                <a:cs typeface="Arial MT"/>
              </a:rPr>
              <a:t>because</a:t>
            </a:r>
            <a:r>
              <a:rPr sz="15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Arial MT"/>
                <a:cs typeface="Arial MT"/>
              </a:rPr>
              <a:t>BCE</a:t>
            </a:r>
            <a:endParaRPr sz="1500" dirty="0">
              <a:latin typeface="Arial MT"/>
              <a:cs typeface="Arial MT"/>
            </a:endParaRPr>
          </a:p>
          <a:p>
            <a:pPr marL="356235" indent="-305435">
              <a:lnSpc>
                <a:spcPct val="100000"/>
              </a:lnSpc>
              <a:spcBef>
                <a:spcPts val="994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56235" algn="l"/>
              </a:tabLst>
            </a:pP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After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candidate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pruning:</a:t>
            </a:r>
            <a:r>
              <a:rPr sz="1800" spc="-2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baseline="-13888" dirty="0">
                <a:solidFill>
                  <a:srgbClr val="212745"/>
                </a:solidFill>
                <a:latin typeface="Trebuchet MS"/>
                <a:cs typeface="Trebuchet MS"/>
              </a:rPr>
              <a:t>4</a:t>
            </a:r>
            <a:r>
              <a:rPr sz="1800" spc="217" baseline="-13888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212745"/>
                </a:solidFill>
                <a:latin typeface="Trebuchet MS"/>
                <a:cs typeface="Trebuchet MS"/>
              </a:rPr>
              <a:t>{ABCD}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PRACTICE</a:t>
                      </a:r>
                      <a:r>
                        <a:rPr sz="2800" spc="-4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2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WORK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714244"/>
            <a:ext cx="3396615" cy="6597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91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18135" algn="l"/>
              </a:tabLst>
            </a:pP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Find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frequent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itemsets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given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dataset.</a:t>
            </a:r>
            <a:endParaRPr sz="14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81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18135" algn="l"/>
              </a:tabLst>
            </a:pPr>
            <a:r>
              <a:rPr sz="1400" spc="-135" dirty="0">
                <a:solidFill>
                  <a:srgbClr val="212745"/>
                </a:solidFill>
                <a:latin typeface="Trebuchet MS"/>
                <a:cs typeface="Trebuchet MS"/>
              </a:rPr>
              <a:t>Let’s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suppose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support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threshold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7.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3400" y="1930127"/>
            <a:ext cx="3457075" cy="396162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98648" y="5912103"/>
            <a:ext cx="240220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70" dirty="0">
                <a:latin typeface="Trebuchet MS"/>
                <a:cs typeface="Trebuchet MS"/>
              </a:rPr>
              <a:t>https://towardsdatascience.com/the-</a:t>
            </a:r>
            <a:r>
              <a:rPr sz="700" spc="-50" dirty="0">
                <a:latin typeface="Trebuchet MS"/>
                <a:cs typeface="Trebuchet MS"/>
              </a:rPr>
              <a:t>apriori-</a:t>
            </a:r>
            <a:r>
              <a:rPr sz="700" spc="-55" dirty="0">
                <a:latin typeface="Trebuchet MS"/>
                <a:cs typeface="Trebuchet MS"/>
              </a:rPr>
              <a:t>algorithm-</a:t>
            </a:r>
            <a:r>
              <a:rPr sz="700" spc="-30" dirty="0">
                <a:latin typeface="Trebuchet MS"/>
                <a:cs typeface="Trebuchet MS"/>
              </a:rPr>
              <a:t>5da3db9aea95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906353" y="3556398"/>
            <a:ext cx="3058795" cy="1962150"/>
          </a:xfrm>
          <a:prstGeom prst="rect">
            <a:avLst/>
          </a:prstGeom>
          <a:solidFill>
            <a:srgbClr val="FFE6D3"/>
          </a:solidFill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1400" b="1" u="sng" spc="-19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Following</a:t>
            </a:r>
            <a:r>
              <a:rPr sz="1400" b="1" u="sng" spc="-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400" b="1" u="sng" spc="-1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are</a:t>
            </a:r>
            <a:r>
              <a:rPr sz="1400" b="1" u="sng" spc="-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400" b="1" u="sng" spc="-16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the</a:t>
            </a:r>
            <a:r>
              <a:rPr sz="1400" b="1" u="sng" spc="-8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400" b="1" u="sng" spc="-1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frequent</a:t>
            </a:r>
            <a:r>
              <a:rPr sz="1400" b="1" u="sng" spc="-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400" b="1" u="sng" spc="-4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itemsets</a:t>
            </a:r>
            <a:endParaRPr sz="14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1510"/>
              </a:spcBef>
            </a:pPr>
            <a:r>
              <a:rPr sz="1400" spc="-110" dirty="0">
                <a:latin typeface="Trebuchet MS"/>
                <a:cs typeface="Trebuchet MS"/>
              </a:rPr>
              <a:t>beer:</a:t>
            </a:r>
            <a:r>
              <a:rPr sz="1400" spc="-16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11</a:t>
            </a:r>
            <a:endParaRPr sz="1400">
              <a:latin typeface="Trebuchet MS"/>
              <a:cs typeface="Trebuchet MS"/>
            </a:endParaRPr>
          </a:p>
          <a:p>
            <a:pPr marL="91440">
              <a:lnSpc>
                <a:spcPts val="1645"/>
              </a:lnSpc>
              <a:spcBef>
                <a:spcPts val="25"/>
              </a:spcBef>
            </a:pPr>
            <a:r>
              <a:rPr sz="1400" spc="-130" dirty="0">
                <a:latin typeface="Trebuchet MS"/>
                <a:cs typeface="Trebuchet MS"/>
              </a:rPr>
              <a:t>wine:</a:t>
            </a:r>
            <a:r>
              <a:rPr sz="1400" spc="-145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8</a:t>
            </a:r>
            <a:endParaRPr sz="1400">
              <a:latin typeface="Trebuchet MS"/>
              <a:cs typeface="Trebuchet MS"/>
            </a:endParaRPr>
          </a:p>
          <a:p>
            <a:pPr marL="91440">
              <a:lnSpc>
                <a:spcPts val="1595"/>
              </a:lnSpc>
            </a:pPr>
            <a:r>
              <a:rPr sz="1400" spc="-125" dirty="0">
                <a:latin typeface="Trebuchet MS"/>
                <a:cs typeface="Trebuchet MS"/>
              </a:rPr>
              <a:t>cheese:</a:t>
            </a:r>
            <a:r>
              <a:rPr sz="1400" spc="-145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8</a:t>
            </a:r>
            <a:endParaRPr sz="1400">
              <a:latin typeface="Trebuchet MS"/>
              <a:cs typeface="Trebuchet MS"/>
            </a:endParaRPr>
          </a:p>
          <a:p>
            <a:pPr marL="91440">
              <a:lnSpc>
                <a:spcPts val="1595"/>
              </a:lnSpc>
            </a:pPr>
            <a:r>
              <a:rPr sz="1400" spc="-80" dirty="0">
                <a:latin typeface="Trebuchet MS"/>
                <a:cs typeface="Trebuchet MS"/>
              </a:rPr>
              <a:t>potato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120" dirty="0">
                <a:latin typeface="Trebuchet MS"/>
                <a:cs typeface="Trebuchet MS"/>
              </a:rPr>
              <a:t>chips:</a:t>
            </a:r>
            <a:r>
              <a:rPr sz="1400" spc="-16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10</a:t>
            </a:r>
            <a:endParaRPr sz="1400">
              <a:latin typeface="Trebuchet MS"/>
              <a:cs typeface="Trebuchet MS"/>
            </a:endParaRPr>
          </a:p>
          <a:p>
            <a:pPr marL="91440">
              <a:lnSpc>
                <a:spcPts val="1610"/>
              </a:lnSpc>
            </a:pPr>
            <a:r>
              <a:rPr sz="1400" spc="-135" dirty="0">
                <a:latin typeface="Trebuchet MS"/>
                <a:cs typeface="Trebuchet MS"/>
              </a:rPr>
              <a:t>eggs:</a:t>
            </a:r>
            <a:r>
              <a:rPr sz="1400" spc="-155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7</a:t>
            </a:r>
            <a:endParaRPr sz="1400">
              <a:latin typeface="Trebuchet MS"/>
              <a:cs typeface="Trebuchet MS"/>
            </a:endParaRPr>
          </a:p>
          <a:p>
            <a:pPr marL="91440" marR="1457960">
              <a:lnSpc>
                <a:spcPts val="1700"/>
              </a:lnSpc>
              <a:spcBef>
                <a:spcPts val="5"/>
              </a:spcBef>
            </a:pPr>
            <a:r>
              <a:rPr sz="1400" spc="-114" dirty="0">
                <a:latin typeface="Trebuchet MS"/>
                <a:cs typeface="Trebuchet MS"/>
              </a:rPr>
              <a:t>(cheese,</a:t>
            </a:r>
            <a:r>
              <a:rPr sz="1400" spc="-145" dirty="0">
                <a:latin typeface="Trebuchet MS"/>
                <a:cs typeface="Trebuchet MS"/>
              </a:rPr>
              <a:t> </a:t>
            </a:r>
            <a:r>
              <a:rPr sz="1400" spc="-120" dirty="0">
                <a:latin typeface="Trebuchet MS"/>
                <a:cs typeface="Trebuchet MS"/>
              </a:rPr>
              <a:t>wine):</a:t>
            </a:r>
            <a:r>
              <a:rPr sz="1400" spc="-145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7 </a:t>
            </a:r>
            <a:r>
              <a:rPr sz="1400" spc="-140" dirty="0">
                <a:latin typeface="Trebuchet MS"/>
                <a:cs typeface="Trebuchet MS"/>
              </a:rPr>
              <a:t>(beer,</a:t>
            </a:r>
            <a:r>
              <a:rPr sz="1400" spc="-170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potato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chips):</a:t>
            </a:r>
            <a:r>
              <a:rPr sz="1400" spc="-170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9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SOLUTION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475" y="2467410"/>
            <a:ext cx="2360425" cy="158651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51094" y="2191020"/>
            <a:ext cx="2532898" cy="186290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77186" y="2191020"/>
            <a:ext cx="2510872" cy="186290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86839" y="4921200"/>
            <a:ext cx="6309360" cy="241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600" dirty="0">
                <a:latin typeface="Trebuchet MS"/>
                <a:cs typeface="Trebuchet MS"/>
              </a:rPr>
              <a:t>What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-95" dirty="0">
                <a:latin typeface="Trebuchet MS"/>
                <a:cs typeface="Trebuchet MS"/>
              </a:rPr>
              <a:t>triplets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-120" dirty="0">
                <a:latin typeface="Trebuchet MS"/>
                <a:cs typeface="Trebuchet MS"/>
              </a:rPr>
              <a:t>can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spc="-105" dirty="0">
                <a:latin typeface="Trebuchet MS"/>
                <a:cs typeface="Trebuchet MS"/>
              </a:rPr>
              <a:t>we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spc="-125" dirty="0">
                <a:latin typeface="Trebuchet MS"/>
                <a:cs typeface="Trebuchet MS"/>
              </a:rPr>
              <a:t>make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-120" dirty="0">
                <a:latin typeface="Trebuchet MS"/>
                <a:cs typeface="Trebuchet MS"/>
              </a:rPr>
              <a:t>that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do</a:t>
            </a:r>
            <a:r>
              <a:rPr sz="1600" spc="-20" dirty="0">
                <a:latin typeface="Trebuchet MS"/>
                <a:cs typeface="Trebuchet MS"/>
              </a:rPr>
              <a:t> </a:t>
            </a:r>
            <a:r>
              <a:rPr sz="1600" spc="-45" dirty="0">
                <a:latin typeface="Trebuchet MS"/>
                <a:cs typeface="Trebuchet MS"/>
              </a:rPr>
              <a:t>not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-95" dirty="0">
                <a:latin typeface="Trebuchet MS"/>
                <a:cs typeface="Trebuchet MS"/>
              </a:rPr>
              <a:t>contain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spc="-130" dirty="0">
                <a:latin typeface="Trebuchet MS"/>
                <a:cs typeface="Trebuchet MS"/>
              </a:rPr>
              <a:t>any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-95" dirty="0">
                <a:latin typeface="Trebuchet MS"/>
                <a:cs typeface="Trebuchet MS"/>
              </a:rPr>
              <a:t>pair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-120" dirty="0">
                <a:latin typeface="Trebuchet MS"/>
                <a:cs typeface="Trebuchet MS"/>
              </a:rPr>
              <a:t>that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-90" dirty="0">
                <a:latin typeface="Trebuchet MS"/>
                <a:cs typeface="Trebuchet MS"/>
              </a:rPr>
              <a:t>was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-80" dirty="0">
                <a:latin typeface="Trebuchet MS"/>
                <a:cs typeface="Trebuchet MS"/>
              </a:rPr>
              <a:t>eliminated?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916661" y="4111327"/>
            <a:ext cx="1922145" cy="254000"/>
          </a:xfrm>
          <a:prstGeom prst="rect">
            <a:avLst/>
          </a:prstGeom>
          <a:solidFill>
            <a:srgbClr val="DCE1F4"/>
          </a:solidFill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1100" spc="-65" dirty="0">
                <a:latin typeface="Trebuchet MS"/>
                <a:cs typeface="Trebuchet MS"/>
              </a:rPr>
              <a:t>Support</a:t>
            </a:r>
            <a:r>
              <a:rPr sz="1100" spc="-45" dirty="0">
                <a:latin typeface="Trebuchet MS"/>
                <a:cs typeface="Trebuchet MS"/>
              </a:rPr>
              <a:t> </a:t>
            </a:r>
            <a:r>
              <a:rPr sz="1100" spc="-70" dirty="0">
                <a:latin typeface="Trebuchet MS"/>
                <a:cs typeface="Trebuchet MS"/>
              </a:rPr>
              <a:t>count</a:t>
            </a:r>
            <a:r>
              <a:rPr sz="1100" spc="-45" dirty="0">
                <a:latin typeface="Trebuchet MS"/>
                <a:cs typeface="Trebuchet MS"/>
              </a:rPr>
              <a:t> </a:t>
            </a:r>
            <a:r>
              <a:rPr sz="1100" spc="-85" dirty="0">
                <a:latin typeface="Trebuchet MS"/>
                <a:cs typeface="Trebuchet MS"/>
              </a:rPr>
              <a:t>of</a:t>
            </a:r>
            <a:r>
              <a:rPr sz="1100" spc="-40" dirty="0">
                <a:latin typeface="Trebuchet MS"/>
                <a:cs typeface="Trebuchet MS"/>
              </a:rPr>
              <a:t> </a:t>
            </a:r>
            <a:r>
              <a:rPr sz="1100" spc="-70" dirty="0">
                <a:latin typeface="Trebuchet MS"/>
                <a:cs typeface="Trebuchet MS"/>
              </a:rPr>
              <a:t>1-</a:t>
            </a:r>
            <a:r>
              <a:rPr sz="1100" spc="-10" dirty="0">
                <a:latin typeface="Trebuchet MS"/>
                <a:cs typeface="Trebuchet MS"/>
              </a:rPr>
              <a:t>itemsets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90512" y="4105888"/>
            <a:ext cx="1647189" cy="254000"/>
          </a:xfrm>
          <a:prstGeom prst="rect">
            <a:avLst/>
          </a:prstGeom>
          <a:solidFill>
            <a:srgbClr val="DCE1F4"/>
          </a:solidFill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1100" spc="-70" dirty="0">
                <a:latin typeface="Trebuchet MS"/>
                <a:cs typeface="Trebuchet MS"/>
              </a:rPr>
              <a:t>These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75" dirty="0">
                <a:latin typeface="Trebuchet MS"/>
                <a:cs typeface="Trebuchet MS"/>
              </a:rPr>
              <a:t>pairs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will</a:t>
            </a:r>
            <a:r>
              <a:rPr sz="1100" spc="-4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be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ignored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35000" y="4111327"/>
            <a:ext cx="1714500" cy="254000"/>
          </a:xfrm>
          <a:prstGeom prst="rect">
            <a:avLst/>
          </a:prstGeom>
          <a:solidFill>
            <a:srgbClr val="DCE1F4"/>
          </a:solidFill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1100" spc="-65" dirty="0">
                <a:latin typeface="Trebuchet MS"/>
                <a:cs typeface="Trebuchet MS"/>
              </a:rPr>
              <a:t>Support</a:t>
            </a:r>
            <a:r>
              <a:rPr sz="1100" spc="-45" dirty="0">
                <a:latin typeface="Trebuchet MS"/>
                <a:cs typeface="Trebuchet MS"/>
              </a:rPr>
              <a:t> </a:t>
            </a:r>
            <a:r>
              <a:rPr sz="1100" spc="-70" dirty="0">
                <a:latin typeface="Trebuchet MS"/>
                <a:cs typeface="Trebuchet MS"/>
              </a:rPr>
              <a:t>count</a:t>
            </a:r>
            <a:r>
              <a:rPr sz="1100" spc="-45" dirty="0">
                <a:latin typeface="Trebuchet MS"/>
                <a:cs typeface="Trebuchet MS"/>
              </a:rPr>
              <a:t> </a:t>
            </a:r>
            <a:r>
              <a:rPr sz="1100" spc="-85" dirty="0">
                <a:latin typeface="Trebuchet MS"/>
                <a:cs typeface="Trebuchet MS"/>
              </a:rPr>
              <a:t>of</a:t>
            </a:r>
            <a:r>
              <a:rPr sz="1100" spc="-40" dirty="0">
                <a:latin typeface="Trebuchet MS"/>
                <a:cs typeface="Trebuchet MS"/>
              </a:rPr>
              <a:t> </a:t>
            </a:r>
            <a:r>
              <a:rPr sz="1100" spc="-70" dirty="0">
                <a:latin typeface="Trebuchet MS"/>
                <a:cs typeface="Trebuchet MS"/>
              </a:rPr>
              <a:t>2-</a:t>
            </a:r>
            <a:r>
              <a:rPr sz="1100" spc="-10" dirty="0">
                <a:latin typeface="Trebuchet MS"/>
                <a:cs typeface="Trebuchet MS"/>
              </a:rPr>
              <a:t>itemsets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1430" algn="r">
                        <a:lnSpc>
                          <a:spcPts val="730"/>
                        </a:lnSpc>
                      </a:pPr>
                      <a:r>
                        <a:rPr sz="800" spc="-95" dirty="0">
                          <a:latin typeface="Trebuchet MS"/>
                          <a:cs typeface="Trebuchet MS"/>
                        </a:rPr>
                        <a:t>https://towardsdatascience.com/the-</a:t>
                      </a:r>
                      <a:r>
                        <a:rPr sz="800" spc="-65" dirty="0">
                          <a:latin typeface="Trebuchet MS"/>
                          <a:cs typeface="Trebuchet MS"/>
                        </a:rPr>
                        <a:t>apriori-</a:t>
                      </a:r>
                      <a:r>
                        <a:rPr sz="800" spc="-75" dirty="0">
                          <a:latin typeface="Trebuchet MS"/>
                          <a:cs typeface="Trebuchet MS"/>
                        </a:rPr>
                        <a:t>algorithm-</a:t>
                      </a:r>
                      <a:r>
                        <a:rPr sz="800" spc="-10" dirty="0">
                          <a:latin typeface="Trebuchet MS"/>
                          <a:cs typeface="Trebuchet MS"/>
                        </a:rPr>
                        <a:t>5da3db9a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  <a:p>
                      <a:pPr marL="224154">
                        <a:lnSpc>
                          <a:spcPts val="3130"/>
                        </a:lnSpc>
                      </a:pPr>
                      <a:r>
                        <a:rPr sz="2800" spc="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SOLUTION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844981" y="2387600"/>
            <a:ext cx="7350759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329" marR="299720" indent="-2146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27329" algn="l"/>
              </a:tabLst>
            </a:pPr>
            <a:r>
              <a:rPr sz="1500" b="1" spc="-110" dirty="0">
                <a:latin typeface="Verdana"/>
                <a:cs typeface="Verdana"/>
              </a:rPr>
              <a:t>Wine,</a:t>
            </a:r>
            <a:r>
              <a:rPr sz="1500" b="1" spc="-250" dirty="0">
                <a:latin typeface="Verdana"/>
                <a:cs typeface="Verdana"/>
              </a:rPr>
              <a:t> </a:t>
            </a:r>
            <a:r>
              <a:rPr sz="1500" b="1" spc="-155" dirty="0">
                <a:latin typeface="Verdana"/>
                <a:cs typeface="Verdana"/>
              </a:rPr>
              <a:t>Cheese,</a:t>
            </a:r>
            <a:r>
              <a:rPr sz="1500" b="1" spc="-250" dirty="0">
                <a:latin typeface="Verdana"/>
                <a:cs typeface="Verdana"/>
              </a:rPr>
              <a:t> </a:t>
            </a:r>
            <a:r>
              <a:rPr sz="1500" b="1" spc="-145" dirty="0">
                <a:latin typeface="Verdana"/>
                <a:cs typeface="Verdana"/>
              </a:rPr>
              <a:t>Beer</a:t>
            </a:r>
            <a:r>
              <a:rPr sz="1500" b="1" spc="-95" dirty="0">
                <a:latin typeface="Verdana"/>
                <a:cs typeface="Verdana"/>
              </a:rPr>
              <a:t> </a:t>
            </a:r>
            <a:r>
              <a:rPr sz="1500" spc="-20" dirty="0">
                <a:latin typeface="Arial MT"/>
                <a:cs typeface="Arial MT"/>
              </a:rPr>
              <a:t>-</a:t>
            </a:r>
            <a:r>
              <a:rPr sz="1500" dirty="0">
                <a:latin typeface="Arial MT"/>
                <a:cs typeface="Arial MT"/>
              </a:rPr>
              <a:t>&gt;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70" dirty="0">
                <a:latin typeface="Arial MT"/>
                <a:cs typeface="Arial MT"/>
              </a:rPr>
              <a:t>eliminated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140" dirty="0">
                <a:latin typeface="Arial MT"/>
                <a:cs typeface="Arial MT"/>
              </a:rPr>
              <a:t>because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3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105" dirty="0">
                <a:latin typeface="Arial MT"/>
                <a:cs typeface="Arial MT"/>
              </a:rPr>
              <a:t>presence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210" dirty="0">
                <a:latin typeface="Arial MT"/>
                <a:cs typeface="Arial MT"/>
              </a:rPr>
              <a:t>a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65" dirty="0">
                <a:latin typeface="Arial MT"/>
                <a:cs typeface="Arial MT"/>
              </a:rPr>
              <a:t>non-</a:t>
            </a:r>
            <a:r>
              <a:rPr sz="1500" spc="-50" dirty="0">
                <a:latin typeface="Arial MT"/>
                <a:cs typeface="Arial MT"/>
              </a:rPr>
              <a:t>frequent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50" dirty="0">
                <a:latin typeface="Arial MT"/>
                <a:cs typeface="Arial MT"/>
              </a:rPr>
              <a:t>pair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(for </a:t>
            </a:r>
            <a:r>
              <a:rPr sz="1500" spc="-105" dirty="0">
                <a:latin typeface="Arial MT"/>
                <a:cs typeface="Arial MT"/>
              </a:rPr>
              <a:t>example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spc="-120" dirty="0">
                <a:latin typeface="Arial MT"/>
                <a:cs typeface="Arial MT"/>
              </a:rPr>
              <a:t>Cheese,</a:t>
            </a:r>
            <a:r>
              <a:rPr sz="1500" spc="-114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Beer)</a:t>
            </a:r>
            <a:endParaRPr sz="1500">
              <a:latin typeface="Arial MT"/>
              <a:cs typeface="Arial MT"/>
            </a:endParaRPr>
          </a:p>
          <a:p>
            <a:pPr marL="227329" marR="265430" indent="-214629">
              <a:lnSpc>
                <a:spcPct val="100000"/>
              </a:lnSpc>
              <a:buFont typeface="Arial MT"/>
              <a:buChar char="•"/>
              <a:tabLst>
                <a:tab pos="227329" algn="l"/>
              </a:tabLst>
            </a:pPr>
            <a:r>
              <a:rPr sz="1500" b="1" spc="-110" dirty="0">
                <a:latin typeface="Verdana"/>
                <a:cs typeface="Verdana"/>
              </a:rPr>
              <a:t>Wine,</a:t>
            </a:r>
            <a:r>
              <a:rPr sz="1500" b="1" spc="-245" dirty="0">
                <a:latin typeface="Verdana"/>
                <a:cs typeface="Verdana"/>
              </a:rPr>
              <a:t> </a:t>
            </a:r>
            <a:r>
              <a:rPr sz="1500" b="1" spc="-155" dirty="0">
                <a:latin typeface="Verdana"/>
                <a:cs typeface="Verdana"/>
              </a:rPr>
              <a:t>Cheese,</a:t>
            </a:r>
            <a:r>
              <a:rPr sz="1500" b="1" spc="-245" dirty="0">
                <a:latin typeface="Verdana"/>
                <a:cs typeface="Verdana"/>
              </a:rPr>
              <a:t> </a:t>
            </a:r>
            <a:r>
              <a:rPr sz="1500" b="1" spc="-155" dirty="0">
                <a:latin typeface="Verdana"/>
                <a:cs typeface="Verdana"/>
              </a:rPr>
              <a:t>Potato</a:t>
            </a:r>
            <a:r>
              <a:rPr sz="1500" b="1" spc="-95" dirty="0">
                <a:latin typeface="Verdana"/>
                <a:cs typeface="Verdana"/>
              </a:rPr>
              <a:t> </a:t>
            </a:r>
            <a:r>
              <a:rPr sz="1500" b="1" spc="-135" dirty="0">
                <a:latin typeface="Verdana"/>
                <a:cs typeface="Verdana"/>
              </a:rPr>
              <a:t>Chips</a:t>
            </a:r>
            <a:r>
              <a:rPr sz="1500" b="1" spc="-95" dirty="0">
                <a:latin typeface="Verdana"/>
                <a:cs typeface="Verdana"/>
              </a:rPr>
              <a:t> </a:t>
            </a:r>
            <a:r>
              <a:rPr sz="1500" spc="-20" dirty="0">
                <a:latin typeface="Arial MT"/>
                <a:cs typeface="Arial MT"/>
              </a:rPr>
              <a:t>-</a:t>
            </a:r>
            <a:r>
              <a:rPr sz="1500" dirty="0">
                <a:latin typeface="Arial MT"/>
                <a:cs typeface="Arial MT"/>
              </a:rPr>
              <a:t>&gt; </a:t>
            </a:r>
            <a:r>
              <a:rPr sz="1500" spc="-70" dirty="0">
                <a:latin typeface="Arial MT"/>
                <a:cs typeface="Arial MT"/>
              </a:rPr>
              <a:t>eliminated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140" dirty="0">
                <a:latin typeface="Arial MT"/>
                <a:cs typeface="Arial MT"/>
              </a:rPr>
              <a:t>because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3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105" dirty="0">
                <a:latin typeface="Arial MT"/>
                <a:cs typeface="Arial MT"/>
              </a:rPr>
              <a:t>presence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210" dirty="0">
                <a:latin typeface="Arial MT"/>
                <a:cs typeface="Arial MT"/>
              </a:rPr>
              <a:t>a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65" dirty="0">
                <a:latin typeface="Arial MT"/>
                <a:cs typeface="Arial MT"/>
              </a:rPr>
              <a:t>non-</a:t>
            </a:r>
            <a:r>
              <a:rPr sz="1500" spc="-10" dirty="0">
                <a:latin typeface="Arial MT"/>
                <a:cs typeface="Arial MT"/>
              </a:rPr>
              <a:t>frequent </a:t>
            </a:r>
            <a:r>
              <a:rPr sz="1500" spc="-50" dirty="0">
                <a:latin typeface="Arial MT"/>
                <a:cs typeface="Arial MT"/>
              </a:rPr>
              <a:t>pair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(for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105" dirty="0">
                <a:latin typeface="Arial MT"/>
                <a:cs typeface="Arial MT"/>
              </a:rPr>
              <a:t>example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120" dirty="0">
                <a:latin typeface="Arial MT"/>
                <a:cs typeface="Arial MT"/>
              </a:rPr>
              <a:t>Cheese,</a:t>
            </a:r>
            <a:r>
              <a:rPr sz="1500" spc="-150" dirty="0">
                <a:latin typeface="Arial MT"/>
                <a:cs typeface="Arial MT"/>
              </a:rPr>
              <a:t> </a:t>
            </a:r>
            <a:r>
              <a:rPr sz="1500" spc="-60" dirty="0">
                <a:latin typeface="Arial MT"/>
                <a:cs typeface="Arial MT"/>
              </a:rPr>
              <a:t>Potato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Chips)</a:t>
            </a:r>
            <a:endParaRPr sz="1500">
              <a:latin typeface="Arial MT"/>
              <a:cs typeface="Arial MT"/>
            </a:endParaRPr>
          </a:p>
          <a:p>
            <a:pPr marL="227329" marR="196850" indent="-214629">
              <a:lnSpc>
                <a:spcPct val="100000"/>
              </a:lnSpc>
              <a:buFont typeface="Arial MT"/>
              <a:buChar char="•"/>
              <a:tabLst>
                <a:tab pos="227329" algn="l"/>
              </a:tabLst>
            </a:pPr>
            <a:r>
              <a:rPr sz="1500" b="1" spc="-175" dirty="0">
                <a:latin typeface="Verdana"/>
                <a:cs typeface="Verdana"/>
              </a:rPr>
              <a:t>Beer,</a:t>
            </a:r>
            <a:r>
              <a:rPr sz="1500" b="1" spc="-245" dirty="0">
                <a:latin typeface="Verdana"/>
                <a:cs typeface="Verdana"/>
              </a:rPr>
              <a:t> </a:t>
            </a:r>
            <a:r>
              <a:rPr sz="1500" b="1" spc="-150" dirty="0">
                <a:latin typeface="Verdana"/>
                <a:cs typeface="Verdana"/>
              </a:rPr>
              <a:t>Potato</a:t>
            </a:r>
            <a:r>
              <a:rPr sz="1500" b="1" spc="-100" dirty="0">
                <a:latin typeface="Verdana"/>
                <a:cs typeface="Verdana"/>
              </a:rPr>
              <a:t> </a:t>
            </a:r>
            <a:r>
              <a:rPr sz="1500" b="1" spc="-120" dirty="0">
                <a:latin typeface="Verdana"/>
                <a:cs typeface="Verdana"/>
              </a:rPr>
              <a:t>Chips,Wine</a:t>
            </a:r>
            <a:r>
              <a:rPr sz="1500" b="1" spc="-95" dirty="0">
                <a:latin typeface="Verdana"/>
                <a:cs typeface="Verdana"/>
              </a:rPr>
              <a:t> </a:t>
            </a:r>
            <a:r>
              <a:rPr sz="1500" spc="-20" dirty="0">
                <a:latin typeface="Arial MT"/>
                <a:cs typeface="Arial MT"/>
              </a:rPr>
              <a:t>-</a:t>
            </a:r>
            <a:r>
              <a:rPr sz="1500" dirty="0">
                <a:latin typeface="Arial MT"/>
                <a:cs typeface="Arial MT"/>
              </a:rPr>
              <a:t>&gt;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70" dirty="0">
                <a:latin typeface="Arial MT"/>
                <a:cs typeface="Arial MT"/>
              </a:rPr>
              <a:t>eliminated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140" dirty="0">
                <a:latin typeface="Arial MT"/>
                <a:cs typeface="Arial MT"/>
              </a:rPr>
              <a:t>because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 </a:t>
            </a:r>
            <a:r>
              <a:rPr sz="1500" spc="-3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105" dirty="0">
                <a:latin typeface="Arial MT"/>
                <a:cs typeface="Arial MT"/>
              </a:rPr>
              <a:t>presence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 </a:t>
            </a:r>
            <a:r>
              <a:rPr sz="1500" spc="-210" dirty="0">
                <a:latin typeface="Arial MT"/>
                <a:cs typeface="Arial MT"/>
              </a:rPr>
              <a:t>a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65" dirty="0">
                <a:latin typeface="Arial MT"/>
                <a:cs typeface="Arial MT"/>
              </a:rPr>
              <a:t>non-</a:t>
            </a:r>
            <a:r>
              <a:rPr sz="1500" spc="-50" dirty="0">
                <a:latin typeface="Arial MT"/>
                <a:cs typeface="Arial MT"/>
              </a:rPr>
              <a:t>frequent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pair </a:t>
            </a:r>
            <a:r>
              <a:rPr sz="1500" dirty="0">
                <a:latin typeface="Arial MT"/>
                <a:cs typeface="Arial MT"/>
              </a:rPr>
              <a:t>(for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105" dirty="0">
                <a:latin typeface="Arial MT"/>
                <a:cs typeface="Arial MT"/>
              </a:rPr>
              <a:t>example</a:t>
            </a:r>
            <a:r>
              <a:rPr sz="1500" spc="-185" dirty="0">
                <a:latin typeface="Arial MT"/>
                <a:cs typeface="Arial MT"/>
              </a:rPr>
              <a:t> </a:t>
            </a:r>
            <a:r>
              <a:rPr sz="1500" spc="-40" dirty="0">
                <a:latin typeface="Arial MT"/>
                <a:cs typeface="Arial MT"/>
              </a:rPr>
              <a:t>Wine,</a:t>
            </a:r>
            <a:r>
              <a:rPr sz="1500" spc="-140" dirty="0">
                <a:latin typeface="Arial MT"/>
                <a:cs typeface="Arial MT"/>
              </a:rPr>
              <a:t> </a:t>
            </a:r>
            <a:r>
              <a:rPr sz="1500" spc="-60" dirty="0">
                <a:latin typeface="Arial MT"/>
                <a:cs typeface="Arial MT"/>
              </a:rPr>
              <a:t>Potato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Chips)</a:t>
            </a:r>
            <a:endParaRPr sz="1500">
              <a:latin typeface="Arial MT"/>
              <a:cs typeface="Arial MT"/>
            </a:endParaRPr>
          </a:p>
          <a:p>
            <a:pPr marL="227329" marR="5080" indent="-214629">
              <a:lnSpc>
                <a:spcPct val="100000"/>
              </a:lnSpc>
              <a:buFont typeface="Arial MT"/>
              <a:buChar char="•"/>
              <a:tabLst>
                <a:tab pos="227329" algn="l"/>
              </a:tabLst>
            </a:pPr>
            <a:r>
              <a:rPr sz="1500" b="1" spc="-155" dirty="0">
                <a:latin typeface="Verdana"/>
                <a:cs typeface="Verdana"/>
              </a:rPr>
              <a:t>Cheese,</a:t>
            </a:r>
            <a:r>
              <a:rPr sz="1500" b="1" spc="-245" dirty="0">
                <a:latin typeface="Verdana"/>
                <a:cs typeface="Verdana"/>
              </a:rPr>
              <a:t> </a:t>
            </a:r>
            <a:r>
              <a:rPr sz="1500" b="1" spc="-175" dirty="0">
                <a:latin typeface="Verdana"/>
                <a:cs typeface="Verdana"/>
              </a:rPr>
              <a:t>Beer,</a:t>
            </a:r>
            <a:r>
              <a:rPr sz="1500" b="1" spc="-240" dirty="0">
                <a:latin typeface="Verdana"/>
                <a:cs typeface="Verdana"/>
              </a:rPr>
              <a:t> </a:t>
            </a:r>
            <a:r>
              <a:rPr sz="1500" b="1" spc="-155" dirty="0">
                <a:latin typeface="Verdana"/>
                <a:cs typeface="Verdana"/>
              </a:rPr>
              <a:t>Potato</a:t>
            </a:r>
            <a:r>
              <a:rPr sz="1500" b="1" spc="-95" dirty="0">
                <a:latin typeface="Verdana"/>
                <a:cs typeface="Verdana"/>
              </a:rPr>
              <a:t> </a:t>
            </a:r>
            <a:r>
              <a:rPr sz="1500" b="1" spc="-135" dirty="0">
                <a:latin typeface="Verdana"/>
                <a:cs typeface="Verdana"/>
              </a:rPr>
              <a:t>Chips</a:t>
            </a:r>
            <a:r>
              <a:rPr sz="1500" b="1" spc="-100" dirty="0">
                <a:latin typeface="Verdana"/>
                <a:cs typeface="Verdana"/>
              </a:rPr>
              <a:t> </a:t>
            </a:r>
            <a:r>
              <a:rPr sz="1500" spc="-20" dirty="0">
                <a:latin typeface="Arial MT"/>
                <a:cs typeface="Arial MT"/>
              </a:rPr>
              <a:t>-</a:t>
            </a:r>
            <a:r>
              <a:rPr sz="1500" dirty="0">
                <a:latin typeface="Arial MT"/>
                <a:cs typeface="Arial MT"/>
              </a:rPr>
              <a:t>&gt;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70" dirty="0">
                <a:latin typeface="Arial MT"/>
                <a:cs typeface="Arial MT"/>
              </a:rPr>
              <a:t>eliminated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140" dirty="0">
                <a:latin typeface="Arial MT"/>
                <a:cs typeface="Arial MT"/>
              </a:rPr>
              <a:t>because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 </a:t>
            </a:r>
            <a:r>
              <a:rPr sz="1500" spc="-3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105" dirty="0">
                <a:latin typeface="Arial MT"/>
                <a:cs typeface="Arial MT"/>
              </a:rPr>
              <a:t>presence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 </a:t>
            </a:r>
            <a:r>
              <a:rPr sz="1500" spc="-210" dirty="0">
                <a:latin typeface="Arial MT"/>
                <a:cs typeface="Arial MT"/>
              </a:rPr>
              <a:t>a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65" dirty="0">
                <a:latin typeface="Arial MT"/>
                <a:cs typeface="Arial MT"/>
              </a:rPr>
              <a:t>non-</a:t>
            </a:r>
            <a:r>
              <a:rPr sz="1500" spc="-50" dirty="0">
                <a:latin typeface="Arial MT"/>
                <a:cs typeface="Arial MT"/>
              </a:rPr>
              <a:t>frequent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pair </a:t>
            </a:r>
            <a:r>
              <a:rPr sz="1500" dirty="0">
                <a:latin typeface="Arial MT"/>
                <a:cs typeface="Arial MT"/>
              </a:rPr>
              <a:t>(for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spc="-105" dirty="0">
                <a:latin typeface="Arial MT"/>
                <a:cs typeface="Arial MT"/>
              </a:rPr>
              <a:t>example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120" dirty="0">
                <a:latin typeface="Arial MT"/>
                <a:cs typeface="Arial MT"/>
              </a:rPr>
              <a:t>Cheese,</a:t>
            </a:r>
            <a:r>
              <a:rPr sz="1500" spc="-13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Beer)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Font typeface="Arial MT"/>
              <a:buChar char="•"/>
            </a:pPr>
            <a:endParaRPr sz="1500">
              <a:latin typeface="Arial MT"/>
              <a:cs typeface="Arial MT"/>
            </a:endParaRPr>
          </a:p>
          <a:p>
            <a:pPr marL="226695" indent="-213995">
              <a:lnSpc>
                <a:spcPct val="100000"/>
              </a:lnSpc>
              <a:buChar char="•"/>
              <a:tabLst>
                <a:tab pos="226695" algn="l"/>
              </a:tabLst>
            </a:pPr>
            <a:r>
              <a:rPr sz="1500" spc="-60" dirty="0">
                <a:latin typeface="Arial MT"/>
                <a:cs typeface="Arial MT"/>
              </a:rPr>
              <a:t>There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95" dirty="0">
                <a:latin typeface="Arial MT"/>
                <a:cs typeface="Arial MT"/>
              </a:rPr>
              <a:t>are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C00000"/>
                </a:solidFill>
                <a:latin typeface="Arial MT"/>
                <a:cs typeface="Arial MT"/>
              </a:rPr>
              <a:t>no</a:t>
            </a:r>
            <a:r>
              <a:rPr sz="1500" spc="-6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C00000"/>
                </a:solidFill>
                <a:latin typeface="Arial MT"/>
                <a:cs typeface="Arial MT"/>
              </a:rPr>
              <a:t>triplets</a:t>
            </a:r>
            <a:r>
              <a:rPr sz="1500" spc="-2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C00000"/>
                </a:solidFill>
                <a:latin typeface="Arial MT"/>
                <a:cs typeface="Arial MT"/>
              </a:rPr>
              <a:t>that</a:t>
            </a:r>
            <a:r>
              <a:rPr sz="1500" spc="-2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C00000"/>
                </a:solidFill>
                <a:latin typeface="Arial MT"/>
                <a:cs typeface="Arial MT"/>
              </a:rPr>
              <a:t>do</a:t>
            </a:r>
            <a:r>
              <a:rPr sz="1500" spc="-3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C00000"/>
                </a:solidFill>
                <a:latin typeface="Arial MT"/>
                <a:cs typeface="Arial MT"/>
              </a:rPr>
              <a:t>not</a:t>
            </a:r>
            <a:r>
              <a:rPr sz="1500" spc="-2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500" spc="-65" dirty="0">
                <a:solidFill>
                  <a:srgbClr val="C00000"/>
                </a:solidFill>
                <a:latin typeface="Arial MT"/>
                <a:cs typeface="Arial MT"/>
              </a:rPr>
              <a:t>contain</a:t>
            </a:r>
            <a:r>
              <a:rPr sz="1500" spc="-2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500" spc="-150" dirty="0">
                <a:solidFill>
                  <a:srgbClr val="C00000"/>
                </a:solidFill>
                <a:latin typeface="Arial MT"/>
                <a:cs typeface="Arial MT"/>
              </a:rPr>
              <a:t>any</a:t>
            </a:r>
            <a:r>
              <a:rPr sz="15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500" spc="-65" dirty="0">
                <a:solidFill>
                  <a:srgbClr val="C00000"/>
                </a:solidFill>
                <a:latin typeface="Arial MT"/>
                <a:cs typeface="Arial MT"/>
              </a:rPr>
              <a:t>non-</a:t>
            </a:r>
            <a:r>
              <a:rPr sz="1500" spc="-50" dirty="0">
                <a:solidFill>
                  <a:srgbClr val="C00000"/>
                </a:solidFill>
                <a:latin typeface="Arial MT"/>
                <a:cs typeface="Arial MT"/>
              </a:rPr>
              <a:t>frequent</a:t>
            </a:r>
            <a:r>
              <a:rPr sz="1500" spc="-2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C00000"/>
                </a:solidFill>
                <a:latin typeface="Arial MT"/>
                <a:cs typeface="Arial MT"/>
              </a:rPr>
              <a:t>pair</a:t>
            </a:r>
            <a:r>
              <a:rPr sz="1500" spc="-10" dirty="0">
                <a:latin typeface="Arial MT"/>
                <a:cs typeface="Arial MT"/>
              </a:rPr>
              <a:t>.</a:t>
            </a:r>
            <a:endParaRPr sz="1500">
              <a:latin typeface="Arial MT"/>
              <a:cs typeface="Arial MT"/>
            </a:endParaRPr>
          </a:p>
          <a:p>
            <a:pPr marL="226695" indent="-213995">
              <a:lnSpc>
                <a:spcPct val="100000"/>
              </a:lnSpc>
              <a:buChar char="•"/>
              <a:tabLst>
                <a:tab pos="226695" algn="l"/>
              </a:tabLst>
            </a:pPr>
            <a:r>
              <a:rPr sz="1500" spc="-100" dirty="0">
                <a:latin typeface="Arial MT"/>
                <a:cs typeface="Arial MT"/>
              </a:rPr>
              <a:t>Thus,</a:t>
            </a:r>
            <a:r>
              <a:rPr sz="1500" spc="-160" dirty="0">
                <a:latin typeface="Arial MT"/>
                <a:cs typeface="Arial MT"/>
              </a:rPr>
              <a:t> </a:t>
            </a:r>
            <a:r>
              <a:rPr sz="1500" spc="-50" dirty="0">
                <a:latin typeface="Arial MT"/>
                <a:cs typeface="Arial MT"/>
              </a:rPr>
              <a:t>identified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0" dirty="0">
                <a:latin typeface="Arial MT"/>
                <a:cs typeface="Arial MT"/>
              </a:rPr>
              <a:t>frequent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70" dirty="0">
                <a:latin typeface="Arial MT"/>
                <a:cs typeface="Arial MT"/>
              </a:rPr>
              <a:t>itemsets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include:</a:t>
            </a:r>
            <a:endParaRPr sz="1500">
              <a:latin typeface="Arial MT"/>
              <a:cs typeface="Arial MT"/>
            </a:endParaRPr>
          </a:p>
          <a:p>
            <a:pPr marL="33655" algn="ctr">
              <a:lnSpc>
                <a:spcPct val="100000"/>
              </a:lnSpc>
            </a:pPr>
            <a:r>
              <a:rPr sz="1500" spc="-100" dirty="0">
                <a:latin typeface="Arial MT"/>
                <a:cs typeface="Arial MT"/>
              </a:rPr>
              <a:t>(</a:t>
            </a:r>
            <a:r>
              <a:rPr sz="1500" b="1" spc="-100" dirty="0">
                <a:latin typeface="Verdana"/>
                <a:cs typeface="Verdana"/>
              </a:rPr>
              <a:t>Wine,</a:t>
            </a:r>
            <a:r>
              <a:rPr sz="1500" b="1" spc="-225" dirty="0">
                <a:latin typeface="Verdana"/>
                <a:cs typeface="Verdana"/>
              </a:rPr>
              <a:t> </a:t>
            </a:r>
            <a:r>
              <a:rPr sz="1500" b="1" spc="-145" dirty="0">
                <a:latin typeface="Verdana"/>
                <a:cs typeface="Verdana"/>
              </a:rPr>
              <a:t>Cheese</a:t>
            </a:r>
            <a:r>
              <a:rPr sz="1500" spc="-145" dirty="0">
                <a:latin typeface="Arial MT"/>
                <a:cs typeface="Arial MT"/>
              </a:rPr>
              <a:t>)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spc="-130" dirty="0">
                <a:latin typeface="Arial MT"/>
                <a:cs typeface="Arial MT"/>
              </a:rPr>
              <a:t>and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150" dirty="0">
                <a:latin typeface="Arial MT"/>
                <a:cs typeface="Arial MT"/>
              </a:rPr>
              <a:t>(</a:t>
            </a:r>
            <a:r>
              <a:rPr sz="1500" b="1" spc="-150" dirty="0">
                <a:latin typeface="Verdana"/>
                <a:cs typeface="Verdana"/>
              </a:rPr>
              <a:t>Beer,</a:t>
            </a:r>
            <a:r>
              <a:rPr sz="1500" b="1" spc="-215" dirty="0">
                <a:latin typeface="Verdana"/>
                <a:cs typeface="Verdana"/>
              </a:rPr>
              <a:t> </a:t>
            </a:r>
            <a:r>
              <a:rPr sz="1500" b="1" spc="-150" dirty="0">
                <a:latin typeface="Verdana"/>
                <a:cs typeface="Verdana"/>
              </a:rPr>
              <a:t>Potato</a:t>
            </a:r>
            <a:r>
              <a:rPr sz="1500" b="1" spc="-60" dirty="0">
                <a:latin typeface="Verdana"/>
                <a:cs typeface="Verdana"/>
              </a:rPr>
              <a:t> </a:t>
            </a:r>
            <a:r>
              <a:rPr sz="1500" b="1" spc="-10" dirty="0">
                <a:latin typeface="Verdana"/>
                <a:cs typeface="Verdana"/>
              </a:rPr>
              <a:t>Chips</a:t>
            </a:r>
            <a:r>
              <a:rPr sz="1500" spc="-10" dirty="0">
                <a:latin typeface="Arial MT"/>
                <a:cs typeface="Arial MT"/>
              </a:rPr>
              <a:t>)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56133" y="1208532"/>
            <a:ext cx="208279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65" dirty="0">
                <a:latin typeface="Trebuchet MS"/>
                <a:cs typeface="Trebuchet MS"/>
              </a:rPr>
              <a:t>ea95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6053" y="2113981"/>
            <a:ext cx="5328920" cy="190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0"/>
              </a:lnSpc>
            </a:pPr>
            <a:r>
              <a:rPr sz="1400" spc="-40" dirty="0">
                <a:latin typeface="Trebuchet MS"/>
                <a:cs typeface="Trebuchet MS"/>
              </a:rPr>
              <a:t>What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triplets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120" dirty="0">
                <a:latin typeface="Trebuchet MS"/>
                <a:cs typeface="Trebuchet MS"/>
              </a:rPr>
              <a:t>can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we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135" dirty="0">
                <a:latin typeface="Trebuchet MS"/>
                <a:cs typeface="Trebuchet MS"/>
              </a:rPr>
              <a:t>make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120" dirty="0">
                <a:latin typeface="Trebuchet MS"/>
                <a:cs typeface="Trebuchet MS"/>
              </a:rPr>
              <a:t>that</a:t>
            </a:r>
            <a:r>
              <a:rPr sz="1400" spc="-40" dirty="0">
                <a:latin typeface="Trebuchet MS"/>
                <a:cs typeface="Trebuchet MS"/>
              </a:rPr>
              <a:t> do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not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contain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130" dirty="0">
                <a:latin typeface="Trebuchet MS"/>
                <a:cs typeface="Trebuchet MS"/>
              </a:rPr>
              <a:t>any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pair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120" dirty="0">
                <a:latin typeface="Trebuchet MS"/>
                <a:cs typeface="Trebuchet MS"/>
              </a:rPr>
              <a:t>that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was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eliminated?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TODAY’S</a:t>
                      </a:r>
                      <a:r>
                        <a:rPr sz="3200" spc="-3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2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TOPICS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17907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908141"/>
            <a:ext cx="3452495" cy="147955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4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</a:tabLst>
            </a:pP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Association</a:t>
            </a:r>
            <a:r>
              <a:rPr sz="1500" spc="4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Arial MT"/>
                <a:cs typeface="Arial MT"/>
              </a:rPr>
              <a:t>Rule</a:t>
            </a:r>
            <a:r>
              <a:rPr sz="1500" spc="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Mining</a:t>
            </a:r>
            <a:endParaRPr sz="1500">
              <a:latin typeface="Arial MT"/>
              <a:cs typeface="Arial MT"/>
            </a:endParaRPr>
          </a:p>
          <a:p>
            <a:pPr marL="641985" lvl="1" indent="-305435">
              <a:lnSpc>
                <a:spcPct val="100000"/>
              </a:lnSpc>
              <a:spcBef>
                <a:spcPts val="1005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</a:tabLst>
            </a:pPr>
            <a:r>
              <a:rPr sz="1600" spc="-25" dirty="0">
                <a:solidFill>
                  <a:srgbClr val="212745"/>
                </a:solidFill>
                <a:latin typeface="Trebuchet MS"/>
                <a:cs typeface="Trebuchet MS"/>
              </a:rPr>
              <a:t>Apriori</a:t>
            </a:r>
            <a:r>
              <a:rPr sz="16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Trebuchet MS"/>
                <a:cs typeface="Trebuchet MS"/>
              </a:rPr>
              <a:t>algorithm</a:t>
            </a:r>
            <a:endParaRPr sz="16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</a:tabLst>
            </a:pPr>
            <a:r>
              <a:rPr sz="1600" spc="-90" dirty="0">
                <a:solidFill>
                  <a:srgbClr val="212745"/>
                </a:solidFill>
                <a:latin typeface="Trebuchet MS"/>
                <a:cs typeface="Trebuchet MS"/>
              </a:rPr>
              <a:t>Candidate</a:t>
            </a:r>
            <a:r>
              <a:rPr sz="16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Trebuchet MS"/>
                <a:cs typeface="Trebuchet MS"/>
              </a:rPr>
              <a:t>generation</a:t>
            </a:r>
            <a:r>
              <a:rPr sz="1600" spc="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600" spc="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212745"/>
                </a:solidFill>
                <a:latin typeface="Trebuchet MS"/>
                <a:cs typeface="Trebuchet MS"/>
              </a:rPr>
              <a:t>pruning</a:t>
            </a:r>
            <a:endParaRPr sz="16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96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</a:tabLst>
            </a:pPr>
            <a:r>
              <a:rPr sz="1600" spc="-75" dirty="0">
                <a:solidFill>
                  <a:srgbClr val="212745"/>
                </a:solidFill>
                <a:latin typeface="Trebuchet MS"/>
                <a:cs typeface="Trebuchet MS"/>
              </a:rPr>
              <a:t>Rule</a:t>
            </a:r>
            <a:r>
              <a:rPr sz="16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Trebuchet MS"/>
                <a:cs typeface="Trebuchet MS"/>
              </a:rPr>
              <a:t>generation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CANDIDATE</a:t>
                      </a:r>
                      <a:r>
                        <a:rPr sz="2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GENERATION</a:t>
                      </a:r>
                      <a:r>
                        <a:rPr sz="2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METHODS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3273044"/>
            <a:ext cx="1388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Brute</a:t>
            </a: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force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932" y="3541776"/>
            <a:ext cx="145415" cy="842644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1700" spc="-535" dirty="0">
                <a:solidFill>
                  <a:srgbClr val="5ECCF3"/>
                </a:solidFill>
                <a:latin typeface="Cambria"/>
                <a:cs typeface="Cambria"/>
              </a:rPr>
              <a:t>◾</a:t>
            </a:r>
            <a:endParaRPr sz="17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700" spc="-535" dirty="0">
                <a:solidFill>
                  <a:srgbClr val="5ECCF3"/>
                </a:solidFill>
                <a:latin typeface="Cambria"/>
                <a:cs typeface="Cambria"/>
              </a:rPr>
              <a:t>◾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0601" y="3586988"/>
            <a:ext cx="930275" cy="836294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30"/>
              </a:spcBef>
            </a:pPr>
            <a:r>
              <a:rPr sz="2700" spc="-112" baseline="9259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200" spc="-75" dirty="0">
                <a:solidFill>
                  <a:srgbClr val="212745"/>
                </a:solidFill>
                <a:latin typeface="Trebuchet MS"/>
                <a:cs typeface="Trebuchet MS"/>
              </a:rPr>
              <a:t>k-</a:t>
            </a:r>
            <a:r>
              <a:rPr sz="1200" dirty="0">
                <a:solidFill>
                  <a:srgbClr val="212745"/>
                </a:solidFill>
                <a:latin typeface="Trebuchet MS"/>
                <a:cs typeface="Trebuchet MS"/>
              </a:rPr>
              <a:t>1</a:t>
            </a:r>
            <a:r>
              <a:rPr sz="1200" spc="1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700" baseline="9259" dirty="0">
                <a:solidFill>
                  <a:srgbClr val="212745"/>
                </a:solidFill>
                <a:latin typeface="Trebuchet MS"/>
                <a:cs typeface="Trebuchet MS"/>
              </a:rPr>
              <a:t>x</a:t>
            </a:r>
            <a:r>
              <a:rPr sz="2700" spc="-67" baseline="9259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700" spc="-37" baseline="9259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1030"/>
              </a:spcBef>
            </a:pPr>
            <a:r>
              <a:rPr sz="2700" spc="-112" baseline="9259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200" spc="-75" dirty="0">
                <a:solidFill>
                  <a:srgbClr val="212745"/>
                </a:solidFill>
                <a:latin typeface="Trebuchet MS"/>
                <a:cs typeface="Trebuchet MS"/>
              </a:rPr>
              <a:t>k-</a:t>
            </a:r>
            <a:r>
              <a:rPr sz="1200" dirty="0">
                <a:solidFill>
                  <a:srgbClr val="212745"/>
                </a:solidFill>
                <a:latin typeface="Trebuchet MS"/>
                <a:cs typeface="Trebuchet MS"/>
              </a:rPr>
              <a:t>1</a:t>
            </a:r>
            <a:r>
              <a:rPr sz="1200" spc="1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700" baseline="9259" dirty="0">
                <a:solidFill>
                  <a:srgbClr val="212745"/>
                </a:solidFill>
                <a:latin typeface="Trebuchet MS"/>
                <a:cs typeface="Trebuchet MS"/>
              </a:rPr>
              <a:t>x</a:t>
            </a:r>
            <a:r>
              <a:rPr sz="2700" spc="-44" baseline="9259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700" spc="-112" baseline="9259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200" spc="-75" dirty="0">
                <a:solidFill>
                  <a:srgbClr val="212745"/>
                </a:solidFill>
                <a:latin typeface="Trebuchet MS"/>
                <a:cs typeface="Trebuchet MS"/>
              </a:rPr>
              <a:t>k-</a:t>
            </a:r>
            <a:r>
              <a:rPr sz="1200" spc="-50" dirty="0">
                <a:solidFill>
                  <a:srgbClr val="212745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4532" y="4492244"/>
            <a:ext cx="2328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5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43535" algn="l"/>
              </a:tabLst>
            </a:pP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Alternating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800" spc="-112" baseline="-13888" dirty="0">
                <a:solidFill>
                  <a:srgbClr val="212745"/>
                </a:solidFill>
                <a:latin typeface="Trebuchet MS"/>
                <a:cs typeface="Trebuchet MS"/>
              </a:rPr>
              <a:t>k-</a:t>
            </a:r>
            <a:r>
              <a:rPr sz="1800" baseline="-13888" dirty="0">
                <a:solidFill>
                  <a:srgbClr val="212745"/>
                </a:solidFill>
                <a:latin typeface="Trebuchet MS"/>
                <a:cs typeface="Trebuchet MS"/>
              </a:rPr>
              <a:t>1</a:t>
            </a:r>
            <a:r>
              <a:rPr sz="1800" spc="225" baseline="-13888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x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800" spc="-112" baseline="-13888" dirty="0">
                <a:solidFill>
                  <a:srgbClr val="212745"/>
                </a:solidFill>
                <a:latin typeface="Trebuchet MS"/>
                <a:cs typeface="Trebuchet MS"/>
              </a:rPr>
              <a:t>k-</a:t>
            </a:r>
            <a:r>
              <a:rPr sz="1800" spc="-75" baseline="-13888" dirty="0">
                <a:solidFill>
                  <a:srgbClr val="212745"/>
                </a:solidFill>
                <a:latin typeface="Trebuchet MS"/>
                <a:cs typeface="Trebuchet MS"/>
              </a:rPr>
              <a:t>1</a:t>
            </a:r>
            <a:endParaRPr sz="1800" baseline="-13888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MINING</a:t>
                      </a:r>
                      <a:r>
                        <a:rPr sz="2800" spc="-3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ASSOCIATION</a:t>
                      </a:r>
                      <a:r>
                        <a:rPr sz="2800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RULES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26442" y="2324506"/>
            <a:ext cx="4265930" cy="1134745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412115" indent="-399415">
              <a:lnSpc>
                <a:spcPct val="100000"/>
              </a:lnSpc>
              <a:spcBef>
                <a:spcPts val="13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412115" algn="l"/>
              </a:tabLst>
            </a:pP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Two-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steps</a:t>
            </a:r>
            <a:r>
              <a:rPr sz="18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approach:</a:t>
            </a:r>
            <a:endParaRPr sz="1800">
              <a:latin typeface="Trebuchet MS"/>
              <a:cs typeface="Trebuchet MS"/>
            </a:endParaRPr>
          </a:p>
          <a:p>
            <a:pPr marL="697865" lvl="1" indent="-342265">
              <a:lnSpc>
                <a:spcPct val="100000"/>
              </a:lnSpc>
              <a:spcBef>
                <a:spcPts val="1045"/>
              </a:spcBef>
              <a:buClr>
                <a:srgbClr val="5ECCF3"/>
              </a:buClr>
              <a:buSzPct val="93333"/>
              <a:buFont typeface="Trebuchet MS"/>
              <a:buAutoNum type="arabicPeriod"/>
              <a:tabLst>
                <a:tab pos="697865" algn="l"/>
              </a:tabLst>
            </a:pPr>
            <a:r>
              <a:rPr sz="1500" spc="-80" dirty="0">
                <a:solidFill>
                  <a:srgbClr val="FF0000"/>
                </a:solidFill>
                <a:latin typeface="Arial MT"/>
                <a:cs typeface="Arial MT"/>
              </a:rPr>
              <a:t>Frequent</a:t>
            </a:r>
            <a:r>
              <a:rPr sz="15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500" spc="-55" dirty="0">
                <a:solidFill>
                  <a:srgbClr val="FF0000"/>
                </a:solidFill>
                <a:latin typeface="Arial MT"/>
                <a:cs typeface="Arial MT"/>
              </a:rPr>
              <a:t>Itemset</a:t>
            </a:r>
            <a:r>
              <a:rPr sz="15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0000"/>
                </a:solidFill>
                <a:latin typeface="Arial MT"/>
                <a:cs typeface="Arial MT"/>
              </a:rPr>
              <a:t>Generation</a:t>
            </a:r>
            <a:endParaRPr sz="1500">
              <a:latin typeface="Arial MT"/>
              <a:cs typeface="Arial MT"/>
            </a:endParaRPr>
          </a:p>
          <a:p>
            <a:pPr marL="698500">
              <a:lnSpc>
                <a:spcPct val="100000"/>
              </a:lnSpc>
              <a:spcBef>
                <a:spcPts val="795"/>
              </a:spcBef>
              <a:tabLst>
                <a:tab pos="983615" algn="l"/>
              </a:tabLst>
            </a:pPr>
            <a:r>
              <a:rPr sz="1200" spc="-50" dirty="0">
                <a:solidFill>
                  <a:srgbClr val="5ECCF3"/>
                </a:solidFill>
                <a:latin typeface="Arial MT"/>
                <a:cs typeface="Arial MT"/>
              </a:rPr>
              <a:t>–</a:t>
            </a:r>
            <a:r>
              <a:rPr sz="1200" dirty="0">
                <a:solidFill>
                  <a:srgbClr val="5ECCF3"/>
                </a:solidFill>
                <a:latin typeface="Arial MT"/>
                <a:cs typeface="Arial MT"/>
              </a:rPr>
              <a:t>	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Generate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212745"/>
                </a:solidFill>
                <a:latin typeface="Trebuchet MS"/>
                <a:cs typeface="Trebuchet MS"/>
              </a:rPr>
              <a:t>all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itemsets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whose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support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212745"/>
                </a:solidFill>
                <a:latin typeface="Symbol"/>
                <a:cs typeface="Symbol"/>
              </a:rPr>
              <a:t></a:t>
            </a:r>
            <a:r>
              <a:rPr sz="1400" spc="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minsup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9343" y="3576828"/>
            <a:ext cx="1504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14" dirty="0">
                <a:solidFill>
                  <a:srgbClr val="5ECCF3"/>
                </a:solidFill>
                <a:latin typeface="Trebuchet MS"/>
                <a:cs typeface="Trebuchet MS"/>
              </a:rPr>
              <a:t>2.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4943" y="3589153"/>
            <a:ext cx="1273175" cy="2286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5"/>
              </a:lnSpc>
            </a:pPr>
            <a:r>
              <a:rPr sz="1500" spc="-114" dirty="0">
                <a:solidFill>
                  <a:srgbClr val="FF0000"/>
                </a:solidFill>
                <a:latin typeface="Arial MT"/>
                <a:cs typeface="Arial MT"/>
              </a:rPr>
              <a:t>Rule</a:t>
            </a:r>
            <a:r>
              <a:rPr sz="15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500" spc="-60" dirty="0">
                <a:solidFill>
                  <a:srgbClr val="FF0000"/>
                </a:solidFill>
                <a:latin typeface="Arial MT"/>
                <a:cs typeface="Arial MT"/>
              </a:rPr>
              <a:t>Generation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6442" y="3893820"/>
            <a:ext cx="6586220" cy="7994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84250" marR="5080" indent="-285750">
              <a:lnSpc>
                <a:spcPct val="101400"/>
              </a:lnSpc>
              <a:spcBef>
                <a:spcPts val="75"/>
              </a:spcBef>
              <a:tabLst>
                <a:tab pos="983615" algn="l"/>
              </a:tabLst>
            </a:pPr>
            <a:r>
              <a:rPr sz="1200" spc="-50" dirty="0">
                <a:solidFill>
                  <a:srgbClr val="5ECCF3"/>
                </a:solidFill>
                <a:latin typeface="Arial MT"/>
                <a:cs typeface="Arial MT"/>
              </a:rPr>
              <a:t>–</a:t>
            </a:r>
            <a:r>
              <a:rPr sz="1200" dirty="0">
                <a:solidFill>
                  <a:srgbClr val="5ECCF3"/>
                </a:solidFill>
                <a:latin typeface="Arial MT"/>
                <a:cs typeface="Arial MT"/>
              </a:rPr>
              <a:t>	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Generate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high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confidence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rules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from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212745"/>
                </a:solidFill>
                <a:latin typeface="Trebuchet MS"/>
                <a:cs typeface="Trebuchet MS"/>
              </a:rPr>
              <a:t>each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frequent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30" dirty="0">
                <a:solidFill>
                  <a:srgbClr val="212745"/>
                </a:solidFill>
                <a:latin typeface="Trebuchet MS"/>
                <a:cs typeface="Trebuchet MS"/>
              </a:rPr>
              <a:t>itemset,</a:t>
            </a:r>
            <a:r>
              <a:rPr sz="1400" spc="-1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where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212745"/>
                </a:solidFill>
                <a:latin typeface="Trebuchet MS"/>
                <a:cs typeface="Trebuchet MS"/>
              </a:rPr>
              <a:t>each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rule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a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binary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partitioning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frequent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itemset</a:t>
            </a:r>
            <a:endParaRPr lang="en-US" sz="1400" spc="-10" dirty="0">
              <a:solidFill>
                <a:srgbClr val="212745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  <a:buClr>
                <a:srgbClr val="5ECCF3"/>
              </a:buClr>
              <a:buSzPct val="93333"/>
              <a:tabLst>
                <a:tab pos="412115" algn="l"/>
              </a:tabLst>
            </a:pPr>
            <a:endParaRPr lang="en-US" sz="15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646" y="5141973"/>
            <a:ext cx="8239125" cy="1259205"/>
          </a:xfrm>
          <a:custGeom>
            <a:avLst/>
            <a:gdLst/>
            <a:ahLst/>
            <a:cxnLst/>
            <a:rect l="l" t="t" r="r" b="b"/>
            <a:pathLst>
              <a:path w="8239125" h="1259204">
                <a:moveTo>
                  <a:pt x="8238706" y="0"/>
                </a:moveTo>
                <a:lnTo>
                  <a:pt x="0" y="0"/>
                </a:lnTo>
                <a:lnTo>
                  <a:pt x="0" y="1258826"/>
                </a:lnTo>
                <a:lnTo>
                  <a:pt x="8238706" y="1258826"/>
                </a:lnTo>
                <a:lnTo>
                  <a:pt x="8238706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RULE</a:t>
            </a:r>
            <a:r>
              <a:rPr sz="3600" spc="-135" dirty="0"/>
              <a:t> </a:t>
            </a:r>
            <a:r>
              <a:rPr sz="3600" spc="125" dirty="0"/>
              <a:t>GENERATION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RULE</a:t>
                      </a:r>
                      <a:r>
                        <a:rPr sz="2800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GENERATION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26442" y="2649728"/>
            <a:ext cx="7123430" cy="1109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marR="508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770" algn="l"/>
              </a:tabLst>
            </a:pP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Given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1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frequent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itemset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b="1" spc="-65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,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find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Arial MT"/>
                <a:cs typeface="Arial MT"/>
              </a:rPr>
              <a:t>all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non-empty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Arial MT"/>
                <a:cs typeface="Arial MT"/>
              </a:rPr>
              <a:t>subsets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b="1" spc="-190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500" b="1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50" dirty="0">
                <a:solidFill>
                  <a:srgbClr val="212745"/>
                </a:solidFill>
                <a:latin typeface="Symbol"/>
                <a:cs typeface="Symbol"/>
              </a:rPr>
              <a:t></a:t>
            </a:r>
            <a:r>
              <a:rPr sz="1450" spc="6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b="1" spc="-30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500" b="1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Arial MT"/>
                <a:cs typeface="Arial MT"/>
              </a:rPr>
              <a:t>such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Arial MT"/>
                <a:cs typeface="Arial MT"/>
              </a:rPr>
              <a:t>that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b="1" spc="-190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500" b="1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50" dirty="0">
                <a:solidFill>
                  <a:srgbClr val="212745"/>
                </a:solidFill>
                <a:latin typeface="Symbol"/>
                <a:cs typeface="Symbol"/>
              </a:rPr>
              <a:t></a:t>
            </a:r>
            <a:r>
              <a:rPr sz="1450" spc="4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b="1" spc="-30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500" b="1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320" dirty="0">
                <a:solidFill>
                  <a:srgbClr val="212745"/>
                </a:solidFill>
                <a:latin typeface="Verdana"/>
                <a:cs typeface="Verdana"/>
              </a:rPr>
              <a:t>–</a:t>
            </a:r>
            <a:r>
              <a:rPr sz="1500" b="1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190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500" b="1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Arial MT"/>
                <a:cs typeface="Arial MT"/>
              </a:rPr>
              <a:t>satisfies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500" spc="-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Arial MT"/>
                <a:cs typeface="Arial MT"/>
              </a:rPr>
              <a:t>minimum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Arial MT"/>
                <a:cs typeface="Arial MT"/>
              </a:rPr>
              <a:t>confidence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requirement</a:t>
            </a:r>
            <a:endParaRPr sz="1500">
              <a:latin typeface="Arial MT"/>
              <a:cs typeface="Arial MT"/>
            </a:endParaRPr>
          </a:p>
          <a:p>
            <a:pPr marL="641985" lvl="1" indent="-305435">
              <a:lnSpc>
                <a:spcPct val="100000"/>
              </a:lnSpc>
              <a:spcBef>
                <a:spcPts val="89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641985" algn="l"/>
              </a:tabLst>
            </a:pP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If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{A,B,C,D}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frequent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30" dirty="0">
                <a:solidFill>
                  <a:srgbClr val="212745"/>
                </a:solidFill>
                <a:latin typeface="Trebuchet MS"/>
                <a:cs typeface="Trebuchet MS"/>
              </a:rPr>
              <a:t>itemset,</a:t>
            </a:r>
            <a:r>
              <a:rPr sz="1400" spc="-1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candidate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rules:</a:t>
            </a:r>
            <a:endParaRPr sz="1400">
              <a:latin typeface="Trebuchet MS"/>
              <a:cs typeface="Trebuchet MS"/>
            </a:endParaRPr>
          </a:p>
          <a:p>
            <a:pPr marL="912494">
              <a:lnSpc>
                <a:spcPct val="100000"/>
              </a:lnSpc>
              <a:spcBef>
                <a:spcPts val="919"/>
              </a:spcBef>
              <a:tabLst>
                <a:tab pos="1840864" algn="l"/>
                <a:tab pos="2755265" algn="l"/>
                <a:tab pos="3669665" algn="l"/>
              </a:tabLst>
            </a:pPr>
            <a:r>
              <a:rPr sz="1200" spc="65" dirty="0">
                <a:solidFill>
                  <a:srgbClr val="212745"/>
                </a:solidFill>
                <a:latin typeface="Trebuchet MS"/>
                <a:cs typeface="Trebuchet MS"/>
              </a:rPr>
              <a:t>ABC</a:t>
            </a:r>
            <a:r>
              <a:rPr sz="12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25" dirty="0">
                <a:solidFill>
                  <a:srgbClr val="212745"/>
                </a:solidFill>
                <a:latin typeface="Symbol"/>
                <a:cs typeface="Symbol"/>
              </a:rPr>
              <a:t>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D,</a:t>
            </a:r>
            <a:r>
              <a:rPr sz="1200" dirty="0">
                <a:solidFill>
                  <a:srgbClr val="212745"/>
                </a:solidFill>
                <a:latin typeface="Trebuchet MS"/>
                <a:cs typeface="Trebuchet MS"/>
              </a:rPr>
              <a:t>	</a:t>
            </a:r>
            <a:r>
              <a:rPr sz="1200" spc="75" dirty="0">
                <a:solidFill>
                  <a:srgbClr val="212745"/>
                </a:solidFill>
                <a:latin typeface="Trebuchet MS"/>
                <a:cs typeface="Trebuchet MS"/>
              </a:rPr>
              <a:t>ABD</a:t>
            </a:r>
            <a:r>
              <a:rPr sz="12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25" dirty="0">
                <a:solidFill>
                  <a:srgbClr val="212745"/>
                </a:solidFill>
                <a:latin typeface="Symbol"/>
                <a:cs typeface="Symbol"/>
              </a:rPr>
              <a:t>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C,</a:t>
            </a:r>
            <a:r>
              <a:rPr sz="1200" dirty="0">
                <a:solidFill>
                  <a:srgbClr val="212745"/>
                </a:solidFill>
                <a:latin typeface="Trebuchet MS"/>
                <a:cs typeface="Trebuchet MS"/>
              </a:rPr>
              <a:t>	</a:t>
            </a:r>
            <a:r>
              <a:rPr sz="1200" spc="110" dirty="0">
                <a:solidFill>
                  <a:srgbClr val="212745"/>
                </a:solidFill>
                <a:latin typeface="Trebuchet MS"/>
                <a:cs typeface="Trebuchet MS"/>
              </a:rPr>
              <a:t>ACD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25" dirty="0">
                <a:solidFill>
                  <a:srgbClr val="212745"/>
                </a:solidFill>
                <a:latin typeface="Symbol"/>
                <a:cs typeface="Symbol"/>
              </a:rPr>
              <a:t>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B,</a:t>
            </a:r>
            <a:r>
              <a:rPr sz="1200" dirty="0">
                <a:solidFill>
                  <a:srgbClr val="212745"/>
                </a:solidFill>
                <a:latin typeface="Trebuchet MS"/>
                <a:cs typeface="Trebuchet MS"/>
              </a:rPr>
              <a:t>	</a:t>
            </a:r>
            <a:r>
              <a:rPr sz="1200" spc="95" dirty="0">
                <a:solidFill>
                  <a:srgbClr val="212745"/>
                </a:solidFill>
                <a:latin typeface="Trebuchet MS"/>
                <a:cs typeface="Trebuchet MS"/>
              </a:rPr>
              <a:t>BCD</a:t>
            </a:r>
            <a:r>
              <a:rPr sz="12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25" dirty="0">
                <a:solidFill>
                  <a:srgbClr val="212745"/>
                </a:solidFill>
                <a:latin typeface="Symbol"/>
                <a:cs typeface="Symbol"/>
              </a:rPr>
              <a:t>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A,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07188" y="3739077"/>
          <a:ext cx="3881754" cy="556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3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865">
                <a:tc>
                  <a:txBody>
                    <a:bodyPr/>
                    <a:lstStyle/>
                    <a:p>
                      <a:pPr marL="31750">
                        <a:lnSpc>
                          <a:spcPts val="1390"/>
                        </a:lnSpc>
                        <a:spcBef>
                          <a:spcPts val="5"/>
                        </a:spcBef>
                      </a:pPr>
                      <a:r>
                        <a:rPr sz="1200" spc="85" dirty="0">
                          <a:solidFill>
                            <a:srgbClr val="212745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200" spc="-25" dirty="0">
                          <a:solidFill>
                            <a:srgbClr val="212745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0" dirty="0">
                          <a:solidFill>
                            <a:srgbClr val="212745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200" spc="-10" dirty="0">
                          <a:solidFill>
                            <a:srgbClr val="212745"/>
                          </a:solidFill>
                          <a:latin typeface="Trebuchet MS"/>
                          <a:cs typeface="Trebuchet MS"/>
                        </a:rPr>
                        <a:t>BCD,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139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212745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r>
                        <a:rPr sz="1200" spc="-35" dirty="0">
                          <a:solidFill>
                            <a:srgbClr val="212745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0" dirty="0">
                          <a:solidFill>
                            <a:srgbClr val="212745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200" spc="-10" dirty="0">
                          <a:solidFill>
                            <a:srgbClr val="212745"/>
                          </a:solidFill>
                          <a:latin typeface="Trebuchet MS"/>
                          <a:cs typeface="Trebuchet MS"/>
                        </a:rPr>
                        <a:t>ACD,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582930">
                        <a:lnSpc>
                          <a:spcPts val="1390"/>
                        </a:lnSpc>
                        <a:spcBef>
                          <a:spcPts val="5"/>
                        </a:spcBef>
                        <a:tabLst>
                          <a:tab pos="1497330" algn="l"/>
                        </a:tabLst>
                      </a:pPr>
                      <a:r>
                        <a:rPr sz="1200" spc="135" dirty="0">
                          <a:solidFill>
                            <a:srgbClr val="212745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200" spc="-25" dirty="0">
                          <a:solidFill>
                            <a:srgbClr val="212745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0" dirty="0">
                          <a:solidFill>
                            <a:srgbClr val="212745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200" spc="-10" dirty="0">
                          <a:solidFill>
                            <a:srgbClr val="212745"/>
                          </a:solidFill>
                          <a:latin typeface="Trebuchet MS"/>
                          <a:cs typeface="Trebuchet MS"/>
                        </a:rPr>
                        <a:t>ABD,</a:t>
                      </a:r>
                      <a:r>
                        <a:rPr sz="1200" dirty="0">
                          <a:solidFill>
                            <a:srgbClr val="212745"/>
                          </a:solidFill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200" spc="160" dirty="0">
                          <a:solidFill>
                            <a:srgbClr val="212745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200" spc="-25" dirty="0">
                          <a:solidFill>
                            <a:srgbClr val="212745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20" dirty="0">
                          <a:solidFill>
                            <a:srgbClr val="212745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200" spc="-20" dirty="0">
                          <a:solidFill>
                            <a:srgbClr val="212745"/>
                          </a:solidFill>
                          <a:latin typeface="Trebuchet MS"/>
                          <a:cs typeface="Trebuchet MS"/>
                        </a:rPr>
                        <a:t>ABC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marL="31750" marR="139065">
                        <a:lnSpc>
                          <a:spcPts val="1390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solidFill>
                            <a:srgbClr val="212745"/>
                          </a:solidFill>
                          <a:latin typeface="Trebuchet MS"/>
                          <a:cs typeface="Trebuchet MS"/>
                        </a:rPr>
                        <a:t>AB</a:t>
                      </a:r>
                      <a:r>
                        <a:rPr sz="1200" spc="50" dirty="0">
                          <a:solidFill>
                            <a:srgbClr val="212745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20" dirty="0">
                          <a:solidFill>
                            <a:srgbClr val="212745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200" spc="-20" dirty="0">
                          <a:solidFill>
                            <a:srgbClr val="212745"/>
                          </a:solidFill>
                          <a:latin typeface="Trebuchet MS"/>
                          <a:cs typeface="Trebuchet MS"/>
                        </a:rPr>
                        <a:t>CD, </a:t>
                      </a:r>
                      <a:r>
                        <a:rPr sz="1200" spc="75" dirty="0">
                          <a:solidFill>
                            <a:srgbClr val="212745"/>
                          </a:solidFill>
                          <a:latin typeface="Trebuchet MS"/>
                          <a:cs typeface="Trebuchet MS"/>
                        </a:rPr>
                        <a:t>BD</a:t>
                      </a:r>
                      <a:r>
                        <a:rPr sz="1200" spc="-20" dirty="0">
                          <a:solidFill>
                            <a:srgbClr val="212745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20" dirty="0">
                          <a:solidFill>
                            <a:srgbClr val="212745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200" spc="-20" dirty="0">
                          <a:solidFill>
                            <a:srgbClr val="212745"/>
                          </a:solidFill>
                          <a:latin typeface="Trebuchet MS"/>
                          <a:cs typeface="Trebuchet MS"/>
                        </a:rPr>
                        <a:t>AC,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46685" marR="118110">
                        <a:lnSpc>
                          <a:spcPts val="1390"/>
                        </a:lnSpc>
                        <a:spcBef>
                          <a:spcPts val="10"/>
                        </a:spcBef>
                      </a:pPr>
                      <a:r>
                        <a:rPr sz="1200" spc="80" dirty="0">
                          <a:solidFill>
                            <a:srgbClr val="212745"/>
                          </a:solidFill>
                          <a:latin typeface="Trebuchet MS"/>
                          <a:cs typeface="Trebuchet MS"/>
                        </a:rPr>
                        <a:t>AC</a:t>
                      </a:r>
                      <a:r>
                        <a:rPr sz="1200" spc="-30" dirty="0">
                          <a:solidFill>
                            <a:srgbClr val="212745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212745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200" spc="35" dirty="0">
                          <a:solidFill>
                            <a:srgbClr val="21274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45" dirty="0">
                          <a:solidFill>
                            <a:srgbClr val="212745"/>
                          </a:solidFill>
                          <a:latin typeface="Trebuchet MS"/>
                          <a:cs typeface="Trebuchet MS"/>
                        </a:rPr>
                        <a:t>BD, </a:t>
                      </a:r>
                      <a:r>
                        <a:rPr sz="1200" spc="145" dirty="0">
                          <a:solidFill>
                            <a:srgbClr val="212745"/>
                          </a:solidFill>
                          <a:latin typeface="Trebuchet MS"/>
                          <a:cs typeface="Trebuchet MS"/>
                        </a:rPr>
                        <a:t>CD</a:t>
                      </a:r>
                      <a:r>
                        <a:rPr sz="1200" spc="-20" dirty="0">
                          <a:solidFill>
                            <a:srgbClr val="212745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20" dirty="0">
                          <a:solidFill>
                            <a:srgbClr val="212745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200" spc="-20" dirty="0">
                          <a:solidFill>
                            <a:srgbClr val="212745"/>
                          </a:solidFill>
                          <a:latin typeface="Trebuchet MS"/>
                          <a:cs typeface="Trebuchet MS"/>
                        </a:rPr>
                        <a:t>AB,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20"/>
                        </a:spcBef>
                        <a:tabLst>
                          <a:tab pos="1040130" algn="l"/>
                        </a:tabLst>
                      </a:pPr>
                      <a:r>
                        <a:rPr sz="1200" spc="120" dirty="0">
                          <a:solidFill>
                            <a:srgbClr val="212745"/>
                          </a:solidFill>
                          <a:latin typeface="Trebuchet MS"/>
                          <a:cs typeface="Trebuchet MS"/>
                        </a:rPr>
                        <a:t>AD</a:t>
                      </a:r>
                      <a:r>
                        <a:rPr sz="1200" spc="-30" dirty="0">
                          <a:solidFill>
                            <a:srgbClr val="212745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212745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200" spc="35" dirty="0">
                          <a:solidFill>
                            <a:srgbClr val="21274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solidFill>
                            <a:srgbClr val="212745"/>
                          </a:solidFill>
                          <a:latin typeface="Trebuchet MS"/>
                          <a:cs typeface="Trebuchet MS"/>
                        </a:rPr>
                        <a:t>BC,</a:t>
                      </a:r>
                      <a:r>
                        <a:rPr sz="1200" dirty="0">
                          <a:solidFill>
                            <a:srgbClr val="212745"/>
                          </a:solidFill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200" spc="55" dirty="0">
                          <a:solidFill>
                            <a:srgbClr val="212745"/>
                          </a:solidFill>
                          <a:latin typeface="Trebuchet MS"/>
                          <a:cs typeface="Trebuchet MS"/>
                        </a:rPr>
                        <a:t>BC</a:t>
                      </a:r>
                      <a:r>
                        <a:rPr sz="1200" spc="-20" dirty="0">
                          <a:solidFill>
                            <a:srgbClr val="212745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20" dirty="0">
                          <a:solidFill>
                            <a:srgbClr val="212745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200" spc="-20" dirty="0">
                          <a:solidFill>
                            <a:srgbClr val="212745"/>
                          </a:solidFill>
                          <a:latin typeface="Trebuchet MS"/>
                          <a:cs typeface="Trebuchet MS"/>
                        </a:rPr>
                        <a:t>AD,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5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01042" y="4515104"/>
            <a:ext cx="71266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5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43535" algn="l"/>
              </a:tabLst>
            </a:pP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If</a:t>
            </a:r>
            <a:r>
              <a:rPr sz="1500" spc="-10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Arial MT"/>
                <a:cs typeface="Arial MT"/>
              </a:rPr>
              <a:t>|L|</a:t>
            </a: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=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k,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then</a:t>
            </a:r>
            <a:r>
              <a:rPr sz="1500" spc="-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there </a:t>
            </a:r>
            <a:r>
              <a:rPr sz="1500" spc="-95" dirty="0">
                <a:solidFill>
                  <a:srgbClr val="212745"/>
                </a:solidFill>
                <a:latin typeface="Arial MT"/>
                <a:cs typeface="Arial MT"/>
              </a:rPr>
              <a:t>are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2</a:t>
            </a:r>
            <a:r>
              <a:rPr sz="1500" baseline="22222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500" spc="127" baseline="22222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–</a:t>
            </a:r>
            <a:r>
              <a:rPr sz="1500" spc="-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2</a:t>
            </a:r>
            <a:r>
              <a:rPr sz="1500" spc="-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candidate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Arial MT"/>
                <a:cs typeface="Arial MT"/>
              </a:rPr>
              <a:t>association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rules</a:t>
            </a:r>
            <a:r>
              <a:rPr sz="1500" spc="-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Arial MT"/>
                <a:cs typeface="Arial MT"/>
              </a:rPr>
              <a:t>(ignoring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745"/>
                </a:solidFill>
                <a:latin typeface="Symbol"/>
                <a:cs typeface="Symbol"/>
              </a:rPr>
              <a:t></a:t>
            </a:r>
            <a:r>
              <a:rPr sz="1500" spc="1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12745"/>
                </a:solidFill>
                <a:latin typeface="Symbol"/>
                <a:cs typeface="Symbol"/>
              </a:rPr>
              <a:t></a:t>
            </a:r>
            <a:r>
              <a:rPr sz="1500" spc="2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and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745"/>
                </a:solidFill>
                <a:latin typeface="Symbol"/>
                <a:cs typeface="Symbol"/>
              </a:rPr>
              <a:t></a:t>
            </a:r>
            <a:r>
              <a:rPr sz="1500" spc="2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12745"/>
                </a:solidFill>
                <a:latin typeface="Symbol"/>
                <a:cs typeface="Symbol"/>
              </a:rPr>
              <a:t></a:t>
            </a:r>
            <a:r>
              <a:rPr sz="1500" spc="1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Arial MT"/>
                <a:cs typeface="Arial MT"/>
              </a:rPr>
              <a:t>L)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25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33618"/>
          <a:ext cx="8239123" cy="2834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0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73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62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DEFINITION:</a:t>
                      </a:r>
                      <a:r>
                        <a:rPr sz="2800" spc="-6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ASSOCIATION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RULE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6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4E6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rowSpan="6" gridSpan="2">
                  <a:txBody>
                    <a:bodyPr/>
                    <a:lstStyle/>
                    <a:p>
                      <a:pPr marL="534670" indent="-342900">
                        <a:lnSpc>
                          <a:spcPct val="100000"/>
                        </a:lnSpc>
                        <a:spcBef>
                          <a:spcPts val="1335"/>
                        </a:spcBef>
                        <a:buClr>
                          <a:srgbClr val="4E67C8"/>
                        </a:buClr>
                        <a:buFont typeface="Arial MT"/>
                        <a:buChar char="•"/>
                        <a:tabLst>
                          <a:tab pos="534670" algn="l"/>
                        </a:tabLst>
                      </a:pPr>
                      <a:r>
                        <a:rPr sz="1500" b="1" spc="-155" dirty="0">
                          <a:latin typeface="Verdana"/>
                          <a:cs typeface="Verdana"/>
                        </a:rPr>
                        <a:t>Association</a:t>
                      </a:r>
                      <a:r>
                        <a:rPr sz="1500" b="1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500" b="1" spc="-20" dirty="0">
                          <a:latin typeface="Verdana"/>
                          <a:cs typeface="Verdana"/>
                        </a:rPr>
                        <a:t>Rule</a:t>
                      </a:r>
                      <a:endParaRPr sz="1500">
                        <a:latin typeface="Verdana"/>
                        <a:cs typeface="Verdana"/>
                      </a:endParaRPr>
                    </a:p>
                    <a:p>
                      <a:pPr marL="934719" marR="915035" lvl="1" indent="-285750">
                        <a:lnSpc>
                          <a:spcPct val="118300"/>
                        </a:lnSpc>
                        <a:spcBef>
                          <a:spcPts val="640"/>
                        </a:spcBef>
                        <a:buClr>
                          <a:srgbClr val="4E67C8"/>
                        </a:buClr>
                        <a:buFont typeface="Arial MT"/>
                        <a:buChar char="•"/>
                        <a:tabLst>
                          <a:tab pos="934719" algn="l"/>
                        </a:tabLst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An</a:t>
                      </a:r>
                      <a:r>
                        <a:rPr sz="12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75" dirty="0">
                          <a:latin typeface="Trebuchet MS"/>
                          <a:cs typeface="Trebuchet MS"/>
                        </a:rPr>
                        <a:t>implication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expression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75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2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7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5" dirty="0">
                          <a:latin typeface="Trebuchet MS"/>
                          <a:cs typeface="Trebuchet MS"/>
                        </a:rPr>
                        <a:t>form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185" dirty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2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200" spc="-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60" dirty="0">
                          <a:latin typeface="Trebuchet MS"/>
                          <a:cs typeface="Trebuchet MS"/>
                        </a:rPr>
                        <a:t>Y,</a:t>
                      </a:r>
                      <a:r>
                        <a:rPr sz="1200" spc="-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where </a:t>
                      </a:r>
                      <a:r>
                        <a:rPr sz="1200" spc="185" dirty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8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200" spc="-1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Y </a:t>
                      </a:r>
                      <a:r>
                        <a:rPr sz="1200" spc="-80" dirty="0">
                          <a:latin typeface="Trebuchet MS"/>
                          <a:cs typeface="Trebuchet MS"/>
                        </a:rPr>
                        <a:t>are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itemsets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934719" lvl="1" indent="-285750">
                        <a:lnSpc>
                          <a:spcPct val="100000"/>
                        </a:lnSpc>
                        <a:spcBef>
                          <a:spcPts val="840"/>
                        </a:spcBef>
                        <a:buClr>
                          <a:srgbClr val="4E67C8"/>
                        </a:buClr>
                        <a:buFont typeface="Arial MT"/>
                        <a:buChar char="•"/>
                        <a:tabLst>
                          <a:tab pos="934719" algn="l"/>
                        </a:tabLst>
                      </a:pPr>
                      <a:r>
                        <a:rPr sz="1200" spc="-10" dirty="0">
                          <a:latin typeface="Trebuchet MS"/>
                          <a:cs typeface="Trebuchet MS"/>
                        </a:rPr>
                        <a:t>Example: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1063625">
                        <a:lnSpc>
                          <a:spcPts val="1255"/>
                        </a:lnSpc>
                        <a:spcBef>
                          <a:spcPts val="260"/>
                        </a:spcBef>
                      </a:pPr>
                      <a:r>
                        <a:rPr sz="1200" spc="-65" dirty="0">
                          <a:latin typeface="Trebuchet MS"/>
                          <a:cs typeface="Trebuchet MS"/>
                        </a:rPr>
                        <a:t>{Milk,</a:t>
                      </a:r>
                      <a:r>
                        <a:rPr sz="1200" spc="-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Diaper}</a:t>
                      </a:r>
                      <a:r>
                        <a:rPr sz="12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2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{Beer}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6954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2705">
                        <a:lnSpc>
                          <a:spcPts val="680"/>
                        </a:lnSpc>
                      </a:pPr>
                      <a:r>
                        <a:rPr sz="1150" b="1" i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TID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680"/>
                        </a:lnSpc>
                      </a:pPr>
                      <a:r>
                        <a:rPr sz="1150" b="1" i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Items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4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954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2705">
                        <a:lnSpc>
                          <a:spcPts val="1420"/>
                        </a:lnSpc>
                      </a:pPr>
                      <a:r>
                        <a:rPr sz="1250" b="1" spc="-5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420"/>
                        </a:lnSpc>
                      </a:pPr>
                      <a:r>
                        <a:rPr sz="12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250" b="1" spc="4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954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2705">
                        <a:lnSpc>
                          <a:spcPts val="1420"/>
                        </a:lnSpc>
                      </a:pPr>
                      <a:r>
                        <a:rPr sz="1250" b="1" spc="-5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420"/>
                        </a:lnSpc>
                      </a:pPr>
                      <a:r>
                        <a:rPr sz="12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250" b="1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25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</a:t>
                      </a:r>
                      <a:r>
                        <a:rPr sz="125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Eggs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4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954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2705">
                        <a:lnSpc>
                          <a:spcPts val="1420"/>
                        </a:lnSpc>
                      </a:pPr>
                      <a:r>
                        <a:rPr sz="1250" b="1" spc="-5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420"/>
                        </a:lnSpc>
                      </a:pPr>
                      <a:r>
                        <a:rPr sz="12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Milk,</a:t>
                      </a:r>
                      <a:r>
                        <a:rPr sz="1250" b="1" spc="7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250" b="1" spc="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</a:t>
                      </a:r>
                      <a:r>
                        <a:rPr sz="1250" b="1" spc="7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Coke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4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954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2705">
                        <a:lnSpc>
                          <a:spcPts val="1420"/>
                        </a:lnSpc>
                      </a:pPr>
                      <a:r>
                        <a:rPr sz="1250" b="1" spc="-5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420"/>
                        </a:lnSpc>
                      </a:pPr>
                      <a:r>
                        <a:rPr sz="12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250" b="1" spc="8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Milk,</a:t>
                      </a:r>
                      <a:r>
                        <a:rPr sz="1250" b="1" spc="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250" b="1" spc="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5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954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2705">
                        <a:lnSpc>
                          <a:spcPts val="1420"/>
                        </a:lnSpc>
                      </a:pPr>
                      <a:r>
                        <a:rPr sz="1250" b="1" spc="-5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420"/>
                        </a:lnSpc>
                      </a:pPr>
                      <a:r>
                        <a:rPr sz="12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250" b="1" spc="7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Milk,</a:t>
                      </a:r>
                      <a:r>
                        <a:rPr sz="1250" b="1" spc="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250" b="1" spc="8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Coke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670363" y="3509264"/>
            <a:ext cx="2606040" cy="509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0000"/>
                </a:solidFill>
                <a:latin typeface="Times New Roman"/>
                <a:cs typeface="Times New Roman"/>
              </a:rPr>
              <a:t>Example:</a:t>
            </a:r>
            <a:endParaRPr sz="1500">
              <a:latin typeface="Times New Roman"/>
              <a:cs typeface="Times New Roman"/>
            </a:endParaRPr>
          </a:p>
          <a:p>
            <a:pPr marL="453390">
              <a:lnSpc>
                <a:spcPct val="100000"/>
              </a:lnSpc>
              <a:spcBef>
                <a:spcPts val="25"/>
              </a:spcBef>
            </a:pPr>
            <a:r>
              <a:rPr sz="1650" dirty="0">
                <a:latin typeface="Times New Roman"/>
                <a:cs typeface="Times New Roman"/>
              </a:rPr>
              <a:t>{Milk,</a:t>
            </a:r>
            <a:r>
              <a:rPr sz="1650" spc="-16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Diaper}</a:t>
            </a:r>
            <a:r>
              <a:rPr sz="1650" spc="-15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Symbol"/>
                <a:cs typeface="Symbol"/>
              </a:rPr>
              <a:t></a:t>
            </a:r>
            <a:r>
              <a:rPr sz="1650" spc="-160" dirty="0">
                <a:latin typeface="Times New Roman"/>
                <a:cs typeface="Times New Roman"/>
              </a:rPr>
              <a:t> </a:t>
            </a:r>
            <a:r>
              <a:rPr sz="1650" spc="-10" dirty="0">
                <a:latin typeface="Times New Roman"/>
                <a:cs typeface="Times New Roman"/>
              </a:rPr>
              <a:t>{Beer}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94292" y="5046663"/>
            <a:ext cx="183896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26564" algn="l"/>
              </a:tabLst>
            </a:pPr>
            <a:r>
              <a:rPr sz="1650" spc="-70" dirty="0">
                <a:latin typeface="Symbol"/>
                <a:cs typeface="Symbol"/>
              </a:rPr>
              <a:t></a:t>
            </a:r>
            <a:r>
              <a:rPr sz="1650" spc="-11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(Milk,</a:t>
            </a:r>
            <a:r>
              <a:rPr sz="1550" spc="-204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Diaper)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spc="-50" dirty="0">
                <a:latin typeface="Times New Roman"/>
                <a:cs typeface="Times New Roman"/>
              </a:rPr>
              <a:t>3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1144" y="4126072"/>
            <a:ext cx="3004185" cy="92329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400"/>
              </a:spcBef>
            </a:pPr>
            <a:r>
              <a:rPr sz="2325" i="1" baseline="-34050" dirty="0">
                <a:latin typeface="Times New Roman"/>
                <a:cs typeface="Times New Roman"/>
              </a:rPr>
              <a:t>s</a:t>
            </a:r>
            <a:r>
              <a:rPr sz="2325" i="1" spc="135" baseline="-34050" dirty="0">
                <a:latin typeface="Times New Roman"/>
                <a:cs typeface="Times New Roman"/>
              </a:rPr>
              <a:t> </a:t>
            </a:r>
            <a:r>
              <a:rPr sz="2325" baseline="-34050" dirty="0">
                <a:latin typeface="Symbol"/>
                <a:cs typeface="Symbol"/>
              </a:rPr>
              <a:t></a:t>
            </a:r>
            <a:r>
              <a:rPr sz="2325" spc="-30" baseline="-34050" dirty="0">
                <a:latin typeface="Times New Roman"/>
                <a:cs typeface="Times New Roman"/>
              </a:rPr>
              <a:t> </a:t>
            </a:r>
            <a:r>
              <a:rPr sz="1650" u="sng" spc="-4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</a:t>
            </a:r>
            <a:r>
              <a:rPr sz="1650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(Milk,</a:t>
            </a:r>
            <a:r>
              <a:rPr sz="1550" u="sng" spc="-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Diaper,Beer)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2325" baseline="-34050" dirty="0">
                <a:latin typeface="Symbol"/>
                <a:cs typeface="Symbol"/>
              </a:rPr>
              <a:t></a:t>
            </a:r>
            <a:r>
              <a:rPr sz="2325" spc="202" baseline="-34050" dirty="0">
                <a:latin typeface="Times New Roman"/>
                <a:cs typeface="Times New Roman"/>
              </a:rPr>
              <a:t> </a:t>
            </a:r>
            <a:r>
              <a:rPr sz="15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2325" baseline="-34050" dirty="0">
                <a:latin typeface="Symbol"/>
                <a:cs typeface="Symbol"/>
              </a:rPr>
              <a:t></a:t>
            </a:r>
            <a:r>
              <a:rPr sz="2325" spc="30" baseline="-34050" dirty="0">
                <a:latin typeface="Times New Roman"/>
                <a:cs typeface="Times New Roman"/>
              </a:rPr>
              <a:t> </a:t>
            </a:r>
            <a:r>
              <a:rPr sz="2325" spc="-37" baseline="-34050" dirty="0">
                <a:latin typeface="Times New Roman"/>
                <a:cs typeface="Times New Roman"/>
              </a:rPr>
              <a:t>0.4</a:t>
            </a:r>
            <a:endParaRPr sz="2325" baseline="-34050">
              <a:latin typeface="Times New Roman"/>
              <a:cs typeface="Times New Roman"/>
            </a:endParaRPr>
          </a:p>
          <a:p>
            <a:pPr marL="1141730">
              <a:lnSpc>
                <a:spcPct val="100000"/>
              </a:lnSpc>
              <a:spcBef>
                <a:spcPts val="305"/>
              </a:spcBef>
              <a:tabLst>
                <a:tab pos="2378075" algn="l"/>
              </a:tabLst>
            </a:pPr>
            <a:r>
              <a:rPr sz="1550" dirty="0">
                <a:latin typeface="Times New Roman"/>
                <a:cs typeface="Times New Roman"/>
              </a:rPr>
              <a:t>|</a:t>
            </a:r>
            <a:r>
              <a:rPr sz="1550" spc="-10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</a:t>
            </a:r>
            <a:r>
              <a:rPr sz="1550" spc="-8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Times New Roman"/>
                <a:cs typeface="Times New Roman"/>
              </a:rPr>
              <a:t>|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spc="-50" dirty="0">
                <a:latin typeface="Times New Roman"/>
                <a:cs typeface="Times New Roman"/>
              </a:rPr>
              <a:t>5</a:t>
            </a:r>
            <a:endParaRPr sz="15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640"/>
              </a:spcBef>
            </a:pPr>
            <a:r>
              <a:rPr sz="2325" i="1" baseline="-34050" dirty="0">
                <a:latin typeface="Times New Roman"/>
                <a:cs typeface="Times New Roman"/>
              </a:rPr>
              <a:t>c</a:t>
            </a:r>
            <a:r>
              <a:rPr sz="2325" i="1" spc="-7" baseline="-34050" dirty="0">
                <a:latin typeface="Times New Roman"/>
                <a:cs typeface="Times New Roman"/>
              </a:rPr>
              <a:t> </a:t>
            </a:r>
            <a:r>
              <a:rPr sz="2325" baseline="-34050" dirty="0">
                <a:latin typeface="Symbol"/>
                <a:cs typeface="Symbol"/>
              </a:rPr>
              <a:t></a:t>
            </a:r>
            <a:r>
              <a:rPr sz="2325" spc="-120" baseline="-34050" dirty="0">
                <a:latin typeface="Times New Roman"/>
                <a:cs typeface="Times New Roman"/>
              </a:rPr>
              <a:t> </a:t>
            </a:r>
            <a:r>
              <a:rPr sz="1650" u="sng" spc="-7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</a:t>
            </a:r>
            <a:r>
              <a:rPr sz="1650" u="sng" spc="-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(Milk,</a:t>
            </a:r>
            <a:r>
              <a:rPr sz="1550" u="sng" spc="-2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Diaper,Beer)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2325" baseline="-34050" dirty="0">
                <a:latin typeface="Symbol"/>
                <a:cs typeface="Symbol"/>
              </a:rPr>
              <a:t></a:t>
            </a:r>
            <a:r>
              <a:rPr sz="2325" spc="67" baseline="-34050" dirty="0">
                <a:latin typeface="Times New Roman"/>
                <a:cs typeface="Times New Roman"/>
              </a:rPr>
              <a:t> </a:t>
            </a:r>
            <a:r>
              <a:rPr sz="15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2325" baseline="-34050" dirty="0">
                <a:latin typeface="Symbol"/>
                <a:cs typeface="Symbol"/>
              </a:rPr>
              <a:t></a:t>
            </a:r>
            <a:r>
              <a:rPr sz="2325" spc="-75" baseline="-34050" dirty="0">
                <a:latin typeface="Times New Roman"/>
                <a:cs typeface="Times New Roman"/>
              </a:rPr>
              <a:t> </a:t>
            </a:r>
            <a:r>
              <a:rPr sz="2325" spc="-30" baseline="-34050" dirty="0">
                <a:latin typeface="Times New Roman"/>
                <a:cs typeface="Times New Roman"/>
              </a:rPr>
              <a:t>0.67</a:t>
            </a:r>
            <a:endParaRPr sz="2325" baseline="-34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7662" y="3387344"/>
            <a:ext cx="24739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4E67C8"/>
              </a:buClr>
              <a:buFont typeface="Arial MT"/>
              <a:buChar char="•"/>
              <a:tabLst>
                <a:tab pos="354965" algn="l"/>
              </a:tabLst>
            </a:pPr>
            <a:r>
              <a:rPr sz="1500" b="1" spc="-165" dirty="0">
                <a:latin typeface="Verdana"/>
                <a:cs typeface="Verdana"/>
              </a:rPr>
              <a:t>Rule</a:t>
            </a:r>
            <a:r>
              <a:rPr sz="1500" b="1" spc="-70" dirty="0">
                <a:latin typeface="Verdana"/>
                <a:cs typeface="Verdana"/>
              </a:rPr>
              <a:t> </a:t>
            </a:r>
            <a:r>
              <a:rPr sz="1500" b="1" spc="-160" dirty="0">
                <a:latin typeface="Verdana"/>
                <a:cs typeface="Verdana"/>
              </a:rPr>
              <a:t>Evaluation</a:t>
            </a:r>
            <a:r>
              <a:rPr sz="1500" b="1" spc="-65" dirty="0">
                <a:latin typeface="Verdana"/>
                <a:cs typeface="Verdana"/>
              </a:rPr>
              <a:t> </a:t>
            </a:r>
            <a:r>
              <a:rPr sz="1500" b="1" spc="-114" dirty="0">
                <a:latin typeface="Verdana"/>
                <a:cs typeface="Verdana"/>
              </a:rPr>
              <a:t>Metrics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4862" y="3718052"/>
            <a:ext cx="79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4E67C8"/>
                </a:solidFill>
                <a:latin typeface="Arial MT"/>
                <a:cs typeface="Arial MT"/>
              </a:rPr>
              <a:t>•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3313" y="3742051"/>
            <a:ext cx="70993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sz="1200" spc="-35" dirty="0">
                <a:latin typeface="Trebuchet MS"/>
                <a:cs typeface="Trebuchet MS"/>
              </a:rPr>
              <a:t>Support</a:t>
            </a:r>
            <a:r>
              <a:rPr sz="1200" spc="-40" dirty="0">
                <a:latin typeface="Trebuchet MS"/>
                <a:cs typeface="Trebuchet MS"/>
              </a:rPr>
              <a:t> </a:t>
            </a:r>
            <a:r>
              <a:rPr sz="1200" spc="-30" dirty="0">
                <a:latin typeface="Trebuchet MS"/>
                <a:cs typeface="Trebuchet MS"/>
              </a:rPr>
              <a:t>(s)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2063" y="3974083"/>
            <a:ext cx="2978785" cy="458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8300"/>
              </a:lnSpc>
              <a:spcBef>
                <a:spcPts val="100"/>
              </a:spcBef>
              <a:buClr>
                <a:srgbClr val="4E67C8"/>
              </a:buClr>
              <a:buFont typeface="Arial MT"/>
              <a:buChar char="•"/>
              <a:tabLst>
                <a:tab pos="241300" algn="l"/>
              </a:tabLst>
            </a:pPr>
            <a:r>
              <a:rPr sz="1200" spc="-60" dirty="0">
                <a:latin typeface="Trebuchet MS"/>
                <a:cs typeface="Trebuchet MS"/>
              </a:rPr>
              <a:t>Fraction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of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transactions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that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contain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both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135" dirty="0">
                <a:latin typeface="Trebuchet MS"/>
                <a:cs typeface="Trebuchet MS"/>
              </a:rPr>
              <a:t>X </a:t>
            </a:r>
            <a:r>
              <a:rPr sz="1200" spc="-80" dirty="0">
                <a:latin typeface="Trebuchet MS"/>
                <a:cs typeface="Trebuchet MS"/>
              </a:rPr>
              <a:t>and</a:t>
            </a:r>
            <a:r>
              <a:rPr sz="1200" spc="-190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4862" y="4516628"/>
            <a:ext cx="79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4E67C8"/>
                </a:solidFill>
                <a:latin typeface="Arial MT"/>
                <a:cs typeface="Arial MT"/>
              </a:rPr>
              <a:t>•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83313" y="4542151"/>
            <a:ext cx="91440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sz="1200" spc="-50" dirty="0">
                <a:latin typeface="Trebuchet MS"/>
                <a:cs typeface="Trebuchet MS"/>
              </a:rPr>
              <a:t>Confidence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(c)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2063" y="4775707"/>
            <a:ext cx="2152650" cy="675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8300"/>
              </a:lnSpc>
              <a:spcBef>
                <a:spcPts val="100"/>
              </a:spcBef>
              <a:buClr>
                <a:srgbClr val="4E67C8"/>
              </a:buClr>
              <a:buFont typeface="Arial MT"/>
              <a:buChar char="•"/>
              <a:tabLst>
                <a:tab pos="241300" algn="l"/>
              </a:tabLst>
            </a:pPr>
            <a:r>
              <a:rPr sz="1200" spc="-40" dirty="0">
                <a:latin typeface="Trebuchet MS"/>
                <a:cs typeface="Trebuchet MS"/>
              </a:rPr>
              <a:t>Measures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how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often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items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in</a:t>
            </a:r>
            <a:r>
              <a:rPr sz="1200" spc="-204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Y </a:t>
            </a:r>
            <a:r>
              <a:rPr sz="1200" spc="-85" dirty="0">
                <a:latin typeface="Trebuchet MS"/>
                <a:cs typeface="Trebuchet MS"/>
              </a:rPr>
              <a:t>appear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in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transactions</a:t>
            </a:r>
            <a:r>
              <a:rPr sz="1200" spc="5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that </a:t>
            </a:r>
            <a:r>
              <a:rPr sz="1200" spc="-75" dirty="0">
                <a:latin typeface="Trebuchet MS"/>
                <a:cs typeface="Trebuchet MS"/>
              </a:rPr>
              <a:t>contain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135" dirty="0">
                <a:latin typeface="Trebuchet MS"/>
                <a:cs typeface="Trebuchet MS"/>
              </a:rPr>
              <a:t>X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275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170"/>
              </a:spcBef>
            </a:pPr>
            <a:endParaRPr sz="280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160" dirty="0">
                <a:solidFill>
                  <a:srgbClr val="FFFFFF"/>
                </a:solidFill>
              </a:rPr>
              <a:t>MINING</a:t>
            </a:r>
            <a:r>
              <a:rPr sz="2800" spc="-330" dirty="0">
                <a:solidFill>
                  <a:srgbClr val="FFFFFF"/>
                </a:solidFill>
              </a:rPr>
              <a:t> </a:t>
            </a:r>
            <a:r>
              <a:rPr sz="2800" spc="120" dirty="0">
                <a:solidFill>
                  <a:srgbClr val="FFFFFF"/>
                </a:solidFill>
              </a:rPr>
              <a:t>ASSOCIATION</a:t>
            </a:r>
            <a:r>
              <a:rPr sz="2800" spc="-35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FF"/>
                </a:solidFill>
              </a:rPr>
              <a:t>RULES</a:t>
            </a:r>
            <a:endParaRPr sz="28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86505" y="1872792"/>
            <a:ext cx="3263900" cy="190309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800" dirty="0">
                <a:solidFill>
                  <a:srgbClr val="CC3300"/>
                </a:solidFill>
                <a:latin typeface="Arial MT"/>
                <a:cs typeface="Arial MT"/>
              </a:rPr>
              <a:t>Example</a:t>
            </a:r>
            <a:r>
              <a:rPr sz="1800" spc="-3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C3300"/>
                </a:solidFill>
                <a:latin typeface="Arial MT"/>
                <a:cs typeface="Arial MT"/>
              </a:rPr>
              <a:t>of</a:t>
            </a:r>
            <a:r>
              <a:rPr sz="1800" spc="-2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CC3300"/>
                </a:solidFill>
                <a:latin typeface="Arial MT"/>
                <a:cs typeface="Arial MT"/>
              </a:rPr>
              <a:t>Rules: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500" dirty="0">
                <a:latin typeface="Arial MT"/>
                <a:cs typeface="Arial MT"/>
              </a:rPr>
              <a:t>{Milk,Diaper}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Symbol"/>
                <a:cs typeface="Symbol"/>
              </a:rPr>
              <a:t>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Arial MT"/>
                <a:cs typeface="Arial MT"/>
              </a:rPr>
              <a:t>{Beer}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(s=0.4,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c=0.67)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Arial MT"/>
                <a:cs typeface="Arial MT"/>
              </a:rPr>
              <a:t>{Milk,Beer}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Symbol"/>
                <a:cs typeface="Symbol"/>
              </a:rPr>
              <a:t>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Arial MT"/>
                <a:cs typeface="Arial MT"/>
              </a:rPr>
              <a:t>{Diaper}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(s=0.4,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c=1.0)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latin typeface="Arial MT"/>
                <a:cs typeface="Arial MT"/>
              </a:rPr>
              <a:t>{Diaper,Beer}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Symbol"/>
                <a:cs typeface="Symbol"/>
              </a:rPr>
              <a:t>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Arial MT"/>
                <a:cs typeface="Arial MT"/>
              </a:rPr>
              <a:t>{Milk}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(s=0.4,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c=0.67)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Arial MT"/>
                <a:cs typeface="Arial MT"/>
              </a:rPr>
              <a:t>{Beer}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Symbol"/>
                <a:cs typeface="Symbol"/>
              </a:rPr>
              <a:t>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Arial MT"/>
                <a:cs typeface="Arial MT"/>
              </a:rPr>
              <a:t>{Milk,Diaper}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(s=0.4,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c=0.67)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Arial MT"/>
                <a:cs typeface="Arial MT"/>
              </a:rPr>
              <a:t>{Diaper}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Symbol"/>
                <a:cs typeface="Symbol"/>
              </a:rPr>
              <a:t>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Arial MT"/>
                <a:cs typeface="Arial MT"/>
              </a:rPr>
              <a:t>{Milk,Beer}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(s=0.4,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c=0.5)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Arial MT"/>
                <a:cs typeface="Arial MT"/>
              </a:rPr>
              <a:t>{Milk}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Symbol"/>
                <a:cs typeface="Symbol"/>
              </a:rPr>
              <a:t>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Arial MT"/>
                <a:cs typeface="Arial MT"/>
              </a:rPr>
              <a:t>{Diaper,Beer}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(s=0.4,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c=0.5)</a:t>
            </a:r>
            <a:endParaRPr sz="15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45261" y="2039366"/>
          <a:ext cx="2652395" cy="1531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810">
                <a:tc>
                  <a:txBody>
                    <a:bodyPr/>
                    <a:lstStyle/>
                    <a:p>
                      <a:pPr marL="55244">
                        <a:lnSpc>
                          <a:spcPts val="1230"/>
                        </a:lnSpc>
                      </a:pPr>
                      <a:r>
                        <a:rPr sz="1150" b="1" i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TID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230"/>
                        </a:lnSpc>
                      </a:pPr>
                      <a:r>
                        <a:rPr sz="1150" b="1" i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Items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55244">
                        <a:lnSpc>
                          <a:spcPts val="1480"/>
                        </a:lnSpc>
                      </a:pPr>
                      <a:r>
                        <a:rPr sz="1300" b="1" spc="-5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480"/>
                        </a:lnSpc>
                      </a:pP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300" b="1" spc="5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55244">
                        <a:lnSpc>
                          <a:spcPts val="1480"/>
                        </a:lnSpc>
                      </a:pPr>
                      <a:r>
                        <a:rPr sz="1300" b="1" spc="-5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480"/>
                        </a:lnSpc>
                      </a:pP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300" b="1" spc="9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30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</a:t>
                      </a:r>
                      <a:r>
                        <a:rPr sz="130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Eggs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55244">
                        <a:lnSpc>
                          <a:spcPts val="1480"/>
                        </a:lnSpc>
                      </a:pPr>
                      <a:r>
                        <a:rPr sz="1300" b="1" spc="-5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480"/>
                        </a:lnSpc>
                      </a:pP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Milk,</a:t>
                      </a:r>
                      <a:r>
                        <a:rPr sz="1300" b="1" spc="8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300" b="1" spc="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</a:t>
                      </a:r>
                      <a:r>
                        <a:rPr sz="1300" b="1" spc="8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Coke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55244">
                        <a:lnSpc>
                          <a:spcPts val="1480"/>
                        </a:lnSpc>
                      </a:pPr>
                      <a:r>
                        <a:rPr sz="1300" b="1" spc="-5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480"/>
                        </a:lnSpc>
                      </a:pP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300" b="1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Milk,</a:t>
                      </a:r>
                      <a:r>
                        <a:rPr sz="130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30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 marL="55244">
                        <a:lnSpc>
                          <a:spcPts val="1480"/>
                        </a:lnSpc>
                      </a:pPr>
                      <a:r>
                        <a:rPr sz="1300" b="1" spc="-5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480"/>
                        </a:lnSpc>
                      </a:pP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300" b="1" spc="8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Milk,</a:t>
                      </a:r>
                      <a:r>
                        <a:rPr sz="130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300" b="1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Coke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86214" y="3542487"/>
            <a:ext cx="5732780" cy="190944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10" dirty="0">
                <a:solidFill>
                  <a:srgbClr val="CC3300"/>
                </a:solidFill>
                <a:latin typeface="Arial MT"/>
                <a:cs typeface="Arial MT"/>
              </a:rPr>
              <a:t>Observations:</a:t>
            </a:r>
            <a:endParaRPr sz="1800">
              <a:latin typeface="Arial MT"/>
              <a:cs typeface="Arial MT"/>
            </a:endParaRPr>
          </a:p>
          <a:p>
            <a:pPr marL="120014" indent="-107314">
              <a:lnSpc>
                <a:spcPct val="100000"/>
              </a:lnSpc>
              <a:spcBef>
                <a:spcPts val="855"/>
              </a:spcBef>
              <a:buChar char="•"/>
              <a:tabLst>
                <a:tab pos="120014" algn="l"/>
              </a:tabLst>
            </a:pPr>
            <a:r>
              <a:rPr sz="1500" dirty="0">
                <a:latin typeface="Arial MT"/>
                <a:cs typeface="Arial MT"/>
              </a:rPr>
              <a:t>All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above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rules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binary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partitions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same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itemset: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1500" dirty="0">
                <a:latin typeface="Arial MT"/>
                <a:cs typeface="Arial MT"/>
              </a:rPr>
              <a:t>{Milk,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Diaper,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Beer}</a:t>
            </a:r>
            <a:endParaRPr sz="1500">
              <a:latin typeface="Arial MT"/>
              <a:cs typeface="Arial MT"/>
            </a:endParaRPr>
          </a:p>
          <a:p>
            <a:pPr marL="117475" marR="5080" indent="-104775">
              <a:lnSpc>
                <a:spcPct val="100000"/>
              </a:lnSpc>
              <a:spcBef>
                <a:spcPts val="885"/>
              </a:spcBef>
              <a:buChar char="•"/>
              <a:tabLst>
                <a:tab pos="117475" algn="l"/>
                <a:tab pos="130810" algn="l"/>
              </a:tabLst>
            </a:pPr>
            <a:r>
              <a:rPr sz="1500" dirty="0">
                <a:latin typeface="Arial MT"/>
                <a:cs typeface="Arial MT"/>
              </a:rPr>
              <a:t>	Rules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originating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same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itemset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have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identical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support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but </a:t>
            </a:r>
            <a:r>
              <a:rPr sz="1500" dirty="0">
                <a:latin typeface="Arial MT"/>
                <a:cs typeface="Arial MT"/>
              </a:rPr>
              <a:t>can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have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different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confidence</a:t>
            </a:r>
            <a:endParaRPr sz="1500">
              <a:latin typeface="Arial MT"/>
              <a:cs typeface="Arial MT"/>
            </a:endParaRPr>
          </a:p>
          <a:p>
            <a:pPr marL="127000" indent="-114300">
              <a:lnSpc>
                <a:spcPct val="100000"/>
              </a:lnSpc>
              <a:spcBef>
                <a:spcPts val="915"/>
              </a:spcBef>
              <a:buChar char="•"/>
              <a:tabLst>
                <a:tab pos="127000" algn="l"/>
              </a:tabLst>
            </a:pPr>
            <a:r>
              <a:rPr sz="1500" dirty="0">
                <a:latin typeface="Arial MT"/>
                <a:cs typeface="Arial MT"/>
              </a:rPr>
              <a:t>Thus,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may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decouple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support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confidence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requirements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7968" y="1649514"/>
            <a:ext cx="2877185" cy="190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sz="1400" spc="-110" dirty="0">
                <a:latin typeface="Trebuchet MS"/>
                <a:cs typeface="Trebuchet MS"/>
              </a:rPr>
              <a:t>Recall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this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114" dirty="0">
                <a:latin typeface="Trebuchet MS"/>
                <a:cs typeface="Trebuchet MS"/>
              </a:rPr>
              <a:t>example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114" dirty="0">
                <a:latin typeface="Trebuchet MS"/>
                <a:cs typeface="Trebuchet MS"/>
              </a:rPr>
              <a:t>and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our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observations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27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RULE</a:t>
                      </a:r>
                      <a:r>
                        <a:rPr sz="2800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GENERATION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686303"/>
            <a:ext cx="11245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</a:tabLst>
            </a:pP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In</a:t>
            </a:r>
            <a:r>
              <a:rPr sz="1500" spc="-7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general,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4202" y="2712948"/>
            <a:ext cx="4124325" cy="2286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89"/>
              </a:lnSpc>
            </a:pPr>
            <a:r>
              <a:rPr sz="1500" spc="-80" dirty="0">
                <a:solidFill>
                  <a:srgbClr val="212745"/>
                </a:solidFill>
                <a:latin typeface="Arial MT"/>
                <a:cs typeface="Arial MT"/>
              </a:rPr>
              <a:t>confidence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does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not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have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Arial MT"/>
                <a:cs typeface="Arial MT"/>
              </a:rPr>
              <a:t>an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Arial MT"/>
                <a:cs typeface="Arial MT"/>
              </a:rPr>
              <a:t>anti-</a:t>
            </a: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monotone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property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9932" y="3031235"/>
            <a:ext cx="7192645" cy="162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98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12745"/>
                </a:solidFill>
                <a:latin typeface="Trebuchet MS"/>
                <a:cs typeface="Trebuchet MS"/>
              </a:rPr>
              <a:t>c(ABC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212745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12745"/>
                </a:solidFill>
                <a:latin typeface="Trebuchet MS"/>
                <a:cs typeface="Trebuchet MS"/>
              </a:rPr>
              <a:t>D)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can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larger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smaller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than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c(AB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212745"/>
                </a:solidFill>
                <a:latin typeface="Symbol"/>
                <a:cs typeface="Symbol"/>
              </a:rPr>
              <a:t>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D)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 dirty="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</a:tabLst>
            </a:pP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But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80" dirty="0">
                <a:solidFill>
                  <a:srgbClr val="FF0000"/>
                </a:solidFill>
                <a:latin typeface="Arial MT"/>
                <a:cs typeface="Arial MT"/>
              </a:rPr>
              <a:t>confidence</a:t>
            </a:r>
            <a:r>
              <a:rPr sz="15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15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500" spc="-65" dirty="0">
                <a:solidFill>
                  <a:srgbClr val="FF0000"/>
                </a:solidFill>
                <a:latin typeface="Arial MT"/>
                <a:cs typeface="Arial MT"/>
              </a:rPr>
              <a:t>rules</a:t>
            </a:r>
            <a:r>
              <a:rPr sz="15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500" spc="-95" dirty="0">
                <a:solidFill>
                  <a:srgbClr val="FF0000"/>
                </a:solidFill>
                <a:latin typeface="Arial MT"/>
                <a:cs typeface="Arial MT"/>
              </a:rPr>
              <a:t>generated</a:t>
            </a:r>
            <a:r>
              <a:rPr sz="15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0000"/>
                </a:solidFill>
                <a:latin typeface="Arial MT"/>
                <a:cs typeface="Arial MT"/>
              </a:rPr>
              <a:t>from</a:t>
            </a:r>
            <a:r>
              <a:rPr sz="15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FF0000"/>
                </a:solidFill>
                <a:latin typeface="Arial MT"/>
                <a:cs typeface="Arial MT"/>
              </a:rPr>
              <a:t>the </a:t>
            </a:r>
            <a:r>
              <a:rPr sz="1500" spc="-160" dirty="0">
                <a:solidFill>
                  <a:srgbClr val="FF0000"/>
                </a:solidFill>
                <a:latin typeface="Arial MT"/>
                <a:cs typeface="Arial MT"/>
              </a:rPr>
              <a:t>same</a:t>
            </a:r>
            <a:r>
              <a:rPr sz="15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FF0000"/>
                </a:solidFill>
                <a:latin typeface="Arial MT"/>
                <a:cs typeface="Arial MT"/>
              </a:rPr>
              <a:t>itemset</a:t>
            </a:r>
            <a:r>
              <a:rPr sz="15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500" spc="-170" dirty="0">
                <a:solidFill>
                  <a:srgbClr val="FF0000"/>
                </a:solidFill>
                <a:latin typeface="Arial MT"/>
                <a:cs typeface="Arial MT"/>
              </a:rPr>
              <a:t>has</a:t>
            </a:r>
            <a:r>
              <a:rPr sz="15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500" spc="-155" dirty="0">
                <a:solidFill>
                  <a:srgbClr val="FF0000"/>
                </a:solidFill>
                <a:latin typeface="Arial MT"/>
                <a:cs typeface="Arial MT"/>
              </a:rPr>
              <a:t>an</a:t>
            </a:r>
            <a:r>
              <a:rPr sz="15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500" spc="-60" dirty="0">
                <a:solidFill>
                  <a:srgbClr val="FF0000"/>
                </a:solidFill>
                <a:latin typeface="Arial MT"/>
                <a:cs typeface="Arial MT"/>
              </a:rPr>
              <a:t>anti-</a:t>
            </a:r>
            <a:r>
              <a:rPr sz="1500" spc="-45" dirty="0">
                <a:solidFill>
                  <a:srgbClr val="FF0000"/>
                </a:solidFill>
                <a:latin typeface="Arial MT"/>
                <a:cs typeface="Arial MT"/>
              </a:rPr>
              <a:t>monotone</a:t>
            </a:r>
            <a:r>
              <a:rPr sz="15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0000"/>
                </a:solidFill>
                <a:latin typeface="Arial MT"/>
                <a:cs typeface="Arial MT"/>
              </a:rPr>
              <a:t>property</a:t>
            </a:r>
            <a:endParaRPr sz="1500" dirty="0">
              <a:latin typeface="Arial MT"/>
              <a:cs typeface="Arial MT"/>
            </a:endParaRPr>
          </a:p>
          <a:p>
            <a:pPr marL="641985" lvl="1" indent="-305435">
              <a:lnSpc>
                <a:spcPct val="100000"/>
              </a:lnSpc>
              <a:spcBef>
                <a:spcPts val="91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641985" algn="l"/>
              </a:tabLst>
            </a:pPr>
            <a:r>
              <a:rPr sz="1400" spc="-180" dirty="0">
                <a:solidFill>
                  <a:srgbClr val="212745"/>
                </a:solidFill>
                <a:latin typeface="Trebuchet MS"/>
                <a:cs typeface="Trebuchet MS"/>
              </a:rPr>
              <a:t>E.g.,</a:t>
            </a:r>
            <a:r>
              <a:rPr sz="1400" spc="-1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Suppose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{A,B,C,D}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frequent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4-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itemset:</a:t>
            </a:r>
            <a:endParaRPr sz="1400" dirty="0">
              <a:latin typeface="Trebuchet MS"/>
              <a:cs typeface="Trebuchet MS"/>
            </a:endParaRPr>
          </a:p>
          <a:p>
            <a:pPr marL="1384300">
              <a:lnSpc>
                <a:spcPct val="100000"/>
              </a:lnSpc>
              <a:spcBef>
                <a:spcPts val="1515"/>
              </a:spcBef>
            </a:pPr>
            <a:r>
              <a:rPr sz="1400" dirty="0">
                <a:solidFill>
                  <a:srgbClr val="212745"/>
                </a:solidFill>
                <a:latin typeface="Trebuchet MS"/>
                <a:cs typeface="Trebuchet MS"/>
              </a:rPr>
              <a:t>c(ABC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212745"/>
                </a:solidFill>
                <a:latin typeface="Symbol"/>
                <a:cs typeface="Symbol"/>
              </a:rPr>
              <a:t></a:t>
            </a:r>
            <a:r>
              <a:rPr sz="1400" spc="-1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12745"/>
                </a:solidFill>
                <a:latin typeface="Trebuchet MS"/>
                <a:cs typeface="Trebuchet MS"/>
              </a:rPr>
              <a:t>D)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212745"/>
                </a:solidFill>
                <a:latin typeface="Symbol"/>
                <a:cs typeface="Symbol"/>
              </a:rPr>
              <a:t></a:t>
            </a:r>
            <a:r>
              <a:rPr sz="1400" spc="-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c(AB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212745"/>
                </a:solidFill>
                <a:latin typeface="Symbol"/>
                <a:cs typeface="Symbol"/>
              </a:rPr>
              <a:t></a:t>
            </a:r>
            <a:r>
              <a:rPr sz="1400" spc="-1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400" spc="60" dirty="0">
                <a:solidFill>
                  <a:srgbClr val="212745"/>
                </a:solidFill>
                <a:latin typeface="Trebuchet MS"/>
                <a:cs typeface="Trebuchet MS"/>
              </a:rPr>
              <a:t>CD)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212745"/>
                </a:solidFill>
                <a:latin typeface="Symbol"/>
                <a:cs typeface="Symbol"/>
              </a:rPr>
              <a:t></a:t>
            </a:r>
            <a:r>
              <a:rPr sz="1400" spc="-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c(A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212745"/>
                </a:solidFill>
                <a:latin typeface="Symbol"/>
                <a:cs typeface="Symbol"/>
              </a:rPr>
              <a:t></a:t>
            </a:r>
            <a:r>
              <a:rPr sz="1400" spc="-1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BCD)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9932" y="5087111"/>
            <a:ext cx="14541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35" dirty="0">
                <a:solidFill>
                  <a:srgbClr val="5ECCF3"/>
                </a:solidFill>
                <a:latin typeface="Cambria"/>
                <a:cs typeface="Cambria"/>
              </a:rPr>
              <a:t>◾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2201" y="5100548"/>
            <a:ext cx="6960234" cy="266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5"/>
              </a:lnSpc>
            </a:pP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Confidence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anti-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monotone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15" dirty="0">
                <a:solidFill>
                  <a:srgbClr val="212745"/>
                </a:solidFill>
                <a:latin typeface="Trebuchet MS"/>
                <a:cs typeface="Trebuchet MS"/>
              </a:rPr>
              <a:t>w.r.t.</a:t>
            </a:r>
            <a:r>
              <a:rPr sz="1800" spc="-2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number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items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on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RHS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rule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RULE</a:t>
                      </a:r>
                      <a:r>
                        <a:rPr sz="28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GENERATION</a:t>
                      </a:r>
                      <a:r>
                        <a:rPr sz="28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2800" spc="-3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APRIORI</a:t>
                      </a:r>
                      <a:r>
                        <a:rPr sz="2800" spc="-3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ALGORITHM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1838805" y="2441124"/>
            <a:ext cx="5690235" cy="3195320"/>
            <a:chOff x="1838805" y="2441124"/>
            <a:chExt cx="5690235" cy="3195320"/>
          </a:xfrm>
        </p:grpSpPr>
        <p:sp>
          <p:nvSpPr>
            <p:cNvPr id="4" name="object 4"/>
            <p:cNvSpPr/>
            <p:nvPr/>
          </p:nvSpPr>
          <p:spPr>
            <a:xfrm>
              <a:off x="4367768" y="2442394"/>
              <a:ext cx="892175" cy="297180"/>
            </a:xfrm>
            <a:custGeom>
              <a:avLst/>
              <a:gdLst/>
              <a:ahLst/>
              <a:cxnLst/>
              <a:rect l="l" t="t" r="r" b="b"/>
              <a:pathLst>
                <a:path w="892175" h="297180">
                  <a:moveTo>
                    <a:pt x="0" y="148456"/>
                  </a:moveTo>
                  <a:lnTo>
                    <a:pt x="18885" y="105593"/>
                  </a:lnTo>
                  <a:lnTo>
                    <a:pt x="71860" y="67636"/>
                  </a:lnTo>
                  <a:lnTo>
                    <a:pt x="109408" y="51072"/>
                  </a:lnTo>
                  <a:lnTo>
                    <a:pt x="153408" y="36426"/>
                  </a:lnTo>
                  <a:lnTo>
                    <a:pt x="203171" y="23926"/>
                  </a:lnTo>
                  <a:lnTo>
                    <a:pt x="258008" y="13803"/>
                  </a:lnTo>
                  <a:lnTo>
                    <a:pt x="317229" y="6288"/>
                  </a:lnTo>
                  <a:lnTo>
                    <a:pt x="380143" y="1610"/>
                  </a:lnTo>
                  <a:lnTo>
                    <a:pt x="446060" y="0"/>
                  </a:lnTo>
                  <a:lnTo>
                    <a:pt x="511978" y="1610"/>
                  </a:lnTo>
                  <a:lnTo>
                    <a:pt x="574892" y="6288"/>
                  </a:lnTo>
                  <a:lnTo>
                    <a:pt x="634113" y="13803"/>
                  </a:lnTo>
                  <a:lnTo>
                    <a:pt x="688950" y="23926"/>
                  </a:lnTo>
                  <a:lnTo>
                    <a:pt x="738713" y="36426"/>
                  </a:lnTo>
                  <a:lnTo>
                    <a:pt x="782713" y="51072"/>
                  </a:lnTo>
                  <a:lnTo>
                    <a:pt x="820261" y="67636"/>
                  </a:lnTo>
                  <a:lnTo>
                    <a:pt x="873236" y="105593"/>
                  </a:lnTo>
                  <a:lnTo>
                    <a:pt x="892121" y="148456"/>
                  </a:lnTo>
                  <a:lnTo>
                    <a:pt x="887285" y="170407"/>
                  </a:lnTo>
                  <a:lnTo>
                    <a:pt x="873236" y="191358"/>
                  </a:lnTo>
                  <a:lnTo>
                    <a:pt x="820261" y="229340"/>
                  </a:lnTo>
                  <a:lnTo>
                    <a:pt x="782713" y="245912"/>
                  </a:lnTo>
                  <a:lnTo>
                    <a:pt x="738713" y="260564"/>
                  </a:lnTo>
                  <a:lnTo>
                    <a:pt x="688950" y="273068"/>
                  </a:lnTo>
                  <a:lnTo>
                    <a:pt x="634113" y="283193"/>
                  </a:lnTo>
                  <a:lnTo>
                    <a:pt x="574892" y="290710"/>
                  </a:lnTo>
                  <a:lnTo>
                    <a:pt x="511978" y="295388"/>
                  </a:lnTo>
                  <a:lnTo>
                    <a:pt x="446060" y="296999"/>
                  </a:lnTo>
                  <a:lnTo>
                    <a:pt x="380143" y="295388"/>
                  </a:lnTo>
                  <a:lnTo>
                    <a:pt x="317229" y="290710"/>
                  </a:lnTo>
                  <a:lnTo>
                    <a:pt x="258008" y="283193"/>
                  </a:lnTo>
                  <a:lnTo>
                    <a:pt x="203171" y="273068"/>
                  </a:lnTo>
                  <a:lnTo>
                    <a:pt x="153408" y="260564"/>
                  </a:lnTo>
                  <a:lnTo>
                    <a:pt x="109408" y="245912"/>
                  </a:lnTo>
                  <a:lnTo>
                    <a:pt x="71860" y="229340"/>
                  </a:lnTo>
                  <a:lnTo>
                    <a:pt x="18885" y="191358"/>
                  </a:lnTo>
                  <a:lnTo>
                    <a:pt x="4836" y="170407"/>
                  </a:lnTo>
                  <a:lnTo>
                    <a:pt x="0" y="1484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29585" y="2739393"/>
              <a:ext cx="3568700" cy="371475"/>
            </a:xfrm>
            <a:custGeom>
              <a:avLst/>
              <a:gdLst/>
              <a:ahLst/>
              <a:cxnLst/>
              <a:rect l="l" t="t" r="r" b="b"/>
              <a:pathLst>
                <a:path w="3568700" h="371475">
                  <a:moveTo>
                    <a:pt x="1784243" y="0"/>
                  </a:moveTo>
                  <a:lnTo>
                    <a:pt x="2378991" y="371184"/>
                  </a:lnTo>
                </a:path>
                <a:path w="3568700" h="371475">
                  <a:moveTo>
                    <a:pt x="1784243" y="0"/>
                  </a:moveTo>
                  <a:lnTo>
                    <a:pt x="1189495" y="371184"/>
                  </a:lnTo>
                </a:path>
                <a:path w="3568700" h="371475">
                  <a:moveTo>
                    <a:pt x="1784243" y="0"/>
                  </a:moveTo>
                  <a:lnTo>
                    <a:pt x="0" y="371184"/>
                  </a:lnTo>
                </a:path>
                <a:path w="3568700" h="371475">
                  <a:moveTo>
                    <a:pt x="1784243" y="0"/>
                  </a:moveTo>
                  <a:lnTo>
                    <a:pt x="3568487" y="371184"/>
                  </a:lnTo>
                </a:path>
              </a:pathLst>
            </a:custGeom>
            <a:ln w="60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57850" y="3110579"/>
              <a:ext cx="743585" cy="297180"/>
            </a:xfrm>
            <a:custGeom>
              <a:avLst/>
              <a:gdLst/>
              <a:ahLst/>
              <a:cxnLst/>
              <a:rect l="l" t="t" r="r" b="b"/>
              <a:pathLst>
                <a:path w="743585" h="297179">
                  <a:moveTo>
                    <a:pt x="371734" y="0"/>
                  </a:moveTo>
                  <a:lnTo>
                    <a:pt x="304914" y="2393"/>
                  </a:lnTo>
                  <a:lnTo>
                    <a:pt x="242024" y="9291"/>
                  </a:lnTo>
                  <a:lnTo>
                    <a:pt x="184113" y="20276"/>
                  </a:lnTo>
                  <a:lnTo>
                    <a:pt x="132231" y="34926"/>
                  </a:lnTo>
                  <a:lnTo>
                    <a:pt x="87427" y="52822"/>
                  </a:lnTo>
                  <a:lnTo>
                    <a:pt x="50752" y="73543"/>
                  </a:lnTo>
                  <a:lnTo>
                    <a:pt x="5989" y="121780"/>
                  </a:lnTo>
                  <a:lnTo>
                    <a:pt x="0" y="148456"/>
                  </a:lnTo>
                  <a:lnTo>
                    <a:pt x="5989" y="175157"/>
                  </a:lnTo>
                  <a:lnTo>
                    <a:pt x="50752" y="223429"/>
                  </a:lnTo>
                  <a:lnTo>
                    <a:pt x="87427" y="244161"/>
                  </a:lnTo>
                  <a:lnTo>
                    <a:pt x="132231" y="262063"/>
                  </a:lnTo>
                  <a:lnTo>
                    <a:pt x="184113" y="276718"/>
                  </a:lnTo>
                  <a:lnTo>
                    <a:pt x="242024" y="287705"/>
                  </a:lnTo>
                  <a:lnTo>
                    <a:pt x="304914" y="294605"/>
                  </a:lnTo>
                  <a:lnTo>
                    <a:pt x="371734" y="296998"/>
                  </a:lnTo>
                  <a:lnTo>
                    <a:pt x="438552" y="294605"/>
                  </a:lnTo>
                  <a:lnTo>
                    <a:pt x="501441" y="287705"/>
                  </a:lnTo>
                  <a:lnTo>
                    <a:pt x="559350" y="276718"/>
                  </a:lnTo>
                  <a:lnTo>
                    <a:pt x="611230" y="262063"/>
                  </a:lnTo>
                  <a:lnTo>
                    <a:pt x="656030" y="244161"/>
                  </a:lnTo>
                  <a:lnTo>
                    <a:pt x="692703" y="223429"/>
                  </a:lnTo>
                  <a:lnTo>
                    <a:pt x="737463" y="175157"/>
                  </a:lnTo>
                  <a:lnTo>
                    <a:pt x="743451" y="148456"/>
                  </a:lnTo>
                  <a:lnTo>
                    <a:pt x="737463" y="121780"/>
                  </a:lnTo>
                  <a:lnTo>
                    <a:pt x="692703" y="73543"/>
                  </a:lnTo>
                  <a:lnTo>
                    <a:pt x="656030" y="52822"/>
                  </a:lnTo>
                  <a:lnTo>
                    <a:pt x="611230" y="34926"/>
                  </a:lnTo>
                  <a:lnTo>
                    <a:pt x="559350" y="20276"/>
                  </a:lnTo>
                  <a:lnTo>
                    <a:pt x="501441" y="9291"/>
                  </a:lnTo>
                  <a:lnTo>
                    <a:pt x="438552" y="2393"/>
                  </a:lnTo>
                  <a:lnTo>
                    <a:pt x="37173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40075" y="3110578"/>
              <a:ext cx="5687695" cy="2524760"/>
            </a:xfrm>
            <a:custGeom>
              <a:avLst/>
              <a:gdLst/>
              <a:ahLst/>
              <a:cxnLst/>
              <a:rect l="l" t="t" r="r" b="b"/>
              <a:pathLst>
                <a:path w="5687695" h="2524760">
                  <a:moveTo>
                    <a:pt x="817775" y="148456"/>
                  </a:moveTo>
                  <a:lnTo>
                    <a:pt x="841032" y="96670"/>
                  </a:lnTo>
                  <a:lnTo>
                    <a:pt x="905203" y="52822"/>
                  </a:lnTo>
                  <a:lnTo>
                    <a:pt x="950007" y="34927"/>
                  </a:lnTo>
                  <a:lnTo>
                    <a:pt x="1001889" y="20276"/>
                  </a:lnTo>
                  <a:lnTo>
                    <a:pt x="1059800" y="9292"/>
                  </a:lnTo>
                  <a:lnTo>
                    <a:pt x="1122690" y="2393"/>
                  </a:lnTo>
                  <a:lnTo>
                    <a:pt x="1189510" y="0"/>
                  </a:lnTo>
                  <a:lnTo>
                    <a:pt x="1256328" y="2393"/>
                  </a:lnTo>
                  <a:lnTo>
                    <a:pt x="1319217" y="9292"/>
                  </a:lnTo>
                  <a:lnTo>
                    <a:pt x="1377126" y="20276"/>
                  </a:lnTo>
                  <a:lnTo>
                    <a:pt x="1429006" y="34927"/>
                  </a:lnTo>
                  <a:lnTo>
                    <a:pt x="1473806" y="52822"/>
                  </a:lnTo>
                  <a:lnTo>
                    <a:pt x="1510479" y="73543"/>
                  </a:lnTo>
                  <a:lnTo>
                    <a:pt x="1555239" y="121781"/>
                  </a:lnTo>
                  <a:lnTo>
                    <a:pt x="1561227" y="148456"/>
                  </a:lnTo>
                  <a:lnTo>
                    <a:pt x="1555239" y="175158"/>
                  </a:lnTo>
                  <a:lnTo>
                    <a:pt x="1537972" y="200288"/>
                  </a:lnTo>
                  <a:lnTo>
                    <a:pt x="1473806" y="244161"/>
                  </a:lnTo>
                  <a:lnTo>
                    <a:pt x="1429006" y="262064"/>
                  </a:lnTo>
                  <a:lnTo>
                    <a:pt x="1377126" y="276719"/>
                  </a:lnTo>
                  <a:lnTo>
                    <a:pt x="1319217" y="287706"/>
                  </a:lnTo>
                  <a:lnTo>
                    <a:pt x="1256328" y="294606"/>
                  </a:lnTo>
                  <a:lnTo>
                    <a:pt x="1189510" y="296999"/>
                  </a:lnTo>
                  <a:lnTo>
                    <a:pt x="1122690" y="294606"/>
                  </a:lnTo>
                  <a:lnTo>
                    <a:pt x="1059800" y="287706"/>
                  </a:lnTo>
                  <a:lnTo>
                    <a:pt x="1001889" y="276719"/>
                  </a:lnTo>
                  <a:lnTo>
                    <a:pt x="950007" y="262064"/>
                  </a:lnTo>
                  <a:lnTo>
                    <a:pt x="905203" y="244161"/>
                  </a:lnTo>
                  <a:lnTo>
                    <a:pt x="868528" y="223429"/>
                  </a:lnTo>
                  <a:lnTo>
                    <a:pt x="823765" y="175158"/>
                  </a:lnTo>
                  <a:lnTo>
                    <a:pt x="817775" y="148456"/>
                  </a:lnTo>
                  <a:close/>
                </a:path>
                <a:path w="5687695" h="2524760">
                  <a:moveTo>
                    <a:pt x="2007288" y="148456"/>
                  </a:moveTo>
                  <a:lnTo>
                    <a:pt x="2030543" y="96670"/>
                  </a:lnTo>
                  <a:lnTo>
                    <a:pt x="2094709" y="52822"/>
                  </a:lnTo>
                  <a:lnTo>
                    <a:pt x="2139510" y="34927"/>
                  </a:lnTo>
                  <a:lnTo>
                    <a:pt x="2191389" y="20276"/>
                  </a:lnTo>
                  <a:lnTo>
                    <a:pt x="2249298" y="9292"/>
                  </a:lnTo>
                  <a:lnTo>
                    <a:pt x="2312187" y="2393"/>
                  </a:lnTo>
                  <a:lnTo>
                    <a:pt x="2379006" y="0"/>
                  </a:lnTo>
                  <a:lnTo>
                    <a:pt x="2445824" y="2393"/>
                  </a:lnTo>
                  <a:lnTo>
                    <a:pt x="2508713" y="9292"/>
                  </a:lnTo>
                  <a:lnTo>
                    <a:pt x="2566622" y="20276"/>
                  </a:lnTo>
                  <a:lnTo>
                    <a:pt x="2618502" y="34927"/>
                  </a:lnTo>
                  <a:lnTo>
                    <a:pt x="2663302" y="52822"/>
                  </a:lnTo>
                  <a:lnTo>
                    <a:pt x="2699975" y="73543"/>
                  </a:lnTo>
                  <a:lnTo>
                    <a:pt x="2744735" y="121781"/>
                  </a:lnTo>
                  <a:lnTo>
                    <a:pt x="2750723" y="148456"/>
                  </a:lnTo>
                  <a:lnTo>
                    <a:pt x="2744735" y="175158"/>
                  </a:lnTo>
                  <a:lnTo>
                    <a:pt x="2727468" y="200288"/>
                  </a:lnTo>
                  <a:lnTo>
                    <a:pt x="2663302" y="244161"/>
                  </a:lnTo>
                  <a:lnTo>
                    <a:pt x="2618502" y="262064"/>
                  </a:lnTo>
                  <a:lnTo>
                    <a:pt x="2566622" y="276719"/>
                  </a:lnTo>
                  <a:lnTo>
                    <a:pt x="2508713" y="287706"/>
                  </a:lnTo>
                  <a:lnTo>
                    <a:pt x="2445824" y="294606"/>
                  </a:lnTo>
                  <a:lnTo>
                    <a:pt x="2379006" y="296999"/>
                  </a:lnTo>
                  <a:lnTo>
                    <a:pt x="2312187" y="294606"/>
                  </a:lnTo>
                  <a:lnTo>
                    <a:pt x="2249298" y="287706"/>
                  </a:lnTo>
                  <a:lnTo>
                    <a:pt x="2191389" y="276719"/>
                  </a:lnTo>
                  <a:lnTo>
                    <a:pt x="2139510" y="262064"/>
                  </a:lnTo>
                  <a:lnTo>
                    <a:pt x="2094709" y="244161"/>
                  </a:lnTo>
                  <a:lnTo>
                    <a:pt x="2058037" y="223429"/>
                  </a:lnTo>
                  <a:lnTo>
                    <a:pt x="2013277" y="175158"/>
                  </a:lnTo>
                  <a:lnTo>
                    <a:pt x="2007288" y="148456"/>
                  </a:lnTo>
                  <a:close/>
                </a:path>
                <a:path w="5687695" h="2524760">
                  <a:moveTo>
                    <a:pt x="3196784" y="148456"/>
                  </a:moveTo>
                  <a:lnTo>
                    <a:pt x="3220039" y="96670"/>
                  </a:lnTo>
                  <a:lnTo>
                    <a:pt x="3284205" y="52822"/>
                  </a:lnTo>
                  <a:lnTo>
                    <a:pt x="3329006" y="34927"/>
                  </a:lnTo>
                  <a:lnTo>
                    <a:pt x="3380885" y="20276"/>
                  </a:lnTo>
                  <a:lnTo>
                    <a:pt x="3438794" y="9292"/>
                  </a:lnTo>
                  <a:lnTo>
                    <a:pt x="3501683" y="2393"/>
                  </a:lnTo>
                  <a:lnTo>
                    <a:pt x="3568502" y="0"/>
                  </a:lnTo>
                  <a:lnTo>
                    <a:pt x="3635320" y="2393"/>
                  </a:lnTo>
                  <a:lnTo>
                    <a:pt x="3698209" y="9292"/>
                  </a:lnTo>
                  <a:lnTo>
                    <a:pt x="3756118" y="20276"/>
                  </a:lnTo>
                  <a:lnTo>
                    <a:pt x="3807998" y="34927"/>
                  </a:lnTo>
                  <a:lnTo>
                    <a:pt x="3852798" y="52822"/>
                  </a:lnTo>
                  <a:lnTo>
                    <a:pt x="3889471" y="73543"/>
                  </a:lnTo>
                  <a:lnTo>
                    <a:pt x="3934231" y="121781"/>
                  </a:lnTo>
                  <a:lnTo>
                    <a:pt x="3940219" y="148456"/>
                  </a:lnTo>
                  <a:lnTo>
                    <a:pt x="3934231" y="175158"/>
                  </a:lnTo>
                  <a:lnTo>
                    <a:pt x="3916964" y="200288"/>
                  </a:lnTo>
                  <a:lnTo>
                    <a:pt x="3852798" y="244161"/>
                  </a:lnTo>
                  <a:lnTo>
                    <a:pt x="3807998" y="262064"/>
                  </a:lnTo>
                  <a:lnTo>
                    <a:pt x="3756118" y="276719"/>
                  </a:lnTo>
                  <a:lnTo>
                    <a:pt x="3698209" y="287706"/>
                  </a:lnTo>
                  <a:lnTo>
                    <a:pt x="3635320" y="294606"/>
                  </a:lnTo>
                  <a:lnTo>
                    <a:pt x="3568502" y="296999"/>
                  </a:lnTo>
                  <a:lnTo>
                    <a:pt x="3501683" y="294606"/>
                  </a:lnTo>
                  <a:lnTo>
                    <a:pt x="3438794" y="287706"/>
                  </a:lnTo>
                  <a:lnTo>
                    <a:pt x="3380885" y="276719"/>
                  </a:lnTo>
                  <a:lnTo>
                    <a:pt x="3329006" y="262064"/>
                  </a:lnTo>
                  <a:lnTo>
                    <a:pt x="3284205" y="244161"/>
                  </a:lnTo>
                  <a:lnTo>
                    <a:pt x="3247533" y="223429"/>
                  </a:lnTo>
                  <a:lnTo>
                    <a:pt x="3202773" y="175158"/>
                  </a:lnTo>
                  <a:lnTo>
                    <a:pt x="3196784" y="148456"/>
                  </a:lnTo>
                  <a:close/>
                </a:path>
                <a:path w="5687695" h="2524760">
                  <a:moveTo>
                    <a:pt x="4386280" y="148456"/>
                  </a:moveTo>
                  <a:lnTo>
                    <a:pt x="4409535" y="96670"/>
                  </a:lnTo>
                  <a:lnTo>
                    <a:pt x="4473701" y="52822"/>
                  </a:lnTo>
                  <a:lnTo>
                    <a:pt x="4518501" y="34927"/>
                  </a:lnTo>
                  <a:lnTo>
                    <a:pt x="4570381" y="20276"/>
                  </a:lnTo>
                  <a:lnTo>
                    <a:pt x="4628290" y="9292"/>
                  </a:lnTo>
                  <a:lnTo>
                    <a:pt x="4691179" y="2393"/>
                  </a:lnTo>
                  <a:lnTo>
                    <a:pt x="4757998" y="0"/>
                  </a:lnTo>
                  <a:lnTo>
                    <a:pt x="4824816" y="2393"/>
                  </a:lnTo>
                  <a:lnTo>
                    <a:pt x="4887705" y="9292"/>
                  </a:lnTo>
                  <a:lnTo>
                    <a:pt x="4945614" y="20276"/>
                  </a:lnTo>
                  <a:lnTo>
                    <a:pt x="4997494" y="34927"/>
                  </a:lnTo>
                  <a:lnTo>
                    <a:pt x="5042294" y="52822"/>
                  </a:lnTo>
                  <a:lnTo>
                    <a:pt x="5078966" y="73543"/>
                  </a:lnTo>
                  <a:lnTo>
                    <a:pt x="5123726" y="121781"/>
                  </a:lnTo>
                  <a:lnTo>
                    <a:pt x="5129715" y="148456"/>
                  </a:lnTo>
                  <a:lnTo>
                    <a:pt x="5123726" y="175158"/>
                  </a:lnTo>
                  <a:lnTo>
                    <a:pt x="5106460" y="200288"/>
                  </a:lnTo>
                  <a:lnTo>
                    <a:pt x="5042294" y="244161"/>
                  </a:lnTo>
                  <a:lnTo>
                    <a:pt x="4997494" y="262064"/>
                  </a:lnTo>
                  <a:lnTo>
                    <a:pt x="4945614" y="276719"/>
                  </a:lnTo>
                  <a:lnTo>
                    <a:pt x="4887705" y="287706"/>
                  </a:lnTo>
                  <a:lnTo>
                    <a:pt x="4824816" y="294606"/>
                  </a:lnTo>
                  <a:lnTo>
                    <a:pt x="4757998" y="296999"/>
                  </a:lnTo>
                  <a:lnTo>
                    <a:pt x="4691179" y="294606"/>
                  </a:lnTo>
                  <a:lnTo>
                    <a:pt x="4628290" y="287706"/>
                  </a:lnTo>
                  <a:lnTo>
                    <a:pt x="4570381" y="276719"/>
                  </a:lnTo>
                  <a:lnTo>
                    <a:pt x="4518501" y="262064"/>
                  </a:lnTo>
                  <a:lnTo>
                    <a:pt x="4473701" y="244161"/>
                  </a:lnTo>
                  <a:lnTo>
                    <a:pt x="4437029" y="223429"/>
                  </a:lnTo>
                  <a:lnTo>
                    <a:pt x="4392269" y="175158"/>
                  </a:lnTo>
                  <a:lnTo>
                    <a:pt x="4386280" y="148456"/>
                  </a:lnTo>
                  <a:close/>
                </a:path>
                <a:path w="5687695" h="2524760">
                  <a:moveTo>
                    <a:pt x="2007288" y="1187911"/>
                  </a:moveTo>
                  <a:lnTo>
                    <a:pt x="2030543" y="1136079"/>
                  </a:lnTo>
                  <a:lnTo>
                    <a:pt x="2094709" y="1092206"/>
                  </a:lnTo>
                  <a:lnTo>
                    <a:pt x="2139510" y="1074303"/>
                  </a:lnTo>
                  <a:lnTo>
                    <a:pt x="2191389" y="1059649"/>
                  </a:lnTo>
                  <a:lnTo>
                    <a:pt x="2249298" y="1048662"/>
                  </a:lnTo>
                  <a:lnTo>
                    <a:pt x="2312187" y="1041762"/>
                  </a:lnTo>
                  <a:lnTo>
                    <a:pt x="2379006" y="1039369"/>
                  </a:lnTo>
                  <a:lnTo>
                    <a:pt x="2445824" y="1041762"/>
                  </a:lnTo>
                  <a:lnTo>
                    <a:pt x="2508713" y="1048662"/>
                  </a:lnTo>
                  <a:lnTo>
                    <a:pt x="2566622" y="1059649"/>
                  </a:lnTo>
                  <a:lnTo>
                    <a:pt x="2618502" y="1074303"/>
                  </a:lnTo>
                  <a:lnTo>
                    <a:pt x="2663302" y="1092206"/>
                  </a:lnTo>
                  <a:lnTo>
                    <a:pt x="2699975" y="1112938"/>
                  </a:lnTo>
                  <a:lnTo>
                    <a:pt x="2744735" y="1161210"/>
                  </a:lnTo>
                  <a:lnTo>
                    <a:pt x="2750723" y="1187911"/>
                  </a:lnTo>
                  <a:lnTo>
                    <a:pt x="2744735" y="1214587"/>
                  </a:lnTo>
                  <a:lnTo>
                    <a:pt x="2727468" y="1239698"/>
                  </a:lnTo>
                  <a:lnTo>
                    <a:pt x="2663302" y="1283545"/>
                  </a:lnTo>
                  <a:lnTo>
                    <a:pt x="2618502" y="1301441"/>
                  </a:lnTo>
                  <a:lnTo>
                    <a:pt x="2566622" y="1316091"/>
                  </a:lnTo>
                  <a:lnTo>
                    <a:pt x="2508713" y="1327076"/>
                  </a:lnTo>
                  <a:lnTo>
                    <a:pt x="2445824" y="1333975"/>
                  </a:lnTo>
                  <a:lnTo>
                    <a:pt x="2379006" y="1336368"/>
                  </a:lnTo>
                  <a:lnTo>
                    <a:pt x="2312187" y="1333975"/>
                  </a:lnTo>
                  <a:lnTo>
                    <a:pt x="2249298" y="1327076"/>
                  </a:lnTo>
                  <a:lnTo>
                    <a:pt x="2191389" y="1316091"/>
                  </a:lnTo>
                  <a:lnTo>
                    <a:pt x="2139510" y="1301441"/>
                  </a:lnTo>
                  <a:lnTo>
                    <a:pt x="2094709" y="1283545"/>
                  </a:lnTo>
                  <a:lnTo>
                    <a:pt x="2058037" y="1262824"/>
                  </a:lnTo>
                  <a:lnTo>
                    <a:pt x="2013277" y="1214587"/>
                  </a:lnTo>
                  <a:lnTo>
                    <a:pt x="2007288" y="1187911"/>
                  </a:lnTo>
                  <a:close/>
                </a:path>
                <a:path w="5687695" h="2524760">
                  <a:moveTo>
                    <a:pt x="1040823" y="1187911"/>
                  </a:moveTo>
                  <a:lnTo>
                    <a:pt x="1064077" y="1136079"/>
                  </a:lnTo>
                  <a:lnTo>
                    <a:pt x="1128243" y="1092206"/>
                  </a:lnTo>
                  <a:lnTo>
                    <a:pt x="1173044" y="1074303"/>
                  </a:lnTo>
                  <a:lnTo>
                    <a:pt x="1224924" y="1059649"/>
                  </a:lnTo>
                  <a:lnTo>
                    <a:pt x="1282833" y="1048662"/>
                  </a:lnTo>
                  <a:lnTo>
                    <a:pt x="1345721" y="1041762"/>
                  </a:lnTo>
                  <a:lnTo>
                    <a:pt x="1412540" y="1039369"/>
                  </a:lnTo>
                  <a:lnTo>
                    <a:pt x="1479359" y="1041762"/>
                  </a:lnTo>
                  <a:lnTo>
                    <a:pt x="1542248" y="1048662"/>
                  </a:lnTo>
                  <a:lnTo>
                    <a:pt x="1600157" y="1059649"/>
                  </a:lnTo>
                  <a:lnTo>
                    <a:pt x="1652036" y="1074303"/>
                  </a:lnTo>
                  <a:lnTo>
                    <a:pt x="1696837" y="1092206"/>
                  </a:lnTo>
                  <a:lnTo>
                    <a:pt x="1733509" y="1112938"/>
                  </a:lnTo>
                  <a:lnTo>
                    <a:pt x="1778269" y="1161210"/>
                  </a:lnTo>
                  <a:lnTo>
                    <a:pt x="1784258" y="1187911"/>
                  </a:lnTo>
                  <a:lnTo>
                    <a:pt x="1778269" y="1214587"/>
                  </a:lnTo>
                  <a:lnTo>
                    <a:pt x="1761003" y="1239698"/>
                  </a:lnTo>
                  <a:lnTo>
                    <a:pt x="1696837" y="1283545"/>
                  </a:lnTo>
                  <a:lnTo>
                    <a:pt x="1652036" y="1301441"/>
                  </a:lnTo>
                  <a:lnTo>
                    <a:pt x="1600157" y="1316091"/>
                  </a:lnTo>
                  <a:lnTo>
                    <a:pt x="1542248" y="1327076"/>
                  </a:lnTo>
                  <a:lnTo>
                    <a:pt x="1479359" y="1333975"/>
                  </a:lnTo>
                  <a:lnTo>
                    <a:pt x="1412540" y="1336368"/>
                  </a:lnTo>
                  <a:lnTo>
                    <a:pt x="1345721" y="1333975"/>
                  </a:lnTo>
                  <a:lnTo>
                    <a:pt x="1282833" y="1327076"/>
                  </a:lnTo>
                  <a:lnTo>
                    <a:pt x="1224924" y="1316091"/>
                  </a:lnTo>
                  <a:lnTo>
                    <a:pt x="1173044" y="1301441"/>
                  </a:lnTo>
                  <a:lnTo>
                    <a:pt x="1128243" y="1283545"/>
                  </a:lnTo>
                  <a:lnTo>
                    <a:pt x="1091571" y="1262824"/>
                  </a:lnTo>
                  <a:lnTo>
                    <a:pt x="1046811" y="1214587"/>
                  </a:lnTo>
                  <a:lnTo>
                    <a:pt x="1040823" y="1187911"/>
                  </a:lnTo>
                  <a:close/>
                </a:path>
                <a:path w="5687695" h="2524760">
                  <a:moveTo>
                    <a:pt x="0" y="1187911"/>
                  </a:moveTo>
                  <a:lnTo>
                    <a:pt x="23255" y="1136079"/>
                  </a:lnTo>
                  <a:lnTo>
                    <a:pt x="87422" y="1092206"/>
                  </a:lnTo>
                  <a:lnTo>
                    <a:pt x="132223" y="1074303"/>
                  </a:lnTo>
                  <a:lnTo>
                    <a:pt x="184102" y="1059649"/>
                  </a:lnTo>
                  <a:lnTo>
                    <a:pt x="242011" y="1048662"/>
                  </a:lnTo>
                  <a:lnTo>
                    <a:pt x="304898" y="1041762"/>
                  </a:lnTo>
                  <a:lnTo>
                    <a:pt x="371714" y="1039369"/>
                  </a:lnTo>
                  <a:lnTo>
                    <a:pt x="438531" y="1041762"/>
                  </a:lnTo>
                  <a:lnTo>
                    <a:pt x="501419" y="1048662"/>
                  </a:lnTo>
                  <a:lnTo>
                    <a:pt x="559327" y="1059649"/>
                  </a:lnTo>
                  <a:lnTo>
                    <a:pt x="611207" y="1074303"/>
                  </a:lnTo>
                  <a:lnTo>
                    <a:pt x="656009" y="1092206"/>
                  </a:lnTo>
                  <a:lnTo>
                    <a:pt x="692682" y="1112938"/>
                  </a:lnTo>
                  <a:lnTo>
                    <a:pt x="737443" y="1161210"/>
                  </a:lnTo>
                  <a:lnTo>
                    <a:pt x="743432" y="1187911"/>
                  </a:lnTo>
                  <a:lnTo>
                    <a:pt x="737443" y="1214587"/>
                  </a:lnTo>
                  <a:lnTo>
                    <a:pt x="720176" y="1239698"/>
                  </a:lnTo>
                  <a:lnTo>
                    <a:pt x="656009" y="1283545"/>
                  </a:lnTo>
                  <a:lnTo>
                    <a:pt x="611207" y="1301441"/>
                  </a:lnTo>
                  <a:lnTo>
                    <a:pt x="559327" y="1316091"/>
                  </a:lnTo>
                  <a:lnTo>
                    <a:pt x="501419" y="1327076"/>
                  </a:lnTo>
                  <a:lnTo>
                    <a:pt x="438531" y="1333975"/>
                  </a:lnTo>
                  <a:lnTo>
                    <a:pt x="371714" y="1336368"/>
                  </a:lnTo>
                  <a:lnTo>
                    <a:pt x="304898" y="1333975"/>
                  </a:lnTo>
                  <a:lnTo>
                    <a:pt x="242011" y="1327076"/>
                  </a:lnTo>
                  <a:lnTo>
                    <a:pt x="184102" y="1316091"/>
                  </a:lnTo>
                  <a:lnTo>
                    <a:pt x="132223" y="1301441"/>
                  </a:lnTo>
                  <a:lnTo>
                    <a:pt x="87422" y="1283545"/>
                  </a:lnTo>
                  <a:lnTo>
                    <a:pt x="50749" y="1262824"/>
                  </a:lnTo>
                  <a:lnTo>
                    <a:pt x="5988" y="1214587"/>
                  </a:lnTo>
                  <a:lnTo>
                    <a:pt x="0" y="1187911"/>
                  </a:lnTo>
                  <a:close/>
                </a:path>
                <a:path w="5687695" h="2524760">
                  <a:moveTo>
                    <a:pt x="2973754" y="1187911"/>
                  </a:moveTo>
                  <a:lnTo>
                    <a:pt x="2997008" y="1136079"/>
                  </a:lnTo>
                  <a:lnTo>
                    <a:pt x="3061174" y="1092206"/>
                  </a:lnTo>
                  <a:lnTo>
                    <a:pt x="3105975" y="1074303"/>
                  </a:lnTo>
                  <a:lnTo>
                    <a:pt x="3157855" y="1059649"/>
                  </a:lnTo>
                  <a:lnTo>
                    <a:pt x="3215764" y="1048662"/>
                  </a:lnTo>
                  <a:lnTo>
                    <a:pt x="3278652" y="1041762"/>
                  </a:lnTo>
                  <a:lnTo>
                    <a:pt x="3345471" y="1039369"/>
                  </a:lnTo>
                  <a:lnTo>
                    <a:pt x="3412290" y="1041762"/>
                  </a:lnTo>
                  <a:lnTo>
                    <a:pt x="3475179" y="1048662"/>
                  </a:lnTo>
                  <a:lnTo>
                    <a:pt x="3533088" y="1059649"/>
                  </a:lnTo>
                  <a:lnTo>
                    <a:pt x="3584967" y="1074303"/>
                  </a:lnTo>
                  <a:lnTo>
                    <a:pt x="3629768" y="1092206"/>
                  </a:lnTo>
                  <a:lnTo>
                    <a:pt x="3666440" y="1112938"/>
                  </a:lnTo>
                  <a:lnTo>
                    <a:pt x="3711200" y="1161210"/>
                  </a:lnTo>
                  <a:lnTo>
                    <a:pt x="3717189" y="1187911"/>
                  </a:lnTo>
                  <a:lnTo>
                    <a:pt x="3711200" y="1214587"/>
                  </a:lnTo>
                  <a:lnTo>
                    <a:pt x="3693934" y="1239698"/>
                  </a:lnTo>
                  <a:lnTo>
                    <a:pt x="3629768" y="1283545"/>
                  </a:lnTo>
                  <a:lnTo>
                    <a:pt x="3584967" y="1301441"/>
                  </a:lnTo>
                  <a:lnTo>
                    <a:pt x="3533088" y="1316091"/>
                  </a:lnTo>
                  <a:lnTo>
                    <a:pt x="3475179" y="1327076"/>
                  </a:lnTo>
                  <a:lnTo>
                    <a:pt x="3412290" y="1333975"/>
                  </a:lnTo>
                  <a:lnTo>
                    <a:pt x="3345471" y="1336368"/>
                  </a:lnTo>
                  <a:lnTo>
                    <a:pt x="3278652" y="1333975"/>
                  </a:lnTo>
                  <a:lnTo>
                    <a:pt x="3215764" y="1327076"/>
                  </a:lnTo>
                  <a:lnTo>
                    <a:pt x="3157855" y="1316091"/>
                  </a:lnTo>
                  <a:lnTo>
                    <a:pt x="3105975" y="1301441"/>
                  </a:lnTo>
                  <a:lnTo>
                    <a:pt x="3061174" y="1283545"/>
                  </a:lnTo>
                  <a:lnTo>
                    <a:pt x="3024502" y="1262824"/>
                  </a:lnTo>
                  <a:lnTo>
                    <a:pt x="2979742" y="1214587"/>
                  </a:lnTo>
                  <a:lnTo>
                    <a:pt x="2973754" y="1187911"/>
                  </a:lnTo>
                  <a:close/>
                </a:path>
                <a:path w="5687695" h="2524760">
                  <a:moveTo>
                    <a:pt x="3940219" y="1187911"/>
                  </a:moveTo>
                  <a:lnTo>
                    <a:pt x="3963474" y="1136079"/>
                  </a:lnTo>
                  <a:lnTo>
                    <a:pt x="4027640" y="1092206"/>
                  </a:lnTo>
                  <a:lnTo>
                    <a:pt x="4072441" y="1074303"/>
                  </a:lnTo>
                  <a:lnTo>
                    <a:pt x="4124320" y="1059649"/>
                  </a:lnTo>
                  <a:lnTo>
                    <a:pt x="4182229" y="1048662"/>
                  </a:lnTo>
                  <a:lnTo>
                    <a:pt x="4245118" y="1041762"/>
                  </a:lnTo>
                  <a:lnTo>
                    <a:pt x="4311937" y="1039369"/>
                  </a:lnTo>
                  <a:lnTo>
                    <a:pt x="4378755" y="1041762"/>
                  </a:lnTo>
                  <a:lnTo>
                    <a:pt x="4441644" y="1048662"/>
                  </a:lnTo>
                  <a:lnTo>
                    <a:pt x="4499553" y="1059649"/>
                  </a:lnTo>
                  <a:lnTo>
                    <a:pt x="4551433" y="1074303"/>
                  </a:lnTo>
                  <a:lnTo>
                    <a:pt x="4596233" y="1092206"/>
                  </a:lnTo>
                  <a:lnTo>
                    <a:pt x="4632906" y="1112938"/>
                  </a:lnTo>
                  <a:lnTo>
                    <a:pt x="4677665" y="1161210"/>
                  </a:lnTo>
                  <a:lnTo>
                    <a:pt x="4683654" y="1187911"/>
                  </a:lnTo>
                  <a:lnTo>
                    <a:pt x="4677665" y="1214587"/>
                  </a:lnTo>
                  <a:lnTo>
                    <a:pt x="4660399" y="1239698"/>
                  </a:lnTo>
                  <a:lnTo>
                    <a:pt x="4596233" y="1283545"/>
                  </a:lnTo>
                  <a:lnTo>
                    <a:pt x="4551433" y="1301441"/>
                  </a:lnTo>
                  <a:lnTo>
                    <a:pt x="4499553" y="1316091"/>
                  </a:lnTo>
                  <a:lnTo>
                    <a:pt x="4441644" y="1327076"/>
                  </a:lnTo>
                  <a:lnTo>
                    <a:pt x="4378755" y="1333975"/>
                  </a:lnTo>
                  <a:lnTo>
                    <a:pt x="4311937" y="1336368"/>
                  </a:lnTo>
                  <a:lnTo>
                    <a:pt x="4245118" y="1333975"/>
                  </a:lnTo>
                  <a:lnTo>
                    <a:pt x="4182229" y="1327076"/>
                  </a:lnTo>
                  <a:lnTo>
                    <a:pt x="4124320" y="1316091"/>
                  </a:lnTo>
                  <a:lnTo>
                    <a:pt x="4072441" y="1301441"/>
                  </a:lnTo>
                  <a:lnTo>
                    <a:pt x="4027640" y="1283545"/>
                  </a:lnTo>
                  <a:lnTo>
                    <a:pt x="3990968" y="1262824"/>
                  </a:lnTo>
                  <a:lnTo>
                    <a:pt x="3946208" y="1214587"/>
                  </a:lnTo>
                  <a:lnTo>
                    <a:pt x="3940219" y="1187911"/>
                  </a:lnTo>
                  <a:close/>
                </a:path>
                <a:path w="5687695" h="2524760">
                  <a:moveTo>
                    <a:pt x="4943815" y="1187911"/>
                  </a:moveTo>
                  <a:lnTo>
                    <a:pt x="4967069" y="1136079"/>
                  </a:lnTo>
                  <a:lnTo>
                    <a:pt x="5031235" y="1092206"/>
                  </a:lnTo>
                  <a:lnTo>
                    <a:pt x="5076036" y="1074303"/>
                  </a:lnTo>
                  <a:lnTo>
                    <a:pt x="5127916" y="1059649"/>
                  </a:lnTo>
                  <a:lnTo>
                    <a:pt x="5185825" y="1048662"/>
                  </a:lnTo>
                  <a:lnTo>
                    <a:pt x="5248713" y="1041762"/>
                  </a:lnTo>
                  <a:lnTo>
                    <a:pt x="5315532" y="1039369"/>
                  </a:lnTo>
                  <a:lnTo>
                    <a:pt x="5382351" y="1041762"/>
                  </a:lnTo>
                  <a:lnTo>
                    <a:pt x="5445239" y="1048662"/>
                  </a:lnTo>
                  <a:lnTo>
                    <a:pt x="5503148" y="1059649"/>
                  </a:lnTo>
                  <a:lnTo>
                    <a:pt x="5555028" y="1074303"/>
                  </a:lnTo>
                  <a:lnTo>
                    <a:pt x="5599829" y="1092206"/>
                  </a:lnTo>
                  <a:lnTo>
                    <a:pt x="5636501" y="1112938"/>
                  </a:lnTo>
                  <a:lnTo>
                    <a:pt x="5681261" y="1161210"/>
                  </a:lnTo>
                  <a:lnTo>
                    <a:pt x="5687250" y="1187911"/>
                  </a:lnTo>
                  <a:lnTo>
                    <a:pt x="5681261" y="1214587"/>
                  </a:lnTo>
                  <a:lnTo>
                    <a:pt x="5663995" y="1239698"/>
                  </a:lnTo>
                  <a:lnTo>
                    <a:pt x="5599829" y="1283545"/>
                  </a:lnTo>
                  <a:lnTo>
                    <a:pt x="5555028" y="1301441"/>
                  </a:lnTo>
                  <a:lnTo>
                    <a:pt x="5503148" y="1316091"/>
                  </a:lnTo>
                  <a:lnTo>
                    <a:pt x="5445239" y="1327076"/>
                  </a:lnTo>
                  <a:lnTo>
                    <a:pt x="5382351" y="1333975"/>
                  </a:lnTo>
                  <a:lnTo>
                    <a:pt x="5315532" y="1336368"/>
                  </a:lnTo>
                  <a:lnTo>
                    <a:pt x="5248713" y="1333975"/>
                  </a:lnTo>
                  <a:lnTo>
                    <a:pt x="5185825" y="1327076"/>
                  </a:lnTo>
                  <a:lnTo>
                    <a:pt x="5127916" y="1316091"/>
                  </a:lnTo>
                  <a:lnTo>
                    <a:pt x="5076036" y="1301441"/>
                  </a:lnTo>
                  <a:lnTo>
                    <a:pt x="5031235" y="1283545"/>
                  </a:lnTo>
                  <a:lnTo>
                    <a:pt x="4994563" y="1262824"/>
                  </a:lnTo>
                  <a:lnTo>
                    <a:pt x="4949803" y="1214587"/>
                  </a:lnTo>
                  <a:lnTo>
                    <a:pt x="4943815" y="1187911"/>
                  </a:lnTo>
                  <a:close/>
                </a:path>
                <a:path w="5687695" h="2524760">
                  <a:moveTo>
                    <a:pt x="817775" y="2375780"/>
                  </a:moveTo>
                  <a:lnTo>
                    <a:pt x="841032" y="2323969"/>
                  </a:lnTo>
                  <a:lnTo>
                    <a:pt x="905203" y="2280114"/>
                  </a:lnTo>
                  <a:lnTo>
                    <a:pt x="950007" y="2262218"/>
                  </a:lnTo>
                  <a:lnTo>
                    <a:pt x="1001889" y="2247569"/>
                  </a:lnTo>
                  <a:lnTo>
                    <a:pt x="1059800" y="2236587"/>
                  </a:lnTo>
                  <a:lnTo>
                    <a:pt x="1122690" y="2229689"/>
                  </a:lnTo>
                  <a:lnTo>
                    <a:pt x="1189510" y="2227297"/>
                  </a:lnTo>
                  <a:lnTo>
                    <a:pt x="1256328" y="2229689"/>
                  </a:lnTo>
                  <a:lnTo>
                    <a:pt x="1319217" y="2236587"/>
                  </a:lnTo>
                  <a:lnTo>
                    <a:pt x="1377126" y="2247569"/>
                  </a:lnTo>
                  <a:lnTo>
                    <a:pt x="1429006" y="2262218"/>
                  </a:lnTo>
                  <a:lnTo>
                    <a:pt x="1473806" y="2280114"/>
                  </a:lnTo>
                  <a:lnTo>
                    <a:pt x="1510479" y="2300837"/>
                  </a:lnTo>
                  <a:lnTo>
                    <a:pt x="1555239" y="2349090"/>
                  </a:lnTo>
                  <a:lnTo>
                    <a:pt x="1561227" y="2375780"/>
                  </a:lnTo>
                  <a:lnTo>
                    <a:pt x="1555239" y="2402471"/>
                  </a:lnTo>
                  <a:lnTo>
                    <a:pt x="1537972" y="2427593"/>
                  </a:lnTo>
                  <a:lnTo>
                    <a:pt x="1473806" y="2471450"/>
                  </a:lnTo>
                  <a:lnTo>
                    <a:pt x="1429006" y="2489347"/>
                  </a:lnTo>
                  <a:lnTo>
                    <a:pt x="1377126" y="2503996"/>
                  </a:lnTo>
                  <a:lnTo>
                    <a:pt x="1319217" y="2514979"/>
                  </a:lnTo>
                  <a:lnTo>
                    <a:pt x="1256328" y="2521877"/>
                  </a:lnTo>
                  <a:lnTo>
                    <a:pt x="1189510" y="2524269"/>
                  </a:lnTo>
                  <a:lnTo>
                    <a:pt x="1122690" y="2521877"/>
                  </a:lnTo>
                  <a:lnTo>
                    <a:pt x="1059800" y="2514979"/>
                  </a:lnTo>
                  <a:lnTo>
                    <a:pt x="1001889" y="2503996"/>
                  </a:lnTo>
                  <a:lnTo>
                    <a:pt x="950007" y="2489347"/>
                  </a:lnTo>
                  <a:lnTo>
                    <a:pt x="905203" y="2471450"/>
                  </a:lnTo>
                  <a:lnTo>
                    <a:pt x="868528" y="2450726"/>
                  </a:lnTo>
                  <a:lnTo>
                    <a:pt x="823765" y="2402471"/>
                  </a:lnTo>
                  <a:lnTo>
                    <a:pt x="817775" y="2375780"/>
                  </a:lnTo>
                  <a:close/>
                </a:path>
                <a:path w="5687695" h="2524760">
                  <a:moveTo>
                    <a:pt x="2007288" y="2375780"/>
                  </a:moveTo>
                  <a:lnTo>
                    <a:pt x="2030543" y="2323969"/>
                  </a:lnTo>
                  <a:lnTo>
                    <a:pt x="2094709" y="2280114"/>
                  </a:lnTo>
                  <a:lnTo>
                    <a:pt x="2139510" y="2262218"/>
                  </a:lnTo>
                  <a:lnTo>
                    <a:pt x="2191389" y="2247569"/>
                  </a:lnTo>
                  <a:lnTo>
                    <a:pt x="2249298" y="2236587"/>
                  </a:lnTo>
                  <a:lnTo>
                    <a:pt x="2312187" y="2229689"/>
                  </a:lnTo>
                  <a:lnTo>
                    <a:pt x="2379006" y="2227297"/>
                  </a:lnTo>
                  <a:lnTo>
                    <a:pt x="2445824" y="2229689"/>
                  </a:lnTo>
                  <a:lnTo>
                    <a:pt x="2508713" y="2236587"/>
                  </a:lnTo>
                  <a:lnTo>
                    <a:pt x="2566622" y="2247569"/>
                  </a:lnTo>
                  <a:lnTo>
                    <a:pt x="2618502" y="2262218"/>
                  </a:lnTo>
                  <a:lnTo>
                    <a:pt x="2663302" y="2280114"/>
                  </a:lnTo>
                  <a:lnTo>
                    <a:pt x="2699975" y="2300837"/>
                  </a:lnTo>
                  <a:lnTo>
                    <a:pt x="2744735" y="2349090"/>
                  </a:lnTo>
                  <a:lnTo>
                    <a:pt x="2750723" y="2375780"/>
                  </a:lnTo>
                  <a:lnTo>
                    <a:pt x="2744735" y="2402471"/>
                  </a:lnTo>
                  <a:lnTo>
                    <a:pt x="2727468" y="2427593"/>
                  </a:lnTo>
                  <a:lnTo>
                    <a:pt x="2663302" y="2471450"/>
                  </a:lnTo>
                  <a:lnTo>
                    <a:pt x="2618502" y="2489347"/>
                  </a:lnTo>
                  <a:lnTo>
                    <a:pt x="2566622" y="2503996"/>
                  </a:lnTo>
                  <a:lnTo>
                    <a:pt x="2508713" y="2514979"/>
                  </a:lnTo>
                  <a:lnTo>
                    <a:pt x="2445824" y="2521877"/>
                  </a:lnTo>
                  <a:lnTo>
                    <a:pt x="2379006" y="2524269"/>
                  </a:lnTo>
                  <a:lnTo>
                    <a:pt x="2312187" y="2521877"/>
                  </a:lnTo>
                  <a:lnTo>
                    <a:pt x="2249298" y="2514979"/>
                  </a:lnTo>
                  <a:lnTo>
                    <a:pt x="2191389" y="2503996"/>
                  </a:lnTo>
                  <a:lnTo>
                    <a:pt x="2139510" y="2489347"/>
                  </a:lnTo>
                  <a:lnTo>
                    <a:pt x="2094709" y="2471450"/>
                  </a:lnTo>
                  <a:lnTo>
                    <a:pt x="2058037" y="2450726"/>
                  </a:lnTo>
                  <a:lnTo>
                    <a:pt x="2013277" y="2402471"/>
                  </a:lnTo>
                  <a:lnTo>
                    <a:pt x="2007288" y="2375780"/>
                  </a:lnTo>
                  <a:close/>
                </a:path>
                <a:path w="5687695" h="2524760">
                  <a:moveTo>
                    <a:pt x="3196784" y="2375780"/>
                  </a:moveTo>
                  <a:lnTo>
                    <a:pt x="3220039" y="2323969"/>
                  </a:lnTo>
                  <a:lnTo>
                    <a:pt x="3284205" y="2280114"/>
                  </a:lnTo>
                  <a:lnTo>
                    <a:pt x="3329006" y="2262218"/>
                  </a:lnTo>
                  <a:lnTo>
                    <a:pt x="3380885" y="2247569"/>
                  </a:lnTo>
                  <a:lnTo>
                    <a:pt x="3438794" y="2236587"/>
                  </a:lnTo>
                  <a:lnTo>
                    <a:pt x="3501683" y="2229689"/>
                  </a:lnTo>
                  <a:lnTo>
                    <a:pt x="3568502" y="2227297"/>
                  </a:lnTo>
                  <a:lnTo>
                    <a:pt x="3635320" y="2229689"/>
                  </a:lnTo>
                  <a:lnTo>
                    <a:pt x="3698209" y="2236587"/>
                  </a:lnTo>
                  <a:lnTo>
                    <a:pt x="3756118" y="2247569"/>
                  </a:lnTo>
                  <a:lnTo>
                    <a:pt x="3807998" y="2262218"/>
                  </a:lnTo>
                  <a:lnTo>
                    <a:pt x="3852798" y="2280114"/>
                  </a:lnTo>
                  <a:lnTo>
                    <a:pt x="3889471" y="2300837"/>
                  </a:lnTo>
                  <a:lnTo>
                    <a:pt x="3934231" y="2349090"/>
                  </a:lnTo>
                  <a:lnTo>
                    <a:pt x="3940219" y="2375780"/>
                  </a:lnTo>
                  <a:lnTo>
                    <a:pt x="3934231" y="2402471"/>
                  </a:lnTo>
                  <a:lnTo>
                    <a:pt x="3916964" y="2427593"/>
                  </a:lnTo>
                  <a:lnTo>
                    <a:pt x="3852798" y="2471450"/>
                  </a:lnTo>
                  <a:lnTo>
                    <a:pt x="3807998" y="2489347"/>
                  </a:lnTo>
                  <a:lnTo>
                    <a:pt x="3756118" y="2503996"/>
                  </a:lnTo>
                  <a:lnTo>
                    <a:pt x="3698209" y="2514979"/>
                  </a:lnTo>
                  <a:lnTo>
                    <a:pt x="3635320" y="2521877"/>
                  </a:lnTo>
                  <a:lnTo>
                    <a:pt x="3568502" y="2524269"/>
                  </a:lnTo>
                  <a:lnTo>
                    <a:pt x="3501683" y="2521877"/>
                  </a:lnTo>
                  <a:lnTo>
                    <a:pt x="3438794" y="2514979"/>
                  </a:lnTo>
                  <a:lnTo>
                    <a:pt x="3380885" y="2503996"/>
                  </a:lnTo>
                  <a:lnTo>
                    <a:pt x="3329006" y="2489347"/>
                  </a:lnTo>
                  <a:lnTo>
                    <a:pt x="3284205" y="2471450"/>
                  </a:lnTo>
                  <a:lnTo>
                    <a:pt x="3247533" y="2450726"/>
                  </a:lnTo>
                  <a:lnTo>
                    <a:pt x="3202773" y="2402471"/>
                  </a:lnTo>
                  <a:lnTo>
                    <a:pt x="3196784" y="2375780"/>
                  </a:lnTo>
                  <a:close/>
                </a:path>
                <a:path w="5687695" h="2524760">
                  <a:moveTo>
                    <a:pt x="4386280" y="2375780"/>
                  </a:moveTo>
                  <a:lnTo>
                    <a:pt x="4409535" y="2323969"/>
                  </a:lnTo>
                  <a:lnTo>
                    <a:pt x="4473701" y="2280114"/>
                  </a:lnTo>
                  <a:lnTo>
                    <a:pt x="4518501" y="2262218"/>
                  </a:lnTo>
                  <a:lnTo>
                    <a:pt x="4570381" y="2247569"/>
                  </a:lnTo>
                  <a:lnTo>
                    <a:pt x="4628290" y="2236587"/>
                  </a:lnTo>
                  <a:lnTo>
                    <a:pt x="4691179" y="2229689"/>
                  </a:lnTo>
                  <a:lnTo>
                    <a:pt x="4757998" y="2227297"/>
                  </a:lnTo>
                  <a:lnTo>
                    <a:pt x="4824816" y="2229689"/>
                  </a:lnTo>
                  <a:lnTo>
                    <a:pt x="4887705" y="2236587"/>
                  </a:lnTo>
                  <a:lnTo>
                    <a:pt x="4945614" y="2247569"/>
                  </a:lnTo>
                  <a:lnTo>
                    <a:pt x="4997494" y="2262218"/>
                  </a:lnTo>
                  <a:lnTo>
                    <a:pt x="5042294" y="2280114"/>
                  </a:lnTo>
                  <a:lnTo>
                    <a:pt x="5078966" y="2300837"/>
                  </a:lnTo>
                  <a:lnTo>
                    <a:pt x="5123726" y="2349090"/>
                  </a:lnTo>
                  <a:lnTo>
                    <a:pt x="5129715" y="2375780"/>
                  </a:lnTo>
                  <a:lnTo>
                    <a:pt x="5123726" y="2402471"/>
                  </a:lnTo>
                  <a:lnTo>
                    <a:pt x="5106460" y="2427593"/>
                  </a:lnTo>
                  <a:lnTo>
                    <a:pt x="5042294" y="2471450"/>
                  </a:lnTo>
                  <a:lnTo>
                    <a:pt x="4997494" y="2489347"/>
                  </a:lnTo>
                  <a:lnTo>
                    <a:pt x="4945614" y="2503996"/>
                  </a:lnTo>
                  <a:lnTo>
                    <a:pt x="4887705" y="2514979"/>
                  </a:lnTo>
                  <a:lnTo>
                    <a:pt x="4824816" y="2521877"/>
                  </a:lnTo>
                  <a:lnTo>
                    <a:pt x="4757998" y="2524269"/>
                  </a:lnTo>
                  <a:lnTo>
                    <a:pt x="4691179" y="2521877"/>
                  </a:lnTo>
                  <a:lnTo>
                    <a:pt x="4628290" y="2514979"/>
                  </a:lnTo>
                  <a:lnTo>
                    <a:pt x="4570381" y="2503996"/>
                  </a:lnTo>
                  <a:lnTo>
                    <a:pt x="4518501" y="2489347"/>
                  </a:lnTo>
                  <a:lnTo>
                    <a:pt x="4473701" y="2471450"/>
                  </a:lnTo>
                  <a:lnTo>
                    <a:pt x="4437029" y="2450726"/>
                  </a:lnTo>
                  <a:lnTo>
                    <a:pt x="4392269" y="2402471"/>
                  </a:lnTo>
                  <a:lnTo>
                    <a:pt x="4386280" y="23757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11790" y="3407578"/>
              <a:ext cx="4944110" cy="1930400"/>
            </a:xfrm>
            <a:custGeom>
              <a:avLst/>
              <a:gdLst/>
              <a:ahLst/>
              <a:cxnLst/>
              <a:rect l="l" t="t" r="r" b="b"/>
              <a:pathLst>
                <a:path w="4944109" h="1930400">
                  <a:moveTo>
                    <a:pt x="817795" y="0"/>
                  </a:moveTo>
                  <a:lnTo>
                    <a:pt x="2007291" y="742369"/>
                  </a:lnTo>
                </a:path>
                <a:path w="4944109" h="1930400">
                  <a:moveTo>
                    <a:pt x="2007291" y="0"/>
                  </a:moveTo>
                  <a:lnTo>
                    <a:pt x="0" y="742369"/>
                  </a:lnTo>
                </a:path>
                <a:path w="4944109" h="1930400">
                  <a:moveTo>
                    <a:pt x="817795" y="0"/>
                  </a:moveTo>
                  <a:lnTo>
                    <a:pt x="0" y="742369"/>
                  </a:lnTo>
                </a:path>
                <a:path w="4944109" h="1930400">
                  <a:moveTo>
                    <a:pt x="817795" y="0"/>
                  </a:moveTo>
                  <a:lnTo>
                    <a:pt x="1040825" y="742369"/>
                  </a:lnTo>
                </a:path>
                <a:path w="4944109" h="1930400">
                  <a:moveTo>
                    <a:pt x="3196787" y="0"/>
                  </a:moveTo>
                  <a:lnTo>
                    <a:pt x="1040825" y="742369"/>
                  </a:lnTo>
                </a:path>
                <a:path w="4944109" h="1930400">
                  <a:moveTo>
                    <a:pt x="4386283" y="0"/>
                  </a:moveTo>
                  <a:lnTo>
                    <a:pt x="2007291" y="742369"/>
                  </a:lnTo>
                </a:path>
                <a:path w="4944109" h="1930400">
                  <a:moveTo>
                    <a:pt x="2007291" y="0"/>
                  </a:moveTo>
                  <a:lnTo>
                    <a:pt x="2973756" y="742369"/>
                  </a:lnTo>
                </a:path>
                <a:path w="4944109" h="1930400">
                  <a:moveTo>
                    <a:pt x="3196787" y="0"/>
                  </a:moveTo>
                  <a:lnTo>
                    <a:pt x="2973756" y="742369"/>
                  </a:lnTo>
                </a:path>
                <a:path w="4944109" h="1930400">
                  <a:moveTo>
                    <a:pt x="2007291" y="0"/>
                  </a:moveTo>
                  <a:lnTo>
                    <a:pt x="3940222" y="742369"/>
                  </a:lnTo>
                </a:path>
                <a:path w="4944109" h="1930400">
                  <a:moveTo>
                    <a:pt x="4386283" y="0"/>
                  </a:moveTo>
                  <a:lnTo>
                    <a:pt x="3940222" y="742369"/>
                  </a:lnTo>
                </a:path>
                <a:path w="4944109" h="1930400">
                  <a:moveTo>
                    <a:pt x="3196787" y="0"/>
                  </a:moveTo>
                  <a:lnTo>
                    <a:pt x="4943817" y="742369"/>
                  </a:lnTo>
                </a:path>
                <a:path w="4944109" h="1930400">
                  <a:moveTo>
                    <a:pt x="4386283" y="0"/>
                  </a:moveTo>
                  <a:lnTo>
                    <a:pt x="4943817" y="742369"/>
                  </a:lnTo>
                </a:path>
                <a:path w="4944109" h="1930400">
                  <a:moveTo>
                    <a:pt x="0" y="1039369"/>
                  </a:moveTo>
                  <a:lnTo>
                    <a:pt x="817795" y="1930298"/>
                  </a:lnTo>
                </a:path>
                <a:path w="4944109" h="1930400">
                  <a:moveTo>
                    <a:pt x="1040825" y="1039369"/>
                  </a:moveTo>
                  <a:lnTo>
                    <a:pt x="817795" y="1930298"/>
                  </a:lnTo>
                </a:path>
                <a:path w="4944109" h="1930400">
                  <a:moveTo>
                    <a:pt x="2973756" y="1039369"/>
                  </a:moveTo>
                  <a:lnTo>
                    <a:pt x="817795" y="1930298"/>
                  </a:lnTo>
                </a:path>
                <a:path w="4944109" h="1930400">
                  <a:moveTo>
                    <a:pt x="0" y="1039369"/>
                  </a:moveTo>
                  <a:lnTo>
                    <a:pt x="2007291" y="1930298"/>
                  </a:lnTo>
                </a:path>
                <a:path w="4944109" h="1930400">
                  <a:moveTo>
                    <a:pt x="2007291" y="1039369"/>
                  </a:moveTo>
                  <a:lnTo>
                    <a:pt x="2007291" y="1930298"/>
                  </a:lnTo>
                </a:path>
                <a:path w="4944109" h="1930400">
                  <a:moveTo>
                    <a:pt x="3940222" y="1039369"/>
                  </a:moveTo>
                  <a:lnTo>
                    <a:pt x="2007291" y="1930298"/>
                  </a:lnTo>
                </a:path>
                <a:path w="4944109" h="1930400">
                  <a:moveTo>
                    <a:pt x="1040825" y="1039369"/>
                  </a:moveTo>
                  <a:lnTo>
                    <a:pt x="3196787" y="1930298"/>
                  </a:lnTo>
                </a:path>
              </a:pathLst>
            </a:custGeom>
            <a:ln w="60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6841" y="2441384"/>
              <a:ext cx="4871492" cy="319447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64639" y="2187955"/>
            <a:ext cx="141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C3300"/>
                </a:solidFill>
                <a:latin typeface="Times New Roman"/>
                <a:cs typeface="Times New Roman"/>
              </a:rPr>
              <a:t>Lattice</a:t>
            </a:r>
            <a:r>
              <a:rPr sz="1800" spc="-4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C3300"/>
                </a:solidFill>
                <a:latin typeface="Times New Roman"/>
                <a:cs typeface="Times New Roman"/>
              </a:rPr>
              <a:t>of</a:t>
            </a:r>
            <a:r>
              <a:rPr sz="1800" spc="-3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CC3300"/>
                </a:solidFill>
                <a:latin typeface="Times New Roman"/>
                <a:cs typeface="Times New Roman"/>
              </a:rPr>
              <a:t>rules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77831" y="2485775"/>
            <a:ext cx="672465" cy="1841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000" dirty="0">
                <a:latin typeface="Arial MT"/>
                <a:cs typeface="Arial MT"/>
              </a:rPr>
              <a:t>ABCD=&gt;{</a:t>
            </a:r>
            <a:r>
              <a:rPr sz="1000" spc="145" dirty="0">
                <a:latin typeface="Arial MT"/>
                <a:cs typeface="Arial MT"/>
              </a:rPr>
              <a:t> </a:t>
            </a:r>
            <a:r>
              <a:rPr sz="1000" spc="-50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56055" y="3153960"/>
            <a:ext cx="547370" cy="1841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000" spc="-10" dirty="0">
                <a:latin typeface="Arial MT"/>
                <a:cs typeface="Arial MT"/>
              </a:rPr>
              <a:t>BCD=&gt;A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45552" y="3153960"/>
            <a:ext cx="547370" cy="1841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000" spc="-10" dirty="0">
                <a:latin typeface="Arial MT"/>
                <a:cs typeface="Arial MT"/>
              </a:rPr>
              <a:t>ACD=&gt;B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35047" y="3153960"/>
            <a:ext cx="547370" cy="1841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000" spc="-10" dirty="0">
                <a:latin typeface="Arial MT"/>
                <a:cs typeface="Arial MT"/>
              </a:rPr>
              <a:t>ABD=&gt;C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24543" y="3153960"/>
            <a:ext cx="547370" cy="1841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000" spc="-10" dirty="0">
                <a:latin typeface="Arial MT"/>
                <a:cs typeface="Arial MT"/>
              </a:rPr>
              <a:t>ABC=&gt;D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45552" y="4193414"/>
            <a:ext cx="547370" cy="1841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000" spc="-10" dirty="0">
                <a:latin typeface="Arial MT"/>
                <a:cs typeface="Arial MT"/>
              </a:rPr>
              <a:t>BC=&gt;AD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79086" y="4193414"/>
            <a:ext cx="547370" cy="1841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000" spc="-10" dirty="0">
                <a:latin typeface="Arial MT"/>
                <a:cs typeface="Arial MT"/>
              </a:rPr>
              <a:t>BD=&gt;AC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838805" y="4148678"/>
            <a:ext cx="746125" cy="299720"/>
            <a:chOff x="1838805" y="4148678"/>
            <a:chExt cx="746125" cy="299720"/>
          </a:xfrm>
        </p:grpSpPr>
        <p:sp>
          <p:nvSpPr>
            <p:cNvPr id="19" name="object 19"/>
            <p:cNvSpPr/>
            <p:nvPr/>
          </p:nvSpPr>
          <p:spPr>
            <a:xfrm>
              <a:off x="1840074" y="4149948"/>
              <a:ext cx="743585" cy="297180"/>
            </a:xfrm>
            <a:custGeom>
              <a:avLst/>
              <a:gdLst/>
              <a:ahLst/>
              <a:cxnLst/>
              <a:rect l="l" t="t" r="r" b="b"/>
              <a:pathLst>
                <a:path w="743585" h="297179">
                  <a:moveTo>
                    <a:pt x="371715" y="0"/>
                  </a:moveTo>
                  <a:lnTo>
                    <a:pt x="304898" y="2393"/>
                  </a:lnTo>
                  <a:lnTo>
                    <a:pt x="242011" y="9292"/>
                  </a:lnTo>
                  <a:lnTo>
                    <a:pt x="184103" y="20279"/>
                  </a:lnTo>
                  <a:lnTo>
                    <a:pt x="132223" y="34934"/>
                  </a:lnTo>
                  <a:lnTo>
                    <a:pt x="87422" y="52837"/>
                  </a:lnTo>
                  <a:lnTo>
                    <a:pt x="50749" y="73568"/>
                  </a:lnTo>
                  <a:lnTo>
                    <a:pt x="5988" y="121840"/>
                  </a:lnTo>
                  <a:lnTo>
                    <a:pt x="0" y="148541"/>
                  </a:lnTo>
                  <a:lnTo>
                    <a:pt x="5988" y="175217"/>
                  </a:lnTo>
                  <a:lnTo>
                    <a:pt x="50749" y="223454"/>
                  </a:lnTo>
                  <a:lnTo>
                    <a:pt x="87422" y="244175"/>
                  </a:lnTo>
                  <a:lnTo>
                    <a:pt x="132223" y="262071"/>
                  </a:lnTo>
                  <a:lnTo>
                    <a:pt x="184103" y="276721"/>
                  </a:lnTo>
                  <a:lnTo>
                    <a:pt x="242011" y="287706"/>
                  </a:lnTo>
                  <a:lnTo>
                    <a:pt x="304898" y="294605"/>
                  </a:lnTo>
                  <a:lnTo>
                    <a:pt x="371715" y="296998"/>
                  </a:lnTo>
                  <a:lnTo>
                    <a:pt x="438531" y="294605"/>
                  </a:lnTo>
                  <a:lnTo>
                    <a:pt x="501419" y="287706"/>
                  </a:lnTo>
                  <a:lnTo>
                    <a:pt x="559328" y="276721"/>
                  </a:lnTo>
                  <a:lnTo>
                    <a:pt x="611208" y="262071"/>
                  </a:lnTo>
                  <a:lnTo>
                    <a:pt x="656009" y="244175"/>
                  </a:lnTo>
                  <a:lnTo>
                    <a:pt x="692682" y="223454"/>
                  </a:lnTo>
                  <a:lnTo>
                    <a:pt x="737443" y="175217"/>
                  </a:lnTo>
                  <a:lnTo>
                    <a:pt x="743432" y="148541"/>
                  </a:lnTo>
                  <a:lnTo>
                    <a:pt x="737443" y="121840"/>
                  </a:lnTo>
                  <a:lnTo>
                    <a:pt x="692682" y="73568"/>
                  </a:lnTo>
                  <a:lnTo>
                    <a:pt x="656009" y="52837"/>
                  </a:lnTo>
                  <a:lnTo>
                    <a:pt x="611208" y="34934"/>
                  </a:lnTo>
                  <a:lnTo>
                    <a:pt x="559328" y="20279"/>
                  </a:lnTo>
                  <a:lnTo>
                    <a:pt x="501419" y="9292"/>
                  </a:lnTo>
                  <a:lnTo>
                    <a:pt x="438531" y="2393"/>
                  </a:lnTo>
                  <a:lnTo>
                    <a:pt x="37171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40075" y="4149948"/>
              <a:ext cx="743585" cy="297180"/>
            </a:xfrm>
            <a:custGeom>
              <a:avLst/>
              <a:gdLst/>
              <a:ahLst/>
              <a:cxnLst/>
              <a:rect l="l" t="t" r="r" b="b"/>
              <a:pathLst>
                <a:path w="743585" h="297179">
                  <a:moveTo>
                    <a:pt x="0" y="148542"/>
                  </a:moveTo>
                  <a:lnTo>
                    <a:pt x="23255" y="96710"/>
                  </a:lnTo>
                  <a:lnTo>
                    <a:pt x="87422" y="52837"/>
                  </a:lnTo>
                  <a:lnTo>
                    <a:pt x="132223" y="34934"/>
                  </a:lnTo>
                  <a:lnTo>
                    <a:pt x="184102" y="20279"/>
                  </a:lnTo>
                  <a:lnTo>
                    <a:pt x="242011" y="9292"/>
                  </a:lnTo>
                  <a:lnTo>
                    <a:pt x="304898" y="2393"/>
                  </a:lnTo>
                  <a:lnTo>
                    <a:pt x="371714" y="0"/>
                  </a:lnTo>
                  <a:lnTo>
                    <a:pt x="438531" y="2393"/>
                  </a:lnTo>
                  <a:lnTo>
                    <a:pt x="501419" y="9292"/>
                  </a:lnTo>
                  <a:lnTo>
                    <a:pt x="559327" y="20279"/>
                  </a:lnTo>
                  <a:lnTo>
                    <a:pt x="611207" y="34934"/>
                  </a:lnTo>
                  <a:lnTo>
                    <a:pt x="656009" y="52837"/>
                  </a:lnTo>
                  <a:lnTo>
                    <a:pt x="692682" y="73569"/>
                  </a:lnTo>
                  <a:lnTo>
                    <a:pt x="737443" y="121841"/>
                  </a:lnTo>
                  <a:lnTo>
                    <a:pt x="743432" y="148542"/>
                  </a:lnTo>
                  <a:lnTo>
                    <a:pt x="737443" y="175218"/>
                  </a:lnTo>
                  <a:lnTo>
                    <a:pt x="720176" y="200329"/>
                  </a:lnTo>
                  <a:lnTo>
                    <a:pt x="656009" y="244176"/>
                  </a:lnTo>
                  <a:lnTo>
                    <a:pt x="611207" y="262072"/>
                  </a:lnTo>
                  <a:lnTo>
                    <a:pt x="559327" y="276722"/>
                  </a:lnTo>
                  <a:lnTo>
                    <a:pt x="501419" y="287707"/>
                  </a:lnTo>
                  <a:lnTo>
                    <a:pt x="438531" y="294606"/>
                  </a:lnTo>
                  <a:lnTo>
                    <a:pt x="371714" y="296999"/>
                  </a:lnTo>
                  <a:lnTo>
                    <a:pt x="304898" y="294606"/>
                  </a:lnTo>
                  <a:lnTo>
                    <a:pt x="242011" y="287707"/>
                  </a:lnTo>
                  <a:lnTo>
                    <a:pt x="184102" y="276722"/>
                  </a:lnTo>
                  <a:lnTo>
                    <a:pt x="132223" y="262072"/>
                  </a:lnTo>
                  <a:lnTo>
                    <a:pt x="87422" y="244176"/>
                  </a:lnTo>
                  <a:lnTo>
                    <a:pt x="50749" y="223455"/>
                  </a:lnTo>
                  <a:lnTo>
                    <a:pt x="5988" y="175218"/>
                  </a:lnTo>
                  <a:lnTo>
                    <a:pt x="0" y="14854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938310" y="4193414"/>
            <a:ext cx="547370" cy="1841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000" spc="-10" dirty="0">
                <a:latin typeface="Arial MT"/>
                <a:cs typeface="Arial MT"/>
              </a:rPr>
              <a:t>CD=&gt;AB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12017" y="4193414"/>
            <a:ext cx="547370" cy="1841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000" spc="-10" dirty="0">
                <a:latin typeface="Arial MT"/>
                <a:cs typeface="Arial MT"/>
              </a:rPr>
              <a:t>AD=&gt;BC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78483" y="4193414"/>
            <a:ext cx="547370" cy="1841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000" spc="-10" dirty="0">
                <a:latin typeface="Arial MT"/>
                <a:cs typeface="Arial MT"/>
              </a:rPr>
              <a:t>AC=&gt;BD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82162" y="4193414"/>
            <a:ext cx="547370" cy="1841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000" spc="-10" dirty="0">
                <a:latin typeface="Arial MT"/>
                <a:cs typeface="Arial MT"/>
              </a:rPr>
              <a:t>AB=&gt;CD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656581" y="5336606"/>
            <a:ext cx="746125" cy="299720"/>
            <a:chOff x="2656581" y="5336606"/>
            <a:chExt cx="746125" cy="299720"/>
          </a:xfrm>
        </p:grpSpPr>
        <p:sp>
          <p:nvSpPr>
            <p:cNvPr id="26" name="object 26"/>
            <p:cNvSpPr/>
            <p:nvPr/>
          </p:nvSpPr>
          <p:spPr>
            <a:xfrm>
              <a:off x="2657850" y="5337875"/>
              <a:ext cx="743585" cy="297180"/>
            </a:xfrm>
            <a:custGeom>
              <a:avLst/>
              <a:gdLst/>
              <a:ahLst/>
              <a:cxnLst/>
              <a:rect l="l" t="t" r="r" b="b"/>
              <a:pathLst>
                <a:path w="743585" h="297179">
                  <a:moveTo>
                    <a:pt x="371734" y="0"/>
                  </a:moveTo>
                  <a:lnTo>
                    <a:pt x="304914" y="2392"/>
                  </a:lnTo>
                  <a:lnTo>
                    <a:pt x="242024" y="9289"/>
                  </a:lnTo>
                  <a:lnTo>
                    <a:pt x="184113" y="20272"/>
                  </a:lnTo>
                  <a:lnTo>
                    <a:pt x="132231" y="34920"/>
                  </a:lnTo>
                  <a:lnTo>
                    <a:pt x="87427" y="52816"/>
                  </a:lnTo>
                  <a:lnTo>
                    <a:pt x="50752" y="73540"/>
                  </a:lnTo>
                  <a:lnTo>
                    <a:pt x="5989" y="121792"/>
                  </a:lnTo>
                  <a:lnTo>
                    <a:pt x="0" y="148483"/>
                  </a:lnTo>
                  <a:lnTo>
                    <a:pt x="5989" y="175174"/>
                  </a:lnTo>
                  <a:lnTo>
                    <a:pt x="50752" y="223429"/>
                  </a:lnTo>
                  <a:lnTo>
                    <a:pt x="87427" y="244153"/>
                  </a:lnTo>
                  <a:lnTo>
                    <a:pt x="132231" y="262050"/>
                  </a:lnTo>
                  <a:lnTo>
                    <a:pt x="184113" y="276699"/>
                  </a:lnTo>
                  <a:lnTo>
                    <a:pt x="242024" y="287682"/>
                  </a:lnTo>
                  <a:lnTo>
                    <a:pt x="304914" y="294580"/>
                  </a:lnTo>
                  <a:lnTo>
                    <a:pt x="371734" y="296972"/>
                  </a:lnTo>
                  <a:lnTo>
                    <a:pt x="438552" y="294580"/>
                  </a:lnTo>
                  <a:lnTo>
                    <a:pt x="501441" y="287682"/>
                  </a:lnTo>
                  <a:lnTo>
                    <a:pt x="559350" y="276699"/>
                  </a:lnTo>
                  <a:lnTo>
                    <a:pt x="611230" y="262050"/>
                  </a:lnTo>
                  <a:lnTo>
                    <a:pt x="656030" y="244153"/>
                  </a:lnTo>
                  <a:lnTo>
                    <a:pt x="692703" y="223429"/>
                  </a:lnTo>
                  <a:lnTo>
                    <a:pt x="737463" y="175174"/>
                  </a:lnTo>
                  <a:lnTo>
                    <a:pt x="743451" y="148483"/>
                  </a:lnTo>
                  <a:lnTo>
                    <a:pt x="737463" y="121792"/>
                  </a:lnTo>
                  <a:lnTo>
                    <a:pt x="692703" y="73540"/>
                  </a:lnTo>
                  <a:lnTo>
                    <a:pt x="656030" y="52816"/>
                  </a:lnTo>
                  <a:lnTo>
                    <a:pt x="611230" y="34920"/>
                  </a:lnTo>
                  <a:lnTo>
                    <a:pt x="559350" y="20272"/>
                  </a:lnTo>
                  <a:lnTo>
                    <a:pt x="501441" y="9289"/>
                  </a:lnTo>
                  <a:lnTo>
                    <a:pt x="438552" y="2392"/>
                  </a:lnTo>
                  <a:lnTo>
                    <a:pt x="37173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57851" y="5337876"/>
              <a:ext cx="743585" cy="297180"/>
            </a:xfrm>
            <a:custGeom>
              <a:avLst/>
              <a:gdLst/>
              <a:ahLst/>
              <a:cxnLst/>
              <a:rect l="l" t="t" r="r" b="b"/>
              <a:pathLst>
                <a:path w="743585" h="297179">
                  <a:moveTo>
                    <a:pt x="0" y="148482"/>
                  </a:moveTo>
                  <a:lnTo>
                    <a:pt x="23256" y="96671"/>
                  </a:lnTo>
                  <a:lnTo>
                    <a:pt x="87427" y="52816"/>
                  </a:lnTo>
                  <a:lnTo>
                    <a:pt x="132231" y="34920"/>
                  </a:lnTo>
                  <a:lnTo>
                    <a:pt x="184113" y="20272"/>
                  </a:lnTo>
                  <a:lnTo>
                    <a:pt x="242024" y="9289"/>
                  </a:lnTo>
                  <a:lnTo>
                    <a:pt x="304914" y="2392"/>
                  </a:lnTo>
                  <a:lnTo>
                    <a:pt x="371734" y="0"/>
                  </a:lnTo>
                  <a:lnTo>
                    <a:pt x="438552" y="2392"/>
                  </a:lnTo>
                  <a:lnTo>
                    <a:pt x="501441" y="9289"/>
                  </a:lnTo>
                  <a:lnTo>
                    <a:pt x="559350" y="20272"/>
                  </a:lnTo>
                  <a:lnTo>
                    <a:pt x="611230" y="34920"/>
                  </a:lnTo>
                  <a:lnTo>
                    <a:pt x="656031" y="52816"/>
                  </a:lnTo>
                  <a:lnTo>
                    <a:pt x="692703" y="73540"/>
                  </a:lnTo>
                  <a:lnTo>
                    <a:pt x="737463" y="121792"/>
                  </a:lnTo>
                  <a:lnTo>
                    <a:pt x="743451" y="148482"/>
                  </a:lnTo>
                  <a:lnTo>
                    <a:pt x="737463" y="175174"/>
                  </a:lnTo>
                  <a:lnTo>
                    <a:pt x="720197" y="200295"/>
                  </a:lnTo>
                  <a:lnTo>
                    <a:pt x="656031" y="244152"/>
                  </a:lnTo>
                  <a:lnTo>
                    <a:pt x="611230" y="262049"/>
                  </a:lnTo>
                  <a:lnTo>
                    <a:pt x="559350" y="276699"/>
                  </a:lnTo>
                  <a:lnTo>
                    <a:pt x="501441" y="287682"/>
                  </a:lnTo>
                  <a:lnTo>
                    <a:pt x="438552" y="294579"/>
                  </a:lnTo>
                  <a:lnTo>
                    <a:pt x="371734" y="296971"/>
                  </a:lnTo>
                  <a:lnTo>
                    <a:pt x="304914" y="294579"/>
                  </a:lnTo>
                  <a:lnTo>
                    <a:pt x="242024" y="287682"/>
                  </a:lnTo>
                  <a:lnTo>
                    <a:pt x="184113" y="276699"/>
                  </a:lnTo>
                  <a:lnTo>
                    <a:pt x="132231" y="262049"/>
                  </a:lnTo>
                  <a:lnTo>
                    <a:pt x="87427" y="244152"/>
                  </a:lnTo>
                  <a:lnTo>
                    <a:pt x="50752" y="223428"/>
                  </a:lnTo>
                  <a:lnTo>
                    <a:pt x="5989" y="175174"/>
                  </a:lnTo>
                  <a:lnTo>
                    <a:pt x="0" y="14848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756055" y="5381275"/>
            <a:ext cx="547370" cy="1841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000" spc="-10" dirty="0">
                <a:latin typeface="Arial MT"/>
                <a:cs typeface="Arial MT"/>
              </a:rPr>
              <a:t>D=&gt;ABC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45552" y="5381275"/>
            <a:ext cx="547370" cy="1841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000" spc="-10" dirty="0">
                <a:latin typeface="Arial MT"/>
                <a:cs typeface="Arial MT"/>
              </a:rPr>
              <a:t>C=&gt;ABD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35047" y="5381275"/>
            <a:ext cx="547370" cy="1841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000" spc="-10" dirty="0">
                <a:latin typeface="Arial MT"/>
                <a:cs typeface="Arial MT"/>
              </a:rPr>
              <a:t>B=&gt;ACD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24543" y="5381275"/>
            <a:ext cx="547370" cy="1841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000" spc="-10" dirty="0">
                <a:latin typeface="Arial MT"/>
                <a:cs typeface="Arial MT"/>
              </a:rPr>
              <a:t>A=&gt;BCD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693975" y="2691583"/>
            <a:ext cx="5464810" cy="3272154"/>
            <a:chOff x="1693975" y="2691583"/>
            <a:chExt cx="5464810" cy="3272154"/>
          </a:xfrm>
        </p:grpSpPr>
        <p:sp>
          <p:nvSpPr>
            <p:cNvPr id="33" name="object 33"/>
            <p:cNvSpPr/>
            <p:nvPr/>
          </p:nvSpPr>
          <p:spPr>
            <a:xfrm>
              <a:off x="2211790" y="3407578"/>
              <a:ext cx="4944110" cy="1930400"/>
            </a:xfrm>
            <a:custGeom>
              <a:avLst/>
              <a:gdLst/>
              <a:ahLst/>
              <a:cxnLst/>
              <a:rect l="l" t="t" r="r" b="b"/>
              <a:pathLst>
                <a:path w="4944109" h="1930400">
                  <a:moveTo>
                    <a:pt x="2007291" y="0"/>
                  </a:moveTo>
                  <a:lnTo>
                    <a:pt x="0" y="742369"/>
                  </a:lnTo>
                </a:path>
                <a:path w="4944109" h="1930400">
                  <a:moveTo>
                    <a:pt x="817795" y="0"/>
                  </a:moveTo>
                  <a:lnTo>
                    <a:pt x="0" y="742369"/>
                  </a:lnTo>
                </a:path>
                <a:path w="4944109" h="1930400">
                  <a:moveTo>
                    <a:pt x="817795" y="0"/>
                  </a:moveTo>
                  <a:lnTo>
                    <a:pt x="1040825" y="742369"/>
                  </a:lnTo>
                </a:path>
                <a:path w="4944109" h="1930400">
                  <a:moveTo>
                    <a:pt x="3196787" y="0"/>
                  </a:moveTo>
                  <a:lnTo>
                    <a:pt x="1040825" y="742369"/>
                  </a:lnTo>
                </a:path>
                <a:path w="4944109" h="1930400">
                  <a:moveTo>
                    <a:pt x="4386283" y="0"/>
                  </a:moveTo>
                  <a:lnTo>
                    <a:pt x="2007291" y="742369"/>
                  </a:lnTo>
                </a:path>
                <a:path w="4944109" h="1930400">
                  <a:moveTo>
                    <a:pt x="2007291" y="0"/>
                  </a:moveTo>
                  <a:lnTo>
                    <a:pt x="2973756" y="742369"/>
                  </a:lnTo>
                </a:path>
                <a:path w="4944109" h="1930400">
                  <a:moveTo>
                    <a:pt x="3196787" y="0"/>
                  </a:moveTo>
                  <a:lnTo>
                    <a:pt x="2973756" y="742369"/>
                  </a:lnTo>
                </a:path>
                <a:path w="4944109" h="1930400">
                  <a:moveTo>
                    <a:pt x="2007291" y="0"/>
                  </a:moveTo>
                  <a:lnTo>
                    <a:pt x="3940222" y="742369"/>
                  </a:lnTo>
                </a:path>
                <a:path w="4944109" h="1930400">
                  <a:moveTo>
                    <a:pt x="4386283" y="0"/>
                  </a:moveTo>
                  <a:lnTo>
                    <a:pt x="3940222" y="742369"/>
                  </a:lnTo>
                </a:path>
                <a:path w="4944109" h="1930400">
                  <a:moveTo>
                    <a:pt x="3196787" y="0"/>
                  </a:moveTo>
                  <a:lnTo>
                    <a:pt x="4943817" y="742369"/>
                  </a:lnTo>
                </a:path>
                <a:path w="4944109" h="1930400">
                  <a:moveTo>
                    <a:pt x="4386283" y="0"/>
                  </a:moveTo>
                  <a:lnTo>
                    <a:pt x="4943817" y="742369"/>
                  </a:lnTo>
                </a:path>
                <a:path w="4944109" h="1930400">
                  <a:moveTo>
                    <a:pt x="0" y="1039369"/>
                  </a:moveTo>
                  <a:lnTo>
                    <a:pt x="817795" y="1930298"/>
                  </a:lnTo>
                </a:path>
                <a:path w="4944109" h="1930400">
                  <a:moveTo>
                    <a:pt x="1040825" y="1039369"/>
                  </a:moveTo>
                  <a:lnTo>
                    <a:pt x="817795" y="1930298"/>
                  </a:lnTo>
                </a:path>
                <a:path w="4944109" h="1930400">
                  <a:moveTo>
                    <a:pt x="2973756" y="1039369"/>
                  </a:moveTo>
                  <a:lnTo>
                    <a:pt x="817795" y="1930298"/>
                  </a:lnTo>
                </a:path>
                <a:path w="4944109" h="1930400">
                  <a:moveTo>
                    <a:pt x="0" y="1039369"/>
                  </a:moveTo>
                  <a:lnTo>
                    <a:pt x="2007291" y="1930298"/>
                  </a:lnTo>
                </a:path>
                <a:path w="4944109" h="1930400">
                  <a:moveTo>
                    <a:pt x="2007291" y="1039369"/>
                  </a:moveTo>
                  <a:lnTo>
                    <a:pt x="2007291" y="1930298"/>
                  </a:lnTo>
                </a:path>
                <a:path w="4944109" h="1930400">
                  <a:moveTo>
                    <a:pt x="3940222" y="1039369"/>
                  </a:moveTo>
                  <a:lnTo>
                    <a:pt x="2007291" y="1930298"/>
                  </a:lnTo>
                </a:path>
                <a:path w="4944109" h="1930400">
                  <a:moveTo>
                    <a:pt x="1040825" y="1039369"/>
                  </a:moveTo>
                  <a:lnTo>
                    <a:pt x="3196787" y="1930298"/>
                  </a:lnTo>
                </a:path>
                <a:path w="4944109" h="1930400">
                  <a:moveTo>
                    <a:pt x="2007291" y="1039369"/>
                  </a:moveTo>
                  <a:lnTo>
                    <a:pt x="3196787" y="1930298"/>
                  </a:lnTo>
                </a:path>
                <a:path w="4944109" h="1930400">
                  <a:moveTo>
                    <a:pt x="4943817" y="1039369"/>
                  </a:moveTo>
                  <a:lnTo>
                    <a:pt x="3196787" y="1930298"/>
                  </a:lnTo>
                </a:path>
                <a:path w="4944109" h="1930400">
                  <a:moveTo>
                    <a:pt x="2973756" y="1039369"/>
                  </a:moveTo>
                  <a:lnTo>
                    <a:pt x="4386283" y="1930298"/>
                  </a:lnTo>
                </a:path>
                <a:path w="4944109" h="1930400">
                  <a:moveTo>
                    <a:pt x="3940222" y="1039369"/>
                  </a:moveTo>
                  <a:lnTo>
                    <a:pt x="4386283" y="1930298"/>
                  </a:lnTo>
                </a:path>
                <a:path w="4944109" h="1930400">
                  <a:moveTo>
                    <a:pt x="4943817" y="1039369"/>
                  </a:moveTo>
                  <a:lnTo>
                    <a:pt x="4386283" y="1930298"/>
                  </a:lnTo>
                </a:path>
              </a:pathLst>
            </a:custGeom>
            <a:ln w="60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13025" y="2710633"/>
              <a:ext cx="4292600" cy="3234055"/>
            </a:xfrm>
            <a:custGeom>
              <a:avLst/>
              <a:gdLst/>
              <a:ahLst/>
              <a:cxnLst/>
              <a:rect l="l" t="t" r="r" b="b"/>
              <a:pathLst>
                <a:path w="4292600" h="3234054">
                  <a:moveTo>
                    <a:pt x="287224" y="370573"/>
                  </a:moveTo>
                  <a:lnTo>
                    <a:pt x="311536" y="328906"/>
                  </a:lnTo>
                  <a:lnTo>
                    <a:pt x="334394" y="288181"/>
                  </a:lnTo>
                  <a:lnTo>
                    <a:pt x="356321" y="248747"/>
                  </a:lnTo>
                  <a:lnTo>
                    <a:pt x="377841" y="210953"/>
                  </a:lnTo>
                  <a:lnTo>
                    <a:pt x="399477" y="175149"/>
                  </a:lnTo>
                  <a:lnTo>
                    <a:pt x="421753" y="141682"/>
                  </a:lnTo>
                  <a:lnTo>
                    <a:pt x="445192" y="110903"/>
                  </a:lnTo>
                  <a:lnTo>
                    <a:pt x="497655" y="58801"/>
                  </a:lnTo>
                  <a:lnTo>
                    <a:pt x="561051" y="21636"/>
                  </a:lnTo>
                  <a:lnTo>
                    <a:pt x="598159" y="9526"/>
                  </a:lnTo>
                  <a:lnTo>
                    <a:pt x="639570" y="2198"/>
                  </a:lnTo>
                  <a:lnTo>
                    <a:pt x="685809" y="0"/>
                  </a:lnTo>
                  <a:lnTo>
                    <a:pt x="737398" y="3280"/>
                  </a:lnTo>
                  <a:lnTo>
                    <a:pt x="794863" y="12388"/>
                  </a:lnTo>
                  <a:lnTo>
                    <a:pt x="858724" y="27673"/>
                  </a:lnTo>
                  <a:lnTo>
                    <a:pt x="921695" y="47089"/>
                  </a:lnTo>
                  <a:lnTo>
                    <a:pt x="992757" y="72760"/>
                  </a:lnTo>
                  <a:lnTo>
                    <a:pt x="1031035" y="87782"/>
                  </a:lnTo>
                  <a:lnTo>
                    <a:pt x="1070988" y="104176"/>
                  </a:lnTo>
                  <a:lnTo>
                    <a:pt x="1112503" y="121881"/>
                  </a:lnTo>
                  <a:lnTo>
                    <a:pt x="1155462" y="140830"/>
                  </a:lnTo>
                  <a:lnTo>
                    <a:pt x="1199751" y="160962"/>
                  </a:lnTo>
                  <a:lnTo>
                    <a:pt x="1245255" y="182213"/>
                  </a:lnTo>
                  <a:lnTo>
                    <a:pt x="1291856" y="204518"/>
                  </a:lnTo>
                  <a:lnTo>
                    <a:pt x="1339440" y="227815"/>
                  </a:lnTo>
                  <a:lnTo>
                    <a:pt x="1387891" y="252040"/>
                  </a:lnTo>
                  <a:lnTo>
                    <a:pt x="1437094" y="277128"/>
                  </a:lnTo>
                  <a:lnTo>
                    <a:pt x="1486932" y="303018"/>
                  </a:lnTo>
                  <a:lnTo>
                    <a:pt x="1537291" y="329644"/>
                  </a:lnTo>
                  <a:lnTo>
                    <a:pt x="1588054" y="356944"/>
                  </a:lnTo>
                  <a:lnTo>
                    <a:pt x="1639107" y="384854"/>
                  </a:lnTo>
                  <a:lnTo>
                    <a:pt x="1690333" y="413310"/>
                  </a:lnTo>
                  <a:lnTo>
                    <a:pt x="1741616" y="442249"/>
                  </a:lnTo>
                  <a:lnTo>
                    <a:pt x="1792842" y="471606"/>
                  </a:lnTo>
                  <a:lnTo>
                    <a:pt x="1843895" y="501320"/>
                  </a:lnTo>
                  <a:lnTo>
                    <a:pt x="1894658" y="531325"/>
                  </a:lnTo>
                  <a:lnTo>
                    <a:pt x="1945017" y="561559"/>
                  </a:lnTo>
                  <a:lnTo>
                    <a:pt x="1994855" y="591957"/>
                  </a:lnTo>
                  <a:lnTo>
                    <a:pt x="2044058" y="622456"/>
                  </a:lnTo>
                  <a:lnTo>
                    <a:pt x="2092509" y="652993"/>
                  </a:lnTo>
                  <a:lnTo>
                    <a:pt x="2140093" y="683504"/>
                  </a:lnTo>
                  <a:lnTo>
                    <a:pt x="2186694" y="713926"/>
                  </a:lnTo>
                  <a:lnTo>
                    <a:pt x="2232197" y="744194"/>
                  </a:lnTo>
                  <a:lnTo>
                    <a:pt x="2276486" y="774246"/>
                  </a:lnTo>
                  <a:lnTo>
                    <a:pt x="2319446" y="804017"/>
                  </a:lnTo>
                  <a:lnTo>
                    <a:pt x="2360960" y="833444"/>
                  </a:lnTo>
                  <a:lnTo>
                    <a:pt x="2400914" y="862463"/>
                  </a:lnTo>
                  <a:lnTo>
                    <a:pt x="2439191" y="891012"/>
                  </a:lnTo>
                  <a:lnTo>
                    <a:pt x="2475677" y="919026"/>
                  </a:lnTo>
                  <a:lnTo>
                    <a:pt x="2510254" y="946441"/>
                  </a:lnTo>
                  <a:lnTo>
                    <a:pt x="2542809" y="973195"/>
                  </a:lnTo>
                  <a:lnTo>
                    <a:pt x="2573224" y="999223"/>
                  </a:lnTo>
                  <a:lnTo>
                    <a:pt x="2615203" y="1038057"/>
                  </a:lnTo>
                  <a:lnTo>
                    <a:pt x="2653396" y="1077573"/>
                  </a:lnTo>
                  <a:lnTo>
                    <a:pt x="2688077" y="1117695"/>
                  </a:lnTo>
                  <a:lnTo>
                    <a:pt x="2719520" y="1158343"/>
                  </a:lnTo>
                  <a:lnTo>
                    <a:pt x="2747998" y="1199440"/>
                  </a:lnTo>
                  <a:lnTo>
                    <a:pt x="2773783" y="1240907"/>
                  </a:lnTo>
                  <a:lnTo>
                    <a:pt x="2797149" y="1282668"/>
                  </a:lnTo>
                  <a:lnTo>
                    <a:pt x="2818369" y="1324642"/>
                  </a:lnTo>
                  <a:lnTo>
                    <a:pt x="2837716" y="1366754"/>
                  </a:lnTo>
                  <a:lnTo>
                    <a:pt x="2855463" y="1408924"/>
                  </a:lnTo>
                  <a:lnTo>
                    <a:pt x="2871883" y="1451074"/>
                  </a:lnTo>
                  <a:lnTo>
                    <a:pt x="2887250" y="1493127"/>
                  </a:lnTo>
                  <a:lnTo>
                    <a:pt x="2901837" y="1535004"/>
                  </a:lnTo>
                  <a:lnTo>
                    <a:pt x="2915916" y="1576628"/>
                  </a:lnTo>
                  <a:lnTo>
                    <a:pt x="2929762" y="1617920"/>
                  </a:lnTo>
                  <a:lnTo>
                    <a:pt x="2943646" y="1658802"/>
                  </a:lnTo>
                  <a:lnTo>
                    <a:pt x="2957842" y="1699197"/>
                  </a:lnTo>
                  <a:lnTo>
                    <a:pt x="2972624" y="1739025"/>
                  </a:lnTo>
                  <a:lnTo>
                    <a:pt x="2988264" y="1778210"/>
                  </a:lnTo>
                  <a:lnTo>
                    <a:pt x="3005036" y="1816674"/>
                  </a:lnTo>
                  <a:lnTo>
                    <a:pt x="3023212" y="1854337"/>
                  </a:lnTo>
                  <a:lnTo>
                    <a:pt x="3043067" y="1891122"/>
                  </a:lnTo>
                  <a:lnTo>
                    <a:pt x="3064872" y="1926951"/>
                  </a:lnTo>
                  <a:lnTo>
                    <a:pt x="3088901" y="1961747"/>
                  </a:lnTo>
                  <a:lnTo>
                    <a:pt x="3115428" y="1995430"/>
                  </a:lnTo>
                  <a:lnTo>
                    <a:pt x="3144724" y="2027923"/>
                  </a:lnTo>
                  <a:lnTo>
                    <a:pt x="3178367" y="2060662"/>
                  </a:lnTo>
                  <a:lnTo>
                    <a:pt x="3215075" y="2092600"/>
                  </a:lnTo>
                  <a:lnTo>
                    <a:pt x="3254529" y="2123759"/>
                  </a:lnTo>
                  <a:lnTo>
                    <a:pt x="3296412" y="2154161"/>
                  </a:lnTo>
                  <a:lnTo>
                    <a:pt x="3340406" y="2183828"/>
                  </a:lnTo>
                  <a:lnTo>
                    <a:pt x="3386192" y="2212782"/>
                  </a:lnTo>
                  <a:lnTo>
                    <a:pt x="3433452" y="2241044"/>
                  </a:lnTo>
                  <a:lnTo>
                    <a:pt x="3481867" y="2268637"/>
                  </a:lnTo>
                  <a:lnTo>
                    <a:pt x="3531121" y="2295583"/>
                  </a:lnTo>
                  <a:lnTo>
                    <a:pt x="3580893" y="2321903"/>
                  </a:lnTo>
                  <a:lnTo>
                    <a:pt x="3630867" y="2347619"/>
                  </a:lnTo>
                  <a:lnTo>
                    <a:pt x="3680724" y="2372754"/>
                  </a:lnTo>
                  <a:lnTo>
                    <a:pt x="3730145" y="2397330"/>
                  </a:lnTo>
                  <a:lnTo>
                    <a:pt x="3778813" y="2421367"/>
                  </a:lnTo>
                  <a:lnTo>
                    <a:pt x="3826410" y="2444889"/>
                  </a:lnTo>
                  <a:lnTo>
                    <a:pt x="3872616" y="2467918"/>
                  </a:lnTo>
                  <a:lnTo>
                    <a:pt x="3917114" y="2490474"/>
                  </a:lnTo>
                  <a:lnTo>
                    <a:pt x="3959587" y="2512581"/>
                  </a:lnTo>
                  <a:lnTo>
                    <a:pt x="3999714" y="2534259"/>
                  </a:lnTo>
                  <a:lnTo>
                    <a:pt x="4037179" y="2555532"/>
                  </a:lnTo>
                  <a:lnTo>
                    <a:pt x="4071663" y="2576420"/>
                  </a:lnTo>
                  <a:lnTo>
                    <a:pt x="4130415" y="2617133"/>
                  </a:lnTo>
                  <a:lnTo>
                    <a:pt x="4173424" y="2656573"/>
                  </a:lnTo>
                  <a:lnTo>
                    <a:pt x="4201110" y="2687967"/>
                  </a:lnTo>
                  <a:lnTo>
                    <a:pt x="4226510" y="2717482"/>
                  </a:lnTo>
                  <a:lnTo>
                    <a:pt x="4267404" y="2771483"/>
                  </a:lnTo>
                  <a:lnTo>
                    <a:pt x="4290010" y="2819793"/>
                  </a:lnTo>
                  <a:lnTo>
                    <a:pt x="4292550" y="2842196"/>
                  </a:lnTo>
                  <a:lnTo>
                    <a:pt x="4288232" y="2863634"/>
                  </a:lnTo>
                  <a:lnTo>
                    <a:pt x="4255974" y="2904223"/>
                  </a:lnTo>
                  <a:lnTo>
                    <a:pt x="4187140" y="2942780"/>
                  </a:lnTo>
                  <a:lnTo>
                    <a:pt x="4137102" y="2961678"/>
                  </a:lnTo>
                  <a:lnTo>
                    <a:pt x="4075634" y="2980525"/>
                  </a:lnTo>
                  <a:lnTo>
                    <a:pt x="4001974" y="2999473"/>
                  </a:lnTo>
                  <a:lnTo>
                    <a:pt x="3942423" y="3012907"/>
                  </a:lnTo>
                  <a:lnTo>
                    <a:pt x="3873419" y="3027125"/>
                  </a:lnTo>
                  <a:lnTo>
                    <a:pt x="3835630" y="3034477"/>
                  </a:lnTo>
                  <a:lnTo>
                    <a:pt x="3795785" y="3041965"/>
                  </a:lnTo>
                  <a:lnTo>
                    <a:pt x="3753988" y="3049569"/>
                  </a:lnTo>
                  <a:lnTo>
                    <a:pt x="3710342" y="3057267"/>
                  </a:lnTo>
                  <a:lnTo>
                    <a:pt x="3664949" y="3065041"/>
                  </a:lnTo>
                  <a:lnTo>
                    <a:pt x="3617911" y="3072870"/>
                  </a:lnTo>
                  <a:lnTo>
                    <a:pt x="3569331" y="3080733"/>
                  </a:lnTo>
                  <a:lnTo>
                    <a:pt x="3519312" y="3088612"/>
                  </a:lnTo>
                  <a:lnTo>
                    <a:pt x="3467957" y="3096485"/>
                  </a:lnTo>
                  <a:lnTo>
                    <a:pt x="3415368" y="3104332"/>
                  </a:lnTo>
                  <a:lnTo>
                    <a:pt x="3361648" y="3112134"/>
                  </a:lnTo>
                  <a:lnTo>
                    <a:pt x="3306900" y="3119870"/>
                  </a:lnTo>
                  <a:lnTo>
                    <a:pt x="3251226" y="3127520"/>
                  </a:lnTo>
                  <a:lnTo>
                    <a:pt x="3194728" y="3135065"/>
                  </a:lnTo>
                  <a:lnTo>
                    <a:pt x="3137510" y="3142483"/>
                  </a:lnTo>
                  <a:lnTo>
                    <a:pt x="3079674" y="3149755"/>
                  </a:lnTo>
                  <a:lnTo>
                    <a:pt x="3021323" y="3156860"/>
                  </a:lnTo>
                  <a:lnTo>
                    <a:pt x="2962559" y="3163779"/>
                  </a:lnTo>
                  <a:lnTo>
                    <a:pt x="2903485" y="3170492"/>
                  </a:lnTo>
                  <a:lnTo>
                    <a:pt x="2844204" y="3176977"/>
                  </a:lnTo>
                  <a:lnTo>
                    <a:pt x="2784818" y="3183216"/>
                  </a:lnTo>
                  <a:lnTo>
                    <a:pt x="2725430" y="3189188"/>
                  </a:lnTo>
                  <a:lnTo>
                    <a:pt x="2666143" y="3194872"/>
                  </a:lnTo>
                  <a:lnTo>
                    <a:pt x="2607059" y="3200249"/>
                  </a:lnTo>
                  <a:lnTo>
                    <a:pt x="2548281" y="3205299"/>
                  </a:lnTo>
                  <a:lnTo>
                    <a:pt x="2489912" y="3210002"/>
                  </a:lnTo>
                  <a:lnTo>
                    <a:pt x="2432054" y="3214336"/>
                  </a:lnTo>
                  <a:lnTo>
                    <a:pt x="2374810" y="3218283"/>
                  </a:lnTo>
                  <a:lnTo>
                    <a:pt x="2318282" y="3221822"/>
                  </a:lnTo>
                  <a:lnTo>
                    <a:pt x="2262573" y="3224933"/>
                  </a:lnTo>
                  <a:lnTo>
                    <a:pt x="2207787" y="3227596"/>
                  </a:lnTo>
                  <a:lnTo>
                    <a:pt x="2154024" y="3229791"/>
                  </a:lnTo>
                  <a:lnTo>
                    <a:pt x="2101389" y="3231497"/>
                  </a:lnTo>
                  <a:lnTo>
                    <a:pt x="2049984" y="3232694"/>
                  </a:lnTo>
                  <a:lnTo>
                    <a:pt x="1999911" y="3233363"/>
                  </a:lnTo>
                  <a:lnTo>
                    <a:pt x="1951273" y="3233483"/>
                  </a:lnTo>
                  <a:lnTo>
                    <a:pt x="1904172" y="3233034"/>
                  </a:lnTo>
                  <a:lnTo>
                    <a:pt x="1858713" y="3231996"/>
                  </a:lnTo>
                  <a:lnTo>
                    <a:pt x="1814996" y="3230349"/>
                  </a:lnTo>
                  <a:lnTo>
                    <a:pt x="1773124" y="3228073"/>
                  </a:lnTo>
                  <a:lnTo>
                    <a:pt x="1713532" y="3223974"/>
                  </a:lnTo>
                  <a:lnTo>
                    <a:pt x="1654777" y="3219285"/>
                  </a:lnTo>
                  <a:lnTo>
                    <a:pt x="1596874" y="3213986"/>
                  </a:lnTo>
                  <a:lnTo>
                    <a:pt x="1539834" y="3208058"/>
                  </a:lnTo>
                  <a:lnTo>
                    <a:pt x="1483670" y="3201482"/>
                  </a:lnTo>
                  <a:lnTo>
                    <a:pt x="1428396" y="3194240"/>
                  </a:lnTo>
                  <a:lnTo>
                    <a:pt x="1374023" y="3186312"/>
                  </a:lnTo>
                  <a:lnTo>
                    <a:pt x="1320564" y="3177679"/>
                  </a:lnTo>
                  <a:lnTo>
                    <a:pt x="1268033" y="3168323"/>
                  </a:lnTo>
                  <a:lnTo>
                    <a:pt x="1216441" y="3158223"/>
                  </a:lnTo>
                  <a:lnTo>
                    <a:pt x="1165802" y="3147361"/>
                  </a:lnTo>
                  <a:lnTo>
                    <a:pt x="1116128" y="3135719"/>
                  </a:lnTo>
                  <a:lnTo>
                    <a:pt x="1067432" y="3123276"/>
                  </a:lnTo>
                  <a:lnTo>
                    <a:pt x="1019727" y="3110014"/>
                  </a:lnTo>
                  <a:lnTo>
                    <a:pt x="973024" y="3095914"/>
                  </a:lnTo>
                  <a:lnTo>
                    <a:pt x="927338" y="3080956"/>
                  </a:lnTo>
                  <a:lnTo>
                    <a:pt x="882681" y="3065123"/>
                  </a:lnTo>
                  <a:lnTo>
                    <a:pt x="839065" y="3048393"/>
                  </a:lnTo>
                  <a:lnTo>
                    <a:pt x="796503" y="3030750"/>
                  </a:lnTo>
                  <a:lnTo>
                    <a:pt x="755008" y="3012173"/>
                  </a:lnTo>
                  <a:lnTo>
                    <a:pt x="714592" y="2992644"/>
                  </a:lnTo>
                  <a:lnTo>
                    <a:pt x="675269" y="2972143"/>
                  </a:lnTo>
                  <a:lnTo>
                    <a:pt x="637050" y="2950651"/>
                  </a:lnTo>
                  <a:lnTo>
                    <a:pt x="599949" y="2928150"/>
                  </a:lnTo>
                  <a:lnTo>
                    <a:pt x="563979" y="2904620"/>
                  </a:lnTo>
                  <a:lnTo>
                    <a:pt x="529151" y="2880042"/>
                  </a:lnTo>
                  <a:lnTo>
                    <a:pt x="495479" y="2854398"/>
                  </a:lnTo>
                  <a:lnTo>
                    <a:pt x="462975" y="2827667"/>
                  </a:lnTo>
                  <a:lnTo>
                    <a:pt x="431653" y="2799832"/>
                  </a:lnTo>
                  <a:lnTo>
                    <a:pt x="401524" y="2770873"/>
                  </a:lnTo>
                  <a:lnTo>
                    <a:pt x="370683" y="2738022"/>
                  </a:lnTo>
                  <a:lnTo>
                    <a:pt x="341407" y="2702841"/>
                  </a:lnTo>
                  <a:lnTo>
                    <a:pt x="313655" y="2665478"/>
                  </a:lnTo>
                  <a:lnTo>
                    <a:pt x="287391" y="2626082"/>
                  </a:lnTo>
                  <a:lnTo>
                    <a:pt x="262574" y="2584801"/>
                  </a:lnTo>
                  <a:lnTo>
                    <a:pt x="239166" y="2541784"/>
                  </a:lnTo>
                  <a:lnTo>
                    <a:pt x="217126" y="2497178"/>
                  </a:lnTo>
                  <a:lnTo>
                    <a:pt x="196418" y="2451133"/>
                  </a:lnTo>
                  <a:lnTo>
                    <a:pt x="177000" y="2403796"/>
                  </a:lnTo>
                  <a:lnTo>
                    <a:pt x="158835" y="2355317"/>
                  </a:lnTo>
                  <a:lnTo>
                    <a:pt x="141883" y="2305843"/>
                  </a:lnTo>
                  <a:lnTo>
                    <a:pt x="126105" y="2255523"/>
                  </a:lnTo>
                  <a:lnTo>
                    <a:pt x="111462" y="2204506"/>
                  </a:lnTo>
                  <a:lnTo>
                    <a:pt x="97915" y="2152939"/>
                  </a:lnTo>
                  <a:lnTo>
                    <a:pt x="85425" y="2100971"/>
                  </a:lnTo>
                  <a:lnTo>
                    <a:pt x="73953" y="2048750"/>
                  </a:lnTo>
                  <a:lnTo>
                    <a:pt x="63460" y="1996426"/>
                  </a:lnTo>
                  <a:lnTo>
                    <a:pt x="53907" y="1944145"/>
                  </a:lnTo>
                  <a:lnTo>
                    <a:pt x="45255" y="1892058"/>
                  </a:lnTo>
                  <a:lnTo>
                    <a:pt x="37464" y="1840311"/>
                  </a:lnTo>
                  <a:lnTo>
                    <a:pt x="30496" y="1789054"/>
                  </a:lnTo>
                  <a:lnTo>
                    <a:pt x="24311" y="1738435"/>
                  </a:lnTo>
                  <a:lnTo>
                    <a:pt x="18872" y="1688601"/>
                  </a:lnTo>
                  <a:lnTo>
                    <a:pt x="14137" y="1639703"/>
                  </a:lnTo>
                  <a:lnTo>
                    <a:pt x="10070" y="1591887"/>
                  </a:lnTo>
                  <a:lnTo>
                    <a:pt x="6629" y="1545303"/>
                  </a:lnTo>
                  <a:lnTo>
                    <a:pt x="3777" y="1500099"/>
                  </a:lnTo>
                  <a:lnTo>
                    <a:pt x="1474" y="1456423"/>
                  </a:lnTo>
                  <a:lnTo>
                    <a:pt x="0" y="1403994"/>
                  </a:lnTo>
                  <a:lnTo>
                    <a:pt x="479" y="1351151"/>
                  </a:lnTo>
                  <a:lnTo>
                    <a:pt x="2813" y="1298022"/>
                  </a:lnTo>
                  <a:lnTo>
                    <a:pt x="6904" y="1244733"/>
                  </a:lnTo>
                  <a:lnTo>
                    <a:pt x="12654" y="1191411"/>
                  </a:lnTo>
                  <a:lnTo>
                    <a:pt x="19962" y="1138183"/>
                  </a:lnTo>
                  <a:lnTo>
                    <a:pt x="28732" y="1085176"/>
                  </a:lnTo>
                  <a:lnTo>
                    <a:pt x="38864" y="1032516"/>
                  </a:lnTo>
                  <a:lnTo>
                    <a:pt x="50259" y="980331"/>
                  </a:lnTo>
                  <a:lnTo>
                    <a:pt x="62819" y="928747"/>
                  </a:lnTo>
                  <a:lnTo>
                    <a:pt x="76445" y="877891"/>
                  </a:lnTo>
                  <a:lnTo>
                    <a:pt x="91039" y="827890"/>
                  </a:lnTo>
                  <a:lnTo>
                    <a:pt x="106502" y="778871"/>
                  </a:lnTo>
                  <a:lnTo>
                    <a:pt x="122736" y="730960"/>
                  </a:lnTo>
                  <a:lnTo>
                    <a:pt x="139641" y="684285"/>
                  </a:lnTo>
                  <a:lnTo>
                    <a:pt x="157119" y="638972"/>
                  </a:lnTo>
                  <a:lnTo>
                    <a:pt x="175071" y="595148"/>
                  </a:lnTo>
                  <a:lnTo>
                    <a:pt x="193399" y="552939"/>
                  </a:lnTo>
                  <a:lnTo>
                    <a:pt x="212005" y="512473"/>
                  </a:lnTo>
                  <a:lnTo>
                    <a:pt x="230788" y="473877"/>
                  </a:lnTo>
                  <a:lnTo>
                    <a:pt x="249652" y="437277"/>
                  </a:lnTo>
                  <a:lnTo>
                    <a:pt x="268497" y="402800"/>
                  </a:lnTo>
                  <a:lnTo>
                    <a:pt x="287224" y="37057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164589" y="4981955"/>
            <a:ext cx="582295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sz="1400" spc="-35" dirty="0">
                <a:latin typeface="Arial MT"/>
                <a:cs typeface="Arial MT"/>
              </a:rPr>
              <a:t>Pruned </a:t>
            </a:r>
            <a:r>
              <a:rPr sz="1400" spc="-10" dirty="0">
                <a:latin typeface="Arial MT"/>
                <a:cs typeface="Arial MT"/>
              </a:rPr>
              <a:t>Rules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942056" y="3074941"/>
            <a:ext cx="687070" cy="146050"/>
          </a:xfrm>
          <a:custGeom>
            <a:avLst/>
            <a:gdLst/>
            <a:ahLst/>
            <a:cxnLst/>
            <a:rect l="l" t="t" r="r" b="b"/>
            <a:pathLst>
              <a:path w="687069" h="146050">
                <a:moveTo>
                  <a:pt x="610636" y="114300"/>
                </a:moveTo>
                <a:lnTo>
                  <a:pt x="605416" y="145618"/>
                </a:lnTo>
                <a:lnTo>
                  <a:pt x="686843" y="120563"/>
                </a:lnTo>
                <a:lnTo>
                  <a:pt x="681102" y="116387"/>
                </a:lnTo>
                <a:lnTo>
                  <a:pt x="623163" y="116387"/>
                </a:lnTo>
                <a:lnTo>
                  <a:pt x="610636" y="114300"/>
                </a:lnTo>
                <a:close/>
              </a:path>
              <a:path w="687069" h="146050">
                <a:moveTo>
                  <a:pt x="612724" y="101772"/>
                </a:moveTo>
                <a:lnTo>
                  <a:pt x="610636" y="114300"/>
                </a:lnTo>
                <a:lnTo>
                  <a:pt x="623163" y="116387"/>
                </a:lnTo>
                <a:lnTo>
                  <a:pt x="625251" y="103860"/>
                </a:lnTo>
                <a:lnTo>
                  <a:pt x="612724" y="101772"/>
                </a:lnTo>
                <a:close/>
              </a:path>
              <a:path w="687069" h="146050">
                <a:moveTo>
                  <a:pt x="617943" y="70455"/>
                </a:moveTo>
                <a:lnTo>
                  <a:pt x="612724" y="101772"/>
                </a:lnTo>
                <a:lnTo>
                  <a:pt x="625251" y="103860"/>
                </a:lnTo>
                <a:lnTo>
                  <a:pt x="623163" y="116387"/>
                </a:lnTo>
                <a:lnTo>
                  <a:pt x="681102" y="116387"/>
                </a:lnTo>
                <a:lnTo>
                  <a:pt x="617943" y="70455"/>
                </a:lnTo>
                <a:close/>
              </a:path>
              <a:path w="687069" h="146050">
                <a:moveTo>
                  <a:pt x="2087" y="0"/>
                </a:moveTo>
                <a:lnTo>
                  <a:pt x="0" y="12527"/>
                </a:lnTo>
                <a:lnTo>
                  <a:pt x="610636" y="114300"/>
                </a:lnTo>
                <a:lnTo>
                  <a:pt x="612724" y="101772"/>
                </a:lnTo>
                <a:lnTo>
                  <a:pt x="20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450339" y="2586228"/>
            <a:ext cx="800100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sz="1400" spc="-25" dirty="0">
                <a:latin typeface="Arial MT"/>
                <a:cs typeface="Arial MT"/>
              </a:rPr>
              <a:t>Low </a:t>
            </a:r>
            <a:r>
              <a:rPr sz="1400" spc="-35" dirty="0">
                <a:latin typeface="Arial MT"/>
                <a:cs typeface="Arial MT"/>
              </a:rPr>
              <a:t>Confidenc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28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450339" y="3006852"/>
            <a:ext cx="5245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Rule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646" y="5141973"/>
            <a:ext cx="8239125" cy="1259205"/>
          </a:xfrm>
          <a:custGeom>
            <a:avLst/>
            <a:gdLst/>
            <a:ahLst/>
            <a:cxnLst/>
            <a:rect l="l" t="t" r="r" b="b"/>
            <a:pathLst>
              <a:path w="8239125" h="1259204">
                <a:moveTo>
                  <a:pt x="8238706" y="0"/>
                </a:moveTo>
                <a:lnTo>
                  <a:pt x="0" y="0"/>
                </a:lnTo>
                <a:lnTo>
                  <a:pt x="0" y="1258826"/>
                </a:lnTo>
                <a:lnTo>
                  <a:pt x="8238706" y="1258826"/>
                </a:lnTo>
                <a:lnTo>
                  <a:pt x="8238706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SUMMARY:</a:t>
            </a:r>
            <a:r>
              <a:rPr sz="3600" spc="-375" dirty="0"/>
              <a:t> </a:t>
            </a:r>
            <a:r>
              <a:rPr spc="250" dirty="0"/>
              <a:t>MINING </a:t>
            </a:r>
            <a:r>
              <a:rPr spc="200" dirty="0"/>
              <a:t>ASSOCIATION</a:t>
            </a:r>
            <a:r>
              <a:rPr spc="-75" dirty="0"/>
              <a:t> </a:t>
            </a:r>
            <a:r>
              <a:rPr spc="-10" dirty="0"/>
              <a:t>RULES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29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30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MINING</a:t>
                      </a:r>
                      <a:r>
                        <a:rPr sz="2800" spc="-3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ASSOCIATION</a:t>
                      </a:r>
                      <a:r>
                        <a:rPr sz="2800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RULES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769514"/>
            <a:ext cx="7065009" cy="2368550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412115" indent="-399415">
              <a:lnSpc>
                <a:spcPct val="100000"/>
              </a:lnSpc>
              <a:spcBef>
                <a:spcPts val="13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412115" algn="l"/>
              </a:tabLst>
            </a:pP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Two-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step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approach:</a:t>
            </a:r>
            <a:endParaRPr sz="1800" dirty="0">
              <a:latin typeface="Trebuchet MS"/>
              <a:cs typeface="Trebuchet MS"/>
            </a:endParaRPr>
          </a:p>
          <a:p>
            <a:pPr marL="697865" lvl="1" indent="-342265">
              <a:lnSpc>
                <a:spcPct val="100000"/>
              </a:lnSpc>
              <a:spcBef>
                <a:spcPts val="1045"/>
              </a:spcBef>
              <a:buClr>
                <a:srgbClr val="5ECCF3"/>
              </a:buClr>
              <a:buSzPct val="93333"/>
              <a:buFont typeface="Trebuchet MS"/>
              <a:buAutoNum type="arabicPeriod"/>
              <a:tabLst>
                <a:tab pos="697865" algn="l"/>
              </a:tabLst>
            </a:pPr>
            <a:r>
              <a:rPr sz="1500" spc="-80" dirty="0">
                <a:solidFill>
                  <a:srgbClr val="FF0000"/>
                </a:solidFill>
                <a:latin typeface="Arial MT"/>
                <a:cs typeface="Arial MT"/>
              </a:rPr>
              <a:t>Frequent</a:t>
            </a:r>
            <a:r>
              <a:rPr sz="15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500" spc="-55" dirty="0">
                <a:solidFill>
                  <a:srgbClr val="FF0000"/>
                </a:solidFill>
                <a:latin typeface="Arial MT"/>
                <a:cs typeface="Arial MT"/>
              </a:rPr>
              <a:t>Itemset</a:t>
            </a:r>
            <a:r>
              <a:rPr sz="15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0000"/>
                </a:solidFill>
                <a:latin typeface="Arial MT"/>
                <a:cs typeface="Arial MT"/>
              </a:rPr>
              <a:t>Generation</a:t>
            </a:r>
            <a:endParaRPr sz="1500" dirty="0">
              <a:latin typeface="Arial MT"/>
              <a:cs typeface="Arial MT"/>
            </a:endParaRPr>
          </a:p>
          <a:p>
            <a:pPr marL="983615" lvl="2" indent="-285750">
              <a:lnSpc>
                <a:spcPct val="100000"/>
              </a:lnSpc>
              <a:spcBef>
                <a:spcPts val="795"/>
              </a:spcBef>
              <a:buClr>
                <a:srgbClr val="5ECCF3"/>
              </a:buClr>
              <a:buSzPct val="85714"/>
              <a:buFont typeface="Arial MT"/>
              <a:buChar char="–"/>
              <a:tabLst>
                <a:tab pos="983615" algn="l"/>
              </a:tabLst>
            </a:pP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Generate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212745"/>
                </a:solidFill>
                <a:latin typeface="Trebuchet MS"/>
                <a:cs typeface="Trebuchet MS"/>
              </a:rPr>
              <a:t>all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itemsets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whose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support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212745"/>
                </a:solidFill>
                <a:latin typeface="Symbol"/>
                <a:cs typeface="Symbol"/>
              </a:rPr>
              <a:t></a:t>
            </a:r>
            <a:r>
              <a:rPr sz="1400" spc="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minsup</a:t>
            </a:r>
            <a:endParaRPr sz="1400" dirty="0">
              <a:latin typeface="Trebuchet MS"/>
              <a:cs typeface="Trebuchet MS"/>
            </a:endParaRPr>
          </a:p>
          <a:p>
            <a:pPr marL="697865" lvl="1" indent="-342265">
              <a:lnSpc>
                <a:spcPct val="100000"/>
              </a:lnSpc>
              <a:spcBef>
                <a:spcPts val="1030"/>
              </a:spcBef>
              <a:buClr>
                <a:srgbClr val="5ECCF3"/>
              </a:buClr>
              <a:buSzPct val="93333"/>
              <a:buFont typeface="Trebuchet MS"/>
              <a:buAutoNum type="arabicPeriod"/>
              <a:tabLst>
                <a:tab pos="697865" algn="l"/>
              </a:tabLst>
            </a:pPr>
            <a:r>
              <a:rPr sz="1500" spc="-114" dirty="0">
                <a:solidFill>
                  <a:srgbClr val="FF0000"/>
                </a:solidFill>
                <a:latin typeface="Arial MT"/>
                <a:cs typeface="Arial MT"/>
              </a:rPr>
              <a:t>Rule</a:t>
            </a:r>
            <a:r>
              <a:rPr sz="15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0000"/>
                </a:solidFill>
                <a:latin typeface="Arial MT"/>
                <a:cs typeface="Arial MT"/>
              </a:rPr>
              <a:t>Generation</a:t>
            </a:r>
            <a:endParaRPr sz="1500" dirty="0">
              <a:latin typeface="Arial MT"/>
              <a:cs typeface="Arial MT"/>
            </a:endParaRPr>
          </a:p>
          <a:p>
            <a:pPr marL="984250" marR="5080" lvl="2" indent="-285750">
              <a:lnSpc>
                <a:spcPct val="101400"/>
              </a:lnSpc>
              <a:spcBef>
                <a:spcPts val="770"/>
              </a:spcBef>
              <a:buClr>
                <a:srgbClr val="5ECCF3"/>
              </a:buClr>
              <a:buSzPct val="85714"/>
              <a:buFont typeface="Arial MT"/>
              <a:buChar char="–"/>
              <a:tabLst>
                <a:tab pos="984250" algn="l"/>
              </a:tabLst>
            </a:pP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Generate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high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confidence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rules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from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212745"/>
                </a:solidFill>
                <a:latin typeface="Trebuchet MS"/>
                <a:cs typeface="Trebuchet MS"/>
              </a:rPr>
              <a:t>each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frequent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30" dirty="0">
                <a:solidFill>
                  <a:srgbClr val="212745"/>
                </a:solidFill>
                <a:latin typeface="Trebuchet MS"/>
                <a:cs typeface="Trebuchet MS"/>
              </a:rPr>
              <a:t>itemset,</a:t>
            </a:r>
            <a:r>
              <a:rPr sz="1400" spc="-1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where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212745"/>
                </a:solidFill>
                <a:latin typeface="Trebuchet MS"/>
                <a:cs typeface="Trebuchet MS"/>
              </a:rPr>
              <a:t>each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rule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binary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partitioning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frequent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itemset</a:t>
            </a:r>
            <a:endParaRPr sz="1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  <a:buClr>
                <a:srgbClr val="5ECCF3"/>
              </a:buClr>
              <a:buSzPct val="93333"/>
              <a:tabLst>
                <a:tab pos="412115" algn="l"/>
              </a:tabLst>
            </a:pPr>
            <a:endParaRPr sz="15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05026" y="2681485"/>
          <a:ext cx="1635760" cy="1264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1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215">
                <a:tc>
                  <a:txBody>
                    <a:bodyPr/>
                    <a:lstStyle/>
                    <a:p>
                      <a:pPr marL="49530">
                        <a:lnSpc>
                          <a:spcPts val="1355"/>
                        </a:lnSpc>
                      </a:pPr>
                      <a:r>
                        <a:rPr sz="1150" spc="-20" dirty="0">
                          <a:latin typeface="Arial MT"/>
                          <a:cs typeface="Arial MT"/>
                        </a:rPr>
                        <a:t>Item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ts val="1355"/>
                        </a:lnSpc>
                      </a:pPr>
                      <a:r>
                        <a:rPr sz="1150" spc="-10" dirty="0">
                          <a:latin typeface="Arial MT"/>
                          <a:cs typeface="Arial MT"/>
                        </a:rPr>
                        <a:t>Count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49530">
                        <a:lnSpc>
                          <a:spcPts val="1330"/>
                        </a:lnSpc>
                        <a:spcBef>
                          <a:spcPts val="5"/>
                        </a:spcBef>
                      </a:pPr>
                      <a:r>
                        <a:rPr sz="1150" b="1" spc="-10" dirty="0">
                          <a:latin typeface="Arial"/>
                          <a:cs typeface="Arial"/>
                        </a:rPr>
                        <a:t>Bread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330"/>
                        </a:lnSpc>
                        <a:spcBef>
                          <a:spcPts val="5"/>
                        </a:spcBef>
                      </a:pPr>
                      <a:r>
                        <a:rPr sz="1150" b="1" spc="-50" dirty="0">
                          <a:latin typeface="Arial"/>
                          <a:cs typeface="Arial"/>
                        </a:rPr>
                        <a:t>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435">
                <a:tc>
                  <a:txBody>
                    <a:bodyPr/>
                    <a:lstStyle/>
                    <a:p>
                      <a:pPr marL="49530">
                        <a:lnSpc>
                          <a:spcPts val="1300"/>
                        </a:lnSpc>
                      </a:pPr>
                      <a:r>
                        <a:rPr sz="11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Coke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300"/>
                        </a:lnSpc>
                      </a:pPr>
                      <a:r>
                        <a:rPr sz="115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545">
                <a:tc>
                  <a:txBody>
                    <a:bodyPr/>
                    <a:lstStyle/>
                    <a:p>
                      <a:pPr marL="49530">
                        <a:lnSpc>
                          <a:spcPts val="1235"/>
                        </a:lnSpc>
                      </a:pPr>
                      <a:r>
                        <a:rPr sz="1150" b="1" spc="-20" dirty="0">
                          <a:latin typeface="Arial"/>
                          <a:cs typeface="Arial"/>
                        </a:rPr>
                        <a:t>Milk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235"/>
                        </a:lnSpc>
                      </a:pPr>
                      <a:r>
                        <a:rPr sz="1150" b="1" spc="-50" dirty="0">
                          <a:latin typeface="Arial"/>
                          <a:cs typeface="Arial"/>
                        </a:rPr>
                        <a:t>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49530">
                        <a:lnSpc>
                          <a:spcPts val="1280"/>
                        </a:lnSpc>
                      </a:pPr>
                      <a:r>
                        <a:rPr sz="1150" b="1" spc="-20" dirty="0">
                          <a:latin typeface="Arial"/>
                          <a:cs typeface="Arial"/>
                        </a:rPr>
                        <a:t>Beer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280"/>
                        </a:lnSpc>
                      </a:pPr>
                      <a:r>
                        <a:rPr sz="1150" b="1" spc="-50" dirty="0">
                          <a:latin typeface="Arial"/>
                          <a:cs typeface="Arial"/>
                        </a:rPr>
                        <a:t>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49530">
                        <a:lnSpc>
                          <a:spcPts val="1295"/>
                        </a:lnSpc>
                      </a:pPr>
                      <a:r>
                        <a:rPr sz="1150" b="1" spc="-10" dirty="0">
                          <a:latin typeface="Arial"/>
                          <a:cs typeface="Arial"/>
                        </a:rPr>
                        <a:t>Diaper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295"/>
                        </a:lnSpc>
                      </a:pPr>
                      <a:r>
                        <a:rPr sz="1150" b="1" spc="-50" dirty="0">
                          <a:latin typeface="Arial"/>
                          <a:cs typeface="Arial"/>
                        </a:rPr>
                        <a:t>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49530">
                        <a:lnSpc>
                          <a:spcPts val="1300"/>
                        </a:lnSpc>
                      </a:pPr>
                      <a:r>
                        <a:rPr sz="11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Eggs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300"/>
                        </a:lnSpc>
                      </a:pPr>
                      <a:r>
                        <a:rPr sz="115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91026" y="3241173"/>
          <a:ext cx="2006600" cy="1245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8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48895">
                        <a:lnSpc>
                          <a:spcPts val="1340"/>
                        </a:lnSpc>
                      </a:pPr>
                      <a:r>
                        <a:rPr sz="1150" spc="-10" dirty="0">
                          <a:latin typeface="Arial MT"/>
                          <a:cs typeface="Arial MT"/>
                        </a:rPr>
                        <a:t>Itemset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ts val="1340"/>
                        </a:lnSpc>
                      </a:pPr>
                      <a:r>
                        <a:rPr sz="1150" spc="-10" dirty="0">
                          <a:latin typeface="Arial MT"/>
                          <a:cs typeface="Arial MT"/>
                        </a:rPr>
                        <a:t>Count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48895">
                        <a:lnSpc>
                          <a:spcPts val="1315"/>
                        </a:lnSpc>
                      </a:pPr>
                      <a:r>
                        <a:rPr sz="1150" b="1" spc="-10" dirty="0">
                          <a:latin typeface="Arial"/>
                          <a:cs typeface="Arial"/>
                        </a:rPr>
                        <a:t>{Bread,Milk}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315"/>
                        </a:lnSpc>
                      </a:pPr>
                      <a:r>
                        <a:rPr sz="1150" b="1" spc="-50" dirty="0">
                          <a:latin typeface="Arial"/>
                          <a:cs typeface="Arial"/>
                        </a:rPr>
                        <a:t>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895">
                <a:tc gridSpan="2">
                  <a:txBody>
                    <a:bodyPr/>
                    <a:lstStyle/>
                    <a:p>
                      <a:pPr marL="48895">
                        <a:lnSpc>
                          <a:spcPts val="1285"/>
                        </a:lnSpc>
                        <a:tabLst>
                          <a:tab pos="1582420" algn="l"/>
                        </a:tabLst>
                      </a:pPr>
                      <a:r>
                        <a:rPr sz="11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{Beer,</a:t>
                      </a:r>
                      <a:r>
                        <a:rPr sz="1150" b="1" spc="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Bread}</a:t>
                      </a:r>
                      <a:r>
                        <a:rPr sz="11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15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 marL="48895">
                        <a:lnSpc>
                          <a:spcPts val="1230"/>
                        </a:lnSpc>
                      </a:pPr>
                      <a:r>
                        <a:rPr sz="1150" b="1" spc="-10" dirty="0">
                          <a:latin typeface="Arial"/>
                          <a:cs typeface="Arial"/>
                        </a:rPr>
                        <a:t>{Bread,Diaper}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230"/>
                        </a:lnSpc>
                      </a:pPr>
                      <a:r>
                        <a:rPr sz="1150" b="1" spc="-50" dirty="0">
                          <a:latin typeface="Arial"/>
                          <a:cs typeface="Arial"/>
                        </a:rPr>
                        <a:t>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895">
                <a:tc gridSpan="2">
                  <a:txBody>
                    <a:bodyPr/>
                    <a:lstStyle/>
                    <a:p>
                      <a:pPr marL="48895">
                        <a:lnSpc>
                          <a:spcPts val="1285"/>
                        </a:lnSpc>
                        <a:tabLst>
                          <a:tab pos="1582420" algn="l"/>
                        </a:tabLst>
                      </a:pPr>
                      <a:r>
                        <a:rPr sz="11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{Beer,Milk}</a:t>
                      </a:r>
                      <a:r>
                        <a:rPr sz="11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15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marL="48895">
                        <a:lnSpc>
                          <a:spcPts val="1260"/>
                        </a:lnSpc>
                      </a:pPr>
                      <a:r>
                        <a:rPr sz="1150" b="1" spc="-10" dirty="0">
                          <a:latin typeface="Arial"/>
                          <a:cs typeface="Arial"/>
                        </a:rPr>
                        <a:t>{Diaper,Milk}</a:t>
                      </a:r>
                      <a:endParaRPr sz="1150">
                        <a:latin typeface="Arial"/>
                        <a:cs typeface="Arial"/>
                      </a:endParaRPr>
                    </a:p>
                    <a:p>
                      <a:pPr marL="48895">
                        <a:lnSpc>
                          <a:spcPts val="1355"/>
                        </a:lnSpc>
                      </a:pPr>
                      <a:r>
                        <a:rPr sz="1150" b="1" spc="-10" dirty="0">
                          <a:latin typeface="Arial"/>
                          <a:cs typeface="Arial"/>
                        </a:rPr>
                        <a:t>{Beer,Diaper}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260"/>
                        </a:lnSpc>
                      </a:pPr>
                      <a:r>
                        <a:rPr sz="1150" b="1" spc="-50" dirty="0">
                          <a:latin typeface="Arial"/>
                          <a:cs typeface="Arial"/>
                        </a:rPr>
                        <a:t>3</a:t>
                      </a:r>
                      <a:endParaRPr sz="1150">
                        <a:latin typeface="Arial"/>
                        <a:cs typeface="Arial"/>
                      </a:endParaRPr>
                    </a:p>
                    <a:p>
                      <a:pPr marR="29209" algn="ctr">
                        <a:lnSpc>
                          <a:spcPts val="1355"/>
                        </a:lnSpc>
                      </a:pPr>
                      <a:r>
                        <a:rPr sz="1150" b="1" spc="-50" dirty="0">
                          <a:latin typeface="Arial"/>
                          <a:cs typeface="Arial"/>
                        </a:rPr>
                        <a:t>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91469" y="2418588"/>
            <a:ext cx="14319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Tahoma"/>
                <a:cs typeface="Tahoma"/>
              </a:rPr>
              <a:t>Items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(1-</a:t>
            </a:r>
            <a:r>
              <a:rPr sz="1400" spc="-10" dirty="0">
                <a:latin typeface="Tahoma"/>
                <a:cs typeface="Tahoma"/>
              </a:rPr>
              <a:t>itemsets)</a:t>
            </a:r>
            <a:endParaRPr sz="140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48091" y="435464"/>
          <a:ext cx="8239759" cy="256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51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085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ILLUSTRATING</a:t>
                      </a:r>
                      <a:r>
                        <a:rPr sz="2800" spc="-1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APRIORI</a:t>
                      </a:r>
                      <a:r>
                        <a:rPr sz="2800" spc="1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PRINCIPLE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960">
                <a:tc rowSpan="6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900"/>
                        </a:lnSpc>
                      </a:pPr>
                      <a:r>
                        <a:rPr sz="850" b="1" i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TID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900"/>
                        </a:lnSpc>
                      </a:pPr>
                      <a:r>
                        <a:rPr sz="850" b="1" i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Items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080"/>
                        </a:lnSpc>
                      </a:pPr>
                      <a:r>
                        <a:rPr sz="950" b="1" spc="-5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080"/>
                        </a:lnSpc>
                      </a:pP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 </a:t>
                      </a:r>
                      <a:r>
                        <a:rPr sz="95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080"/>
                        </a:lnSpc>
                      </a:pPr>
                      <a:r>
                        <a:rPr sz="950" b="1" spc="-5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080"/>
                        </a:lnSpc>
                      </a:pPr>
                      <a:r>
                        <a:rPr sz="950" b="1" spc="-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</a:t>
                      </a:r>
                      <a:r>
                        <a:rPr sz="950" b="1" spc="-3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50" b="1" spc="-15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read,</a:t>
                      </a:r>
                      <a:r>
                        <a:rPr sz="950" b="1" spc="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950" b="1" spc="-3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Eggs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420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080"/>
                        </a:lnSpc>
                      </a:pPr>
                      <a:r>
                        <a:rPr sz="950" b="1" spc="-5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080"/>
                        </a:lnSpc>
                      </a:pP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</a:t>
                      </a:r>
                      <a:r>
                        <a:rPr sz="950" b="1" spc="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Coke,</a:t>
                      </a:r>
                      <a:r>
                        <a:rPr sz="950" b="1" spc="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95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420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080"/>
                        </a:lnSpc>
                      </a:pPr>
                      <a:r>
                        <a:rPr sz="950" b="1" spc="-5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080"/>
                        </a:lnSpc>
                      </a:pPr>
                      <a:r>
                        <a:rPr sz="950" b="1" spc="-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</a:t>
                      </a:r>
                      <a:r>
                        <a:rPr sz="950" b="1" spc="-3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50" b="1" spc="-15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read,</a:t>
                      </a:r>
                      <a:r>
                        <a:rPr sz="950" b="1" spc="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950" b="1" spc="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960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080"/>
                        </a:lnSpc>
                      </a:pPr>
                      <a:r>
                        <a:rPr sz="950" b="1" spc="-5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080"/>
                        </a:lnSpc>
                      </a:pP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95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Coke,</a:t>
                      </a:r>
                      <a:r>
                        <a:rPr sz="95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95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627189" y="3201923"/>
            <a:ext cx="13601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Tahoma"/>
                <a:cs typeface="Tahoma"/>
              </a:rPr>
              <a:t>Pairs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(2-</a:t>
            </a:r>
            <a:r>
              <a:rPr sz="1400" spc="-10" dirty="0">
                <a:latin typeface="Tahoma"/>
                <a:cs typeface="Tahoma"/>
              </a:rPr>
              <a:t>itemsets)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50287" y="3086209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38859" y="180727"/>
                </a:moveTo>
                <a:lnTo>
                  <a:pt x="24487" y="182645"/>
                </a:lnTo>
                <a:lnTo>
                  <a:pt x="12387" y="189680"/>
                </a:lnTo>
                <a:lnTo>
                  <a:pt x="3808" y="200740"/>
                </a:lnTo>
                <a:lnTo>
                  <a:pt x="0" y="214730"/>
                </a:lnTo>
                <a:lnTo>
                  <a:pt x="1917" y="229101"/>
                </a:lnTo>
                <a:lnTo>
                  <a:pt x="8952" y="241202"/>
                </a:lnTo>
                <a:lnTo>
                  <a:pt x="20012" y="249782"/>
                </a:lnTo>
                <a:lnTo>
                  <a:pt x="34002" y="253591"/>
                </a:lnTo>
                <a:lnTo>
                  <a:pt x="269275" y="269275"/>
                </a:lnTo>
                <a:lnTo>
                  <a:pt x="268382" y="255885"/>
                </a:lnTo>
                <a:lnTo>
                  <a:pt x="204250" y="255885"/>
                </a:lnTo>
                <a:lnTo>
                  <a:pt x="135536" y="187172"/>
                </a:lnTo>
                <a:lnTo>
                  <a:pt x="38859" y="180727"/>
                </a:lnTo>
                <a:close/>
              </a:path>
              <a:path w="269875" h="269875">
                <a:moveTo>
                  <a:pt x="135536" y="187172"/>
                </a:moveTo>
                <a:lnTo>
                  <a:pt x="204250" y="255885"/>
                </a:lnTo>
                <a:lnTo>
                  <a:pt x="212855" y="247280"/>
                </a:lnTo>
                <a:lnTo>
                  <a:pt x="198071" y="232496"/>
                </a:lnTo>
                <a:lnTo>
                  <a:pt x="193636" y="232496"/>
                </a:lnTo>
                <a:lnTo>
                  <a:pt x="193320" y="227744"/>
                </a:lnTo>
                <a:lnTo>
                  <a:pt x="153977" y="188402"/>
                </a:lnTo>
                <a:lnTo>
                  <a:pt x="135536" y="187172"/>
                </a:lnTo>
                <a:close/>
              </a:path>
              <a:path w="269875" h="269875">
                <a:moveTo>
                  <a:pt x="204460" y="221672"/>
                </a:moveTo>
                <a:lnTo>
                  <a:pt x="195854" y="230278"/>
                </a:lnTo>
                <a:lnTo>
                  <a:pt x="212855" y="247280"/>
                </a:lnTo>
                <a:lnTo>
                  <a:pt x="204250" y="255885"/>
                </a:lnTo>
                <a:lnTo>
                  <a:pt x="268382" y="255885"/>
                </a:lnTo>
                <a:lnTo>
                  <a:pt x="267235" y="238673"/>
                </a:lnTo>
                <a:lnTo>
                  <a:pt x="221461" y="238673"/>
                </a:lnTo>
                <a:lnTo>
                  <a:pt x="204460" y="221672"/>
                </a:lnTo>
                <a:close/>
              </a:path>
              <a:path w="269875" h="269875">
                <a:moveTo>
                  <a:pt x="221672" y="204460"/>
                </a:moveTo>
                <a:lnTo>
                  <a:pt x="204460" y="221672"/>
                </a:lnTo>
                <a:lnTo>
                  <a:pt x="221461" y="238673"/>
                </a:lnTo>
                <a:lnTo>
                  <a:pt x="238673" y="221461"/>
                </a:lnTo>
                <a:lnTo>
                  <a:pt x="221672" y="204460"/>
                </a:lnTo>
                <a:close/>
              </a:path>
              <a:path w="269875" h="269875">
                <a:moveTo>
                  <a:pt x="230278" y="195854"/>
                </a:moveTo>
                <a:lnTo>
                  <a:pt x="221672" y="204460"/>
                </a:lnTo>
                <a:lnTo>
                  <a:pt x="238673" y="221461"/>
                </a:lnTo>
                <a:lnTo>
                  <a:pt x="221461" y="238673"/>
                </a:lnTo>
                <a:lnTo>
                  <a:pt x="267235" y="238673"/>
                </a:lnTo>
                <a:lnTo>
                  <a:pt x="265514" y="212855"/>
                </a:lnTo>
                <a:lnTo>
                  <a:pt x="247280" y="212855"/>
                </a:lnTo>
                <a:lnTo>
                  <a:pt x="230278" y="195854"/>
                </a:lnTo>
                <a:close/>
              </a:path>
              <a:path w="269875" h="269875">
                <a:moveTo>
                  <a:pt x="193320" y="227744"/>
                </a:moveTo>
                <a:lnTo>
                  <a:pt x="193636" y="232496"/>
                </a:lnTo>
                <a:lnTo>
                  <a:pt x="195854" y="230278"/>
                </a:lnTo>
                <a:lnTo>
                  <a:pt x="193320" y="227744"/>
                </a:lnTo>
                <a:close/>
              </a:path>
              <a:path w="269875" h="269875">
                <a:moveTo>
                  <a:pt x="195854" y="230278"/>
                </a:moveTo>
                <a:lnTo>
                  <a:pt x="193636" y="232496"/>
                </a:lnTo>
                <a:lnTo>
                  <a:pt x="198071" y="232496"/>
                </a:lnTo>
                <a:lnTo>
                  <a:pt x="195854" y="230278"/>
                </a:lnTo>
                <a:close/>
              </a:path>
              <a:path w="269875" h="269875">
                <a:moveTo>
                  <a:pt x="192090" y="209302"/>
                </a:moveTo>
                <a:lnTo>
                  <a:pt x="193320" y="227744"/>
                </a:lnTo>
                <a:lnTo>
                  <a:pt x="195854" y="230278"/>
                </a:lnTo>
                <a:lnTo>
                  <a:pt x="204460" y="221672"/>
                </a:lnTo>
                <a:lnTo>
                  <a:pt x="192090" y="209302"/>
                </a:lnTo>
                <a:close/>
              </a:path>
              <a:path w="269875" h="269875">
                <a:moveTo>
                  <a:pt x="153977" y="188402"/>
                </a:moveTo>
                <a:lnTo>
                  <a:pt x="193320" y="227744"/>
                </a:lnTo>
                <a:lnTo>
                  <a:pt x="192090" y="209302"/>
                </a:lnTo>
                <a:lnTo>
                  <a:pt x="172419" y="189631"/>
                </a:lnTo>
                <a:lnTo>
                  <a:pt x="153977" y="188402"/>
                </a:lnTo>
                <a:close/>
              </a:path>
              <a:path w="269875" h="269875">
                <a:moveTo>
                  <a:pt x="190861" y="190861"/>
                </a:moveTo>
                <a:lnTo>
                  <a:pt x="192090" y="209302"/>
                </a:lnTo>
                <a:lnTo>
                  <a:pt x="204460" y="221672"/>
                </a:lnTo>
                <a:lnTo>
                  <a:pt x="221672" y="204460"/>
                </a:lnTo>
                <a:lnTo>
                  <a:pt x="209302" y="192090"/>
                </a:lnTo>
                <a:lnTo>
                  <a:pt x="190861" y="190861"/>
                </a:lnTo>
                <a:close/>
              </a:path>
              <a:path w="269875" h="269875">
                <a:moveTo>
                  <a:pt x="187172" y="135536"/>
                </a:moveTo>
                <a:lnTo>
                  <a:pt x="188402" y="153977"/>
                </a:lnTo>
                <a:lnTo>
                  <a:pt x="227744" y="193320"/>
                </a:lnTo>
                <a:lnTo>
                  <a:pt x="232496" y="193636"/>
                </a:lnTo>
                <a:lnTo>
                  <a:pt x="230278" y="195854"/>
                </a:lnTo>
                <a:lnTo>
                  <a:pt x="247280" y="212855"/>
                </a:lnTo>
                <a:lnTo>
                  <a:pt x="255885" y="204250"/>
                </a:lnTo>
                <a:lnTo>
                  <a:pt x="187172" y="135536"/>
                </a:lnTo>
                <a:close/>
              </a:path>
              <a:path w="269875" h="269875">
                <a:moveTo>
                  <a:pt x="214730" y="0"/>
                </a:moveTo>
                <a:lnTo>
                  <a:pt x="200740" y="3808"/>
                </a:lnTo>
                <a:lnTo>
                  <a:pt x="189680" y="12387"/>
                </a:lnTo>
                <a:lnTo>
                  <a:pt x="182645" y="24487"/>
                </a:lnTo>
                <a:lnTo>
                  <a:pt x="180727" y="38859"/>
                </a:lnTo>
                <a:lnTo>
                  <a:pt x="187172" y="135536"/>
                </a:lnTo>
                <a:lnTo>
                  <a:pt x="255885" y="204250"/>
                </a:lnTo>
                <a:lnTo>
                  <a:pt x="247280" y="212855"/>
                </a:lnTo>
                <a:lnTo>
                  <a:pt x="265514" y="212855"/>
                </a:lnTo>
                <a:lnTo>
                  <a:pt x="253591" y="34002"/>
                </a:lnTo>
                <a:lnTo>
                  <a:pt x="249782" y="20012"/>
                </a:lnTo>
                <a:lnTo>
                  <a:pt x="241202" y="8952"/>
                </a:lnTo>
                <a:lnTo>
                  <a:pt x="229101" y="1917"/>
                </a:lnTo>
                <a:lnTo>
                  <a:pt x="214730" y="0"/>
                </a:lnTo>
                <a:close/>
              </a:path>
              <a:path w="269875" h="269875">
                <a:moveTo>
                  <a:pt x="172419" y="189631"/>
                </a:moveTo>
                <a:lnTo>
                  <a:pt x="192090" y="209302"/>
                </a:lnTo>
                <a:lnTo>
                  <a:pt x="190861" y="190861"/>
                </a:lnTo>
                <a:lnTo>
                  <a:pt x="172419" y="189631"/>
                </a:lnTo>
                <a:close/>
              </a:path>
              <a:path w="269875" h="269875">
                <a:moveTo>
                  <a:pt x="209302" y="192090"/>
                </a:moveTo>
                <a:lnTo>
                  <a:pt x="221672" y="204460"/>
                </a:lnTo>
                <a:lnTo>
                  <a:pt x="230278" y="195854"/>
                </a:lnTo>
                <a:lnTo>
                  <a:pt x="227744" y="193320"/>
                </a:lnTo>
                <a:lnTo>
                  <a:pt x="209302" y="192090"/>
                </a:lnTo>
                <a:close/>
              </a:path>
              <a:path w="269875" h="269875">
                <a:moveTo>
                  <a:pt x="227744" y="193320"/>
                </a:moveTo>
                <a:lnTo>
                  <a:pt x="230278" y="195854"/>
                </a:lnTo>
                <a:lnTo>
                  <a:pt x="232496" y="193636"/>
                </a:lnTo>
                <a:lnTo>
                  <a:pt x="227744" y="193320"/>
                </a:lnTo>
                <a:close/>
              </a:path>
              <a:path w="269875" h="269875">
                <a:moveTo>
                  <a:pt x="188402" y="153977"/>
                </a:moveTo>
                <a:lnTo>
                  <a:pt x="189631" y="172419"/>
                </a:lnTo>
                <a:lnTo>
                  <a:pt x="209302" y="192090"/>
                </a:lnTo>
                <a:lnTo>
                  <a:pt x="227744" y="193320"/>
                </a:lnTo>
                <a:lnTo>
                  <a:pt x="188402" y="153977"/>
                </a:lnTo>
                <a:close/>
              </a:path>
              <a:path w="269875" h="269875">
                <a:moveTo>
                  <a:pt x="189631" y="172419"/>
                </a:moveTo>
                <a:lnTo>
                  <a:pt x="190861" y="190861"/>
                </a:lnTo>
                <a:lnTo>
                  <a:pt x="209302" y="192090"/>
                </a:lnTo>
                <a:lnTo>
                  <a:pt x="189631" y="172419"/>
                </a:lnTo>
                <a:close/>
              </a:path>
              <a:path w="269875" h="269875">
                <a:moveTo>
                  <a:pt x="49317" y="32105"/>
                </a:moveTo>
                <a:lnTo>
                  <a:pt x="32105" y="49317"/>
                </a:lnTo>
                <a:lnTo>
                  <a:pt x="172419" y="189631"/>
                </a:lnTo>
                <a:lnTo>
                  <a:pt x="190861" y="190861"/>
                </a:lnTo>
                <a:lnTo>
                  <a:pt x="189631" y="172419"/>
                </a:lnTo>
                <a:lnTo>
                  <a:pt x="49317" y="32105"/>
                </a:lnTo>
                <a:close/>
              </a:path>
              <a:path w="269875" h="269875">
                <a:moveTo>
                  <a:pt x="23500" y="57923"/>
                </a:moveTo>
                <a:lnTo>
                  <a:pt x="14893" y="66530"/>
                </a:lnTo>
                <a:lnTo>
                  <a:pt x="135536" y="187172"/>
                </a:lnTo>
                <a:lnTo>
                  <a:pt x="153977" y="188402"/>
                </a:lnTo>
                <a:lnTo>
                  <a:pt x="23500" y="57923"/>
                </a:lnTo>
                <a:close/>
              </a:path>
              <a:path w="269875" h="269875">
                <a:moveTo>
                  <a:pt x="66530" y="14893"/>
                </a:moveTo>
                <a:lnTo>
                  <a:pt x="57923" y="23500"/>
                </a:lnTo>
                <a:lnTo>
                  <a:pt x="188402" y="153977"/>
                </a:lnTo>
                <a:lnTo>
                  <a:pt x="187172" y="135536"/>
                </a:lnTo>
                <a:lnTo>
                  <a:pt x="66530" y="1489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40287" y="4007416"/>
            <a:ext cx="2049145" cy="323215"/>
          </a:xfrm>
          <a:prstGeom prst="rect">
            <a:avLst/>
          </a:prstGeom>
          <a:solidFill>
            <a:srgbClr val="FFFF99"/>
          </a:solidFill>
          <a:ln w="1587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375"/>
              </a:spcBef>
            </a:pPr>
            <a:r>
              <a:rPr sz="1500" dirty="0">
                <a:latin typeface="Tahoma"/>
                <a:cs typeface="Tahoma"/>
              </a:rPr>
              <a:t>Minimum</a:t>
            </a:r>
            <a:r>
              <a:rPr sz="1500" spc="-2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Support</a:t>
            </a:r>
            <a:r>
              <a:rPr sz="1500" spc="-2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=</a:t>
            </a:r>
            <a:r>
              <a:rPr sz="1500" spc="-30" dirty="0">
                <a:latin typeface="Tahoma"/>
                <a:cs typeface="Tahoma"/>
              </a:rPr>
              <a:t> </a:t>
            </a:r>
            <a:r>
              <a:rPr sz="1500" spc="-50" dirty="0">
                <a:latin typeface="Tahoma"/>
                <a:cs typeface="Tahoma"/>
              </a:rPr>
              <a:t>3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35673" y="4619244"/>
            <a:ext cx="15449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latin typeface="Tahoma"/>
                <a:cs typeface="Tahoma"/>
              </a:rPr>
              <a:t>Triplets </a:t>
            </a:r>
            <a:r>
              <a:rPr sz="1400" spc="-40" dirty="0">
                <a:latin typeface="Tahoma"/>
                <a:cs typeface="Tahoma"/>
              </a:rPr>
              <a:t>(3-</a:t>
            </a:r>
            <a:r>
              <a:rPr sz="1400" spc="-10" dirty="0">
                <a:latin typeface="Tahoma"/>
                <a:cs typeface="Tahoma"/>
              </a:rPr>
              <a:t>itemsets)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87522" y="4558483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38859" y="180728"/>
                </a:moveTo>
                <a:lnTo>
                  <a:pt x="24487" y="182645"/>
                </a:lnTo>
                <a:lnTo>
                  <a:pt x="12387" y="189681"/>
                </a:lnTo>
                <a:lnTo>
                  <a:pt x="3808" y="200741"/>
                </a:lnTo>
                <a:lnTo>
                  <a:pt x="0" y="214731"/>
                </a:lnTo>
                <a:lnTo>
                  <a:pt x="1917" y="229103"/>
                </a:lnTo>
                <a:lnTo>
                  <a:pt x="8953" y="241203"/>
                </a:lnTo>
                <a:lnTo>
                  <a:pt x="20013" y="249782"/>
                </a:lnTo>
                <a:lnTo>
                  <a:pt x="34002" y="253591"/>
                </a:lnTo>
                <a:lnTo>
                  <a:pt x="269275" y="269276"/>
                </a:lnTo>
                <a:lnTo>
                  <a:pt x="268382" y="255887"/>
                </a:lnTo>
                <a:lnTo>
                  <a:pt x="204250" y="255887"/>
                </a:lnTo>
                <a:lnTo>
                  <a:pt x="135536" y="187173"/>
                </a:lnTo>
                <a:lnTo>
                  <a:pt x="38859" y="180728"/>
                </a:lnTo>
                <a:close/>
              </a:path>
              <a:path w="269875" h="269875">
                <a:moveTo>
                  <a:pt x="135536" y="187173"/>
                </a:moveTo>
                <a:lnTo>
                  <a:pt x="204250" y="255887"/>
                </a:lnTo>
                <a:lnTo>
                  <a:pt x="212855" y="247280"/>
                </a:lnTo>
                <a:lnTo>
                  <a:pt x="198073" y="232497"/>
                </a:lnTo>
                <a:lnTo>
                  <a:pt x="193636" y="232497"/>
                </a:lnTo>
                <a:lnTo>
                  <a:pt x="193320" y="227744"/>
                </a:lnTo>
                <a:lnTo>
                  <a:pt x="153978" y="188402"/>
                </a:lnTo>
                <a:lnTo>
                  <a:pt x="135536" y="187173"/>
                </a:lnTo>
                <a:close/>
              </a:path>
              <a:path w="269875" h="269875">
                <a:moveTo>
                  <a:pt x="204460" y="221673"/>
                </a:moveTo>
                <a:lnTo>
                  <a:pt x="195854" y="230279"/>
                </a:lnTo>
                <a:lnTo>
                  <a:pt x="212855" y="247280"/>
                </a:lnTo>
                <a:lnTo>
                  <a:pt x="204250" y="255887"/>
                </a:lnTo>
                <a:lnTo>
                  <a:pt x="268382" y="255887"/>
                </a:lnTo>
                <a:lnTo>
                  <a:pt x="267235" y="238674"/>
                </a:lnTo>
                <a:lnTo>
                  <a:pt x="221461" y="238674"/>
                </a:lnTo>
                <a:lnTo>
                  <a:pt x="204460" y="221673"/>
                </a:lnTo>
                <a:close/>
              </a:path>
              <a:path w="269875" h="269875">
                <a:moveTo>
                  <a:pt x="221672" y="204461"/>
                </a:moveTo>
                <a:lnTo>
                  <a:pt x="204460" y="221673"/>
                </a:lnTo>
                <a:lnTo>
                  <a:pt x="221461" y="238674"/>
                </a:lnTo>
                <a:lnTo>
                  <a:pt x="238673" y="221462"/>
                </a:lnTo>
                <a:lnTo>
                  <a:pt x="221672" y="204461"/>
                </a:lnTo>
                <a:close/>
              </a:path>
              <a:path w="269875" h="269875">
                <a:moveTo>
                  <a:pt x="230278" y="195854"/>
                </a:moveTo>
                <a:lnTo>
                  <a:pt x="221672" y="204461"/>
                </a:lnTo>
                <a:lnTo>
                  <a:pt x="238673" y="221462"/>
                </a:lnTo>
                <a:lnTo>
                  <a:pt x="221461" y="238674"/>
                </a:lnTo>
                <a:lnTo>
                  <a:pt x="267235" y="238674"/>
                </a:lnTo>
                <a:lnTo>
                  <a:pt x="265514" y="212857"/>
                </a:lnTo>
                <a:lnTo>
                  <a:pt x="247280" y="212857"/>
                </a:lnTo>
                <a:lnTo>
                  <a:pt x="230278" y="195854"/>
                </a:lnTo>
                <a:close/>
              </a:path>
              <a:path w="269875" h="269875">
                <a:moveTo>
                  <a:pt x="193320" y="227744"/>
                </a:moveTo>
                <a:lnTo>
                  <a:pt x="193636" y="232497"/>
                </a:lnTo>
                <a:lnTo>
                  <a:pt x="195854" y="230279"/>
                </a:lnTo>
                <a:lnTo>
                  <a:pt x="193320" y="227744"/>
                </a:lnTo>
                <a:close/>
              </a:path>
              <a:path w="269875" h="269875">
                <a:moveTo>
                  <a:pt x="195854" y="230279"/>
                </a:moveTo>
                <a:lnTo>
                  <a:pt x="193636" y="232497"/>
                </a:lnTo>
                <a:lnTo>
                  <a:pt x="198073" y="232497"/>
                </a:lnTo>
                <a:lnTo>
                  <a:pt x="195854" y="230279"/>
                </a:lnTo>
                <a:close/>
              </a:path>
              <a:path w="269875" h="269875">
                <a:moveTo>
                  <a:pt x="192090" y="209304"/>
                </a:moveTo>
                <a:lnTo>
                  <a:pt x="193320" y="227744"/>
                </a:lnTo>
                <a:lnTo>
                  <a:pt x="195854" y="230279"/>
                </a:lnTo>
                <a:lnTo>
                  <a:pt x="204460" y="221673"/>
                </a:lnTo>
                <a:lnTo>
                  <a:pt x="192090" y="209304"/>
                </a:lnTo>
                <a:close/>
              </a:path>
              <a:path w="269875" h="269875">
                <a:moveTo>
                  <a:pt x="153978" y="188402"/>
                </a:moveTo>
                <a:lnTo>
                  <a:pt x="193320" y="227744"/>
                </a:lnTo>
                <a:lnTo>
                  <a:pt x="192090" y="209304"/>
                </a:lnTo>
                <a:lnTo>
                  <a:pt x="172418" y="189631"/>
                </a:lnTo>
                <a:lnTo>
                  <a:pt x="153978" y="188402"/>
                </a:lnTo>
                <a:close/>
              </a:path>
              <a:path w="269875" h="269875">
                <a:moveTo>
                  <a:pt x="190861" y="190861"/>
                </a:moveTo>
                <a:lnTo>
                  <a:pt x="192090" y="209304"/>
                </a:lnTo>
                <a:lnTo>
                  <a:pt x="204460" y="221673"/>
                </a:lnTo>
                <a:lnTo>
                  <a:pt x="221672" y="204461"/>
                </a:lnTo>
                <a:lnTo>
                  <a:pt x="209301" y="192090"/>
                </a:lnTo>
                <a:lnTo>
                  <a:pt x="190861" y="190861"/>
                </a:lnTo>
                <a:close/>
              </a:path>
              <a:path w="269875" h="269875">
                <a:moveTo>
                  <a:pt x="187172" y="135536"/>
                </a:moveTo>
                <a:lnTo>
                  <a:pt x="188402" y="153978"/>
                </a:lnTo>
                <a:lnTo>
                  <a:pt x="227743" y="193320"/>
                </a:lnTo>
                <a:lnTo>
                  <a:pt x="232496" y="193636"/>
                </a:lnTo>
                <a:lnTo>
                  <a:pt x="230278" y="195854"/>
                </a:lnTo>
                <a:lnTo>
                  <a:pt x="247280" y="212857"/>
                </a:lnTo>
                <a:lnTo>
                  <a:pt x="255885" y="204250"/>
                </a:lnTo>
                <a:lnTo>
                  <a:pt x="187172" y="135536"/>
                </a:lnTo>
                <a:close/>
              </a:path>
              <a:path w="269875" h="269875">
                <a:moveTo>
                  <a:pt x="214730" y="0"/>
                </a:moveTo>
                <a:lnTo>
                  <a:pt x="200740" y="3808"/>
                </a:lnTo>
                <a:lnTo>
                  <a:pt x="189680" y="12388"/>
                </a:lnTo>
                <a:lnTo>
                  <a:pt x="182645" y="24489"/>
                </a:lnTo>
                <a:lnTo>
                  <a:pt x="180727" y="38860"/>
                </a:lnTo>
                <a:lnTo>
                  <a:pt x="187172" y="135536"/>
                </a:lnTo>
                <a:lnTo>
                  <a:pt x="255885" y="204250"/>
                </a:lnTo>
                <a:lnTo>
                  <a:pt x="247280" y="212857"/>
                </a:lnTo>
                <a:lnTo>
                  <a:pt x="265514" y="212857"/>
                </a:lnTo>
                <a:lnTo>
                  <a:pt x="253591" y="34002"/>
                </a:lnTo>
                <a:lnTo>
                  <a:pt x="249782" y="20013"/>
                </a:lnTo>
                <a:lnTo>
                  <a:pt x="241202" y="8953"/>
                </a:lnTo>
                <a:lnTo>
                  <a:pt x="229101" y="1917"/>
                </a:lnTo>
                <a:lnTo>
                  <a:pt x="214730" y="0"/>
                </a:lnTo>
                <a:close/>
              </a:path>
              <a:path w="269875" h="269875">
                <a:moveTo>
                  <a:pt x="172418" y="189631"/>
                </a:moveTo>
                <a:lnTo>
                  <a:pt x="192090" y="209304"/>
                </a:lnTo>
                <a:lnTo>
                  <a:pt x="190861" y="190861"/>
                </a:lnTo>
                <a:lnTo>
                  <a:pt x="172418" y="189631"/>
                </a:lnTo>
                <a:close/>
              </a:path>
              <a:path w="269875" h="269875">
                <a:moveTo>
                  <a:pt x="209301" y="192090"/>
                </a:moveTo>
                <a:lnTo>
                  <a:pt x="221672" y="204461"/>
                </a:lnTo>
                <a:lnTo>
                  <a:pt x="230278" y="195854"/>
                </a:lnTo>
                <a:lnTo>
                  <a:pt x="227743" y="193320"/>
                </a:lnTo>
                <a:lnTo>
                  <a:pt x="209301" y="192090"/>
                </a:lnTo>
                <a:close/>
              </a:path>
              <a:path w="269875" h="269875">
                <a:moveTo>
                  <a:pt x="227743" y="193320"/>
                </a:moveTo>
                <a:lnTo>
                  <a:pt x="230278" y="195854"/>
                </a:lnTo>
                <a:lnTo>
                  <a:pt x="232496" y="193636"/>
                </a:lnTo>
                <a:lnTo>
                  <a:pt x="227743" y="193320"/>
                </a:lnTo>
                <a:close/>
              </a:path>
              <a:path w="269875" h="269875">
                <a:moveTo>
                  <a:pt x="188402" y="153978"/>
                </a:moveTo>
                <a:lnTo>
                  <a:pt x="189631" y="172420"/>
                </a:lnTo>
                <a:lnTo>
                  <a:pt x="209301" y="192090"/>
                </a:lnTo>
                <a:lnTo>
                  <a:pt x="227743" y="193320"/>
                </a:lnTo>
                <a:lnTo>
                  <a:pt x="188402" y="153978"/>
                </a:lnTo>
                <a:close/>
              </a:path>
              <a:path w="269875" h="269875">
                <a:moveTo>
                  <a:pt x="189631" y="172420"/>
                </a:moveTo>
                <a:lnTo>
                  <a:pt x="190861" y="190861"/>
                </a:lnTo>
                <a:lnTo>
                  <a:pt x="209301" y="192090"/>
                </a:lnTo>
                <a:lnTo>
                  <a:pt x="189631" y="172420"/>
                </a:lnTo>
                <a:close/>
              </a:path>
              <a:path w="269875" h="269875">
                <a:moveTo>
                  <a:pt x="49317" y="32106"/>
                </a:moveTo>
                <a:lnTo>
                  <a:pt x="32105" y="49319"/>
                </a:lnTo>
                <a:lnTo>
                  <a:pt x="172418" y="189631"/>
                </a:lnTo>
                <a:lnTo>
                  <a:pt x="190861" y="190861"/>
                </a:lnTo>
                <a:lnTo>
                  <a:pt x="189631" y="172420"/>
                </a:lnTo>
                <a:lnTo>
                  <a:pt x="49317" y="32106"/>
                </a:lnTo>
                <a:close/>
              </a:path>
              <a:path w="269875" h="269875">
                <a:moveTo>
                  <a:pt x="23500" y="57924"/>
                </a:moveTo>
                <a:lnTo>
                  <a:pt x="14893" y="66530"/>
                </a:lnTo>
                <a:lnTo>
                  <a:pt x="135536" y="187173"/>
                </a:lnTo>
                <a:lnTo>
                  <a:pt x="153978" y="188402"/>
                </a:lnTo>
                <a:lnTo>
                  <a:pt x="23500" y="57924"/>
                </a:lnTo>
                <a:close/>
              </a:path>
              <a:path w="269875" h="269875">
                <a:moveTo>
                  <a:pt x="66530" y="14894"/>
                </a:moveTo>
                <a:lnTo>
                  <a:pt x="57923" y="23500"/>
                </a:lnTo>
                <a:lnTo>
                  <a:pt x="188402" y="153978"/>
                </a:lnTo>
                <a:lnTo>
                  <a:pt x="187172" y="135536"/>
                </a:lnTo>
                <a:lnTo>
                  <a:pt x="66530" y="14894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37524" y="4841921"/>
            <a:ext cx="1615440" cy="173990"/>
          </a:xfrm>
          <a:prstGeom prst="rect">
            <a:avLst/>
          </a:prstGeom>
          <a:solidFill>
            <a:srgbClr val="BFBFBF"/>
          </a:solidFill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ts val="1340"/>
              </a:lnSpc>
            </a:pPr>
            <a:r>
              <a:rPr sz="1150" spc="-10" dirty="0">
                <a:latin typeface="Arial MT"/>
                <a:cs typeface="Arial MT"/>
              </a:rPr>
              <a:t>Itemset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52477" y="4841921"/>
            <a:ext cx="588010" cy="173990"/>
          </a:xfrm>
          <a:prstGeom prst="rect">
            <a:avLst/>
          </a:prstGeom>
          <a:solidFill>
            <a:srgbClr val="FFFFBF"/>
          </a:solidFill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1340"/>
              </a:lnSpc>
            </a:pPr>
            <a:r>
              <a:rPr sz="1150" spc="-10" dirty="0">
                <a:latin typeface="Arial MT"/>
                <a:cs typeface="Arial MT"/>
              </a:rPr>
              <a:t>Count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022135" y="4827125"/>
            <a:ext cx="2232660" cy="902969"/>
            <a:chOff x="6022135" y="4827125"/>
            <a:chExt cx="2232660" cy="902969"/>
          </a:xfrm>
        </p:grpSpPr>
        <p:sp>
          <p:nvSpPr>
            <p:cNvPr id="14" name="object 14"/>
            <p:cNvSpPr/>
            <p:nvPr/>
          </p:nvSpPr>
          <p:spPr>
            <a:xfrm>
              <a:off x="6022804" y="4827796"/>
              <a:ext cx="14604" cy="14604"/>
            </a:xfrm>
            <a:custGeom>
              <a:avLst/>
              <a:gdLst/>
              <a:ahLst/>
              <a:cxnLst/>
              <a:rect l="l" t="t" r="r" b="b"/>
              <a:pathLst>
                <a:path w="14604" h="14604">
                  <a:moveTo>
                    <a:pt x="14153" y="0"/>
                  </a:moveTo>
                  <a:lnTo>
                    <a:pt x="0" y="0"/>
                  </a:lnTo>
                  <a:lnTo>
                    <a:pt x="0" y="14124"/>
                  </a:lnTo>
                  <a:lnTo>
                    <a:pt x="14153" y="14124"/>
                  </a:lnTo>
                  <a:lnTo>
                    <a:pt x="141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23088" y="4828078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70">
                  <a:moveTo>
                    <a:pt x="0" y="0"/>
                  </a:moveTo>
                  <a:lnTo>
                    <a:pt x="13586" y="0"/>
                  </a:lnTo>
                </a:path>
                <a:path w="13970" h="13970">
                  <a:moveTo>
                    <a:pt x="0" y="0"/>
                  </a:moveTo>
                  <a:lnTo>
                    <a:pt x="0" y="135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22804" y="4827796"/>
              <a:ext cx="14604" cy="14604"/>
            </a:xfrm>
            <a:custGeom>
              <a:avLst/>
              <a:gdLst/>
              <a:ahLst/>
              <a:cxnLst/>
              <a:rect l="l" t="t" r="r" b="b"/>
              <a:pathLst>
                <a:path w="14604" h="14604">
                  <a:moveTo>
                    <a:pt x="14153" y="0"/>
                  </a:moveTo>
                  <a:lnTo>
                    <a:pt x="0" y="0"/>
                  </a:lnTo>
                  <a:lnTo>
                    <a:pt x="0" y="14124"/>
                  </a:lnTo>
                  <a:lnTo>
                    <a:pt x="14153" y="14124"/>
                  </a:lnTo>
                  <a:lnTo>
                    <a:pt x="141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23088" y="4828078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70">
                  <a:moveTo>
                    <a:pt x="0" y="0"/>
                  </a:moveTo>
                  <a:lnTo>
                    <a:pt x="13586" y="0"/>
                  </a:lnTo>
                </a:path>
                <a:path w="13970" h="13970">
                  <a:moveTo>
                    <a:pt x="0" y="0"/>
                  </a:moveTo>
                  <a:lnTo>
                    <a:pt x="0" y="135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36957" y="4827796"/>
              <a:ext cx="1616075" cy="14604"/>
            </a:xfrm>
            <a:custGeom>
              <a:avLst/>
              <a:gdLst/>
              <a:ahLst/>
              <a:cxnLst/>
              <a:rect l="l" t="t" r="r" b="b"/>
              <a:pathLst>
                <a:path w="1616075" h="14604">
                  <a:moveTo>
                    <a:pt x="1615520" y="0"/>
                  </a:moveTo>
                  <a:lnTo>
                    <a:pt x="0" y="0"/>
                  </a:lnTo>
                  <a:lnTo>
                    <a:pt x="0" y="14124"/>
                  </a:lnTo>
                  <a:lnTo>
                    <a:pt x="1615520" y="14124"/>
                  </a:lnTo>
                  <a:lnTo>
                    <a:pt x="1615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37241" y="4828078"/>
              <a:ext cx="1615440" cy="0"/>
            </a:xfrm>
            <a:custGeom>
              <a:avLst/>
              <a:gdLst/>
              <a:ahLst/>
              <a:cxnLst/>
              <a:rect l="l" t="t" r="r" b="b"/>
              <a:pathLst>
                <a:path w="1615440">
                  <a:moveTo>
                    <a:pt x="0" y="0"/>
                  </a:moveTo>
                  <a:lnTo>
                    <a:pt x="161495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52477" y="4827796"/>
              <a:ext cx="14604" cy="14604"/>
            </a:xfrm>
            <a:custGeom>
              <a:avLst/>
              <a:gdLst/>
              <a:ahLst/>
              <a:cxnLst/>
              <a:rect l="l" t="t" r="r" b="b"/>
              <a:pathLst>
                <a:path w="14604" h="14604">
                  <a:moveTo>
                    <a:pt x="14153" y="0"/>
                  </a:moveTo>
                  <a:lnTo>
                    <a:pt x="0" y="0"/>
                  </a:lnTo>
                  <a:lnTo>
                    <a:pt x="0" y="14124"/>
                  </a:lnTo>
                  <a:lnTo>
                    <a:pt x="14153" y="14124"/>
                  </a:lnTo>
                  <a:lnTo>
                    <a:pt x="141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52760" y="4828078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70">
                  <a:moveTo>
                    <a:pt x="0" y="0"/>
                  </a:moveTo>
                  <a:lnTo>
                    <a:pt x="13586" y="0"/>
                  </a:lnTo>
                </a:path>
                <a:path w="13970" h="13970">
                  <a:moveTo>
                    <a:pt x="0" y="0"/>
                  </a:moveTo>
                  <a:lnTo>
                    <a:pt x="0" y="135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66630" y="4827796"/>
              <a:ext cx="573405" cy="14604"/>
            </a:xfrm>
            <a:custGeom>
              <a:avLst/>
              <a:gdLst/>
              <a:ahLst/>
              <a:cxnLst/>
              <a:rect l="l" t="t" r="r" b="b"/>
              <a:pathLst>
                <a:path w="573404" h="14604">
                  <a:moveTo>
                    <a:pt x="573102" y="0"/>
                  </a:moveTo>
                  <a:lnTo>
                    <a:pt x="0" y="0"/>
                  </a:lnTo>
                  <a:lnTo>
                    <a:pt x="0" y="14124"/>
                  </a:lnTo>
                  <a:lnTo>
                    <a:pt x="573102" y="14124"/>
                  </a:lnTo>
                  <a:lnTo>
                    <a:pt x="573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66913" y="4828078"/>
              <a:ext cx="572770" cy="0"/>
            </a:xfrm>
            <a:custGeom>
              <a:avLst/>
              <a:gdLst/>
              <a:ahLst/>
              <a:cxnLst/>
              <a:rect l="l" t="t" r="r" b="b"/>
              <a:pathLst>
                <a:path w="572770">
                  <a:moveTo>
                    <a:pt x="0" y="0"/>
                  </a:moveTo>
                  <a:lnTo>
                    <a:pt x="57253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239733" y="4827796"/>
              <a:ext cx="14604" cy="14604"/>
            </a:xfrm>
            <a:custGeom>
              <a:avLst/>
              <a:gdLst/>
              <a:ahLst/>
              <a:cxnLst/>
              <a:rect l="l" t="t" r="r" b="b"/>
              <a:pathLst>
                <a:path w="14604" h="14604">
                  <a:moveTo>
                    <a:pt x="14153" y="0"/>
                  </a:moveTo>
                  <a:lnTo>
                    <a:pt x="0" y="0"/>
                  </a:lnTo>
                  <a:lnTo>
                    <a:pt x="0" y="14124"/>
                  </a:lnTo>
                  <a:lnTo>
                    <a:pt x="14153" y="14124"/>
                  </a:lnTo>
                  <a:lnTo>
                    <a:pt x="141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240016" y="4828078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70">
                  <a:moveTo>
                    <a:pt x="0" y="0"/>
                  </a:moveTo>
                  <a:lnTo>
                    <a:pt x="13586" y="0"/>
                  </a:lnTo>
                </a:path>
                <a:path w="13970" h="13970">
                  <a:moveTo>
                    <a:pt x="0" y="0"/>
                  </a:moveTo>
                  <a:lnTo>
                    <a:pt x="0" y="135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239733" y="4827796"/>
              <a:ext cx="14604" cy="14604"/>
            </a:xfrm>
            <a:custGeom>
              <a:avLst/>
              <a:gdLst/>
              <a:ahLst/>
              <a:cxnLst/>
              <a:rect l="l" t="t" r="r" b="b"/>
              <a:pathLst>
                <a:path w="14604" h="14604">
                  <a:moveTo>
                    <a:pt x="14153" y="0"/>
                  </a:moveTo>
                  <a:lnTo>
                    <a:pt x="0" y="0"/>
                  </a:lnTo>
                  <a:lnTo>
                    <a:pt x="0" y="14124"/>
                  </a:lnTo>
                  <a:lnTo>
                    <a:pt x="14153" y="14124"/>
                  </a:lnTo>
                  <a:lnTo>
                    <a:pt x="141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240016" y="4828078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70">
                  <a:moveTo>
                    <a:pt x="0" y="0"/>
                  </a:moveTo>
                  <a:lnTo>
                    <a:pt x="13586" y="0"/>
                  </a:lnTo>
                </a:path>
                <a:path w="13970" h="13970">
                  <a:moveTo>
                    <a:pt x="0" y="0"/>
                  </a:moveTo>
                  <a:lnTo>
                    <a:pt x="0" y="135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22804" y="4841920"/>
              <a:ext cx="14604" cy="173990"/>
            </a:xfrm>
            <a:custGeom>
              <a:avLst/>
              <a:gdLst/>
              <a:ahLst/>
              <a:cxnLst/>
              <a:rect l="l" t="t" r="r" b="b"/>
              <a:pathLst>
                <a:path w="14604" h="173989">
                  <a:moveTo>
                    <a:pt x="14153" y="0"/>
                  </a:moveTo>
                  <a:lnTo>
                    <a:pt x="0" y="0"/>
                  </a:lnTo>
                  <a:lnTo>
                    <a:pt x="0" y="173637"/>
                  </a:lnTo>
                  <a:lnTo>
                    <a:pt x="14153" y="173637"/>
                  </a:lnTo>
                  <a:lnTo>
                    <a:pt x="141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23088" y="4842202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307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239733" y="4841920"/>
              <a:ext cx="14604" cy="173990"/>
            </a:xfrm>
            <a:custGeom>
              <a:avLst/>
              <a:gdLst/>
              <a:ahLst/>
              <a:cxnLst/>
              <a:rect l="l" t="t" r="r" b="b"/>
              <a:pathLst>
                <a:path w="14604" h="173989">
                  <a:moveTo>
                    <a:pt x="14153" y="0"/>
                  </a:moveTo>
                  <a:lnTo>
                    <a:pt x="0" y="0"/>
                  </a:lnTo>
                  <a:lnTo>
                    <a:pt x="0" y="173637"/>
                  </a:lnTo>
                  <a:lnTo>
                    <a:pt x="14153" y="173637"/>
                  </a:lnTo>
                  <a:lnTo>
                    <a:pt x="141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240016" y="4842202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307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37523" y="5036462"/>
              <a:ext cx="1615440" cy="694055"/>
            </a:xfrm>
            <a:custGeom>
              <a:avLst/>
              <a:gdLst/>
              <a:ahLst/>
              <a:cxnLst/>
              <a:rect l="l" t="t" r="r" b="b"/>
              <a:pathLst>
                <a:path w="1615440" h="694054">
                  <a:moveTo>
                    <a:pt x="1614953" y="0"/>
                  </a:moveTo>
                  <a:lnTo>
                    <a:pt x="0" y="0"/>
                  </a:lnTo>
                  <a:lnTo>
                    <a:pt x="0" y="693609"/>
                  </a:lnTo>
                  <a:lnTo>
                    <a:pt x="1614953" y="693609"/>
                  </a:lnTo>
                  <a:lnTo>
                    <a:pt x="1614953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66962" y="5382984"/>
              <a:ext cx="1548765" cy="173990"/>
            </a:xfrm>
            <a:custGeom>
              <a:avLst/>
              <a:gdLst/>
              <a:ahLst/>
              <a:cxnLst/>
              <a:rect l="l" t="t" r="r" b="b"/>
              <a:pathLst>
                <a:path w="1548765" h="173989">
                  <a:moveTo>
                    <a:pt x="1548718" y="0"/>
                  </a:moveTo>
                  <a:lnTo>
                    <a:pt x="0" y="0"/>
                  </a:lnTo>
                  <a:lnTo>
                    <a:pt x="0" y="173449"/>
                  </a:lnTo>
                  <a:lnTo>
                    <a:pt x="1548718" y="173449"/>
                  </a:lnTo>
                  <a:lnTo>
                    <a:pt x="1548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068415" y="5360680"/>
            <a:ext cx="150241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dirty="0">
                <a:latin typeface="Arial"/>
                <a:cs typeface="Arial"/>
              </a:rPr>
              <a:t>{Bread,</a:t>
            </a:r>
            <a:r>
              <a:rPr sz="1150" b="1" spc="105" dirty="0">
                <a:latin typeface="Arial"/>
                <a:cs typeface="Arial"/>
              </a:rPr>
              <a:t> </a:t>
            </a:r>
            <a:r>
              <a:rPr sz="1150" b="1" dirty="0">
                <a:latin typeface="Arial"/>
                <a:cs typeface="Arial"/>
              </a:rPr>
              <a:t>Diaper,</a:t>
            </a:r>
            <a:r>
              <a:rPr sz="1150" b="1" spc="110" dirty="0">
                <a:latin typeface="Arial"/>
                <a:cs typeface="Arial"/>
              </a:rPr>
              <a:t> </a:t>
            </a:r>
            <a:r>
              <a:rPr sz="1150" b="1" spc="-20" dirty="0">
                <a:latin typeface="Arial"/>
                <a:cs typeface="Arial"/>
              </a:rPr>
              <a:t>Milk}</a:t>
            </a:r>
            <a:endParaRPr sz="11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068415" y="5534318"/>
            <a:ext cx="136842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{Beer,</a:t>
            </a:r>
            <a:r>
              <a:rPr sz="1150" b="1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Bread,</a:t>
            </a:r>
            <a:r>
              <a:rPr sz="1150" b="1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Milk}</a:t>
            </a:r>
            <a:endParaRPr sz="11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652477" y="5036462"/>
            <a:ext cx="588010" cy="694055"/>
          </a:xfrm>
          <a:custGeom>
            <a:avLst/>
            <a:gdLst/>
            <a:ahLst/>
            <a:cxnLst/>
            <a:rect l="l" t="t" r="r" b="b"/>
            <a:pathLst>
              <a:path w="588009" h="694054">
                <a:moveTo>
                  <a:pt x="587822" y="0"/>
                </a:moveTo>
                <a:lnTo>
                  <a:pt x="0" y="0"/>
                </a:lnTo>
                <a:lnTo>
                  <a:pt x="0" y="693609"/>
                </a:lnTo>
                <a:lnTo>
                  <a:pt x="587822" y="693609"/>
                </a:lnTo>
                <a:lnTo>
                  <a:pt x="587822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068415" y="5014157"/>
            <a:ext cx="1919605" cy="379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35"/>
              </a:spcBef>
              <a:tabLst>
                <a:tab pos="1822450" algn="l"/>
              </a:tabLst>
            </a:pP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115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Beer,</a:t>
            </a:r>
            <a:r>
              <a:rPr sz="115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Diaper,</a:t>
            </a:r>
            <a:r>
              <a:rPr sz="1150" b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Milk}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ts val="1370"/>
              </a:lnSpc>
              <a:tabLst>
                <a:tab pos="1822450" algn="l"/>
              </a:tabLst>
            </a:pP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1150" b="1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Beer,Bread,</a:t>
            </a:r>
            <a:r>
              <a:rPr sz="1150" b="1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Diaper}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689275" y="5382984"/>
            <a:ext cx="487680" cy="173990"/>
          </a:xfrm>
          <a:custGeom>
            <a:avLst/>
            <a:gdLst/>
            <a:ahLst/>
            <a:cxnLst/>
            <a:rect l="l" t="t" r="r" b="b"/>
            <a:pathLst>
              <a:path w="487679" h="173989">
                <a:moveTo>
                  <a:pt x="487052" y="0"/>
                </a:moveTo>
                <a:lnTo>
                  <a:pt x="0" y="0"/>
                </a:lnTo>
                <a:lnTo>
                  <a:pt x="0" y="173449"/>
                </a:lnTo>
                <a:lnTo>
                  <a:pt x="487052" y="173449"/>
                </a:lnTo>
                <a:lnTo>
                  <a:pt x="4870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878303" y="5360680"/>
            <a:ext cx="10985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-50" dirty="0"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878303" y="5534318"/>
            <a:ext cx="10985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022427" y="5015181"/>
            <a:ext cx="2232025" cy="715010"/>
            <a:chOff x="6022427" y="5015181"/>
            <a:chExt cx="2232025" cy="715010"/>
          </a:xfrm>
        </p:grpSpPr>
        <p:sp>
          <p:nvSpPr>
            <p:cNvPr id="42" name="object 42"/>
            <p:cNvSpPr/>
            <p:nvPr/>
          </p:nvSpPr>
          <p:spPr>
            <a:xfrm>
              <a:off x="6022804" y="5015559"/>
              <a:ext cx="14604" cy="21590"/>
            </a:xfrm>
            <a:custGeom>
              <a:avLst/>
              <a:gdLst/>
              <a:ahLst/>
              <a:cxnLst/>
              <a:rect l="l" t="t" r="r" b="b"/>
              <a:pathLst>
                <a:path w="14604" h="21589">
                  <a:moveTo>
                    <a:pt x="14153" y="0"/>
                  </a:moveTo>
                  <a:lnTo>
                    <a:pt x="0" y="0"/>
                  </a:lnTo>
                  <a:lnTo>
                    <a:pt x="0" y="21469"/>
                  </a:lnTo>
                  <a:lnTo>
                    <a:pt x="14153" y="21469"/>
                  </a:lnTo>
                  <a:lnTo>
                    <a:pt x="141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023088" y="5015841"/>
              <a:ext cx="0" cy="20955"/>
            </a:xfrm>
            <a:custGeom>
              <a:avLst/>
              <a:gdLst/>
              <a:ahLst/>
              <a:cxnLst/>
              <a:rect l="l" t="t" r="r" b="b"/>
              <a:pathLst>
                <a:path h="20954">
                  <a:moveTo>
                    <a:pt x="0" y="0"/>
                  </a:moveTo>
                  <a:lnTo>
                    <a:pt x="0" y="2090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036957" y="5015558"/>
              <a:ext cx="1616075" cy="6985"/>
            </a:xfrm>
            <a:custGeom>
              <a:avLst/>
              <a:gdLst/>
              <a:ahLst/>
              <a:cxnLst/>
              <a:rect l="l" t="t" r="r" b="b"/>
              <a:pathLst>
                <a:path w="1616075" h="6985">
                  <a:moveTo>
                    <a:pt x="1615520" y="0"/>
                  </a:moveTo>
                  <a:lnTo>
                    <a:pt x="0" y="0"/>
                  </a:lnTo>
                  <a:lnTo>
                    <a:pt x="0" y="6779"/>
                  </a:lnTo>
                  <a:lnTo>
                    <a:pt x="1615520" y="6779"/>
                  </a:lnTo>
                  <a:lnTo>
                    <a:pt x="1615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037241" y="5015841"/>
              <a:ext cx="1615440" cy="0"/>
            </a:xfrm>
            <a:custGeom>
              <a:avLst/>
              <a:gdLst/>
              <a:ahLst/>
              <a:cxnLst/>
              <a:rect l="l" t="t" r="r" b="b"/>
              <a:pathLst>
                <a:path w="1615440">
                  <a:moveTo>
                    <a:pt x="0" y="0"/>
                  </a:moveTo>
                  <a:lnTo>
                    <a:pt x="161495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036957" y="5029118"/>
              <a:ext cx="1616075" cy="6985"/>
            </a:xfrm>
            <a:custGeom>
              <a:avLst/>
              <a:gdLst/>
              <a:ahLst/>
              <a:cxnLst/>
              <a:rect l="l" t="t" r="r" b="b"/>
              <a:pathLst>
                <a:path w="1616075" h="6985">
                  <a:moveTo>
                    <a:pt x="1615520" y="0"/>
                  </a:moveTo>
                  <a:lnTo>
                    <a:pt x="0" y="0"/>
                  </a:lnTo>
                  <a:lnTo>
                    <a:pt x="0" y="6779"/>
                  </a:lnTo>
                  <a:lnTo>
                    <a:pt x="1615520" y="6779"/>
                  </a:lnTo>
                  <a:lnTo>
                    <a:pt x="1615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037241" y="5029400"/>
              <a:ext cx="1615440" cy="0"/>
            </a:xfrm>
            <a:custGeom>
              <a:avLst/>
              <a:gdLst/>
              <a:ahLst/>
              <a:cxnLst/>
              <a:rect l="l" t="t" r="r" b="b"/>
              <a:pathLst>
                <a:path w="1615440">
                  <a:moveTo>
                    <a:pt x="0" y="0"/>
                  </a:moveTo>
                  <a:lnTo>
                    <a:pt x="161495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652477" y="5015558"/>
              <a:ext cx="20955" cy="6985"/>
            </a:xfrm>
            <a:custGeom>
              <a:avLst/>
              <a:gdLst/>
              <a:ahLst/>
              <a:cxnLst/>
              <a:rect l="l" t="t" r="r" b="b"/>
              <a:pathLst>
                <a:path w="20954" h="6985">
                  <a:moveTo>
                    <a:pt x="20380" y="0"/>
                  </a:moveTo>
                  <a:lnTo>
                    <a:pt x="0" y="0"/>
                  </a:lnTo>
                  <a:lnTo>
                    <a:pt x="0" y="6779"/>
                  </a:lnTo>
                  <a:lnTo>
                    <a:pt x="20380" y="6779"/>
                  </a:lnTo>
                  <a:lnTo>
                    <a:pt x="203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652761" y="501584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20">
                  <a:moveTo>
                    <a:pt x="0" y="0"/>
                  </a:moveTo>
                  <a:lnTo>
                    <a:pt x="1981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652477" y="5029118"/>
              <a:ext cx="20955" cy="6985"/>
            </a:xfrm>
            <a:custGeom>
              <a:avLst/>
              <a:gdLst/>
              <a:ahLst/>
              <a:cxnLst/>
              <a:rect l="l" t="t" r="r" b="b"/>
              <a:pathLst>
                <a:path w="20954" h="6985">
                  <a:moveTo>
                    <a:pt x="20380" y="0"/>
                  </a:moveTo>
                  <a:lnTo>
                    <a:pt x="0" y="0"/>
                  </a:lnTo>
                  <a:lnTo>
                    <a:pt x="0" y="6779"/>
                  </a:lnTo>
                  <a:lnTo>
                    <a:pt x="20380" y="6779"/>
                  </a:lnTo>
                  <a:lnTo>
                    <a:pt x="203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652761" y="5029400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20">
                  <a:moveTo>
                    <a:pt x="0" y="0"/>
                  </a:moveTo>
                  <a:lnTo>
                    <a:pt x="1981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672858" y="5015558"/>
              <a:ext cx="567055" cy="6985"/>
            </a:xfrm>
            <a:custGeom>
              <a:avLst/>
              <a:gdLst/>
              <a:ahLst/>
              <a:cxnLst/>
              <a:rect l="l" t="t" r="r" b="b"/>
              <a:pathLst>
                <a:path w="567054" h="6985">
                  <a:moveTo>
                    <a:pt x="566875" y="0"/>
                  </a:moveTo>
                  <a:lnTo>
                    <a:pt x="0" y="0"/>
                  </a:lnTo>
                  <a:lnTo>
                    <a:pt x="0" y="6779"/>
                  </a:lnTo>
                  <a:lnTo>
                    <a:pt x="566875" y="6779"/>
                  </a:lnTo>
                  <a:lnTo>
                    <a:pt x="566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673141" y="5015841"/>
              <a:ext cx="566420" cy="0"/>
            </a:xfrm>
            <a:custGeom>
              <a:avLst/>
              <a:gdLst/>
              <a:ahLst/>
              <a:cxnLst/>
              <a:rect l="l" t="t" r="r" b="b"/>
              <a:pathLst>
                <a:path w="566420">
                  <a:moveTo>
                    <a:pt x="0" y="0"/>
                  </a:moveTo>
                  <a:lnTo>
                    <a:pt x="56630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672858" y="5029118"/>
              <a:ext cx="567055" cy="6985"/>
            </a:xfrm>
            <a:custGeom>
              <a:avLst/>
              <a:gdLst/>
              <a:ahLst/>
              <a:cxnLst/>
              <a:rect l="l" t="t" r="r" b="b"/>
              <a:pathLst>
                <a:path w="567054" h="6985">
                  <a:moveTo>
                    <a:pt x="566875" y="0"/>
                  </a:moveTo>
                  <a:lnTo>
                    <a:pt x="0" y="0"/>
                  </a:lnTo>
                  <a:lnTo>
                    <a:pt x="0" y="6779"/>
                  </a:lnTo>
                  <a:lnTo>
                    <a:pt x="566875" y="6779"/>
                  </a:lnTo>
                  <a:lnTo>
                    <a:pt x="566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673141" y="5029400"/>
              <a:ext cx="566420" cy="0"/>
            </a:xfrm>
            <a:custGeom>
              <a:avLst/>
              <a:gdLst/>
              <a:ahLst/>
              <a:cxnLst/>
              <a:rect l="l" t="t" r="r" b="b"/>
              <a:pathLst>
                <a:path w="566420">
                  <a:moveTo>
                    <a:pt x="0" y="0"/>
                  </a:moveTo>
                  <a:lnTo>
                    <a:pt x="56630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239733" y="5015559"/>
              <a:ext cx="14604" cy="21590"/>
            </a:xfrm>
            <a:custGeom>
              <a:avLst/>
              <a:gdLst/>
              <a:ahLst/>
              <a:cxnLst/>
              <a:rect l="l" t="t" r="r" b="b"/>
              <a:pathLst>
                <a:path w="14604" h="21589">
                  <a:moveTo>
                    <a:pt x="14153" y="0"/>
                  </a:moveTo>
                  <a:lnTo>
                    <a:pt x="0" y="0"/>
                  </a:lnTo>
                  <a:lnTo>
                    <a:pt x="0" y="21469"/>
                  </a:lnTo>
                  <a:lnTo>
                    <a:pt x="14153" y="21469"/>
                  </a:lnTo>
                  <a:lnTo>
                    <a:pt x="141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240016" y="5015841"/>
              <a:ext cx="0" cy="20955"/>
            </a:xfrm>
            <a:custGeom>
              <a:avLst/>
              <a:gdLst/>
              <a:ahLst/>
              <a:cxnLst/>
              <a:rect l="l" t="t" r="r" b="b"/>
              <a:pathLst>
                <a:path h="20954">
                  <a:moveTo>
                    <a:pt x="0" y="0"/>
                  </a:moveTo>
                  <a:lnTo>
                    <a:pt x="0" y="2090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022804" y="5037027"/>
              <a:ext cx="14604" cy="693420"/>
            </a:xfrm>
            <a:custGeom>
              <a:avLst/>
              <a:gdLst/>
              <a:ahLst/>
              <a:cxnLst/>
              <a:rect l="l" t="t" r="r" b="b"/>
              <a:pathLst>
                <a:path w="14604" h="693420">
                  <a:moveTo>
                    <a:pt x="14153" y="0"/>
                  </a:moveTo>
                  <a:lnTo>
                    <a:pt x="0" y="0"/>
                  </a:lnTo>
                  <a:lnTo>
                    <a:pt x="0" y="693044"/>
                  </a:lnTo>
                  <a:lnTo>
                    <a:pt x="14153" y="693044"/>
                  </a:lnTo>
                  <a:lnTo>
                    <a:pt x="141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023088" y="5037310"/>
              <a:ext cx="0" cy="692785"/>
            </a:xfrm>
            <a:custGeom>
              <a:avLst/>
              <a:gdLst/>
              <a:ahLst/>
              <a:cxnLst/>
              <a:rect l="l" t="t" r="r" b="b"/>
              <a:pathLst>
                <a:path h="692785">
                  <a:moveTo>
                    <a:pt x="0" y="0"/>
                  </a:moveTo>
                  <a:lnTo>
                    <a:pt x="0" y="6924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239733" y="5037027"/>
              <a:ext cx="14604" cy="693420"/>
            </a:xfrm>
            <a:custGeom>
              <a:avLst/>
              <a:gdLst/>
              <a:ahLst/>
              <a:cxnLst/>
              <a:rect l="l" t="t" r="r" b="b"/>
              <a:pathLst>
                <a:path w="14604" h="693420">
                  <a:moveTo>
                    <a:pt x="14153" y="0"/>
                  </a:moveTo>
                  <a:lnTo>
                    <a:pt x="0" y="0"/>
                  </a:lnTo>
                  <a:lnTo>
                    <a:pt x="0" y="693044"/>
                  </a:lnTo>
                  <a:lnTo>
                    <a:pt x="14153" y="693044"/>
                  </a:lnTo>
                  <a:lnTo>
                    <a:pt x="141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240016" y="5037310"/>
              <a:ext cx="0" cy="692785"/>
            </a:xfrm>
            <a:custGeom>
              <a:avLst/>
              <a:gdLst/>
              <a:ahLst/>
              <a:cxnLst/>
              <a:rect l="l" t="t" r="r" b="b"/>
              <a:pathLst>
                <a:path h="692785">
                  <a:moveTo>
                    <a:pt x="0" y="0"/>
                  </a:moveTo>
                  <a:lnTo>
                    <a:pt x="0" y="6924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 marL="224154" marR="454025">
                        <a:lnSpc>
                          <a:spcPct val="101400"/>
                        </a:lnSpc>
                        <a:spcBef>
                          <a:spcPts val="2180"/>
                        </a:spcBef>
                      </a:pPr>
                      <a:r>
                        <a:rPr sz="2800" spc="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FACTORS</a:t>
                      </a:r>
                      <a:r>
                        <a:rPr sz="2800" spc="-3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AFFECTING</a:t>
                      </a:r>
                      <a:r>
                        <a:rPr sz="28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COMPLEXITY</a:t>
                      </a:r>
                      <a:r>
                        <a:rPr sz="28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2800" spc="-3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APRIORI </a:t>
                      </a:r>
                      <a:r>
                        <a:rPr sz="2800" spc="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ALGORITHM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7686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654300"/>
            <a:ext cx="38944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Choice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minimum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support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threshold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932" y="3352291"/>
            <a:ext cx="5302885" cy="51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indent="-305435">
              <a:lnSpc>
                <a:spcPts val="215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Dimensionality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(number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items)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set</a:t>
            </a:r>
            <a:endParaRPr sz="1800">
              <a:latin typeface="Trebuchet MS"/>
              <a:cs typeface="Trebuchet MS"/>
            </a:endParaRPr>
          </a:p>
          <a:p>
            <a:pPr marR="5080" algn="r">
              <a:lnSpc>
                <a:spcPts val="1670"/>
              </a:lnSpc>
            </a:pPr>
            <a:r>
              <a:rPr sz="1400" b="1" spc="-10" dirty="0">
                <a:solidFill>
                  <a:srgbClr val="CC6600"/>
                </a:solidFill>
                <a:latin typeface="Times New Roman"/>
                <a:cs typeface="Times New Roman"/>
              </a:rPr>
              <a:t>Transactions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9932" y="4050283"/>
            <a:ext cx="1795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Size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database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9932" y="4760467"/>
            <a:ext cx="2755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Average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transaction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width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533872" y="3945300"/>
          <a:ext cx="2338705" cy="1137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2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040">
                <a:tc>
                  <a:txBody>
                    <a:bodyPr/>
                    <a:lstStyle/>
                    <a:p>
                      <a:pPr marL="41910">
                        <a:lnSpc>
                          <a:spcPts val="1420"/>
                        </a:lnSpc>
                      </a:pPr>
                      <a:r>
                        <a:rPr sz="1200" b="1" i="1" spc="-25" dirty="0">
                          <a:latin typeface="Times New Roman"/>
                          <a:cs typeface="Times New Roman"/>
                        </a:rPr>
                        <a:t>TID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420"/>
                        </a:lnSpc>
                      </a:pPr>
                      <a:r>
                        <a:rPr sz="1200" b="1" i="1" spc="-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Items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marL="41910">
                        <a:lnSpc>
                          <a:spcPts val="1385"/>
                        </a:lnSpc>
                      </a:pPr>
                      <a:r>
                        <a:rPr sz="1200" b="1" spc="-5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385"/>
                        </a:lnSpc>
                      </a:pP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200" b="1" spc="9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marL="41910">
                        <a:lnSpc>
                          <a:spcPts val="1385"/>
                        </a:lnSpc>
                      </a:pPr>
                      <a:r>
                        <a:rPr sz="1200" b="1" spc="-5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385"/>
                        </a:lnSpc>
                      </a:pP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200" b="1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200" b="1" spc="10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</a:t>
                      </a:r>
                      <a:r>
                        <a:rPr sz="1200" b="1" spc="9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Eggs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marL="41910">
                        <a:lnSpc>
                          <a:spcPts val="1385"/>
                        </a:lnSpc>
                      </a:pPr>
                      <a:r>
                        <a:rPr sz="1200" b="1" spc="-5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385"/>
                        </a:lnSpc>
                      </a:pP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Milk,</a:t>
                      </a:r>
                      <a:r>
                        <a:rPr sz="1200" b="1" spc="8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200" b="1" spc="8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</a:t>
                      </a:r>
                      <a:r>
                        <a:rPr sz="1200" b="1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Coke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marL="41910">
                        <a:lnSpc>
                          <a:spcPts val="1385"/>
                        </a:lnSpc>
                      </a:pPr>
                      <a:r>
                        <a:rPr sz="1200" b="1" spc="-5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385"/>
                        </a:lnSpc>
                      </a:pP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200" b="1" spc="9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Milk,</a:t>
                      </a:r>
                      <a:r>
                        <a:rPr sz="1200" b="1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200" b="1" spc="1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41910">
                        <a:lnSpc>
                          <a:spcPts val="1390"/>
                        </a:lnSpc>
                      </a:pPr>
                      <a:r>
                        <a:rPr sz="1200" b="1" spc="-5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390"/>
                        </a:lnSpc>
                      </a:pP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200" b="1" spc="9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Milk,</a:t>
                      </a:r>
                      <a:r>
                        <a:rPr sz="1200" b="1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200" b="1" spc="1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Coke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4274244" y="4197546"/>
            <a:ext cx="100965" cy="354965"/>
            <a:chOff x="4274244" y="4197546"/>
            <a:chExt cx="100965" cy="354965"/>
          </a:xfrm>
        </p:grpSpPr>
        <p:sp>
          <p:nvSpPr>
            <p:cNvPr id="9" name="object 9"/>
            <p:cNvSpPr/>
            <p:nvPr/>
          </p:nvSpPr>
          <p:spPr>
            <a:xfrm>
              <a:off x="4324544" y="4335384"/>
              <a:ext cx="0" cy="217170"/>
            </a:xfrm>
            <a:custGeom>
              <a:avLst/>
              <a:gdLst/>
              <a:ahLst/>
              <a:cxnLst/>
              <a:rect l="l" t="t" r="r" b="b"/>
              <a:pathLst>
                <a:path h="217170">
                  <a:moveTo>
                    <a:pt x="0" y="216788"/>
                  </a:moveTo>
                  <a:lnTo>
                    <a:pt x="0" y="0"/>
                  </a:lnTo>
                </a:path>
              </a:pathLst>
            </a:custGeom>
            <a:ln w="246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74244" y="4197546"/>
              <a:ext cx="100965" cy="150495"/>
            </a:xfrm>
            <a:custGeom>
              <a:avLst/>
              <a:gdLst/>
              <a:ahLst/>
              <a:cxnLst/>
              <a:rect l="l" t="t" r="r" b="b"/>
              <a:pathLst>
                <a:path w="100964" h="150495">
                  <a:moveTo>
                    <a:pt x="50300" y="0"/>
                  </a:moveTo>
                  <a:lnTo>
                    <a:pt x="0" y="150315"/>
                  </a:lnTo>
                  <a:lnTo>
                    <a:pt x="100600" y="150315"/>
                  </a:lnTo>
                  <a:lnTo>
                    <a:pt x="50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276006" y="4823559"/>
            <a:ext cx="100965" cy="310515"/>
            <a:chOff x="4276006" y="4823559"/>
            <a:chExt cx="100965" cy="310515"/>
          </a:xfrm>
        </p:grpSpPr>
        <p:sp>
          <p:nvSpPr>
            <p:cNvPr id="12" name="object 12"/>
            <p:cNvSpPr/>
            <p:nvPr/>
          </p:nvSpPr>
          <p:spPr>
            <a:xfrm>
              <a:off x="4324544" y="4835897"/>
              <a:ext cx="2540" cy="160655"/>
            </a:xfrm>
            <a:custGeom>
              <a:avLst/>
              <a:gdLst/>
              <a:ahLst/>
              <a:cxnLst/>
              <a:rect l="l" t="t" r="r" b="b"/>
              <a:pathLst>
                <a:path w="2539" h="160654">
                  <a:moveTo>
                    <a:pt x="0" y="0"/>
                  </a:moveTo>
                  <a:lnTo>
                    <a:pt x="1913" y="160079"/>
                  </a:lnTo>
                </a:path>
              </a:pathLst>
            </a:custGeom>
            <a:ln w="246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76006" y="4982853"/>
              <a:ext cx="100965" cy="151130"/>
            </a:xfrm>
            <a:custGeom>
              <a:avLst/>
              <a:gdLst/>
              <a:ahLst/>
              <a:cxnLst/>
              <a:rect l="l" t="t" r="r" b="b"/>
              <a:pathLst>
                <a:path w="100964" h="151129">
                  <a:moveTo>
                    <a:pt x="100600" y="0"/>
                  </a:moveTo>
                  <a:lnTo>
                    <a:pt x="0" y="1189"/>
                  </a:lnTo>
                  <a:lnTo>
                    <a:pt x="52094" y="150959"/>
                  </a:lnTo>
                  <a:lnTo>
                    <a:pt x="100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249581" y="4548933"/>
            <a:ext cx="162560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spc="-50" dirty="0">
                <a:latin typeface="Arial MT"/>
                <a:cs typeface="Arial MT"/>
              </a:rPr>
              <a:t>N</a:t>
            </a:r>
            <a:endParaRPr sz="145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882278" y="4107589"/>
            <a:ext cx="1565910" cy="930275"/>
            <a:chOff x="6882278" y="4107589"/>
            <a:chExt cx="1565910" cy="930275"/>
          </a:xfrm>
        </p:grpSpPr>
        <p:sp>
          <p:nvSpPr>
            <p:cNvPr id="16" name="object 16"/>
            <p:cNvSpPr/>
            <p:nvPr/>
          </p:nvSpPr>
          <p:spPr>
            <a:xfrm>
              <a:off x="7680685" y="4110381"/>
              <a:ext cx="764540" cy="925194"/>
            </a:xfrm>
            <a:custGeom>
              <a:avLst/>
              <a:gdLst/>
              <a:ahLst/>
              <a:cxnLst/>
              <a:rect l="l" t="t" r="r" b="b"/>
              <a:pathLst>
                <a:path w="764540" h="925195">
                  <a:moveTo>
                    <a:pt x="764357" y="0"/>
                  </a:moveTo>
                  <a:lnTo>
                    <a:pt x="0" y="0"/>
                  </a:lnTo>
                  <a:lnTo>
                    <a:pt x="0" y="924655"/>
                  </a:lnTo>
                  <a:lnTo>
                    <a:pt x="764357" y="924655"/>
                  </a:lnTo>
                  <a:lnTo>
                    <a:pt x="764357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80685" y="4110381"/>
              <a:ext cx="764540" cy="925194"/>
            </a:xfrm>
            <a:custGeom>
              <a:avLst/>
              <a:gdLst/>
              <a:ahLst/>
              <a:cxnLst/>
              <a:rect l="l" t="t" r="r" b="b"/>
              <a:pathLst>
                <a:path w="764540" h="925195">
                  <a:moveTo>
                    <a:pt x="0" y="924655"/>
                  </a:moveTo>
                  <a:lnTo>
                    <a:pt x="764357" y="924655"/>
                  </a:lnTo>
                  <a:lnTo>
                    <a:pt x="764357" y="0"/>
                  </a:lnTo>
                  <a:lnTo>
                    <a:pt x="0" y="0"/>
                  </a:lnTo>
                  <a:lnTo>
                    <a:pt x="0" y="924655"/>
                  </a:lnTo>
                  <a:close/>
                </a:path>
                <a:path w="764540" h="925195">
                  <a:moveTo>
                    <a:pt x="0" y="777621"/>
                  </a:moveTo>
                  <a:lnTo>
                    <a:pt x="764357" y="777621"/>
                  </a:lnTo>
                  <a:lnTo>
                    <a:pt x="764357" y="147066"/>
                  </a:lnTo>
                  <a:lnTo>
                    <a:pt x="0" y="147066"/>
                  </a:lnTo>
                  <a:lnTo>
                    <a:pt x="0" y="777621"/>
                  </a:lnTo>
                  <a:close/>
                </a:path>
              </a:pathLst>
            </a:custGeom>
            <a:ln w="55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80685" y="4409872"/>
              <a:ext cx="764540" cy="325755"/>
            </a:xfrm>
            <a:custGeom>
              <a:avLst/>
              <a:gdLst/>
              <a:ahLst/>
              <a:cxnLst/>
              <a:rect l="l" t="t" r="r" b="b"/>
              <a:pathLst>
                <a:path w="764540" h="325754">
                  <a:moveTo>
                    <a:pt x="0" y="0"/>
                  </a:moveTo>
                  <a:lnTo>
                    <a:pt x="764360" y="0"/>
                  </a:lnTo>
                </a:path>
                <a:path w="764540" h="325754">
                  <a:moveTo>
                    <a:pt x="0" y="147034"/>
                  </a:moveTo>
                  <a:lnTo>
                    <a:pt x="764360" y="147034"/>
                  </a:lnTo>
                </a:path>
                <a:path w="764540" h="325754">
                  <a:moveTo>
                    <a:pt x="0" y="325704"/>
                  </a:moveTo>
                  <a:lnTo>
                    <a:pt x="764360" y="325704"/>
                  </a:lnTo>
                </a:path>
              </a:pathLst>
            </a:custGeom>
            <a:ln w="55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87111" y="4204806"/>
              <a:ext cx="707390" cy="64135"/>
            </a:xfrm>
            <a:custGeom>
              <a:avLst/>
              <a:gdLst/>
              <a:ahLst/>
              <a:cxnLst/>
              <a:rect l="l" t="t" r="r" b="b"/>
              <a:pathLst>
                <a:path w="707390" h="64135">
                  <a:moveTo>
                    <a:pt x="0" y="63617"/>
                  </a:moveTo>
                  <a:lnTo>
                    <a:pt x="707344" y="0"/>
                  </a:lnTo>
                </a:path>
              </a:pathLst>
            </a:custGeom>
            <a:ln w="9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84527" y="4176259"/>
              <a:ext cx="90805" cy="58419"/>
            </a:xfrm>
            <a:custGeom>
              <a:avLst/>
              <a:gdLst/>
              <a:ahLst/>
              <a:cxnLst/>
              <a:rect l="l" t="t" r="r" b="b"/>
              <a:pathLst>
                <a:path w="90804" h="58420">
                  <a:moveTo>
                    <a:pt x="0" y="0"/>
                  </a:moveTo>
                  <a:lnTo>
                    <a:pt x="5284" y="58398"/>
                  </a:lnTo>
                  <a:lnTo>
                    <a:pt x="90559" y="21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7111" y="4268423"/>
              <a:ext cx="707390" cy="64135"/>
            </a:xfrm>
            <a:custGeom>
              <a:avLst/>
              <a:gdLst/>
              <a:ahLst/>
              <a:cxnLst/>
              <a:rect l="l" t="t" r="r" b="b"/>
              <a:pathLst>
                <a:path w="707390" h="64135">
                  <a:moveTo>
                    <a:pt x="0" y="0"/>
                  </a:moveTo>
                  <a:lnTo>
                    <a:pt x="707344" y="63698"/>
                  </a:lnTo>
                </a:path>
              </a:pathLst>
            </a:custGeom>
            <a:ln w="9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4527" y="4302271"/>
              <a:ext cx="90805" cy="58419"/>
            </a:xfrm>
            <a:custGeom>
              <a:avLst/>
              <a:gdLst/>
              <a:ahLst/>
              <a:cxnLst/>
              <a:rect l="l" t="t" r="r" b="b"/>
              <a:pathLst>
                <a:path w="90804" h="58420">
                  <a:moveTo>
                    <a:pt x="5284" y="0"/>
                  </a:moveTo>
                  <a:lnTo>
                    <a:pt x="0" y="58397"/>
                  </a:lnTo>
                  <a:lnTo>
                    <a:pt x="90559" y="37109"/>
                  </a:lnTo>
                  <a:lnTo>
                    <a:pt x="52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87111" y="4268423"/>
              <a:ext cx="709930" cy="191770"/>
            </a:xfrm>
            <a:custGeom>
              <a:avLst/>
              <a:gdLst/>
              <a:ahLst/>
              <a:cxnLst/>
              <a:rect l="l" t="t" r="r" b="b"/>
              <a:pathLst>
                <a:path w="709929" h="191770">
                  <a:moveTo>
                    <a:pt x="0" y="0"/>
                  </a:moveTo>
                  <a:lnTo>
                    <a:pt x="709826" y="191749"/>
                  </a:lnTo>
                </a:path>
              </a:pathLst>
            </a:custGeom>
            <a:ln w="9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82205" y="4429913"/>
              <a:ext cx="93345" cy="57150"/>
            </a:xfrm>
            <a:custGeom>
              <a:avLst/>
              <a:gdLst/>
              <a:ahLst/>
              <a:cxnLst/>
              <a:rect l="l" t="t" r="r" b="b"/>
              <a:pathLst>
                <a:path w="93345" h="57150">
                  <a:moveTo>
                    <a:pt x="15374" y="0"/>
                  </a:moveTo>
                  <a:lnTo>
                    <a:pt x="0" y="56602"/>
                  </a:lnTo>
                  <a:lnTo>
                    <a:pt x="92882" y="51301"/>
                  </a:lnTo>
                  <a:lnTo>
                    <a:pt x="153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87111" y="4268423"/>
              <a:ext cx="714375" cy="321945"/>
            </a:xfrm>
            <a:custGeom>
              <a:avLst/>
              <a:gdLst/>
              <a:ahLst/>
              <a:cxnLst/>
              <a:rect l="l" t="t" r="r" b="b"/>
              <a:pathLst>
                <a:path w="714375" h="321945">
                  <a:moveTo>
                    <a:pt x="0" y="0"/>
                  </a:moveTo>
                  <a:lnTo>
                    <a:pt x="714230" y="321495"/>
                  </a:lnTo>
                </a:path>
              </a:pathLst>
            </a:custGeom>
            <a:ln w="96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82526" y="4560166"/>
              <a:ext cx="92710" cy="63500"/>
            </a:xfrm>
            <a:custGeom>
              <a:avLst/>
              <a:gdLst/>
              <a:ahLst/>
              <a:cxnLst/>
              <a:rect l="l" t="t" r="r" b="b"/>
              <a:pathLst>
                <a:path w="92709" h="63500">
                  <a:moveTo>
                    <a:pt x="24180" y="0"/>
                  </a:moveTo>
                  <a:lnTo>
                    <a:pt x="0" y="53454"/>
                  </a:lnTo>
                  <a:lnTo>
                    <a:pt x="92561" y="62939"/>
                  </a:lnTo>
                  <a:lnTo>
                    <a:pt x="241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87111" y="4268423"/>
              <a:ext cx="722630" cy="520700"/>
            </a:xfrm>
            <a:custGeom>
              <a:avLst/>
              <a:gdLst/>
              <a:ahLst/>
              <a:cxnLst/>
              <a:rect l="l" t="t" r="r" b="b"/>
              <a:pathLst>
                <a:path w="722629" h="520700">
                  <a:moveTo>
                    <a:pt x="0" y="0"/>
                  </a:moveTo>
                  <a:lnTo>
                    <a:pt x="722397" y="520250"/>
                  </a:lnTo>
                </a:path>
              </a:pathLst>
            </a:custGeom>
            <a:ln w="96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86289" y="4760616"/>
              <a:ext cx="88900" cy="75565"/>
            </a:xfrm>
            <a:custGeom>
              <a:avLst/>
              <a:gdLst/>
              <a:ahLst/>
              <a:cxnLst/>
              <a:rect l="l" t="t" r="r" b="b"/>
              <a:pathLst>
                <a:path w="88900" h="75564">
                  <a:moveTo>
                    <a:pt x="34509" y="0"/>
                  </a:moveTo>
                  <a:lnTo>
                    <a:pt x="0" y="47525"/>
                  </a:lnTo>
                  <a:lnTo>
                    <a:pt x="88798" y="75280"/>
                  </a:lnTo>
                  <a:lnTo>
                    <a:pt x="345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901604" y="4274948"/>
              <a:ext cx="713740" cy="648970"/>
            </a:xfrm>
            <a:custGeom>
              <a:avLst/>
              <a:gdLst/>
              <a:ahLst/>
              <a:cxnLst/>
              <a:rect l="l" t="t" r="r" b="b"/>
              <a:pathLst>
                <a:path w="713740" h="648970">
                  <a:moveTo>
                    <a:pt x="0" y="0"/>
                  </a:moveTo>
                  <a:lnTo>
                    <a:pt x="713670" y="648488"/>
                  </a:lnTo>
                </a:path>
              </a:pathLst>
            </a:custGeom>
            <a:ln w="95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90052" y="4896839"/>
              <a:ext cx="85090" cy="81280"/>
            </a:xfrm>
            <a:custGeom>
              <a:avLst/>
              <a:gdLst/>
              <a:ahLst/>
              <a:cxnLst/>
              <a:rect l="l" t="t" r="r" b="b"/>
              <a:pathLst>
                <a:path w="85090" h="81279">
                  <a:moveTo>
                    <a:pt x="39635" y="0"/>
                  </a:moveTo>
                  <a:lnTo>
                    <a:pt x="0" y="43326"/>
                  </a:lnTo>
                  <a:lnTo>
                    <a:pt x="85035" y="80924"/>
                  </a:lnTo>
                  <a:lnTo>
                    <a:pt x="396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642528" y="3606831"/>
            <a:ext cx="842010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5895">
              <a:lnSpc>
                <a:spcPct val="101899"/>
              </a:lnSpc>
              <a:spcBef>
                <a:spcPts val="95"/>
              </a:spcBef>
            </a:pPr>
            <a:r>
              <a:rPr sz="1300" b="1" dirty="0">
                <a:solidFill>
                  <a:srgbClr val="CC6600"/>
                </a:solidFill>
                <a:latin typeface="Times New Roman"/>
                <a:cs typeface="Times New Roman"/>
              </a:rPr>
              <a:t>List</a:t>
            </a:r>
            <a:r>
              <a:rPr sz="1300" b="1" spc="45" dirty="0">
                <a:solidFill>
                  <a:srgbClr val="CC6600"/>
                </a:solidFill>
                <a:latin typeface="Times New Roman"/>
                <a:cs typeface="Times New Roman"/>
              </a:rPr>
              <a:t> </a:t>
            </a:r>
            <a:r>
              <a:rPr sz="1300" b="1" spc="-25" dirty="0">
                <a:solidFill>
                  <a:srgbClr val="CC6600"/>
                </a:solidFill>
                <a:latin typeface="Times New Roman"/>
                <a:cs typeface="Times New Roman"/>
              </a:rPr>
              <a:t>of </a:t>
            </a:r>
            <a:r>
              <a:rPr sz="1300" b="1" spc="-10" dirty="0">
                <a:solidFill>
                  <a:srgbClr val="CC6600"/>
                </a:solidFill>
                <a:latin typeface="Times New Roman"/>
                <a:cs typeface="Times New Roman"/>
              </a:rPr>
              <a:t>Candidates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612875" y="4112397"/>
            <a:ext cx="100965" cy="354965"/>
            <a:chOff x="8612875" y="4112397"/>
            <a:chExt cx="100965" cy="354965"/>
          </a:xfrm>
        </p:grpSpPr>
        <p:sp>
          <p:nvSpPr>
            <p:cNvPr id="33" name="object 33"/>
            <p:cNvSpPr/>
            <p:nvPr/>
          </p:nvSpPr>
          <p:spPr>
            <a:xfrm>
              <a:off x="8663159" y="4250235"/>
              <a:ext cx="0" cy="217170"/>
            </a:xfrm>
            <a:custGeom>
              <a:avLst/>
              <a:gdLst/>
              <a:ahLst/>
              <a:cxnLst/>
              <a:rect l="l" t="t" r="r" b="b"/>
              <a:pathLst>
                <a:path h="217170">
                  <a:moveTo>
                    <a:pt x="0" y="216788"/>
                  </a:moveTo>
                  <a:lnTo>
                    <a:pt x="0" y="0"/>
                  </a:lnTo>
                </a:path>
              </a:pathLst>
            </a:custGeom>
            <a:ln w="246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612875" y="4112397"/>
              <a:ext cx="100965" cy="150495"/>
            </a:xfrm>
            <a:custGeom>
              <a:avLst/>
              <a:gdLst/>
              <a:ahLst/>
              <a:cxnLst/>
              <a:rect l="l" t="t" r="r" b="b"/>
              <a:pathLst>
                <a:path w="100965" h="150495">
                  <a:moveTo>
                    <a:pt x="50284" y="0"/>
                  </a:moveTo>
                  <a:lnTo>
                    <a:pt x="0" y="150398"/>
                  </a:lnTo>
                  <a:lnTo>
                    <a:pt x="100568" y="150398"/>
                  </a:lnTo>
                  <a:lnTo>
                    <a:pt x="502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8614636" y="4738442"/>
            <a:ext cx="100965" cy="310515"/>
            <a:chOff x="8614636" y="4738442"/>
            <a:chExt cx="100965" cy="310515"/>
          </a:xfrm>
        </p:grpSpPr>
        <p:sp>
          <p:nvSpPr>
            <p:cNvPr id="36" name="object 36"/>
            <p:cNvSpPr/>
            <p:nvPr/>
          </p:nvSpPr>
          <p:spPr>
            <a:xfrm>
              <a:off x="8663158" y="4750781"/>
              <a:ext cx="2540" cy="160655"/>
            </a:xfrm>
            <a:custGeom>
              <a:avLst/>
              <a:gdLst/>
              <a:ahLst/>
              <a:cxnLst/>
              <a:rect l="l" t="t" r="r" b="b"/>
              <a:pathLst>
                <a:path w="2540" h="160654">
                  <a:moveTo>
                    <a:pt x="0" y="0"/>
                  </a:moveTo>
                  <a:lnTo>
                    <a:pt x="1921" y="160079"/>
                  </a:lnTo>
                </a:path>
              </a:pathLst>
            </a:custGeom>
            <a:ln w="246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614636" y="4897737"/>
              <a:ext cx="100965" cy="151130"/>
            </a:xfrm>
            <a:custGeom>
              <a:avLst/>
              <a:gdLst/>
              <a:ahLst/>
              <a:cxnLst/>
              <a:rect l="l" t="t" r="r" b="b"/>
              <a:pathLst>
                <a:path w="100965" h="151129">
                  <a:moveTo>
                    <a:pt x="100568" y="0"/>
                  </a:moveTo>
                  <a:lnTo>
                    <a:pt x="0" y="1189"/>
                  </a:lnTo>
                  <a:lnTo>
                    <a:pt x="52045" y="150959"/>
                  </a:lnTo>
                  <a:lnTo>
                    <a:pt x="1005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581197" y="4478008"/>
            <a:ext cx="183515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spc="-50" dirty="0">
                <a:latin typeface="Arial MT"/>
                <a:cs typeface="Arial MT"/>
              </a:rPr>
              <a:t>M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722033" y="5082193"/>
            <a:ext cx="162560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spc="-50" dirty="0">
                <a:latin typeface="Arial MT"/>
                <a:cs typeface="Arial MT"/>
              </a:rPr>
              <a:t>w</a:t>
            </a:r>
            <a:endParaRPr sz="145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955325" y="5177171"/>
            <a:ext cx="699770" cy="100330"/>
            <a:chOff x="4955325" y="5177171"/>
            <a:chExt cx="699770" cy="100330"/>
          </a:xfrm>
        </p:grpSpPr>
        <p:sp>
          <p:nvSpPr>
            <p:cNvPr id="41" name="object 41"/>
            <p:cNvSpPr/>
            <p:nvPr/>
          </p:nvSpPr>
          <p:spPr>
            <a:xfrm>
              <a:off x="5093687" y="5227299"/>
              <a:ext cx="561340" cy="0"/>
            </a:xfrm>
            <a:custGeom>
              <a:avLst/>
              <a:gdLst/>
              <a:ahLst/>
              <a:cxnLst/>
              <a:rect l="l" t="t" r="r" b="b"/>
              <a:pathLst>
                <a:path w="561339">
                  <a:moveTo>
                    <a:pt x="560895" y="0"/>
                  </a:moveTo>
                  <a:lnTo>
                    <a:pt x="0" y="0"/>
                  </a:lnTo>
                </a:path>
              </a:pathLst>
            </a:custGeom>
            <a:ln w="251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55325" y="5177171"/>
              <a:ext cx="151130" cy="100330"/>
            </a:xfrm>
            <a:custGeom>
              <a:avLst/>
              <a:gdLst/>
              <a:ahLst/>
              <a:cxnLst/>
              <a:rect l="l" t="t" r="r" b="b"/>
              <a:pathLst>
                <a:path w="151129" h="100329">
                  <a:moveTo>
                    <a:pt x="150934" y="0"/>
                  </a:moveTo>
                  <a:lnTo>
                    <a:pt x="0" y="50128"/>
                  </a:lnTo>
                  <a:lnTo>
                    <a:pt x="150934" y="100255"/>
                  </a:lnTo>
                  <a:lnTo>
                    <a:pt x="1509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5951885" y="5177171"/>
            <a:ext cx="925830" cy="100330"/>
            <a:chOff x="5951885" y="5177171"/>
            <a:chExt cx="925830" cy="100330"/>
          </a:xfrm>
        </p:grpSpPr>
        <p:sp>
          <p:nvSpPr>
            <p:cNvPr id="44" name="object 44"/>
            <p:cNvSpPr/>
            <p:nvPr/>
          </p:nvSpPr>
          <p:spPr>
            <a:xfrm>
              <a:off x="5951885" y="5227299"/>
              <a:ext cx="787400" cy="0"/>
            </a:xfrm>
            <a:custGeom>
              <a:avLst/>
              <a:gdLst/>
              <a:ahLst/>
              <a:cxnLst/>
              <a:rect l="l" t="t" r="r" b="b"/>
              <a:pathLst>
                <a:path w="787400">
                  <a:moveTo>
                    <a:pt x="0" y="0"/>
                  </a:moveTo>
                  <a:lnTo>
                    <a:pt x="787094" y="0"/>
                  </a:lnTo>
                </a:path>
              </a:pathLst>
            </a:custGeom>
            <a:ln w="251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726330" y="5177171"/>
              <a:ext cx="151130" cy="100330"/>
            </a:xfrm>
            <a:custGeom>
              <a:avLst/>
              <a:gdLst/>
              <a:ahLst/>
              <a:cxnLst/>
              <a:rect l="l" t="t" r="r" b="b"/>
              <a:pathLst>
                <a:path w="151129" h="100329">
                  <a:moveTo>
                    <a:pt x="0" y="0"/>
                  </a:moveTo>
                  <a:lnTo>
                    <a:pt x="0" y="100255"/>
                  </a:lnTo>
                  <a:lnTo>
                    <a:pt x="150933" y="50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32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 marL="224154" marR="454025">
                        <a:lnSpc>
                          <a:spcPct val="101400"/>
                        </a:lnSpc>
                        <a:spcBef>
                          <a:spcPts val="2180"/>
                        </a:spcBef>
                      </a:pPr>
                      <a:r>
                        <a:rPr sz="2800" spc="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FACTORS</a:t>
                      </a:r>
                      <a:r>
                        <a:rPr sz="2800" spc="-3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AFFECTING</a:t>
                      </a:r>
                      <a:r>
                        <a:rPr sz="28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COMPLEXITY</a:t>
                      </a:r>
                      <a:r>
                        <a:rPr sz="28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2800" spc="-3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APRIORI </a:t>
                      </a:r>
                      <a:r>
                        <a:rPr sz="2800" spc="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ALGORITHM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7686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252573"/>
            <a:ext cx="6501765" cy="311277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86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Choice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minimum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support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threshold</a:t>
            </a:r>
            <a:endParaRPr sz="18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64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55" dirty="0">
                <a:solidFill>
                  <a:srgbClr val="212745"/>
                </a:solidFill>
                <a:latin typeface="Arial MT"/>
                <a:cs typeface="Arial MT"/>
              </a:rPr>
              <a:t>lowering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support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threshold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Arial MT"/>
                <a:cs typeface="Arial MT"/>
              </a:rPr>
              <a:t>results</a:t>
            </a: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in</a:t>
            </a: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more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frequent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itemsets</a:t>
            </a:r>
            <a:endParaRPr sz="1500">
              <a:latin typeface="Arial MT"/>
              <a:cs typeface="Arial MT"/>
            </a:endParaRPr>
          </a:p>
          <a:p>
            <a:pPr marL="641985" lvl="1" indent="-305435">
              <a:lnSpc>
                <a:spcPct val="100000"/>
              </a:lnSpc>
              <a:spcBef>
                <a:spcPts val="6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this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may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Arial MT"/>
                <a:cs typeface="Arial MT"/>
              </a:rPr>
              <a:t>increase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Arial MT"/>
                <a:cs typeface="Arial MT"/>
              </a:rPr>
              <a:t>number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of </a:t>
            </a: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candidates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and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Arial MT"/>
                <a:cs typeface="Arial MT"/>
              </a:rPr>
              <a:t>max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Arial MT"/>
                <a:cs typeface="Arial MT"/>
              </a:rPr>
              <a:t>length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of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frequent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Arial MT"/>
                <a:cs typeface="Arial MT"/>
              </a:rPr>
              <a:t>itemsets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70"/>
              </a:spcBef>
              <a:buClr>
                <a:srgbClr val="5ECCF3"/>
              </a:buClr>
              <a:buFont typeface="Cambria"/>
              <a:buChar char="◾"/>
            </a:pPr>
            <a:endParaRPr sz="1500">
              <a:latin typeface="Arial MT"/>
              <a:cs typeface="Arial MT"/>
            </a:endParaRPr>
          </a:p>
          <a:p>
            <a:pPr marL="318135" indent="-305435">
              <a:lnSpc>
                <a:spcPct val="100000"/>
              </a:lnSpc>
              <a:spcBef>
                <a:spcPts val="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80" dirty="0">
                <a:solidFill>
                  <a:srgbClr val="5968B0"/>
                </a:solidFill>
                <a:latin typeface="Trebuchet MS"/>
                <a:cs typeface="Trebuchet MS"/>
              </a:rPr>
              <a:t>Dimensionality</a:t>
            </a:r>
            <a:r>
              <a:rPr sz="1800" spc="-20" dirty="0">
                <a:solidFill>
                  <a:srgbClr val="5968B0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5968B0"/>
                </a:solidFill>
                <a:latin typeface="Trebuchet MS"/>
                <a:cs typeface="Trebuchet MS"/>
              </a:rPr>
              <a:t>(number</a:t>
            </a:r>
            <a:r>
              <a:rPr sz="1800" spc="-20" dirty="0">
                <a:solidFill>
                  <a:srgbClr val="5968B0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5968B0"/>
                </a:solidFill>
                <a:latin typeface="Trebuchet MS"/>
                <a:cs typeface="Trebuchet MS"/>
              </a:rPr>
              <a:t>of</a:t>
            </a:r>
            <a:r>
              <a:rPr sz="1800" spc="-20" dirty="0">
                <a:solidFill>
                  <a:srgbClr val="5968B0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5968B0"/>
                </a:solidFill>
                <a:latin typeface="Trebuchet MS"/>
                <a:cs typeface="Trebuchet MS"/>
              </a:rPr>
              <a:t>items)</a:t>
            </a:r>
            <a:r>
              <a:rPr sz="1800" spc="-15" dirty="0">
                <a:solidFill>
                  <a:srgbClr val="5968B0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5968B0"/>
                </a:solidFill>
                <a:latin typeface="Trebuchet MS"/>
                <a:cs typeface="Trebuchet MS"/>
              </a:rPr>
              <a:t>of</a:t>
            </a:r>
            <a:r>
              <a:rPr sz="1800" spc="-20" dirty="0">
                <a:solidFill>
                  <a:srgbClr val="5968B0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5968B0"/>
                </a:solidFill>
                <a:latin typeface="Trebuchet MS"/>
                <a:cs typeface="Trebuchet MS"/>
              </a:rPr>
              <a:t>the</a:t>
            </a:r>
            <a:r>
              <a:rPr sz="1800" spc="-15" dirty="0">
                <a:solidFill>
                  <a:srgbClr val="5968B0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5968B0"/>
                </a:solidFill>
                <a:latin typeface="Trebuchet MS"/>
                <a:cs typeface="Trebuchet MS"/>
              </a:rPr>
              <a:t>data</a:t>
            </a:r>
            <a:r>
              <a:rPr sz="1800" spc="-25" dirty="0">
                <a:solidFill>
                  <a:srgbClr val="5968B0"/>
                </a:solidFill>
                <a:latin typeface="Trebuchet MS"/>
                <a:cs typeface="Trebuchet MS"/>
              </a:rPr>
              <a:t> set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45"/>
              </a:spcBef>
              <a:buClr>
                <a:srgbClr val="5ECCF3"/>
              </a:buClr>
              <a:buFont typeface="Cambria"/>
              <a:buChar char="◾"/>
            </a:pPr>
            <a:endParaRPr sz="18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100" dirty="0">
                <a:solidFill>
                  <a:srgbClr val="5968B0"/>
                </a:solidFill>
                <a:latin typeface="Trebuchet MS"/>
                <a:cs typeface="Trebuchet MS"/>
              </a:rPr>
              <a:t>Size</a:t>
            </a:r>
            <a:r>
              <a:rPr sz="1800" spc="-40" dirty="0">
                <a:solidFill>
                  <a:srgbClr val="5968B0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5968B0"/>
                </a:solidFill>
                <a:latin typeface="Trebuchet MS"/>
                <a:cs typeface="Trebuchet MS"/>
              </a:rPr>
              <a:t>of</a:t>
            </a:r>
            <a:r>
              <a:rPr sz="1800" spc="-35" dirty="0">
                <a:solidFill>
                  <a:srgbClr val="5968B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968B0"/>
                </a:solidFill>
                <a:latin typeface="Trebuchet MS"/>
                <a:cs typeface="Trebuchet MS"/>
              </a:rPr>
              <a:t>database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40"/>
              </a:spcBef>
              <a:buClr>
                <a:srgbClr val="5ECCF3"/>
              </a:buClr>
              <a:buFont typeface="Cambria"/>
              <a:buChar char="◾"/>
            </a:pPr>
            <a:endParaRPr sz="18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100" dirty="0">
                <a:solidFill>
                  <a:srgbClr val="5968B0"/>
                </a:solidFill>
                <a:latin typeface="Trebuchet MS"/>
                <a:cs typeface="Trebuchet MS"/>
              </a:rPr>
              <a:t>Average</a:t>
            </a:r>
            <a:r>
              <a:rPr sz="1800" spc="10" dirty="0">
                <a:solidFill>
                  <a:srgbClr val="5968B0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5968B0"/>
                </a:solidFill>
                <a:latin typeface="Trebuchet MS"/>
                <a:cs typeface="Trebuchet MS"/>
              </a:rPr>
              <a:t>transaction</a:t>
            </a:r>
            <a:r>
              <a:rPr sz="1800" spc="15" dirty="0">
                <a:solidFill>
                  <a:srgbClr val="5968B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968B0"/>
                </a:solidFill>
                <a:latin typeface="Trebuchet MS"/>
                <a:cs typeface="Trebuchet MS"/>
              </a:rPr>
              <a:t>width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909271" y="3909050"/>
          <a:ext cx="2539365" cy="1409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490">
                <a:tc>
                  <a:txBody>
                    <a:bodyPr/>
                    <a:lstStyle/>
                    <a:p>
                      <a:pPr marL="52705">
                        <a:lnSpc>
                          <a:spcPts val="1140"/>
                        </a:lnSpc>
                      </a:pPr>
                      <a:r>
                        <a:rPr sz="1100" b="1" i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140"/>
                        </a:lnSpc>
                      </a:pPr>
                      <a:r>
                        <a:rPr sz="1100" b="1" i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Items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679">
                <a:tc>
                  <a:txBody>
                    <a:bodyPr/>
                    <a:lstStyle/>
                    <a:p>
                      <a:pPr marL="52705">
                        <a:lnSpc>
                          <a:spcPts val="1365"/>
                        </a:lnSpc>
                      </a:pPr>
                      <a:r>
                        <a:rPr sz="1200" b="1" spc="-5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365"/>
                        </a:lnSpc>
                      </a:pP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200" b="1" spc="18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679">
                <a:tc>
                  <a:txBody>
                    <a:bodyPr/>
                    <a:lstStyle/>
                    <a:p>
                      <a:pPr marL="52705">
                        <a:lnSpc>
                          <a:spcPts val="1365"/>
                        </a:lnSpc>
                      </a:pPr>
                      <a:r>
                        <a:rPr sz="1200" b="1" spc="-5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365"/>
                        </a:lnSpc>
                      </a:pP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</a:t>
                      </a:r>
                      <a:r>
                        <a:rPr sz="1200" b="1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200" b="1" spc="-14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read,</a:t>
                      </a:r>
                      <a:r>
                        <a:rPr sz="1200" b="1" spc="18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200" b="1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Eggs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679">
                <a:tc>
                  <a:txBody>
                    <a:bodyPr/>
                    <a:lstStyle/>
                    <a:p>
                      <a:pPr marL="52705">
                        <a:lnSpc>
                          <a:spcPts val="1365"/>
                        </a:lnSpc>
                      </a:pPr>
                      <a:r>
                        <a:rPr sz="1200" b="1" spc="-5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365"/>
                        </a:lnSpc>
                      </a:pP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</a:t>
                      </a:r>
                      <a:r>
                        <a:rPr sz="1200" b="1" spc="1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Coke,</a:t>
                      </a:r>
                      <a:r>
                        <a:rPr sz="1200" b="1" spc="1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200" b="1" spc="2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679">
                <a:tc>
                  <a:txBody>
                    <a:bodyPr/>
                    <a:lstStyle/>
                    <a:p>
                      <a:pPr marL="52705">
                        <a:lnSpc>
                          <a:spcPts val="1365"/>
                        </a:lnSpc>
                      </a:pPr>
                      <a:r>
                        <a:rPr sz="1200" b="1" spc="-5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365"/>
                        </a:lnSpc>
                      </a:pP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</a:t>
                      </a:r>
                      <a:r>
                        <a:rPr sz="1200" b="1" spc="8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200" b="1" spc="-14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read,</a:t>
                      </a:r>
                      <a:r>
                        <a:rPr sz="1200" b="1" spc="17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200" b="1" spc="17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52705">
                        <a:lnSpc>
                          <a:spcPts val="1365"/>
                        </a:lnSpc>
                      </a:pPr>
                      <a:r>
                        <a:rPr sz="1200" b="1" spc="-5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365"/>
                        </a:lnSpc>
                      </a:pP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200" b="1" spc="2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Coke,</a:t>
                      </a:r>
                      <a:r>
                        <a:rPr sz="1200" b="1" spc="204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200" b="1" spc="2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IMPACT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28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SUPPORT</a:t>
                      </a:r>
                      <a:r>
                        <a:rPr sz="28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BASED</a:t>
                      </a:r>
                      <a:r>
                        <a:rPr sz="28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PRUNING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380356" y="3675975"/>
            <a:ext cx="2049145" cy="323215"/>
          </a:xfrm>
          <a:prstGeom prst="rect">
            <a:avLst/>
          </a:prstGeom>
          <a:solidFill>
            <a:srgbClr val="FFFF99"/>
          </a:solidFill>
          <a:ln w="1587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370"/>
              </a:spcBef>
            </a:pPr>
            <a:r>
              <a:rPr sz="1500" dirty="0">
                <a:latin typeface="Tahoma"/>
                <a:cs typeface="Tahoma"/>
              </a:rPr>
              <a:t>Minimum</a:t>
            </a:r>
            <a:r>
              <a:rPr sz="1500" spc="-2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Support</a:t>
            </a:r>
            <a:r>
              <a:rPr sz="1500" spc="-2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=</a:t>
            </a:r>
            <a:r>
              <a:rPr sz="1500" spc="-30" dirty="0">
                <a:latin typeface="Tahoma"/>
                <a:cs typeface="Tahoma"/>
              </a:rPr>
              <a:t> </a:t>
            </a:r>
            <a:r>
              <a:rPr sz="1500" spc="-50" dirty="0">
                <a:latin typeface="Tahoma"/>
                <a:cs typeface="Tahoma"/>
              </a:rPr>
              <a:t>3</a:t>
            </a:r>
            <a:endParaRPr sz="15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54735" y="2184073"/>
          <a:ext cx="2539365" cy="14287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0665">
                <a:tc>
                  <a:txBody>
                    <a:bodyPr/>
                    <a:lstStyle/>
                    <a:p>
                      <a:pPr marL="52705">
                        <a:lnSpc>
                          <a:spcPts val="1155"/>
                        </a:lnSpc>
                      </a:pPr>
                      <a:r>
                        <a:rPr sz="1100" b="1" i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155"/>
                        </a:lnSpc>
                      </a:pPr>
                      <a:r>
                        <a:rPr sz="1100" b="1" i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Items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854">
                <a:tc>
                  <a:txBody>
                    <a:bodyPr/>
                    <a:lstStyle/>
                    <a:p>
                      <a:pPr marL="52705">
                        <a:lnSpc>
                          <a:spcPts val="1380"/>
                        </a:lnSpc>
                      </a:pPr>
                      <a:r>
                        <a:rPr sz="1200" b="1" spc="-5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380"/>
                        </a:lnSpc>
                      </a:pP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200" b="1" spc="18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54">
                <a:tc>
                  <a:txBody>
                    <a:bodyPr/>
                    <a:lstStyle/>
                    <a:p>
                      <a:pPr marL="52705">
                        <a:lnSpc>
                          <a:spcPts val="1380"/>
                        </a:lnSpc>
                      </a:pPr>
                      <a:r>
                        <a:rPr sz="1200" b="1" spc="-5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380"/>
                        </a:lnSpc>
                      </a:pP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</a:t>
                      </a:r>
                      <a:r>
                        <a:rPr sz="1200" b="1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200" b="1" spc="-14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read,</a:t>
                      </a:r>
                      <a:r>
                        <a:rPr sz="1200" b="1" spc="18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200" b="1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Eggs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854">
                <a:tc>
                  <a:txBody>
                    <a:bodyPr/>
                    <a:lstStyle/>
                    <a:p>
                      <a:pPr marL="52705">
                        <a:lnSpc>
                          <a:spcPts val="1380"/>
                        </a:lnSpc>
                      </a:pPr>
                      <a:r>
                        <a:rPr sz="1200" b="1" spc="-5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380"/>
                        </a:lnSpc>
                      </a:pP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</a:t>
                      </a:r>
                      <a:r>
                        <a:rPr sz="1200" b="1" spc="1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Coke,</a:t>
                      </a:r>
                      <a:r>
                        <a:rPr sz="1200" b="1" spc="1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200" b="1" spc="2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54">
                <a:tc>
                  <a:txBody>
                    <a:bodyPr/>
                    <a:lstStyle/>
                    <a:p>
                      <a:pPr marL="52705">
                        <a:lnSpc>
                          <a:spcPts val="1380"/>
                        </a:lnSpc>
                      </a:pPr>
                      <a:r>
                        <a:rPr sz="1200" b="1" spc="-5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380"/>
                        </a:lnSpc>
                      </a:pP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</a:t>
                      </a:r>
                      <a:r>
                        <a:rPr sz="1200" b="1" spc="8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200" b="1" spc="-14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read,</a:t>
                      </a:r>
                      <a:r>
                        <a:rPr sz="1200" b="1" spc="17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200" b="1" spc="17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665">
                <a:tc>
                  <a:txBody>
                    <a:bodyPr/>
                    <a:lstStyle/>
                    <a:p>
                      <a:pPr marL="52705">
                        <a:lnSpc>
                          <a:spcPts val="1380"/>
                        </a:lnSpc>
                      </a:pPr>
                      <a:r>
                        <a:rPr sz="1200" b="1" spc="-5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380"/>
                        </a:lnSpc>
                      </a:pP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200" b="1" spc="2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Coke,</a:t>
                      </a:r>
                      <a:r>
                        <a:rPr sz="1200" b="1" spc="204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200" b="1" spc="2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025578" y="2232659"/>
            <a:ext cx="14319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Tahoma"/>
                <a:cs typeface="Tahoma"/>
              </a:rPr>
              <a:t>Items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(1-</a:t>
            </a:r>
            <a:r>
              <a:rPr sz="1400" spc="-10" dirty="0">
                <a:latin typeface="Tahoma"/>
                <a:cs typeface="Tahoma"/>
              </a:rPr>
              <a:t>itemsets)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190884" y="3784973"/>
            <a:ext cx="527050" cy="241300"/>
            <a:chOff x="4190884" y="3784973"/>
            <a:chExt cx="527050" cy="241300"/>
          </a:xfrm>
        </p:grpSpPr>
        <p:sp>
          <p:nvSpPr>
            <p:cNvPr id="7" name="object 7"/>
            <p:cNvSpPr/>
            <p:nvPr/>
          </p:nvSpPr>
          <p:spPr>
            <a:xfrm>
              <a:off x="4197234" y="3791323"/>
              <a:ext cx="514350" cy="228600"/>
            </a:xfrm>
            <a:custGeom>
              <a:avLst/>
              <a:gdLst/>
              <a:ahLst/>
              <a:cxnLst/>
              <a:rect l="l" t="t" r="r" b="b"/>
              <a:pathLst>
                <a:path w="514350" h="228600">
                  <a:moveTo>
                    <a:pt x="400050" y="0"/>
                  </a:moveTo>
                  <a:lnTo>
                    <a:pt x="400050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400050" y="171450"/>
                  </a:lnTo>
                  <a:lnTo>
                    <a:pt x="400050" y="228600"/>
                  </a:lnTo>
                  <a:lnTo>
                    <a:pt x="514350" y="1143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97234" y="3791323"/>
              <a:ext cx="514350" cy="228600"/>
            </a:xfrm>
            <a:custGeom>
              <a:avLst/>
              <a:gdLst/>
              <a:ahLst/>
              <a:cxnLst/>
              <a:rect l="l" t="t" r="r" b="b"/>
              <a:pathLst>
                <a:path w="514350" h="228600">
                  <a:moveTo>
                    <a:pt x="0" y="57150"/>
                  </a:moveTo>
                  <a:lnTo>
                    <a:pt x="400050" y="57150"/>
                  </a:lnTo>
                  <a:lnTo>
                    <a:pt x="400050" y="0"/>
                  </a:lnTo>
                  <a:lnTo>
                    <a:pt x="514350" y="114300"/>
                  </a:lnTo>
                  <a:lnTo>
                    <a:pt x="400050" y="228600"/>
                  </a:lnTo>
                  <a:lnTo>
                    <a:pt x="400050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12700">
              <a:solidFill>
                <a:srgbClr val="4E67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07685" y="4099504"/>
            <a:ext cx="2433955" cy="113157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sz="1400" dirty="0">
                <a:latin typeface="Tahoma"/>
                <a:cs typeface="Tahoma"/>
              </a:rPr>
              <a:t>If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every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subset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considered,</a:t>
            </a:r>
            <a:endParaRPr sz="1400">
              <a:latin typeface="Tahoma"/>
              <a:cs typeface="Tahoma"/>
            </a:endParaRPr>
          </a:p>
          <a:p>
            <a:pPr marL="548640">
              <a:lnSpc>
                <a:spcPts val="1630"/>
              </a:lnSpc>
              <a:spcBef>
                <a:spcPts val="20"/>
              </a:spcBef>
            </a:pPr>
            <a:r>
              <a:rPr sz="1350" baseline="24691" dirty="0">
                <a:latin typeface="Tahoma"/>
                <a:cs typeface="Tahoma"/>
              </a:rPr>
              <a:t>6</a:t>
            </a:r>
            <a:r>
              <a:rPr sz="1400" dirty="0">
                <a:latin typeface="Tahoma"/>
                <a:cs typeface="Tahoma"/>
              </a:rPr>
              <a:t>C</a:t>
            </a:r>
            <a:r>
              <a:rPr sz="1350" baseline="-12345" dirty="0">
                <a:latin typeface="Tahoma"/>
                <a:cs typeface="Tahoma"/>
              </a:rPr>
              <a:t>1</a:t>
            </a:r>
            <a:r>
              <a:rPr sz="1350" spc="172" baseline="-123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+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350" baseline="24691" dirty="0">
                <a:latin typeface="Tahoma"/>
                <a:cs typeface="Tahoma"/>
              </a:rPr>
              <a:t>6</a:t>
            </a:r>
            <a:r>
              <a:rPr sz="1400" dirty="0">
                <a:latin typeface="Tahoma"/>
                <a:cs typeface="Tahoma"/>
              </a:rPr>
              <a:t>C</a:t>
            </a:r>
            <a:r>
              <a:rPr sz="1350" baseline="-12345" dirty="0">
                <a:latin typeface="Tahoma"/>
                <a:cs typeface="Tahoma"/>
              </a:rPr>
              <a:t>2</a:t>
            </a:r>
            <a:r>
              <a:rPr sz="1350" spc="172" baseline="-123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+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350" spc="-37" baseline="24691" dirty="0">
                <a:latin typeface="Tahoma"/>
                <a:cs typeface="Tahoma"/>
              </a:rPr>
              <a:t>6</a:t>
            </a:r>
            <a:r>
              <a:rPr sz="1400" spc="-25" dirty="0">
                <a:latin typeface="Tahoma"/>
                <a:cs typeface="Tahoma"/>
              </a:rPr>
              <a:t>C</a:t>
            </a:r>
            <a:r>
              <a:rPr sz="1350" spc="-37" baseline="-12345" dirty="0">
                <a:latin typeface="Tahoma"/>
                <a:cs typeface="Tahoma"/>
              </a:rPr>
              <a:t>3</a:t>
            </a:r>
            <a:endParaRPr sz="1350" baseline="-12345">
              <a:latin typeface="Tahoma"/>
              <a:cs typeface="Tahoma"/>
            </a:endParaRPr>
          </a:p>
          <a:p>
            <a:pPr marL="548640">
              <a:lnSpc>
                <a:spcPts val="1595"/>
              </a:lnSpc>
            </a:pPr>
            <a:r>
              <a:rPr sz="1400" dirty="0">
                <a:latin typeface="Tahoma"/>
                <a:cs typeface="Tahoma"/>
              </a:rPr>
              <a:t>6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+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15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+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20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=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41</a:t>
            </a:r>
            <a:endParaRPr sz="1400">
              <a:latin typeface="Tahoma"/>
              <a:cs typeface="Tahoma"/>
            </a:endParaRPr>
          </a:p>
          <a:p>
            <a:pPr marL="548640" marR="170180" indent="-457200">
              <a:lnSpc>
                <a:spcPts val="1610"/>
              </a:lnSpc>
              <a:spcBef>
                <a:spcPts val="80"/>
              </a:spcBef>
            </a:pPr>
            <a:r>
              <a:rPr sz="1400" spc="-10" dirty="0">
                <a:latin typeface="Tahoma"/>
                <a:cs typeface="Tahoma"/>
              </a:rPr>
              <a:t>With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support-</a:t>
            </a:r>
            <a:r>
              <a:rPr sz="1400" spc="-20" dirty="0">
                <a:latin typeface="Tahoma"/>
                <a:cs typeface="Tahoma"/>
              </a:rPr>
              <a:t>based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pruning, </a:t>
            </a:r>
            <a:r>
              <a:rPr sz="1400" dirty="0">
                <a:latin typeface="Tahoma"/>
                <a:cs typeface="Tahoma"/>
              </a:rPr>
              <a:t>6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+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6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+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4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=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33</a:t>
            </a: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244221" y="2162591"/>
          <a:ext cx="1622424" cy="1247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49530">
                        <a:lnSpc>
                          <a:spcPts val="1340"/>
                        </a:lnSpc>
                      </a:pPr>
                      <a:r>
                        <a:rPr sz="1150" spc="-20" dirty="0">
                          <a:latin typeface="Arial MT"/>
                          <a:cs typeface="Arial MT"/>
                        </a:rPr>
                        <a:t>Item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ts val="1340"/>
                        </a:lnSpc>
                      </a:pPr>
                      <a:r>
                        <a:rPr sz="1150" spc="-10" dirty="0">
                          <a:latin typeface="Arial MT"/>
                          <a:cs typeface="Arial MT"/>
                        </a:rPr>
                        <a:t>Count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49530">
                        <a:lnSpc>
                          <a:spcPts val="1305"/>
                        </a:lnSpc>
                      </a:pPr>
                      <a:r>
                        <a:rPr sz="1150" b="1" spc="-10" dirty="0">
                          <a:latin typeface="Arial"/>
                          <a:cs typeface="Arial"/>
                        </a:rPr>
                        <a:t>Bread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ts val="1305"/>
                        </a:lnSpc>
                      </a:pPr>
                      <a:r>
                        <a:rPr sz="1150" b="1" spc="-50" dirty="0">
                          <a:latin typeface="Arial"/>
                          <a:cs typeface="Arial"/>
                        </a:rPr>
                        <a:t>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pPr marL="49530">
                        <a:lnSpc>
                          <a:spcPts val="1260"/>
                        </a:lnSpc>
                      </a:pPr>
                      <a:r>
                        <a:rPr sz="1150" b="1" spc="-20" dirty="0">
                          <a:latin typeface="Arial"/>
                          <a:cs typeface="Arial"/>
                        </a:rPr>
                        <a:t>Coke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ts val="1260"/>
                        </a:lnSpc>
                      </a:pPr>
                      <a:r>
                        <a:rPr sz="1150" b="1" spc="-50" dirty="0">
                          <a:latin typeface="Arial"/>
                          <a:cs typeface="Arial"/>
                        </a:rPr>
                        <a:t>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pPr marL="49530">
                        <a:lnSpc>
                          <a:spcPts val="1265"/>
                        </a:lnSpc>
                      </a:pPr>
                      <a:r>
                        <a:rPr sz="1150" b="1" spc="-20" dirty="0">
                          <a:latin typeface="Arial"/>
                          <a:cs typeface="Arial"/>
                        </a:rPr>
                        <a:t>Milk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ts val="1265"/>
                        </a:lnSpc>
                      </a:pPr>
                      <a:r>
                        <a:rPr sz="1150" b="1" spc="-50" dirty="0">
                          <a:latin typeface="Arial"/>
                          <a:cs typeface="Arial"/>
                        </a:rPr>
                        <a:t>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pPr marL="49530">
                        <a:lnSpc>
                          <a:spcPts val="1265"/>
                        </a:lnSpc>
                      </a:pPr>
                      <a:r>
                        <a:rPr sz="1150" b="1" spc="-20" dirty="0">
                          <a:latin typeface="Arial"/>
                          <a:cs typeface="Arial"/>
                        </a:rPr>
                        <a:t>Beer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ts val="1265"/>
                        </a:lnSpc>
                      </a:pPr>
                      <a:r>
                        <a:rPr sz="1150" b="1" spc="-50" dirty="0">
                          <a:latin typeface="Arial"/>
                          <a:cs typeface="Arial"/>
                        </a:rPr>
                        <a:t>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pPr marL="49530">
                        <a:lnSpc>
                          <a:spcPts val="1265"/>
                        </a:lnSpc>
                      </a:pPr>
                      <a:r>
                        <a:rPr sz="1150" b="1" spc="-10" dirty="0">
                          <a:latin typeface="Arial"/>
                          <a:cs typeface="Arial"/>
                        </a:rPr>
                        <a:t>Diaper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ts val="1265"/>
                        </a:lnSpc>
                      </a:pPr>
                      <a:r>
                        <a:rPr sz="1150" b="1" spc="-50" dirty="0">
                          <a:latin typeface="Arial"/>
                          <a:cs typeface="Arial"/>
                        </a:rPr>
                        <a:t>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49530">
                        <a:lnSpc>
                          <a:spcPts val="1305"/>
                        </a:lnSpc>
                      </a:pPr>
                      <a:r>
                        <a:rPr sz="1150" b="1" spc="-20" dirty="0">
                          <a:latin typeface="Arial"/>
                          <a:cs typeface="Arial"/>
                        </a:rPr>
                        <a:t>Eggs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ts val="1305"/>
                        </a:lnSpc>
                      </a:pPr>
                      <a:r>
                        <a:rPr sz="1150" b="1" spc="-50" dirty="0"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5071061" y="3680715"/>
            <a:ext cx="2049145" cy="323215"/>
          </a:xfrm>
          <a:prstGeom prst="rect">
            <a:avLst/>
          </a:prstGeom>
          <a:solidFill>
            <a:srgbClr val="FFFF99"/>
          </a:solidFill>
          <a:ln w="15875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380"/>
              </a:spcBef>
            </a:pPr>
            <a:r>
              <a:rPr sz="1500" dirty="0">
                <a:latin typeface="Tahoma"/>
                <a:cs typeface="Tahoma"/>
              </a:rPr>
              <a:t>Minimum</a:t>
            </a:r>
            <a:r>
              <a:rPr sz="1500" spc="-2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Support</a:t>
            </a:r>
            <a:r>
              <a:rPr sz="1500" spc="-2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=</a:t>
            </a:r>
            <a:r>
              <a:rPr sz="1500" spc="-30" dirty="0">
                <a:latin typeface="Tahoma"/>
                <a:cs typeface="Tahoma"/>
              </a:rPr>
              <a:t> </a:t>
            </a:r>
            <a:r>
              <a:rPr sz="1500" spc="-50" dirty="0">
                <a:latin typeface="Tahoma"/>
                <a:cs typeface="Tahoma"/>
              </a:rPr>
              <a:t>2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95147" y="4126852"/>
            <a:ext cx="3119755" cy="715645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0"/>
              </a:spcBef>
            </a:pPr>
            <a:r>
              <a:rPr sz="1400" dirty="0">
                <a:latin typeface="Tahoma"/>
                <a:cs typeface="Tahoma"/>
              </a:rPr>
              <a:t>If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every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subset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considered,</a:t>
            </a:r>
            <a:endParaRPr sz="1400">
              <a:latin typeface="Tahoma"/>
              <a:cs typeface="Tahoma"/>
            </a:endParaRPr>
          </a:p>
          <a:p>
            <a:pPr marL="548005">
              <a:lnSpc>
                <a:spcPts val="1645"/>
              </a:lnSpc>
              <a:spcBef>
                <a:spcPts val="25"/>
              </a:spcBef>
            </a:pPr>
            <a:r>
              <a:rPr sz="1350" baseline="24691" dirty="0">
                <a:latin typeface="Tahoma"/>
                <a:cs typeface="Tahoma"/>
              </a:rPr>
              <a:t>6</a:t>
            </a:r>
            <a:r>
              <a:rPr sz="1400" dirty="0">
                <a:latin typeface="Tahoma"/>
                <a:cs typeface="Tahoma"/>
              </a:rPr>
              <a:t>C</a:t>
            </a:r>
            <a:r>
              <a:rPr sz="1350" baseline="-12345" dirty="0">
                <a:latin typeface="Tahoma"/>
                <a:cs typeface="Tahoma"/>
              </a:rPr>
              <a:t>1</a:t>
            </a:r>
            <a:r>
              <a:rPr sz="1350" spc="172" baseline="-123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+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350" baseline="24691" dirty="0">
                <a:latin typeface="Tahoma"/>
                <a:cs typeface="Tahoma"/>
              </a:rPr>
              <a:t>6</a:t>
            </a:r>
            <a:r>
              <a:rPr sz="1400" dirty="0">
                <a:latin typeface="Tahoma"/>
                <a:cs typeface="Tahoma"/>
              </a:rPr>
              <a:t>C</a:t>
            </a:r>
            <a:r>
              <a:rPr sz="1350" baseline="-12345" dirty="0">
                <a:latin typeface="Tahoma"/>
                <a:cs typeface="Tahoma"/>
              </a:rPr>
              <a:t>2</a:t>
            </a:r>
            <a:r>
              <a:rPr sz="1350" spc="172" baseline="-123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+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350" baseline="24691" dirty="0">
                <a:latin typeface="Tahoma"/>
                <a:cs typeface="Tahoma"/>
              </a:rPr>
              <a:t>6</a:t>
            </a:r>
            <a:r>
              <a:rPr sz="1400" dirty="0">
                <a:latin typeface="Tahoma"/>
                <a:cs typeface="Tahoma"/>
              </a:rPr>
              <a:t>C</a:t>
            </a:r>
            <a:r>
              <a:rPr sz="1350" baseline="-12345" dirty="0">
                <a:latin typeface="Tahoma"/>
                <a:cs typeface="Tahoma"/>
              </a:rPr>
              <a:t>3</a:t>
            </a:r>
            <a:r>
              <a:rPr sz="1350" spc="172" baseline="-123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+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350" spc="-37" baseline="24691" dirty="0">
                <a:latin typeface="Tahoma"/>
                <a:cs typeface="Tahoma"/>
              </a:rPr>
              <a:t>6</a:t>
            </a:r>
            <a:r>
              <a:rPr sz="1400" spc="-25" dirty="0">
                <a:latin typeface="Tahoma"/>
                <a:cs typeface="Tahoma"/>
              </a:rPr>
              <a:t>C</a:t>
            </a:r>
            <a:r>
              <a:rPr sz="1350" spc="-37" baseline="-12345" dirty="0">
                <a:latin typeface="Tahoma"/>
                <a:cs typeface="Tahoma"/>
              </a:rPr>
              <a:t>4</a:t>
            </a:r>
            <a:endParaRPr sz="1350" baseline="-12345">
              <a:latin typeface="Tahoma"/>
              <a:cs typeface="Tahoma"/>
            </a:endParaRPr>
          </a:p>
          <a:p>
            <a:pPr marL="548005">
              <a:lnSpc>
                <a:spcPts val="1645"/>
              </a:lnSpc>
            </a:pPr>
            <a:r>
              <a:rPr sz="1400" dirty="0">
                <a:latin typeface="Tahoma"/>
                <a:cs typeface="Tahoma"/>
              </a:rPr>
              <a:t>6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+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15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+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20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+15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=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56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34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 marL="224154" marR="454025">
                        <a:lnSpc>
                          <a:spcPct val="101400"/>
                        </a:lnSpc>
                        <a:spcBef>
                          <a:spcPts val="2180"/>
                        </a:spcBef>
                      </a:pPr>
                      <a:r>
                        <a:rPr sz="2800" spc="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FACTORS</a:t>
                      </a:r>
                      <a:r>
                        <a:rPr sz="2800" spc="-3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AFFECTING</a:t>
                      </a:r>
                      <a:r>
                        <a:rPr sz="28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COMPLEXITY</a:t>
                      </a:r>
                      <a:r>
                        <a:rPr sz="28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2800" spc="-3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APRIORI </a:t>
                      </a:r>
                      <a:r>
                        <a:rPr sz="2800" spc="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ALGORITHM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7686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258059"/>
            <a:ext cx="7363459" cy="3195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30" dirty="0">
                <a:solidFill>
                  <a:srgbClr val="5968B0"/>
                </a:solidFill>
                <a:latin typeface="Trebuchet MS"/>
                <a:cs typeface="Trebuchet MS"/>
              </a:rPr>
              <a:t>Choice</a:t>
            </a:r>
            <a:r>
              <a:rPr sz="1800" spc="-45" dirty="0">
                <a:solidFill>
                  <a:srgbClr val="5968B0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5968B0"/>
                </a:solidFill>
                <a:latin typeface="Trebuchet MS"/>
                <a:cs typeface="Trebuchet MS"/>
              </a:rPr>
              <a:t>of</a:t>
            </a:r>
            <a:r>
              <a:rPr sz="1800" spc="-45" dirty="0">
                <a:solidFill>
                  <a:srgbClr val="5968B0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5968B0"/>
                </a:solidFill>
                <a:latin typeface="Trebuchet MS"/>
                <a:cs typeface="Trebuchet MS"/>
              </a:rPr>
              <a:t>minimum</a:t>
            </a:r>
            <a:r>
              <a:rPr sz="1800" spc="-45" dirty="0">
                <a:solidFill>
                  <a:srgbClr val="5968B0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5968B0"/>
                </a:solidFill>
                <a:latin typeface="Trebuchet MS"/>
                <a:cs typeface="Trebuchet MS"/>
              </a:rPr>
              <a:t>support</a:t>
            </a:r>
            <a:r>
              <a:rPr sz="1800" spc="-40" dirty="0">
                <a:solidFill>
                  <a:srgbClr val="5968B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968B0"/>
                </a:solidFill>
                <a:latin typeface="Trebuchet MS"/>
                <a:cs typeface="Trebuchet MS"/>
              </a:rPr>
              <a:t>threshold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45"/>
              </a:spcBef>
              <a:buClr>
                <a:srgbClr val="5ECCF3"/>
              </a:buClr>
              <a:buFont typeface="Cambria"/>
              <a:buChar char="◾"/>
            </a:pPr>
            <a:endParaRPr sz="18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Dimensionality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(number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items)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set</a:t>
            </a:r>
            <a:endParaRPr sz="18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63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More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50" dirty="0">
                <a:solidFill>
                  <a:srgbClr val="212745"/>
                </a:solidFill>
                <a:latin typeface="Arial MT"/>
                <a:cs typeface="Arial MT"/>
              </a:rPr>
              <a:t>space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Arial MT"/>
                <a:cs typeface="Arial MT"/>
              </a:rPr>
              <a:t>is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Arial MT"/>
                <a:cs typeface="Arial MT"/>
              </a:rPr>
              <a:t>needed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to</a:t>
            </a:r>
            <a:r>
              <a:rPr sz="1500" spc="-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Arial MT"/>
                <a:cs typeface="Arial MT"/>
              </a:rPr>
              <a:t>store</a:t>
            </a:r>
            <a:r>
              <a:rPr sz="1500" spc="-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support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count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500" spc="38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itemsets</a:t>
            </a:r>
            <a:endParaRPr sz="1500">
              <a:latin typeface="Arial MT"/>
              <a:cs typeface="Arial MT"/>
            </a:endParaRPr>
          </a:p>
          <a:p>
            <a:pPr marL="641985" marR="5080" lvl="1" indent="-306070">
              <a:lnSpc>
                <a:spcPct val="77300"/>
              </a:lnSpc>
              <a:spcBef>
                <a:spcPts val="101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if</a:t>
            </a: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Arial MT"/>
                <a:cs typeface="Arial MT"/>
              </a:rPr>
              <a:t>number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frequent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Arial MT"/>
                <a:cs typeface="Arial MT"/>
              </a:rPr>
              <a:t>itemsets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also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Arial MT"/>
                <a:cs typeface="Arial MT"/>
              </a:rPr>
              <a:t>increases,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both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computation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and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I/O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Arial MT"/>
                <a:cs typeface="Arial MT"/>
              </a:rPr>
              <a:t>costs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may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Arial MT"/>
                <a:cs typeface="Arial MT"/>
              </a:rPr>
              <a:t>also 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increase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695"/>
              </a:spcBef>
              <a:buClr>
                <a:srgbClr val="5ECCF3"/>
              </a:buClr>
              <a:buFont typeface="Cambria"/>
              <a:buChar char="◾"/>
            </a:pPr>
            <a:endParaRPr sz="1500">
              <a:latin typeface="Arial MT"/>
              <a:cs typeface="Arial MT"/>
            </a:endParaRPr>
          </a:p>
          <a:p>
            <a:pPr marL="318135" indent="-305435">
              <a:lnSpc>
                <a:spcPct val="100000"/>
              </a:lnSpc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100" dirty="0">
                <a:solidFill>
                  <a:srgbClr val="5968B0"/>
                </a:solidFill>
                <a:latin typeface="Trebuchet MS"/>
                <a:cs typeface="Trebuchet MS"/>
              </a:rPr>
              <a:t>Size</a:t>
            </a:r>
            <a:r>
              <a:rPr sz="1800" spc="-40" dirty="0">
                <a:solidFill>
                  <a:srgbClr val="5968B0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5968B0"/>
                </a:solidFill>
                <a:latin typeface="Trebuchet MS"/>
                <a:cs typeface="Trebuchet MS"/>
              </a:rPr>
              <a:t>of</a:t>
            </a:r>
            <a:r>
              <a:rPr sz="1800" spc="-35" dirty="0">
                <a:solidFill>
                  <a:srgbClr val="5968B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968B0"/>
                </a:solidFill>
                <a:latin typeface="Trebuchet MS"/>
                <a:cs typeface="Trebuchet MS"/>
              </a:rPr>
              <a:t>database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45"/>
              </a:spcBef>
              <a:buClr>
                <a:srgbClr val="5ECCF3"/>
              </a:buClr>
              <a:buFont typeface="Cambria"/>
              <a:buChar char="◾"/>
            </a:pPr>
            <a:endParaRPr sz="18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100" dirty="0">
                <a:solidFill>
                  <a:srgbClr val="5968B0"/>
                </a:solidFill>
                <a:latin typeface="Trebuchet MS"/>
                <a:cs typeface="Trebuchet MS"/>
              </a:rPr>
              <a:t>Average</a:t>
            </a:r>
            <a:r>
              <a:rPr sz="1800" spc="10" dirty="0">
                <a:solidFill>
                  <a:srgbClr val="5968B0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5968B0"/>
                </a:solidFill>
                <a:latin typeface="Trebuchet MS"/>
                <a:cs typeface="Trebuchet MS"/>
              </a:rPr>
              <a:t>transaction</a:t>
            </a:r>
            <a:r>
              <a:rPr sz="1800" spc="15" dirty="0">
                <a:solidFill>
                  <a:srgbClr val="5968B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968B0"/>
                </a:solidFill>
                <a:latin typeface="Trebuchet MS"/>
                <a:cs typeface="Trebuchet MS"/>
              </a:rPr>
              <a:t>width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35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 marL="224154" marR="454025">
                        <a:lnSpc>
                          <a:spcPct val="101400"/>
                        </a:lnSpc>
                        <a:spcBef>
                          <a:spcPts val="2180"/>
                        </a:spcBef>
                      </a:pPr>
                      <a:r>
                        <a:rPr sz="2800" spc="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FACTORS</a:t>
                      </a:r>
                      <a:r>
                        <a:rPr sz="2800" spc="-3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AFFECTING</a:t>
                      </a:r>
                      <a:r>
                        <a:rPr sz="28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COMPLEXITY</a:t>
                      </a:r>
                      <a:r>
                        <a:rPr sz="28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2800" spc="-3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APRIORI </a:t>
                      </a:r>
                      <a:r>
                        <a:rPr sz="2800" spc="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ALGORITHM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7686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14633" y="2398267"/>
            <a:ext cx="5287010" cy="271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30" dirty="0">
                <a:solidFill>
                  <a:srgbClr val="5968B0"/>
                </a:solidFill>
                <a:latin typeface="Trebuchet MS"/>
                <a:cs typeface="Trebuchet MS"/>
              </a:rPr>
              <a:t>Choice</a:t>
            </a:r>
            <a:r>
              <a:rPr sz="1800" spc="-45" dirty="0">
                <a:solidFill>
                  <a:srgbClr val="5968B0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5968B0"/>
                </a:solidFill>
                <a:latin typeface="Trebuchet MS"/>
                <a:cs typeface="Trebuchet MS"/>
              </a:rPr>
              <a:t>of</a:t>
            </a:r>
            <a:r>
              <a:rPr sz="1800" spc="-45" dirty="0">
                <a:solidFill>
                  <a:srgbClr val="5968B0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5968B0"/>
                </a:solidFill>
                <a:latin typeface="Trebuchet MS"/>
                <a:cs typeface="Trebuchet MS"/>
              </a:rPr>
              <a:t>minimum</a:t>
            </a:r>
            <a:r>
              <a:rPr sz="1800" spc="-45" dirty="0">
                <a:solidFill>
                  <a:srgbClr val="5968B0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5968B0"/>
                </a:solidFill>
                <a:latin typeface="Trebuchet MS"/>
                <a:cs typeface="Trebuchet MS"/>
              </a:rPr>
              <a:t>support</a:t>
            </a:r>
            <a:r>
              <a:rPr sz="1800" spc="-40" dirty="0">
                <a:solidFill>
                  <a:srgbClr val="5968B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968B0"/>
                </a:solidFill>
                <a:latin typeface="Trebuchet MS"/>
                <a:cs typeface="Trebuchet MS"/>
              </a:rPr>
              <a:t>threshold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45"/>
              </a:spcBef>
              <a:buClr>
                <a:srgbClr val="5ECCF3"/>
              </a:buClr>
              <a:buFont typeface="Cambria"/>
              <a:buChar char="◾"/>
            </a:pPr>
            <a:endParaRPr sz="18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80" dirty="0">
                <a:solidFill>
                  <a:srgbClr val="5968B0"/>
                </a:solidFill>
                <a:latin typeface="Trebuchet MS"/>
                <a:cs typeface="Trebuchet MS"/>
              </a:rPr>
              <a:t>Dimensionality</a:t>
            </a:r>
            <a:r>
              <a:rPr sz="1800" spc="-20" dirty="0">
                <a:solidFill>
                  <a:srgbClr val="5968B0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5968B0"/>
                </a:solidFill>
                <a:latin typeface="Trebuchet MS"/>
                <a:cs typeface="Trebuchet MS"/>
              </a:rPr>
              <a:t>(number</a:t>
            </a:r>
            <a:r>
              <a:rPr sz="1800" spc="-20" dirty="0">
                <a:solidFill>
                  <a:srgbClr val="5968B0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5968B0"/>
                </a:solidFill>
                <a:latin typeface="Trebuchet MS"/>
                <a:cs typeface="Trebuchet MS"/>
              </a:rPr>
              <a:t>of</a:t>
            </a:r>
            <a:r>
              <a:rPr sz="1800" spc="-20" dirty="0">
                <a:solidFill>
                  <a:srgbClr val="5968B0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5968B0"/>
                </a:solidFill>
                <a:latin typeface="Trebuchet MS"/>
                <a:cs typeface="Trebuchet MS"/>
              </a:rPr>
              <a:t>items)</a:t>
            </a:r>
            <a:r>
              <a:rPr sz="1800" spc="-15" dirty="0">
                <a:solidFill>
                  <a:srgbClr val="5968B0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5968B0"/>
                </a:solidFill>
                <a:latin typeface="Trebuchet MS"/>
                <a:cs typeface="Trebuchet MS"/>
              </a:rPr>
              <a:t>of</a:t>
            </a:r>
            <a:r>
              <a:rPr sz="1800" spc="-20" dirty="0">
                <a:solidFill>
                  <a:srgbClr val="5968B0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5968B0"/>
                </a:solidFill>
                <a:latin typeface="Trebuchet MS"/>
                <a:cs typeface="Trebuchet MS"/>
              </a:rPr>
              <a:t>the</a:t>
            </a:r>
            <a:r>
              <a:rPr sz="1800" spc="-15" dirty="0">
                <a:solidFill>
                  <a:srgbClr val="5968B0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5968B0"/>
                </a:solidFill>
                <a:latin typeface="Trebuchet MS"/>
                <a:cs typeface="Trebuchet MS"/>
              </a:rPr>
              <a:t>data</a:t>
            </a:r>
            <a:r>
              <a:rPr sz="1800" spc="-25" dirty="0">
                <a:solidFill>
                  <a:srgbClr val="5968B0"/>
                </a:solidFill>
                <a:latin typeface="Trebuchet MS"/>
                <a:cs typeface="Trebuchet MS"/>
              </a:rPr>
              <a:t> set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45"/>
              </a:spcBef>
              <a:buClr>
                <a:srgbClr val="5ECCF3"/>
              </a:buClr>
              <a:buFont typeface="Cambria"/>
              <a:buChar char="◾"/>
            </a:pPr>
            <a:endParaRPr sz="18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Size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database</a:t>
            </a:r>
            <a:endParaRPr sz="18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63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run</a:t>
            </a:r>
            <a:r>
              <a:rPr sz="1500" spc="-8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Arial MT"/>
                <a:cs typeface="Arial MT"/>
              </a:rPr>
              <a:t>time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algorithm</a:t>
            </a: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Arial MT"/>
                <a:cs typeface="Arial MT"/>
              </a:rPr>
              <a:t>increases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with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Arial MT"/>
                <a:cs typeface="Arial MT"/>
              </a:rPr>
              <a:t>number</a:t>
            </a: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transactions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670"/>
              </a:spcBef>
              <a:buClr>
                <a:srgbClr val="5ECCF3"/>
              </a:buClr>
              <a:buFont typeface="Cambria"/>
              <a:buChar char="◾"/>
            </a:pPr>
            <a:endParaRPr sz="1500">
              <a:latin typeface="Arial MT"/>
              <a:cs typeface="Arial MT"/>
            </a:endParaRPr>
          </a:p>
          <a:p>
            <a:pPr marL="318135" indent="-305435">
              <a:lnSpc>
                <a:spcPct val="100000"/>
              </a:lnSpc>
              <a:spcBef>
                <a:spcPts val="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100" dirty="0">
                <a:solidFill>
                  <a:srgbClr val="5968B0"/>
                </a:solidFill>
                <a:latin typeface="Trebuchet MS"/>
                <a:cs typeface="Trebuchet MS"/>
              </a:rPr>
              <a:t>Average</a:t>
            </a:r>
            <a:r>
              <a:rPr sz="1800" spc="10" dirty="0">
                <a:solidFill>
                  <a:srgbClr val="5968B0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5968B0"/>
                </a:solidFill>
                <a:latin typeface="Trebuchet MS"/>
                <a:cs typeface="Trebuchet MS"/>
              </a:rPr>
              <a:t>transaction</a:t>
            </a:r>
            <a:r>
              <a:rPr sz="1800" spc="15" dirty="0">
                <a:solidFill>
                  <a:srgbClr val="5968B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968B0"/>
                </a:solidFill>
                <a:latin typeface="Trebuchet MS"/>
                <a:cs typeface="Trebuchet MS"/>
              </a:rPr>
              <a:t>width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36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 marL="224154" marR="454025">
                        <a:lnSpc>
                          <a:spcPct val="101400"/>
                        </a:lnSpc>
                        <a:spcBef>
                          <a:spcPts val="2180"/>
                        </a:spcBef>
                      </a:pPr>
                      <a:r>
                        <a:rPr sz="2800" spc="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FACTORS</a:t>
                      </a:r>
                      <a:r>
                        <a:rPr sz="2800" spc="-3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AFFECTING</a:t>
                      </a:r>
                      <a:r>
                        <a:rPr sz="28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COMPLEXITY</a:t>
                      </a:r>
                      <a:r>
                        <a:rPr sz="28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2800" spc="-3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APRIORI </a:t>
                      </a:r>
                      <a:r>
                        <a:rPr sz="2800" spc="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ALGORITHM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7686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370835"/>
            <a:ext cx="5601335" cy="327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Choice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minimum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support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threshold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45"/>
              </a:spcBef>
              <a:buClr>
                <a:srgbClr val="5ECCF3"/>
              </a:buClr>
              <a:buFont typeface="Cambria"/>
              <a:buChar char="◾"/>
            </a:pPr>
            <a:endParaRPr sz="18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Dimensionality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(number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items)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set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5ECCF3"/>
              </a:buClr>
              <a:buFont typeface="Cambria"/>
              <a:buChar char="◾"/>
            </a:pPr>
            <a:endParaRPr sz="18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Size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database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40"/>
              </a:spcBef>
              <a:buClr>
                <a:srgbClr val="5ECCF3"/>
              </a:buClr>
              <a:buFont typeface="Cambria"/>
              <a:buChar char="◾"/>
            </a:pPr>
            <a:endParaRPr sz="18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Average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transaction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width</a:t>
            </a:r>
            <a:endParaRPr sz="18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54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For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dense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Arial MT"/>
                <a:cs typeface="Arial MT"/>
              </a:rPr>
              <a:t>data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sets,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45" dirty="0">
                <a:solidFill>
                  <a:srgbClr val="212745"/>
                </a:solidFill>
                <a:latin typeface="Arial MT"/>
                <a:cs typeface="Arial MT"/>
              </a:rPr>
              <a:t>average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Arial MT"/>
                <a:cs typeface="Arial MT"/>
              </a:rPr>
              <a:t>transaction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width </a:t>
            </a:r>
            <a:r>
              <a:rPr sz="1500" spc="-135" dirty="0">
                <a:solidFill>
                  <a:srgbClr val="212745"/>
                </a:solidFill>
                <a:latin typeface="Arial MT"/>
                <a:cs typeface="Arial MT"/>
              </a:rPr>
              <a:t>can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Arial MT"/>
                <a:cs typeface="Arial MT"/>
              </a:rPr>
              <a:t>be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very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Arial MT"/>
                <a:cs typeface="Arial MT"/>
              </a:rPr>
              <a:t>large.</a:t>
            </a:r>
            <a:endParaRPr sz="1500">
              <a:latin typeface="Arial MT"/>
              <a:cs typeface="Arial MT"/>
            </a:endParaRPr>
          </a:p>
          <a:p>
            <a:pPr marL="911860" lvl="2" indent="-269875">
              <a:lnSpc>
                <a:spcPct val="100000"/>
              </a:lnSpc>
              <a:spcBef>
                <a:spcPts val="60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911860" algn="l"/>
              </a:tabLst>
            </a:pP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This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can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increase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212745"/>
                </a:solidFill>
                <a:latin typeface="Trebuchet MS"/>
                <a:cs typeface="Trebuchet MS"/>
              </a:rPr>
              <a:t>maximum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size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frequent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itemsets.</a:t>
            </a:r>
            <a:endParaRPr sz="1400">
              <a:latin typeface="Trebuchet MS"/>
              <a:cs typeface="Trebuchet MS"/>
            </a:endParaRPr>
          </a:p>
          <a:p>
            <a:pPr marL="911860" lvl="2" indent="-269875">
              <a:lnSpc>
                <a:spcPct val="100000"/>
              </a:lnSpc>
              <a:spcBef>
                <a:spcPts val="50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911860" algn="l"/>
              </a:tabLst>
            </a:pP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More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itemsets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contained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transactions.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37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APPLICATIONS</a:t>
                      </a:r>
                      <a:r>
                        <a:rPr sz="2800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2800" spc="-3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APRIORI</a:t>
                      </a:r>
                      <a:r>
                        <a:rPr sz="2800" spc="-3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ALGORITHM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657347"/>
            <a:ext cx="7525384" cy="234505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18135" marR="152400" indent="-306070">
              <a:lnSpc>
                <a:spcPct val="102200"/>
              </a:lnSpc>
              <a:spcBef>
                <a:spcPts val="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b="1" spc="-320" dirty="0">
                <a:solidFill>
                  <a:srgbClr val="212745"/>
                </a:solidFill>
                <a:latin typeface="Verdana"/>
                <a:cs typeface="Verdana"/>
              </a:rPr>
              <a:t>In</a:t>
            </a:r>
            <a:r>
              <a:rPr sz="1800" b="1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185" dirty="0">
                <a:solidFill>
                  <a:srgbClr val="212745"/>
                </a:solidFill>
                <a:latin typeface="Verdana"/>
                <a:cs typeface="Verdana"/>
              </a:rPr>
              <a:t>Education</a:t>
            </a:r>
            <a:r>
              <a:rPr sz="1800" b="1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175" dirty="0">
                <a:solidFill>
                  <a:srgbClr val="212745"/>
                </a:solidFill>
                <a:latin typeface="Verdana"/>
                <a:cs typeface="Verdana"/>
              </a:rPr>
              <a:t>Field:</a:t>
            </a:r>
            <a:r>
              <a:rPr sz="1800" b="1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Extracting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association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rules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mining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admitted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students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through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characteristics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specialties.</a:t>
            </a:r>
            <a:endParaRPr sz="1800" dirty="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103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b="1" spc="-320" dirty="0">
                <a:solidFill>
                  <a:srgbClr val="212745"/>
                </a:solidFill>
                <a:latin typeface="Verdana"/>
                <a:cs typeface="Verdana"/>
              </a:rPr>
              <a:t>In</a:t>
            </a:r>
            <a:r>
              <a:rPr sz="1800" b="1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180" dirty="0">
                <a:solidFill>
                  <a:srgbClr val="212745"/>
                </a:solidFill>
                <a:latin typeface="Verdana"/>
                <a:cs typeface="Verdana"/>
              </a:rPr>
              <a:t>Medical</a:t>
            </a:r>
            <a:r>
              <a:rPr sz="1800" b="1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200" dirty="0">
                <a:solidFill>
                  <a:srgbClr val="212745"/>
                </a:solidFill>
                <a:latin typeface="Verdana"/>
                <a:cs typeface="Verdana"/>
              </a:rPr>
              <a:t>field:</a:t>
            </a:r>
            <a:r>
              <a:rPr sz="1800" b="1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example</a:t>
            </a:r>
            <a:r>
              <a:rPr sz="1800" spc="-2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Analysis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patient's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database.</a:t>
            </a:r>
            <a:endParaRPr sz="1800" dirty="0">
              <a:latin typeface="Trebuchet MS"/>
              <a:cs typeface="Trebuchet MS"/>
            </a:endParaRPr>
          </a:p>
          <a:p>
            <a:pPr marL="318135" marR="5080" indent="-306070">
              <a:lnSpc>
                <a:spcPts val="2090"/>
              </a:lnSpc>
              <a:spcBef>
                <a:spcPts val="118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b="1" spc="-320" dirty="0">
                <a:solidFill>
                  <a:srgbClr val="212745"/>
                </a:solidFill>
                <a:latin typeface="Verdana"/>
                <a:cs typeface="Verdana"/>
              </a:rPr>
              <a:t>In</a:t>
            </a:r>
            <a:r>
              <a:rPr sz="1800" b="1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190" dirty="0">
                <a:solidFill>
                  <a:srgbClr val="212745"/>
                </a:solidFill>
                <a:latin typeface="Verdana"/>
                <a:cs typeface="Verdana"/>
              </a:rPr>
              <a:t>Forestry:</a:t>
            </a:r>
            <a:r>
              <a:rPr sz="1800" b="1" spc="-2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Analysis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probability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intensity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forest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fire</a:t>
            </a:r>
            <a:r>
              <a:rPr sz="18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with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forest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fire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data.</a:t>
            </a:r>
            <a:endParaRPr sz="1800" dirty="0">
              <a:latin typeface="Trebuchet MS"/>
              <a:cs typeface="Trebuchet MS"/>
            </a:endParaRPr>
          </a:p>
          <a:p>
            <a:pPr marL="318135" marR="548640" indent="-306070">
              <a:lnSpc>
                <a:spcPct val="101099"/>
              </a:lnSpc>
              <a:spcBef>
                <a:spcPts val="97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Apriori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used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by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many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companies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like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Amazon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-165" dirty="0">
                <a:solidFill>
                  <a:srgbClr val="212745"/>
                </a:solidFill>
                <a:latin typeface="Verdana"/>
                <a:cs typeface="Verdana"/>
              </a:rPr>
              <a:t>Recommender </a:t>
            </a:r>
            <a:r>
              <a:rPr sz="1800" b="1" spc="-220" dirty="0">
                <a:solidFill>
                  <a:srgbClr val="212745"/>
                </a:solidFill>
                <a:latin typeface="Verdana"/>
                <a:cs typeface="Verdana"/>
              </a:rPr>
              <a:t>System</a:t>
            </a:r>
            <a:r>
              <a:rPr sz="1800" b="1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by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Google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-215" dirty="0">
                <a:solidFill>
                  <a:srgbClr val="212745"/>
                </a:solidFill>
                <a:latin typeface="Verdana"/>
                <a:cs typeface="Verdana"/>
              </a:rPr>
              <a:t>auto-</a:t>
            </a:r>
            <a:r>
              <a:rPr sz="1800" b="1" spc="-185" dirty="0">
                <a:solidFill>
                  <a:srgbClr val="212745"/>
                </a:solidFill>
                <a:latin typeface="Verdana"/>
                <a:cs typeface="Verdana"/>
              </a:rPr>
              <a:t>complete</a:t>
            </a:r>
            <a:r>
              <a:rPr sz="1800" b="1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212745"/>
                </a:solidFill>
                <a:latin typeface="Verdana"/>
                <a:cs typeface="Verdana"/>
              </a:rPr>
              <a:t>feature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38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REFERENCES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3141980"/>
            <a:ext cx="3512820" cy="836294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1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Chapter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70" dirty="0">
                <a:solidFill>
                  <a:srgbClr val="212745"/>
                </a:solidFill>
                <a:latin typeface="Trebuchet MS"/>
                <a:cs typeface="Trebuchet MS"/>
              </a:rPr>
              <a:t>6:Tan,</a:t>
            </a:r>
            <a:r>
              <a:rPr sz="1800" spc="-2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Steinbach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&amp;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Kumar</a:t>
            </a:r>
            <a:endParaRPr sz="18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10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Chapter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70" dirty="0">
                <a:solidFill>
                  <a:srgbClr val="212745"/>
                </a:solidFill>
                <a:latin typeface="Trebuchet MS"/>
                <a:cs typeface="Trebuchet MS"/>
              </a:rPr>
              <a:t>6:</a:t>
            </a:r>
            <a:r>
              <a:rPr sz="1800" spc="-2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Han,</a:t>
            </a:r>
            <a:r>
              <a:rPr sz="1800" spc="-2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Kamber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&amp;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Pei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APRIORI</a:t>
                      </a:r>
                      <a:r>
                        <a:rPr sz="2800" spc="-3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ALGORITHM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77432" y="2244344"/>
            <a:ext cx="2098040" cy="635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53365" indent="-215265">
              <a:lnSpc>
                <a:spcPct val="100000"/>
              </a:lnSpc>
              <a:spcBef>
                <a:spcPts val="7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253365" algn="l"/>
              </a:tabLst>
            </a:pPr>
            <a:r>
              <a:rPr sz="1500" spc="-120" dirty="0">
                <a:solidFill>
                  <a:srgbClr val="212745"/>
                </a:solidFill>
                <a:latin typeface="Arial MT"/>
                <a:cs typeface="Arial MT"/>
              </a:rPr>
              <a:t>F</a:t>
            </a:r>
            <a:r>
              <a:rPr sz="1500" spc="-179" baseline="-16666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500" spc="-120" dirty="0">
                <a:solidFill>
                  <a:srgbClr val="212745"/>
                </a:solidFill>
                <a:latin typeface="Arial MT"/>
                <a:cs typeface="Arial MT"/>
              </a:rPr>
              <a:t>: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frequent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k-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itemsets</a:t>
            </a:r>
            <a:endParaRPr sz="1500">
              <a:latin typeface="Arial MT"/>
              <a:cs typeface="Arial MT"/>
            </a:endParaRPr>
          </a:p>
          <a:p>
            <a:pPr marL="253365" indent="-215265">
              <a:lnSpc>
                <a:spcPct val="100000"/>
              </a:lnSpc>
              <a:spcBef>
                <a:spcPts val="6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253365" algn="l"/>
              </a:tabLst>
            </a:pP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500" spc="-127" baseline="-16666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:</a:t>
            </a: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candidate</a:t>
            </a:r>
            <a:r>
              <a:rPr sz="1500" spc="6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k-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itemsets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4532" y="3013117"/>
            <a:ext cx="7640955" cy="269303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51460" indent="-213360">
              <a:lnSpc>
                <a:spcPct val="100000"/>
              </a:lnSpc>
              <a:spcBef>
                <a:spcPts val="735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251460" algn="l"/>
              </a:tabLst>
            </a:pPr>
            <a:r>
              <a:rPr sz="1700" b="1" spc="-10" dirty="0">
                <a:solidFill>
                  <a:srgbClr val="212745"/>
                </a:solidFill>
                <a:latin typeface="Trebuchet MS"/>
                <a:cs typeface="Trebuchet MS"/>
              </a:rPr>
              <a:t>Algorithm</a:t>
            </a:r>
            <a:endParaRPr sz="1700">
              <a:latin typeface="Trebuchet MS"/>
              <a:cs typeface="Trebuchet MS"/>
            </a:endParaRPr>
          </a:p>
          <a:p>
            <a:pPr marL="596265" lvl="1" indent="-215265">
              <a:lnSpc>
                <a:spcPct val="100000"/>
              </a:lnSpc>
              <a:spcBef>
                <a:spcPts val="56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596265" algn="l"/>
              </a:tabLst>
            </a:pP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Let</a:t>
            </a:r>
            <a:r>
              <a:rPr sz="1500" spc="-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Arial MT"/>
                <a:cs typeface="Arial MT"/>
              </a:rPr>
              <a:t>k=1</a:t>
            </a:r>
            <a:endParaRPr sz="1500">
              <a:latin typeface="Arial MT"/>
              <a:cs typeface="Arial MT"/>
            </a:endParaRPr>
          </a:p>
          <a:p>
            <a:pPr marL="596265" lvl="1" indent="-215265">
              <a:lnSpc>
                <a:spcPct val="100000"/>
              </a:lnSpc>
              <a:spcBef>
                <a:spcPts val="6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596265" algn="l"/>
              </a:tabLst>
            </a:pPr>
            <a:r>
              <a:rPr sz="1500" spc="-70" dirty="0">
                <a:solidFill>
                  <a:srgbClr val="212745"/>
                </a:solidFill>
                <a:latin typeface="Arial MT"/>
                <a:cs typeface="Arial MT"/>
              </a:rPr>
              <a:t>Generate</a:t>
            </a: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F</a:t>
            </a:r>
            <a:r>
              <a:rPr sz="1500" spc="-97" baseline="-16666" dirty="0">
                <a:solidFill>
                  <a:srgbClr val="212745"/>
                </a:solidFill>
                <a:latin typeface="Trebuchet MS"/>
                <a:cs typeface="Trebuchet MS"/>
              </a:rPr>
              <a:t>1</a:t>
            </a:r>
            <a:r>
              <a:rPr sz="1500" spc="89" baseline="-16666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=</a:t>
            </a: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 {frequent</a:t>
            </a: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1-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itemsets}</a:t>
            </a:r>
            <a:endParaRPr sz="1500">
              <a:latin typeface="Arial MT"/>
              <a:cs typeface="Arial MT"/>
            </a:endParaRPr>
          </a:p>
          <a:p>
            <a:pPr marL="596265" lvl="1" indent="-215265">
              <a:lnSpc>
                <a:spcPct val="100000"/>
              </a:lnSpc>
              <a:spcBef>
                <a:spcPts val="6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596265" algn="l"/>
              </a:tabLst>
            </a:pPr>
            <a:r>
              <a:rPr sz="1500" spc="-120" dirty="0">
                <a:solidFill>
                  <a:srgbClr val="212745"/>
                </a:solidFill>
                <a:latin typeface="Arial MT"/>
                <a:cs typeface="Arial MT"/>
              </a:rPr>
              <a:t>Repeat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until</a:t>
            </a:r>
            <a:r>
              <a:rPr sz="1500" spc="-9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F</a:t>
            </a:r>
            <a:r>
              <a:rPr sz="1500" spc="-97" baseline="-16666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500" spc="82" baseline="-16666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Arial MT"/>
                <a:cs typeface="Arial MT"/>
              </a:rPr>
              <a:t>is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Arial MT"/>
                <a:cs typeface="Arial MT"/>
              </a:rPr>
              <a:t>empty</a:t>
            </a:r>
            <a:endParaRPr sz="1500">
              <a:latin typeface="Arial MT"/>
              <a:cs typeface="Arial MT"/>
            </a:endParaRPr>
          </a:p>
          <a:p>
            <a:pPr marL="893444" lvl="2" indent="-170180">
              <a:lnSpc>
                <a:spcPct val="100000"/>
              </a:lnSpc>
              <a:spcBef>
                <a:spcPts val="700"/>
              </a:spcBef>
              <a:buClr>
                <a:srgbClr val="5ECCF3"/>
              </a:buClr>
              <a:buSzPct val="92307"/>
              <a:buFont typeface="Cambria"/>
              <a:buChar char="◾"/>
              <a:tabLst>
                <a:tab pos="893444" algn="l"/>
              </a:tabLst>
            </a:pPr>
            <a:r>
              <a:rPr sz="1300" b="1" dirty="0">
                <a:solidFill>
                  <a:srgbClr val="212745"/>
                </a:solidFill>
                <a:latin typeface="Trebuchet MS"/>
                <a:cs typeface="Trebuchet MS"/>
              </a:rPr>
              <a:t>Candidate</a:t>
            </a:r>
            <a:r>
              <a:rPr sz="1300" b="1" spc="-10" dirty="0">
                <a:solidFill>
                  <a:srgbClr val="212745"/>
                </a:solidFill>
                <a:latin typeface="Trebuchet MS"/>
                <a:cs typeface="Trebuchet MS"/>
              </a:rPr>
              <a:t> Generation</a:t>
            </a:r>
            <a:r>
              <a:rPr sz="1300" spc="-1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300" spc="-1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60" dirty="0">
                <a:solidFill>
                  <a:srgbClr val="212745"/>
                </a:solidFill>
                <a:latin typeface="Trebuchet MS"/>
                <a:cs typeface="Trebuchet MS"/>
              </a:rPr>
              <a:t>Generate</a:t>
            </a:r>
            <a:r>
              <a:rPr sz="13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2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350" spc="-30" baseline="-12345" dirty="0">
                <a:solidFill>
                  <a:srgbClr val="212745"/>
                </a:solidFill>
                <a:latin typeface="Trebuchet MS"/>
                <a:cs typeface="Trebuchet MS"/>
              </a:rPr>
              <a:t>k+1</a:t>
            </a:r>
            <a:r>
              <a:rPr sz="1350" spc="-44" baseline="-123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60" dirty="0">
                <a:solidFill>
                  <a:srgbClr val="212745"/>
                </a:solidFill>
                <a:latin typeface="Trebuchet MS"/>
                <a:cs typeface="Trebuchet MS"/>
              </a:rPr>
              <a:t>from</a:t>
            </a:r>
            <a:r>
              <a:rPr sz="13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350" spc="-37" baseline="-12345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endParaRPr sz="1350" baseline="-12345">
              <a:latin typeface="Trebuchet MS"/>
              <a:cs typeface="Trebuchet MS"/>
            </a:endParaRPr>
          </a:p>
          <a:p>
            <a:pPr marL="893444" marR="512445" lvl="2" indent="-170180">
              <a:lnSpc>
                <a:spcPts val="1300"/>
              </a:lnSpc>
              <a:spcBef>
                <a:spcPts val="815"/>
              </a:spcBef>
              <a:buClr>
                <a:srgbClr val="5ECCF3"/>
              </a:buClr>
              <a:buSzPct val="92307"/>
              <a:buFont typeface="Cambria"/>
              <a:buChar char="◾"/>
              <a:tabLst>
                <a:tab pos="894715" algn="l"/>
              </a:tabLst>
            </a:pPr>
            <a:r>
              <a:rPr sz="1300" b="1" dirty="0">
                <a:solidFill>
                  <a:srgbClr val="212745"/>
                </a:solidFill>
                <a:latin typeface="Trebuchet MS"/>
                <a:cs typeface="Trebuchet MS"/>
              </a:rPr>
              <a:t>Candidate </a:t>
            </a:r>
            <a:r>
              <a:rPr sz="1300" b="1" spc="-20" dirty="0">
                <a:solidFill>
                  <a:srgbClr val="212745"/>
                </a:solidFill>
                <a:latin typeface="Trebuchet MS"/>
                <a:cs typeface="Trebuchet MS"/>
              </a:rPr>
              <a:t>Pruning</a:t>
            </a:r>
            <a:r>
              <a:rPr sz="1300" spc="-2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300" spc="-1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65" dirty="0">
                <a:solidFill>
                  <a:srgbClr val="212745"/>
                </a:solidFill>
                <a:latin typeface="Trebuchet MS"/>
                <a:cs typeface="Trebuchet MS"/>
              </a:rPr>
              <a:t>Prune</a:t>
            </a:r>
            <a:r>
              <a:rPr sz="13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100" dirty="0">
                <a:solidFill>
                  <a:srgbClr val="212745"/>
                </a:solidFill>
                <a:latin typeface="Trebuchet MS"/>
                <a:cs typeface="Trebuchet MS"/>
              </a:rPr>
              <a:t>candidate</a:t>
            </a:r>
            <a:r>
              <a:rPr sz="1300" spc="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75" dirty="0">
                <a:solidFill>
                  <a:srgbClr val="212745"/>
                </a:solidFill>
                <a:latin typeface="Trebuchet MS"/>
                <a:cs typeface="Trebuchet MS"/>
              </a:rPr>
              <a:t>itemsets</a:t>
            </a:r>
            <a:r>
              <a:rPr sz="13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8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3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2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350" spc="-30" baseline="-12345" dirty="0">
                <a:solidFill>
                  <a:srgbClr val="212745"/>
                </a:solidFill>
                <a:latin typeface="Trebuchet MS"/>
                <a:cs typeface="Trebuchet MS"/>
              </a:rPr>
              <a:t>k+1</a:t>
            </a:r>
            <a:r>
              <a:rPr sz="1350" spc="-37" baseline="-123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80" dirty="0">
                <a:solidFill>
                  <a:srgbClr val="212745"/>
                </a:solidFill>
                <a:latin typeface="Trebuchet MS"/>
                <a:cs typeface="Trebuchet MS"/>
              </a:rPr>
              <a:t>containing</a:t>
            </a:r>
            <a:r>
              <a:rPr sz="13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65" dirty="0">
                <a:solidFill>
                  <a:srgbClr val="212745"/>
                </a:solidFill>
                <a:latin typeface="Trebuchet MS"/>
                <a:cs typeface="Trebuchet MS"/>
              </a:rPr>
              <a:t>subsets</a:t>
            </a:r>
            <a:r>
              <a:rPr sz="13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7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3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95" dirty="0">
                <a:solidFill>
                  <a:srgbClr val="212745"/>
                </a:solidFill>
                <a:latin typeface="Trebuchet MS"/>
                <a:cs typeface="Trebuchet MS"/>
              </a:rPr>
              <a:t>length</a:t>
            </a:r>
            <a:r>
              <a:rPr sz="1300" spc="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3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100" dirty="0">
                <a:solidFill>
                  <a:srgbClr val="212745"/>
                </a:solidFill>
                <a:latin typeface="Trebuchet MS"/>
                <a:cs typeface="Trebuchet MS"/>
              </a:rPr>
              <a:t>that</a:t>
            </a:r>
            <a:r>
              <a:rPr sz="1300" spc="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212745"/>
                </a:solidFill>
                <a:latin typeface="Trebuchet MS"/>
                <a:cs typeface="Trebuchet MS"/>
              </a:rPr>
              <a:t>are 	</a:t>
            </a:r>
            <a:r>
              <a:rPr sz="1300" spc="-10" dirty="0">
                <a:solidFill>
                  <a:srgbClr val="212745"/>
                </a:solidFill>
                <a:latin typeface="Trebuchet MS"/>
                <a:cs typeface="Trebuchet MS"/>
              </a:rPr>
              <a:t>infrequent</a:t>
            </a:r>
            <a:endParaRPr sz="1300">
              <a:latin typeface="Trebuchet MS"/>
              <a:cs typeface="Trebuchet MS"/>
            </a:endParaRPr>
          </a:p>
          <a:p>
            <a:pPr marL="893444" lvl="2" indent="-170180">
              <a:lnSpc>
                <a:spcPct val="100000"/>
              </a:lnSpc>
              <a:spcBef>
                <a:spcPts val="525"/>
              </a:spcBef>
              <a:buClr>
                <a:srgbClr val="5ECCF3"/>
              </a:buClr>
              <a:buSzPct val="92307"/>
              <a:buFont typeface="Cambria"/>
              <a:buChar char="◾"/>
              <a:tabLst>
                <a:tab pos="893444" algn="l"/>
              </a:tabLst>
            </a:pPr>
            <a:r>
              <a:rPr sz="1300" b="1" dirty="0">
                <a:solidFill>
                  <a:srgbClr val="212745"/>
                </a:solidFill>
                <a:latin typeface="Trebuchet MS"/>
                <a:cs typeface="Trebuchet MS"/>
              </a:rPr>
              <a:t>Support</a:t>
            </a:r>
            <a:r>
              <a:rPr sz="1300" b="1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212745"/>
                </a:solidFill>
                <a:latin typeface="Trebuchet MS"/>
                <a:cs typeface="Trebuchet MS"/>
              </a:rPr>
              <a:t>Counting</a:t>
            </a:r>
            <a:r>
              <a:rPr sz="130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300" spc="-1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745"/>
                </a:solidFill>
                <a:latin typeface="Trebuchet MS"/>
                <a:cs typeface="Trebuchet MS"/>
              </a:rPr>
              <a:t>Count</a:t>
            </a:r>
            <a:r>
              <a:rPr sz="13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85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3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40" dirty="0">
                <a:solidFill>
                  <a:srgbClr val="212745"/>
                </a:solidFill>
                <a:latin typeface="Trebuchet MS"/>
                <a:cs typeface="Trebuchet MS"/>
              </a:rPr>
              <a:t>support</a:t>
            </a:r>
            <a:r>
              <a:rPr sz="13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7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3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100" dirty="0">
                <a:solidFill>
                  <a:srgbClr val="212745"/>
                </a:solidFill>
                <a:latin typeface="Trebuchet MS"/>
                <a:cs typeface="Trebuchet MS"/>
              </a:rPr>
              <a:t>each</a:t>
            </a:r>
            <a:r>
              <a:rPr sz="13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100" dirty="0">
                <a:solidFill>
                  <a:srgbClr val="212745"/>
                </a:solidFill>
                <a:latin typeface="Trebuchet MS"/>
                <a:cs typeface="Trebuchet MS"/>
              </a:rPr>
              <a:t>candidate</a:t>
            </a:r>
            <a:r>
              <a:rPr sz="13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8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3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350" spc="-37" baseline="-12345" dirty="0">
                <a:solidFill>
                  <a:srgbClr val="212745"/>
                </a:solidFill>
                <a:latin typeface="Trebuchet MS"/>
                <a:cs typeface="Trebuchet MS"/>
              </a:rPr>
              <a:t>k+1</a:t>
            </a:r>
            <a:r>
              <a:rPr sz="1350" spc="-44" baseline="-123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85" dirty="0">
                <a:solidFill>
                  <a:srgbClr val="212745"/>
                </a:solidFill>
                <a:latin typeface="Trebuchet MS"/>
                <a:cs typeface="Trebuchet MS"/>
              </a:rPr>
              <a:t>by</a:t>
            </a:r>
            <a:r>
              <a:rPr sz="13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80" dirty="0">
                <a:solidFill>
                  <a:srgbClr val="212745"/>
                </a:solidFill>
                <a:latin typeface="Trebuchet MS"/>
                <a:cs typeface="Trebuchet MS"/>
              </a:rPr>
              <a:t>scanning</a:t>
            </a:r>
            <a:r>
              <a:rPr sz="13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85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3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55" dirty="0">
                <a:solidFill>
                  <a:srgbClr val="212745"/>
                </a:solidFill>
                <a:latin typeface="Trebuchet MS"/>
                <a:cs typeface="Trebuchet MS"/>
              </a:rPr>
              <a:t>DB</a:t>
            </a:r>
            <a:endParaRPr sz="1300">
              <a:latin typeface="Trebuchet MS"/>
              <a:cs typeface="Trebuchet MS"/>
            </a:endParaRPr>
          </a:p>
          <a:p>
            <a:pPr marL="893444" marR="30480" lvl="2" indent="-170180">
              <a:lnSpc>
                <a:spcPct val="76900"/>
              </a:lnSpc>
              <a:spcBef>
                <a:spcPts val="1005"/>
              </a:spcBef>
              <a:buClr>
                <a:srgbClr val="5ECCF3"/>
              </a:buClr>
              <a:buSzPct val="92307"/>
              <a:buFont typeface="Cambria"/>
              <a:buChar char="◾"/>
              <a:tabLst>
                <a:tab pos="894715" algn="l"/>
              </a:tabLst>
            </a:pPr>
            <a:r>
              <a:rPr sz="1300" b="1" dirty="0">
                <a:solidFill>
                  <a:srgbClr val="212745"/>
                </a:solidFill>
                <a:latin typeface="Trebuchet MS"/>
                <a:cs typeface="Trebuchet MS"/>
              </a:rPr>
              <a:t>Candidate </a:t>
            </a:r>
            <a:r>
              <a:rPr sz="1300" b="1" spc="-20" dirty="0">
                <a:solidFill>
                  <a:srgbClr val="212745"/>
                </a:solidFill>
                <a:latin typeface="Trebuchet MS"/>
                <a:cs typeface="Trebuchet MS"/>
              </a:rPr>
              <a:t>Elimination</a:t>
            </a:r>
            <a:r>
              <a:rPr sz="1300" spc="-2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300" spc="-1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90" dirty="0">
                <a:solidFill>
                  <a:srgbClr val="212745"/>
                </a:solidFill>
                <a:latin typeface="Trebuchet MS"/>
                <a:cs typeface="Trebuchet MS"/>
              </a:rPr>
              <a:t>Eliminate</a:t>
            </a:r>
            <a:r>
              <a:rPr sz="1300" spc="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85" dirty="0">
                <a:solidFill>
                  <a:srgbClr val="212745"/>
                </a:solidFill>
                <a:latin typeface="Trebuchet MS"/>
                <a:cs typeface="Trebuchet MS"/>
              </a:rPr>
              <a:t>candidates</a:t>
            </a:r>
            <a:r>
              <a:rPr sz="1300" spc="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8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300" spc="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350" spc="-37" baseline="-12345" dirty="0">
                <a:solidFill>
                  <a:srgbClr val="212745"/>
                </a:solidFill>
                <a:latin typeface="Trebuchet MS"/>
                <a:cs typeface="Trebuchet MS"/>
              </a:rPr>
              <a:t>k+1</a:t>
            </a:r>
            <a:r>
              <a:rPr sz="1350" spc="-30" baseline="-123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100" dirty="0">
                <a:solidFill>
                  <a:srgbClr val="212745"/>
                </a:solidFill>
                <a:latin typeface="Trebuchet MS"/>
                <a:cs typeface="Trebuchet MS"/>
              </a:rPr>
              <a:t>that</a:t>
            </a:r>
            <a:r>
              <a:rPr sz="1300" spc="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90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300" spc="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95" dirty="0">
                <a:solidFill>
                  <a:srgbClr val="212745"/>
                </a:solidFill>
                <a:latin typeface="Trebuchet MS"/>
                <a:cs typeface="Trebuchet MS"/>
              </a:rPr>
              <a:t>infrequent,</a:t>
            </a:r>
            <a:r>
              <a:rPr sz="1300" spc="-1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110" dirty="0">
                <a:solidFill>
                  <a:srgbClr val="212745"/>
                </a:solidFill>
                <a:latin typeface="Trebuchet MS"/>
                <a:cs typeface="Trebuchet MS"/>
              </a:rPr>
              <a:t>leaving</a:t>
            </a:r>
            <a:r>
              <a:rPr sz="13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60" dirty="0">
                <a:solidFill>
                  <a:srgbClr val="212745"/>
                </a:solidFill>
                <a:latin typeface="Trebuchet MS"/>
                <a:cs typeface="Trebuchet MS"/>
              </a:rPr>
              <a:t>only</a:t>
            </a:r>
            <a:r>
              <a:rPr sz="1300" spc="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60" dirty="0">
                <a:solidFill>
                  <a:srgbClr val="212745"/>
                </a:solidFill>
                <a:latin typeface="Trebuchet MS"/>
                <a:cs typeface="Trebuchet MS"/>
              </a:rPr>
              <a:t>those</a:t>
            </a:r>
            <a:r>
              <a:rPr sz="1300" spc="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100" dirty="0">
                <a:solidFill>
                  <a:srgbClr val="212745"/>
                </a:solidFill>
                <a:latin typeface="Trebuchet MS"/>
                <a:cs typeface="Trebuchet MS"/>
              </a:rPr>
              <a:t>that</a:t>
            </a:r>
            <a:r>
              <a:rPr sz="1300" spc="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212745"/>
                </a:solidFill>
                <a:latin typeface="Trebuchet MS"/>
                <a:cs typeface="Trebuchet MS"/>
              </a:rPr>
              <a:t>are 	</a:t>
            </a:r>
            <a:r>
              <a:rPr sz="1300" spc="-90" dirty="0">
                <a:solidFill>
                  <a:srgbClr val="212745"/>
                </a:solidFill>
                <a:latin typeface="Trebuchet MS"/>
                <a:cs typeface="Trebuchet MS"/>
              </a:rPr>
              <a:t>frequent</a:t>
            </a:r>
            <a:r>
              <a:rPr sz="1300" spc="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65" dirty="0">
                <a:solidFill>
                  <a:srgbClr val="212745"/>
                </a:solidFill>
                <a:latin typeface="Trebuchet MS"/>
                <a:cs typeface="Trebuchet MS"/>
              </a:rPr>
              <a:t>=&gt;</a:t>
            </a:r>
            <a:r>
              <a:rPr sz="1300" spc="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2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350" spc="-30" baseline="-12345" dirty="0">
                <a:solidFill>
                  <a:srgbClr val="212745"/>
                </a:solidFill>
                <a:latin typeface="Trebuchet MS"/>
                <a:cs typeface="Trebuchet MS"/>
              </a:rPr>
              <a:t>k+1</a:t>
            </a:r>
            <a:endParaRPr sz="1350" baseline="-12345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99559" y="2400300"/>
            <a:ext cx="4408170" cy="647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095" indent="-213995">
              <a:lnSpc>
                <a:spcPts val="1645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</a:tabLst>
            </a:pPr>
            <a:r>
              <a:rPr sz="1400" b="1" spc="-220" dirty="0">
                <a:solidFill>
                  <a:srgbClr val="0070C0"/>
                </a:solidFill>
                <a:latin typeface="Verdana"/>
                <a:cs typeface="Verdana"/>
              </a:rPr>
              <a:t>Join</a:t>
            </a:r>
            <a:r>
              <a:rPr sz="1400" b="1" spc="-105" dirty="0">
                <a:solidFill>
                  <a:srgbClr val="0070C0"/>
                </a:solidFill>
                <a:latin typeface="Verdana"/>
                <a:cs typeface="Verdana"/>
              </a:rPr>
              <a:t> </a:t>
            </a:r>
            <a:r>
              <a:rPr sz="1400" b="1" spc="-175" dirty="0">
                <a:solidFill>
                  <a:srgbClr val="0070C0"/>
                </a:solidFill>
                <a:latin typeface="Verdana"/>
                <a:cs typeface="Verdana"/>
              </a:rPr>
              <a:t>Step:</a:t>
            </a:r>
            <a:r>
              <a:rPr sz="1400" b="1" spc="-85" dirty="0">
                <a:solidFill>
                  <a:srgbClr val="0070C0"/>
                </a:solidFill>
                <a:latin typeface="Verdana"/>
                <a:cs typeface="Verdana"/>
              </a:rPr>
              <a:t> </a:t>
            </a:r>
            <a:r>
              <a:rPr sz="1400" dirty="0">
                <a:latin typeface="Trebuchet MS"/>
                <a:cs typeface="Trebuchet MS"/>
              </a:rPr>
              <a:t>C</a:t>
            </a:r>
            <a:r>
              <a:rPr sz="1350" baseline="-12345" dirty="0">
                <a:latin typeface="Trebuchet MS"/>
                <a:cs typeface="Trebuchet MS"/>
              </a:rPr>
              <a:t>k</a:t>
            </a:r>
            <a:r>
              <a:rPr sz="1350" spc="202" baseline="-12345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is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generated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by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joining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L</a:t>
            </a:r>
            <a:r>
              <a:rPr sz="1350" spc="-75" baseline="-12345" dirty="0">
                <a:latin typeface="Trebuchet MS"/>
                <a:cs typeface="Trebuchet MS"/>
              </a:rPr>
              <a:t>k-</a:t>
            </a:r>
            <a:r>
              <a:rPr sz="1350" spc="-127" baseline="-12345" dirty="0">
                <a:latin typeface="Trebuchet MS"/>
                <a:cs typeface="Trebuchet MS"/>
              </a:rPr>
              <a:t>1</a:t>
            </a:r>
            <a:r>
              <a:rPr sz="1400" spc="-85" dirty="0">
                <a:latin typeface="Trebuchet MS"/>
                <a:cs typeface="Trebuchet MS"/>
              </a:rPr>
              <a:t>with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itself</a:t>
            </a:r>
            <a:endParaRPr sz="1400">
              <a:latin typeface="Trebuchet MS"/>
              <a:cs typeface="Trebuchet MS"/>
            </a:endParaRPr>
          </a:p>
          <a:p>
            <a:pPr marL="38100" marR="30480" indent="213995">
              <a:lnSpc>
                <a:spcPts val="1610"/>
              </a:lnSpc>
              <a:spcBef>
                <a:spcPts val="75"/>
              </a:spcBef>
              <a:buFont typeface="Arial MT"/>
              <a:buChar char="•"/>
              <a:tabLst>
                <a:tab pos="252095" algn="l"/>
              </a:tabLst>
            </a:pPr>
            <a:r>
              <a:rPr sz="1400" b="1" spc="-180" dirty="0">
                <a:solidFill>
                  <a:srgbClr val="0070C0"/>
                </a:solidFill>
                <a:latin typeface="Verdana"/>
                <a:cs typeface="Verdana"/>
              </a:rPr>
              <a:t>Prune</a:t>
            </a:r>
            <a:r>
              <a:rPr sz="1400" b="1" spc="-105" dirty="0">
                <a:solidFill>
                  <a:srgbClr val="0070C0"/>
                </a:solidFill>
                <a:latin typeface="Verdana"/>
                <a:cs typeface="Verdana"/>
              </a:rPr>
              <a:t> </a:t>
            </a:r>
            <a:r>
              <a:rPr sz="1400" b="1" spc="-175" dirty="0">
                <a:solidFill>
                  <a:srgbClr val="0070C0"/>
                </a:solidFill>
                <a:latin typeface="Verdana"/>
                <a:cs typeface="Verdana"/>
              </a:rPr>
              <a:t>Step:</a:t>
            </a:r>
            <a:r>
              <a:rPr sz="1400" b="1" spc="-240" dirty="0">
                <a:solidFill>
                  <a:srgbClr val="0070C0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Any </a:t>
            </a:r>
            <a:r>
              <a:rPr sz="1400" spc="-80" dirty="0">
                <a:latin typeface="Trebuchet MS"/>
                <a:cs typeface="Trebuchet MS"/>
              </a:rPr>
              <a:t>(k-1)-</a:t>
            </a:r>
            <a:r>
              <a:rPr sz="1400" spc="-105" dirty="0">
                <a:latin typeface="Trebuchet MS"/>
                <a:cs typeface="Trebuchet MS"/>
              </a:rPr>
              <a:t>itemset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120" dirty="0">
                <a:latin typeface="Trebuchet MS"/>
                <a:cs typeface="Trebuchet MS"/>
              </a:rPr>
              <a:t>that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is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not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frequent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cannot </a:t>
            </a:r>
            <a:r>
              <a:rPr sz="1400" spc="-105" dirty="0">
                <a:latin typeface="Trebuchet MS"/>
                <a:cs typeface="Trebuchet MS"/>
              </a:rPr>
              <a:t>be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150" dirty="0">
                <a:latin typeface="Trebuchet MS"/>
                <a:cs typeface="Trebuchet MS"/>
              </a:rPr>
              <a:t>a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subset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of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150" dirty="0">
                <a:latin typeface="Trebuchet MS"/>
                <a:cs typeface="Trebuchet MS"/>
              </a:rPr>
              <a:t>a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frequent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k-</a:t>
            </a:r>
            <a:r>
              <a:rPr sz="1400" spc="-10" dirty="0">
                <a:latin typeface="Trebuchet MS"/>
                <a:cs typeface="Trebuchet MS"/>
              </a:rPr>
              <a:t>itemset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275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170"/>
              </a:spcBef>
            </a:pPr>
            <a:endParaRPr sz="280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55" dirty="0">
                <a:solidFill>
                  <a:srgbClr val="FFFFFF"/>
                </a:solidFill>
              </a:rPr>
              <a:t>APRIORI</a:t>
            </a:r>
            <a:r>
              <a:rPr sz="2800" spc="-340" dirty="0">
                <a:solidFill>
                  <a:srgbClr val="FFFFFF"/>
                </a:solidFill>
              </a:rPr>
              <a:t> </a:t>
            </a:r>
            <a:r>
              <a:rPr sz="2800" spc="125" dirty="0">
                <a:solidFill>
                  <a:srgbClr val="FFFFFF"/>
                </a:solidFill>
              </a:rPr>
              <a:t>ALGORITHM</a:t>
            </a:r>
            <a:r>
              <a:rPr sz="2800" spc="-50" dirty="0">
                <a:solidFill>
                  <a:srgbClr val="FFFFFF"/>
                </a:solidFill>
              </a:rPr>
              <a:t> </a:t>
            </a:r>
            <a:r>
              <a:rPr sz="2800" spc="-140" dirty="0">
                <a:solidFill>
                  <a:srgbClr val="FFFFFF"/>
                </a:solidFill>
              </a:rPr>
              <a:t>from</a:t>
            </a:r>
            <a:r>
              <a:rPr sz="2800" spc="-335" dirty="0">
                <a:solidFill>
                  <a:srgbClr val="FFFFFF"/>
                </a:solidFill>
              </a:rPr>
              <a:t> </a:t>
            </a:r>
            <a:r>
              <a:rPr sz="2800" spc="110" dirty="0">
                <a:solidFill>
                  <a:srgbClr val="FFFFFF"/>
                </a:solidFill>
              </a:rPr>
              <a:t>AGARWAL</a:t>
            </a:r>
            <a:r>
              <a:rPr sz="2800" spc="-50" dirty="0">
                <a:solidFill>
                  <a:srgbClr val="FFFFFF"/>
                </a:solidFill>
              </a:rPr>
              <a:t> </a:t>
            </a:r>
            <a:r>
              <a:rPr sz="2800" spc="-195" dirty="0">
                <a:solidFill>
                  <a:srgbClr val="FFFFFF"/>
                </a:solidFill>
              </a:rPr>
              <a:t>et</a:t>
            </a:r>
            <a:r>
              <a:rPr sz="2800" spc="-45" dirty="0">
                <a:solidFill>
                  <a:srgbClr val="FFFFFF"/>
                </a:solidFill>
              </a:rPr>
              <a:t> </a:t>
            </a:r>
            <a:r>
              <a:rPr sz="2800" spc="-305" dirty="0">
                <a:solidFill>
                  <a:srgbClr val="FFFFFF"/>
                </a:solidFill>
              </a:rPr>
              <a:t>al.</a:t>
            </a:r>
            <a:r>
              <a:rPr sz="2800" spc="-340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FF"/>
                </a:solidFill>
              </a:rPr>
              <a:t>(1993)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7598" y="2711113"/>
            <a:ext cx="4276191" cy="231788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APRIORI</a:t>
                      </a:r>
                      <a:r>
                        <a:rPr sz="2800" spc="-3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ALGORITHM</a:t>
                      </a:r>
                      <a:r>
                        <a:rPr sz="28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(EXAMPLE:</a:t>
                      </a:r>
                      <a:r>
                        <a:rPr sz="2800" spc="-3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2800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28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50%)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0534" y="2533219"/>
            <a:ext cx="4940076" cy="290787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646" y="5141973"/>
            <a:ext cx="8239125" cy="1259205"/>
          </a:xfrm>
          <a:custGeom>
            <a:avLst/>
            <a:gdLst/>
            <a:ahLst/>
            <a:cxnLst/>
            <a:rect l="l" t="t" r="r" b="b"/>
            <a:pathLst>
              <a:path w="8239125" h="1259204">
                <a:moveTo>
                  <a:pt x="8238706" y="0"/>
                </a:moveTo>
                <a:lnTo>
                  <a:pt x="0" y="0"/>
                </a:lnTo>
                <a:lnTo>
                  <a:pt x="0" y="1258826"/>
                </a:lnTo>
                <a:lnTo>
                  <a:pt x="8238706" y="1258826"/>
                </a:lnTo>
                <a:lnTo>
                  <a:pt x="8238706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2542" y="2899664"/>
            <a:ext cx="5039360" cy="102552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90525" marR="5080" indent="-377825">
              <a:lnSpc>
                <a:spcPts val="3910"/>
              </a:lnSpc>
              <a:spcBef>
                <a:spcPts val="250"/>
              </a:spcBef>
            </a:pPr>
            <a:r>
              <a:rPr sz="3300" spc="175" dirty="0">
                <a:solidFill>
                  <a:srgbClr val="000000"/>
                </a:solidFill>
              </a:rPr>
              <a:t>CANDIDATE</a:t>
            </a:r>
            <a:r>
              <a:rPr sz="3300" spc="-85" dirty="0">
                <a:solidFill>
                  <a:srgbClr val="000000"/>
                </a:solidFill>
              </a:rPr>
              <a:t> </a:t>
            </a:r>
            <a:r>
              <a:rPr sz="3300" spc="110" dirty="0">
                <a:solidFill>
                  <a:srgbClr val="000000"/>
                </a:solidFill>
              </a:rPr>
              <a:t>GENERATION </a:t>
            </a:r>
            <a:r>
              <a:rPr sz="3300" spc="-280" dirty="0">
                <a:solidFill>
                  <a:srgbClr val="000000"/>
                </a:solidFill>
              </a:rPr>
              <a:t>&amp;</a:t>
            </a:r>
            <a:r>
              <a:rPr sz="3300" spc="-75" dirty="0">
                <a:solidFill>
                  <a:srgbClr val="000000"/>
                </a:solidFill>
              </a:rPr>
              <a:t> </a:t>
            </a:r>
            <a:r>
              <a:rPr sz="3300" spc="140" dirty="0">
                <a:solidFill>
                  <a:srgbClr val="000000"/>
                </a:solidFill>
              </a:rPr>
              <a:t>PRUNING</a:t>
            </a:r>
            <a:r>
              <a:rPr sz="3300" spc="-80" dirty="0">
                <a:solidFill>
                  <a:srgbClr val="000000"/>
                </a:solidFill>
              </a:rPr>
              <a:t> </a:t>
            </a:r>
            <a:r>
              <a:rPr sz="3300" spc="165" dirty="0">
                <a:solidFill>
                  <a:srgbClr val="000000"/>
                </a:solidFill>
              </a:rPr>
              <a:t>METHODS</a:t>
            </a:r>
            <a:endParaRPr sz="33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CANDIDATE</a:t>
                      </a:r>
                      <a:r>
                        <a:rPr sz="24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GENERATION:</a:t>
                      </a:r>
                      <a:r>
                        <a:rPr sz="2400" spc="-2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BRUTE-</a:t>
                      </a:r>
                      <a:r>
                        <a:rPr sz="24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FORCE</a:t>
                      </a:r>
                      <a:r>
                        <a:rPr sz="24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METHOD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1734" y="2175097"/>
            <a:ext cx="4596514" cy="3788067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3663" y="3304324"/>
          <a:ext cx="1595755" cy="919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4940">
                <a:tc>
                  <a:txBody>
                    <a:bodyPr/>
                    <a:lstStyle/>
                    <a:p>
                      <a:pPr marL="33020">
                        <a:lnSpc>
                          <a:spcPts val="740"/>
                        </a:lnSpc>
                      </a:pPr>
                      <a:r>
                        <a:rPr sz="700" b="1" i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TID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740"/>
                        </a:lnSpc>
                      </a:pPr>
                      <a:r>
                        <a:rPr sz="700" b="1" i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Items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3020">
                        <a:lnSpc>
                          <a:spcPts val="894"/>
                        </a:lnSpc>
                      </a:pPr>
                      <a:r>
                        <a:rPr sz="800" b="1" spc="-5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894"/>
                        </a:lnSpc>
                      </a:pPr>
                      <a:r>
                        <a:rPr sz="8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800" b="1" spc="-4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3020">
                        <a:lnSpc>
                          <a:spcPts val="894"/>
                        </a:lnSpc>
                      </a:pPr>
                      <a:r>
                        <a:rPr sz="800" b="1" spc="-5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894"/>
                        </a:lnSpc>
                      </a:pPr>
                      <a:r>
                        <a:rPr sz="800" b="1" spc="-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</a:t>
                      </a:r>
                      <a:r>
                        <a:rPr sz="800" b="1" spc="-4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800" b="1" spc="-13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read,</a:t>
                      </a:r>
                      <a:r>
                        <a:rPr sz="800" b="1" spc="-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800" b="1" spc="-3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Eggs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3020">
                        <a:lnSpc>
                          <a:spcPts val="894"/>
                        </a:lnSpc>
                      </a:pPr>
                      <a:r>
                        <a:rPr sz="800" b="1" spc="-5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894"/>
                        </a:lnSpc>
                      </a:pPr>
                      <a:r>
                        <a:rPr sz="8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</a:t>
                      </a:r>
                      <a:r>
                        <a:rPr sz="800" b="1" spc="-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Coke,</a:t>
                      </a:r>
                      <a:r>
                        <a:rPr sz="800" b="1" spc="-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800" b="1" spc="-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3020">
                        <a:lnSpc>
                          <a:spcPts val="894"/>
                        </a:lnSpc>
                      </a:pPr>
                      <a:r>
                        <a:rPr sz="800" b="1" spc="-5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894"/>
                        </a:lnSpc>
                      </a:pPr>
                      <a:r>
                        <a:rPr sz="800" b="1" spc="-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</a:t>
                      </a:r>
                      <a:r>
                        <a:rPr sz="800" b="1" spc="-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800" b="1" spc="-13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read,</a:t>
                      </a:r>
                      <a:r>
                        <a:rPr sz="800" b="1" spc="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800" b="1" spc="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940">
                <a:tc>
                  <a:txBody>
                    <a:bodyPr/>
                    <a:lstStyle/>
                    <a:p>
                      <a:pPr marL="33020">
                        <a:lnSpc>
                          <a:spcPts val="894"/>
                        </a:lnSpc>
                      </a:pPr>
                      <a:r>
                        <a:rPr sz="800" b="1" spc="-5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894"/>
                        </a:lnSpc>
                      </a:pPr>
                      <a:r>
                        <a:rPr sz="8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800" b="1" spc="-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Coke,</a:t>
                      </a:r>
                      <a:r>
                        <a:rPr sz="800" b="1" spc="-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800" b="1" spc="-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4876800" y="2438400"/>
            <a:ext cx="4180840" cy="715645"/>
          </a:xfrm>
          <a:prstGeom prst="rect">
            <a:avLst/>
          </a:prstGeom>
          <a:solidFill>
            <a:srgbClr val="FFCCA6"/>
          </a:solidFill>
        </p:spPr>
        <p:txBody>
          <a:bodyPr vert="horz" wrap="square" lIns="0" tIns="43180" rIns="0" bIns="0" rtlCol="0">
            <a:spAutoFit/>
          </a:bodyPr>
          <a:lstStyle/>
          <a:p>
            <a:pPr marL="90805" marR="168910">
              <a:lnSpc>
                <a:spcPct val="95000"/>
              </a:lnSpc>
              <a:spcBef>
                <a:spcPts val="340"/>
              </a:spcBef>
            </a:pPr>
            <a:r>
              <a:rPr sz="1400" spc="-80" dirty="0">
                <a:latin typeface="Trebuchet MS"/>
                <a:cs typeface="Trebuchet MS"/>
              </a:rPr>
              <a:t>Every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k-</a:t>
            </a:r>
            <a:r>
              <a:rPr sz="1400" spc="-105" dirty="0">
                <a:latin typeface="Trebuchet MS"/>
                <a:cs typeface="Trebuchet MS"/>
              </a:rPr>
              <a:t>itemset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is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considered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as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150" dirty="0">
                <a:latin typeface="Trebuchet MS"/>
                <a:cs typeface="Trebuchet MS"/>
              </a:rPr>
              <a:t>a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potential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candidate, </a:t>
            </a:r>
            <a:r>
              <a:rPr sz="1400" spc="-95" dirty="0">
                <a:latin typeface="Trebuchet MS"/>
                <a:cs typeface="Trebuchet MS"/>
              </a:rPr>
              <a:t>pruning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is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120" dirty="0">
                <a:latin typeface="Trebuchet MS"/>
                <a:cs typeface="Trebuchet MS"/>
              </a:rPr>
              <a:t>applied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in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the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end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to </a:t>
            </a:r>
            <a:r>
              <a:rPr sz="1400" spc="-95" dirty="0">
                <a:latin typeface="Trebuchet MS"/>
                <a:cs typeface="Trebuchet MS"/>
              </a:rPr>
              <a:t>remove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130" dirty="0">
                <a:latin typeface="Trebuchet MS"/>
                <a:cs typeface="Trebuchet MS"/>
              </a:rPr>
              <a:t>any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unnecessary </a:t>
            </a:r>
            <a:r>
              <a:rPr sz="1400" spc="-20" dirty="0">
                <a:latin typeface="Trebuchet MS"/>
                <a:cs typeface="Trebuchet MS"/>
              </a:rPr>
              <a:t>candidates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0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2400" spc="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CANDIDATE</a:t>
                      </a:r>
                      <a:r>
                        <a:rPr sz="24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GENERATION:</a:t>
                      </a:r>
                      <a:r>
                        <a:rPr sz="2400" spc="-2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MERGE</a:t>
                      </a:r>
                      <a:r>
                        <a:rPr sz="24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-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Fk-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2400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24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F1</a:t>
                      </a:r>
                      <a:r>
                        <a:rPr sz="24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METHOD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4290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5376" y="2403546"/>
            <a:ext cx="6184574" cy="34737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105003" y="2424793"/>
            <a:ext cx="4559300" cy="300355"/>
          </a:xfrm>
          <a:prstGeom prst="rect">
            <a:avLst/>
          </a:prstGeom>
          <a:solidFill>
            <a:srgbClr val="FFCCA6"/>
          </a:solidFill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400" spc="-85" dirty="0">
                <a:latin typeface="Trebuchet MS"/>
                <a:cs typeface="Trebuchet MS"/>
              </a:rPr>
              <a:t>Extend </a:t>
            </a:r>
            <a:r>
              <a:rPr sz="1400" spc="-125" dirty="0">
                <a:latin typeface="Trebuchet MS"/>
                <a:cs typeface="Trebuchet MS"/>
              </a:rPr>
              <a:t>each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frequent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(k-1)-</a:t>
            </a:r>
            <a:r>
              <a:rPr sz="1400" spc="-75" dirty="0">
                <a:latin typeface="Trebuchet MS"/>
                <a:cs typeface="Trebuchet MS"/>
              </a:rPr>
              <a:t>itemset</a:t>
            </a:r>
            <a:r>
              <a:rPr sz="1400" spc="315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with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other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frequent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items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2661</Words>
  <Application>Microsoft Office PowerPoint</Application>
  <PresentationFormat>On-screen Show (4:3)</PresentationFormat>
  <Paragraphs>573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Aptos</vt:lpstr>
      <vt:lpstr>Arial</vt:lpstr>
      <vt:lpstr>Arial MT</vt:lpstr>
      <vt:lpstr>Calibri</vt:lpstr>
      <vt:lpstr>Cambria</vt:lpstr>
      <vt:lpstr>Söhne</vt:lpstr>
      <vt:lpstr>Symbol</vt:lpstr>
      <vt:lpstr>Tahoma</vt:lpstr>
      <vt:lpstr>Times New Roman</vt:lpstr>
      <vt:lpstr>Trebuchet MS</vt:lpstr>
      <vt:lpstr>Verdana</vt:lpstr>
      <vt:lpstr>Office Theme</vt:lpstr>
      <vt:lpstr>      CS4038</vt:lpstr>
      <vt:lpstr>PowerPoint Presentation</vt:lpstr>
      <vt:lpstr>PowerPoint Presentation</vt:lpstr>
      <vt:lpstr>PowerPoint Presentation</vt:lpstr>
      <vt:lpstr> APRIORI ALGORITHM from AGARWAL et al. (1993)</vt:lpstr>
      <vt:lpstr>PowerPoint Presentation</vt:lpstr>
      <vt:lpstr>CANDIDATE GENERATION &amp; PRUNING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RULE GENERATION</vt:lpstr>
      <vt:lpstr>PowerPoint Presentation</vt:lpstr>
      <vt:lpstr>PowerPoint Presentation</vt:lpstr>
      <vt:lpstr> MINING ASSOCIATION RULES</vt:lpstr>
      <vt:lpstr>PowerPoint Presentation</vt:lpstr>
      <vt:lpstr>Lattice of rules</vt:lpstr>
      <vt:lpstr>SUMMARY: MINING ASSOCIATION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CS4038</dc:title>
  <cp:lastModifiedBy>Ms. Ayesha Liaqat</cp:lastModifiedBy>
  <cp:revision>2</cp:revision>
  <dcterms:created xsi:type="dcterms:W3CDTF">2024-04-26T03:34:30Z</dcterms:created>
  <dcterms:modified xsi:type="dcterms:W3CDTF">2024-04-29T06:15:37Z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2022-12-02T00:00:00Z</vt:filetime>
  </property>
  <property fmtid="{D5CDD505-2E9C-101B-9397-08002B2CF9AE}" pid="3" name="LastSaved">
    <vt:filetime>2024-04-26T00:00:00Z</vt:filetime>
  </property>
  <property fmtid="{D5CDD505-2E9C-101B-9397-08002B2CF9AE}" pid="4" name="Producer">
    <vt:lpwstr>macOS Version 11.6.5 (Build 20G527) Quartz PDFContext</vt:lpwstr>
  </property>
</Properties>
</file>