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E23-17B8-44A7-AE10-6EE165E2E95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3AC44-DAE2-4785-A062-3864C678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3 are Qualitative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AC44-DAE2-4785-A062-3864C67837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AC44-DAE2-4785-A062-3864C67837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74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7656" y="3512311"/>
            <a:ext cx="3908686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61" y="2564891"/>
            <a:ext cx="8014276" cy="265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74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mpl.us/blog/nominal-ordinal-interval-ratio-variable-ex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pad.com/support/faq/what-is-the-difference-between-ordinal-interval-and-ratio-variables-why-should-i-ca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024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200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93174" y="1183408"/>
          <a:ext cx="6037578" cy="4099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798">
                <a:tc>
                  <a:txBody>
                    <a:bodyPr/>
                    <a:lstStyle/>
                    <a:p>
                      <a:pPr marL="52705" marR="91440">
                        <a:lnSpc>
                          <a:spcPts val="176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Attribu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735"/>
                        </a:lnSpc>
                      </a:pPr>
                      <a:r>
                        <a:rPr sz="1500" b="1" spc="10" dirty="0">
                          <a:latin typeface="Arial"/>
                          <a:cs typeface="Arial"/>
                        </a:rPr>
                        <a:t>Description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735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Examples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735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Operations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67">
                <a:tc>
                  <a:txBody>
                    <a:bodyPr/>
                    <a:lstStyle/>
                    <a:p>
                      <a:pPr marL="52705">
                        <a:lnSpc>
                          <a:spcPts val="156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Nominal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367030">
                        <a:lnSpc>
                          <a:spcPts val="1580"/>
                        </a:lnSpc>
                        <a:spcBef>
                          <a:spcPts val="2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Nominal</a:t>
                      </a:r>
                      <a:r>
                        <a:rPr sz="135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attribute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only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distinguish.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(=,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Symbol"/>
                          <a:cs typeface="Symbol"/>
                        </a:rPr>
                        <a:t>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just">
                        <a:lnSpc>
                          <a:spcPts val="1545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zip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codes,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employee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445134" algn="just">
                        <a:lnSpc>
                          <a:spcPct val="97400"/>
                        </a:lnSpc>
                        <a:spcBef>
                          <a:spcPts val="2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ID numbers, eye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color,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sex: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male, </a:t>
                      </a:r>
                      <a:r>
                        <a:rPr sz="1350" i="1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female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}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260985">
                        <a:lnSpc>
                          <a:spcPts val="1580"/>
                        </a:lnSpc>
                        <a:spcBef>
                          <a:spcPts val="2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mode,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entropy,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contingency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319405">
                        <a:lnSpc>
                          <a:spcPts val="1580"/>
                        </a:lnSpc>
                        <a:spcBef>
                          <a:spcPts val="100"/>
                        </a:spcBef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correlation,</a:t>
                      </a:r>
                      <a:r>
                        <a:rPr sz="13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5" dirty="0">
                          <a:latin typeface="Symbol"/>
                          <a:cs typeface="Symbol"/>
                        </a:rPr>
                        <a:t></a:t>
                      </a:r>
                      <a:r>
                        <a:rPr sz="1350" spc="15" dirty="0">
                          <a:latin typeface="Arial MT"/>
                          <a:cs typeface="Arial MT"/>
                        </a:rPr>
                        <a:t>2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test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905">
                <a:tc>
                  <a:txBody>
                    <a:bodyPr/>
                    <a:lstStyle/>
                    <a:p>
                      <a:pPr marL="52705">
                        <a:lnSpc>
                          <a:spcPts val="156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Ordinal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Ordinal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attribute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358140">
                        <a:lnSpc>
                          <a:spcPts val="1570"/>
                        </a:lnSpc>
                        <a:spcBef>
                          <a:spcPts val="7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order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objects.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(&lt;,</a:t>
                      </a:r>
                      <a:r>
                        <a:rPr sz="13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&gt;)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hardness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minerals,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248920">
                        <a:lnSpc>
                          <a:spcPct val="9750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350" i="1" spc="5" dirty="0">
                          <a:latin typeface="Arial"/>
                          <a:cs typeface="Arial"/>
                        </a:rPr>
                        <a:t>good, better, 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best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},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grades, street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numbers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median,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44145">
                        <a:lnSpc>
                          <a:spcPct val="9750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percentiles,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rank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correlation, </a:t>
                      </a:r>
                      <a:r>
                        <a:rPr sz="1350" spc="15" dirty="0">
                          <a:latin typeface="Arial MT"/>
                          <a:cs typeface="Arial MT"/>
                        </a:rPr>
                        <a:t>run </a:t>
                      </a:r>
                      <a:r>
                        <a:rPr sz="13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tests,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sign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tests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668">
                <a:tc>
                  <a:txBody>
                    <a:bodyPr/>
                    <a:lstStyle/>
                    <a:p>
                      <a:pPr marL="52705">
                        <a:lnSpc>
                          <a:spcPts val="156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Interval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interval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23825">
                        <a:lnSpc>
                          <a:spcPct val="97400"/>
                        </a:lnSpc>
                        <a:spcBef>
                          <a:spcPts val="5"/>
                        </a:spcBef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attributes,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differences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between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values are </a:t>
                      </a:r>
                      <a:r>
                        <a:rPr sz="13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meaningful.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(+,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- 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calendar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dates,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16205">
                        <a:lnSpc>
                          <a:spcPts val="1570"/>
                        </a:lnSpc>
                        <a:spcBef>
                          <a:spcPts val="7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temperature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Celsius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Fahrenheit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mean,</a:t>
                      </a:r>
                      <a:r>
                        <a:rPr sz="13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standard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23189">
                        <a:lnSpc>
                          <a:spcPct val="97400"/>
                        </a:lnSpc>
                        <a:spcBef>
                          <a:spcPts val="5"/>
                        </a:spcBef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deviation,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Pearson's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correlation, </a:t>
                      </a:r>
                      <a:r>
                        <a:rPr sz="1350" i="1" spc="5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5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tests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848">
                <a:tc>
                  <a:txBody>
                    <a:bodyPr/>
                    <a:lstStyle/>
                    <a:p>
                      <a:pPr marL="52705">
                        <a:lnSpc>
                          <a:spcPts val="156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Ratio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variables,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05410">
                        <a:lnSpc>
                          <a:spcPts val="158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both differences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ratios are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meaningful. (*,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/)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temperature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Kelvin,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201295">
                        <a:lnSpc>
                          <a:spcPts val="1580"/>
                        </a:lnSpc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monetary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quantities, </a:t>
                      </a:r>
                      <a:r>
                        <a:rPr sz="1350" spc="-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counts, age,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mass, </a:t>
                      </a:r>
                      <a:r>
                        <a:rPr sz="13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length, current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</a:pPr>
                      <a:r>
                        <a:rPr sz="1350" spc="5" dirty="0">
                          <a:latin typeface="Arial MT"/>
                          <a:cs typeface="Arial MT"/>
                        </a:rPr>
                        <a:t>geometric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5" dirty="0">
                          <a:latin typeface="Arial MT"/>
                          <a:cs typeface="Arial MT"/>
                        </a:rPr>
                        <a:t>mean,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52069" marR="133985">
                        <a:lnSpc>
                          <a:spcPts val="1580"/>
                        </a:lnSpc>
                        <a:spcBef>
                          <a:spcPts val="65"/>
                        </a:spcBef>
                      </a:pPr>
                      <a:r>
                        <a:rPr sz="1350" spc="10" dirty="0">
                          <a:latin typeface="Arial MT"/>
                          <a:cs typeface="Arial MT"/>
                        </a:rPr>
                        <a:t>harmonic mean, </a:t>
                      </a:r>
                      <a:r>
                        <a:rPr sz="1350" spc="-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10" dirty="0">
                          <a:latin typeface="Arial MT"/>
                          <a:cs typeface="Arial MT"/>
                        </a:rPr>
                        <a:t>percent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variation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7715" y="2094919"/>
            <a:ext cx="427355" cy="90678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41275" marR="5080" indent="-29209">
              <a:lnSpc>
                <a:spcPts val="1630"/>
              </a:lnSpc>
              <a:spcBef>
                <a:spcPts val="40"/>
              </a:spcBef>
            </a:pPr>
            <a:r>
              <a:rPr sz="1350" spc="-5" dirty="0">
                <a:latin typeface="Arial MT"/>
                <a:cs typeface="Arial MT"/>
              </a:rPr>
              <a:t>C</a:t>
            </a:r>
            <a:r>
              <a:rPr sz="1350" spc="-10" dirty="0">
                <a:latin typeface="Arial MT"/>
                <a:cs typeface="Arial MT"/>
              </a:rPr>
              <a:t>a</a:t>
            </a:r>
            <a:r>
              <a:rPr sz="1350" dirty="0">
                <a:latin typeface="Arial MT"/>
                <a:cs typeface="Arial MT"/>
              </a:rPr>
              <a:t>teg</a:t>
            </a:r>
            <a:r>
              <a:rPr sz="1350" spc="-5" dirty="0">
                <a:latin typeface="Arial MT"/>
                <a:cs typeface="Arial MT"/>
              </a:rPr>
              <a:t>or</a:t>
            </a:r>
            <a:r>
              <a:rPr sz="1350" spc="-10" dirty="0">
                <a:latin typeface="Arial MT"/>
                <a:cs typeface="Arial MT"/>
              </a:rPr>
              <a:t>i</a:t>
            </a:r>
            <a:r>
              <a:rPr sz="1350" dirty="0">
                <a:latin typeface="Arial MT"/>
                <a:cs typeface="Arial MT"/>
              </a:rPr>
              <a:t>cal  </a:t>
            </a:r>
            <a:r>
              <a:rPr sz="1350" spc="5" dirty="0">
                <a:latin typeface="Arial MT"/>
                <a:cs typeface="Arial MT"/>
              </a:rPr>
              <a:t>Qualitative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715" y="3891562"/>
            <a:ext cx="427355" cy="95631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 marR="5080" indent="141605">
              <a:lnSpc>
                <a:spcPts val="1630"/>
              </a:lnSpc>
              <a:spcBef>
                <a:spcPts val="40"/>
              </a:spcBef>
            </a:pPr>
            <a:r>
              <a:rPr sz="1350" spc="5" dirty="0">
                <a:latin typeface="Arial MT"/>
                <a:cs typeface="Arial MT"/>
              </a:rPr>
              <a:t>Numeric 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Qu</a:t>
            </a:r>
            <a:r>
              <a:rPr sz="1350" spc="-5" dirty="0">
                <a:latin typeface="Arial MT"/>
                <a:cs typeface="Arial MT"/>
              </a:rPr>
              <a:t>antita</a:t>
            </a:r>
            <a:r>
              <a:rPr sz="1350" dirty="0">
                <a:latin typeface="Arial MT"/>
                <a:cs typeface="Arial MT"/>
              </a:rPr>
              <a:t>ti</a:t>
            </a:r>
            <a:r>
              <a:rPr sz="1350" spc="5" dirty="0">
                <a:latin typeface="Arial MT"/>
                <a:cs typeface="Arial MT"/>
              </a:rPr>
              <a:t>v</a:t>
            </a:r>
            <a:r>
              <a:rPr sz="1350" dirty="0">
                <a:latin typeface="Arial MT"/>
                <a:cs typeface="Arial MT"/>
              </a:rPr>
              <a:t>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2276" y="5316728"/>
            <a:ext cx="4992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This categorization 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attributes is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due</a:t>
            </a:r>
            <a:r>
              <a:rPr sz="1500" b="1" dirty="0">
                <a:latin typeface="Arial"/>
                <a:cs typeface="Arial"/>
              </a:rPr>
              <a:t> to</a:t>
            </a:r>
            <a:r>
              <a:rPr sz="1500" b="1" spc="-5" dirty="0">
                <a:latin typeface="Arial"/>
                <a:cs typeface="Arial"/>
              </a:rPr>
              <a:t> S.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S. Stevens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39B906-E5EF-6C79-4A19-6504AF9D1B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1143" y="1225949"/>
          <a:ext cx="6337935" cy="4146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355">
                <a:tc>
                  <a:txBody>
                    <a:bodyPr/>
                    <a:lstStyle/>
                    <a:p>
                      <a:pPr marL="55880" marR="99695">
                        <a:lnSpc>
                          <a:spcPts val="1870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tribute  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845"/>
                        </a:lnSpc>
                      </a:pPr>
                      <a:r>
                        <a:rPr sz="1600" b="1" spc="10" dirty="0">
                          <a:latin typeface="Arial"/>
                          <a:cs typeface="Arial"/>
                        </a:rPr>
                        <a:t>Transformation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768985">
                        <a:lnSpc>
                          <a:spcPts val="1845"/>
                        </a:lnSpc>
                      </a:pPr>
                      <a:r>
                        <a:rPr sz="1600" b="1" spc="15" dirty="0">
                          <a:latin typeface="Arial"/>
                          <a:cs typeface="Arial"/>
                        </a:rPr>
                        <a:t>Comments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770">
                <a:tc>
                  <a:txBody>
                    <a:bodyPr/>
                    <a:lstStyle/>
                    <a:p>
                      <a:pPr marL="55880">
                        <a:lnSpc>
                          <a:spcPts val="167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Nominal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7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permutation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values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332105">
                        <a:lnSpc>
                          <a:spcPts val="1680"/>
                        </a:lnSpc>
                        <a:spcBef>
                          <a:spcPts val="35"/>
                        </a:spcBef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employee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ID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numbers </a:t>
                      </a:r>
                      <a:r>
                        <a:rPr sz="1450" spc="-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were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reassigned,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would 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make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4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difference?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352">
                <a:tc>
                  <a:txBody>
                    <a:bodyPr/>
                    <a:lstStyle/>
                    <a:p>
                      <a:pPr marL="55880">
                        <a:lnSpc>
                          <a:spcPts val="1655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Ordinal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134620">
                        <a:lnSpc>
                          <a:spcPts val="1689"/>
                        </a:lnSpc>
                        <a:spcBef>
                          <a:spcPts val="1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order preserving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change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50" spc="-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values,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i.e.,</a:t>
                      </a:r>
                      <a:endParaRPr sz="1450">
                        <a:latin typeface="Arial MT"/>
                        <a:cs typeface="Arial MT"/>
                      </a:endParaRPr>
                    </a:p>
                    <a:p>
                      <a:pPr marL="55880">
                        <a:lnSpc>
                          <a:spcPts val="161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new_value</a:t>
                      </a:r>
                      <a:r>
                        <a:rPr sz="14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f(old_value)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705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monotonic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function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72390">
                        <a:lnSpc>
                          <a:spcPts val="1689"/>
                        </a:lnSpc>
                        <a:spcBef>
                          <a:spcPts val="1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attribute</a:t>
                      </a:r>
                      <a:r>
                        <a:rPr sz="145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encompassing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notion of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good,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better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best</a:t>
                      </a:r>
                      <a:endParaRPr sz="1450">
                        <a:latin typeface="Arial MT"/>
                        <a:cs typeface="Arial MT"/>
                      </a:endParaRPr>
                    </a:p>
                    <a:p>
                      <a:pPr marL="55880" marR="167005">
                        <a:lnSpc>
                          <a:spcPts val="1680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can be represented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equally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well 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{1,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2, 3}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or</a:t>
                      </a:r>
                      <a:endParaRPr sz="1450">
                        <a:latin typeface="Arial MT"/>
                        <a:cs typeface="Arial MT"/>
                      </a:endParaRPr>
                    </a:p>
                    <a:p>
                      <a:pPr marL="55880">
                        <a:lnSpc>
                          <a:spcPts val="164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0.5,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1,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10}.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318">
                <a:tc>
                  <a:txBody>
                    <a:bodyPr/>
                    <a:lstStyle/>
                    <a:p>
                      <a:pPr marL="55880">
                        <a:lnSpc>
                          <a:spcPts val="166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Interval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35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new_value</a:t>
                      </a:r>
                      <a:r>
                        <a:rPr sz="14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= a</a:t>
                      </a:r>
                      <a:r>
                        <a:rPr sz="14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 old_value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b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705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constants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85090">
                        <a:lnSpc>
                          <a:spcPts val="1680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Thus,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Fahrenheit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Celsius temperature scales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differ in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terms 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their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 zero</a:t>
                      </a:r>
                      <a:r>
                        <a:rPr sz="1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size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50" spc="-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unit</a:t>
                      </a:r>
                      <a:r>
                        <a:rPr sz="1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(degree).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marL="55880">
                        <a:lnSpc>
                          <a:spcPts val="167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Ratio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new_value</a:t>
                      </a:r>
                      <a:r>
                        <a:rPr sz="145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5" dirty="0">
                          <a:latin typeface="Arial"/>
                          <a:cs typeface="Arial"/>
                        </a:rPr>
                        <a:t>a *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 old_value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288925">
                        <a:lnSpc>
                          <a:spcPts val="168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Length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can be measured 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50" spc="-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latin typeface="Arial MT"/>
                          <a:cs typeface="Arial MT"/>
                        </a:rPr>
                        <a:t>meters</a:t>
                      </a:r>
                      <a:r>
                        <a:rPr sz="1450" dirty="0">
                          <a:latin typeface="Arial MT"/>
                          <a:cs typeface="Arial MT"/>
                        </a:rPr>
                        <a:t> or feet.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756" y="2302840"/>
            <a:ext cx="453390" cy="96583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43815" marR="5080" indent="-31750">
              <a:lnSpc>
                <a:spcPts val="1730"/>
              </a:lnSpc>
              <a:spcBef>
                <a:spcPts val="40"/>
              </a:spcBef>
            </a:pPr>
            <a:r>
              <a:rPr sz="1450" dirty="0">
                <a:latin typeface="Arial MT"/>
                <a:cs typeface="Arial MT"/>
              </a:rPr>
              <a:t>C</a:t>
            </a:r>
            <a:r>
              <a:rPr sz="1450" spc="-5" dirty="0">
                <a:latin typeface="Arial MT"/>
                <a:cs typeface="Arial MT"/>
              </a:rPr>
              <a:t>atego</a:t>
            </a:r>
            <a:r>
              <a:rPr sz="1450" spc="5" dirty="0">
                <a:latin typeface="Arial MT"/>
                <a:cs typeface="Arial MT"/>
              </a:rPr>
              <a:t>r</a:t>
            </a:r>
            <a:r>
              <a:rPr sz="1450" spc="-5" dirty="0">
                <a:latin typeface="Arial MT"/>
                <a:cs typeface="Arial MT"/>
              </a:rPr>
              <a:t>i</a:t>
            </a:r>
            <a:r>
              <a:rPr sz="1450" dirty="0">
                <a:latin typeface="Arial MT"/>
                <a:cs typeface="Arial MT"/>
              </a:rPr>
              <a:t>c</a:t>
            </a:r>
            <a:r>
              <a:rPr sz="1450" spc="-5" dirty="0">
                <a:latin typeface="Arial MT"/>
                <a:cs typeface="Arial MT"/>
              </a:rPr>
              <a:t>al  </a:t>
            </a:r>
            <a:r>
              <a:rPr sz="1450" dirty="0">
                <a:latin typeface="Arial MT"/>
                <a:cs typeface="Arial MT"/>
              </a:rPr>
              <a:t>Qualitative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756" y="4105783"/>
            <a:ext cx="453390" cy="101663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 marR="5080" indent="148590">
              <a:lnSpc>
                <a:spcPts val="1730"/>
              </a:lnSpc>
              <a:spcBef>
                <a:spcPts val="40"/>
              </a:spcBef>
            </a:pPr>
            <a:r>
              <a:rPr sz="1450" dirty="0">
                <a:latin typeface="Arial MT"/>
                <a:cs typeface="Arial MT"/>
              </a:rPr>
              <a:t>Numeric 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Qua</a:t>
            </a:r>
            <a:r>
              <a:rPr sz="1450" spc="-5" dirty="0">
                <a:latin typeface="Arial MT"/>
                <a:cs typeface="Arial MT"/>
              </a:rPr>
              <a:t>nti</a:t>
            </a:r>
            <a:r>
              <a:rPr sz="1450" spc="-10" dirty="0">
                <a:latin typeface="Arial MT"/>
                <a:cs typeface="Arial MT"/>
              </a:rPr>
              <a:t>t</a:t>
            </a:r>
            <a:r>
              <a:rPr sz="1450" spc="10" dirty="0">
                <a:latin typeface="Arial MT"/>
                <a:cs typeface="Arial MT"/>
              </a:rPr>
              <a:t>a</a:t>
            </a:r>
            <a:r>
              <a:rPr sz="1450" spc="-5" dirty="0">
                <a:latin typeface="Arial MT"/>
                <a:cs typeface="Arial MT"/>
              </a:rPr>
              <a:t>ti</a:t>
            </a:r>
            <a:r>
              <a:rPr sz="1450" dirty="0">
                <a:latin typeface="Arial MT"/>
                <a:cs typeface="Arial MT"/>
              </a:rPr>
              <a:t>ve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2074" y="5350255"/>
            <a:ext cx="4992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This categorization 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attributes is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due</a:t>
            </a:r>
            <a:r>
              <a:rPr sz="1500" b="1" dirty="0">
                <a:latin typeface="Arial"/>
                <a:cs typeface="Arial"/>
              </a:rPr>
              <a:t> to</a:t>
            </a:r>
            <a:r>
              <a:rPr sz="1500" b="1" spc="-5" dirty="0">
                <a:latin typeface="Arial"/>
                <a:cs typeface="Arial"/>
              </a:rPr>
              <a:t> S.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S. Stevens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D43011A-3341-620F-5F03-8F7785E29D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DISCRETE</a:t>
            </a:r>
            <a:r>
              <a:rPr sz="2800" spc="-490" dirty="0">
                <a:solidFill>
                  <a:srgbClr val="FFFFFF"/>
                </a:solidFill>
              </a:rPr>
              <a:t> </a:t>
            </a:r>
            <a:r>
              <a:rPr sz="2800" spc="-145" dirty="0">
                <a:solidFill>
                  <a:srgbClr val="FFFFFF"/>
                </a:solidFill>
              </a:rPr>
              <a:t>VS.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215" dirty="0">
                <a:solidFill>
                  <a:srgbClr val="FFFFFF"/>
                </a:solidFill>
              </a:rPr>
              <a:t>CONTINUOUS</a:t>
            </a:r>
            <a:r>
              <a:rPr sz="2800" spc="-345" dirty="0">
                <a:solidFill>
                  <a:srgbClr val="FFFFFF"/>
                </a:solidFill>
              </a:rPr>
              <a:t> </a:t>
            </a:r>
            <a:r>
              <a:rPr sz="2800" spc="5" dirty="0">
                <a:solidFill>
                  <a:srgbClr val="FFFFFF"/>
                </a:solidFill>
              </a:rPr>
              <a:t>ATTRIBUTES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269032"/>
            <a:ext cx="7633334" cy="33782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3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1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745"/>
                </a:solidFill>
                <a:latin typeface="Verdana"/>
                <a:cs typeface="Verdana"/>
              </a:rPr>
              <a:t>Att</a:t>
            </a:r>
            <a:r>
              <a:rPr sz="1800" b="1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te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fi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unt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nf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912494" lvl="2" indent="-27051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50" dirty="0">
                <a:solidFill>
                  <a:srgbClr val="212745"/>
                </a:solidFill>
                <a:latin typeface="Arial MT"/>
                <a:cs typeface="Arial MT"/>
              </a:rPr>
              <a:t>E.g.,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zip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codes,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profession,</a:t>
            </a:r>
            <a:r>
              <a:rPr sz="14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words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collection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documents</a:t>
            </a:r>
            <a:endParaRPr sz="14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7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Note: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Binary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special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case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discrete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3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3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745"/>
                </a:solidFill>
                <a:latin typeface="Verdana"/>
                <a:cs typeface="Verdana"/>
              </a:rPr>
              <a:t>Att</a:t>
            </a:r>
            <a:r>
              <a:rPr sz="1800" b="1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te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912494" lvl="2" indent="-27051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254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em</a:t>
            </a:r>
            <a:r>
              <a:rPr sz="1400" spc="-12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ht</a:t>
            </a:r>
            <a:endParaRPr sz="14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7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Practically,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only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measured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represented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using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finite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digits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Continuous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typically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represented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floating-point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8747705-4790-67BA-AC12-9981999009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3159125">
              <a:lnSpc>
                <a:spcPct val="101400"/>
              </a:lnSpc>
              <a:spcBef>
                <a:spcPts val="1980"/>
              </a:spcBef>
            </a:pP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</a:t>
            </a:r>
            <a:r>
              <a:rPr sz="2800" spc="-15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29" dirty="0">
                <a:solidFill>
                  <a:srgbClr val="FFFFFF"/>
                </a:solidFill>
              </a:rPr>
              <a:t>Q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75" dirty="0">
                <a:solidFill>
                  <a:srgbClr val="FFFFFF"/>
                </a:solidFill>
              </a:rPr>
              <a:t>E  </a:t>
            </a:r>
            <a:r>
              <a:rPr sz="2800" spc="125" dirty="0">
                <a:solidFill>
                  <a:srgbClr val="FFFFFF"/>
                </a:solidFill>
              </a:rPr>
              <a:t>CATEGORIZATION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955088"/>
            <a:ext cx="5946775" cy="3427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Incomplete</a:t>
            </a:r>
            <a:endParaRPr sz="18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Asymmetric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binary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Cyclical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Multivariate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Partially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ordered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Partial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membership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Relationships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between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sz="1500" dirty="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pp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8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76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This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complicate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recognition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proper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type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Treating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type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another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approximately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correct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E6ADAFB-77F2-8013-82C9-34BCC7EADE0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100" dirty="0"/>
              <a:t> </a:t>
            </a:r>
            <a:r>
              <a:rPr spc="150" dirty="0"/>
              <a:t>OF</a:t>
            </a:r>
            <a:r>
              <a:rPr spc="-95" dirty="0"/>
              <a:t> </a:t>
            </a:r>
            <a:r>
              <a:rPr spc="40" dirty="0"/>
              <a:t>DATA</a:t>
            </a:r>
            <a:r>
              <a:rPr spc="-100" dirty="0"/>
              <a:t> </a:t>
            </a:r>
            <a:r>
              <a:rPr spc="-55" dirty="0"/>
              <a:t>SETS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9F84B8-1AF2-382D-AE88-AF5A23348B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70" dirty="0">
                <a:solidFill>
                  <a:srgbClr val="FFFFFF"/>
                </a:solidFill>
              </a:rPr>
              <a:t>IMPORTANT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85" dirty="0">
                <a:solidFill>
                  <a:srgbClr val="FFFFFF"/>
                </a:solidFill>
              </a:rPr>
              <a:t>CHARACTERISTICS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25" dirty="0">
                <a:solidFill>
                  <a:srgbClr val="FFFFFF"/>
                </a:solidFill>
              </a:rPr>
              <a:t>OF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45" dirty="0">
                <a:solidFill>
                  <a:srgbClr val="FFFFFF"/>
                </a:solidFill>
              </a:rPr>
              <a:t>SETS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220874"/>
            <a:ext cx="7132320" cy="346900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Dimensionality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(number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attributes)</a:t>
            </a:r>
            <a:endParaRPr sz="1800" dirty="0">
              <a:latin typeface="Verdana"/>
              <a:cs typeface="Verdana"/>
            </a:endParaRPr>
          </a:p>
          <a:p>
            <a:pPr marL="483870" lvl="1" indent="-270510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83234" algn="l"/>
                <a:tab pos="48387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High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dimensional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brings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challenges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(a.k.a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curse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dimensionality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endParaRPr sz="1500" dirty="0">
              <a:latin typeface="Arial MT"/>
              <a:cs typeface="Arial MT"/>
            </a:endParaRPr>
          </a:p>
          <a:p>
            <a:pPr marL="483870" lvl="1" indent="-27051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83234" algn="l"/>
                <a:tab pos="483870" algn="l"/>
              </a:tabLst>
            </a:pP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Dimensionality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reduction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solution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very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large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no.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endParaRPr sz="1500" dirty="0">
              <a:latin typeface="Arial MT"/>
              <a:cs typeface="Arial MT"/>
            </a:endParaRPr>
          </a:p>
          <a:p>
            <a:pPr marL="184150" indent="-163830">
              <a:lnSpc>
                <a:spcPct val="100000"/>
              </a:lnSpc>
              <a:spcBef>
                <a:spcPts val="9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184150" algn="l"/>
              </a:tabLst>
            </a:pP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Sparsity</a:t>
            </a:r>
            <a:endParaRPr sz="1800" dirty="0">
              <a:latin typeface="Verdana"/>
              <a:cs typeface="Verdana"/>
            </a:endParaRPr>
          </a:p>
          <a:p>
            <a:pPr marL="547370" lvl="1" indent="-334010">
              <a:lnSpc>
                <a:spcPct val="100000"/>
              </a:lnSpc>
              <a:spcBef>
                <a:spcPts val="1240"/>
              </a:spcBef>
              <a:buClr>
                <a:srgbClr val="5ECCF3"/>
              </a:buClr>
              <a:buSzPct val="113333"/>
              <a:buFont typeface="Cambria"/>
              <a:buChar char="◾"/>
              <a:tabLst>
                <a:tab pos="546735" algn="l"/>
                <a:tab pos="547370" algn="l"/>
              </a:tabLst>
            </a:pP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unt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 dirty="0">
              <a:latin typeface="Arial MT"/>
              <a:cs typeface="Arial MT"/>
            </a:endParaRPr>
          </a:p>
          <a:p>
            <a:pPr marL="184150" indent="-163830">
              <a:lnSpc>
                <a:spcPct val="100000"/>
              </a:lnSpc>
              <a:spcBef>
                <a:spcPts val="994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184150" algn="l"/>
              </a:tabLst>
            </a:pP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Resolution</a:t>
            </a:r>
            <a:endParaRPr sz="1800" dirty="0">
              <a:latin typeface="Verdana"/>
              <a:cs typeface="Verdana"/>
            </a:endParaRPr>
          </a:p>
          <a:p>
            <a:pPr marL="548005" lvl="1" indent="-320675">
              <a:lnSpc>
                <a:spcPct val="100000"/>
              </a:lnSpc>
              <a:spcBef>
                <a:spcPts val="1330"/>
              </a:spcBef>
              <a:buClr>
                <a:srgbClr val="5ECCF3"/>
              </a:buClr>
              <a:buSzPct val="113333"/>
              <a:buFont typeface="Cambria"/>
              <a:buChar char="◾"/>
              <a:tabLst>
                <a:tab pos="547370" algn="l"/>
                <a:tab pos="548005" algn="l"/>
              </a:tabLst>
            </a:pPr>
            <a:r>
              <a:rPr sz="1500" spc="-24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ns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lang="en-US" sz="1500" spc="-1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lang="en-US" sz="1500" spc="-120" dirty="0" err="1">
                <a:solidFill>
                  <a:srgbClr val="212745"/>
                </a:solidFill>
                <a:latin typeface="Arial MT"/>
                <a:cs typeface="Arial MT"/>
              </a:rPr>
              <a:t>e.g</a:t>
            </a:r>
            <a:r>
              <a:rPr lang="en-US" sz="1500" spc="-120" dirty="0">
                <a:solidFill>
                  <a:srgbClr val="212745"/>
                </a:solidFill>
                <a:latin typeface="Arial MT"/>
                <a:cs typeface="Arial MT"/>
              </a:rPr>
              <a:t>… surface of earth at different resolution scales</a:t>
            </a:r>
            <a:endParaRPr sz="1500" dirty="0">
              <a:latin typeface="Arial MT"/>
              <a:cs typeface="Arial MT"/>
            </a:endParaRPr>
          </a:p>
          <a:p>
            <a:pPr marL="184150" indent="-163830">
              <a:lnSpc>
                <a:spcPct val="100000"/>
              </a:lnSpc>
              <a:spcBef>
                <a:spcPts val="11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184150" algn="l"/>
              </a:tabLst>
            </a:pP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Size</a:t>
            </a:r>
            <a:endParaRPr sz="1800" dirty="0">
              <a:latin typeface="Verdana"/>
              <a:cs typeface="Verdana"/>
            </a:endParaRPr>
          </a:p>
          <a:p>
            <a:pPr marL="484505" lvl="1" indent="-25717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83870" algn="l"/>
                <a:tab pos="484505" algn="l"/>
              </a:tabLst>
            </a:pP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26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z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9B9CF70-33F2-D3EB-D8F5-58EF2667F0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35" dirty="0">
                <a:solidFill>
                  <a:srgbClr val="FFFFFF"/>
                </a:solidFill>
              </a:rPr>
              <a:t>TYPES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25" dirty="0">
                <a:solidFill>
                  <a:srgbClr val="FFFFFF"/>
                </a:solidFill>
              </a:rPr>
              <a:t>OF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-45" dirty="0">
                <a:solidFill>
                  <a:srgbClr val="FFFFFF"/>
                </a:solidFill>
              </a:rPr>
              <a:t>SETS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229984"/>
            <a:ext cx="2463800" cy="34963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51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27329" algn="l"/>
              </a:tabLst>
            </a:pP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Record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7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x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5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3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227329" indent="-214629">
              <a:lnSpc>
                <a:spcPct val="100000"/>
              </a:lnSpc>
              <a:spcBef>
                <a:spcPts val="4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27329" algn="l"/>
              </a:tabLst>
            </a:pP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Graph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7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4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1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40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Molecular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Structures</a:t>
            </a:r>
            <a:endParaRPr sz="1500">
              <a:latin typeface="Arial MT"/>
              <a:cs typeface="Arial MT"/>
            </a:endParaRPr>
          </a:p>
          <a:p>
            <a:pPr marL="227329" indent="-214629">
              <a:lnSpc>
                <a:spcPct val="100000"/>
              </a:lnSpc>
              <a:spcBef>
                <a:spcPts val="4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27329" algn="l"/>
              </a:tabLst>
            </a:pP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Ordered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43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4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5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40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5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FA949AA-FAD0-D357-6E11-58FF639647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85" dirty="0">
                <a:solidFill>
                  <a:srgbClr val="FFFFFF"/>
                </a:solidFill>
              </a:rPr>
              <a:t>RECORD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8839" y="3471164"/>
            <a:ext cx="361124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 algn="just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Data that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consists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 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collection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a  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2326" y="2141459"/>
          <a:ext cx="2646045" cy="2999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812">
                <a:tc>
                  <a:txBody>
                    <a:bodyPr/>
                    <a:lstStyle/>
                    <a:p>
                      <a:pPr marL="18415">
                        <a:lnSpc>
                          <a:spcPts val="1250"/>
                        </a:lnSpc>
                      </a:pPr>
                      <a:r>
                        <a:rPr sz="105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225"/>
                        </a:lnSpc>
                      </a:pP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173355">
                        <a:lnSpc>
                          <a:spcPts val="1230"/>
                        </a:lnSpc>
                        <a:spcBef>
                          <a:spcPts val="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76200">
                        <a:lnSpc>
                          <a:spcPts val="1230"/>
                        </a:lnSpc>
                        <a:spcBef>
                          <a:spcPts val="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08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3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1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51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3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8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22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446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9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132326" y="5140839"/>
            <a:ext cx="2653030" cy="5080"/>
            <a:chOff x="5132326" y="5140839"/>
            <a:chExt cx="2653030" cy="5080"/>
          </a:xfrm>
        </p:grpSpPr>
        <p:sp>
          <p:nvSpPr>
            <p:cNvPr id="6" name="object 6"/>
            <p:cNvSpPr/>
            <p:nvPr/>
          </p:nvSpPr>
          <p:spPr>
            <a:xfrm>
              <a:off x="5132326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4767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4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2326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34767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4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7209" y="5140839"/>
              <a:ext cx="304800" cy="5080"/>
            </a:xfrm>
            <a:custGeom>
              <a:avLst/>
              <a:gdLst/>
              <a:ahLst/>
              <a:cxnLst/>
              <a:rect l="l" t="t" r="r" b="b"/>
              <a:pathLst>
                <a:path w="304800" h="5079">
                  <a:moveTo>
                    <a:pt x="304785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304785" y="4883"/>
                  </a:lnTo>
                  <a:lnTo>
                    <a:pt x="30478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9651" y="5143280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944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1994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4436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4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6878" y="5140839"/>
              <a:ext cx="569595" cy="5080"/>
            </a:xfrm>
            <a:custGeom>
              <a:avLst/>
              <a:gdLst/>
              <a:ahLst/>
              <a:cxnLst/>
              <a:rect l="l" t="t" r="r" b="b"/>
              <a:pathLst>
                <a:path w="569595" h="5079">
                  <a:moveTo>
                    <a:pt x="569495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569495" y="4883"/>
                  </a:lnTo>
                  <a:lnTo>
                    <a:pt x="56949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9320" y="5143280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60">
                  <a:moveTo>
                    <a:pt x="0" y="0"/>
                  </a:moveTo>
                  <a:lnTo>
                    <a:pt x="568634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6395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8836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21279" y="5140839"/>
              <a:ext cx="652145" cy="5080"/>
            </a:xfrm>
            <a:custGeom>
              <a:avLst/>
              <a:gdLst/>
              <a:ahLst/>
              <a:cxnLst/>
              <a:rect l="l" t="t" r="r" b="b"/>
              <a:pathLst>
                <a:path w="652145" h="5079">
                  <a:moveTo>
                    <a:pt x="651674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651674" y="4883"/>
                  </a:lnTo>
                  <a:lnTo>
                    <a:pt x="65167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3720" y="5143280"/>
              <a:ext cx="651510" cy="0"/>
            </a:xfrm>
            <a:custGeom>
              <a:avLst/>
              <a:gdLst/>
              <a:ahLst/>
              <a:cxnLst/>
              <a:rect l="l" t="t" r="r" b="b"/>
              <a:pathLst>
                <a:path w="651509">
                  <a:moveTo>
                    <a:pt x="0" y="0"/>
                  </a:moveTo>
                  <a:lnTo>
                    <a:pt x="65098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2947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5388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7831" y="5140839"/>
              <a:ext cx="623570" cy="5080"/>
            </a:xfrm>
            <a:custGeom>
              <a:avLst/>
              <a:gdLst/>
              <a:ahLst/>
              <a:cxnLst/>
              <a:rect l="l" t="t" r="r" b="b"/>
              <a:pathLst>
                <a:path w="623570" h="5079">
                  <a:moveTo>
                    <a:pt x="623381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623381" y="4883"/>
                  </a:lnTo>
                  <a:lnTo>
                    <a:pt x="62338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0272" y="5143280"/>
              <a:ext cx="622935" cy="0"/>
            </a:xfrm>
            <a:custGeom>
              <a:avLst/>
              <a:gdLst/>
              <a:ahLst/>
              <a:cxnLst/>
              <a:rect l="l" t="t" r="r" b="b"/>
              <a:pathLst>
                <a:path w="622934">
                  <a:moveTo>
                    <a:pt x="0" y="0"/>
                  </a:moveTo>
                  <a:lnTo>
                    <a:pt x="62250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01213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03654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6096" y="5140839"/>
              <a:ext cx="473075" cy="5080"/>
            </a:xfrm>
            <a:custGeom>
              <a:avLst/>
              <a:gdLst/>
              <a:ahLst/>
              <a:cxnLst/>
              <a:rect l="l" t="t" r="r" b="b"/>
              <a:pathLst>
                <a:path w="473075" h="5079">
                  <a:moveTo>
                    <a:pt x="472508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72508" y="4883"/>
                  </a:lnTo>
                  <a:lnTo>
                    <a:pt x="47250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8538" y="5143280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64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8619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81060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8619" y="514083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4883" y="0"/>
                  </a:moveTo>
                  <a:lnTo>
                    <a:pt x="0" y="0"/>
                  </a:lnTo>
                  <a:lnTo>
                    <a:pt x="0" y="4883"/>
                  </a:lnTo>
                  <a:lnTo>
                    <a:pt x="4883" y="4883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81060" y="514328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0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09859" y="5131339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77E4788-96A0-37E5-4215-5273583E950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95" dirty="0">
                <a:solidFill>
                  <a:srgbClr val="FFFFFF"/>
                </a:solidFill>
              </a:rPr>
              <a:t>MATRIX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105" y="2594864"/>
            <a:ext cx="703516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If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2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objects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500" spc="1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500" b="1" spc="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fixed</a:t>
            </a:r>
            <a:r>
              <a:rPr sz="1500" b="1" spc="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set 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numeric </a:t>
            </a: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,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then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objects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thought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1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points in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multi-dimensional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space,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where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dimension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1600">
              <a:latin typeface="Arial MT"/>
              <a:cs typeface="Arial MT"/>
            </a:endParaRPr>
          </a:p>
          <a:p>
            <a:pPr marL="318770" marR="12827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represented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-13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matrix,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where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there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-13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rows,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one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object,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columns,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327" y="4477567"/>
          <a:ext cx="5740399" cy="1391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188">
                <a:tc>
                  <a:txBody>
                    <a:bodyPr/>
                    <a:lstStyle/>
                    <a:p>
                      <a:pPr marL="249554" marR="212090" indent="-38100">
                        <a:lnSpc>
                          <a:spcPct val="101800"/>
                        </a:lnSpc>
                        <a:spcBef>
                          <a:spcPts val="395"/>
                        </a:spcBef>
                      </a:pPr>
                      <a:r>
                        <a:rPr sz="1350" b="1" spc="4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spc="-1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4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50" b="1" spc="6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350" b="1" spc="2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3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35" dirty="0">
                          <a:latin typeface="Arial"/>
                          <a:cs typeface="Arial"/>
                        </a:rPr>
                        <a:t>Load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 marR="230504" indent="-74930">
                        <a:lnSpc>
                          <a:spcPct val="101800"/>
                        </a:lnSpc>
                        <a:spcBef>
                          <a:spcPts val="395"/>
                        </a:spcBef>
                      </a:pPr>
                      <a:r>
                        <a:rPr sz="1350" b="1" spc="4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spc="-1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4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50" b="1" spc="6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350" b="1" spc="2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20" dirty="0">
                          <a:latin typeface="Arial"/>
                          <a:cs typeface="Arial"/>
                        </a:rPr>
                        <a:t>load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b="1" spc="35" dirty="0">
                          <a:latin typeface="Arial"/>
                          <a:cs typeface="Arial"/>
                        </a:rPr>
                        <a:t>Distance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b="1" spc="35" dirty="0">
                          <a:latin typeface="Arial"/>
                          <a:cs typeface="Arial"/>
                        </a:rPr>
                        <a:t>Load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b="1" spc="40" dirty="0">
                          <a:latin typeface="Arial"/>
                          <a:cs typeface="Arial"/>
                        </a:rPr>
                        <a:t>Thickness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13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0" dirty="0">
                          <a:latin typeface="Arial MT"/>
                          <a:cs typeface="Arial MT"/>
                        </a:rPr>
                        <a:t>10.23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5" dirty="0">
                          <a:latin typeface="Arial MT"/>
                          <a:cs typeface="Arial MT"/>
                        </a:rPr>
                        <a:t>5.27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5" dirty="0">
                          <a:latin typeface="Arial MT"/>
                          <a:cs typeface="Arial MT"/>
                        </a:rPr>
                        <a:t>15.22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50" dirty="0">
                          <a:latin typeface="Arial MT"/>
                          <a:cs typeface="Arial MT"/>
                        </a:rPr>
                        <a:t>2.7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35" dirty="0">
                          <a:latin typeface="Arial MT"/>
                          <a:cs typeface="Arial MT"/>
                        </a:rPr>
                        <a:t>1.2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0" dirty="0">
                          <a:latin typeface="Arial MT"/>
                          <a:cs typeface="Arial MT"/>
                        </a:rPr>
                        <a:t>12.65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5" dirty="0">
                          <a:latin typeface="Arial MT"/>
                          <a:cs typeface="Arial MT"/>
                        </a:rPr>
                        <a:t>6.25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45" dirty="0">
                          <a:latin typeface="Arial MT"/>
                          <a:cs typeface="Arial MT"/>
                        </a:rPr>
                        <a:t>16.22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50" dirty="0">
                          <a:latin typeface="Arial MT"/>
                          <a:cs typeface="Arial MT"/>
                        </a:rPr>
                        <a:t>2.2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35" dirty="0">
                          <a:latin typeface="Arial MT"/>
                          <a:cs typeface="Arial MT"/>
                        </a:rPr>
                        <a:t>1.1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A7A71DD9-E745-5594-BB22-0C145A9B10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9" dirty="0">
                <a:solidFill>
                  <a:srgbClr val="FFFFFF"/>
                </a:solidFill>
              </a:rPr>
              <a:t>DOCUMENT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105" y="2242819"/>
            <a:ext cx="6625590" cy="13868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‘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’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4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500">
              <a:latin typeface="Arial MT"/>
              <a:cs typeface="Arial MT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component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times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corresponding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term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occurs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document.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5030" y="3752235"/>
          <a:ext cx="4861551" cy="2182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team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coach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play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ball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score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game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win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lost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timeout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season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350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76">
                <a:tc>
                  <a:txBody>
                    <a:bodyPr/>
                    <a:lstStyle/>
                    <a:p>
                      <a:pPr marR="217804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spc="15" dirty="0"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5" dirty="0">
                          <a:latin typeface="Arial MT"/>
                          <a:cs typeface="Arial MT"/>
                        </a:rPr>
                        <a:t>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41">
                <a:tc>
                  <a:txBody>
                    <a:bodyPr/>
                    <a:lstStyle/>
                    <a:p>
                      <a:pPr marR="217804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spc="15" dirty="0"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5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41">
                <a:tc>
                  <a:txBody>
                    <a:bodyPr/>
                    <a:lstStyle/>
                    <a:p>
                      <a:pPr marR="217804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spc="15" dirty="0"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5" dirty="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8FA1E0C6-6F60-0051-9CD3-27125D94AE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280" dirty="0">
                <a:solidFill>
                  <a:srgbClr val="FFFFFF"/>
                </a:solidFill>
              </a:rPr>
              <a:t>D</a:t>
            </a:r>
            <a:r>
              <a:rPr sz="3200" spc="-95" dirty="0">
                <a:solidFill>
                  <a:srgbClr val="FFFFFF"/>
                </a:solidFill>
              </a:rPr>
              <a:t>A</a:t>
            </a:r>
            <a:r>
              <a:rPr sz="3200" spc="120" dirty="0">
                <a:solidFill>
                  <a:srgbClr val="FFFFFF"/>
                </a:solidFill>
              </a:rPr>
              <a:t>Y</a:t>
            </a:r>
            <a:r>
              <a:rPr sz="3200" spc="-465" dirty="0">
                <a:solidFill>
                  <a:srgbClr val="FFFFFF"/>
                </a:solidFill>
              </a:rPr>
              <a:t>’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r>
              <a:rPr sz="3200" spc="-459" dirty="0">
                <a:solidFill>
                  <a:srgbClr val="FFFFFF"/>
                </a:solidFill>
              </a:rPr>
              <a:t> </a:t>
            </a: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-140" dirty="0">
                <a:solidFill>
                  <a:srgbClr val="FFFFFF"/>
                </a:solidFill>
              </a:rPr>
              <a:t>P</a:t>
            </a:r>
            <a:r>
              <a:rPr sz="3200" spc="-85" dirty="0">
                <a:solidFill>
                  <a:srgbClr val="FFFFFF"/>
                </a:solidFill>
              </a:rPr>
              <a:t>I</a:t>
            </a:r>
            <a:r>
              <a:rPr sz="3200" spc="370" dirty="0">
                <a:solidFill>
                  <a:srgbClr val="FFFFFF"/>
                </a:solidFill>
              </a:rPr>
              <a:t>C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547364"/>
            <a:ext cx="269875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qua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70" dirty="0">
                <a:solidFill>
                  <a:srgbClr val="FFFFFF"/>
                </a:solidFill>
              </a:rPr>
              <a:t>TRANSACTION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095906"/>
            <a:ext cx="6753225" cy="162179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pe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335" dirty="0">
                <a:solidFill>
                  <a:srgbClr val="212745"/>
                </a:solidFill>
                <a:latin typeface="Verdana"/>
                <a:cs typeface="Verdana"/>
              </a:rPr>
              <a:t>n: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4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642620" marR="508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example,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consider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grocery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store.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products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purchased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customer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during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shopping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trip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constitute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transaction,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while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individual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pu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22716" y="4039373"/>
          <a:ext cx="3322955" cy="1668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70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b="1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99"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4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4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45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65"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4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4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4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66"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4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45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4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03"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9"/>
                        </a:lnSpc>
                      </a:pP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4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4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EDC28623-9390-CE51-3704-D8B694DDAF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00" dirty="0">
                <a:solidFill>
                  <a:srgbClr val="FFFFFF"/>
                </a:solidFill>
              </a:rPr>
              <a:t>GRAPH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23105" y="3062732"/>
            <a:ext cx="506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Examples:</a:t>
            </a:r>
            <a:r>
              <a:rPr sz="1800" spc="-3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Generic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graph,</a:t>
            </a:r>
            <a:r>
              <a:rPr sz="1800" spc="-3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molecule,</a:t>
            </a:r>
            <a:r>
              <a:rPr sz="1800" spc="-3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webpages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275" y="4064820"/>
            <a:ext cx="2121535" cy="1553210"/>
            <a:chOff x="718275" y="4064820"/>
            <a:chExt cx="2121535" cy="1553210"/>
          </a:xfrm>
        </p:grpSpPr>
        <p:sp>
          <p:nvSpPr>
            <p:cNvPr id="5" name="object 5"/>
            <p:cNvSpPr/>
            <p:nvPr/>
          </p:nvSpPr>
          <p:spPr>
            <a:xfrm>
              <a:off x="720815" y="4896208"/>
              <a:ext cx="361950" cy="313690"/>
            </a:xfrm>
            <a:custGeom>
              <a:avLst/>
              <a:gdLst/>
              <a:ahLst/>
              <a:cxnLst/>
              <a:rect l="l" t="t" r="r" b="b"/>
              <a:pathLst>
                <a:path w="361950" h="313689">
                  <a:moveTo>
                    <a:pt x="193490" y="0"/>
                  </a:moveTo>
                  <a:lnTo>
                    <a:pt x="139881" y="4165"/>
                  </a:lnTo>
                  <a:lnTo>
                    <a:pt x="86275" y="20825"/>
                  </a:lnTo>
                  <a:lnTo>
                    <a:pt x="45231" y="50014"/>
                  </a:lnTo>
                  <a:lnTo>
                    <a:pt x="16749" y="86727"/>
                  </a:lnTo>
                  <a:lnTo>
                    <a:pt x="0" y="132576"/>
                  </a:lnTo>
                  <a:lnTo>
                    <a:pt x="0" y="177586"/>
                  </a:lnTo>
                  <a:lnTo>
                    <a:pt x="16749" y="223469"/>
                  </a:lnTo>
                  <a:lnTo>
                    <a:pt x="45231" y="264313"/>
                  </a:lnTo>
                  <a:lnTo>
                    <a:pt x="86275" y="293502"/>
                  </a:lnTo>
                  <a:lnTo>
                    <a:pt x="139881" y="309357"/>
                  </a:lnTo>
                  <a:lnTo>
                    <a:pt x="193490" y="313522"/>
                  </a:lnTo>
                  <a:lnTo>
                    <a:pt x="246263" y="301833"/>
                  </a:lnTo>
                  <a:lnTo>
                    <a:pt x="291484" y="276842"/>
                  </a:lnTo>
                  <a:lnTo>
                    <a:pt x="328364" y="243488"/>
                  </a:lnTo>
                  <a:lnTo>
                    <a:pt x="353468" y="202610"/>
                  </a:lnTo>
                  <a:lnTo>
                    <a:pt x="361870" y="156761"/>
                  </a:lnTo>
                  <a:lnTo>
                    <a:pt x="353468" y="107552"/>
                  </a:lnTo>
                  <a:lnTo>
                    <a:pt x="328364" y="66708"/>
                  </a:lnTo>
                  <a:lnTo>
                    <a:pt x="291484" y="33354"/>
                  </a:lnTo>
                  <a:lnTo>
                    <a:pt x="246263" y="8330"/>
                  </a:lnTo>
                  <a:lnTo>
                    <a:pt x="193490" y="0"/>
                  </a:lnTo>
                  <a:close/>
                </a:path>
              </a:pathLst>
            </a:custGeom>
            <a:solidFill>
              <a:srgbClr val="EF4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815" y="4896208"/>
              <a:ext cx="361950" cy="313690"/>
            </a:xfrm>
            <a:custGeom>
              <a:avLst/>
              <a:gdLst/>
              <a:ahLst/>
              <a:cxnLst/>
              <a:rect l="l" t="t" r="r" b="b"/>
              <a:pathLst>
                <a:path w="361950" h="313689">
                  <a:moveTo>
                    <a:pt x="361870" y="156761"/>
                  </a:moveTo>
                  <a:lnTo>
                    <a:pt x="353468" y="202610"/>
                  </a:lnTo>
                  <a:lnTo>
                    <a:pt x="328364" y="243488"/>
                  </a:lnTo>
                  <a:lnTo>
                    <a:pt x="291484" y="276842"/>
                  </a:lnTo>
                  <a:lnTo>
                    <a:pt x="246263" y="301833"/>
                  </a:lnTo>
                  <a:lnTo>
                    <a:pt x="193490" y="313522"/>
                  </a:lnTo>
                  <a:lnTo>
                    <a:pt x="139881" y="309357"/>
                  </a:lnTo>
                  <a:lnTo>
                    <a:pt x="86275" y="293502"/>
                  </a:lnTo>
                  <a:lnTo>
                    <a:pt x="45231" y="264313"/>
                  </a:lnTo>
                  <a:lnTo>
                    <a:pt x="16749" y="223469"/>
                  </a:lnTo>
                  <a:lnTo>
                    <a:pt x="0" y="177586"/>
                  </a:lnTo>
                  <a:lnTo>
                    <a:pt x="0" y="132576"/>
                  </a:lnTo>
                  <a:lnTo>
                    <a:pt x="16749" y="86727"/>
                  </a:lnTo>
                  <a:lnTo>
                    <a:pt x="45231" y="50014"/>
                  </a:lnTo>
                  <a:lnTo>
                    <a:pt x="86275" y="20825"/>
                  </a:lnTo>
                  <a:lnTo>
                    <a:pt x="139881" y="4165"/>
                  </a:lnTo>
                  <a:lnTo>
                    <a:pt x="193490" y="0"/>
                  </a:lnTo>
                  <a:lnTo>
                    <a:pt x="246263" y="8330"/>
                  </a:lnTo>
                  <a:lnTo>
                    <a:pt x="291484" y="33354"/>
                  </a:lnTo>
                  <a:lnTo>
                    <a:pt x="328364" y="66708"/>
                  </a:lnTo>
                  <a:lnTo>
                    <a:pt x="353468" y="107552"/>
                  </a:lnTo>
                  <a:lnTo>
                    <a:pt x="361870" y="156761"/>
                  </a:lnTo>
                  <a:close/>
                </a:path>
              </a:pathLst>
            </a:custGeom>
            <a:ln w="4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685" y="4067360"/>
              <a:ext cx="361315" cy="309880"/>
            </a:xfrm>
            <a:custGeom>
              <a:avLst/>
              <a:gdLst/>
              <a:ahLst/>
              <a:cxnLst/>
              <a:rect l="l" t="t" r="r" b="b"/>
              <a:pathLst>
                <a:path w="361315" h="309879">
                  <a:moveTo>
                    <a:pt x="192633" y="0"/>
                  </a:moveTo>
                  <a:lnTo>
                    <a:pt x="139017" y="4165"/>
                  </a:lnTo>
                  <a:lnTo>
                    <a:pt x="89618" y="20858"/>
                  </a:lnTo>
                  <a:lnTo>
                    <a:pt x="45214" y="49208"/>
                  </a:lnTo>
                  <a:lnTo>
                    <a:pt x="15892" y="90892"/>
                  </a:lnTo>
                  <a:lnTo>
                    <a:pt x="0" y="131770"/>
                  </a:lnTo>
                  <a:lnTo>
                    <a:pt x="0" y="177619"/>
                  </a:lnTo>
                  <a:lnTo>
                    <a:pt x="15892" y="222629"/>
                  </a:lnTo>
                  <a:lnTo>
                    <a:pt x="45214" y="260182"/>
                  </a:lnTo>
                  <a:lnTo>
                    <a:pt x="89618" y="288531"/>
                  </a:lnTo>
                  <a:lnTo>
                    <a:pt x="139017" y="309357"/>
                  </a:lnTo>
                  <a:lnTo>
                    <a:pt x="192633" y="309357"/>
                  </a:lnTo>
                  <a:lnTo>
                    <a:pt x="246249" y="301026"/>
                  </a:lnTo>
                  <a:lnTo>
                    <a:pt x="291463" y="276002"/>
                  </a:lnTo>
                  <a:lnTo>
                    <a:pt x="328343" y="243488"/>
                  </a:lnTo>
                  <a:lnTo>
                    <a:pt x="352638" y="201804"/>
                  </a:lnTo>
                  <a:lnTo>
                    <a:pt x="361006" y="156761"/>
                  </a:lnTo>
                  <a:lnTo>
                    <a:pt x="352638" y="111751"/>
                  </a:lnTo>
                  <a:lnTo>
                    <a:pt x="328343" y="70067"/>
                  </a:lnTo>
                  <a:lnTo>
                    <a:pt x="291463" y="37519"/>
                  </a:lnTo>
                  <a:lnTo>
                    <a:pt x="246249" y="12528"/>
                  </a:lnTo>
                  <a:lnTo>
                    <a:pt x="192633" y="0"/>
                  </a:lnTo>
                  <a:close/>
                </a:path>
              </a:pathLst>
            </a:custGeom>
            <a:solidFill>
              <a:srgbClr val="EF4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205" y="4067360"/>
              <a:ext cx="451484" cy="742315"/>
            </a:xfrm>
            <a:custGeom>
              <a:avLst/>
              <a:gdLst/>
              <a:ahLst/>
              <a:cxnLst/>
              <a:rect l="l" t="t" r="r" b="b"/>
              <a:pathLst>
                <a:path w="451484" h="742314">
                  <a:moveTo>
                    <a:pt x="451485" y="156761"/>
                  </a:moveTo>
                  <a:lnTo>
                    <a:pt x="443117" y="201804"/>
                  </a:lnTo>
                  <a:lnTo>
                    <a:pt x="418823" y="243488"/>
                  </a:lnTo>
                  <a:lnTo>
                    <a:pt x="381943" y="276002"/>
                  </a:lnTo>
                  <a:lnTo>
                    <a:pt x="336728" y="301026"/>
                  </a:lnTo>
                  <a:lnTo>
                    <a:pt x="283112" y="309357"/>
                  </a:lnTo>
                  <a:lnTo>
                    <a:pt x="229496" y="309357"/>
                  </a:lnTo>
                  <a:lnTo>
                    <a:pt x="180098" y="288531"/>
                  </a:lnTo>
                  <a:lnTo>
                    <a:pt x="135693" y="260182"/>
                  </a:lnTo>
                  <a:lnTo>
                    <a:pt x="106371" y="222629"/>
                  </a:lnTo>
                  <a:lnTo>
                    <a:pt x="90479" y="177619"/>
                  </a:lnTo>
                  <a:lnTo>
                    <a:pt x="90479" y="131770"/>
                  </a:lnTo>
                  <a:lnTo>
                    <a:pt x="106371" y="90892"/>
                  </a:lnTo>
                  <a:lnTo>
                    <a:pt x="135693" y="49208"/>
                  </a:lnTo>
                  <a:lnTo>
                    <a:pt x="180098" y="20858"/>
                  </a:lnTo>
                  <a:lnTo>
                    <a:pt x="229496" y="4165"/>
                  </a:lnTo>
                  <a:lnTo>
                    <a:pt x="283112" y="0"/>
                  </a:lnTo>
                  <a:lnTo>
                    <a:pt x="336728" y="12528"/>
                  </a:lnTo>
                  <a:lnTo>
                    <a:pt x="381943" y="37519"/>
                  </a:lnTo>
                  <a:lnTo>
                    <a:pt x="418823" y="70067"/>
                  </a:lnTo>
                  <a:lnTo>
                    <a:pt x="443117" y="111751"/>
                  </a:lnTo>
                  <a:lnTo>
                    <a:pt x="451485" y="156761"/>
                  </a:lnTo>
                  <a:close/>
                </a:path>
                <a:path w="451484" h="742314">
                  <a:moveTo>
                    <a:pt x="196834" y="301026"/>
                  </a:moveTo>
                  <a:lnTo>
                    <a:pt x="0" y="742120"/>
                  </a:lnTo>
                </a:path>
              </a:pathLst>
            </a:custGeom>
            <a:ln w="4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827" y="4777369"/>
              <a:ext cx="90462" cy="1109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74949" y="4277494"/>
              <a:ext cx="361950" cy="305435"/>
            </a:xfrm>
            <a:custGeom>
              <a:avLst/>
              <a:gdLst/>
              <a:ahLst/>
              <a:cxnLst/>
              <a:rect l="l" t="t" r="r" b="b"/>
              <a:pathLst>
                <a:path w="361950" h="305435">
                  <a:moveTo>
                    <a:pt x="193476" y="0"/>
                  </a:moveTo>
                  <a:lnTo>
                    <a:pt x="139860" y="0"/>
                  </a:lnTo>
                  <a:lnTo>
                    <a:pt x="90462" y="16693"/>
                  </a:lnTo>
                  <a:lnTo>
                    <a:pt x="49398" y="45849"/>
                  </a:lnTo>
                  <a:lnTo>
                    <a:pt x="16736" y="86727"/>
                  </a:lnTo>
                  <a:lnTo>
                    <a:pt x="0" y="128411"/>
                  </a:lnTo>
                  <a:lnTo>
                    <a:pt x="0" y="177619"/>
                  </a:lnTo>
                  <a:lnTo>
                    <a:pt x="16736" y="218464"/>
                  </a:lnTo>
                  <a:lnTo>
                    <a:pt x="49398" y="260148"/>
                  </a:lnTo>
                  <a:lnTo>
                    <a:pt x="90462" y="285172"/>
                  </a:lnTo>
                  <a:lnTo>
                    <a:pt x="139860" y="305191"/>
                  </a:lnTo>
                  <a:lnTo>
                    <a:pt x="193476" y="305191"/>
                  </a:lnTo>
                  <a:lnTo>
                    <a:pt x="246249" y="296861"/>
                  </a:lnTo>
                  <a:lnTo>
                    <a:pt x="291497" y="272677"/>
                  </a:lnTo>
                  <a:lnTo>
                    <a:pt x="328343" y="239323"/>
                  </a:lnTo>
                  <a:lnTo>
                    <a:pt x="353481" y="198445"/>
                  </a:lnTo>
                  <a:lnTo>
                    <a:pt x="361849" y="152595"/>
                  </a:lnTo>
                  <a:lnTo>
                    <a:pt x="353481" y="107552"/>
                  </a:lnTo>
                  <a:lnTo>
                    <a:pt x="328343" y="65868"/>
                  </a:lnTo>
                  <a:lnTo>
                    <a:pt x="291497" y="33354"/>
                  </a:lnTo>
                  <a:lnTo>
                    <a:pt x="246249" y="8330"/>
                  </a:lnTo>
                  <a:lnTo>
                    <a:pt x="193476" y="0"/>
                  </a:lnTo>
                  <a:close/>
                </a:path>
              </a:pathLst>
            </a:custGeom>
            <a:solidFill>
              <a:srgbClr val="EF4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4949" y="4277494"/>
              <a:ext cx="361950" cy="305435"/>
            </a:xfrm>
            <a:custGeom>
              <a:avLst/>
              <a:gdLst/>
              <a:ahLst/>
              <a:cxnLst/>
              <a:rect l="l" t="t" r="r" b="b"/>
              <a:pathLst>
                <a:path w="361950" h="305435">
                  <a:moveTo>
                    <a:pt x="361849" y="152595"/>
                  </a:moveTo>
                  <a:lnTo>
                    <a:pt x="353481" y="198445"/>
                  </a:lnTo>
                  <a:lnTo>
                    <a:pt x="328343" y="239323"/>
                  </a:lnTo>
                  <a:lnTo>
                    <a:pt x="291497" y="272677"/>
                  </a:lnTo>
                  <a:lnTo>
                    <a:pt x="246249" y="296861"/>
                  </a:lnTo>
                  <a:lnTo>
                    <a:pt x="193476" y="305191"/>
                  </a:lnTo>
                  <a:lnTo>
                    <a:pt x="139860" y="305191"/>
                  </a:lnTo>
                  <a:lnTo>
                    <a:pt x="90462" y="285172"/>
                  </a:lnTo>
                  <a:lnTo>
                    <a:pt x="49398" y="260148"/>
                  </a:lnTo>
                  <a:lnTo>
                    <a:pt x="16736" y="218464"/>
                  </a:lnTo>
                  <a:lnTo>
                    <a:pt x="0" y="177619"/>
                  </a:lnTo>
                  <a:lnTo>
                    <a:pt x="0" y="128411"/>
                  </a:lnTo>
                  <a:lnTo>
                    <a:pt x="16736" y="86727"/>
                  </a:lnTo>
                  <a:lnTo>
                    <a:pt x="49398" y="45849"/>
                  </a:lnTo>
                  <a:lnTo>
                    <a:pt x="90462" y="16693"/>
                  </a:lnTo>
                  <a:lnTo>
                    <a:pt x="139860" y="0"/>
                  </a:lnTo>
                  <a:lnTo>
                    <a:pt x="193476" y="0"/>
                  </a:lnTo>
                  <a:lnTo>
                    <a:pt x="246249" y="8330"/>
                  </a:lnTo>
                  <a:lnTo>
                    <a:pt x="291497" y="33354"/>
                  </a:lnTo>
                  <a:lnTo>
                    <a:pt x="328343" y="65868"/>
                  </a:lnTo>
                  <a:lnTo>
                    <a:pt x="353481" y="107552"/>
                  </a:lnTo>
                  <a:lnTo>
                    <a:pt x="361849" y="152595"/>
                  </a:lnTo>
                  <a:close/>
                </a:path>
              </a:pathLst>
            </a:custGeom>
            <a:ln w="4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815" y="4962916"/>
              <a:ext cx="361950" cy="313690"/>
            </a:xfrm>
            <a:custGeom>
              <a:avLst/>
              <a:gdLst/>
              <a:ahLst/>
              <a:cxnLst/>
              <a:rect l="l" t="t" r="r" b="b"/>
              <a:pathLst>
                <a:path w="361950" h="313689">
                  <a:moveTo>
                    <a:pt x="193476" y="0"/>
                  </a:moveTo>
                  <a:lnTo>
                    <a:pt x="139894" y="3325"/>
                  </a:lnTo>
                  <a:lnTo>
                    <a:pt x="90462" y="20019"/>
                  </a:lnTo>
                  <a:lnTo>
                    <a:pt x="45214" y="49174"/>
                  </a:lnTo>
                  <a:lnTo>
                    <a:pt x="16736" y="90052"/>
                  </a:lnTo>
                  <a:lnTo>
                    <a:pt x="0" y="135902"/>
                  </a:lnTo>
                  <a:lnTo>
                    <a:pt x="0" y="180945"/>
                  </a:lnTo>
                  <a:lnTo>
                    <a:pt x="16736" y="226794"/>
                  </a:lnTo>
                  <a:lnTo>
                    <a:pt x="45214" y="263474"/>
                  </a:lnTo>
                  <a:lnTo>
                    <a:pt x="90462" y="292663"/>
                  </a:lnTo>
                  <a:lnTo>
                    <a:pt x="139894" y="309357"/>
                  </a:lnTo>
                  <a:lnTo>
                    <a:pt x="193476" y="313522"/>
                  </a:lnTo>
                  <a:lnTo>
                    <a:pt x="246249" y="305191"/>
                  </a:lnTo>
                  <a:lnTo>
                    <a:pt x="295681" y="280167"/>
                  </a:lnTo>
                  <a:lnTo>
                    <a:pt x="332527" y="246813"/>
                  </a:lnTo>
                  <a:lnTo>
                    <a:pt x="353481" y="205935"/>
                  </a:lnTo>
                  <a:lnTo>
                    <a:pt x="361849" y="156761"/>
                  </a:lnTo>
                  <a:lnTo>
                    <a:pt x="353481" y="110878"/>
                  </a:lnTo>
                  <a:lnTo>
                    <a:pt x="332527" y="70033"/>
                  </a:lnTo>
                  <a:lnTo>
                    <a:pt x="295681" y="36679"/>
                  </a:lnTo>
                  <a:lnTo>
                    <a:pt x="246249" y="11655"/>
                  </a:lnTo>
                  <a:lnTo>
                    <a:pt x="193476" y="0"/>
                  </a:lnTo>
                  <a:close/>
                </a:path>
              </a:pathLst>
            </a:custGeom>
            <a:solidFill>
              <a:srgbClr val="EF4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4815" y="4962916"/>
              <a:ext cx="361950" cy="313690"/>
            </a:xfrm>
            <a:custGeom>
              <a:avLst/>
              <a:gdLst/>
              <a:ahLst/>
              <a:cxnLst/>
              <a:rect l="l" t="t" r="r" b="b"/>
              <a:pathLst>
                <a:path w="361950" h="313689">
                  <a:moveTo>
                    <a:pt x="361849" y="156761"/>
                  </a:moveTo>
                  <a:lnTo>
                    <a:pt x="353481" y="205935"/>
                  </a:lnTo>
                  <a:lnTo>
                    <a:pt x="332527" y="246813"/>
                  </a:lnTo>
                  <a:lnTo>
                    <a:pt x="295681" y="280167"/>
                  </a:lnTo>
                  <a:lnTo>
                    <a:pt x="246249" y="305191"/>
                  </a:lnTo>
                  <a:lnTo>
                    <a:pt x="193476" y="313522"/>
                  </a:lnTo>
                  <a:lnTo>
                    <a:pt x="139894" y="309357"/>
                  </a:lnTo>
                  <a:lnTo>
                    <a:pt x="90462" y="292663"/>
                  </a:lnTo>
                  <a:lnTo>
                    <a:pt x="45214" y="263474"/>
                  </a:lnTo>
                  <a:lnTo>
                    <a:pt x="16736" y="226794"/>
                  </a:lnTo>
                  <a:lnTo>
                    <a:pt x="0" y="180945"/>
                  </a:lnTo>
                  <a:lnTo>
                    <a:pt x="0" y="135902"/>
                  </a:lnTo>
                  <a:lnTo>
                    <a:pt x="16736" y="90052"/>
                  </a:lnTo>
                  <a:lnTo>
                    <a:pt x="45214" y="49174"/>
                  </a:lnTo>
                  <a:lnTo>
                    <a:pt x="90462" y="20019"/>
                  </a:lnTo>
                  <a:lnTo>
                    <a:pt x="139894" y="3325"/>
                  </a:lnTo>
                  <a:lnTo>
                    <a:pt x="193476" y="0"/>
                  </a:lnTo>
                  <a:lnTo>
                    <a:pt x="246249" y="11655"/>
                  </a:lnTo>
                  <a:lnTo>
                    <a:pt x="295681" y="36679"/>
                  </a:lnTo>
                  <a:lnTo>
                    <a:pt x="332527" y="70033"/>
                  </a:lnTo>
                  <a:lnTo>
                    <a:pt x="353481" y="110878"/>
                  </a:lnTo>
                  <a:lnTo>
                    <a:pt x="361849" y="156761"/>
                  </a:lnTo>
                  <a:close/>
                </a:path>
              </a:pathLst>
            </a:custGeom>
            <a:ln w="4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750" y="5313121"/>
              <a:ext cx="365760" cy="302260"/>
            </a:xfrm>
            <a:custGeom>
              <a:avLst/>
              <a:gdLst/>
              <a:ahLst/>
              <a:cxnLst/>
              <a:rect l="l" t="t" r="r" b="b"/>
              <a:pathLst>
                <a:path w="365760" h="302260">
                  <a:moveTo>
                    <a:pt x="192633" y="0"/>
                  </a:moveTo>
                  <a:lnTo>
                    <a:pt x="139860" y="4168"/>
                  </a:lnTo>
                  <a:lnTo>
                    <a:pt x="90462" y="20845"/>
                  </a:lnTo>
                  <a:lnTo>
                    <a:pt x="45214" y="49198"/>
                  </a:lnTo>
                  <a:lnTo>
                    <a:pt x="16736" y="86720"/>
                  </a:lnTo>
                  <a:lnTo>
                    <a:pt x="0" y="131747"/>
                  </a:lnTo>
                  <a:lnTo>
                    <a:pt x="0" y="177606"/>
                  </a:lnTo>
                  <a:lnTo>
                    <a:pt x="16736" y="222636"/>
                  </a:lnTo>
                  <a:lnTo>
                    <a:pt x="45214" y="260158"/>
                  </a:lnTo>
                  <a:lnTo>
                    <a:pt x="90462" y="288508"/>
                  </a:lnTo>
                  <a:lnTo>
                    <a:pt x="131215" y="302266"/>
                  </a:lnTo>
                  <a:lnTo>
                    <a:pt x="223016" y="302266"/>
                  </a:lnTo>
                  <a:lnTo>
                    <a:pt x="295681" y="276000"/>
                  </a:lnTo>
                  <a:lnTo>
                    <a:pt x="332528" y="239313"/>
                  </a:lnTo>
                  <a:lnTo>
                    <a:pt x="357665" y="197619"/>
                  </a:lnTo>
                  <a:lnTo>
                    <a:pt x="365190" y="152592"/>
                  </a:lnTo>
                  <a:lnTo>
                    <a:pt x="357665" y="107566"/>
                  </a:lnTo>
                  <a:lnTo>
                    <a:pt x="332528" y="65875"/>
                  </a:lnTo>
                  <a:lnTo>
                    <a:pt x="295681" y="33354"/>
                  </a:lnTo>
                  <a:lnTo>
                    <a:pt x="246249" y="8340"/>
                  </a:lnTo>
                  <a:lnTo>
                    <a:pt x="192633" y="0"/>
                  </a:lnTo>
                  <a:close/>
                </a:path>
              </a:pathLst>
            </a:custGeom>
            <a:solidFill>
              <a:srgbClr val="EF4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750" y="5313121"/>
              <a:ext cx="365760" cy="302260"/>
            </a:xfrm>
            <a:custGeom>
              <a:avLst/>
              <a:gdLst/>
              <a:ahLst/>
              <a:cxnLst/>
              <a:rect l="l" t="t" r="r" b="b"/>
              <a:pathLst>
                <a:path w="365760" h="302260">
                  <a:moveTo>
                    <a:pt x="365190" y="152592"/>
                  </a:moveTo>
                  <a:lnTo>
                    <a:pt x="357665" y="197619"/>
                  </a:lnTo>
                  <a:lnTo>
                    <a:pt x="332527" y="239313"/>
                  </a:lnTo>
                  <a:lnTo>
                    <a:pt x="295681" y="276000"/>
                  </a:lnTo>
                  <a:lnTo>
                    <a:pt x="246249" y="296846"/>
                  </a:lnTo>
                  <a:lnTo>
                    <a:pt x="223016" y="302266"/>
                  </a:lnTo>
                  <a:lnTo>
                    <a:pt x="131215" y="302266"/>
                  </a:lnTo>
                  <a:lnTo>
                    <a:pt x="90462" y="288508"/>
                  </a:lnTo>
                  <a:lnTo>
                    <a:pt x="45214" y="260158"/>
                  </a:lnTo>
                  <a:lnTo>
                    <a:pt x="16736" y="222636"/>
                  </a:lnTo>
                  <a:lnTo>
                    <a:pt x="0" y="177606"/>
                  </a:lnTo>
                  <a:lnTo>
                    <a:pt x="0" y="131747"/>
                  </a:lnTo>
                  <a:lnTo>
                    <a:pt x="16736" y="86720"/>
                  </a:lnTo>
                  <a:lnTo>
                    <a:pt x="45214" y="49198"/>
                  </a:lnTo>
                  <a:lnTo>
                    <a:pt x="90462" y="20845"/>
                  </a:lnTo>
                  <a:lnTo>
                    <a:pt x="139860" y="4168"/>
                  </a:lnTo>
                  <a:lnTo>
                    <a:pt x="192633" y="0"/>
                  </a:lnTo>
                  <a:lnTo>
                    <a:pt x="246249" y="8340"/>
                  </a:lnTo>
                  <a:lnTo>
                    <a:pt x="295681" y="33354"/>
                  </a:lnTo>
                  <a:lnTo>
                    <a:pt x="332527" y="65875"/>
                  </a:lnTo>
                  <a:lnTo>
                    <a:pt x="357665" y="107566"/>
                  </a:lnTo>
                  <a:lnTo>
                    <a:pt x="365190" y="152592"/>
                  </a:lnTo>
                </a:path>
              </a:pathLst>
            </a:custGeom>
            <a:ln w="4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5362" y="4591261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49519" y="4213250"/>
            <a:ext cx="758825" cy="143510"/>
            <a:chOff x="1449519" y="4213250"/>
            <a:chExt cx="758825" cy="143510"/>
          </a:xfrm>
        </p:grpSpPr>
        <p:sp>
          <p:nvSpPr>
            <p:cNvPr id="18" name="object 18"/>
            <p:cNvSpPr/>
            <p:nvPr/>
          </p:nvSpPr>
          <p:spPr>
            <a:xfrm>
              <a:off x="1452059" y="4215790"/>
              <a:ext cx="673735" cy="103505"/>
            </a:xfrm>
            <a:custGeom>
              <a:avLst/>
              <a:gdLst/>
              <a:ahLst/>
              <a:cxnLst/>
              <a:rect l="l" t="t" r="r" b="b"/>
              <a:pathLst>
                <a:path w="673735" h="103504">
                  <a:moveTo>
                    <a:pt x="0" y="0"/>
                  </a:moveTo>
                  <a:lnTo>
                    <a:pt x="673457" y="103387"/>
                  </a:lnTo>
                </a:path>
              </a:pathLst>
            </a:custGeom>
            <a:ln w="4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7443" y="4257071"/>
              <a:ext cx="110573" cy="9922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51372" y="4228531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89011" y="4535103"/>
            <a:ext cx="159385" cy="415925"/>
            <a:chOff x="2489011" y="4535103"/>
            <a:chExt cx="159385" cy="415925"/>
          </a:xfrm>
        </p:grpSpPr>
        <p:sp>
          <p:nvSpPr>
            <p:cNvPr id="22" name="object 22"/>
            <p:cNvSpPr/>
            <p:nvPr/>
          </p:nvSpPr>
          <p:spPr>
            <a:xfrm>
              <a:off x="2491551" y="4537643"/>
              <a:ext cx="119380" cy="334645"/>
            </a:xfrm>
            <a:custGeom>
              <a:avLst/>
              <a:gdLst/>
              <a:ahLst/>
              <a:cxnLst/>
              <a:rect l="l" t="t" r="r" b="b"/>
              <a:pathLst>
                <a:path w="119380" h="334645">
                  <a:moveTo>
                    <a:pt x="0" y="0"/>
                  </a:moveTo>
                  <a:lnTo>
                    <a:pt x="118940" y="334381"/>
                  </a:lnTo>
                </a:path>
              </a:pathLst>
            </a:custGeom>
            <a:ln w="4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3130" y="4839073"/>
              <a:ext cx="94645" cy="11175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602414" y="4582898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75622" y="4525550"/>
            <a:ext cx="657225" cy="788035"/>
            <a:chOff x="1575622" y="4525550"/>
            <a:chExt cx="657225" cy="788035"/>
          </a:xfrm>
        </p:grpSpPr>
        <p:sp>
          <p:nvSpPr>
            <p:cNvPr id="26" name="object 26"/>
            <p:cNvSpPr/>
            <p:nvPr/>
          </p:nvSpPr>
          <p:spPr>
            <a:xfrm>
              <a:off x="1653094" y="4611875"/>
              <a:ext cx="526415" cy="635635"/>
            </a:xfrm>
            <a:custGeom>
              <a:avLst/>
              <a:gdLst/>
              <a:ahLst/>
              <a:cxnLst/>
              <a:rect l="l" t="t" r="r" b="b"/>
              <a:pathLst>
                <a:path w="526414" h="635635">
                  <a:moveTo>
                    <a:pt x="0" y="635374"/>
                  </a:moveTo>
                  <a:lnTo>
                    <a:pt x="526038" y="0"/>
                  </a:lnTo>
                </a:path>
              </a:pathLst>
            </a:custGeom>
            <a:ln w="4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5622" y="5201803"/>
              <a:ext cx="102170" cy="1117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0139" y="4525550"/>
              <a:ext cx="102171" cy="1075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862794" y="4884764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61901" y="5123440"/>
            <a:ext cx="809625" cy="276860"/>
            <a:chOff x="1661901" y="5123440"/>
            <a:chExt cx="809625" cy="276860"/>
          </a:xfrm>
        </p:grpSpPr>
        <p:sp>
          <p:nvSpPr>
            <p:cNvPr id="31" name="object 31"/>
            <p:cNvSpPr/>
            <p:nvPr/>
          </p:nvSpPr>
          <p:spPr>
            <a:xfrm>
              <a:off x="1768694" y="5181381"/>
              <a:ext cx="620395" cy="185420"/>
            </a:xfrm>
            <a:custGeom>
              <a:avLst/>
              <a:gdLst/>
              <a:ahLst/>
              <a:cxnLst/>
              <a:rect l="l" t="t" r="r" b="b"/>
              <a:pathLst>
                <a:path w="620394" h="185420">
                  <a:moveTo>
                    <a:pt x="0" y="185107"/>
                  </a:moveTo>
                  <a:lnTo>
                    <a:pt x="619841" y="0"/>
                  </a:lnTo>
                </a:path>
              </a:pathLst>
            </a:custGeom>
            <a:ln w="4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1901" y="5305201"/>
              <a:ext cx="106354" cy="950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9619" y="5123440"/>
              <a:ext cx="111415" cy="9505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994281" y="5226629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3853" y="3706585"/>
            <a:ext cx="3552297" cy="269699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526" y="3810419"/>
            <a:ext cx="1471514" cy="128312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296978" y="5100828"/>
            <a:ext cx="1103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rebuchet MS"/>
                <a:cs typeface="Trebuchet MS"/>
              </a:rPr>
              <a:t>B</a:t>
            </a:r>
            <a:r>
              <a:rPr sz="800" spc="-15" dirty="0">
                <a:latin typeface="Trebuchet MS"/>
                <a:cs typeface="Trebuchet MS"/>
              </a:rPr>
              <a:t>e</a:t>
            </a:r>
            <a:r>
              <a:rPr sz="800" spc="-30" dirty="0">
                <a:latin typeface="Trebuchet MS"/>
                <a:cs typeface="Trebuchet MS"/>
              </a:rPr>
              <a:t>n</a:t>
            </a:r>
            <a:r>
              <a:rPr sz="800" spc="-35" dirty="0">
                <a:latin typeface="Trebuchet MS"/>
                <a:cs typeface="Trebuchet MS"/>
              </a:rPr>
              <a:t>z</a:t>
            </a:r>
            <a:r>
              <a:rPr sz="800" spc="-40" dirty="0">
                <a:latin typeface="Trebuchet MS"/>
                <a:cs typeface="Trebuchet MS"/>
              </a:rPr>
              <a:t>e</a:t>
            </a:r>
            <a:r>
              <a:rPr sz="800" spc="-30" dirty="0">
                <a:latin typeface="Trebuchet MS"/>
                <a:cs typeface="Trebuchet MS"/>
              </a:rPr>
              <a:t>n</a:t>
            </a:r>
            <a:r>
              <a:rPr sz="800" spc="-55" dirty="0">
                <a:latin typeface="Trebuchet MS"/>
                <a:cs typeface="Trebuchet MS"/>
              </a:rPr>
              <a:t>e</a:t>
            </a:r>
            <a:r>
              <a:rPr sz="800" dirty="0">
                <a:latin typeface="Trebuchet MS"/>
                <a:cs typeface="Trebuchet MS"/>
              </a:rPr>
              <a:t> </a:t>
            </a:r>
            <a:r>
              <a:rPr sz="800" spc="80" dirty="0">
                <a:latin typeface="Trebuchet MS"/>
                <a:cs typeface="Trebuchet MS"/>
              </a:rPr>
              <a:t>M</a:t>
            </a:r>
            <a:r>
              <a:rPr sz="800" spc="15" dirty="0">
                <a:latin typeface="Trebuchet MS"/>
                <a:cs typeface="Trebuchet MS"/>
              </a:rPr>
              <a:t>o</a:t>
            </a:r>
            <a:r>
              <a:rPr sz="800" spc="-70" dirty="0">
                <a:latin typeface="Trebuchet MS"/>
                <a:cs typeface="Trebuchet MS"/>
              </a:rPr>
              <a:t>l</a:t>
            </a:r>
            <a:r>
              <a:rPr sz="800" spc="-40" dirty="0">
                <a:latin typeface="Trebuchet MS"/>
                <a:cs typeface="Trebuchet MS"/>
              </a:rPr>
              <a:t>e</a:t>
            </a:r>
            <a:r>
              <a:rPr sz="800" spc="-35" dirty="0">
                <a:latin typeface="Trebuchet MS"/>
                <a:cs typeface="Trebuchet MS"/>
              </a:rPr>
              <a:t>cu</a:t>
            </a:r>
            <a:r>
              <a:rPr sz="800" spc="-70" dirty="0">
                <a:latin typeface="Trebuchet MS"/>
                <a:cs typeface="Trebuchet MS"/>
              </a:rPr>
              <a:t>l</a:t>
            </a:r>
            <a:r>
              <a:rPr sz="800" spc="-40" dirty="0">
                <a:latin typeface="Trebuchet MS"/>
                <a:cs typeface="Trebuchet MS"/>
              </a:rPr>
              <a:t>e</a:t>
            </a:r>
            <a:r>
              <a:rPr sz="800" spc="-120" dirty="0">
                <a:latin typeface="Trebuchet MS"/>
                <a:cs typeface="Trebuchet MS"/>
              </a:rPr>
              <a:t>: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105" dirty="0">
                <a:latin typeface="Trebuchet MS"/>
                <a:cs typeface="Trebuchet MS"/>
              </a:rPr>
              <a:t>C</a:t>
            </a:r>
            <a:r>
              <a:rPr sz="800" spc="-10" dirty="0">
                <a:latin typeface="Trebuchet MS"/>
                <a:cs typeface="Trebuchet MS"/>
              </a:rPr>
              <a:t>6</a:t>
            </a:r>
            <a:r>
              <a:rPr sz="800" spc="70" dirty="0">
                <a:latin typeface="Trebuchet MS"/>
                <a:cs typeface="Trebuchet MS"/>
              </a:rPr>
              <a:t>H</a:t>
            </a:r>
            <a:r>
              <a:rPr sz="800" spc="-20" dirty="0"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06BB1ACA-6C89-1AA8-4625-3307EB37C6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</a:rPr>
              <a:t>ORDERED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093" y="2577463"/>
            <a:ext cx="2938998" cy="1448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2799" y="4376420"/>
            <a:ext cx="1537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5" dirty="0">
                <a:latin typeface="Arial"/>
                <a:cs typeface="Arial"/>
              </a:rPr>
              <a:t>An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105" y="2261108"/>
            <a:ext cx="475043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Items/Events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que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979" y="2503919"/>
            <a:ext cx="958850" cy="1892935"/>
            <a:chOff x="4267979" y="2503919"/>
            <a:chExt cx="958850" cy="1892935"/>
          </a:xfrm>
        </p:grpSpPr>
        <p:sp>
          <p:nvSpPr>
            <p:cNvPr id="7" name="object 7"/>
            <p:cNvSpPr/>
            <p:nvPr/>
          </p:nvSpPr>
          <p:spPr>
            <a:xfrm>
              <a:off x="4535551" y="2503919"/>
              <a:ext cx="387350" cy="504825"/>
            </a:xfrm>
            <a:custGeom>
              <a:avLst/>
              <a:gdLst/>
              <a:ahLst/>
              <a:cxnLst/>
              <a:rect l="l" t="t" r="r" b="b"/>
              <a:pathLst>
                <a:path w="387350" h="504825">
                  <a:moveTo>
                    <a:pt x="76200" y="428104"/>
                  </a:moveTo>
                  <a:lnTo>
                    <a:pt x="50800" y="428104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428104"/>
                  </a:lnTo>
                  <a:lnTo>
                    <a:pt x="0" y="428104"/>
                  </a:lnTo>
                  <a:lnTo>
                    <a:pt x="38100" y="504304"/>
                  </a:lnTo>
                  <a:lnTo>
                    <a:pt x="69850" y="440804"/>
                  </a:lnTo>
                  <a:lnTo>
                    <a:pt x="76200" y="428104"/>
                  </a:lnTo>
                  <a:close/>
                </a:path>
                <a:path w="387350" h="504825">
                  <a:moveTo>
                    <a:pt x="387159" y="428104"/>
                  </a:moveTo>
                  <a:lnTo>
                    <a:pt x="361759" y="428104"/>
                  </a:lnTo>
                  <a:lnTo>
                    <a:pt x="361759" y="0"/>
                  </a:lnTo>
                  <a:lnTo>
                    <a:pt x="336359" y="0"/>
                  </a:lnTo>
                  <a:lnTo>
                    <a:pt x="336359" y="428104"/>
                  </a:lnTo>
                  <a:lnTo>
                    <a:pt x="310959" y="428104"/>
                  </a:lnTo>
                  <a:lnTo>
                    <a:pt x="349059" y="504304"/>
                  </a:lnTo>
                  <a:lnTo>
                    <a:pt x="380809" y="440804"/>
                  </a:lnTo>
                  <a:lnTo>
                    <a:pt x="387159" y="4281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0679" y="4062650"/>
              <a:ext cx="933450" cy="321310"/>
            </a:xfrm>
            <a:custGeom>
              <a:avLst/>
              <a:gdLst/>
              <a:ahLst/>
              <a:cxnLst/>
              <a:rect l="l" t="t" r="r" b="b"/>
              <a:pathLst>
                <a:path w="933450" h="321310">
                  <a:moveTo>
                    <a:pt x="932900" y="1"/>
                  </a:moveTo>
                  <a:lnTo>
                    <a:pt x="927495" y="62458"/>
                  </a:lnTo>
                  <a:lnTo>
                    <a:pt x="912758" y="113461"/>
                  </a:lnTo>
                  <a:lnTo>
                    <a:pt x="890899" y="147849"/>
                  </a:lnTo>
                  <a:lnTo>
                    <a:pt x="864131" y="160459"/>
                  </a:lnTo>
                  <a:lnTo>
                    <a:pt x="535218" y="160458"/>
                  </a:lnTo>
                  <a:lnTo>
                    <a:pt x="508450" y="173067"/>
                  </a:lnTo>
                  <a:lnTo>
                    <a:pt x="486591" y="207455"/>
                  </a:lnTo>
                  <a:lnTo>
                    <a:pt x="471854" y="258458"/>
                  </a:lnTo>
                  <a:lnTo>
                    <a:pt x="466450" y="320916"/>
                  </a:lnTo>
                  <a:lnTo>
                    <a:pt x="461045" y="258458"/>
                  </a:lnTo>
                  <a:lnTo>
                    <a:pt x="446308" y="207455"/>
                  </a:lnTo>
                  <a:lnTo>
                    <a:pt x="424449" y="173067"/>
                  </a:lnTo>
                  <a:lnTo>
                    <a:pt x="397681" y="160458"/>
                  </a:lnTo>
                  <a:lnTo>
                    <a:pt x="68768" y="160458"/>
                  </a:lnTo>
                  <a:lnTo>
                    <a:pt x="42000" y="147848"/>
                  </a:lnTo>
                  <a:lnTo>
                    <a:pt x="20141" y="113460"/>
                  </a:lnTo>
                  <a:lnTo>
                    <a:pt x="5404" y="6245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398DCA6-282B-906F-9107-89B2638967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</a:rPr>
              <a:t>ORDERED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3175508"/>
            <a:ext cx="261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  <a:tab pos="382270" algn="l"/>
              </a:tabLst>
            </a:pP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que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241" y="2544898"/>
            <a:ext cx="3674110" cy="287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90"/>
              </a:spcBef>
            </a:pPr>
            <a:r>
              <a:rPr sz="2050" b="1" spc="15" dirty="0">
                <a:latin typeface="Courier New"/>
                <a:cs typeface="Courier New"/>
              </a:rPr>
              <a:t>GGTTCCGCCTTCAGCCCCGCGCC  CGCAGGGCCCGCCCCGCGCCGTC  GAGAAGGGCCCGCCTGGCGGGCG  GGGGGAGGCGGGGCCGCCCGAGC  CCAACCGAGTCCGACCAGGTGCC  CCCTCTGCTCGGCCTAGACCTGA  GCTCATTAGGCGGCAGCGGACAG  GCCAAGTAGAACACGCGAAGCGC  TGGGCTGCCTGCTGCGACCAGGG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586163D-B15E-8919-C8E7-E03265D84C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621" y="2440298"/>
            <a:ext cx="4375900" cy="3730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</a:rPr>
              <a:t>ORDERED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932" y="3879595"/>
            <a:ext cx="385127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212745"/>
                </a:solidFill>
                <a:latin typeface="Verdana"/>
                <a:cs typeface="Verdana"/>
              </a:rPr>
              <a:t>pa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Verdana"/>
              <a:cs typeface="Verdana"/>
            </a:endParaRPr>
          </a:p>
          <a:p>
            <a:pPr marL="2174240" marR="5080">
              <a:lnSpc>
                <a:spcPct val="98900"/>
              </a:lnSpc>
              <a:spcBef>
                <a:spcPts val="5"/>
              </a:spcBef>
            </a:pPr>
            <a:r>
              <a:rPr sz="1800" b="1" spc="-15" dirty="0">
                <a:latin typeface="Arial"/>
                <a:cs typeface="Arial"/>
              </a:rPr>
              <a:t>Average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Monthly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Temperature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ocean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A95F6DC-B2E2-A9DF-AFB4-43C2E60F36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90" dirty="0">
                <a:solidFill>
                  <a:srgbClr val="FFFFFF"/>
                </a:solidFill>
              </a:rPr>
              <a:t>Y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O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-20" dirty="0">
                <a:solidFill>
                  <a:srgbClr val="FFFFFF"/>
                </a:solidFill>
              </a:rPr>
              <a:t>ER</a:t>
            </a:r>
            <a:r>
              <a:rPr sz="2800" spc="-425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85" dirty="0">
                <a:solidFill>
                  <a:srgbClr val="FFFFFF"/>
                </a:solidFill>
              </a:rPr>
              <a:t>Y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90" dirty="0">
                <a:solidFill>
                  <a:srgbClr val="FFFFFF"/>
                </a:solidFill>
              </a:rPr>
              <a:t>E</a:t>
            </a:r>
            <a:r>
              <a:rPr sz="2800" spc="-75" dirty="0">
                <a:solidFill>
                  <a:srgbClr val="FFFFFF"/>
                </a:solidFill>
              </a:rPr>
              <a:t>S</a:t>
            </a:r>
            <a:r>
              <a:rPr sz="2800" spc="740" dirty="0">
                <a:solidFill>
                  <a:srgbClr val="FFFFFF"/>
                </a:solidFill>
              </a:rPr>
              <a:t>…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3141980"/>
            <a:ext cx="1965960" cy="165036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47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3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und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800" spc="-3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me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45" dirty="0">
                <a:solidFill>
                  <a:srgbClr val="212745"/>
                </a:solidFill>
                <a:latin typeface="Verdana"/>
                <a:cs typeface="Verdana"/>
              </a:rPr>
              <a:t>er</a:t>
            </a:r>
            <a:r>
              <a:rPr sz="18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es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ta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25" dirty="0">
                <a:solidFill>
                  <a:srgbClr val="212745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3ADDA1-9D6C-4E6D-32FD-847D7C666EE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45" dirty="0">
                <a:solidFill>
                  <a:srgbClr val="FFFFFF"/>
                </a:solidFill>
              </a:rPr>
              <a:t>READING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25" dirty="0">
                <a:solidFill>
                  <a:srgbClr val="FFFFFF"/>
                </a:solidFill>
              </a:rPr>
              <a:t>MATERIAL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584196"/>
            <a:ext cx="6809105" cy="19926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pt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90" dirty="0">
                <a:solidFill>
                  <a:srgbClr val="212745"/>
                </a:solidFill>
                <a:latin typeface="Verdana"/>
                <a:cs typeface="Verdana"/>
              </a:rPr>
              <a:t>2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n,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409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nba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pt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212745"/>
                </a:solidFill>
                <a:latin typeface="Verdana"/>
                <a:cs typeface="Verdana"/>
              </a:rPr>
              <a:t>2: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n,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Re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ted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spc="-42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https://spatialanalysisonline.com/HTML/attributes.htm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www.formpl.us/blog/nominal-ordinal-interval-ratio-variable-example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45A8FDD-B26E-06DD-EBCB-1661ED00848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80" dirty="0">
                <a:solidFill>
                  <a:srgbClr val="FFFFFF"/>
                </a:solidFill>
              </a:rPr>
              <a:t>WHAT</a:t>
            </a:r>
            <a:r>
              <a:rPr sz="2800" spc="-100" dirty="0">
                <a:solidFill>
                  <a:srgbClr val="FFFFFF"/>
                </a:solidFill>
              </a:rPr>
              <a:t> </a:t>
            </a:r>
            <a:r>
              <a:rPr sz="2800" spc="-75" dirty="0">
                <a:solidFill>
                  <a:srgbClr val="FFFFFF"/>
                </a:solidFill>
              </a:rPr>
              <a:t>IS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5" dirty="0">
                <a:solidFill>
                  <a:srgbClr val="FFFFFF"/>
                </a:solidFill>
              </a:rPr>
              <a:t>DATA?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271" y="2308859"/>
            <a:ext cx="4389120" cy="268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ll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i="1" spc="-80" dirty="0">
                <a:solidFill>
                  <a:srgbClr val="CC6600"/>
                </a:solidFill>
                <a:latin typeface="Arial"/>
                <a:cs typeface="Arial"/>
              </a:rPr>
              <a:t>da</a:t>
            </a:r>
            <a:r>
              <a:rPr sz="1400" b="1" i="1" spc="20" dirty="0">
                <a:solidFill>
                  <a:srgbClr val="CC6600"/>
                </a:solidFill>
                <a:latin typeface="Arial"/>
                <a:cs typeface="Arial"/>
              </a:rPr>
              <a:t>t</a:t>
            </a:r>
            <a:r>
              <a:rPr sz="1400" b="1" i="1" spc="-10" dirty="0">
                <a:solidFill>
                  <a:srgbClr val="CC6600"/>
                </a:solidFill>
                <a:latin typeface="Arial"/>
                <a:cs typeface="Arial"/>
              </a:rPr>
              <a:t>a</a:t>
            </a:r>
            <a:r>
              <a:rPr sz="1400" b="1" i="1" spc="-4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400" b="1" i="1" spc="-100" dirty="0">
                <a:solidFill>
                  <a:srgbClr val="CC6600"/>
                </a:solidFill>
                <a:latin typeface="Arial"/>
                <a:cs typeface="Arial"/>
              </a:rPr>
              <a:t>o</a:t>
            </a:r>
            <a:r>
              <a:rPr sz="1400" b="1" i="1" spc="-110" dirty="0">
                <a:solidFill>
                  <a:srgbClr val="CC6600"/>
                </a:solidFill>
                <a:latin typeface="Arial"/>
                <a:cs typeface="Arial"/>
              </a:rPr>
              <a:t>b</a:t>
            </a:r>
            <a:r>
              <a:rPr sz="1400" b="1" i="1" spc="-55" dirty="0">
                <a:solidFill>
                  <a:srgbClr val="CC6600"/>
                </a:solidFill>
                <a:latin typeface="Arial"/>
                <a:cs typeface="Arial"/>
              </a:rPr>
              <a:t>j</a:t>
            </a:r>
            <a:r>
              <a:rPr sz="1400" b="1" i="1" spc="-95" dirty="0">
                <a:solidFill>
                  <a:srgbClr val="CC6600"/>
                </a:solidFill>
                <a:latin typeface="Arial"/>
                <a:cs typeface="Arial"/>
              </a:rPr>
              <a:t>e</a:t>
            </a:r>
            <a:r>
              <a:rPr sz="1400" b="1" i="1" spc="-145" dirty="0">
                <a:solidFill>
                  <a:srgbClr val="CC6600"/>
                </a:solidFill>
                <a:latin typeface="Arial"/>
                <a:cs typeface="Arial"/>
              </a:rPr>
              <a:t>c</a:t>
            </a:r>
            <a:r>
              <a:rPr sz="1400" b="1" i="1" spc="20" dirty="0">
                <a:solidFill>
                  <a:srgbClr val="CC6600"/>
                </a:solidFill>
                <a:latin typeface="Arial"/>
                <a:cs typeface="Arial"/>
              </a:rPr>
              <a:t>t</a:t>
            </a:r>
            <a:r>
              <a:rPr sz="1400" b="1" i="1" spc="-254" dirty="0">
                <a:solidFill>
                  <a:srgbClr val="CC6600"/>
                </a:solidFill>
                <a:latin typeface="Arial"/>
                <a:cs typeface="Arial"/>
              </a:rPr>
              <a:t>s</a:t>
            </a:r>
            <a:r>
              <a:rPr sz="1400" b="1" i="1" spc="-25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i="1" spc="-10" dirty="0">
                <a:solidFill>
                  <a:srgbClr val="CC6600"/>
                </a:solidFill>
                <a:latin typeface="Arial"/>
                <a:cs typeface="Arial"/>
              </a:rPr>
              <a:t>at</a:t>
            </a:r>
            <a:r>
              <a:rPr sz="1400" b="1" i="1" spc="20" dirty="0">
                <a:solidFill>
                  <a:srgbClr val="CC6600"/>
                </a:solidFill>
                <a:latin typeface="Arial"/>
                <a:cs typeface="Arial"/>
              </a:rPr>
              <a:t>t</a:t>
            </a:r>
            <a:r>
              <a:rPr sz="1400" b="1" i="1" spc="-60" dirty="0">
                <a:solidFill>
                  <a:srgbClr val="CC6600"/>
                </a:solidFill>
                <a:latin typeface="Arial"/>
                <a:cs typeface="Arial"/>
              </a:rPr>
              <a:t>r</a:t>
            </a:r>
            <a:r>
              <a:rPr sz="1400" b="1" i="1" spc="-45" dirty="0">
                <a:solidFill>
                  <a:srgbClr val="CC6600"/>
                </a:solidFill>
                <a:latin typeface="Arial"/>
                <a:cs typeface="Arial"/>
              </a:rPr>
              <a:t>i</a:t>
            </a:r>
            <a:r>
              <a:rPr sz="1400" b="1" i="1" spc="-125" dirty="0">
                <a:solidFill>
                  <a:srgbClr val="CC6600"/>
                </a:solidFill>
                <a:latin typeface="Arial"/>
                <a:cs typeface="Arial"/>
              </a:rPr>
              <a:t>b</a:t>
            </a:r>
            <a:r>
              <a:rPr sz="1400" b="1" i="1" spc="-45" dirty="0">
                <a:solidFill>
                  <a:srgbClr val="CC6600"/>
                </a:solidFill>
                <a:latin typeface="Arial"/>
                <a:cs typeface="Arial"/>
              </a:rPr>
              <a:t>ut</a:t>
            </a:r>
            <a:r>
              <a:rPr sz="1400" b="1" i="1" spc="-95" dirty="0">
                <a:solidFill>
                  <a:srgbClr val="CC6600"/>
                </a:solidFill>
                <a:latin typeface="Arial"/>
                <a:cs typeface="Arial"/>
              </a:rPr>
              <a:t>e</a:t>
            </a:r>
            <a:r>
              <a:rPr sz="1400" b="1" i="1" spc="-254" dirty="0">
                <a:solidFill>
                  <a:srgbClr val="CC66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1650">
              <a:latin typeface="Arial"/>
              <a:cs typeface="Arial"/>
            </a:endParaRPr>
          </a:p>
          <a:p>
            <a:pPr marL="318770" indent="-306070">
              <a:lnSpc>
                <a:spcPts val="163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i="1" spc="-45" dirty="0">
                <a:solidFill>
                  <a:srgbClr val="CC6600"/>
                </a:solidFill>
                <a:latin typeface="Arial"/>
                <a:cs typeface="Arial"/>
              </a:rPr>
              <a:t>attribute</a:t>
            </a:r>
            <a:r>
              <a:rPr sz="1400" b="1" i="1" spc="-35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property 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characteristic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  <a:p>
            <a:pPr marL="318770">
              <a:lnSpc>
                <a:spcPts val="1630"/>
              </a:lnSpc>
            </a:pP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21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2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17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11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Exa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tem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et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642620" marR="358775" lvl="1" indent="-306070">
              <a:lnSpc>
                <a:spcPts val="1390"/>
              </a:lnSpc>
              <a:spcBef>
                <a:spcPts val="95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variable,</a:t>
            </a:r>
            <a:r>
              <a:rPr sz="12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10" dirty="0">
                <a:solidFill>
                  <a:srgbClr val="212745"/>
                </a:solidFill>
                <a:latin typeface="Trebuchet MS"/>
                <a:cs typeface="Trebuchet MS"/>
              </a:rPr>
              <a:t>field,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characteristic, </a:t>
            </a:r>
            <a:r>
              <a:rPr sz="1200" spc="-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me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6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marL="318770" marR="273685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ll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4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bu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i="1" spc="-114" dirty="0">
                <a:solidFill>
                  <a:srgbClr val="CC6600"/>
                </a:solidFill>
                <a:latin typeface="Arial"/>
                <a:cs typeface="Arial"/>
              </a:rPr>
              <a:t>o</a:t>
            </a:r>
            <a:r>
              <a:rPr sz="1400" b="1" i="1" spc="-110" dirty="0">
                <a:solidFill>
                  <a:srgbClr val="CC6600"/>
                </a:solidFill>
                <a:latin typeface="Arial"/>
                <a:cs typeface="Arial"/>
              </a:rPr>
              <a:t>b</a:t>
            </a:r>
            <a:r>
              <a:rPr sz="1400" b="1" i="1" spc="-45" dirty="0">
                <a:solidFill>
                  <a:srgbClr val="CC6600"/>
                </a:solidFill>
                <a:latin typeface="Arial"/>
                <a:cs typeface="Arial"/>
              </a:rPr>
              <a:t>j</a:t>
            </a:r>
            <a:r>
              <a:rPr sz="1400" b="1" i="1" spc="-95" dirty="0">
                <a:solidFill>
                  <a:srgbClr val="CC6600"/>
                </a:solidFill>
                <a:latin typeface="Arial"/>
                <a:cs typeface="Arial"/>
              </a:rPr>
              <a:t>e</a:t>
            </a:r>
            <a:r>
              <a:rPr sz="1400" b="1" i="1" spc="-145" dirty="0">
                <a:solidFill>
                  <a:srgbClr val="CC6600"/>
                </a:solidFill>
                <a:latin typeface="Arial"/>
                <a:cs typeface="Arial"/>
              </a:rPr>
              <a:t>c</a:t>
            </a:r>
            <a:r>
              <a:rPr sz="1400" b="1" i="1" spc="45" dirty="0">
                <a:solidFill>
                  <a:srgbClr val="CC6600"/>
                </a:solidFill>
                <a:latin typeface="Arial"/>
                <a:cs typeface="Arial"/>
              </a:rPr>
              <a:t>t</a:t>
            </a:r>
            <a:r>
              <a:rPr sz="1400" b="1" i="1" spc="-4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21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e  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rows)</a:t>
            </a:r>
            <a:endParaRPr sz="1400">
              <a:latin typeface="Trebuchet MS"/>
              <a:cs typeface="Trebuchet MS"/>
            </a:endParaRPr>
          </a:p>
          <a:p>
            <a:pPr marL="642620" marR="5080" lvl="1" indent="-306070">
              <a:lnSpc>
                <a:spcPct val="105000"/>
              </a:lnSpc>
              <a:spcBef>
                <a:spcPts val="75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Object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record,</a:t>
            </a:r>
            <a:r>
              <a:rPr sz="12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point,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12745"/>
                </a:solidFill>
                <a:latin typeface="Trebuchet MS"/>
                <a:cs typeface="Trebuchet MS"/>
              </a:rPr>
              <a:t>case,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sample,</a:t>
            </a:r>
            <a:r>
              <a:rPr sz="12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5" dirty="0">
                <a:solidFill>
                  <a:srgbClr val="212745"/>
                </a:solidFill>
                <a:latin typeface="Trebuchet MS"/>
                <a:cs typeface="Trebuchet MS"/>
              </a:rPr>
              <a:t>entity,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12745"/>
                </a:solidFill>
                <a:latin typeface="Trebuchet MS"/>
                <a:cs typeface="Trebuchet MS"/>
              </a:rPr>
              <a:t>or </a:t>
            </a:r>
            <a:r>
              <a:rPr sz="1200" spc="-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instance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85338" y="2666889"/>
          <a:ext cx="2415539" cy="334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465">
                <a:tc>
                  <a:txBody>
                    <a:bodyPr/>
                    <a:lstStyle/>
                    <a:p>
                      <a:pPr marL="16510">
                        <a:lnSpc>
                          <a:spcPts val="1370"/>
                        </a:lnSpc>
                      </a:pPr>
                      <a:r>
                        <a:rPr sz="1150" i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340"/>
                        </a:lnSpc>
                      </a:pPr>
                      <a:r>
                        <a:rPr sz="115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15748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1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69215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sz="115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5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5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5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50" spc="-8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5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8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84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5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3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6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6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8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9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40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8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-10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85338" y="5951283"/>
            <a:ext cx="2422525" cy="5715"/>
            <a:chOff x="6085338" y="5951283"/>
            <a:chExt cx="2422525" cy="5715"/>
          </a:xfrm>
        </p:grpSpPr>
        <p:sp>
          <p:nvSpPr>
            <p:cNvPr id="6" name="object 6"/>
            <p:cNvSpPr/>
            <p:nvPr/>
          </p:nvSpPr>
          <p:spPr>
            <a:xfrm>
              <a:off x="6085338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7568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68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5338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7568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68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9797" y="5951283"/>
              <a:ext cx="278765" cy="5715"/>
            </a:xfrm>
            <a:custGeom>
              <a:avLst/>
              <a:gdLst/>
              <a:ahLst/>
              <a:cxnLst/>
              <a:rect l="l" t="t" r="r" b="b"/>
              <a:pathLst>
                <a:path w="278764" h="5714">
                  <a:moveTo>
                    <a:pt x="278255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278255" y="5347"/>
                  </a:lnTo>
                  <a:lnTo>
                    <a:pt x="27825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2026" y="595395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48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8051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0281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69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2510" y="5951283"/>
              <a:ext cx="520065" cy="5715"/>
            </a:xfrm>
            <a:custGeom>
              <a:avLst/>
              <a:gdLst/>
              <a:ahLst/>
              <a:cxnLst/>
              <a:rect l="l" t="t" r="r" b="b"/>
              <a:pathLst>
                <a:path w="520065" h="5714">
                  <a:moveTo>
                    <a:pt x="519923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519923" y="5347"/>
                  </a:lnTo>
                  <a:lnTo>
                    <a:pt x="51992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4740" y="5953956"/>
              <a:ext cx="519430" cy="0"/>
            </a:xfrm>
            <a:custGeom>
              <a:avLst/>
              <a:gdLst/>
              <a:ahLst/>
              <a:cxnLst/>
              <a:rect l="l" t="t" r="r" b="b"/>
              <a:pathLst>
                <a:path w="519429">
                  <a:moveTo>
                    <a:pt x="0" y="0"/>
                  </a:moveTo>
                  <a:lnTo>
                    <a:pt x="51913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2452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4682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365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96911" y="5951283"/>
              <a:ext cx="594995" cy="5715"/>
            </a:xfrm>
            <a:custGeom>
              <a:avLst/>
              <a:gdLst/>
              <a:ahLst/>
              <a:cxnLst/>
              <a:rect l="l" t="t" r="r" b="b"/>
              <a:pathLst>
                <a:path w="594995" h="5714">
                  <a:moveTo>
                    <a:pt x="594949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594949" y="5347"/>
                  </a:lnTo>
                  <a:lnTo>
                    <a:pt x="5949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9140" y="5953956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2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91854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94083" y="5953956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383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96313" y="5951283"/>
              <a:ext cx="569595" cy="5715"/>
            </a:xfrm>
            <a:custGeom>
              <a:avLst/>
              <a:gdLst/>
              <a:ahLst/>
              <a:cxnLst/>
              <a:rect l="l" t="t" r="r" b="b"/>
              <a:pathLst>
                <a:path w="569595" h="5714">
                  <a:moveTo>
                    <a:pt x="56911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569118" y="5347"/>
                  </a:lnTo>
                  <a:lnTo>
                    <a:pt x="56911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98542" y="5953956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831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65432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67661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365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9891" y="5951283"/>
              <a:ext cx="431800" cy="5715"/>
            </a:xfrm>
            <a:custGeom>
              <a:avLst/>
              <a:gdLst/>
              <a:ahLst/>
              <a:cxnLst/>
              <a:rect l="l" t="t" r="r" b="b"/>
              <a:pathLst>
                <a:path w="431800" h="5714">
                  <a:moveTo>
                    <a:pt x="43137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31378" y="5347"/>
                  </a:lnTo>
                  <a:lnTo>
                    <a:pt x="43137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2120" y="5953956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5">
                  <a:moveTo>
                    <a:pt x="0" y="0"/>
                  </a:moveTo>
                  <a:lnTo>
                    <a:pt x="430585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01280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03511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365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1280" y="595128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4458" y="0"/>
                  </a:moveTo>
                  <a:lnTo>
                    <a:pt x="0" y="0"/>
                  </a:lnTo>
                  <a:lnTo>
                    <a:pt x="0" y="5347"/>
                  </a:lnTo>
                  <a:lnTo>
                    <a:pt x="4458" y="534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03511" y="595395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365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63722" y="5942086"/>
            <a:ext cx="3175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27671" y="2275532"/>
            <a:ext cx="2343150" cy="342900"/>
          </a:xfrm>
          <a:custGeom>
            <a:avLst/>
            <a:gdLst/>
            <a:ahLst/>
            <a:cxnLst/>
            <a:rect l="l" t="t" r="r" b="b"/>
            <a:pathLst>
              <a:path w="2343150" h="342900">
                <a:moveTo>
                  <a:pt x="0" y="342792"/>
                </a:moveTo>
                <a:lnTo>
                  <a:pt x="6186" y="303492"/>
                </a:lnTo>
                <a:lnTo>
                  <a:pt x="23808" y="267416"/>
                </a:lnTo>
                <a:lnTo>
                  <a:pt x="51459" y="235592"/>
                </a:lnTo>
                <a:lnTo>
                  <a:pt x="87734" y="209049"/>
                </a:lnTo>
                <a:lnTo>
                  <a:pt x="131226" y="188816"/>
                </a:lnTo>
                <a:lnTo>
                  <a:pt x="180529" y="175922"/>
                </a:lnTo>
                <a:lnTo>
                  <a:pt x="234238" y="171396"/>
                </a:lnTo>
                <a:lnTo>
                  <a:pt x="937337" y="171396"/>
                </a:lnTo>
                <a:lnTo>
                  <a:pt x="991045" y="166869"/>
                </a:lnTo>
                <a:lnTo>
                  <a:pt x="1040348" y="153975"/>
                </a:lnTo>
                <a:lnTo>
                  <a:pt x="1083840" y="133742"/>
                </a:lnTo>
                <a:lnTo>
                  <a:pt x="1120115" y="107199"/>
                </a:lnTo>
                <a:lnTo>
                  <a:pt x="1147766" y="75375"/>
                </a:lnTo>
                <a:lnTo>
                  <a:pt x="1165388" y="39299"/>
                </a:lnTo>
                <a:lnTo>
                  <a:pt x="1171575" y="0"/>
                </a:lnTo>
                <a:lnTo>
                  <a:pt x="1177761" y="39299"/>
                </a:lnTo>
                <a:lnTo>
                  <a:pt x="1195383" y="75375"/>
                </a:lnTo>
                <a:lnTo>
                  <a:pt x="1223034" y="107199"/>
                </a:lnTo>
                <a:lnTo>
                  <a:pt x="1259309" y="133742"/>
                </a:lnTo>
                <a:lnTo>
                  <a:pt x="1302801" y="153975"/>
                </a:lnTo>
                <a:lnTo>
                  <a:pt x="1352104" y="166869"/>
                </a:lnTo>
                <a:lnTo>
                  <a:pt x="1405813" y="171396"/>
                </a:lnTo>
                <a:lnTo>
                  <a:pt x="2108911" y="171396"/>
                </a:lnTo>
                <a:lnTo>
                  <a:pt x="2162620" y="175922"/>
                </a:lnTo>
                <a:lnTo>
                  <a:pt x="2211923" y="188816"/>
                </a:lnTo>
                <a:lnTo>
                  <a:pt x="2255415" y="209049"/>
                </a:lnTo>
                <a:lnTo>
                  <a:pt x="2291690" y="235592"/>
                </a:lnTo>
                <a:lnTo>
                  <a:pt x="2319341" y="267416"/>
                </a:lnTo>
                <a:lnTo>
                  <a:pt x="2336963" y="303492"/>
                </a:lnTo>
                <a:lnTo>
                  <a:pt x="2343150" y="342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5061" y="2000503"/>
            <a:ext cx="9251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55006" y="3095500"/>
            <a:ext cx="285750" cy="2856865"/>
          </a:xfrm>
          <a:custGeom>
            <a:avLst/>
            <a:gdLst/>
            <a:ahLst/>
            <a:cxnLst/>
            <a:rect l="l" t="t" r="r" b="b"/>
            <a:pathLst>
              <a:path w="285750" h="2856865">
                <a:moveTo>
                  <a:pt x="285750" y="2856310"/>
                </a:moveTo>
                <a:lnTo>
                  <a:pt x="222917" y="2832116"/>
                </a:lnTo>
                <a:lnTo>
                  <a:pt x="196388" y="2804018"/>
                </a:lnTo>
                <a:lnTo>
                  <a:pt x="174263" y="2767157"/>
                </a:lnTo>
                <a:lnTo>
                  <a:pt x="157396" y="2722961"/>
                </a:lnTo>
                <a:lnTo>
                  <a:pt x="146648" y="2672861"/>
                </a:lnTo>
                <a:lnTo>
                  <a:pt x="142875" y="2618284"/>
                </a:lnTo>
                <a:lnTo>
                  <a:pt x="142875" y="1666181"/>
                </a:lnTo>
                <a:lnTo>
                  <a:pt x="139101" y="1611603"/>
                </a:lnTo>
                <a:lnTo>
                  <a:pt x="128353" y="1561503"/>
                </a:lnTo>
                <a:lnTo>
                  <a:pt x="111486" y="1517307"/>
                </a:lnTo>
                <a:lnTo>
                  <a:pt x="89361" y="1480446"/>
                </a:lnTo>
                <a:lnTo>
                  <a:pt x="62832" y="1452348"/>
                </a:lnTo>
                <a:lnTo>
                  <a:pt x="0" y="1428155"/>
                </a:lnTo>
                <a:lnTo>
                  <a:pt x="32759" y="1421868"/>
                </a:lnTo>
                <a:lnTo>
                  <a:pt x="89361" y="1375863"/>
                </a:lnTo>
                <a:lnTo>
                  <a:pt x="111486" y="1339002"/>
                </a:lnTo>
                <a:lnTo>
                  <a:pt x="128353" y="1294806"/>
                </a:lnTo>
                <a:lnTo>
                  <a:pt x="139101" y="1244706"/>
                </a:lnTo>
                <a:lnTo>
                  <a:pt x="142875" y="1190129"/>
                </a:lnTo>
                <a:lnTo>
                  <a:pt x="142875" y="238025"/>
                </a:lnTo>
                <a:lnTo>
                  <a:pt x="146648" y="183448"/>
                </a:lnTo>
                <a:lnTo>
                  <a:pt x="157396" y="133348"/>
                </a:lnTo>
                <a:lnTo>
                  <a:pt x="174263" y="89152"/>
                </a:lnTo>
                <a:lnTo>
                  <a:pt x="196388" y="52291"/>
                </a:lnTo>
                <a:lnTo>
                  <a:pt x="222917" y="24193"/>
                </a:lnTo>
                <a:lnTo>
                  <a:pt x="252990" y="6286"/>
                </a:lnTo>
                <a:lnTo>
                  <a:pt x="285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92544" y="4154015"/>
            <a:ext cx="238760" cy="723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b="1" spc="-5" dirty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ects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1E0ED758-202D-E135-8852-4CD21129EA3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19800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90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V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b="1" i="1" spc="-60" dirty="0">
                <a:solidFill>
                  <a:srgbClr val="CC6600"/>
                </a:solidFill>
                <a:latin typeface="Arial"/>
                <a:cs typeface="Arial"/>
              </a:rPr>
              <a:t>Attribute</a:t>
            </a:r>
            <a:r>
              <a:rPr b="1" i="1" spc="-35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b="1" i="1" spc="-125" dirty="0">
                <a:solidFill>
                  <a:srgbClr val="CC6600"/>
                </a:solidFill>
                <a:latin typeface="Arial"/>
                <a:cs typeface="Arial"/>
              </a:rPr>
              <a:t>values</a:t>
            </a:r>
            <a:r>
              <a:rPr b="1" i="1" spc="-2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pc="-95" dirty="0"/>
              <a:t>are</a:t>
            </a:r>
            <a:r>
              <a:rPr spc="-30" dirty="0"/>
              <a:t> </a:t>
            </a:r>
            <a:r>
              <a:rPr spc="-100" dirty="0"/>
              <a:t>numbers</a:t>
            </a:r>
            <a:r>
              <a:rPr spc="-20" dirty="0"/>
              <a:t> </a:t>
            </a:r>
            <a:r>
              <a:rPr spc="25" dirty="0"/>
              <a:t>or</a:t>
            </a:r>
            <a:r>
              <a:rPr spc="-25" dirty="0"/>
              <a:t> </a:t>
            </a:r>
            <a:r>
              <a:rPr spc="-110" dirty="0"/>
              <a:t>symbols</a:t>
            </a:r>
            <a:r>
              <a:rPr spc="-25" dirty="0"/>
              <a:t> </a:t>
            </a:r>
            <a:r>
              <a:rPr spc="-140" dirty="0"/>
              <a:t>assigned</a:t>
            </a:r>
            <a:r>
              <a:rPr spc="-35" dirty="0"/>
              <a:t> </a:t>
            </a:r>
            <a:r>
              <a:rPr spc="25" dirty="0"/>
              <a:t>to</a:t>
            </a:r>
            <a:r>
              <a:rPr spc="-30" dirty="0"/>
              <a:t> </a:t>
            </a:r>
            <a:r>
              <a:rPr spc="-145" dirty="0"/>
              <a:t>an</a:t>
            </a:r>
            <a:r>
              <a:rPr spc="-35" dirty="0"/>
              <a:t> attribute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185" dirty="0"/>
              <a:t>a</a:t>
            </a:r>
            <a:r>
              <a:rPr spc="-35" dirty="0"/>
              <a:t> </a:t>
            </a:r>
            <a:r>
              <a:rPr spc="-55" dirty="0"/>
              <a:t>particular</a:t>
            </a:r>
            <a:r>
              <a:rPr spc="-25" dirty="0"/>
              <a:t> </a:t>
            </a:r>
            <a:r>
              <a:rPr spc="-55" dirty="0"/>
              <a:t>object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Font typeface="Cambria"/>
              <a:buChar char="◾"/>
            </a:pPr>
            <a:endParaRPr sz="2100" dirty="0"/>
          </a:p>
          <a:p>
            <a:pPr marL="330835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spc="-15" dirty="0"/>
              <a:t>D</a:t>
            </a:r>
            <a:r>
              <a:rPr spc="-5" dirty="0"/>
              <a:t>i</a:t>
            </a:r>
            <a:r>
              <a:rPr spc="-180" dirty="0"/>
              <a:t>s</a:t>
            </a:r>
            <a:r>
              <a:rPr spc="55" dirty="0"/>
              <a:t>t</a:t>
            </a:r>
            <a:r>
              <a:rPr spc="-15" dirty="0"/>
              <a:t>i</a:t>
            </a:r>
            <a:r>
              <a:rPr spc="-105" dirty="0"/>
              <a:t>n</a:t>
            </a:r>
            <a:r>
              <a:rPr spc="-120" dirty="0"/>
              <a:t>c</a:t>
            </a:r>
            <a:r>
              <a:rPr spc="55" dirty="0"/>
              <a:t>t</a:t>
            </a:r>
            <a:r>
              <a:rPr spc="-15" dirty="0"/>
              <a:t>i</a:t>
            </a:r>
            <a:r>
              <a:rPr spc="-35" dirty="0"/>
              <a:t>o</a:t>
            </a:r>
            <a:r>
              <a:rPr spc="-80" dirty="0"/>
              <a:t>n</a:t>
            </a:r>
            <a:r>
              <a:rPr spc="-40" dirty="0"/>
              <a:t> </a:t>
            </a:r>
            <a:r>
              <a:rPr spc="-105" dirty="0"/>
              <a:t>b</a:t>
            </a:r>
            <a:r>
              <a:rPr spc="-135" dirty="0"/>
              <a:t>e</a:t>
            </a:r>
            <a:r>
              <a:rPr spc="55" dirty="0"/>
              <a:t>t</a:t>
            </a:r>
            <a:r>
              <a:rPr spc="-65" dirty="0"/>
              <a:t>w</a:t>
            </a:r>
            <a:r>
              <a:rPr spc="-135" dirty="0"/>
              <a:t>ee</a:t>
            </a:r>
            <a:r>
              <a:rPr spc="-80" dirty="0"/>
              <a:t>n</a:t>
            </a:r>
            <a:r>
              <a:rPr spc="-40" dirty="0"/>
              <a:t> </a:t>
            </a:r>
            <a:r>
              <a:rPr spc="-210" dirty="0"/>
              <a:t>a</a:t>
            </a:r>
            <a:r>
              <a:rPr spc="55" dirty="0"/>
              <a:t>tt</a:t>
            </a:r>
            <a:r>
              <a:rPr spc="65" dirty="0"/>
              <a:t>r</a:t>
            </a:r>
            <a:r>
              <a:rPr spc="-15" dirty="0"/>
              <a:t>i</a:t>
            </a:r>
            <a:r>
              <a:rPr spc="-105" dirty="0"/>
              <a:t>bu</a:t>
            </a:r>
            <a:r>
              <a:rPr spc="55" dirty="0"/>
              <a:t>t</a:t>
            </a:r>
            <a:r>
              <a:rPr spc="-135" dirty="0"/>
              <a:t>e</a:t>
            </a:r>
            <a:r>
              <a:rPr spc="-165" dirty="0"/>
              <a:t>s</a:t>
            </a:r>
            <a:r>
              <a:rPr spc="-30" dirty="0"/>
              <a:t> </a:t>
            </a:r>
            <a:r>
              <a:rPr spc="-210" dirty="0"/>
              <a:t>a</a:t>
            </a:r>
            <a:r>
              <a:rPr spc="-105" dirty="0"/>
              <a:t>n</a:t>
            </a:r>
            <a:r>
              <a:rPr spc="-65" dirty="0"/>
              <a:t>d</a:t>
            </a:r>
            <a:r>
              <a:rPr spc="-40" dirty="0"/>
              <a:t> </a:t>
            </a:r>
            <a:r>
              <a:rPr spc="-210" dirty="0"/>
              <a:t>a</a:t>
            </a:r>
            <a:r>
              <a:rPr spc="55" dirty="0"/>
              <a:t>tt</a:t>
            </a:r>
            <a:r>
              <a:rPr spc="65" dirty="0"/>
              <a:t>r</a:t>
            </a:r>
            <a:r>
              <a:rPr spc="-15" dirty="0"/>
              <a:t>i</a:t>
            </a:r>
            <a:r>
              <a:rPr spc="-105" dirty="0"/>
              <a:t>bu</a:t>
            </a:r>
            <a:r>
              <a:rPr spc="55" dirty="0"/>
              <a:t>t</a:t>
            </a:r>
            <a:r>
              <a:rPr spc="-110" dirty="0"/>
              <a:t>e</a:t>
            </a:r>
            <a:r>
              <a:rPr spc="-35" dirty="0"/>
              <a:t> </a:t>
            </a:r>
            <a:r>
              <a:rPr spc="-120" dirty="0"/>
              <a:t>v</a:t>
            </a:r>
            <a:r>
              <a:rPr spc="-210" dirty="0"/>
              <a:t>a</a:t>
            </a:r>
            <a:r>
              <a:rPr spc="-15" dirty="0"/>
              <a:t>l</a:t>
            </a:r>
            <a:r>
              <a:rPr spc="-105" dirty="0"/>
              <a:t>u</a:t>
            </a:r>
            <a:r>
              <a:rPr spc="-135" dirty="0"/>
              <a:t>e</a:t>
            </a:r>
            <a:r>
              <a:rPr spc="-165" dirty="0"/>
              <a:t>s</a:t>
            </a:r>
          </a:p>
          <a:p>
            <a:pPr marL="654685" lvl="1" indent="-306705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4685" algn="l"/>
                <a:tab pos="655320" algn="l"/>
              </a:tabLst>
            </a:pP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mapped</a:t>
            </a: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200" dirty="0">
              <a:latin typeface="Trebuchet MS"/>
              <a:cs typeface="Trebuchet MS"/>
            </a:endParaRPr>
          </a:p>
          <a:p>
            <a:pPr marL="956310" lvl="2" indent="-301625">
              <a:lnSpc>
                <a:spcPct val="100000"/>
              </a:lnSpc>
              <a:spcBef>
                <a:spcPts val="655"/>
              </a:spcBef>
              <a:buClr>
                <a:srgbClr val="5ECCF3"/>
              </a:buClr>
              <a:buSzPct val="72727"/>
              <a:buFont typeface="Cambria"/>
              <a:buChar char="◾"/>
              <a:tabLst>
                <a:tab pos="956310" algn="l"/>
                <a:tab pos="956944" algn="l"/>
              </a:tabLst>
            </a:pPr>
            <a:r>
              <a:rPr sz="1100" spc="-100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height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measured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feet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meters</a:t>
            </a:r>
            <a:endParaRPr sz="1100" dirty="0">
              <a:latin typeface="Trebuchet MS"/>
              <a:cs typeface="Trebuchet MS"/>
            </a:endParaRPr>
          </a:p>
          <a:p>
            <a:pPr marL="654685" lvl="1" indent="-306705">
              <a:lnSpc>
                <a:spcPct val="100000"/>
              </a:lnSpc>
              <a:spcBef>
                <a:spcPts val="69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4685" algn="l"/>
                <a:tab pos="655320" algn="l"/>
              </a:tabLst>
            </a:pP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mapped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200" dirty="0">
              <a:latin typeface="Trebuchet MS"/>
              <a:cs typeface="Trebuchet MS"/>
            </a:endParaRPr>
          </a:p>
          <a:p>
            <a:pPr marL="956310" lvl="2" indent="-301625">
              <a:lnSpc>
                <a:spcPct val="100000"/>
              </a:lnSpc>
              <a:spcBef>
                <a:spcPts val="750"/>
              </a:spcBef>
              <a:buClr>
                <a:srgbClr val="5ECCF3"/>
              </a:buClr>
              <a:buSzPct val="72727"/>
              <a:buFont typeface="Cambria"/>
              <a:buChar char="◾"/>
              <a:tabLst>
                <a:tab pos="956310" algn="l"/>
                <a:tab pos="956944" algn="l"/>
              </a:tabLst>
            </a:pPr>
            <a:r>
              <a:rPr sz="1100" spc="-100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Attribute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12745"/>
                </a:solidFill>
                <a:latin typeface="Trebuchet MS"/>
                <a:cs typeface="Trebuchet MS"/>
              </a:rPr>
              <a:t>ID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age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are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integers</a:t>
            </a:r>
            <a:endParaRPr sz="1100" dirty="0">
              <a:latin typeface="Trebuchet MS"/>
              <a:cs typeface="Trebuchet MS"/>
            </a:endParaRPr>
          </a:p>
          <a:p>
            <a:pPr marL="654685" marR="5080" lvl="1" indent="-306070">
              <a:lnSpc>
                <a:spcPts val="1700"/>
              </a:lnSpc>
              <a:spcBef>
                <a:spcPts val="8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07390" algn="l"/>
                <a:tab pos="708025" algn="l"/>
              </a:tabLst>
            </a:pPr>
            <a:r>
              <a:rPr dirty="0"/>
              <a:t>	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But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properties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than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properties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used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represent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attribute</a:t>
            </a:r>
            <a:endParaRPr sz="1500" dirty="0">
              <a:latin typeface="Arial MT"/>
              <a:cs typeface="Arial MT"/>
            </a:endParaRPr>
          </a:p>
          <a:p>
            <a:pPr marL="924560" lvl="2" indent="-269875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24560" algn="l"/>
                <a:tab pos="925194" algn="l"/>
              </a:tabLst>
            </a:pPr>
            <a:r>
              <a:rPr sz="1400" spc="-100" dirty="0">
                <a:solidFill>
                  <a:srgbClr val="212745"/>
                </a:solidFill>
                <a:latin typeface="Arial MT"/>
                <a:cs typeface="Arial MT"/>
              </a:rPr>
              <a:t>Example:</a:t>
            </a:r>
            <a:r>
              <a:rPr sz="14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ID 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has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no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limit,</a:t>
            </a:r>
            <a:r>
              <a:rPr sz="14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age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has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maximum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minimum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4ED4C20-AA1D-4A80-E078-CAD7DDB32D7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r>
              <a:rPr sz="2800" spc="-415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85" dirty="0">
                <a:solidFill>
                  <a:srgbClr val="FFFFFF"/>
                </a:solidFill>
              </a:rPr>
              <a:t>Y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584196"/>
            <a:ext cx="2313940" cy="23590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Nominal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Binary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45" dirty="0">
                <a:solidFill>
                  <a:srgbClr val="212745"/>
                </a:solidFill>
                <a:latin typeface="Verdana"/>
                <a:cs typeface="Verdana"/>
              </a:rPr>
              <a:t>Ordinal</a:t>
            </a:r>
            <a:endParaRPr sz="18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4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spc="-3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spc="-42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qua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3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spc="-32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Interval-scaled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Ratio-scaled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61EDEF3-70C4-8C53-0E92-58739B874A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r>
              <a:rPr sz="2800" spc="-415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85" dirty="0">
                <a:solidFill>
                  <a:srgbClr val="FFFFFF"/>
                </a:solidFill>
              </a:rPr>
              <a:t>Y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17446"/>
            <a:ext cx="6798945" cy="42383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31775" algn="l"/>
              </a:tabLst>
            </a:pP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Nominal: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categories,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states,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“names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things”</a:t>
            </a:r>
            <a:r>
              <a:rPr lang="en-US" sz="1500" spc="-50" dirty="0">
                <a:solidFill>
                  <a:srgbClr val="212745"/>
                </a:solidFill>
                <a:latin typeface="Arial MT"/>
                <a:cs typeface="Arial MT"/>
              </a:rPr>
              <a:t>. No meaningful order</a:t>
            </a:r>
            <a:endParaRPr sz="15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Hair_color</a:t>
            </a:r>
            <a:r>
              <a:rPr sz="1400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{</a:t>
            </a:r>
            <a:r>
              <a:rPr sz="1400" i="1" spc="-135" dirty="0">
                <a:solidFill>
                  <a:srgbClr val="212745"/>
                </a:solidFill>
                <a:latin typeface="Trebuchet MS"/>
                <a:cs typeface="Trebuchet MS"/>
              </a:rPr>
              <a:t>auburn,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black,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0" dirty="0">
                <a:solidFill>
                  <a:srgbClr val="212745"/>
                </a:solidFill>
                <a:latin typeface="Trebuchet MS"/>
                <a:cs typeface="Trebuchet MS"/>
              </a:rPr>
              <a:t>blond,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85" dirty="0">
                <a:solidFill>
                  <a:srgbClr val="212745"/>
                </a:solidFill>
                <a:latin typeface="Trebuchet MS"/>
                <a:cs typeface="Trebuchet MS"/>
              </a:rPr>
              <a:t>brown,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90" dirty="0">
                <a:solidFill>
                  <a:srgbClr val="212745"/>
                </a:solidFill>
                <a:latin typeface="Trebuchet MS"/>
                <a:cs typeface="Trebuchet MS"/>
              </a:rPr>
              <a:t>grey,</a:t>
            </a:r>
            <a:r>
              <a:rPr sz="1400" i="1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85" dirty="0">
                <a:solidFill>
                  <a:srgbClr val="212745"/>
                </a:solidFill>
                <a:latin typeface="Trebuchet MS"/>
                <a:cs typeface="Trebuchet MS"/>
              </a:rPr>
              <a:t>red,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white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marital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status,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occupation,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ID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Arial MT"/>
                <a:cs typeface="Arial MT"/>
              </a:rPr>
              <a:t>numbers,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zip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codes</a:t>
            </a:r>
            <a:endParaRPr sz="14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6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Also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known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categorical</a:t>
            </a:r>
            <a:r>
              <a:rPr sz="14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qualitative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lang="en-US" sz="1400" spc="-110" dirty="0">
              <a:solidFill>
                <a:srgbClr val="212745"/>
              </a:solidFill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6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lang="en-US" sz="1400" dirty="0">
                <a:latin typeface="Arial MT"/>
                <a:cs typeface="Arial MT"/>
              </a:rPr>
              <a:t>Categories as numbers but mathematical operations are not meaningful</a:t>
            </a:r>
            <a:endParaRPr sz="1400" dirty="0">
              <a:latin typeface="Arial MT"/>
              <a:cs typeface="Arial MT"/>
            </a:endParaRPr>
          </a:p>
          <a:p>
            <a:pPr marL="231775" indent="-21907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31775" algn="l"/>
              </a:tabLst>
            </a:pP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b="1" spc="-6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1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500" b="1" spc="-20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500" b="1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2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0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1)</a:t>
            </a:r>
            <a:r>
              <a:rPr lang="en-US" sz="1500" spc="-50" dirty="0">
                <a:solidFill>
                  <a:srgbClr val="212745"/>
                </a:solidFill>
                <a:latin typeface="Arial MT"/>
                <a:cs typeface="Arial MT"/>
              </a:rPr>
              <a:t>[Boolean]</a:t>
            </a:r>
            <a:endParaRPr sz="15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u="sng" spc="-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Symmetric</a:t>
            </a:r>
            <a:r>
              <a:rPr sz="1400" u="sng" spc="-4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7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binary</a:t>
            </a: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both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outcomes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Arial MT"/>
                <a:cs typeface="Arial MT"/>
              </a:rPr>
              <a:t>equally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important</a:t>
            </a:r>
            <a:endParaRPr sz="1400" dirty="0">
              <a:latin typeface="Arial MT"/>
              <a:cs typeface="Arial MT"/>
            </a:endParaRPr>
          </a:p>
          <a:p>
            <a:pPr marL="955675" lvl="2" indent="-29527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4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u="sng" spc="-13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A</a:t>
            </a:r>
            <a:r>
              <a:rPr sz="1400" u="sng" spc="-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s</a:t>
            </a:r>
            <a:r>
              <a:rPr sz="1400" u="sng" spc="-12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y</a:t>
            </a:r>
            <a:r>
              <a:rPr sz="1400" u="sng" spc="-13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mme</a:t>
            </a:r>
            <a:r>
              <a:rPr sz="1400" u="sng" spc="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t</a:t>
            </a:r>
            <a:r>
              <a:rPr sz="1400" u="sng" spc="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r</a:t>
            </a:r>
            <a:r>
              <a:rPr sz="14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i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c</a:t>
            </a:r>
            <a:r>
              <a:rPr sz="1400" u="sng" spc="-4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1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b</a:t>
            </a:r>
            <a:r>
              <a:rPr sz="14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i</a:t>
            </a:r>
            <a:r>
              <a:rPr sz="1400" u="sng" spc="-1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n</a:t>
            </a:r>
            <a:r>
              <a:rPr sz="1400" u="sng" spc="-2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a</a:t>
            </a:r>
            <a:r>
              <a:rPr sz="1400" u="sng" spc="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r</a:t>
            </a:r>
            <a:r>
              <a:rPr sz="1400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y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me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  <a:p>
            <a:pPr marL="955675" lvl="2" indent="-29527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me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ga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955675" lvl="2" indent="-295275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Convention: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assign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1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most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important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outcome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(e.g.,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HIV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positive)</a:t>
            </a:r>
            <a:endParaRPr sz="1400" dirty="0">
              <a:latin typeface="Arial MT"/>
              <a:cs typeface="Arial MT"/>
            </a:endParaRPr>
          </a:p>
          <a:p>
            <a:pPr marL="231775" marR="5080" indent="-219075">
              <a:lnSpc>
                <a:spcPts val="1580"/>
              </a:lnSpc>
              <a:spcBef>
                <a:spcPts val="107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31775" algn="l"/>
              </a:tabLst>
            </a:pPr>
            <a:r>
              <a:rPr sz="1500" b="1" spc="-130" dirty="0">
                <a:solidFill>
                  <a:srgbClr val="212745"/>
                </a:solidFill>
                <a:latin typeface="Verdana"/>
                <a:cs typeface="Verdana"/>
              </a:rPr>
              <a:t>Ordinal: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have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meaningful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order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(ranking)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magnitude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between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successive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n.</a:t>
            </a:r>
            <a:endParaRPr sz="1500" dirty="0">
              <a:latin typeface="Arial MT"/>
              <a:cs typeface="Arial MT"/>
            </a:endParaRPr>
          </a:p>
          <a:p>
            <a:pPr marL="574675" lvl="1" indent="-257175">
              <a:lnSpc>
                <a:spcPct val="100000"/>
              </a:lnSpc>
              <a:spcBef>
                <a:spcPts val="6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574040" algn="l"/>
                <a:tab pos="574675" algn="l"/>
              </a:tabLst>
            </a:pP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400" i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Arial MT"/>
                <a:cs typeface="Arial MT"/>
              </a:rPr>
              <a:t>{</a:t>
            </a:r>
            <a:r>
              <a:rPr sz="1400" i="1" spc="-150" dirty="0">
                <a:solidFill>
                  <a:srgbClr val="212745"/>
                </a:solidFill>
                <a:latin typeface="Trebuchet MS"/>
                <a:cs typeface="Trebuchet MS"/>
              </a:rPr>
              <a:t>small,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medium,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5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400" spc="-150" dirty="0">
                <a:solidFill>
                  <a:srgbClr val="212745"/>
                </a:solidFill>
                <a:latin typeface="Arial MT"/>
                <a:cs typeface="Arial MT"/>
              </a:rPr>
              <a:t>}</a:t>
            </a:r>
            <a:r>
              <a:rPr sz="1400" i="1" spc="-15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grades,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army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rankings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DA19032-7661-B069-D40E-09587C6AF9A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26610" y="6258276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20" dirty="0">
                <a:solidFill>
                  <a:srgbClr val="FFFFFF"/>
                </a:solidFill>
              </a:rPr>
              <a:t>E</a:t>
            </a:r>
            <a:r>
              <a:rPr sz="2800" spc="-25" dirty="0">
                <a:solidFill>
                  <a:srgbClr val="FFFFFF"/>
                </a:solidFill>
              </a:rPr>
              <a:t>R</a:t>
            </a:r>
            <a:r>
              <a:rPr sz="2800" spc="110" dirty="0">
                <a:solidFill>
                  <a:srgbClr val="FFFFFF"/>
                </a:solidFill>
              </a:rPr>
              <a:t>IC</a:t>
            </a:r>
            <a:r>
              <a:rPr sz="2800" spc="-345" dirty="0">
                <a:solidFill>
                  <a:srgbClr val="FFFFFF"/>
                </a:solidFill>
              </a:rPr>
              <a:t> 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85" dirty="0">
                <a:solidFill>
                  <a:srgbClr val="FFFFFF"/>
                </a:solidFill>
              </a:rPr>
              <a:t>Y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176271"/>
            <a:ext cx="7584440" cy="3805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31775" algn="l"/>
              </a:tabLst>
            </a:pPr>
            <a:r>
              <a:rPr lang="en-US" sz="1700" spc="250" dirty="0">
                <a:solidFill>
                  <a:srgbClr val="212745"/>
                </a:solidFill>
                <a:latin typeface="Trebuchet MS"/>
                <a:cs typeface="Trebuchet MS"/>
              </a:rPr>
              <a:t>Measurable </a:t>
            </a:r>
            <a:r>
              <a:rPr sz="1700" spc="25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ua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231775" indent="-219075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31775" algn="l"/>
              </a:tabLst>
            </a:pPr>
            <a:r>
              <a:rPr sz="1700" spc="2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um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bu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 dirty="0">
              <a:latin typeface="Trebuchet MS"/>
              <a:cs typeface="Trebuchet MS"/>
            </a:endParaRPr>
          </a:p>
          <a:p>
            <a:pPr marL="231775" indent="-219075">
              <a:lnSpc>
                <a:spcPct val="100000"/>
              </a:lnSpc>
              <a:spcBef>
                <a:spcPts val="55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31775" algn="l"/>
              </a:tabLst>
            </a:pPr>
            <a:r>
              <a:rPr sz="1700" b="1" spc="5" dirty="0">
                <a:solidFill>
                  <a:srgbClr val="212745"/>
                </a:solidFill>
                <a:latin typeface="Trebuchet MS"/>
                <a:cs typeface="Trebuchet MS"/>
              </a:rPr>
              <a:t>Interval</a:t>
            </a:r>
            <a:endParaRPr sz="1700" dirty="0">
              <a:latin typeface="Trebuchet MS"/>
              <a:cs typeface="Trebuchet MS"/>
            </a:endParaRPr>
          </a:p>
          <a:p>
            <a:pPr marL="955675" lvl="1" indent="-295910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7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q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b="1" spc="-215" dirty="0">
                <a:solidFill>
                  <a:srgbClr val="212745"/>
                </a:solidFill>
                <a:latin typeface="Verdana"/>
                <a:cs typeface="Verdana"/>
              </a:rPr>
              <a:t>-s</a:t>
            </a:r>
            <a:r>
              <a:rPr sz="1400" b="1" spc="-13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45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ed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un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955675" lvl="1" indent="-29591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17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lang="en-US" sz="1400" spc="85" dirty="0">
                <a:solidFill>
                  <a:srgbClr val="212745"/>
                </a:solidFill>
                <a:latin typeface="Arial MT"/>
                <a:cs typeface="Arial MT"/>
              </a:rPr>
              <a:t> and can be positive, 0 , negative</a:t>
            </a:r>
            <a:endParaRPr sz="1400" dirty="0">
              <a:latin typeface="Arial MT"/>
              <a:cs typeface="Arial MT"/>
            </a:endParaRPr>
          </a:p>
          <a:p>
            <a:pPr marL="1298575" lvl="2" indent="-295275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1297940" algn="l"/>
                <a:tab pos="1298575" algn="l"/>
              </a:tabLst>
            </a:pPr>
            <a:r>
              <a:rPr sz="1400" spc="-2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5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6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i="1" spc="-275" dirty="0">
                <a:solidFill>
                  <a:srgbClr val="212745"/>
                </a:solidFill>
                <a:latin typeface="Trebuchet MS"/>
                <a:cs typeface="Trebuchet MS"/>
              </a:rPr>
              <a:t>˚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5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i="1" spc="-275" dirty="0">
                <a:solidFill>
                  <a:srgbClr val="212745"/>
                </a:solidFill>
                <a:latin typeface="Trebuchet MS"/>
                <a:cs typeface="Trebuchet MS"/>
              </a:rPr>
              <a:t>˚</a:t>
            </a:r>
            <a:r>
              <a:rPr sz="1400" i="1" spc="-2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i="1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955675" lvl="1" indent="-295910">
              <a:lnSpc>
                <a:spcPct val="100000"/>
              </a:lnSpc>
              <a:spcBef>
                <a:spcPts val="6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30" dirty="0">
                <a:solidFill>
                  <a:srgbClr val="212745"/>
                </a:solidFill>
                <a:latin typeface="Arial MT"/>
                <a:cs typeface="Arial MT"/>
              </a:rPr>
              <a:t>No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true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zero-point</a:t>
            </a:r>
            <a:endParaRPr sz="1400" dirty="0">
              <a:latin typeface="Arial MT"/>
              <a:cs typeface="Arial MT"/>
            </a:endParaRPr>
          </a:p>
          <a:p>
            <a:pPr marL="231775" indent="-219075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31775" algn="l"/>
              </a:tabLst>
            </a:pPr>
            <a:r>
              <a:rPr sz="1700" b="1" spc="20" dirty="0">
                <a:solidFill>
                  <a:srgbClr val="212745"/>
                </a:solidFill>
                <a:latin typeface="Trebuchet MS"/>
                <a:cs typeface="Trebuchet MS"/>
              </a:rPr>
              <a:t>Ratio</a:t>
            </a:r>
            <a:endParaRPr sz="1700" dirty="0">
              <a:latin typeface="Trebuchet MS"/>
              <a:cs typeface="Trebuchet MS"/>
            </a:endParaRPr>
          </a:p>
          <a:p>
            <a:pPr marL="955675" lvl="1" indent="-29591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Inhe</a:t>
            </a:r>
            <a:r>
              <a:rPr sz="1400" spc="5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400" b="1" spc="-14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11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21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400" b="1" spc="-15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b="1" spc="-14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35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endParaRPr sz="1400" dirty="0">
              <a:latin typeface="Verdana"/>
              <a:cs typeface="Verdana"/>
            </a:endParaRPr>
          </a:p>
          <a:p>
            <a:pPr marL="955675" marR="5080" lvl="1" indent="-295275">
              <a:lnSpc>
                <a:spcPct val="77100"/>
              </a:lnSpc>
              <a:spcBef>
                <a:spcPts val="10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55040" algn="l"/>
                <a:tab pos="955675" algn="l"/>
              </a:tabLst>
            </a:pP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Arial MT"/>
                <a:cs typeface="Arial MT"/>
              </a:rPr>
              <a:t>speak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being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order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magnitude</a:t>
            </a:r>
            <a:r>
              <a:rPr sz="14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larger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than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unit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measurement </a:t>
            </a:r>
            <a:r>
              <a:rPr sz="1400" spc="-3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10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˚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wi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6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5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400" spc="-5" dirty="0">
                <a:solidFill>
                  <a:srgbClr val="212745"/>
                </a:solidFill>
                <a:latin typeface="Arial MT"/>
                <a:cs typeface="Arial MT"/>
              </a:rPr>
              <a:t>˚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).</a:t>
            </a:r>
            <a:endParaRPr sz="1400" dirty="0">
              <a:latin typeface="Arial MT"/>
              <a:cs typeface="Arial MT"/>
            </a:endParaRPr>
          </a:p>
          <a:p>
            <a:pPr marL="1298575" lvl="2" indent="-295275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1297940" algn="l"/>
                <a:tab pos="1298575" algn="l"/>
              </a:tabLst>
            </a:pPr>
            <a:r>
              <a:rPr sz="1400" spc="-10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4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1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i="1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2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i="1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9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i="1" spc="-2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i="1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i="1" spc="-2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i="1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30" dirty="0">
                <a:solidFill>
                  <a:srgbClr val="212745"/>
                </a:solidFill>
                <a:latin typeface="Trebuchet MS"/>
                <a:cs typeface="Trebuchet MS"/>
              </a:rPr>
              <a:t>mo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9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17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i="1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20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lang="en-US" sz="1400" i="1" spc="-75" dirty="0">
                <a:solidFill>
                  <a:srgbClr val="212745"/>
                </a:solidFill>
                <a:latin typeface="Trebuchet MS"/>
                <a:cs typeface="Trebuchet MS"/>
              </a:rPr>
              <a:t>, years of </a:t>
            </a:r>
            <a:r>
              <a:rPr lang="en-US" sz="1400" i="1" spc="-75" dirty="0" err="1">
                <a:solidFill>
                  <a:srgbClr val="212745"/>
                </a:solidFill>
                <a:latin typeface="Trebuchet MS"/>
                <a:cs typeface="Trebuchet MS"/>
              </a:rPr>
              <a:t>experience,height,weight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056E83A-5405-EF64-21EB-BA814BB0D5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4" dirty="0">
                <a:solidFill>
                  <a:srgbClr val="FFFFFF"/>
                </a:solidFill>
              </a:rPr>
              <a:t>R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200" dirty="0">
                <a:solidFill>
                  <a:srgbClr val="FFFFFF"/>
                </a:solidFill>
              </a:rPr>
              <a:t>R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85" dirty="0">
                <a:solidFill>
                  <a:srgbClr val="FFFFFF"/>
                </a:solidFill>
              </a:rPr>
              <a:t>IES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90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V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2109215"/>
            <a:ext cx="5493385" cy="177927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8135" marR="5080" indent="-306070">
              <a:lnSpc>
                <a:spcPts val="1700"/>
              </a:lnSpc>
              <a:spcBef>
                <a:spcPts val="43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depends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following </a:t>
            </a:r>
            <a:r>
              <a:rPr sz="1700" spc="-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7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42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poss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254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  <a:tab pos="1945639" algn="l"/>
                <a:tab pos="2220595" algn="l"/>
              </a:tabLst>
            </a:pP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Distinctness:	</a:t>
            </a:r>
            <a:r>
              <a:rPr sz="1900" spc="110" dirty="0">
                <a:solidFill>
                  <a:srgbClr val="212745"/>
                </a:solidFill>
                <a:latin typeface="Trebuchet MS"/>
                <a:cs typeface="Trebuchet MS"/>
              </a:rPr>
              <a:t>=	</a:t>
            </a:r>
            <a:r>
              <a:rPr sz="1900" dirty="0">
                <a:solidFill>
                  <a:srgbClr val="212745"/>
                </a:solidFill>
                <a:latin typeface="Symbol"/>
                <a:cs typeface="Symbol"/>
              </a:rPr>
              <a:t></a:t>
            </a:r>
            <a:endParaRPr sz="1900">
              <a:latin typeface="Symbol"/>
              <a:cs typeface="Symbol"/>
            </a:endParaRPr>
          </a:p>
          <a:p>
            <a:pPr marL="642620" lvl="1" indent="-30607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  <a:tab pos="1945639" algn="l"/>
                <a:tab pos="2220595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Order:	</a:t>
            </a:r>
            <a:r>
              <a:rPr sz="1900" spc="110" dirty="0">
                <a:solidFill>
                  <a:srgbClr val="212745"/>
                </a:solidFill>
                <a:latin typeface="Trebuchet MS"/>
                <a:cs typeface="Trebuchet MS"/>
              </a:rPr>
              <a:t>&lt;	&gt;</a:t>
            </a:r>
            <a:endParaRPr sz="1900">
              <a:latin typeface="Trebuchet MS"/>
              <a:cs typeface="Trebuchet MS"/>
            </a:endParaRPr>
          </a:p>
          <a:p>
            <a:pPr marL="642620" lvl="1" indent="-306070">
              <a:lnSpc>
                <a:spcPts val="2095"/>
              </a:lnSpc>
              <a:spcBef>
                <a:spcPts val="6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  <a:tab pos="1998345" algn="l"/>
                <a:tab pos="2272665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Differences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	</a:t>
            </a:r>
            <a:r>
              <a:rPr sz="1900" spc="110" dirty="0">
                <a:solidFill>
                  <a:srgbClr val="212745"/>
                </a:solidFill>
                <a:latin typeface="Trebuchet MS"/>
                <a:cs typeface="Trebuchet MS"/>
              </a:rPr>
              <a:t>+	</a:t>
            </a:r>
            <a:r>
              <a:rPr sz="1900" spc="-8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endParaRPr sz="1900">
              <a:latin typeface="Trebuchet MS"/>
              <a:cs typeface="Trebuchet MS"/>
            </a:endParaRPr>
          </a:p>
          <a:p>
            <a:pPr marL="641985">
              <a:lnSpc>
                <a:spcPts val="1614"/>
              </a:lnSpc>
            </a:pP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meaningful: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689" y="3987800"/>
            <a:ext cx="1189355" cy="4464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8135" marR="5080" indent="-306070">
              <a:lnSpc>
                <a:spcPts val="1510"/>
              </a:lnSpc>
              <a:spcBef>
                <a:spcPts val="3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22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7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e 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fu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4802" y="3937000"/>
            <a:ext cx="327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" algn="l"/>
              </a:tabLst>
            </a:pPr>
            <a:r>
              <a:rPr sz="1900" spc="90" dirty="0">
                <a:solidFill>
                  <a:srgbClr val="212745"/>
                </a:solidFill>
                <a:latin typeface="Trebuchet MS"/>
                <a:cs typeface="Trebuchet MS"/>
              </a:rPr>
              <a:t>*	</a:t>
            </a:r>
            <a:r>
              <a:rPr sz="1900" spc="-465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689" y="4649216"/>
            <a:ext cx="5040630" cy="1244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Interval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attribute: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distinctness,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order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meaningful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differences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Ratio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attribute: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properties/operations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0267EE2-5FB0-C563-68B2-2624E264B6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14" dirty="0">
                <a:solidFill>
                  <a:srgbClr val="FFFFFF"/>
                </a:solidFill>
              </a:rPr>
              <a:t>R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200" dirty="0">
                <a:solidFill>
                  <a:srgbClr val="FFFFFF"/>
                </a:solidFill>
              </a:rPr>
              <a:t>R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85" dirty="0">
                <a:solidFill>
                  <a:srgbClr val="FFFFFF"/>
                </a:solidFill>
              </a:rPr>
              <a:t>IES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30" dirty="0">
                <a:solidFill>
                  <a:srgbClr val="FFFFFF"/>
                </a:solidFill>
              </a:rPr>
              <a:t>I</a:t>
            </a:r>
            <a:r>
              <a:rPr sz="2800" spc="-65" dirty="0">
                <a:solidFill>
                  <a:srgbClr val="FFFFFF"/>
                </a:solidFill>
              </a:rPr>
              <a:t>B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90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V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82" y="2375731"/>
            <a:ext cx="8191631" cy="1984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30225" y="4443476"/>
            <a:ext cx="39046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40" dirty="0">
                <a:latin typeface="Trebuchet MS"/>
                <a:cs typeface="Trebuchet MS"/>
              </a:rPr>
              <a:t>https://</a:t>
            </a:r>
            <a:r>
              <a:rPr sz="600" spc="-40" dirty="0">
                <a:latin typeface="Trebuchet MS"/>
                <a:cs typeface="Trebuchet MS"/>
                <a:hlinkClick r:id="rId3"/>
              </a:rPr>
              <a:t>www.graphpad.com/support/faq/what-is-the-difference-between-ordinal-interval-and-ratio-variables-why-should-i-care/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10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3874A32-5B5C-6FE5-383F-F070C1CB7C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5498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1857</Words>
  <Application>Microsoft Office PowerPoint</Application>
  <PresentationFormat>On-screen Show (4:3)</PresentationFormat>
  <Paragraphs>489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MT</vt:lpstr>
      <vt:lpstr>Calibri</vt:lpstr>
      <vt:lpstr>Cambria</vt:lpstr>
      <vt:lpstr>Courier New</vt:lpstr>
      <vt:lpstr>Symbol</vt:lpstr>
      <vt:lpstr>Times New Roman</vt:lpstr>
      <vt:lpstr>Trebuchet MS</vt:lpstr>
      <vt:lpstr>Verdana</vt:lpstr>
      <vt:lpstr>Office Theme</vt:lpstr>
      <vt:lpstr>      CS4038</vt:lpstr>
      <vt:lpstr> TODAY’S TOPICS</vt:lpstr>
      <vt:lpstr> WHAT IS DATA?</vt:lpstr>
      <vt:lpstr> ATTRIBUTE VALUES</vt:lpstr>
      <vt:lpstr> ATTRIBUTES TYPES</vt:lpstr>
      <vt:lpstr> ATTRIBUTES TYPES</vt:lpstr>
      <vt:lpstr> NUMERIC ATTRIBUTE TYPES</vt:lpstr>
      <vt:lpstr> PROPERTIES OF ATTRIBUTE VALUES</vt:lpstr>
      <vt:lpstr> PROPERTIES OF ATTRIBUTE VALUES</vt:lpstr>
      <vt:lpstr>PowerPoint Presentation</vt:lpstr>
      <vt:lpstr>PowerPoint Presentation</vt:lpstr>
      <vt:lpstr> DISCRETE VS. CONTINUOUS ATTRIBUTES</vt:lpstr>
      <vt:lpstr>CRITIQUES OF THE ATTRIBUTE  CATEGORIZATION</vt:lpstr>
      <vt:lpstr>TYPES OF DATA SETS</vt:lpstr>
      <vt:lpstr> IMPORTANT CHARACTERISTICS OF DATA SETS</vt:lpstr>
      <vt:lpstr> TYPES OF DATA SETS</vt:lpstr>
      <vt:lpstr> RECORD DATA</vt:lpstr>
      <vt:lpstr> DATA MATRIX</vt:lpstr>
      <vt:lpstr> DOCUMENT DATA</vt:lpstr>
      <vt:lpstr> TRANSACTION DATA</vt:lpstr>
      <vt:lpstr> GRAPH DATA</vt:lpstr>
      <vt:lpstr> ORDERED DATA</vt:lpstr>
      <vt:lpstr> ORDERED DATA</vt:lpstr>
      <vt:lpstr> ORDERED DATA</vt:lpstr>
      <vt:lpstr> AND MANY OTHER TYPES…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CS6029 / CS5041</dc:title>
  <cp:lastModifiedBy>Ms. Ayesha Liaqat</cp:lastModifiedBy>
  <cp:revision>3</cp:revision>
  <dcterms:created xsi:type="dcterms:W3CDTF">2024-01-29T03:56:10Z</dcterms:created>
  <dcterms:modified xsi:type="dcterms:W3CDTF">2024-01-29T05:15:13Z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2024-01-29T00:00:00Z</vt:filetime>
  </property>
</Properties>
</file>