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283" autoAdjust="0"/>
  </p:normalViewPr>
  <p:slideViewPr>
    <p:cSldViewPr>
      <p:cViewPr varScale="1">
        <p:scale>
          <a:sx n="60" d="100"/>
          <a:sy n="60" d="100"/>
        </p:scale>
        <p:origin x="18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43B91-BC4E-4B61-B84C-E414E4EF3F5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8ADE6-D13F-4B5E-9393-5CAE228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integ</a:t>
            </a:r>
            <a:r>
              <a:rPr lang="en-US" dirty="0"/>
              <a:t>: </a:t>
            </a:r>
            <a:r>
              <a:rPr lang="en-US" dirty="0" err="1"/>
              <a:t>customer_id</a:t>
            </a:r>
            <a:r>
              <a:rPr lang="en-US" dirty="0"/>
              <a:t> and </a:t>
            </a:r>
            <a:r>
              <a:rPr lang="en-US" dirty="0" err="1"/>
              <a:t>cust_id</a:t>
            </a:r>
            <a:r>
              <a:rPr lang="en-US" dirty="0"/>
              <a:t> in diff dbs. Same </a:t>
            </a:r>
            <a:r>
              <a:rPr lang="en-US" dirty="0" err="1"/>
              <a:t>Firstname</a:t>
            </a:r>
            <a:r>
              <a:rPr lang="en-US" dirty="0"/>
              <a:t> as Bill, William, B. .  Redundancy during integration.</a:t>
            </a:r>
          </a:p>
          <a:p>
            <a:r>
              <a:rPr lang="en-US" dirty="0"/>
              <a:t>Data reduction: dimensionality and numerosity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Binning method consult neighborhood values so “local smoothing”. Discretization Technique and reduction(less distinct values in an </a:t>
            </a:r>
            <a:r>
              <a:rPr lang="en-US" dirty="0" err="1"/>
              <a:t>attr</a:t>
            </a:r>
            <a:r>
              <a:rPr lang="en-US" dirty="0"/>
              <a:t>)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0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4,7,3,8,3,6,12,18,15</a:t>
            </a:r>
          </a:p>
          <a:p>
            <a:r>
              <a:rPr lang="en-US" dirty="0"/>
              <a:t>A=Min= 3   B=Max: 18   k=3   w=(18-3)/3=5</a:t>
            </a:r>
          </a:p>
          <a:p>
            <a:r>
              <a:rPr lang="en-US" dirty="0"/>
              <a:t>3+5=8                   3+2(5)=13               3+3(5)=18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symmetric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skewed data and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Metadata= name, meaning, datatype, range of values permitted, null rules   helps to avoid error during integration </a:t>
            </a:r>
          </a:p>
          <a:p>
            <a:r>
              <a:rPr lang="en-US" dirty="0"/>
              <a:t>e.g.... Codes for pay-type are S and H at one place and 1 and 2 at another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identify r/p b/w 2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Total=n=1500                          gender, preferred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8ADE6-D13F-4B5E-9393-5CAE228C29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1188" y="2784348"/>
            <a:ext cx="6381623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6442" y="2626389"/>
            <a:ext cx="4395470" cy="161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       </a:t>
            </a:r>
            <a:r>
              <a:rPr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5" dirty="0">
                <a:solidFill>
                  <a:srgbClr val="4E67C8"/>
                </a:solidFill>
              </a:rPr>
              <a:t>4</a:t>
            </a: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AYESHA LIAQAT</a:t>
            </a:r>
            <a:endParaRPr sz="18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295" dirty="0">
                <a:solidFill>
                  <a:srgbClr val="FFFFFF"/>
                </a:solidFill>
              </a:rPr>
              <a:t>O</a:t>
            </a:r>
            <a:r>
              <a:rPr sz="2800" spc="530" dirty="0">
                <a:solidFill>
                  <a:srgbClr val="FFFFFF"/>
                </a:solidFill>
              </a:rPr>
              <a:t>W</a:t>
            </a:r>
            <a:r>
              <a:rPr sz="2800" spc="-425" dirty="0">
                <a:solidFill>
                  <a:srgbClr val="FFFFFF"/>
                </a:solidFill>
              </a:rPr>
              <a:t> </a:t>
            </a:r>
            <a:r>
              <a:rPr sz="2800" spc="-125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165" dirty="0">
                <a:solidFill>
                  <a:srgbClr val="FFFFFF"/>
                </a:solidFill>
              </a:rPr>
              <a:t>DL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55" dirty="0">
                <a:solidFill>
                  <a:srgbClr val="FFFFFF"/>
                </a:solidFill>
              </a:rPr>
              <a:t>I</a:t>
            </a:r>
            <a:r>
              <a:rPr sz="2800" spc="-90" dirty="0">
                <a:solidFill>
                  <a:srgbClr val="FFFFFF"/>
                </a:solidFill>
              </a:rPr>
              <a:t>S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225" dirty="0">
                <a:solidFill>
                  <a:srgbClr val="FFFFFF"/>
                </a:solidFill>
              </a:rPr>
              <a:t>D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00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590291"/>
            <a:ext cx="6997065" cy="25736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770" marR="591185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Estimating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missing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22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‘</a:t>
            </a:r>
            <a:r>
              <a:rPr sz="1800" b="1" spc="-55" dirty="0">
                <a:solidFill>
                  <a:srgbClr val="F14124"/>
                </a:solidFill>
                <a:latin typeface="Trebuchet MS"/>
                <a:cs typeface="Trebuchet MS"/>
              </a:rPr>
              <a:t>data </a:t>
            </a:r>
            <a:r>
              <a:rPr sz="1800" b="1" spc="-525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F14124"/>
                </a:solidFill>
                <a:latin typeface="Trebuchet MS"/>
                <a:cs typeface="Trebuchet MS"/>
              </a:rPr>
              <a:t>imputation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’.</a:t>
            </a:r>
            <a:endParaRPr sz="1800">
              <a:latin typeface="Trebuchet MS"/>
              <a:cs typeface="Trebuchet MS"/>
            </a:endParaRPr>
          </a:p>
          <a:p>
            <a:pPr marL="318770" marR="10795" indent="-306070">
              <a:lnSpc>
                <a:spcPts val="2110"/>
              </a:lnSpc>
              <a:spcBef>
                <a:spcPts val="11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imputation,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ask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“What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would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likely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this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missing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value,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particular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record?”</a:t>
            </a:r>
            <a:endParaRPr sz="1800">
              <a:latin typeface="Trebuchet MS"/>
              <a:cs typeface="Trebuchet MS"/>
            </a:endParaRPr>
          </a:p>
          <a:p>
            <a:pPr marL="642620" marR="5080" lvl="1" indent="-306070">
              <a:lnSpc>
                <a:spcPts val="1900"/>
              </a:lnSpc>
              <a:spcBef>
                <a:spcPts val="115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is,</a:t>
            </a:r>
            <a:r>
              <a:rPr sz="17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imputation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methods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take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advantage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knowledge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700" spc="-5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65" dirty="0">
                <a:solidFill>
                  <a:srgbClr val="212745"/>
                </a:solidFill>
                <a:latin typeface="Verdana"/>
                <a:cs typeface="Verdana"/>
              </a:rPr>
              <a:t>J</a:t>
            </a:r>
            <a:r>
              <a:rPr sz="1700" spc="-3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700" spc="-3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il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3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33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8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33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318770" marR="429895" indent="-306070">
              <a:lnSpc>
                <a:spcPct val="101099"/>
              </a:lnSpc>
              <a:spcBef>
                <a:spcPts val="10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Methods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include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regression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regression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trees.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6FBC7C-B815-7538-E9CA-7B065839613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100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CLEANING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32" y="2289149"/>
            <a:ext cx="4962525" cy="13157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problems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requires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cleaning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dup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incomplete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inconsistent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58729" y="3202727"/>
            <a:ext cx="3742690" cy="1838325"/>
            <a:chOff x="3358729" y="3202727"/>
            <a:chExt cx="3742690" cy="1838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691" y="3202727"/>
              <a:ext cx="3648075" cy="18383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73016" y="3937908"/>
              <a:ext cx="3714115" cy="207010"/>
            </a:xfrm>
            <a:custGeom>
              <a:avLst/>
              <a:gdLst/>
              <a:ahLst/>
              <a:cxnLst/>
              <a:rect l="l" t="t" r="r" b="b"/>
              <a:pathLst>
                <a:path w="3714115" h="207010">
                  <a:moveTo>
                    <a:pt x="0" y="34472"/>
                  </a:moveTo>
                  <a:lnTo>
                    <a:pt x="2708" y="21053"/>
                  </a:lnTo>
                  <a:lnTo>
                    <a:pt x="10096" y="10096"/>
                  </a:lnTo>
                  <a:lnTo>
                    <a:pt x="21053" y="2708"/>
                  </a:lnTo>
                  <a:lnTo>
                    <a:pt x="34471" y="0"/>
                  </a:lnTo>
                  <a:lnTo>
                    <a:pt x="3679112" y="0"/>
                  </a:lnTo>
                  <a:lnTo>
                    <a:pt x="3692529" y="2708"/>
                  </a:lnTo>
                  <a:lnTo>
                    <a:pt x="3703486" y="10096"/>
                  </a:lnTo>
                  <a:lnTo>
                    <a:pt x="3710874" y="21053"/>
                  </a:lnTo>
                  <a:lnTo>
                    <a:pt x="3713583" y="34472"/>
                  </a:lnTo>
                  <a:lnTo>
                    <a:pt x="3713583" y="172356"/>
                  </a:lnTo>
                  <a:lnTo>
                    <a:pt x="3710874" y="185774"/>
                  </a:lnTo>
                  <a:lnTo>
                    <a:pt x="3703486" y="196731"/>
                  </a:lnTo>
                  <a:lnTo>
                    <a:pt x="3692529" y="204119"/>
                  </a:lnTo>
                  <a:lnTo>
                    <a:pt x="3679112" y="206828"/>
                  </a:lnTo>
                  <a:lnTo>
                    <a:pt x="34471" y="206828"/>
                  </a:lnTo>
                  <a:lnTo>
                    <a:pt x="21053" y="204119"/>
                  </a:lnTo>
                  <a:lnTo>
                    <a:pt x="10096" y="196731"/>
                  </a:lnTo>
                  <a:lnTo>
                    <a:pt x="2708" y="185774"/>
                  </a:lnTo>
                  <a:lnTo>
                    <a:pt x="0" y="172356"/>
                  </a:lnTo>
                  <a:lnTo>
                    <a:pt x="0" y="34472"/>
                  </a:lnTo>
                  <a:close/>
                </a:path>
              </a:pathLst>
            </a:custGeom>
            <a:ln w="2857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73016" y="4344043"/>
              <a:ext cx="3714115" cy="207010"/>
            </a:xfrm>
            <a:custGeom>
              <a:avLst/>
              <a:gdLst/>
              <a:ahLst/>
              <a:cxnLst/>
              <a:rect l="l" t="t" r="r" b="b"/>
              <a:pathLst>
                <a:path w="3714115" h="207010">
                  <a:moveTo>
                    <a:pt x="0" y="34472"/>
                  </a:moveTo>
                  <a:lnTo>
                    <a:pt x="2708" y="21053"/>
                  </a:lnTo>
                  <a:lnTo>
                    <a:pt x="10096" y="10096"/>
                  </a:lnTo>
                  <a:lnTo>
                    <a:pt x="21053" y="2708"/>
                  </a:lnTo>
                  <a:lnTo>
                    <a:pt x="34471" y="0"/>
                  </a:lnTo>
                  <a:lnTo>
                    <a:pt x="3679112" y="0"/>
                  </a:lnTo>
                  <a:lnTo>
                    <a:pt x="3692529" y="2708"/>
                  </a:lnTo>
                  <a:lnTo>
                    <a:pt x="3703486" y="10096"/>
                  </a:lnTo>
                  <a:lnTo>
                    <a:pt x="3710874" y="21053"/>
                  </a:lnTo>
                  <a:lnTo>
                    <a:pt x="3713583" y="34472"/>
                  </a:lnTo>
                  <a:lnTo>
                    <a:pt x="3713583" y="172356"/>
                  </a:lnTo>
                  <a:lnTo>
                    <a:pt x="3710874" y="185774"/>
                  </a:lnTo>
                  <a:lnTo>
                    <a:pt x="3703486" y="196731"/>
                  </a:lnTo>
                  <a:lnTo>
                    <a:pt x="3692529" y="204119"/>
                  </a:lnTo>
                  <a:lnTo>
                    <a:pt x="3679112" y="206828"/>
                  </a:lnTo>
                  <a:lnTo>
                    <a:pt x="34471" y="206828"/>
                  </a:lnTo>
                  <a:lnTo>
                    <a:pt x="21053" y="204119"/>
                  </a:lnTo>
                  <a:lnTo>
                    <a:pt x="10096" y="196731"/>
                  </a:lnTo>
                  <a:lnTo>
                    <a:pt x="2708" y="185774"/>
                  </a:lnTo>
                  <a:lnTo>
                    <a:pt x="0" y="172356"/>
                  </a:lnTo>
                  <a:lnTo>
                    <a:pt x="0" y="34472"/>
                  </a:lnTo>
                  <a:close/>
                </a:path>
              </a:pathLst>
            </a:custGeom>
            <a:ln w="2857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0286" y="3937908"/>
              <a:ext cx="272415" cy="406400"/>
            </a:xfrm>
            <a:custGeom>
              <a:avLst/>
              <a:gdLst/>
              <a:ahLst/>
              <a:cxnLst/>
              <a:rect l="l" t="t" r="r" b="b"/>
              <a:pathLst>
                <a:path w="272415" h="406400">
                  <a:moveTo>
                    <a:pt x="0" y="45358"/>
                  </a:moveTo>
                  <a:lnTo>
                    <a:pt x="3564" y="27702"/>
                  </a:lnTo>
                  <a:lnTo>
                    <a:pt x="13285" y="13285"/>
                  </a:lnTo>
                  <a:lnTo>
                    <a:pt x="27702" y="3564"/>
                  </a:lnTo>
                  <a:lnTo>
                    <a:pt x="45358" y="0"/>
                  </a:lnTo>
                  <a:lnTo>
                    <a:pt x="226784" y="0"/>
                  </a:lnTo>
                  <a:lnTo>
                    <a:pt x="244440" y="3564"/>
                  </a:lnTo>
                  <a:lnTo>
                    <a:pt x="258857" y="13285"/>
                  </a:lnTo>
                  <a:lnTo>
                    <a:pt x="268578" y="27702"/>
                  </a:lnTo>
                  <a:lnTo>
                    <a:pt x="272143" y="45358"/>
                  </a:lnTo>
                  <a:lnTo>
                    <a:pt x="272143" y="360777"/>
                  </a:lnTo>
                  <a:lnTo>
                    <a:pt x="268578" y="378433"/>
                  </a:lnTo>
                  <a:lnTo>
                    <a:pt x="258857" y="392850"/>
                  </a:lnTo>
                  <a:lnTo>
                    <a:pt x="244440" y="402571"/>
                  </a:lnTo>
                  <a:lnTo>
                    <a:pt x="226784" y="406136"/>
                  </a:lnTo>
                  <a:lnTo>
                    <a:pt x="45358" y="406136"/>
                  </a:lnTo>
                  <a:lnTo>
                    <a:pt x="27702" y="402571"/>
                  </a:lnTo>
                  <a:lnTo>
                    <a:pt x="13285" y="392850"/>
                  </a:lnTo>
                  <a:lnTo>
                    <a:pt x="3564" y="378433"/>
                  </a:lnTo>
                  <a:lnTo>
                    <a:pt x="0" y="360777"/>
                  </a:lnTo>
                  <a:lnTo>
                    <a:pt x="0" y="45358"/>
                  </a:lnTo>
                  <a:close/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3016" y="4140976"/>
              <a:ext cx="3714115" cy="207010"/>
            </a:xfrm>
            <a:custGeom>
              <a:avLst/>
              <a:gdLst/>
              <a:ahLst/>
              <a:cxnLst/>
              <a:rect l="l" t="t" r="r" b="b"/>
              <a:pathLst>
                <a:path w="3714115" h="207010">
                  <a:moveTo>
                    <a:pt x="0" y="34472"/>
                  </a:moveTo>
                  <a:lnTo>
                    <a:pt x="2708" y="21053"/>
                  </a:lnTo>
                  <a:lnTo>
                    <a:pt x="10096" y="10096"/>
                  </a:lnTo>
                  <a:lnTo>
                    <a:pt x="21053" y="2708"/>
                  </a:lnTo>
                  <a:lnTo>
                    <a:pt x="34471" y="0"/>
                  </a:lnTo>
                  <a:lnTo>
                    <a:pt x="3679112" y="0"/>
                  </a:lnTo>
                  <a:lnTo>
                    <a:pt x="3692529" y="2708"/>
                  </a:lnTo>
                  <a:lnTo>
                    <a:pt x="3703486" y="10096"/>
                  </a:lnTo>
                  <a:lnTo>
                    <a:pt x="3710874" y="21053"/>
                  </a:lnTo>
                  <a:lnTo>
                    <a:pt x="3713583" y="34472"/>
                  </a:lnTo>
                  <a:lnTo>
                    <a:pt x="3713583" y="172356"/>
                  </a:lnTo>
                  <a:lnTo>
                    <a:pt x="3710874" y="185774"/>
                  </a:lnTo>
                  <a:lnTo>
                    <a:pt x="3703486" y="196731"/>
                  </a:lnTo>
                  <a:lnTo>
                    <a:pt x="3692529" y="204119"/>
                  </a:lnTo>
                  <a:lnTo>
                    <a:pt x="3679112" y="206828"/>
                  </a:lnTo>
                  <a:lnTo>
                    <a:pt x="34471" y="206828"/>
                  </a:lnTo>
                  <a:lnTo>
                    <a:pt x="21053" y="204119"/>
                  </a:lnTo>
                  <a:lnTo>
                    <a:pt x="10096" y="196731"/>
                  </a:lnTo>
                  <a:lnTo>
                    <a:pt x="2708" y="185774"/>
                  </a:lnTo>
                  <a:lnTo>
                    <a:pt x="0" y="172356"/>
                  </a:lnTo>
                  <a:lnTo>
                    <a:pt x="0" y="34472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3016" y="4542995"/>
              <a:ext cx="3714115" cy="207010"/>
            </a:xfrm>
            <a:custGeom>
              <a:avLst/>
              <a:gdLst/>
              <a:ahLst/>
              <a:cxnLst/>
              <a:rect l="l" t="t" r="r" b="b"/>
              <a:pathLst>
                <a:path w="3714115" h="207010">
                  <a:moveTo>
                    <a:pt x="0" y="34472"/>
                  </a:moveTo>
                  <a:lnTo>
                    <a:pt x="2708" y="21053"/>
                  </a:lnTo>
                  <a:lnTo>
                    <a:pt x="10096" y="10096"/>
                  </a:lnTo>
                  <a:lnTo>
                    <a:pt x="21053" y="2708"/>
                  </a:lnTo>
                  <a:lnTo>
                    <a:pt x="34471" y="0"/>
                  </a:lnTo>
                  <a:lnTo>
                    <a:pt x="3679112" y="0"/>
                  </a:lnTo>
                  <a:lnTo>
                    <a:pt x="3692529" y="2708"/>
                  </a:lnTo>
                  <a:lnTo>
                    <a:pt x="3703486" y="10096"/>
                  </a:lnTo>
                  <a:lnTo>
                    <a:pt x="3710874" y="21053"/>
                  </a:lnTo>
                  <a:lnTo>
                    <a:pt x="3713583" y="34472"/>
                  </a:lnTo>
                  <a:lnTo>
                    <a:pt x="3713583" y="172356"/>
                  </a:lnTo>
                  <a:lnTo>
                    <a:pt x="3710874" y="185774"/>
                  </a:lnTo>
                  <a:lnTo>
                    <a:pt x="3703486" y="196731"/>
                  </a:lnTo>
                  <a:lnTo>
                    <a:pt x="3692529" y="204119"/>
                  </a:lnTo>
                  <a:lnTo>
                    <a:pt x="3679112" y="206828"/>
                  </a:lnTo>
                  <a:lnTo>
                    <a:pt x="34471" y="206828"/>
                  </a:lnTo>
                  <a:lnTo>
                    <a:pt x="21053" y="204119"/>
                  </a:lnTo>
                  <a:lnTo>
                    <a:pt x="10096" y="196731"/>
                  </a:lnTo>
                  <a:lnTo>
                    <a:pt x="2708" y="185774"/>
                  </a:lnTo>
                  <a:lnTo>
                    <a:pt x="0" y="172356"/>
                  </a:lnTo>
                  <a:lnTo>
                    <a:pt x="0" y="34472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527CED4-D82E-93D2-AFA2-AC0A389323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0" dirty="0">
                <a:solidFill>
                  <a:srgbClr val="FFFFFF"/>
                </a:solidFill>
              </a:rPr>
              <a:t>NOISY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45740"/>
            <a:ext cx="6173470" cy="252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Noise: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C00000"/>
                </a:solidFill>
                <a:latin typeface="Trebuchet MS"/>
                <a:cs typeface="Trebuchet MS"/>
              </a:rPr>
              <a:t>random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C00000"/>
                </a:solidFill>
                <a:latin typeface="Trebuchet MS"/>
                <a:cs typeface="Trebuchet MS"/>
              </a:rPr>
              <a:t>error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variance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measured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285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2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cc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ur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faulty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collection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instruments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1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technology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limitation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21A72CA-0827-5FE4-4E18-EB601AA80ED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295" dirty="0">
                <a:solidFill>
                  <a:srgbClr val="FFFFFF"/>
                </a:solidFill>
              </a:rPr>
              <a:t>O</a:t>
            </a:r>
            <a:r>
              <a:rPr sz="2800" spc="530" dirty="0">
                <a:solidFill>
                  <a:srgbClr val="FFFFFF"/>
                </a:solidFill>
              </a:rPr>
              <a:t>W</a:t>
            </a:r>
            <a:r>
              <a:rPr sz="2800" spc="-425" dirty="0">
                <a:solidFill>
                  <a:srgbClr val="FFFFFF"/>
                </a:solidFill>
              </a:rPr>
              <a:t> </a:t>
            </a:r>
            <a:r>
              <a:rPr sz="2800" spc="-125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165" dirty="0">
                <a:solidFill>
                  <a:srgbClr val="FFFFFF"/>
                </a:solidFill>
              </a:rPr>
              <a:t>DL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-55" dirty="0">
                <a:solidFill>
                  <a:srgbClr val="FFFFFF"/>
                </a:solidFill>
              </a:rPr>
              <a:t>I</a:t>
            </a:r>
            <a:r>
              <a:rPr sz="2800" spc="-90" dirty="0">
                <a:solidFill>
                  <a:srgbClr val="FFFFFF"/>
                </a:solidFill>
              </a:rPr>
              <a:t>S</a:t>
            </a:r>
            <a:r>
              <a:rPr sz="2800" spc="90" dirty="0">
                <a:solidFill>
                  <a:srgbClr val="FFFFFF"/>
                </a:solidFill>
              </a:rPr>
              <a:t>Y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225" dirty="0">
                <a:solidFill>
                  <a:srgbClr val="FFFFFF"/>
                </a:solidFill>
              </a:rPr>
              <a:t>D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00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213610"/>
            <a:ext cx="7512050" cy="3489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nni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35" dirty="0">
                <a:solidFill>
                  <a:srgbClr val="212745"/>
                </a:solidFill>
                <a:latin typeface="Trebuchet MS"/>
                <a:cs typeface="Trebuchet MS"/>
              </a:rPr>
              <a:t>ho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31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3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70000"/>
              </a:lnSpc>
              <a:spcBef>
                <a:spcPts val="10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then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070C0"/>
                </a:solidFill>
                <a:latin typeface="Trebuchet MS"/>
                <a:cs typeface="Trebuchet MS"/>
              </a:rPr>
              <a:t>smooth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by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0070C0"/>
                </a:solidFill>
                <a:latin typeface="Trebuchet MS"/>
                <a:cs typeface="Trebuchet MS"/>
              </a:rPr>
              <a:t>bin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0070C0"/>
                </a:solidFill>
                <a:latin typeface="Trebuchet MS"/>
                <a:cs typeface="Trebuchet MS"/>
              </a:rPr>
              <a:t>means,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070C0"/>
                </a:solidFill>
                <a:latin typeface="Trebuchet MS"/>
                <a:cs typeface="Trebuchet MS"/>
              </a:rPr>
              <a:t>smooth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by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0070C0"/>
                </a:solidFill>
                <a:latin typeface="Trebuchet MS"/>
                <a:cs typeface="Trebuchet MS"/>
              </a:rPr>
              <a:t>bin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0070C0"/>
                </a:solidFill>
                <a:latin typeface="Trebuchet MS"/>
                <a:cs typeface="Trebuchet MS"/>
              </a:rPr>
              <a:t>median,</a:t>
            </a:r>
            <a:r>
              <a:rPr sz="1800" spc="-2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070C0"/>
                </a:solidFill>
                <a:latin typeface="Trebuchet MS"/>
                <a:cs typeface="Trebuchet MS"/>
              </a:rPr>
              <a:t>smooth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by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0070C0"/>
                </a:solidFill>
                <a:latin typeface="Trebuchet MS"/>
                <a:cs typeface="Trebuchet MS"/>
              </a:rPr>
              <a:t>bin </a:t>
            </a:r>
            <a:r>
              <a:rPr sz="1800" spc="-5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0070C0"/>
                </a:solidFill>
                <a:latin typeface="Trebuchet MS"/>
                <a:cs typeface="Trebuchet MS"/>
              </a:rPr>
              <a:t>boundaries,</a:t>
            </a:r>
            <a:r>
              <a:rPr sz="1800" spc="-22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34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229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bi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mput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212745"/>
                </a:solidFill>
                <a:latin typeface="Trebuchet MS"/>
                <a:cs typeface="Trebuchet MS"/>
              </a:rPr>
              <a:t>hu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7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  <a:p>
            <a:pPr marL="641985" marR="525780" lvl="1" indent="-306070">
              <a:lnSpc>
                <a:spcPct val="68900"/>
              </a:lnSpc>
              <a:spcBef>
                <a:spcPts val="10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detect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suspicious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check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human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deal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possible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outliers)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35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7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3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ut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35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75" dirty="0">
                <a:solidFill>
                  <a:srgbClr val="212745"/>
                </a:solidFill>
                <a:latin typeface="Trebuchet MS"/>
                <a:cs typeface="Trebuchet MS"/>
              </a:rPr>
              <a:t>Regression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3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smooth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fitting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regression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functions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6D59AB7-2162-A69B-7E71-0175236C77D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70" dirty="0">
                <a:solidFill>
                  <a:srgbClr val="FFFFFF"/>
                </a:solidFill>
              </a:rPr>
              <a:t>BINNING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07666"/>
            <a:ext cx="7360920" cy="27565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5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120" dirty="0">
                <a:solidFill>
                  <a:srgbClr val="0070C0"/>
                </a:solidFill>
                <a:latin typeface="Trebuchet MS"/>
                <a:cs typeface="Trebuchet MS"/>
              </a:rPr>
              <a:t>Equal-width</a:t>
            </a:r>
            <a:r>
              <a:rPr sz="21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(distance)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212745"/>
                </a:solidFill>
                <a:latin typeface="Trebuchet MS"/>
                <a:cs typeface="Trebuchet MS"/>
              </a:rPr>
              <a:t>partitioning: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Divides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5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intervals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equal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size: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uniform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grid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78900"/>
              </a:lnSpc>
              <a:spcBef>
                <a:spcPts val="11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lowest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highest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attribute,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width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1800" b="1" spc="50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b="1" spc="18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3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800" b="1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-5" dirty="0">
                <a:solidFill>
                  <a:srgbClr val="212745"/>
                </a:solidFill>
                <a:latin typeface="Trebuchet MS"/>
                <a:cs typeface="Trebuchet MS"/>
              </a:rPr>
              <a:t>)/K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b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1800" b="1" spc="25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800" b="1" spc="27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b="1" spc="-17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b="1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800" b="1" spc="-7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b="1" spc="27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b="1" spc="-17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b="1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800" b="1" spc="-75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800" b="1" spc="27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b="1" spc="-17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b="1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212745"/>
                </a:solidFill>
                <a:latin typeface="Trebuchet MS"/>
                <a:cs typeface="Trebuchet MS"/>
              </a:rPr>
              <a:t>…,</a:t>
            </a:r>
            <a:r>
              <a:rPr sz="1800" b="1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5" dirty="0">
                <a:solidFill>
                  <a:srgbClr val="212745"/>
                </a:solidFill>
                <a:latin typeface="Trebuchet MS"/>
                <a:cs typeface="Trebuchet MS"/>
              </a:rPr>
              <a:t>+(</a:t>
            </a:r>
            <a:r>
              <a:rPr sz="1800" b="1" spc="18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b="1" spc="-6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b="1" spc="-75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800" b="1" spc="260" dirty="0">
                <a:solidFill>
                  <a:srgbClr val="212745"/>
                </a:solidFill>
                <a:latin typeface="Trebuchet MS"/>
                <a:cs typeface="Trebuchet MS"/>
              </a:rPr>
              <a:t>)W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02" y="2012920"/>
            <a:ext cx="4324350" cy="36957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175" dirty="0">
                <a:latin typeface="Trebuchet MS"/>
                <a:cs typeface="Trebuchet MS"/>
              </a:rPr>
              <a:t>W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50" dirty="0">
                <a:latin typeface="Trebuchet MS"/>
                <a:cs typeface="Trebuchet MS"/>
              </a:rPr>
              <a:t>k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45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90" dirty="0">
                <a:latin typeface="Trebuchet MS"/>
                <a:cs typeface="Trebuchet MS"/>
              </a:rPr>
              <a:t>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50" dirty="0">
                <a:latin typeface="Trebuchet MS"/>
                <a:cs typeface="Trebuchet MS"/>
              </a:rPr>
              <a:t> s</a:t>
            </a:r>
            <a:r>
              <a:rPr sz="1800" spc="-114" dirty="0">
                <a:latin typeface="Trebuchet MS"/>
                <a:cs typeface="Trebuchet MS"/>
              </a:rPr>
              <a:t>m</a:t>
            </a:r>
            <a:r>
              <a:rPr sz="1800" spc="15" dirty="0">
                <a:latin typeface="Trebuchet MS"/>
                <a:cs typeface="Trebuchet MS"/>
              </a:rPr>
              <a:t>oo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n</a:t>
            </a:r>
            <a:r>
              <a:rPr sz="1800" spc="-40" dirty="0">
                <a:latin typeface="Trebuchet MS"/>
                <a:cs typeface="Trebuchet MS"/>
              </a:rPr>
              <a:t>o</a:t>
            </a:r>
            <a:r>
              <a:rPr sz="1800" spc="-114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s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6EBE745-B747-2CC6-DF84-ACE0A32B7D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</a:rPr>
              <a:t>B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415" dirty="0">
                <a:solidFill>
                  <a:srgbClr val="FFFFFF"/>
                </a:solidFill>
              </a:rPr>
              <a:t>: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35" dirty="0">
                <a:solidFill>
                  <a:srgbClr val="FFFFFF"/>
                </a:solidFill>
              </a:rPr>
              <a:t>E</a:t>
            </a:r>
            <a:r>
              <a:rPr sz="2800" spc="165" dirty="0">
                <a:solidFill>
                  <a:srgbClr val="FFFFFF"/>
                </a:solidFill>
              </a:rPr>
              <a:t>Q</a:t>
            </a:r>
            <a:r>
              <a:rPr sz="2800" spc="100" dirty="0">
                <a:solidFill>
                  <a:srgbClr val="FFFFFF"/>
                </a:solidFill>
              </a:rPr>
              <a:t>U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525" dirty="0">
                <a:solidFill>
                  <a:srgbClr val="FFFFFF"/>
                </a:solidFill>
              </a:rPr>
              <a:t>W</a:t>
            </a:r>
            <a:r>
              <a:rPr sz="2800" spc="110" dirty="0">
                <a:solidFill>
                  <a:srgbClr val="FFFFFF"/>
                </a:solidFill>
              </a:rPr>
              <a:t>ID</a:t>
            </a:r>
            <a:r>
              <a:rPr sz="2800" spc="140" dirty="0">
                <a:solidFill>
                  <a:srgbClr val="FFFFFF"/>
                </a:solidFill>
              </a:rPr>
              <a:t>T</a:t>
            </a:r>
            <a:r>
              <a:rPr sz="2800" spc="204" dirty="0">
                <a:solidFill>
                  <a:srgbClr val="FFFFFF"/>
                </a:solidFill>
              </a:rPr>
              <a:t>H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1984247"/>
            <a:ext cx="6624955" cy="38874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36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245" dirty="0">
                <a:solidFill>
                  <a:srgbClr val="0070C0"/>
                </a:solidFill>
                <a:latin typeface="Verdana"/>
                <a:cs typeface="Verdana"/>
              </a:rPr>
              <a:t>Equ</a:t>
            </a:r>
            <a:r>
              <a:rPr sz="1700" spc="-240" dirty="0">
                <a:solidFill>
                  <a:srgbClr val="0070C0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0070C0"/>
                </a:solidFill>
                <a:latin typeface="Verdana"/>
                <a:cs typeface="Verdana"/>
              </a:rPr>
              <a:t>l</a:t>
            </a:r>
            <a:r>
              <a:rPr sz="1700" spc="-225" dirty="0">
                <a:solidFill>
                  <a:srgbClr val="0070C0"/>
                </a:solidFill>
                <a:latin typeface="Verdana"/>
                <a:cs typeface="Verdana"/>
              </a:rPr>
              <a:t>-</a:t>
            </a:r>
            <a:r>
              <a:rPr sz="1700" spc="-145" dirty="0">
                <a:solidFill>
                  <a:srgbClr val="0070C0"/>
                </a:solidFill>
                <a:latin typeface="Verdana"/>
                <a:cs typeface="Verdana"/>
              </a:rPr>
              <a:t>wi</a:t>
            </a:r>
            <a:r>
              <a:rPr sz="1700" spc="-175" dirty="0">
                <a:solidFill>
                  <a:srgbClr val="0070C0"/>
                </a:solidFill>
                <a:latin typeface="Verdana"/>
                <a:cs typeface="Verdana"/>
              </a:rPr>
              <a:t>d</a:t>
            </a:r>
            <a:r>
              <a:rPr sz="1700" spc="-110" dirty="0">
                <a:solidFill>
                  <a:srgbClr val="0070C0"/>
                </a:solidFill>
                <a:latin typeface="Verdana"/>
                <a:cs typeface="Verdana"/>
              </a:rPr>
              <a:t>t</a:t>
            </a:r>
            <a:r>
              <a:rPr sz="1700" spc="-229" dirty="0">
                <a:solidFill>
                  <a:srgbClr val="0070C0"/>
                </a:solidFill>
                <a:latin typeface="Verdana"/>
                <a:cs typeface="Verdana"/>
              </a:rPr>
              <a:t>h</a:t>
            </a:r>
            <a:r>
              <a:rPr sz="1700" spc="-12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ni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endParaRPr sz="17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2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b="1" spc="9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b="1" spc="10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b="1" spc="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b="1" spc="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b="1" spc="-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b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b="1" spc="-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b="1" spc="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700" spc="-34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.,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pr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8,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15,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24,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25,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28,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Min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4,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Max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=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34,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let’s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say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we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want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3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bins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(i.e.,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K=3)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4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(Max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–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Min)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/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10</a:t>
            </a:r>
            <a:endParaRPr sz="15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25" dirty="0">
                <a:solidFill>
                  <a:srgbClr val="212745"/>
                </a:solidFill>
                <a:latin typeface="Arial MT"/>
                <a:cs typeface="Arial MT"/>
              </a:rPr>
              <a:t>Our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3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interval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boundaries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will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become:</a:t>
            </a:r>
            <a:endParaRPr sz="1500">
              <a:latin typeface="Arial MT"/>
              <a:cs typeface="Arial MT"/>
            </a:endParaRPr>
          </a:p>
          <a:p>
            <a:pPr marL="912494" lvl="2" indent="-270510">
              <a:lnSpc>
                <a:spcPct val="100000"/>
              </a:lnSpc>
              <a:spcBef>
                <a:spcPts val="70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3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3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2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Trebuchet MS"/>
                <a:cs typeface="Trebuchet MS"/>
              </a:rPr>
              <a:t>14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300" spc="-19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unt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14</a:t>
            </a:r>
            <a:endParaRPr sz="1300">
              <a:latin typeface="Trebuchet MS"/>
              <a:cs typeface="Trebuchet MS"/>
            </a:endParaRPr>
          </a:p>
          <a:p>
            <a:pPr marL="1254760" lvl="3" indent="-234315">
              <a:lnSpc>
                <a:spcPct val="100000"/>
              </a:lnSpc>
              <a:spcBef>
                <a:spcPts val="53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1254125" algn="l"/>
                <a:tab pos="1254760" algn="l"/>
              </a:tabLst>
            </a:pPr>
            <a:r>
              <a:rPr sz="1100" b="1" spc="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b="1" spc="2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8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212745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59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3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105" dirty="0">
                <a:solidFill>
                  <a:srgbClr val="212745"/>
                </a:solidFill>
                <a:latin typeface="Trebuchet MS"/>
                <a:cs typeface="Trebuchet MS"/>
              </a:rPr>
              <a:t>2W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Trebuchet MS"/>
                <a:cs typeface="Trebuchet MS"/>
              </a:rPr>
              <a:t>24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300" spc="-19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unt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24</a:t>
            </a:r>
            <a:endParaRPr sz="1300">
              <a:latin typeface="Trebuchet MS"/>
              <a:cs typeface="Trebuchet MS"/>
            </a:endParaRPr>
          </a:p>
          <a:p>
            <a:pPr marL="1254760" lvl="3" indent="-234315">
              <a:lnSpc>
                <a:spcPct val="100000"/>
              </a:lnSpc>
              <a:spcBef>
                <a:spcPts val="63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1254125" algn="l"/>
                <a:tab pos="1254760" algn="l"/>
              </a:tabLst>
            </a:pPr>
            <a:r>
              <a:rPr sz="1100" b="1" spc="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b="1" spc="2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15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21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21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100" b="1" spc="-40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59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3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105" dirty="0">
                <a:solidFill>
                  <a:srgbClr val="212745"/>
                </a:solidFill>
                <a:latin typeface="Trebuchet MS"/>
                <a:cs typeface="Trebuchet MS"/>
              </a:rPr>
              <a:t>3W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300" spc="-19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300" spc="1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3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unt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endParaRPr sz="1300">
              <a:latin typeface="Trebuchet MS"/>
              <a:cs typeface="Trebuchet MS"/>
            </a:endParaRPr>
          </a:p>
          <a:p>
            <a:pPr marL="1254760" lvl="3" indent="-234315">
              <a:lnSpc>
                <a:spcPct val="100000"/>
              </a:lnSpc>
              <a:spcBef>
                <a:spcPts val="63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1254125" algn="l"/>
                <a:tab pos="1254760" algn="l"/>
              </a:tabLst>
            </a:pPr>
            <a:r>
              <a:rPr sz="1100" b="1" spc="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b="1" spc="2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25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26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28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29</a:t>
            </a:r>
            <a:r>
              <a:rPr sz="1100" b="1" spc="-1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1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100" b="1" spc="-40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9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3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34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1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b="1" spc="10" dirty="0">
                <a:solidFill>
                  <a:srgbClr val="C00000"/>
                </a:solidFill>
                <a:latin typeface="Trebuchet MS"/>
                <a:cs typeface="Trebuchet MS"/>
              </a:rPr>
              <a:t>ut</a:t>
            </a:r>
            <a:r>
              <a:rPr sz="1700" b="1" spc="-4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700" b="1" spc="-5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700" b="1" spc="-4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b="1" spc="3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b="1" spc="-1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7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b="1" spc="16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700" b="1" spc="-7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b="1" spc="-45" dirty="0">
                <a:solidFill>
                  <a:srgbClr val="C00000"/>
                </a:solidFill>
                <a:latin typeface="Trebuchet MS"/>
                <a:cs typeface="Trebuchet MS"/>
              </a:rPr>
              <a:t>y </a:t>
            </a:r>
            <a:r>
              <a:rPr sz="1700" b="1" spc="-5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700" b="1" spc="8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b="1" spc="12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700" b="1" spc="-5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700" b="1" spc="-2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700" b="1" spc="-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b="1" spc="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700" b="1" spc="-40" dirty="0">
                <a:solidFill>
                  <a:srgbClr val="C00000"/>
                </a:solidFill>
                <a:latin typeface="Trebuchet MS"/>
                <a:cs typeface="Trebuchet MS"/>
              </a:rPr>
              <a:t>e </a:t>
            </a:r>
            <a:r>
              <a:rPr sz="1700" b="1" spc="-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700" b="1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b="1" spc="-4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b="1" spc="-1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700" b="1" spc="-4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700" b="1" spc="-2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700" b="1" spc="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700" b="1" spc="-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b="1" spc="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700" b="1" spc="-5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700" b="1" spc="15" dirty="0">
                <a:solidFill>
                  <a:srgbClr val="C00000"/>
                </a:solidFill>
                <a:latin typeface="Trebuchet MS"/>
                <a:cs typeface="Trebuchet MS"/>
              </a:rPr>
              <a:t>on</a:t>
            </a:r>
            <a:endParaRPr sz="17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39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we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no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we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ll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D1BA76C-56B3-1CE9-E5BA-13AC6CC11D9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70" dirty="0">
                <a:solidFill>
                  <a:srgbClr val="FFFFFF"/>
                </a:solidFill>
              </a:rPr>
              <a:t>BINNING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108705"/>
            <a:ext cx="7209155" cy="17018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5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130" dirty="0">
                <a:solidFill>
                  <a:srgbClr val="0070C0"/>
                </a:solidFill>
                <a:latin typeface="Trebuchet MS"/>
                <a:cs typeface="Trebuchet MS"/>
              </a:rPr>
              <a:t>Equal-frequency</a:t>
            </a:r>
            <a:r>
              <a:rPr sz="21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(depth)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212745"/>
                </a:solidFill>
                <a:latin typeface="Trebuchet MS"/>
                <a:cs typeface="Trebuchet MS"/>
              </a:rPr>
              <a:t>partitioning:</a:t>
            </a:r>
            <a:endParaRPr sz="21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800"/>
              </a:lnSpc>
              <a:spcBef>
                <a:spcPts val="9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Divides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 range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into </a:t>
            </a:r>
            <a:r>
              <a:rPr sz="1800" spc="254" dirty="0">
                <a:solidFill>
                  <a:srgbClr val="212745"/>
                </a:solidFill>
                <a:latin typeface="Trebuchet MS"/>
                <a:cs typeface="Trebuchet MS"/>
              </a:rPr>
              <a:t>N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intervals,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each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containing approximately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same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oo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24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5143558"/>
            <a:ext cx="6050915" cy="50800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50800" rIns="0" bIns="0" rtlCol="0">
            <a:spAutoFit/>
          </a:bodyPr>
          <a:lstStyle/>
          <a:p>
            <a:pPr marL="91440" marR="144780">
              <a:lnSpc>
                <a:spcPts val="1580"/>
              </a:lnSpc>
              <a:spcBef>
                <a:spcPts val="400"/>
              </a:spcBef>
            </a:pPr>
            <a:r>
              <a:rPr sz="1400" spc="-95" dirty="0">
                <a:latin typeface="Trebuchet MS"/>
                <a:cs typeface="Trebuchet MS"/>
              </a:rPr>
              <a:t>To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determine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best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number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intervals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(K)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for </a:t>
            </a:r>
            <a:r>
              <a:rPr sz="1400" spc="-75" dirty="0">
                <a:latin typeface="Trebuchet MS"/>
                <a:cs typeface="Trebuchet MS"/>
              </a:rPr>
              <a:t>both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methods,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look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at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histogram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chart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input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data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and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try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different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values.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BCB9FBB-B07E-6CB5-BB5C-6F3217EB456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</a:rPr>
              <a:t>B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415" dirty="0">
                <a:solidFill>
                  <a:srgbClr val="FFFFFF"/>
                </a:solidFill>
              </a:rPr>
              <a:t>: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35" dirty="0">
                <a:solidFill>
                  <a:srgbClr val="FFFFFF"/>
                </a:solidFill>
              </a:rPr>
              <a:t>E</a:t>
            </a:r>
            <a:r>
              <a:rPr sz="2800" spc="165" dirty="0">
                <a:solidFill>
                  <a:srgbClr val="FFFFFF"/>
                </a:solidFill>
              </a:rPr>
              <a:t>Q</a:t>
            </a:r>
            <a:r>
              <a:rPr sz="2800" spc="100" dirty="0">
                <a:solidFill>
                  <a:srgbClr val="FFFFFF"/>
                </a:solidFill>
              </a:rPr>
              <a:t>U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65" dirty="0">
                <a:solidFill>
                  <a:srgbClr val="FFFFFF"/>
                </a:solidFill>
              </a:rPr>
              <a:t>F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135" dirty="0">
                <a:solidFill>
                  <a:srgbClr val="FFFFFF"/>
                </a:solidFill>
              </a:rPr>
              <a:t>E</a:t>
            </a:r>
            <a:r>
              <a:rPr sz="2800" spc="165" dirty="0">
                <a:solidFill>
                  <a:srgbClr val="FFFFFF"/>
                </a:solidFill>
              </a:rPr>
              <a:t>Q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145" dirty="0">
                <a:solidFill>
                  <a:srgbClr val="FFFFFF"/>
                </a:solidFill>
              </a:rPr>
              <a:t>EN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90" dirty="0">
                <a:solidFill>
                  <a:srgbClr val="FFFFFF"/>
                </a:solidFill>
              </a:rPr>
              <a:t>Y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2624429"/>
            <a:ext cx="5617210" cy="13703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1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b="1" spc="114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b="1" spc="7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b="1" spc="-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4,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8,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9,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15,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21,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21,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24,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25,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26,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28,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29,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34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Partition</a:t>
            </a:r>
            <a:r>
              <a:rPr sz="1800" b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b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212745"/>
                </a:solidFill>
                <a:latin typeface="Trebuchet MS"/>
                <a:cs typeface="Trebuchet MS"/>
              </a:rPr>
              <a:t>(equi-depth/frequency)</a:t>
            </a:r>
            <a:r>
              <a:rPr sz="18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212745"/>
                </a:solidFill>
                <a:latin typeface="Trebuchet MS"/>
                <a:cs typeface="Trebuchet MS"/>
              </a:rPr>
              <a:t>bins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3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24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6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12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Trebuchet MS"/>
                <a:cs typeface="Trebuchet MS"/>
              </a:rPr>
              <a:t>3,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12,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600" spc="-1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que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1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390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1600" spc="12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12/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760" y="3988815"/>
            <a:ext cx="673100" cy="83629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281940" algn="l"/>
                <a:tab pos="282575" algn="l"/>
              </a:tabLst>
            </a:pP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endParaRPr sz="13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281940" algn="l"/>
                <a:tab pos="282575" algn="l"/>
              </a:tabLst>
            </a:pP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Trebuchet MS"/>
                <a:cs typeface="Trebuchet MS"/>
              </a:rPr>
              <a:t>2:</a:t>
            </a:r>
            <a:endParaRPr sz="1300">
              <a:latin typeface="Trebuchet MS"/>
              <a:cs typeface="Trebuchet MS"/>
            </a:endParaRPr>
          </a:p>
          <a:p>
            <a:pPr marL="282575" indent="-269875">
              <a:lnSpc>
                <a:spcPct val="100000"/>
              </a:lnSpc>
              <a:spcBef>
                <a:spcPts val="65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281940" algn="l"/>
                <a:tab pos="282575" algn="l"/>
              </a:tabLst>
            </a:pPr>
            <a:r>
              <a:rPr sz="13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Trebuchet MS"/>
                <a:cs typeface="Trebuchet MS"/>
              </a:rPr>
              <a:t>3: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8085" y="3988815"/>
            <a:ext cx="884555" cy="83629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00" spc="-114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Trebuchet MS"/>
                <a:cs typeface="Trebuchet MS"/>
              </a:rPr>
              <a:t>8,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15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24,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25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28,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216A8F9-382D-9ECF-D043-3B23540F8E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70" dirty="0">
                <a:solidFill>
                  <a:srgbClr val="FFFFFF"/>
                </a:solidFill>
              </a:rPr>
              <a:t>BINNING</a:t>
            </a:r>
            <a:r>
              <a:rPr sz="2800" spc="-80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METHODS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100" dirty="0">
                <a:solidFill>
                  <a:srgbClr val="FFFFFF"/>
                </a:solidFill>
              </a:rPr>
              <a:t>FOR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170" dirty="0">
                <a:solidFill>
                  <a:srgbClr val="FFFFFF"/>
                </a:solidFill>
              </a:rPr>
              <a:t>SMOOTHING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2203427"/>
            <a:ext cx="3569970" cy="713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47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b="1" spc="-120" dirty="0">
                <a:solidFill>
                  <a:srgbClr val="212745"/>
                </a:solidFill>
                <a:latin typeface="Verdana"/>
                <a:cs typeface="Verdana"/>
              </a:rPr>
              <a:t>So</a:t>
            </a:r>
            <a:r>
              <a:rPr sz="1300" b="1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b="1" spc="-7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b="1" spc="-15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5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b="1" spc="-18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b="1" spc="-7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b="1" spc="-1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300" spc="-6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300" spc="-19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300" spc="-10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300" spc="-195" dirty="0">
                <a:solidFill>
                  <a:srgbClr val="212745"/>
                </a:solidFill>
                <a:latin typeface="Trebuchet MS"/>
                <a:cs typeface="Trebuchet MS"/>
              </a:rPr>
              <a:t>.,</a:t>
            </a:r>
            <a:r>
              <a:rPr sz="13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spc="-7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3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3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3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300" spc="-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300" spc="-6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3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32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8,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15,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25,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28,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8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b="1" spc="-110" dirty="0">
                <a:solidFill>
                  <a:srgbClr val="212745"/>
                </a:solidFill>
                <a:latin typeface="Verdana"/>
                <a:cs typeface="Verdana"/>
              </a:rPr>
              <a:t>Partition</a:t>
            </a:r>
            <a:r>
              <a:rPr sz="13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14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300" b="1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75" dirty="0">
                <a:solidFill>
                  <a:srgbClr val="212745"/>
                </a:solidFill>
                <a:latin typeface="Verdana"/>
                <a:cs typeface="Verdana"/>
              </a:rPr>
              <a:t>(equi-depth/frequency)</a:t>
            </a:r>
            <a:r>
              <a:rPr sz="13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70" dirty="0">
                <a:solidFill>
                  <a:srgbClr val="212745"/>
                </a:solidFill>
                <a:latin typeface="Verdana"/>
                <a:cs typeface="Verdana"/>
              </a:rPr>
              <a:t>bins</a:t>
            </a:r>
            <a:r>
              <a:rPr sz="1300" spc="-1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689" y="2886455"/>
            <a:ext cx="649605" cy="6629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484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38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2: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9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3: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578" y="2886455"/>
            <a:ext cx="789305" cy="6629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8,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25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28,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559048"/>
            <a:ext cx="22733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b="1" spc="-135" dirty="0">
                <a:solidFill>
                  <a:srgbClr val="212745"/>
                </a:solidFill>
                <a:latin typeface="Verdana"/>
                <a:cs typeface="Verdana"/>
              </a:rPr>
              <a:t>Sm</a:t>
            </a:r>
            <a:r>
              <a:rPr sz="1300" b="1" spc="-114" dirty="0">
                <a:solidFill>
                  <a:srgbClr val="212745"/>
                </a:solidFill>
                <a:latin typeface="Verdana"/>
                <a:cs typeface="Verdana"/>
              </a:rPr>
              <a:t>oo</a:t>
            </a:r>
            <a:r>
              <a:rPr sz="1300" b="1" spc="-8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b="1" spc="-17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300" b="1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b="1" spc="-1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b="1" spc="-204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8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3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5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300" b="1" spc="-10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b="1" spc="-1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3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3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b="1" spc="-18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b="1" spc="-17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b="1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9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2689" y="3755135"/>
            <a:ext cx="649605" cy="656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459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36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2: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8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3: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0578" y="3755135"/>
            <a:ext cx="789305" cy="656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23,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23,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23,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23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29,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29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421632"/>
            <a:ext cx="26314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b="1" spc="-140" dirty="0">
                <a:solidFill>
                  <a:srgbClr val="212745"/>
                </a:solidFill>
                <a:latin typeface="Verdana"/>
                <a:cs typeface="Verdana"/>
              </a:rPr>
              <a:t>Smoothing</a:t>
            </a:r>
            <a:r>
              <a:rPr sz="13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8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3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40" dirty="0">
                <a:solidFill>
                  <a:srgbClr val="212745"/>
                </a:solidFill>
                <a:latin typeface="Verdana"/>
                <a:cs typeface="Verdana"/>
              </a:rPr>
              <a:t>bin</a:t>
            </a:r>
            <a:r>
              <a:rPr sz="13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b="1" spc="-155" dirty="0">
                <a:solidFill>
                  <a:srgbClr val="212745"/>
                </a:solidFill>
                <a:latin typeface="Verdana"/>
                <a:cs typeface="Verdana"/>
              </a:rPr>
              <a:t>boundaries: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2689" y="4614671"/>
            <a:ext cx="649605" cy="6597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484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38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2: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6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3: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578" y="4614671"/>
            <a:ext cx="789305" cy="6597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4,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21,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25,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25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26,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34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5BEC0DA-2F9A-A2A0-F09A-53FF242F81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170" dirty="0">
                <a:solidFill>
                  <a:srgbClr val="FFFFFF"/>
                </a:solidFill>
              </a:rPr>
              <a:t>U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20" dirty="0">
                <a:solidFill>
                  <a:srgbClr val="FFFFFF"/>
                </a:solidFill>
              </a:rPr>
              <a:t>ER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355" dirty="0">
                <a:solidFill>
                  <a:srgbClr val="FFFFFF"/>
                </a:solidFill>
              </a:rPr>
              <a:t>L</a:t>
            </a:r>
            <a:r>
              <a:rPr sz="2800" spc="30" dirty="0">
                <a:solidFill>
                  <a:srgbClr val="FFFFFF"/>
                </a:solidFill>
              </a:rPr>
              <a:t>Y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-75" dirty="0">
                <a:solidFill>
                  <a:srgbClr val="FFFFFF"/>
                </a:solidFill>
              </a:rPr>
              <a:t>IS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118122" y="2094904"/>
            <a:ext cx="4522470" cy="3094990"/>
            <a:chOff x="2118122" y="2094904"/>
            <a:chExt cx="4522470" cy="3094990"/>
          </a:xfrm>
        </p:grpSpPr>
        <p:sp>
          <p:nvSpPr>
            <p:cNvPr id="4" name="object 4"/>
            <p:cNvSpPr/>
            <p:nvPr/>
          </p:nvSpPr>
          <p:spPr>
            <a:xfrm>
              <a:off x="4249342" y="4548187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29778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09468" y="4491632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29779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3722" y="3633787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29778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3849" y="3577232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29779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3266" y="3464123"/>
              <a:ext cx="116681" cy="1190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36131" y="3883818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29779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6256" y="3827264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29779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1472" y="4723802"/>
              <a:ext cx="116681" cy="1190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872" y="4666652"/>
              <a:ext cx="116681" cy="1190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722" y="2494953"/>
              <a:ext cx="116681" cy="1190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3706" y="3665339"/>
              <a:ext cx="116681" cy="1190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449" y="3520081"/>
              <a:ext cx="116681" cy="119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394" y="3689151"/>
              <a:ext cx="116681" cy="119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3497" y="3537941"/>
              <a:ext cx="116681" cy="1190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3713" y="3283148"/>
              <a:ext cx="116681" cy="1190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2978" y="3337916"/>
              <a:ext cx="116681" cy="1190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0" y="2935485"/>
              <a:ext cx="116681" cy="1190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097" y="3408164"/>
              <a:ext cx="116681" cy="1190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2513" y="3142654"/>
              <a:ext cx="116681" cy="1190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941" y="3191470"/>
              <a:ext cx="116681" cy="1190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616" y="3230760"/>
              <a:ext cx="116681" cy="1190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2884" y="2099666"/>
              <a:ext cx="4512945" cy="3085465"/>
            </a:xfrm>
            <a:custGeom>
              <a:avLst/>
              <a:gdLst/>
              <a:ahLst/>
              <a:cxnLst/>
              <a:rect l="l" t="t" r="r" b="b"/>
              <a:pathLst>
                <a:path w="4512945" h="3085465">
                  <a:moveTo>
                    <a:pt x="0" y="0"/>
                  </a:moveTo>
                  <a:lnTo>
                    <a:pt x="4512469" y="0"/>
                  </a:lnTo>
                  <a:lnTo>
                    <a:pt x="4512469" y="3084910"/>
                  </a:lnTo>
                  <a:lnTo>
                    <a:pt x="0" y="30849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949" y="2612816"/>
              <a:ext cx="2866753" cy="2026810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217A7D98-10EA-9C16-09C4-450196F034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280" dirty="0">
                <a:solidFill>
                  <a:srgbClr val="FFFFFF"/>
                </a:solidFill>
              </a:rPr>
              <a:t>D</a:t>
            </a:r>
            <a:r>
              <a:rPr sz="3200" spc="-95" dirty="0">
                <a:solidFill>
                  <a:srgbClr val="FFFFFF"/>
                </a:solidFill>
              </a:rPr>
              <a:t>A</a:t>
            </a:r>
            <a:r>
              <a:rPr sz="3200" spc="120" dirty="0">
                <a:solidFill>
                  <a:srgbClr val="FFFFFF"/>
                </a:solidFill>
              </a:rPr>
              <a:t>Y</a:t>
            </a:r>
            <a:r>
              <a:rPr sz="3200" spc="-465" dirty="0">
                <a:solidFill>
                  <a:srgbClr val="FFFFFF"/>
                </a:solidFill>
              </a:rPr>
              <a:t>’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r>
              <a:rPr sz="3200" spc="-459" dirty="0">
                <a:solidFill>
                  <a:srgbClr val="FFFFFF"/>
                </a:solidFill>
              </a:rPr>
              <a:t> </a:t>
            </a:r>
            <a:r>
              <a:rPr sz="3200" spc="60" dirty="0">
                <a:solidFill>
                  <a:srgbClr val="FFFFFF"/>
                </a:solidFill>
              </a:rPr>
              <a:t>T</a:t>
            </a:r>
            <a:r>
              <a:rPr sz="3200" spc="310" dirty="0">
                <a:solidFill>
                  <a:srgbClr val="FFFFFF"/>
                </a:solidFill>
              </a:rPr>
              <a:t>O</a:t>
            </a:r>
            <a:r>
              <a:rPr sz="3200" spc="-140" dirty="0">
                <a:solidFill>
                  <a:srgbClr val="FFFFFF"/>
                </a:solidFill>
              </a:rPr>
              <a:t>P</a:t>
            </a:r>
            <a:r>
              <a:rPr sz="3200" spc="-85" dirty="0">
                <a:solidFill>
                  <a:srgbClr val="FFFFFF"/>
                </a:solidFill>
              </a:rPr>
              <a:t>I</a:t>
            </a:r>
            <a:r>
              <a:rPr sz="3200" spc="370" dirty="0">
                <a:solidFill>
                  <a:srgbClr val="FFFFFF"/>
                </a:solidFill>
              </a:rPr>
              <a:t>C</a:t>
            </a:r>
            <a:r>
              <a:rPr sz="3200" spc="-75" dirty="0">
                <a:solidFill>
                  <a:srgbClr val="FFFFFF"/>
                </a:solidFill>
              </a:rPr>
              <a:t>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8409440" y="6065484"/>
            <a:ext cx="8255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838958"/>
            <a:ext cx="2787015" cy="22263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00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000" spc="4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000" spc="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000" spc="-20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0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0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000" spc="-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000" spc="-1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0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000" spc="-13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20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30" dirty="0">
                <a:solidFill>
                  <a:srgbClr val="212745"/>
                </a:solidFill>
                <a:latin typeface="Trebuchet MS"/>
                <a:cs typeface="Trebuchet MS"/>
              </a:rPr>
              <a:t>Da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6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99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10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10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2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30" dirty="0">
                <a:solidFill>
                  <a:srgbClr val="212745"/>
                </a:solidFill>
                <a:latin typeface="Trebuchet MS"/>
                <a:cs typeface="Trebuchet MS"/>
              </a:rPr>
              <a:t>Da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12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87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10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70" dirty="0">
                <a:solidFill>
                  <a:srgbClr val="FFFFFF"/>
                </a:solidFill>
              </a:rPr>
              <a:t>REGRESSION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122886" y="2082405"/>
            <a:ext cx="5192395" cy="3526790"/>
            <a:chOff x="2122886" y="2082405"/>
            <a:chExt cx="5192395" cy="3526790"/>
          </a:xfrm>
        </p:grpSpPr>
        <p:sp>
          <p:nvSpPr>
            <p:cNvPr id="4" name="object 4"/>
            <p:cNvSpPr/>
            <p:nvPr/>
          </p:nvSpPr>
          <p:spPr>
            <a:xfrm>
              <a:off x="2122881" y="2082406"/>
              <a:ext cx="5192395" cy="3526790"/>
            </a:xfrm>
            <a:custGeom>
              <a:avLst/>
              <a:gdLst/>
              <a:ahLst/>
              <a:cxnLst/>
              <a:rect l="l" t="t" r="r" b="b"/>
              <a:pathLst>
                <a:path w="5192395" h="3526790">
                  <a:moveTo>
                    <a:pt x="5192319" y="2069312"/>
                  </a:moveTo>
                  <a:lnTo>
                    <a:pt x="5116119" y="2031212"/>
                  </a:lnTo>
                  <a:lnTo>
                    <a:pt x="5116119" y="2064550"/>
                  </a:lnTo>
                  <a:lnTo>
                    <a:pt x="2441968" y="2064550"/>
                  </a:lnTo>
                  <a:lnTo>
                    <a:pt x="2441968" y="76200"/>
                  </a:lnTo>
                  <a:lnTo>
                    <a:pt x="2475306" y="76200"/>
                  </a:lnTo>
                  <a:lnTo>
                    <a:pt x="2468956" y="63500"/>
                  </a:lnTo>
                  <a:lnTo>
                    <a:pt x="2437206" y="0"/>
                  </a:lnTo>
                  <a:lnTo>
                    <a:pt x="2399106" y="76200"/>
                  </a:lnTo>
                  <a:lnTo>
                    <a:pt x="2432443" y="76200"/>
                  </a:lnTo>
                  <a:lnTo>
                    <a:pt x="2432443" y="2064550"/>
                  </a:lnTo>
                  <a:lnTo>
                    <a:pt x="0" y="2064550"/>
                  </a:lnTo>
                  <a:lnTo>
                    <a:pt x="0" y="2074075"/>
                  </a:lnTo>
                  <a:lnTo>
                    <a:pt x="2432443" y="2074075"/>
                  </a:lnTo>
                  <a:lnTo>
                    <a:pt x="2432443" y="3526637"/>
                  </a:lnTo>
                  <a:lnTo>
                    <a:pt x="2441968" y="3526637"/>
                  </a:lnTo>
                  <a:lnTo>
                    <a:pt x="2441968" y="2074075"/>
                  </a:lnTo>
                  <a:lnTo>
                    <a:pt x="5116119" y="2074075"/>
                  </a:lnTo>
                  <a:lnTo>
                    <a:pt x="5116119" y="2107412"/>
                  </a:lnTo>
                  <a:lnTo>
                    <a:pt x="5182794" y="2074075"/>
                  </a:lnTo>
                  <a:lnTo>
                    <a:pt x="5192319" y="2069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9510" y="333494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6"/>
                  </a:lnTo>
                  <a:lnTo>
                    <a:pt x="24950" y="32146"/>
                  </a:lnTo>
                  <a:lnTo>
                    <a:pt x="32147" y="24950"/>
                  </a:lnTo>
                  <a:lnTo>
                    <a:pt x="32147" y="7195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99510" y="333494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6376" y="341352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6"/>
                  </a:lnTo>
                  <a:lnTo>
                    <a:pt x="24950" y="32146"/>
                  </a:lnTo>
                  <a:lnTo>
                    <a:pt x="32146" y="24950"/>
                  </a:lnTo>
                  <a:lnTo>
                    <a:pt x="32146" y="7195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6376" y="341352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5407" y="272057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1" y="0"/>
                  </a:moveTo>
                  <a:lnTo>
                    <a:pt x="7197" y="0"/>
                  </a:lnTo>
                  <a:lnTo>
                    <a:pt x="0" y="7197"/>
                  </a:lnTo>
                  <a:lnTo>
                    <a:pt x="0" y="16074"/>
                  </a:lnTo>
                  <a:lnTo>
                    <a:pt x="0" y="24951"/>
                  </a:lnTo>
                  <a:lnTo>
                    <a:pt x="7197" y="32147"/>
                  </a:lnTo>
                  <a:lnTo>
                    <a:pt x="24951" y="32147"/>
                  </a:lnTo>
                  <a:lnTo>
                    <a:pt x="32147" y="24951"/>
                  </a:lnTo>
                  <a:lnTo>
                    <a:pt x="32147" y="7197"/>
                  </a:lnTo>
                  <a:lnTo>
                    <a:pt x="24951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5407" y="272057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4438" y="376475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7" y="0"/>
                  </a:lnTo>
                  <a:lnTo>
                    <a:pt x="0" y="7197"/>
                  </a:lnTo>
                  <a:lnTo>
                    <a:pt x="0" y="16074"/>
                  </a:lnTo>
                  <a:lnTo>
                    <a:pt x="0" y="24950"/>
                  </a:lnTo>
                  <a:lnTo>
                    <a:pt x="7197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7197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4438" y="376475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8091" y="307062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7"/>
                  </a:lnTo>
                  <a:lnTo>
                    <a:pt x="0" y="16074"/>
                  </a:lnTo>
                  <a:lnTo>
                    <a:pt x="0" y="24951"/>
                  </a:lnTo>
                  <a:lnTo>
                    <a:pt x="7195" y="32147"/>
                  </a:lnTo>
                  <a:lnTo>
                    <a:pt x="24950" y="32147"/>
                  </a:lnTo>
                  <a:lnTo>
                    <a:pt x="32146" y="24951"/>
                  </a:lnTo>
                  <a:lnTo>
                    <a:pt x="32146" y="7197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8091" y="307062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9301" y="286583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7"/>
                  </a:lnTo>
                  <a:lnTo>
                    <a:pt x="24950" y="32147"/>
                  </a:lnTo>
                  <a:lnTo>
                    <a:pt x="32146" y="24950"/>
                  </a:lnTo>
                  <a:lnTo>
                    <a:pt x="32146" y="7195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9301" y="286583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5357" y="383738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1" y="0"/>
                  </a:moveTo>
                  <a:lnTo>
                    <a:pt x="7197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7" y="32147"/>
                  </a:lnTo>
                  <a:lnTo>
                    <a:pt x="24951" y="32147"/>
                  </a:lnTo>
                  <a:lnTo>
                    <a:pt x="32147" y="24950"/>
                  </a:lnTo>
                  <a:lnTo>
                    <a:pt x="32147" y="7195"/>
                  </a:lnTo>
                  <a:lnTo>
                    <a:pt x="24951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5357" y="383738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69807" y="286226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1" y="0"/>
                  </a:moveTo>
                  <a:lnTo>
                    <a:pt x="7197" y="0"/>
                  </a:lnTo>
                  <a:lnTo>
                    <a:pt x="0" y="7197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7" y="32147"/>
                  </a:lnTo>
                  <a:lnTo>
                    <a:pt x="24951" y="32147"/>
                  </a:lnTo>
                  <a:lnTo>
                    <a:pt x="32147" y="24950"/>
                  </a:lnTo>
                  <a:lnTo>
                    <a:pt x="32147" y="7197"/>
                  </a:lnTo>
                  <a:lnTo>
                    <a:pt x="24951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69807" y="286226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5285" y="268247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7"/>
                  </a:lnTo>
                  <a:lnTo>
                    <a:pt x="0" y="16074"/>
                  </a:lnTo>
                  <a:lnTo>
                    <a:pt x="0" y="24951"/>
                  </a:lnTo>
                  <a:lnTo>
                    <a:pt x="7195" y="32147"/>
                  </a:lnTo>
                  <a:lnTo>
                    <a:pt x="24950" y="32147"/>
                  </a:lnTo>
                  <a:lnTo>
                    <a:pt x="32147" y="24951"/>
                  </a:lnTo>
                  <a:lnTo>
                    <a:pt x="32147" y="7197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85285" y="268247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6038" y="266223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7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7197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96038" y="266223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22020" y="403740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7"/>
                  </a:lnTo>
                  <a:lnTo>
                    <a:pt x="24950" y="32147"/>
                  </a:lnTo>
                  <a:lnTo>
                    <a:pt x="32146" y="24950"/>
                  </a:lnTo>
                  <a:lnTo>
                    <a:pt x="32146" y="7195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2020" y="403741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0560" y="247412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0" y="0"/>
                  </a:moveTo>
                  <a:lnTo>
                    <a:pt x="7195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6"/>
                  </a:lnTo>
                  <a:lnTo>
                    <a:pt x="24950" y="32146"/>
                  </a:lnTo>
                  <a:lnTo>
                    <a:pt x="32147" y="24950"/>
                  </a:lnTo>
                  <a:lnTo>
                    <a:pt x="32147" y="7195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80560" y="247411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8210" y="238006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24950" y="0"/>
                  </a:moveTo>
                  <a:lnTo>
                    <a:pt x="7195" y="0"/>
                  </a:lnTo>
                  <a:lnTo>
                    <a:pt x="0" y="7195"/>
                  </a:lnTo>
                  <a:lnTo>
                    <a:pt x="0" y="16073"/>
                  </a:lnTo>
                  <a:lnTo>
                    <a:pt x="0" y="24950"/>
                  </a:lnTo>
                  <a:lnTo>
                    <a:pt x="7195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7195"/>
                  </a:lnTo>
                  <a:lnTo>
                    <a:pt x="24950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8210" y="238006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16073"/>
                  </a:moveTo>
                  <a:lnTo>
                    <a:pt x="0" y="24950"/>
                  </a:lnTo>
                  <a:lnTo>
                    <a:pt x="7196" y="32147"/>
                  </a:lnTo>
                  <a:lnTo>
                    <a:pt x="16073" y="32147"/>
                  </a:lnTo>
                  <a:lnTo>
                    <a:pt x="24950" y="32147"/>
                  </a:lnTo>
                  <a:lnTo>
                    <a:pt x="32147" y="24950"/>
                  </a:lnTo>
                  <a:lnTo>
                    <a:pt x="32147" y="16073"/>
                  </a:lnTo>
                  <a:lnTo>
                    <a:pt x="32147" y="7196"/>
                  </a:lnTo>
                  <a:lnTo>
                    <a:pt x="24950" y="0"/>
                  </a:lnTo>
                  <a:lnTo>
                    <a:pt x="16073" y="0"/>
                  </a:lnTo>
                  <a:lnTo>
                    <a:pt x="7196" y="0"/>
                  </a:lnTo>
                  <a:lnTo>
                    <a:pt x="0" y="7196"/>
                  </a:lnTo>
                  <a:lnTo>
                    <a:pt x="0" y="160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46996" y="2314576"/>
              <a:ext cx="2180590" cy="1703070"/>
            </a:xfrm>
            <a:custGeom>
              <a:avLst/>
              <a:gdLst/>
              <a:ahLst/>
              <a:cxnLst/>
              <a:rect l="l" t="t" r="r" b="b"/>
              <a:pathLst>
                <a:path w="2180590" h="1703070">
                  <a:moveTo>
                    <a:pt x="0" y="1702594"/>
                  </a:moveTo>
                  <a:lnTo>
                    <a:pt x="2180034" y="0"/>
                  </a:lnTo>
                </a:path>
              </a:pathLst>
            </a:custGeom>
            <a:ln w="9525">
              <a:solidFill>
                <a:srgbClr val="212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299881" y="41630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5190" y="3291332"/>
            <a:ext cx="854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48189" y="2731295"/>
            <a:ext cx="628650" cy="1432560"/>
            <a:chOff x="4548189" y="2731295"/>
            <a:chExt cx="628650" cy="1432560"/>
          </a:xfrm>
        </p:grpSpPr>
        <p:sp>
          <p:nvSpPr>
            <p:cNvPr id="35" name="object 35"/>
            <p:cNvSpPr/>
            <p:nvPr/>
          </p:nvSpPr>
          <p:spPr>
            <a:xfrm>
              <a:off x="5172075" y="2731295"/>
              <a:ext cx="0" cy="1432560"/>
            </a:xfrm>
            <a:custGeom>
              <a:avLst/>
              <a:gdLst/>
              <a:ahLst/>
              <a:cxnLst/>
              <a:rect l="l" t="t" r="r" b="b"/>
              <a:pathLst>
                <a:path h="1432560">
                  <a:moveTo>
                    <a:pt x="0" y="0"/>
                  </a:moveTo>
                  <a:lnTo>
                    <a:pt x="1" y="1432322"/>
                  </a:lnTo>
                </a:path>
              </a:pathLst>
            </a:custGeom>
            <a:ln w="9525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60093" y="2743200"/>
              <a:ext cx="600075" cy="0"/>
            </a:xfrm>
            <a:custGeom>
              <a:avLst/>
              <a:gdLst/>
              <a:ahLst/>
              <a:cxnLst/>
              <a:rect l="l" t="t" r="r" b="b"/>
              <a:pathLst>
                <a:path w="600075">
                  <a:moveTo>
                    <a:pt x="600075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8189" y="3501628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611981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93665" y="4185920"/>
            <a:ext cx="259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X1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275693" y="1968500"/>
            <a:ext cx="6540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Y1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5693" y="3329432"/>
            <a:ext cx="322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Y1’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E8B09809-6579-673C-7E17-4418B159E1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6179" y="2692908"/>
            <a:ext cx="63754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000"/>
              </a:lnSpc>
              <a:spcBef>
                <a:spcPts val="100"/>
              </a:spcBef>
            </a:pPr>
            <a:r>
              <a:rPr spc="45" dirty="0"/>
              <a:t>DATA</a:t>
            </a:r>
            <a:r>
              <a:rPr spc="-240" dirty="0"/>
              <a:t> </a:t>
            </a:r>
            <a:r>
              <a:rPr spc="50" dirty="0"/>
              <a:t>PREPROCESSING</a:t>
            </a:r>
          </a:p>
          <a:p>
            <a:pPr algn="ctr">
              <a:lnSpc>
                <a:spcPts val="3960"/>
              </a:lnSpc>
            </a:pPr>
            <a:r>
              <a:rPr sz="3300" spc="40" dirty="0">
                <a:solidFill>
                  <a:srgbClr val="5ECCF3"/>
                </a:solidFill>
              </a:rPr>
              <a:t>DATA</a:t>
            </a:r>
            <a:r>
              <a:rPr sz="3300" spc="-120" dirty="0">
                <a:solidFill>
                  <a:srgbClr val="5ECCF3"/>
                </a:solidFill>
              </a:rPr>
              <a:t> </a:t>
            </a:r>
            <a:r>
              <a:rPr sz="3300" spc="130" dirty="0">
                <a:solidFill>
                  <a:srgbClr val="5ECCF3"/>
                </a:solidFill>
              </a:rPr>
              <a:t>INTEGRATION</a:t>
            </a:r>
            <a:endParaRPr sz="3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5909463-A316-F862-CC59-8A138FB04E8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105" dirty="0">
                <a:solidFill>
                  <a:srgbClr val="FFFFFF"/>
                </a:solidFill>
              </a:rPr>
              <a:t> </a:t>
            </a:r>
            <a:r>
              <a:rPr sz="2800" spc="110" dirty="0">
                <a:solidFill>
                  <a:srgbClr val="FFFFFF"/>
                </a:solidFill>
              </a:rPr>
              <a:t>INTEGRATION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465933"/>
            <a:ext cx="7792720" cy="29921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n: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combines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multiple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sources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into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coherent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store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5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integrate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metadata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sources</a:t>
            </a:r>
            <a:endParaRPr sz="1500">
              <a:latin typeface="Arial MT"/>
              <a:cs typeface="Arial MT"/>
            </a:endParaRPr>
          </a:p>
          <a:p>
            <a:pPr marL="641985" marR="5080" lvl="1" indent="-306070">
              <a:lnSpc>
                <a:spcPts val="1510"/>
              </a:lnSpc>
              <a:spcBef>
                <a:spcPts val="8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b="1" spc="-125" dirty="0">
                <a:solidFill>
                  <a:srgbClr val="C00000"/>
                </a:solidFill>
                <a:latin typeface="Verdana"/>
                <a:cs typeface="Verdana"/>
              </a:rPr>
              <a:t>Entity</a:t>
            </a:r>
            <a:r>
              <a:rPr sz="1500" b="1" spc="-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140" dirty="0">
                <a:solidFill>
                  <a:srgbClr val="C00000"/>
                </a:solidFill>
                <a:latin typeface="Verdana"/>
                <a:cs typeface="Verdana"/>
              </a:rPr>
              <a:t>identification</a:t>
            </a:r>
            <a:r>
              <a:rPr sz="1500" b="1" spc="-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145" dirty="0">
                <a:solidFill>
                  <a:srgbClr val="C00000"/>
                </a:solidFill>
                <a:latin typeface="Verdana"/>
                <a:cs typeface="Verdana"/>
              </a:rPr>
              <a:t>problem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identify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real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world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entities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multiple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sources,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e.g.,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A.cust-id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Symbol"/>
                <a:cs typeface="Symbol"/>
              </a:rPr>
              <a:t></a:t>
            </a:r>
            <a:r>
              <a:rPr sz="1500" spc="3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B.cust-num</a:t>
            </a:r>
            <a:endParaRPr sz="15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5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De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nf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same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real-world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entity,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sources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</a:t>
            </a:r>
            <a:endParaRPr sz="1500">
              <a:latin typeface="Arial MT"/>
              <a:cs typeface="Arial MT"/>
            </a:endParaRPr>
          </a:p>
          <a:p>
            <a:pPr marL="641985" marR="193675" lvl="1" indent="-306070">
              <a:lnSpc>
                <a:spcPts val="1510"/>
              </a:lnSpc>
              <a:spcBef>
                <a:spcPts val="8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possible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reasons: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representations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e.g.,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date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formats;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or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scales,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e.g.,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metric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vs.</a:t>
            </a:r>
            <a:r>
              <a:rPr sz="1500" spc="-1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British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units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FD5A0DC-C6B0-684C-DFF0-1ACBE76DB0D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24154" marR="1802764">
              <a:lnSpc>
                <a:spcPct val="100000"/>
              </a:lnSpc>
              <a:spcBef>
                <a:spcPts val="1565"/>
              </a:spcBef>
            </a:pPr>
            <a:r>
              <a:rPr sz="3000" spc="220" dirty="0">
                <a:solidFill>
                  <a:srgbClr val="FFFFFF"/>
                </a:solidFill>
              </a:rPr>
              <a:t>HANDLING</a:t>
            </a:r>
            <a:r>
              <a:rPr sz="3000" spc="-80" dirty="0">
                <a:solidFill>
                  <a:srgbClr val="FFFFFF"/>
                </a:solidFill>
              </a:rPr>
              <a:t> </a:t>
            </a:r>
            <a:r>
              <a:rPr sz="3000" spc="225" dirty="0">
                <a:solidFill>
                  <a:srgbClr val="FFFFFF"/>
                </a:solidFill>
              </a:rPr>
              <a:t>REDUNDANCY</a:t>
            </a:r>
            <a:r>
              <a:rPr sz="3000" spc="-85" dirty="0">
                <a:solidFill>
                  <a:srgbClr val="FFFFFF"/>
                </a:solidFill>
              </a:rPr>
              <a:t> </a:t>
            </a:r>
            <a:r>
              <a:rPr sz="3000" spc="170" dirty="0">
                <a:solidFill>
                  <a:srgbClr val="FFFFFF"/>
                </a:solidFill>
              </a:rPr>
              <a:t>IN</a:t>
            </a:r>
            <a:r>
              <a:rPr sz="3000" spc="-90" dirty="0">
                <a:solidFill>
                  <a:srgbClr val="FFFFFF"/>
                </a:solidFill>
              </a:rPr>
              <a:t> </a:t>
            </a:r>
            <a:r>
              <a:rPr sz="3000" spc="40" dirty="0">
                <a:solidFill>
                  <a:srgbClr val="FFFFFF"/>
                </a:solidFill>
              </a:rPr>
              <a:t>DATA </a:t>
            </a:r>
            <a:r>
              <a:rPr sz="3000" spc="-890" dirty="0">
                <a:solidFill>
                  <a:srgbClr val="FFFFFF"/>
                </a:solidFill>
              </a:rPr>
              <a:t> </a:t>
            </a:r>
            <a:r>
              <a:rPr sz="3000" spc="120" dirty="0">
                <a:solidFill>
                  <a:srgbClr val="FFFFFF"/>
                </a:solidFill>
              </a:rPr>
              <a:t>INTEGRATION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060193"/>
            <a:ext cx="7682865" cy="34010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5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3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2100" spc="-15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C00000"/>
                </a:solidFill>
                <a:latin typeface="Trebuchet MS"/>
                <a:cs typeface="Trebuchet MS"/>
              </a:rPr>
              <a:t>dund</a:t>
            </a:r>
            <a:r>
              <a:rPr sz="2100" spc="-2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100" spc="-120" dirty="0">
                <a:solidFill>
                  <a:srgbClr val="C00000"/>
                </a:solidFill>
                <a:latin typeface="Trebuchet MS"/>
                <a:cs typeface="Trebuchet MS"/>
              </a:rPr>
              <a:t>nt</a:t>
            </a:r>
            <a:r>
              <a:rPr sz="21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2100" spc="-2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100" spc="-13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cc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ur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95" dirty="0">
                <a:solidFill>
                  <a:srgbClr val="212745"/>
                </a:solidFill>
                <a:latin typeface="Trebuchet MS"/>
                <a:cs typeface="Trebuchet MS"/>
              </a:rPr>
              <a:t>ft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21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254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ul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iple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65" dirty="0">
                <a:solidFill>
                  <a:srgbClr val="212745"/>
                </a:solidFill>
                <a:latin typeface="Trebuchet MS"/>
                <a:cs typeface="Trebuchet MS"/>
              </a:rPr>
              <a:t>ba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names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databases.</a:t>
            </a:r>
            <a:endParaRPr sz="1800">
              <a:latin typeface="Trebuchet MS"/>
              <a:cs typeface="Trebuchet MS"/>
            </a:endParaRPr>
          </a:p>
          <a:p>
            <a:pPr marL="641985" marR="470534" lvl="1" indent="-306070">
              <a:lnSpc>
                <a:spcPct val="78900"/>
              </a:lnSpc>
              <a:spcBef>
                <a:spcPts val="11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27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2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2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”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al 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Trebuchet MS"/>
              <a:cs typeface="Trebuchet MS"/>
            </a:endParaRPr>
          </a:p>
          <a:p>
            <a:pPr marL="318135" marR="142875" indent="-306070">
              <a:lnSpc>
                <a:spcPct val="81400"/>
              </a:lnSpc>
              <a:spcBef>
                <a:spcPts val="135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95" dirty="0">
                <a:solidFill>
                  <a:srgbClr val="212745"/>
                </a:solidFill>
                <a:latin typeface="Trebuchet MS"/>
                <a:cs typeface="Trebuchet MS"/>
              </a:rPr>
              <a:t>Careful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212745"/>
                </a:solidFill>
                <a:latin typeface="Trebuchet MS"/>
                <a:cs typeface="Trebuchet MS"/>
              </a:rPr>
              <a:t>integration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6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212745"/>
                </a:solidFill>
                <a:latin typeface="Trebuchet MS"/>
                <a:cs typeface="Trebuchet MS"/>
              </a:rPr>
              <a:t>sources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8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help 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520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2100" spc="-2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dund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7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6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100" spc="-9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1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ni</a:t>
            </a:r>
            <a:r>
              <a:rPr sz="2100" spc="-105" dirty="0">
                <a:solidFill>
                  <a:srgbClr val="212745"/>
                </a:solidFill>
                <a:latin typeface="Trebuchet MS"/>
                <a:cs typeface="Trebuchet MS"/>
              </a:rPr>
              <a:t>ng  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5" dirty="0">
                <a:solidFill>
                  <a:srgbClr val="212745"/>
                </a:solidFill>
                <a:latin typeface="Trebuchet MS"/>
                <a:cs typeface="Trebuchet MS"/>
              </a:rPr>
              <a:t>qua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315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105" dirty="0">
                <a:solidFill>
                  <a:srgbClr val="212745"/>
                </a:solidFill>
                <a:latin typeface="Trebuchet MS"/>
                <a:cs typeface="Trebuchet MS"/>
              </a:rPr>
              <a:t>Redundant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6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8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2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able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detected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05" dirty="0">
                <a:solidFill>
                  <a:srgbClr val="C00000"/>
                </a:solidFill>
                <a:latin typeface="Trebuchet MS"/>
                <a:cs typeface="Trebuchet MS"/>
              </a:rPr>
              <a:t>correlational</a:t>
            </a:r>
            <a:r>
              <a:rPr sz="21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0" spc="-130" dirty="0">
                <a:solidFill>
                  <a:srgbClr val="C00000"/>
                </a:solidFill>
                <a:latin typeface="Trebuchet MS"/>
                <a:cs typeface="Trebuchet MS"/>
              </a:rPr>
              <a:t>analysis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E46171C-2456-544C-5D5A-12D252F866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20" dirty="0">
                <a:solidFill>
                  <a:srgbClr val="FFFFFF"/>
                </a:solidFill>
              </a:rPr>
              <a:t>DETECTING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200" dirty="0">
                <a:solidFill>
                  <a:srgbClr val="FFFFFF"/>
                </a:solidFill>
              </a:rPr>
              <a:t>REDUNDANT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532" y="3340100"/>
            <a:ext cx="7367905" cy="1247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b="1" spc="2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spc="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b="1" spc="5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na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l 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ana</a:t>
            </a:r>
            <a:r>
              <a:rPr sz="180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b="1" spc="-1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629920" lvl="1" indent="-38608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AutoNum type="arabicPeriod"/>
              <a:tabLst>
                <a:tab pos="629285" algn="l"/>
                <a:tab pos="629920" algn="l"/>
              </a:tabLst>
            </a:pPr>
            <a:r>
              <a:rPr sz="1800" i="1" spc="19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44" baseline="23148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202" baseline="2314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2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629920" lvl="1" indent="-38608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AutoNum type="arabicPeriod"/>
              <a:tabLst>
                <a:tab pos="629285" algn="l"/>
                <a:tab pos="629920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Correlation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coefficient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covariance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(for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numeric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quantitative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data)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C72D7A0-7715-9E09-7D67-DBA0AC88FF0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20" dirty="0">
                <a:solidFill>
                  <a:srgbClr val="FFFFFF"/>
                </a:solidFill>
              </a:rPr>
              <a:t>DETECTING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200" dirty="0">
                <a:solidFill>
                  <a:srgbClr val="FFFFFF"/>
                </a:solidFill>
              </a:rPr>
              <a:t>REDUNDANT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956052"/>
            <a:ext cx="523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b="1" spc="2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spc="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b="1" spc="5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na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l 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ana</a:t>
            </a:r>
            <a:r>
              <a:rPr sz="1800" b="1" spc="-6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b="1" spc="-1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71" y="3377184"/>
            <a:ext cx="1752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75" dirty="0">
                <a:solidFill>
                  <a:srgbClr val="5ECCF3"/>
                </a:solidFill>
                <a:latin typeface="Trebuchet MS"/>
                <a:cs typeface="Trebuchet MS"/>
              </a:rPr>
              <a:t>1.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451" y="3389096"/>
            <a:ext cx="641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i="1" spc="8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120" baseline="23148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82" baseline="2314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test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6601" y="3364484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2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271" y="3771392"/>
            <a:ext cx="7384415" cy="13411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7540" marR="142240" indent="-257175">
              <a:lnSpc>
                <a:spcPct val="94400"/>
              </a:lnSpc>
              <a:spcBef>
                <a:spcPts val="2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37540" algn="l"/>
                <a:tab pos="638175" algn="l"/>
              </a:tabLst>
            </a:pPr>
            <a:r>
              <a:rPr sz="1500" u="sng" spc="-13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Basic </a:t>
            </a:r>
            <a:r>
              <a:rPr sz="1500" u="sng" spc="-10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Arial MT"/>
                <a:cs typeface="Arial MT"/>
              </a:rPr>
              <a:t>idea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: 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The </a:t>
            </a:r>
            <a:r>
              <a:rPr sz="1400" i="1" spc="45" dirty="0">
                <a:solidFill>
                  <a:srgbClr val="34AC8B"/>
                </a:solidFill>
                <a:latin typeface="Trebuchet MS"/>
                <a:cs typeface="Trebuchet MS"/>
              </a:rPr>
              <a:t>X</a:t>
            </a:r>
            <a:r>
              <a:rPr sz="1350" spc="67" baseline="24691" dirty="0">
                <a:solidFill>
                  <a:srgbClr val="34AC8B"/>
                </a:solidFill>
                <a:latin typeface="Trebuchet MS"/>
                <a:cs typeface="Trebuchet MS"/>
              </a:rPr>
              <a:t>2 </a:t>
            </a:r>
            <a:r>
              <a:rPr sz="1400" spc="-90" dirty="0">
                <a:solidFill>
                  <a:srgbClr val="34AC8B"/>
                </a:solidFill>
                <a:latin typeface="Trebuchet MS"/>
                <a:cs typeface="Trebuchet MS"/>
              </a:rPr>
              <a:t>checks </a:t>
            </a:r>
            <a:r>
              <a:rPr sz="1400" spc="-100" dirty="0">
                <a:solidFill>
                  <a:srgbClr val="34AC8B"/>
                </a:solidFill>
                <a:latin typeface="Trebuchet MS"/>
                <a:cs typeface="Trebuchet MS"/>
              </a:rPr>
              <a:t>the </a:t>
            </a:r>
            <a:r>
              <a:rPr sz="1400" spc="-85" dirty="0">
                <a:solidFill>
                  <a:srgbClr val="34AC8B"/>
                </a:solidFill>
                <a:latin typeface="Trebuchet MS"/>
                <a:cs typeface="Trebuchet MS"/>
              </a:rPr>
              <a:t>hypothesis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that 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two </a:t>
            </a:r>
            <a:r>
              <a:rPr sz="1400" spc="-110" dirty="0">
                <a:solidFill>
                  <a:srgbClr val="34AC8B"/>
                </a:solidFill>
                <a:latin typeface="Trebuchet MS"/>
                <a:cs typeface="Trebuchet MS"/>
              </a:rPr>
              <a:t>attributes, </a:t>
            </a:r>
            <a:r>
              <a:rPr sz="1400" spc="105" dirty="0">
                <a:solidFill>
                  <a:srgbClr val="34AC8B"/>
                </a:solidFill>
                <a:latin typeface="Trebuchet MS"/>
                <a:cs typeface="Trebuchet MS"/>
              </a:rPr>
              <a:t>A </a:t>
            </a:r>
            <a:r>
              <a:rPr sz="1400" spc="-110" dirty="0">
                <a:solidFill>
                  <a:srgbClr val="34AC8B"/>
                </a:solidFill>
                <a:latin typeface="Trebuchet MS"/>
                <a:cs typeface="Trebuchet MS"/>
              </a:rPr>
              <a:t>and </a:t>
            </a:r>
            <a:r>
              <a:rPr sz="1400" spc="-125" dirty="0">
                <a:solidFill>
                  <a:srgbClr val="34AC8B"/>
                </a:solidFill>
                <a:latin typeface="Trebuchet MS"/>
                <a:cs typeface="Trebuchet MS"/>
              </a:rPr>
              <a:t>B, </a:t>
            </a:r>
            <a:r>
              <a:rPr sz="1400" spc="-100" dirty="0">
                <a:solidFill>
                  <a:srgbClr val="34AC8B"/>
                </a:solidFill>
                <a:latin typeface="Trebuchet MS"/>
                <a:cs typeface="Trebuchet MS"/>
              </a:rPr>
              <a:t>are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independent. If </a:t>
            </a:r>
            <a:r>
              <a:rPr sz="1400" spc="-85" dirty="0">
                <a:solidFill>
                  <a:srgbClr val="34AC8B"/>
                </a:solidFill>
                <a:latin typeface="Trebuchet MS"/>
                <a:cs typeface="Trebuchet MS"/>
              </a:rPr>
              <a:t>this </a:t>
            </a:r>
            <a:r>
              <a:rPr sz="1400" spc="-8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34AC8B"/>
                </a:solidFill>
                <a:latin typeface="Trebuchet MS"/>
                <a:cs typeface="Trebuchet MS"/>
              </a:rPr>
              <a:t>hypothesis</a:t>
            </a:r>
            <a:r>
              <a:rPr sz="1400" spc="-5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can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4AC8B"/>
                </a:solidFill>
                <a:latin typeface="Trebuchet MS"/>
                <a:cs typeface="Trebuchet MS"/>
              </a:rPr>
              <a:t>be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34AC8B"/>
                </a:solidFill>
                <a:latin typeface="Trebuchet MS"/>
                <a:cs typeface="Trebuchet MS"/>
              </a:rPr>
              <a:t>rejected,</a:t>
            </a:r>
            <a:r>
              <a:rPr sz="1400" spc="-18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4AC8B"/>
                </a:solidFill>
                <a:latin typeface="Trebuchet MS"/>
                <a:cs typeface="Trebuchet MS"/>
              </a:rPr>
              <a:t>we</a:t>
            </a:r>
            <a:r>
              <a:rPr sz="1400" spc="-6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can</a:t>
            </a:r>
            <a:r>
              <a:rPr sz="1400" spc="-7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say</a:t>
            </a:r>
            <a:r>
              <a:rPr sz="1400" spc="-7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that</a:t>
            </a:r>
            <a:r>
              <a:rPr sz="1400" spc="-19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34AC8B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34AC8B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34AC8B"/>
                </a:solidFill>
                <a:latin typeface="Trebuchet MS"/>
                <a:cs typeface="Trebuchet MS"/>
              </a:rPr>
              <a:t>B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4AC8B"/>
                </a:solidFill>
                <a:latin typeface="Trebuchet MS"/>
                <a:cs typeface="Trebuchet MS"/>
              </a:rPr>
              <a:t>are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34AC8B"/>
                </a:solidFill>
                <a:latin typeface="Trebuchet MS"/>
                <a:cs typeface="Trebuchet MS"/>
              </a:rPr>
              <a:t>statistically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34AC8B"/>
                </a:solidFill>
                <a:latin typeface="Trebuchet MS"/>
                <a:cs typeface="Trebuchet MS"/>
              </a:rPr>
              <a:t>correlated</a:t>
            </a:r>
            <a:r>
              <a:rPr sz="1400" spc="-7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34AC8B"/>
                </a:solidFill>
                <a:latin typeface="Trebuchet MS"/>
                <a:cs typeface="Trebuchet MS"/>
              </a:rPr>
              <a:t>and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one </a:t>
            </a:r>
            <a:r>
              <a:rPr sz="1400" spc="-90" dirty="0">
                <a:solidFill>
                  <a:srgbClr val="34AC8B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4AC8B"/>
                </a:solidFill>
                <a:latin typeface="Trebuchet MS"/>
                <a:cs typeface="Trebuchet MS"/>
              </a:rPr>
              <a:t>them </a:t>
            </a:r>
            <a:r>
              <a:rPr sz="1400" spc="-40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34AC8B"/>
                </a:solidFill>
                <a:latin typeface="Trebuchet MS"/>
                <a:cs typeface="Trebuchet MS"/>
              </a:rPr>
              <a:t>(either</a:t>
            </a:r>
            <a:r>
              <a:rPr sz="1400" spc="-204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34AC8B"/>
                </a:solidFill>
                <a:latin typeface="Trebuchet MS"/>
                <a:cs typeface="Trebuchet MS"/>
              </a:rPr>
              <a:t>A</a:t>
            </a:r>
            <a:r>
              <a:rPr sz="1400" spc="-8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4AC8B"/>
                </a:solidFill>
                <a:latin typeface="Trebuchet MS"/>
                <a:cs typeface="Trebuchet MS"/>
              </a:rPr>
              <a:t>or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4AC8B"/>
                </a:solidFill>
                <a:latin typeface="Trebuchet MS"/>
                <a:cs typeface="Trebuchet MS"/>
              </a:rPr>
              <a:t>B)</a:t>
            </a:r>
            <a:r>
              <a:rPr sz="14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34AC8B"/>
                </a:solidFill>
                <a:latin typeface="Trebuchet MS"/>
                <a:cs typeface="Trebuchet MS"/>
              </a:rPr>
              <a:t>can</a:t>
            </a:r>
            <a:r>
              <a:rPr sz="1400" spc="-7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4AC8B"/>
                </a:solidFill>
                <a:latin typeface="Trebuchet MS"/>
                <a:cs typeface="Trebuchet MS"/>
              </a:rPr>
              <a:t>be</a:t>
            </a:r>
            <a:r>
              <a:rPr sz="1400" spc="-70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34AC8B"/>
                </a:solidFill>
                <a:latin typeface="Trebuchet MS"/>
                <a:cs typeface="Trebuchet MS"/>
              </a:rPr>
              <a:t>discarded.</a:t>
            </a:r>
            <a:endParaRPr sz="1400">
              <a:latin typeface="Trebuchet MS"/>
              <a:cs typeface="Trebuchet MS"/>
            </a:endParaRPr>
          </a:p>
          <a:p>
            <a:pPr marL="423545" marR="30480" indent="-386080">
              <a:lnSpc>
                <a:spcPct val="102200"/>
              </a:lnSpc>
              <a:spcBef>
                <a:spcPts val="970"/>
              </a:spcBef>
              <a:tabLst>
                <a:tab pos="423545" algn="l"/>
              </a:tabLst>
            </a:pPr>
            <a:r>
              <a:rPr sz="1700" spc="-160" dirty="0">
                <a:solidFill>
                  <a:srgbClr val="5ECCF3"/>
                </a:solidFill>
                <a:latin typeface="Trebuchet MS"/>
                <a:cs typeface="Trebuchet MS"/>
              </a:rPr>
              <a:t>2.	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Correlation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coefficient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covariance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(for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numeric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quantitative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data)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5CE0C24-675E-F37C-0D6E-E2336D1316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870075">
              <a:lnSpc>
                <a:spcPct val="101400"/>
              </a:lnSpc>
              <a:spcBef>
                <a:spcPts val="1980"/>
              </a:spcBef>
            </a:pPr>
            <a:r>
              <a:rPr sz="2800" spc="250" dirty="0">
                <a:solidFill>
                  <a:srgbClr val="FFFFFF"/>
                </a:solidFill>
              </a:rPr>
              <a:t>C</a:t>
            </a:r>
            <a:r>
              <a:rPr sz="2800" spc="265" dirty="0">
                <a:solidFill>
                  <a:srgbClr val="FFFFFF"/>
                </a:solidFill>
              </a:rPr>
              <a:t>H</a:t>
            </a:r>
            <a:r>
              <a:rPr sz="2800" spc="-85" dirty="0">
                <a:solidFill>
                  <a:srgbClr val="FFFFFF"/>
                </a:solidFill>
              </a:rPr>
              <a:t>I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400" dirty="0">
                <a:solidFill>
                  <a:srgbClr val="FFFFFF"/>
                </a:solidFill>
              </a:rPr>
              <a:t>Q</a:t>
            </a:r>
            <a:r>
              <a:rPr sz="2800" spc="100" dirty="0">
                <a:solidFill>
                  <a:srgbClr val="FFFFFF"/>
                </a:solidFill>
              </a:rPr>
              <a:t>U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RR</a:t>
            </a:r>
            <a:r>
              <a:rPr sz="2800" spc="-75" dirty="0">
                <a:solidFill>
                  <a:srgbClr val="FFFFFF"/>
                </a:solidFill>
              </a:rPr>
              <a:t>ELA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90" dirty="0">
                <a:solidFill>
                  <a:srgbClr val="FFFFFF"/>
                </a:solidFill>
              </a:rPr>
              <a:t>E</a:t>
            </a:r>
            <a:r>
              <a:rPr sz="2800" spc="-75" dirty="0">
                <a:solidFill>
                  <a:srgbClr val="FFFFFF"/>
                </a:solidFill>
              </a:rPr>
              <a:t>S</a:t>
            </a:r>
            <a:r>
              <a:rPr sz="2800" spc="65" dirty="0">
                <a:solidFill>
                  <a:srgbClr val="FFFFFF"/>
                </a:solidFill>
              </a:rPr>
              <a:t>T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65" dirty="0">
                <a:solidFill>
                  <a:srgbClr val="FFFFFF"/>
                </a:solidFill>
              </a:rPr>
              <a:t>F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40" dirty="0">
                <a:solidFill>
                  <a:srgbClr val="FFFFFF"/>
                </a:solidFill>
              </a:rPr>
              <a:t>R  </a:t>
            </a:r>
            <a:r>
              <a:rPr sz="2800" spc="210" dirty="0">
                <a:solidFill>
                  <a:srgbClr val="FFFFFF"/>
                </a:solidFill>
              </a:rPr>
              <a:t>NOMINAL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8342" y="2122423"/>
            <a:ext cx="7071995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1529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nominal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attributes,</a:t>
            </a:r>
            <a:r>
              <a:rPr sz="1500" spc="-3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B,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correlation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determined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using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6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97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165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180" dirty="0">
                <a:solidFill>
                  <a:srgbClr val="212745"/>
                </a:solidFill>
                <a:latin typeface="Verdana"/>
                <a:cs typeface="Verdana"/>
              </a:rPr>
              <a:t>(chi- </a:t>
            </a:r>
            <a:r>
              <a:rPr sz="1500" b="1" spc="-4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square)</a:t>
            </a:r>
            <a:r>
              <a:rPr sz="15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test.</a:t>
            </a:r>
            <a:endParaRPr sz="1500">
              <a:latin typeface="Arial MT"/>
              <a:cs typeface="Arial MT"/>
            </a:endParaRPr>
          </a:p>
          <a:p>
            <a:pPr marL="356870" marR="163830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contingency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table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constructed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(A</a:t>
            </a:r>
            <a:r>
              <a:rPr sz="1500" spc="-67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57" baseline="-16666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denote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joint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event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A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takes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202" baseline="-16666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60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takes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57" baseline="-16666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356870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16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37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-44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put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Arial MT"/>
              <a:cs typeface="Arial MT"/>
            </a:endParaRPr>
          </a:p>
          <a:p>
            <a:pPr marL="680720" marR="43180" lvl="1" indent="-306070">
              <a:lnSpc>
                <a:spcPts val="161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680085" algn="l"/>
                <a:tab pos="6807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350" spc="-104" baseline="-12345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350" spc="165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u="sng" spc="-14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observed</a:t>
            </a:r>
            <a:r>
              <a:rPr sz="1400" i="1" u="sng" spc="-6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i="1" u="sng" spc="-15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frequency</a:t>
            </a:r>
            <a:r>
              <a:rPr sz="14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actual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count)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joint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event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(A</a:t>
            </a:r>
            <a:r>
              <a:rPr sz="1350" spc="-104" baseline="-123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50" spc="-120" baseline="-1234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350" spc="-157" baseline="-12345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r>
              <a:rPr sz="1350" spc="-67" baseline="-123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u="sng" spc="-1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expected </a:t>
            </a:r>
            <a:r>
              <a:rPr sz="1400" i="1" spc="-40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u="sng" spc="-16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frequency</a:t>
            </a:r>
            <a:r>
              <a:rPr sz="1400" i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(A</a:t>
            </a:r>
            <a:r>
              <a:rPr sz="1350" spc="-104" baseline="-123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50" spc="-120" baseline="-1234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7947" y="3296532"/>
            <a:ext cx="1952529" cy="6108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1021" y="4489477"/>
            <a:ext cx="3022170" cy="51943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52408" y="5178984"/>
            <a:ext cx="3451860" cy="1529080"/>
            <a:chOff x="2252408" y="5178984"/>
            <a:chExt cx="3451860" cy="1529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2408" y="5178984"/>
              <a:ext cx="3451318" cy="14859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0" y="5608027"/>
              <a:ext cx="3242310" cy="1099820"/>
            </a:xfrm>
            <a:custGeom>
              <a:avLst/>
              <a:gdLst/>
              <a:ahLst/>
              <a:cxnLst/>
              <a:rect l="l" t="t" r="r" b="b"/>
              <a:pathLst>
                <a:path w="3242310" h="1099820">
                  <a:moveTo>
                    <a:pt x="1738312" y="0"/>
                  </a:moveTo>
                  <a:lnTo>
                    <a:pt x="1341831" y="0"/>
                  </a:lnTo>
                  <a:lnTo>
                    <a:pt x="1341831" y="428625"/>
                  </a:lnTo>
                  <a:lnTo>
                    <a:pt x="1738312" y="428625"/>
                  </a:lnTo>
                  <a:lnTo>
                    <a:pt x="1738312" y="0"/>
                  </a:lnTo>
                  <a:close/>
                </a:path>
                <a:path w="3242310" h="1099820">
                  <a:moveTo>
                    <a:pt x="2784868" y="7150"/>
                  </a:moveTo>
                  <a:lnTo>
                    <a:pt x="2388387" y="7150"/>
                  </a:lnTo>
                  <a:lnTo>
                    <a:pt x="2388387" y="435775"/>
                  </a:lnTo>
                  <a:lnTo>
                    <a:pt x="2784868" y="435775"/>
                  </a:lnTo>
                  <a:lnTo>
                    <a:pt x="2784868" y="7150"/>
                  </a:lnTo>
                  <a:close/>
                </a:path>
                <a:path w="3242310" h="1099820">
                  <a:moveTo>
                    <a:pt x="3241967" y="792772"/>
                  </a:moveTo>
                  <a:lnTo>
                    <a:pt x="0" y="792772"/>
                  </a:lnTo>
                  <a:lnTo>
                    <a:pt x="0" y="1099553"/>
                  </a:lnTo>
                  <a:lnTo>
                    <a:pt x="3241967" y="1099553"/>
                  </a:lnTo>
                  <a:lnTo>
                    <a:pt x="3241967" y="792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E68138B-4141-9852-D126-B0252C0B35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870075">
              <a:lnSpc>
                <a:spcPct val="101400"/>
              </a:lnSpc>
              <a:spcBef>
                <a:spcPts val="1980"/>
              </a:spcBef>
            </a:pPr>
            <a:r>
              <a:rPr sz="2800" spc="250" dirty="0">
                <a:solidFill>
                  <a:srgbClr val="FFFFFF"/>
                </a:solidFill>
              </a:rPr>
              <a:t>C</a:t>
            </a:r>
            <a:r>
              <a:rPr sz="2800" spc="265" dirty="0">
                <a:solidFill>
                  <a:srgbClr val="FFFFFF"/>
                </a:solidFill>
              </a:rPr>
              <a:t>H</a:t>
            </a:r>
            <a:r>
              <a:rPr sz="2800" spc="-85" dirty="0">
                <a:solidFill>
                  <a:srgbClr val="FFFFFF"/>
                </a:solidFill>
              </a:rPr>
              <a:t>I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400" dirty="0">
                <a:solidFill>
                  <a:srgbClr val="FFFFFF"/>
                </a:solidFill>
              </a:rPr>
              <a:t>Q</a:t>
            </a:r>
            <a:r>
              <a:rPr sz="2800" spc="100" dirty="0">
                <a:solidFill>
                  <a:srgbClr val="FFFFFF"/>
                </a:solidFill>
              </a:rPr>
              <a:t>U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RR</a:t>
            </a:r>
            <a:r>
              <a:rPr sz="2800" spc="-75" dirty="0">
                <a:solidFill>
                  <a:srgbClr val="FFFFFF"/>
                </a:solidFill>
              </a:rPr>
              <a:t>ELA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90" dirty="0">
                <a:solidFill>
                  <a:srgbClr val="FFFFFF"/>
                </a:solidFill>
              </a:rPr>
              <a:t>E</a:t>
            </a:r>
            <a:r>
              <a:rPr sz="2800" spc="-75" dirty="0">
                <a:solidFill>
                  <a:srgbClr val="FFFFFF"/>
                </a:solidFill>
              </a:rPr>
              <a:t>S</a:t>
            </a:r>
            <a:r>
              <a:rPr sz="2800" spc="65" dirty="0">
                <a:solidFill>
                  <a:srgbClr val="FFFFFF"/>
                </a:solidFill>
              </a:rPr>
              <a:t>T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65" dirty="0">
                <a:solidFill>
                  <a:srgbClr val="FFFFFF"/>
                </a:solidFill>
              </a:rPr>
              <a:t>F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40" dirty="0">
                <a:solidFill>
                  <a:srgbClr val="FFFFFF"/>
                </a:solidFill>
              </a:rPr>
              <a:t>R  </a:t>
            </a:r>
            <a:r>
              <a:rPr sz="2800" spc="210" dirty="0">
                <a:solidFill>
                  <a:srgbClr val="FFFFFF"/>
                </a:solidFill>
              </a:rPr>
              <a:t>NOMINAL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532" y="3051928"/>
            <a:ext cx="4634865" cy="182753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19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700" spc="-24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23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7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i="1" spc="15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650" spc="-44" baseline="2525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650" spc="-52" baseline="2525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6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t:</a:t>
            </a:r>
            <a:endParaRPr sz="1700">
              <a:latin typeface="Trebuchet MS"/>
              <a:cs typeface="Trebuchet MS"/>
            </a:endParaRPr>
          </a:p>
          <a:p>
            <a:pPr marL="638175" lvl="1" indent="-257175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  <a:tab pos="638175" algn="l"/>
              </a:tabLst>
            </a:pPr>
            <a:r>
              <a:rPr sz="1500" spc="-24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  <a:p>
            <a:pPr marL="638175" lvl="1" indent="-257175">
              <a:lnSpc>
                <a:spcPct val="100000"/>
              </a:lnSpc>
              <a:spcBef>
                <a:spcPts val="885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  <a:tab pos="638175" algn="l"/>
              </a:tabLst>
            </a:pP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Create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contingency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table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(collected)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  <a:p>
            <a:pPr marL="638175" lvl="1" indent="-25717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  <a:tab pos="638175" algn="l"/>
              </a:tabLst>
            </a:pP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i="1" spc="16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37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165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endParaRPr sz="1500">
              <a:latin typeface="Arial MT"/>
              <a:cs typeface="Arial MT"/>
            </a:endParaRPr>
          </a:p>
          <a:p>
            <a:pPr marL="638175" lvl="1" indent="-25717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Trebuchet MS"/>
              <a:buAutoNum type="arabicPeriod"/>
              <a:tabLst>
                <a:tab pos="637540" algn="l"/>
                <a:tab pos="638175" algn="l"/>
              </a:tabLst>
            </a:pP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Test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hypothesis;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null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hypothesis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rejected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not.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7164BAB-D33C-31CD-0D41-D8A923BD557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260" dirty="0">
                <a:solidFill>
                  <a:srgbClr val="FFFFFF"/>
                </a:solidFill>
              </a:rPr>
              <a:t>E: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-85" dirty="0">
                <a:solidFill>
                  <a:srgbClr val="FFFFFF"/>
                </a:solidFill>
              </a:rPr>
              <a:t>I</a:t>
            </a:r>
            <a:r>
              <a:rPr sz="2800" spc="-135" dirty="0">
                <a:solidFill>
                  <a:srgbClr val="FFFFFF"/>
                </a:solidFill>
              </a:rPr>
              <a:t>-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400" dirty="0">
                <a:solidFill>
                  <a:srgbClr val="FFFFFF"/>
                </a:solidFill>
              </a:rPr>
              <a:t>Q</a:t>
            </a:r>
            <a:r>
              <a:rPr sz="2800" spc="100" dirty="0">
                <a:solidFill>
                  <a:srgbClr val="FFFFFF"/>
                </a:solidFill>
              </a:rPr>
              <a:t>U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55" dirty="0">
                <a:solidFill>
                  <a:srgbClr val="FFFFFF"/>
                </a:solidFill>
              </a:rPr>
              <a:t>RR</a:t>
            </a:r>
            <a:r>
              <a:rPr sz="2800" spc="-75" dirty="0">
                <a:solidFill>
                  <a:srgbClr val="FFFFFF"/>
                </a:solidFill>
              </a:rPr>
              <a:t>ELA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95" dirty="0">
                <a:solidFill>
                  <a:srgbClr val="FFFFFF"/>
                </a:solidFill>
              </a:rPr>
              <a:t>I</a:t>
            </a:r>
            <a:r>
              <a:rPr sz="2800" spc="235" dirty="0">
                <a:solidFill>
                  <a:srgbClr val="FFFFFF"/>
                </a:solidFill>
              </a:rPr>
              <a:t>O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-420" dirty="0">
                <a:solidFill>
                  <a:srgbClr val="FFFFFF"/>
                </a:solidFill>
              </a:rPr>
              <a:t> </a:t>
            </a:r>
            <a:r>
              <a:rPr sz="2800" spc="60" dirty="0">
                <a:solidFill>
                  <a:srgbClr val="FFFFFF"/>
                </a:solidFill>
              </a:rPr>
              <a:t>T</a:t>
            </a:r>
            <a:r>
              <a:rPr sz="2800" spc="-90" dirty="0">
                <a:solidFill>
                  <a:srgbClr val="FFFFFF"/>
                </a:solidFill>
              </a:rPr>
              <a:t>E</a:t>
            </a:r>
            <a:r>
              <a:rPr sz="2800" spc="-75" dirty="0">
                <a:solidFill>
                  <a:srgbClr val="FFFFFF"/>
                </a:solidFill>
              </a:rPr>
              <a:t>S</a:t>
            </a:r>
            <a:r>
              <a:rPr sz="2800" spc="65" dirty="0">
                <a:solidFill>
                  <a:srgbClr val="FFFFFF"/>
                </a:solidFill>
              </a:rPr>
              <a:t>T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532" y="2831084"/>
            <a:ext cx="7655559" cy="2397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3535" marR="304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Hypothesis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testing,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first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formulate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our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null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(H</a:t>
            </a:r>
            <a:r>
              <a:rPr sz="1800" spc="-22" baseline="-13888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alternative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(H</a:t>
            </a:r>
            <a:r>
              <a:rPr sz="1800" spc="-52" baseline="-13888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hypotheses:</a:t>
            </a:r>
            <a:endParaRPr sz="180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5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50" spc="-82" baseline="-15151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600" spc="-5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6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Gender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reading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preference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variables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independent</a:t>
            </a:r>
            <a:endParaRPr sz="160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50" spc="-127" baseline="-15151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6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Gender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reading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preference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variables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dependent</a:t>
            </a:r>
            <a:endParaRPr sz="1600">
              <a:latin typeface="Trebuchet MS"/>
              <a:cs typeface="Trebuchet MS"/>
            </a:endParaRPr>
          </a:p>
          <a:p>
            <a:pPr marL="344170" indent="-306070">
              <a:lnSpc>
                <a:spcPct val="1000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b="1" spc="50" dirty="0">
                <a:solidFill>
                  <a:srgbClr val="212745"/>
                </a:solidFill>
                <a:latin typeface="Trebuchet MS"/>
                <a:cs typeface="Trebuchet MS"/>
              </a:rPr>
              <a:t>Null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hypothesis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assumed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true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evidence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reject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  <a:p>
            <a:pPr marL="343535" marR="1271905" indent="-306070">
              <a:lnSpc>
                <a:spcPts val="2110"/>
              </a:lnSpc>
              <a:spcBef>
                <a:spcPts val="11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Chi-square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correlation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test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F14124"/>
                </a:solidFill>
                <a:latin typeface="Trebuchet MS"/>
                <a:cs typeface="Trebuchet MS"/>
              </a:rPr>
              <a:t>Chi-square</a:t>
            </a:r>
            <a:r>
              <a:rPr sz="1800" b="1" spc="-5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F14124"/>
                </a:solidFill>
                <a:latin typeface="Trebuchet MS"/>
                <a:cs typeface="Trebuchet MS"/>
              </a:rPr>
              <a:t>test</a:t>
            </a:r>
            <a:r>
              <a:rPr sz="1800" b="1" spc="-45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F14124"/>
                </a:solidFill>
                <a:latin typeface="Trebuchet MS"/>
                <a:cs typeface="Trebuchet MS"/>
              </a:rPr>
              <a:t>of </a:t>
            </a:r>
            <a:r>
              <a:rPr sz="1800" b="1" spc="-53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F14124"/>
                </a:solidFill>
                <a:latin typeface="Trebuchet MS"/>
                <a:cs typeface="Trebuchet MS"/>
              </a:rPr>
              <a:t>independence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553" y="2153841"/>
            <a:ext cx="2242820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400" spc="-100" dirty="0">
                <a:latin typeface="Trebuchet MS"/>
                <a:cs typeface="Trebuchet MS"/>
              </a:rPr>
              <a:t>S</a:t>
            </a:r>
            <a:r>
              <a:rPr sz="1400" spc="-75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1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F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45" dirty="0">
                <a:latin typeface="Trebuchet MS"/>
                <a:cs typeface="Trebuchet MS"/>
              </a:rPr>
              <a:t>m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h</a:t>
            </a:r>
            <a:r>
              <a:rPr sz="1400" spc="-110" dirty="0">
                <a:latin typeface="Trebuchet MS"/>
                <a:cs typeface="Trebuchet MS"/>
              </a:rPr>
              <a:t>y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DCCBDE0-3494-D773-647A-9FBB815AEA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7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02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LE: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38535" y="2583179"/>
            <a:ext cx="2760345" cy="9734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18770" marR="41275" indent="-306070">
              <a:lnSpc>
                <a:spcPts val="1580"/>
              </a:lnSpc>
              <a:spcBef>
                <a:spcPts val="2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150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t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 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318770" marR="5080" indent="-306070">
              <a:lnSpc>
                <a:spcPts val="1580"/>
              </a:lnSpc>
              <a:spcBef>
                <a:spcPts val="10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Gender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recorded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responses.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569" y="1920240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1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 </a:t>
            </a:r>
            <a:r>
              <a:rPr sz="1100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(</a:t>
            </a:r>
            <a:r>
              <a:rPr sz="1100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ro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 </a:t>
            </a:r>
            <a:r>
              <a:rPr sz="1100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100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n)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0" y="2083803"/>
            <a:ext cx="3622040" cy="1534160"/>
            <a:chOff x="4572000" y="2083803"/>
            <a:chExt cx="3622040" cy="15341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2083803"/>
              <a:ext cx="3621754" cy="15339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90031" y="2518181"/>
              <a:ext cx="1443355" cy="436245"/>
            </a:xfrm>
            <a:custGeom>
              <a:avLst/>
              <a:gdLst/>
              <a:ahLst/>
              <a:cxnLst/>
              <a:rect l="l" t="t" r="r" b="b"/>
              <a:pathLst>
                <a:path w="1443354" h="436244">
                  <a:moveTo>
                    <a:pt x="396481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396481" y="428625"/>
                  </a:lnTo>
                  <a:lnTo>
                    <a:pt x="396481" y="0"/>
                  </a:lnTo>
                  <a:close/>
                </a:path>
                <a:path w="1443354" h="436244">
                  <a:moveTo>
                    <a:pt x="1443037" y="7137"/>
                  </a:moveTo>
                  <a:lnTo>
                    <a:pt x="1046556" y="7137"/>
                  </a:lnTo>
                  <a:lnTo>
                    <a:pt x="1046556" y="435762"/>
                  </a:lnTo>
                  <a:lnTo>
                    <a:pt x="1443037" y="435762"/>
                  </a:lnTo>
                  <a:lnTo>
                    <a:pt x="1443037" y="7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1136" y="2018525"/>
            <a:ext cx="2451735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spc="-100" dirty="0">
                <a:latin typeface="Trebuchet MS"/>
                <a:cs typeface="Trebuchet MS"/>
              </a:rPr>
              <a:t>S</a:t>
            </a:r>
            <a:r>
              <a:rPr sz="1400" spc="-75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2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35" dirty="0">
                <a:latin typeface="Trebuchet MS"/>
                <a:cs typeface="Trebuchet MS"/>
              </a:rPr>
              <a:t>g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05" dirty="0">
                <a:latin typeface="Trebuchet MS"/>
                <a:cs typeface="Trebuchet MS"/>
              </a:rPr>
              <a:t>b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95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0" y="3913416"/>
            <a:ext cx="3754120" cy="923925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93980">
              <a:lnSpc>
                <a:spcPct val="97100"/>
              </a:lnSpc>
              <a:spcBef>
                <a:spcPts val="305"/>
              </a:spcBef>
            </a:pPr>
            <a:r>
              <a:rPr sz="1400" spc="-55" dirty="0">
                <a:latin typeface="Trebuchet MS"/>
                <a:cs typeface="Trebuchet MS"/>
              </a:rPr>
              <a:t>T</a:t>
            </a:r>
            <a:r>
              <a:rPr sz="1400" spc="-45" dirty="0">
                <a:latin typeface="Trebuchet MS"/>
                <a:cs typeface="Trebuchet MS"/>
              </a:rPr>
              <a:t>h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-</a:t>
            </a:r>
            <a:r>
              <a:rPr sz="1400" spc="-6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q</a:t>
            </a:r>
            <a:r>
              <a:rPr sz="1400" spc="-95" dirty="0">
                <a:latin typeface="Trebuchet MS"/>
                <a:cs typeface="Trebuchet MS"/>
              </a:rPr>
              <a:t>u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w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10" dirty="0">
                <a:latin typeface="Trebuchet MS"/>
                <a:cs typeface="Trebuchet MS"/>
              </a:rPr>
              <a:t>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ne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70" dirty="0">
                <a:latin typeface="Trebuchet MS"/>
                <a:cs typeface="Trebuchet MS"/>
              </a:rPr>
              <a:t>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he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85" dirty="0">
                <a:latin typeface="Trebuchet MS"/>
                <a:cs typeface="Trebuchet MS"/>
              </a:rPr>
              <a:t>f</a:t>
            </a:r>
            <a:r>
              <a:rPr sz="1400" spc="-200" dirty="0">
                <a:latin typeface="Trebuchet MS"/>
                <a:cs typeface="Trebuchet MS"/>
              </a:rPr>
              <a:t>f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70" dirty="0">
                <a:latin typeface="Trebuchet MS"/>
                <a:cs typeface="Trebuchet MS"/>
              </a:rPr>
              <a:t>e  </a:t>
            </a:r>
            <a:r>
              <a:rPr sz="1400" spc="-65" dirty="0">
                <a:latin typeface="Trebuchet MS"/>
                <a:cs typeface="Trebuchet MS"/>
              </a:rPr>
              <a:t>i</a:t>
            </a:r>
            <a:r>
              <a:rPr sz="1400" spc="-10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65" dirty="0">
                <a:latin typeface="Trebuchet MS"/>
                <a:cs typeface="Trebuchet MS"/>
              </a:rPr>
              <a:t>i</a:t>
            </a:r>
            <a:r>
              <a:rPr sz="1400" spc="-135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200" dirty="0">
                <a:latin typeface="Trebuchet MS"/>
                <a:cs typeface="Trebuchet MS"/>
              </a:rPr>
              <a:t>f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b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g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1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is  </a:t>
            </a:r>
            <a:r>
              <a:rPr sz="1400" spc="-75" dirty="0">
                <a:latin typeface="Trebuchet MS"/>
                <a:cs typeface="Trebuchet MS"/>
              </a:rPr>
              <a:t>occurring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by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chance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difference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statistically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significant.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2902C73-592F-3468-0B18-477AFAEAF59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900" y="457200"/>
            <a:ext cx="2777490" cy="95250"/>
          </a:xfrm>
          <a:custGeom>
            <a:avLst/>
            <a:gdLst/>
            <a:ahLst/>
            <a:cxnLst/>
            <a:rect l="l" t="t" r="r" b="b"/>
            <a:pathLst>
              <a:path w="2777490" h="95250">
                <a:moveTo>
                  <a:pt x="2777490" y="0"/>
                </a:moveTo>
                <a:lnTo>
                  <a:pt x="0" y="0"/>
                </a:lnTo>
                <a:lnTo>
                  <a:pt x="0" y="94997"/>
                </a:lnTo>
                <a:lnTo>
                  <a:pt x="2777490" y="94997"/>
                </a:lnTo>
                <a:lnTo>
                  <a:pt x="277749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1609" y="453642"/>
            <a:ext cx="2777490" cy="99060"/>
          </a:xfrm>
          <a:custGeom>
            <a:avLst/>
            <a:gdLst/>
            <a:ahLst/>
            <a:cxnLst/>
            <a:rect l="l" t="t" r="r" b="b"/>
            <a:pathLst>
              <a:path w="2777490" h="99059">
                <a:moveTo>
                  <a:pt x="2777490" y="0"/>
                </a:moveTo>
                <a:lnTo>
                  <a:pt x="0" y="0"/>
                </a:lnTo>
                <a:lnTo>
                  <a:pt x="0" y="98554"/>
                </a:lnTo>
                <a:lnTo>
                  <a:pt x="2777490" y="98554"/>
                </a:lnTo>
                <a:lnTo>
                  <a:pt x="2777490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1371" y="457200"/>
            <a:ext cx="2777490" cy="91440"/>
          </a:xfrm>
          <a:custGeom>
            <a:avLst/>
            <a:gdLst/>
            <a:ahLst/>
            <a:cxnLst/>
            <a:rect l="l" t="t" r="r" b="b"/>
            <a:pathLst>
              <a:path w="2777490" h="91440">
                <a:moveTo>
                  <a:pt x="2777490" y="0"/>
                </a:moveTo>
                <a:lnTo>
                  <a:pt x="0" y="0"/>
                </a:lnTo>
                <a:lnTo>
                  <a:pt x="0" y="91439"/>
                </a:lnTo>
                <a:lnTo>
                  <a:pt x="2777490" y="91439"/>
                </a:lnTo>
                <a:lnTo>
                  <a:pt x="2777490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66" y="1253842"/>
            <a:ext cx="4318906" cy="45821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31609" y="723898"/>
            <a:ext cx="2777490" cy="5666740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281940" marR="603885">
              <a:lnSpc>
                <a:spcPts val="2090"/>
              </a:lnSpc>
              <a:spcBef>
                <a:spcPts val="1380"/>
              </a:spcBef>
            </a:pP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9752" y="6510492"/>
            <a:ext cx="8255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7A8DD6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0AC8BC8-14C5-99C0-763B-EC136801C12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7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02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LE: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13084" y="2528315"/>
            <a:ext cx="3092450" cy="14979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43535" marR="347980" indent="-306070">
              <a:lnSpc>
                <a:spcPts val="1610"/>
              </a:lnSpc>
              <a:spcBef>
                <a:spcPts val="2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150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t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 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343535" marR="311150" indent="-306070">
              <a:lnSpc>
                <a:spcPts val="1610"/>
              </a:lnSpc>
              <a:spcBef>
                <a:spcPts val="98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Gender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recorded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responses.</a:t>
            </a:r>
            <a:endParaRPr sz="1400">
              <a:latin typeface="Trebuchet MS"/>
              <a:cs typeface="Trebuchet MS"/>
            </a:endParaRPr>
          </a:p>
          <a:p>
            <a:pPr marL="344170" indent="-306070">
              <a:lnSpc>
                <a:spcPts val="1645"/>
              </a:lnSpc>
              <a:spcBef>
                <a:spcPts val="77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4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114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350" spc="-37" baseline="24691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endParaRPr sz="1350" baseline="24691">
              <a:latin typeface="Trebuchet MS"/>
              <a:cs typeface="Trebuchet MS"/>
            </a:endParaRPr>
          </a:p>
          <a:p>
            <a:pPr marL="343535">
              <a:lnSpc>
                <a:spcPts val="1645"/>
              </a:lnSpc>
            </a:pP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formula.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314" y="3792800"/>
            <a:ext cx="3581400" cy="381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0569" y="1920240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1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 </a:t>
            </a:r>
            <a:r>
              <a:rPr sz="1100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(</a:t>
            </a:r>
            <a:r>
              <a:rPr sz="1100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ro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 </a:t>
            </a:r>
            <a:r>
              <a:rPr sz="1100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100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n)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14609" y="2110561"/>
            <a:ext cx="3451860" cy="1486535"/>
            <a:chOff x="4614609" y="2110561"/>
            <a:chExt cx="3451860" cy="14865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4609" y="2110561"/>
              <a:ext cx="3451318" cy="14859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90031" y="2536037"/>
              <a:ext cx="1443355" cy="432434"/>
            </a:xfrm>
            <a:custGeom>
              <a:avLst/>
              <a:gdLst/>
              <a:ahLst/>
              <a:cxnLst/>
              <a:rect l="l" t="t" r="r" b="b"/>
              <a:pathLst>
                <a:path w="1443354" h="432435">
                  <a:moveTo>
                    <a:pt x="396481" y="3568"/>
                  </a:moveTo>
                  <a:lnTo>
                    <a:pt x="0" y="3568"/>
                  </a:lnTo>
                  <a:lnTo>
                    <a:pt x="0" y="432193"/>
                  </a:lnTo>
                  <a:lnTo>
                    <a:pt x="396481" y="432193"/>
                  </a:lnTo>
                  <a:lnTo>
                    <a:pt x="396481" y="3568"/>
                  </a:lnTo>
                  <a:close/>
                </a:path>
                <a:path w="1443354" h="432435">
                  <a:moveTo>
                    <a:pt x="1443037" y="0"/>
                  </a:moveTo>
                  <a:lnTo>
                    <a:pt x="1046556" y="0"/>
                  </a:lnTo>
                  <a:lnTo>
                    <a:pt x="1046556" y="428625"/>
                  </a:lnTo>
                  <a:lnTo>
                    <a:pt x="1443037" y="428625"/>
                  </a:lnTo>
                  <a:lnTo>
                    <a:pt x="1443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7495" y="3991842"/>
            <a:ext cx="2541385" cy="7869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1134" y="2018525"/>
            <a:ext cx="3054350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spc="-100" dirty="0">
                <a:latin typeface="Trebuchet MS"/>
                <a:cs typeface="Trebuchet MS"/>
              </a:rPr>
              <a:t>S</a:t>
            </a:r>
            <a:r>
              <a:rPr sz="1400" spc="-75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3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-</a:t>
            </a:r>
            <a:r>
              <a:rPr sz="1400" spc="-6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q</a:t>
            </a:r>
            <a:r>
              <a:rPr sz="1400" spc="-95" dirty="0">
                <a:latin typeface="Trebuchet MS"/>
                <a:cs typeface="Trebuchet MS"/>
              </a:rPr>
              <a:t>u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3200" y="5387730"/>
            <a:ext cx="4049395" cy="36957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50" dirty="0">
                <a:latin typeface="Trebuchet MS"/>
                <a:cs typeface="Trebuchet MS"/>
              </a:rPr>
              <a:t>Compute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remaining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expected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337D213-0D85-2DA4-0134-4ADBD9EE997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7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02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LE: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RR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7805" y="2357628"/>
            <a:ext cx="3092450" cy="14065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3535" marR="347980" indent="-306070">
              <a:lnSpc>
                <a:spcPts val="1490"/>
              </a:lnSpc>
              <a:spcBef>
                <a:spcPts val="30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150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t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 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ty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343535" marR="311150" indent="-306070">
              <a:lnSpc>
                <a:spcPts val="1420"/>
              </a:lnSpc>
              <a:spcBef>
                <a:spcPts val="96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Gender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recorded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their </a:t>
            </a:r>
            <a:r>
              <a:rPr sz="1400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responses.</a:t>
            </a:r>
            <a:endParaRPr sz="1400">
              <a:latin typeface="Trebuchet MS"/>
              <a:cs typeface="Trebuchet MS"/>
            </a:endParaRPr>
          </a:p>
          <a:p>
            <a:pPr marL="344170" indent="-306070">
              <a:lnSpc>
                <a:spcPts val="1585"/>
              </a:lnSpc>
              <a:spcBef>
                <a:spcPts val="7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400" spc="4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114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350" spc="-37" baseline="24691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endParaRPr sz="1350" baseline="24691">
              <a:latin typeface="Trebuchet MS"/>
              <a:cs typeface="Trebuchet MS"/>
            </a:endParaRPr>
          </a:p>
          <a:p>
            <a:pPr marL="343535">
              <a:lnSpc>
                <a:spcPts val="1585"/>
              </a:lnSpc>
            </a:pP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formula.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05" y="4743196"/>
            <a:ext cx="2842895" cy="45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ts val="1814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3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qua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endParaRPr sz="1400">
              <a:latin typeface="Trebuchet MS"/>
              <a:cs typeface="Trebuchet MS"/>
            </a:endParaRPr>
          </a:p>
          <a:p>
            <a:pPr marL="318135">
              <a:lnSpc>
                <a:spcPts val="1575"/>
              </a:lnSpc>
            </a:pPr>
            <a:r>
              <a:rPr sz="1400" b="1" spc="-105" dirty="0">
                <a:solidFill>
                  <a:srgbClr val="212745"/>
                </a:solidFill>
                <a:latin typeface="Trebuchet MS"/>
                <a:cs typeface="Trebuchet MS"/>
              </a:rPr>
              <a:t>507.93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609" y="2056981"/>
            <a:ext cx="3451318" cy="14859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7029" y="4548339"/>
            <a:ext cx="4419600" cy="685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9314" y="3792800"/>
            <a:ext cx="3581400" cy="381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80569" y="1920240"/>
            <a:ext cx="17913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1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 </a:t>
            </a:r>
            <a:r>
              <a:rPr sz="1100" u="sng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(</a:t>
            </a:r>
            <a:r>
              <a:rPr sz="1100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ro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 </a:t>
            </a:r>
            <a:r>
              <a:rPr sz="1100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100" u="sng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1651" y="3956064"/>
            <a:ext cx="2205974" cy="6901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1134" y="2018525"/>
            <a:ext cx="3054350" cy="300355"/>
          </a:xfrm>
          <a:prstGeom prst="rect">
            <a:avLst/>
          </a:prstGeom>
          <a:solidFill>
            <a:srgbClr val="F3E517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400" spc="-100" dirty="0">
                <a:latin typeface="Trebuchet MS"/>
                <a:cs typeface="Trebuchet MS"/>
              </a:rPr>
              <a:t>S</a:t>
            </a:r>
            <a:r>
              <a:rPr sz="1400" spc="-75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3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120" dirty="0">
                <a:latin typeface="Trebuchet MS"/>
                <a:cs typeface="Trebuchet MS"/>
              </a:rPr>
              <a:t>l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</a:t>
            </a:r>
            <a:r>
              <a:rPr sz="1400" spc="-90" dirty="0">
                <a:latin typeface="Trebuchet MS"/>
                <a:cs typeface="Trebuchet MS"/>
              </a:rPr>
              <a:t>h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-</a:t>
            </a:r>
            <a:r>
              <a:rPr sz="1400" spc="-6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q</a:t>
            </a:r>
            <a:r>
              <a:rPr sz="1400" spc="-95" dirty="0">
                <a:latin typeface="Trebuchet MS"/>
                <a:cs typeface="Trebuchet MS"/>
              </a:rPr>
              <a:t>u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75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35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9506" y="5983732"/>
            <a:ext cx="2713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solidFill>
                  <a:srgbClr val="34AC8B"/>
                </a:solidFill>
                <a:latin typeface="Trebuchet MS"/>
                <a:cs typeface="Trebuchet MS"/>
              </a:rPr>
              <a:t>T</a:t>
            </a:r>
            <a:r>
              <a:rPr sz="2800" spc="40" dirty="0">
                <a:solidFill>
                  <a:srgbClr val="34AC8B"/>
                </a:solidFill>
                <a:latin typeface="Trebuchet MS"/>
                <a:cs typeface="Trebuchet MS"/>
              </a:rPr>
              <a:t>o</a:t>
            </a:r>
            <a:r>
              <a:rPr sz="2800" spc="-6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34AC8B"/>
                </a:solidFill>
                <a:latin typeface="Trebuchet MS"/>
                <a:cs typeface="Trebuchet MS"/>
              </a:rPr>
              <a:t>be</a:t>
            </a:r>
            <a:r>
              <a:rPr sz="2800" spc="-75" dirty="0">
                <a:solidFill>
                  <a:srgbClr val="34AC8B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34AC8B"/>
                </a:solidFill>
                <a:latin typeface="Trebuchet MS"/>
                <a:cs typeface="Trebuchet MS"/>
              </a:rPr>
              <a:t>c</a:t>
            </a:r>
            <a:r>
              <a:rPr sz="2800" spc="45" dirty="0">
                <a:solidFill>
                  <a:srgbClr val="34AC8B"/>
                </a:solidFill>
                <a:latin typeface="Trebuchet MS"/>
                <a:cs typeface="Trebuchet MS"/>
              </a:rPr>
              <a:t>o</a:t>
            </a:r>
            <a:r>
              <a:rPr sz="2800" spc="-180" dirty="0">
                <a:solidFill>
                  <a:srgbClr val="34AC8B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34AC8B"/>
                </a:solidFill>
                <a:latin typeface="Trebuchet MS"/>
                <a:cs typeface="Trebuchet MS"/>
              </a:rPr>
              <a:t>t</a:t>
            </a:r>
            <a:r>
              <a:rPr sz="2800" spc="-190" dirty="0">
                <a:solidFill>
                  <a:srgbClr val="34AC8B"/>
                </a:solidFill>
                <a:latin typeface="Trebuchet MS"/>
                <a:cs typeface="Trebuchet MS"/>
              </a:rPr>
              <a:t>i</a:t>
            </a:r>
            <a:r>
              <a:rPr sz="2800" spc="-160" dirty="0">
                <a:solidFill>
                  <a:srgbClr val="34AC8B"/>
                </a:solidFill>
                <a:latin typeface="Trebuchet MS"/>
                <a:cs typeface="Trebuchet MS"/>
              </a:rPr>
              <a:t>nu</a:t>
            </a:r>
            <a:r>
              <a:rPr sz="2800" spc="-165" dirty="0">
                <a:solidFill>
                  <a:srgbClr val="34AC8B"/>
                </a:solidFill>
                <a:latin typeface="Trebuchet MS"/>
                <a:cs typeface="Trebuchet MS"/>
              </a:rPr>
              <a:t>e</a:t>
            </a:r>
            <a:r>
              <a:rPr sz="2800" spc="-140" dirty="0">
                <a:solidFill>
                  <a:srgbClr val="34AC8B"/>
                </a:solidFill>
                <a:latin typeface="Trebuchet MS"/>
                <a:cs typeface="Trebuchet MS"/>
              </a:rPr>
              <a:t>d</a:t>
            </a:r>
            <a:r>
              <a:rPr sz="2800" spc="740" dirty="0">
                <a:solidFill>
                  <a:srgbClr val="34AC8B"/>
                </a:solidFill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41BB22B-D38D-2685-D29B-C9F26E5631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45" dirty="0">
                <a:solidFill>
                  <a:srgbClr val="FFFFFF"/>
                </a:solidFill>
              </a:rPr>
              <a:t>READING</a:t>
            </a:r>
            <a:r>
              <a:rPr sz="2800" spc="-90" dirty="0">
                <a:solidFill>
                  <a:srgbClr val="FFFFFF"/>
                </a:solidFill>
              </a:rPr>
              <a:t> </a:t>
            </a:r>
            <a:r>
              <a:rPr sz="2800" spc="25" dirty="0">
                <a:solidFill>
                  <a:srgbClr val="FFFFFF"/>
                </a:solidFill>
              </a:rPr>
              <a:t>MATERIAL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32" y="3141980"/>
            <a:ext cx="7400290" cy="124460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3: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article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Chi-Square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Test:</a:t>
            </a:r>
            <a:r>
              <a:rPr sz="1800" spc="-21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800" u="sng" spc="-15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https://online.stat.psu.edu/stat500/lesson/8/8.1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F0FA9E9-A1EA-1DE5-831B-6CE22D3BF1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90" dirty="0">
                <a:solidFill>
                  <a:srgbClr val="FFFFFF"/>
                </a:solidFill>
              </a:rPr>
              <a:t>J</a:t>
            </a:r>
            <a:r>
              <a:rPr sz="2800" spc="-135" dirty="0">
                <a:solidFill>
                  <a:srgbClr val="FFFFFF"/>
                </a:solidFill>
              </a:rPr>
              <a:t>O</a:t>
            </a:r>
            <a:r>
              <a:rPr sz="2800" spc="60" dirty="0">
                <a:solidFill>
                  <a:srgbClr val="FFFFFF"/>
                </a:solidFill>
              </a:rPr>
              <a:t>R</a:t>
            </a:r>
            <a:r>
              <a:rPr sz="2800" spc="-425" dirty="0">
                <a:solidFill>
                  <a:srgbClr val="FFFFFF"/>
                </a:solidFill>
              </a:rPr>
              <a:t> 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220" dirty="0">
                <a:solidFill>
                  <a:srgbClr val="FFFFFF"/>
                </a:solidFill>
              </a:rPr>
              <a:t>K</a:t>
            </a:r>
            <a:r>
              <a:rPr sz="2800" spc="-65" dirty="0">
                <a:solidFill>
                  <a:srgbClr val="FFFFFF"/>
                </a:solidFill>
              </a:rPr>
              <a:t>S 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225" dirty="0">
                <a:solidFill>
                  <a:srgbClr val="FFFFFF"/>
                </a:solidFill>
              </a:rPr>
              <a:t>D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5" dirty="0">
                <a:solidFill>
                  <a:srgbClr val="FFFFFF"/>
                </a:solidFill>
              </a:rPr>
              <a:t>A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14" dirty="0">
                <a:solidFill>
                  <a:srgbClr val="FFFFFF"/>
                </a:solidFill>
              </a:rPr>
              <a:t>E</a:t>
            </a:r>
            <a:r>
              <a:rPr sz="2800" spc="-125" dirty="0">
                <a:solidFill>
                  <a:srgbClr val="FFFFFF"/>
                </a:solidFill>
              </a:rPr>
              <a:t>P</a:t>
            </a:r>
            <a:r>
              <a:rPr sz="2800" spc="-114" dirty="0">
                <a:solidFill>
                  <a:srgbClr val="FFFFFF"/>
                </a:solidFill>
              </a:rPr>
              <a:t>R</a:t>
            </a:r>
            <a:r>
              <a:rPr sz="2800" spc="405" dirty="0">
                <a:solidFill>
                  <a:srgbClr val="FFFFFF"/>
                </a:solidFill>
              </a:rPr>
              <a:t>O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90" dirty="0">
                <a:solidFill>
                  <a:srgbClr val="FFFFFF"/>
                </a:solidFill>
              </a:rPr>
              <a:t>E</a:t>
            </a:r>
            <a:r>
              <a:rPr sz="2800" spc="-75" dirty="0">
                <a:solidFill>
                  <a:srgbClr val="FFFFFF"/>
                </a:solidFill>
              </a:rPr>
              <a:t>S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231135"/>
            <a:ext cx="15036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ni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292" y="2522220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Fill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missing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values,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smooth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noisy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identify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remove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outliers,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resolve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285"/>
              </a:spcBef>
            </a:pPr>
            <a:r>
              <a:rPr spc="-70" dirty="0"/>
              <a:t>inconsistencies</a:t>
            </a:r>
          </a:p>
          <a:p>
            <a:pPr marL="318770" indent="-306070">
              <a:lnSpc>
                <a:spcPct val="100000"/>
              </a:lnSpc>
              <a:spcBef>
                <a:spcPts val="229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90" dirty="0">
                <a:latin typeface="Verdana"/>
                <a:cs typeface="Verdana"/>
              </a:rPr>
              <a:t>D</a:t>
            </a:r>
            <a:r>
              <a:rPr sz="1700" spc="-150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300" dirty="0">
                <a:latin typeface="Verdana"/>
                <a:cs typeface="Verdana"/>
              </a:rPr>
              <a:t>a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95" dirty="0">
                <a:latin typeface="Verdana"/>
                <a:cs typeface="Verdana"/>
              </a:rPr>
              <a:t>i</a:t>
            </a:r>
            <a:r>
              <a:rPr sz="1700" spc="-204" dirty="0">
                <a:latin typeface="Verdana"/>
                <a:cs typeface="Verdana"/>
              </a:rPr>
              <a:t>n</a:t>
            </a:r>
            <a:r>
              <a:rPr sz="1700" spc="-135" dirty="0">
                <a:latin typeface="Verdana"/>
                <a:cs typeface="Verdana"/>
              </a:rPr>
              <a:t>t</a:t>
            </a:r>
            <a:r>
              <a:rPr sz="1700" spc="-204" dirty="0">
                <a:latin typeface="Verdana"/>
                <a:cs typeface="Verdana"/>
              </a:rPr>
              <a:t>e</a:t>
            </a:r>
            <a:r>
              <a:rPr sz="1700" spc="-340" dirty="0">
                <a:latin typeface="Verdana"/>
                <a:cs typeface="Verdana"/>
              </a:rPr>
              <a:t>g</a:t>
            </a:r>
            <a:r>
              <a:rPr sz="1700" spc="-55" dirty="0">
                <a:latin typeface="Verdana"/>
                <a:cs typeface="Verdana"/>
              </a:rPr>
              <a:t>r</a:t>
            </a:r>
            <a:r>
              <a:rPr sz="1700" spc="-305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95" dirty="0">
                <a:latin typeface="Verdana"/>
                <a:cs typeface="Verdana"/>
              </a:rPr>
              <a:t>i</a:t>
            </a:r>
            <a:r>
              <a:rPr sz="1700" spc="-100" dirty="0">
                <a:latin typeface="Verdana"/>
                <a:cs typeface="Verdana"/>
              </a:rPr>
              <a:t>o</a:t>
            </a:r>
            <a:r>
              <a:rPr sz="1700" spc="-229" dirty="0">
                <a:latin typeface="Verdana"/>
                <a:cs typeface="Verdana"/>
              </a:rPr>
              <a:t>n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25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Integration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databases,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cubes,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files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29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90" dirty="0">
                <a:latin typeface="Verdana"/>
                <a:cs typeface="Verdana"/>
              </a:rPr>
              <a:t>D</a:t>
            </a:r>
            <a:r>
              <a:rPr sz="1700" spc="-150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300" dirty="0">
                <a:latin typeface="Verdana"/>
                <a:cs typeface="Verdana"/>
              </a:rPr>
              <a:t>a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55" dirty="0">
                <a:latin typeface="Verdana"/>
                <a:cs typeface="Verdana"/>
              </a:rPr>
              <a:t>r</a:t>
            </a:r>
            <a:r>
              <a:rPr sz="1700" spc="-305" dirty="0">
                <a:latin typeface="Verdana"/>
                <a:cs typeface="Verdana"/>
              </a:rPr>
              <a:t>a</a:t>
            </a:r>
            <a:r>
              <a:rPr sz="1700" spc="-254" dirty="0">
                <a:latin typeface="Verdana"/>
                <a:cs typeface="Verdana"/>
              </a:rPr>
              <a:t>n</a:t>
            </a:r>
            <a:r>
              <a:rPr sz="1700" spc="-215" dirty="0">
                <a:latin typeface="Verdana"/>
                <a:cs typeface="Verdana"/>
              </a:rPr>
              <a:t>s</a:t>
            </a:r>
            <a:r>
              <a:rPr sz="1700" spc="-195" dirty="0">
                <a:latin typeface="Verdana"/>
                <a:cs typeface="Verdana"/>
              </a:rPr>
              <a:t>f</a:t>
            </a:r>
            <a:r>
              <a:rPr sz="1700" spc="-100" dirty="0">
                <a:latin typeface="Verdana"/>
                <a:cs typeface="Verdana"/>
              </a:rPr>
              <a:t>o</a:t>
            </a:r>
            <a:r>
              <a:rPr sz="1700" spc="-55" dirty="0">
                <a:latin typeface="Verdana"/>
                <a:cs typeface="Verdana"/>
              </a:rPr>
              <a:t>r</a:t>
            </a:r>
            <a:r>
              <a:rPr sz="1700" spc="-345" dirty="0">
                <a:latin typeface="Verdana"/>
                <a:cs typeface="Verdana"/>
              </a:rPr>
              <a:t>m</a:t>
            </a:r>
            <a:r>
              <a:rPr sz="1700" spc="-305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95" dirty="0">
                <a:latin typeface="Verdana"/>
                <a:cs typeface="Verdana"/>
              </a:rPr>
              <a:t>i</a:t>
            </a:r>
            <a:r>
              <a:rPr sz="1700" spc="-100" dirty="0">
                <a:latin typeface="Verdana"/>
                <a:cs typeface="Verdana"/>
              </a:rPr>
              <a:t>o</a:t>
            </a:r>
            <a:r>
              <a:rPr sz="1700" spc="-229" dirty="0">
                <a:latin typeface="Verdana"/>
                <a:cs typeface="Verdana"/>
              </a:rPr>
              <a:t>n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25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1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gg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229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90" dirty="0">
                <a:latin typeface="Verdana"/>
                <a:cs typeface="Verdana"/>
              </a:rPr>
              <a:t>D</a:t>
            </a:r>
            <a:r>
              <a:rPr sz="1700" spc="-150" dirty="0">
                <a:latin typeface="Verdana"/>
                <a:cs typeface="Verdana"/>
              </a:rPr>
              <a:t>a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300" dirty="0">
                <a:latin typeface="Verdana"/>
                <a:cs typeface="Verdana"/>
              </a:rPr>
              <a:t>a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90" dirty="0">
                <a:latin typeface="Verdana"/>
                <a:cs typeface="Verdana"/>
              </a:rPr>
              <a:t>r</a:t>
            </a:r>
            <a:r>
              <a:rPr sz="1700" spc="-204" dirty="0">
                <a:latin typeface="Verdana"/>
                <a:cs typeface="Verdana"/>
              </a:rPr>
              <a:t>e</a:t>
            </a:r>
            <a:r>
              <a:rPr sz="1700" spc="-200" dirty="0">
                <a:latin typeface="Verdana"/>
                <a:cs typeface="Verdana"/>
              </a:rPr>
              <a:t>d</a:t>
            </a:r>
            <a:r>
              <a:rPr sz="1700" spc="-204" dirty="0">
                <a:latin typeface="Verdana"/>
                <a:cs typeface="Verdana"/>
              </a:rPr>
              <a:t>u</a:t>
            </a:r>
            <a:r>
              <a:rPr sz="1700" spc="-165" dirty="0">
                <a:latin typeface="Verdana"/>
                <a:cs typeface="Verdana"/>
              </a:rPr>
              <a:t>c</a:t>
            </a:r>
            <a:r>
              <a:rPr sz="1700" spc="-110" dirty="0">
                <a:latin typeface="Verdana"/>
                <a:cs typeface="Verdana"/>
              </a:rPr>
              <a:t>t</a:t>
            </a:r>
            <a:r>
              <a:rPr sz="1700" spc="-95" dirty="0">
                <a:latin typeface="Verdana"/>
                <a:cs typeface="Verdana"/>
              </a:rPr>
              <a:t>i</a:t>
            </a:r>
            <a:r>
              <a:rPr sz="1700" spc="-100" dirty="0">
                <a:latin typeface="Verdana"/>
                <a:cs typeface="Verdana"/>
              </a:rPr>
              <a:t>o</a:t>
            </a:r>
            <a:r>
              <a:rPr sz="1700" spc="-229" dirty="0">
                <a:latin typeface="Verdana"/>
                <a:cs typeface="Verdana"/>
              </a:rPr>
              <a:t>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292" y="4250435"/>
            <a:ext cx="6520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Obtains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reduced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representation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volume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produces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analytical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442" y="4367156"/>
            <a:ext cx="6618605" cy="7715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185"/>
              </a:spcBef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27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Part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reduction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particular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importance,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especially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numerical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F306A1AC-F05C-C741-630A-3486DFFD343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DATA</a:t>
            </a:r>
            <a:r>
              <a:rPr spc="-240" dirty="0"/>
              <a:t> </a:t>
            </a:r>
            <a:r>
              <a:rPr spc="50" dirty="0"/>
              <a:t>PREPROCESSING</a:t>
            </a:r>
          </a:p>
          <a:p>
            <a:pPr marL="5715" algn="ctr">
              <a:lnSpc>
                <a:spcPct val="100000"/>
              </a:lnSpc>
              <a:spcBef>
                <a:spcPts val="5"/>
              </a:spcBef>
            </a:pPr>
            <a:r>
              <a:rPr sz="3000" spc="40" dirty="0">
                <a:solidFill>
                  <a:srgbClr val="5ECCF3"/>
                </a:solidFill>
              </a:rPr>
              <a:t>DATA</a:t>
            </a:r>
            <a:r>
              <a:rPr sz="3000" spc="-100" dirty="0">
                <a:solidFill>
                  <a:srgbClr val="5ECCF3"/>
                </a:solidFill>
              </a:rPr>
              <a:t> </a:t>
            </a:r>
            <a:r>
              <a:rPr sz="3000" spc="165" dirty="0">
                <a:solidFill>
                  <a:srgbClr val="5ECCF3"/>
                </a:solidFill>
              </a:rPr>
              <a:t>CLEANING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F196343-47E6-171F-41C8-37352C0066E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>
                <a:solidFill>
                  <a:srgbClr val="FFFFFF"/>
                </a:solidFill>
              </a:rPr>
              <a:t>DATA</a:t>
            </a:r>
            <a:r>
              <a:rPr sz="2800" spc="-100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CLEANING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137917"/>
            <a:ext cx="7622540" cy="36537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Importance:</a:t>
            </a:r>
            <a:endParaRPr sz="21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89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Trebuchet MS"/>
                <a:cs typeface="Trebuchet MS"/>
              </a:rPr>
              <a:t>cleaning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C00000"/>
                </a:solidFill>
                <a:latin typeface="Trebuchet MS"/>
                <a:cs typeface="Trebuchet MS"/>
              </a:rPr>
              <a:t>one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C00000"/>
                </a:solidFill>
                <a:latin typeface="Trebuchet MS"/>
                <a:cs typeface="Trebuchet MS"/>
              </a:rPr>
              <a:t>three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biggest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Trebuchet MS"/>
                <a:cs typeface="Trebuchet MS"/>
              </a:rPr>
              <a:t>problems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warehousing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”—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im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  <a:p>
            <a:pPr marL="641985" marR="421640" lvl="1" indent="-306070">
              <a:lnSpc>
                <a:spcPts val="2020"/>
              </a:lnSpc>
              <a:spcBef>
                <a:spcPts val="89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Trebuchet MS"/>
                <a:cs typeface="Trebuchet MS"/>
              </a:rPr>
              <a:t>cleaning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C00000"/>
                </a:solidFill>
                <a:latin typeface="Trebuchet MS"/>
                <a:cs typeface="Trebuchet MS"/>
              </a:rPr>
              <a:t>one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problem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Trebuchet MS"/>
                <a:cs typeface="Trebuchet MS"/>
              </a:rPr>
              <a:t>warehousing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”—DCI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survey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40" dirty="0">
                <a:solidFill>
                  <a:srgbClr val="212745"/>
                </a:solidFill>
                <a:latin typeface="Trebuchet MS"/>
                <a:cs typeface="Trebuchet MS"/>
              </a:rPr>
              <a:t>Da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ni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2100" spc="-6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fy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ut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Resolve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redundancy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caused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integration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CAD3B6-1D13-429B-646D-6D55D9F0E9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70" dirty="0">
                <a:solidFill>
                  <a:srgbClr val="FFFFFF"/>
                </a:solidFill>
              </a:rPr>
              <a:t>MISSING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5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181606"/>
            <a:ext cx="7126605" cy="35445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8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40" dirty="0">
                <a:solidFill>
                  <a:srgbClr val="212745"/>
                </a:solidFill>
                <a:latin typeface="Trebuchet MS"/>
                <a:cs typeface="Trebuchet MS"/>
              </a:rPr>
              <a:t>Da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2100" spc="-35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2100" spc="-2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2100" spc="-2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ble</a:t>
            </a:r>
            <a:endParaRPr sz="21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800"/>
              </a:lnSpc>
              <a:spcBef>
                <a:spcPts val="944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tuples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recorded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several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attributes,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14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2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fun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hus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certain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considered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important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time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entry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2100" spc="14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2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31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7475B2D-F842-1B62-172A-C4A915EA3FD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295" dirty="0">
                <a:solidFill>
                  <a:srgbClr val="FFFFFF"/>
                </a:solidFill>
              </a:rPr>
              <a:t>O</a:t>
            </a:r>
            <a:r>
              <a:rPr sz="2800" spc="530" dirty="0">
                <a:solidFill>
                  <a:srgbClr val="FFFFFF"/>
                </a:solidFill>
              </a:rPr>
              <a:t>W</a:t>
            </a:r>
            <a:r>
              <a:rPr sz="2800" spc="-425" dirty="0">
                <a:solidFill>
                  <a:srgbClr val="FFFFFF"/>
                </a:solidFill>
              </a:rPr>
              <a:t> </a:t>
            </a:r>
            <a:r>
              <a:rPr sz="2800" spc="-125" dirty="0">
                <a:solidFill>
                  <a:srgbClr val="FFFFFF"/>
                </a:solidFill>
              </a:rPr>
              <a:t>T</a:t>
            </a:r>
            <a:r>
              <a:rPr sz="2800" spc="415" dirty="0">
                <a:solidFill>
                  <a:srgbClr val="FFFFFF"/>
                </a:solidFill>
              </a:rPr>
              <a:t>O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200" dirty="0">
                <a:solidFill>
                  <a:srgbClr val="FFFFFF"/>
                </a:solidFill>
              </a:rPr>
              <a:t>H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395" dirty="0">
                <a:solidFill>
                  <a:srgbClr val="FFFFFF"/>
                </a:solidFill>
              </a:rPr>
              <a:t>N</a:t>
            </a:r>
            <a:r>
              <a:rPr sz="2800" spc="165" dirty="0">
                <a:solidFill>
                  <a:srgbClr val="FFFFFF"/>
                </a:solidFill>
              </a:rPr>
              <a:t>DL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55" dirty="0">
                <a:solidFill>
                  <a:srgbClr val="FFFFFF"/>
                </a:solidFill>
              </a:rPr>
              <a:t>I</a:t>
            </a:r>
            <a:r>
              <a:rPr sz="2800" spc="-90" dirty="0">
                <a:solidFill>
                  <a:srgbClr val="FFFFFF"/>
                </a:solidFill>
              </a:rPr>
              <a:t>S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225" dirty="0">
                <a:solidFill>
                  <a:srgbClr val="FFFFFF"/>
                </a:solidFill>
              </a:rPr>
              <a:t>D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100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32" y="2678684"/>
            <a:ext cx="7731759" cy="294099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ct val="81100"/>
              </a:lnSpc>
              <a:spcBef>
                <a:spcPts val="505"/>
              </a:spcBef>
              <a:buClr>
                <a:srgbClr val="5ECCF3"/>
              </a:buClr>
              <a:buSzPct val="94444"/>
              <a:buFont typeface="Verdana"/>
              <a:buAutoNum type="arabicPeriod"/>
              <a:tabLst>
                <a:tab pos="354965" algn="l"/>
                <a:tab pos="35560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Ignore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tuple,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usually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done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label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missing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(assuming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tasks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475" dirty="0">
                <a:solidFill>
                  <a:srgbClr val="212745"/>
                </a:solidFill>
                <a:latin typeface="Trebuchet MS"/>
                <a:cs typeface="Trebuchet MS"/>
              </a:rPr>
              <a:t>—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2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 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24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4444"/>
              <a:buFont typeface="Verdana"/>
              <a:buAutoNum type="arabicPeriod"/>
              <a:tabLst>
                <a:tab pos="354965" algn="l"/>
                <a:tab pos="35560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+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?</a:t>
            </a:r>
            <a:r>
              <a:rPr lang="en-US" sz="1800" spc="-65" dirty="0">
                <a:solidFill>
                  <a:srgbClr val="212745"/>
                </a:solidFill>
                <a:latin typeface="Trebuchet MS"/>
                <a:cs typeface="Trebuchet MS"/>
              </a:rPr>
              <a:t> Not good for large dataset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5ECCF3"/>
              </a:buClr>
              <a:buSzPct val="94444"/>
              <a:buFont typeface="Verdana"/>
              <a:buAutoNum type="arabicPeriod"/>
              <a:tabLst>
                <a:tab pos="354965" algn="l"/>
                <a:tab pos="35560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endParaRPr sz="18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nt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135" dirty="0">
                <a:solidFill>
                  <a:srgbClr val="212745"/>
                </a:solidFill>
                <a:latin typeface="Arial MT"/>
                <a:cs typeface="Arial MT"/>
              </a:rPr>
              <a:t>“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un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”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5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18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500" spc="-335" dirty="0">
                <a:solidFill>
                  <a:srgbClr val="212745"/>
                </a:solidFill>
                <a:latin typeface="Arial MT"/>
                <a:cs typeface="Arial MT"/>
              </a:rPr>
              <a:t>?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!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mean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median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skewed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data)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mean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samples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belonging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same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class: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smarter</a:t>
            </a:r>
            <a:endParaRPr sz="15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most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probable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value: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inference-based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Arial MT"/>
                <a:cs typeface="Arial MT"/>
              </a:rPr>
              <a:t>Bayesian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formula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decision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tree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5422" y="5602667"/>
            <a:ext cx="291655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400" spc="-60" dirty="0">
                <a:latin typeface="Trebuchet MS"/>
                <a:cs typeface="Trebuchet MS"/>
              </a:rPr>
              <a:t>Considered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most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reliable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approach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0566" y="5454352"/>
            <a:ext cx="593090" cy="259079"/>
          </a:xfrm>
          <a:custGeom>
            <a:avLst/>
            <a:gdLst/>
            <a:ahLst/>
            <a:cxnLst/>
            <a:rect l="l" t="t" r="r" b="b"/>
            <a:pathLst>
              <a:path w="593089" h="259079">
                <a:moveTo>
                  <a:pt x="113201" y="35376"/>
                </a:moveTo>
                <a:lnTo>
                  <a:pt x="99054" y="70752"/>
                </a:lnTo>
                <a:lnTo>
                  <a:pt x="566341" y="257624"/>
                </a:lnTo>
                <a:lnTo>
                  <a:pt x="573782" y="258987"/>
                </a:lnTo>
                <a:lnTo>
                  <a:pt x="580920" y="257445"/>
                </a:lnTo>
                <a:lnTo>
                  <a:pt x="586959" y="253338"/>
                </a:lnTo>
                <a:lnTo>
                  <a:pt x="591102" y="247009"/>
                </a:lnTo>
                <a:lnTo>
                  <a:pt x="592465" y="239568"/>
                </a:lnTo>
                <a:lnTo>
                  <a:pt x="590923" y="232430"/>
                </a:lnTo>
                <a:lnTo>
                  <a:pt x="586816" y="226391"/>
                </a:lnTo>
                <a:lnTo>
                  <a:pt x="580487" y="222248"/>
                </a:lnTo>
                <a:lnTo>
                  <a:pt x="113201" y="35376"/>
                </a:lnTo>
                <a:close/>
              </a:path>
              <a:path w="593089" h="259079">
                <a:moveTo>
                  <a:pt x="127349" y="0"/>
                </a:moveTo>
                <a:lnTo>
                  <a:pt x="0" y="10623"/>
                </a:lnTo>
                <a:lnTo>
                  <a:pt x="84907" y="106128"/>
                </a:lnTo>
                <a:lnTo>
                  <a:pt x="99054" y="70752"/>
                </a:lnTo>
                <a:lnTo>
                  <a:pt x="81366" y="63679"/>
                </a:lnTo>
                <a:lnTo>
                  <a:pt x="75037" y="59535"/>
                </a:lnTo>
                <a:lnTo>
                  <a:pt x="70930" y="53496"/>
                </a:lnTo>
                <a:lnTo>
                  <a:pt x="69388" y="46358"/>
                </a:lnTo>
                <a:lnTo>
                  <a:pt x="70751" y="38917"/>
                </a:lnTo>
                <a:lnTo>
                  <a:pt x="74895" y="32588"/>
                </a:lnTo>
                <a:lnTo>
                  <a:pt x="80934" y="28482"/>
                </a:lnTo>
                <a:lnTo>
                  <a:pt x="88073" y="26939"/>
                </a:lnTo>
                <a:lnTo>
                  <a:pt x="116575" y="26939"/>
                </a:lnTo>
                <a:lnTo>
                  <a:pt x="127349" y="0"/>
                </a:lnTo>
                <a:close/>
              </a:path>
              <a:path w="593089" h="259079">
                <a:moveTo>
                  <a:pt x="88073" y="26939"/>
                </a:moveTo>
                <a:lnTo>
                  <a:pt x="80934" y="28482"/>
                </a:lnTo>
                <a:lnTo>
                  <a:pt x="74895" y="32588"/>
                </a:lnTo>
                <a:lnTo>
                  <a:pt x="70751" y="38917"/>
                </a:lnTo>
                <a:lnTo>
                  <a:pt x="69388" y="46358"/>
                </a:lnTo>
                <a:lnTo>
                  <a:pt x="70930" y="53496"/>
                </a:lnTo>
                <a:lnTo>
                  <a:pt x="75037" y="59535"/>
                </a:lnTo>
                <a:lnTo>
                  <a:pt x="81366" y="63679"/>
                </a:lnTo>
                <a:lnTo>
                  <a:pt x="99054" y="70752"/>
                </a:lnTo>
                <a:lnTo>
                  <a:pt x="113201" y="35376"/>
                </a:lnTo>
                <a:lnTo>
                  <a:pt x="95514" y="28303"/>
                </a:lnTo>
                <a:lnTo>
                  <a:pt x="88073" y="26939"/>
                </a:lnTo>
                <a:close/>
              </a:path>
              <a:path w="593089" h="259079">
                <a:moveTo>
                  <a:pt x="116575" y="26939"/>
                </a:moveTo>
                <a:lnTo>
                  <a:pt x="88073" y="26939"/>
                </a:lnTo>
                <a:lnTo>
                  <a:pt x="95514" y="28303"/>
                </a:lnTo>
                <a:lnTo>
                  <a:pt x="113201" y="35376"/>
                </a:lnTo>
                <a:lnTo>
                  <a:pt x="116575" y="26939"/>
                </a:lnTo>
                <a:close/>
              </a:path>
            </a:pathLst>
          </a:custGeom>
          <a:solidFill>
            <a:srgbClr val="3B5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DAB14C1-33AA-ED58-406F-A0CF6E8C44C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</a:rPr>
              <a:t>R</a:t>
            </a:r>
            <a:r>
              <a:rPr sz="2800" spc="-114" dirty="0">
                <a:solidFill>
                  <a:srgbClr val="FFFFFF"/>
                </a:solidFill>
              </a:rPr>
              <a:t>E</a:t>
            </a:r>
            <a:r>
              <a:rPr sz="2800" spc="-125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95" dirty="0">
                <a:solidFill>
                  <a:srgbClr val="FFFFFF"/>
                </a:solidFill>
              </a:rPr>
              <a:t>A</a:t>
            </a:r>
            <a:r>
              <a:rPr sz="2800" spc="310" dirty="0">
                <a:solidFill>
                  <a:srgbClr val="FFFFFF"/>
                </a:solidFill>
              </a:rPr>
              <a:t>C</a:t>
            </a:r>
            <a:r>
              <a:rPr sz="2800" spc="-100" dirty="0">
                <a:solidFill>
                  <a:srgbClr val="FFFFFF"/>
                </a:solidFill>
              </a:rPr>
              <a:t>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55" dirty="0">
                <a:solidFill>
                  <a:srgbClr val="FFFFFF"/>
                </a:solidFill>
              </a:rPr>
              <a:t>I</a:t>
            </a:r>
            <a:r>
              <a:rPr sz="2800" spc="-90" dirty="0">
                <a:solidFill>
                  <a:srgbClr val="FFFFFF"/>
                </a:solidFill>
              </a:rPr>
              <a:t>S</a:t>
            </a:r>
            <a:r>
              <a:rPr sz="2800" spc="-60" dirty="0">
                <a:solidFill>
                  <a:srgbClr val="FFFFFF"/>
                </a:solidFill>
              </a:rPr>
              <a:t>S</a:t>
            </a:r>
            <a:r>
              <a:rPr sz="2800" spc="160" dirty="0">
                <a:solidFill>
                  <a:srgbClr val="FFFFFF"/>
                </a:solidFill>
              </a:rPr>
              <a:t>IN</a:t>
            </a:r>
            <a:r>
              <a:rPr sz="2800" spc="175" dirty="0">
                <a:solidFill>
                  <a:srgbClr val="FFFFFF"/>
                </a:solidFill>
              </a:rPr>
              <a:t>G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225" dirty="0">
                <a:solidFill>
                  <a:srgbClr val="FFFFFF"/>
                </a:solidFill>
              </a:rPr>
              <a:t>D</a:t>
            </a:r>
            <a:r>
              <a:rPr sz="2800" spc="-75" dirty="0">
                <a:solidFill>
                  <a:srgbClr val="FFFFFF"/>
                </a:solidFill>
              </a:rPr>
              <a:t>A</a:t>
            </a:r>
            <a:r>
              <a:rPr sz="2800" spc="-220" dirty="0">
                <a:solidFill>
                  <a:srgbClr val="FFFFFF"/>
                </a:solidFill>
              </a:rPr>
              <a:t>T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-415" dirty="0">
                <a:solidFill>
                  <a:srgbClr val="FFFFFF"/>
                </a:solidFill>
              </a:rPr>
              <a:t>: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55" dirty="0">
                <a:solidFill>
                  <a:srgbClr val="FFFFFF"/>
                </a:solidFill>
              </a:rPr>
              <a:t>E</a:t>
            </a:r>
            <a:r>
              <a:rPr sz="2800" spc="170" dirty="0">
                <a:solidFill>
                  <a:srgbClr val="FFFFFF"/>
                </a:solidFill>
              </a:rPr>
              <a:t>X</a:t>
            </a:r>
            <a:r>
              <a:rPr sz="2800" spc="210" dirty="0">
                <a:solidFill>
                  <a:srgbClr val="FFFFFF"/>
                </a:solidFill>
              </a:rPr>
              <a:t>A</a:t>
            </a:r>
            <a:r>
              <a:rPr sz="2800" spc="195" dirty="0">
                <a:solidFill>
                  <a:srgbClr val="FFFFFF"/>
                </a:solidFill>
              </a:rPr>
              <a:t>M</a:t>
            </a:r>
            <a:r>
              <a:rPr sz="2800" spc="-140" dirty="0">
                <a:solidFill>
                  <a:srgbClr val="FFFFFF"/>
                </a:solidFill>
              </a:rPr>
              <a:t>P</a:t>
            </a:r>
            <a:r>
              <a:rPr sz="2800" spc="-50" dirty="0">
                <a:solidFill>
                  <a:srgbClr val="FFFFFF"/>
                </a:solidFill>
              </a:rPr>
              <a:t>L</a:t>
            </a:r>
            <a:r>
              <a:rPr sz="2800" spc="-85" dirty="0">
                <a:solidFill>
                  <a:srgbClr val="FFFFFF"/>
                </a:solidFill>
              </a:rPr>
              <a:t>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29" y="2065748"/>
            <a:ext cx="3967161" cy="1223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0022" y="3370579"/>
            <a:ext cx="166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Da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w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25" dirty="0">
                <a:latin typeface="Trebuchet MS"/>
                <a:cs typeface="Trebuchet MS"/>
              </a:rPr>
              <a:t>ss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ng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v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70" dirty="0">
                <a:latin typeface="Trebuchet MS"/>
                <a:cs typeface="Trebuchet MS"/>
              </a:rPr>
              <a:t>ue</a:t>
            </a:r>
            <a:r>
              <a:rPr sz="1200" spc="-25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398" y="3835827"/>
            <a:ext cx="4054904" cy="12483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519" y="5147564"/>
            <a:ext cx="6764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2505" algn="l"/>
              </a:tabLst>
            </a:pPr>
            <a:r>
              <a:rPr sz="1200" spc="-85" dirty="0">
                <a:latin typeface="Trebuchet MS"/>
                <a:cs typeface="Trebuchet MS"/>
              </a:rPr>
              <a:t>b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w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us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95" dirty="0">
                <a:latin typeface="Trebuchet MS"/>
                <a:cs typeface="Trebuchet MS"/>
              </a:rPr>
              <a:t>r</a:t>
            </a:r>
            <a:r>
              <a:rPr sz="1200" spc="-60" dirty="0">
                <a:latin typeface="Trebuchet MS"/>
                <a:cs typeface="Trebuchet MS"/>
              </a:rPr>
              <a:t>-d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130" dirty="0">
                <a:latin typeface="Trebuchet MS"/>
                <a:cs typeface="Trebuchet MS"/>
              </a:rPr>
              <a:t>f</a:t>
            </a:r>
            <a:r>
              <a:rPr sz="1200" spc="-105" dirty="0">
                <a:latin typeface="Trebuchet MS"/>
                <a:cs typeface="Trebuchet MS"/>
              </a:rPr>
              <a:t>i</a:t>
            </a:r>
            <a:r>
              <a:rPr sz="1200" spc="-70" dirty="0">
                <a:latin typeface="Trebuchet MS"/>
                <a:cs typeface="Trebuchet MS"/>
              </a:rPr>
              <a:t>ne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ns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nt</a:t>
            </a:r>
            <a:r>
              <a:rPr sz="1200" spc="-25" dirty="0">
                <a:latin typeface="Trebuchet MS"/>
                <a:cs typeface="Trebuchet MS"/>
              </a:rPr>
              <a:t>s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w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nd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75" dirty="0">
                <a:latin typeface="Trebuchet MS"/>
                <a:cs typeface="Trebuchet MS"/>
              </a:rPr>
              <a:t>m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v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70" dirty="0">
                <a:latin typeface="Trebuchet MS"/>
                <a:cs typeface="Trebuchet MS"/>
              </a:rPr>
              <a:t>ue</a:t>
            </a:r>
            <a:r>
              <a:rPr sz="1200" spc="-25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7683" y="1994311"/>
            <a:ext cx="4174868" cy="13430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59780" y="3358388"/>
            <a:ext cx="2058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rebuchet MS"/>
                <a:cs typeface="Trebuchet MS"/>
              </a:rPr>
              <a:t>c</a:t>
            </a:r>
            <a:r>
              <a:rPr sz="1200" spc="-180" dirty="0">
                <a:latin typeface="Trebuchet MS"/>
                <a:cs typeface="Trebuchet MS"/>
              </a:rPr>
              <a:t>.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5" dirty="0">
                <a:latin typeface="Trebuchet MS"/>
                <a:cs typeface="Trebuchet MS"/>
              </a:rPr>
              <a:t>l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w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h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me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80" dirty="0"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0361" y="3747663"/>
            <a:ext cx="4176608" cy="13551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7765" y="5487866"/>
            <a:ext cx="5287010" cy="241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6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C00000"/>
                </a:solidFill>
                <a:latin typeface="Trebuchet MS"/>
                <a:cs typeface="Trebuchet MS"/>
              </a:rPr>
              <a:t>selection</a:t>
            </a:r>
            <a:r>
              <a:rPr sz="16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6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C00000"/>
                </a:solidFill>
                <a:latin typeface="Trebuchet MS"/>
                <a:cs typeface="Trebuchet MS"/>
              </a:rPr>
              <a:t>an</a:t>
            </a:r>
            <a:r>
              <a:rPr sz="16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C00000"/>
                </a:solidFill>
                <a:latin typeface="Trebuchet MS"/>
                <a:cs typeface="Trebuchet MS"/>
              </a:rPr>
              <a:t>appropriate</a:t>
            </a:r>
            <a:r>
              <a:rPr sz="1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C00000"/>
                </a:solidFill>
                <a:latin typeface="Trebuchet MS"/>
                <a:cs typeface="Trebuchet MS"/>
              </a:rPr>
              <a:t>method</a:t>
            </a:r>
            <a:r>
              <a:rPr sz="1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C00000"/>
                </a:solidFill>
                <a:latin typeface="Trebuchet MS"/>
                <a:cs typeface="Trebuchet MS"/>
              </a:rPr>
              <a:t>depends</a:t>
            </a:r>
            <a:r>
              <a:rPr sz="1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C00000"/>
                </a:solidFill>
                <a:latin typeface="Trebuchet MS"/>
                <a:cs typeface="Trebuchet MS"/>
              </a:rPr>
              <a:t>on</a:t>
            </a:r>
            <a:r>
              <a:rPr sz="1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C00000"/>
                </a:solidFill>
                <a:latin typeface="Trebuchet MS"/>
                <a:cs typeface="Trebuchet MS"/>
              </a:rPr>
              <a:t>context.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8B2D317-BE63-1DFD-14E7-ACDC9C67ABD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5484"/>
            <a:ext cx="16260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lang="en-US" spc="-55" dirty="0"/>
              <a:t>SPRING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2300</Words>
  <Application>Microsoft Office PowerPoint</Application>
  <PresentationFormat>On-screen Show (4:3)</PresentationFormat>
  <Paragraphs>357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MT</vt:lpstr>
      <vt:lpstr>Calibri</vt:lpstr>
      <vt:lpstr>Cambria</vt:lpstr>
      <vt:lpstr>Symbol</vt:lpstr>
      <vt:lpstr>Times New Roman</vt:lpstr>
      <vt:lpstr>Trebuchet MS</vt:lpstr>
      <vt:lpstr>Verdana</vt:lpstr>
      <vt:lpstr>Office Theme</vt:lpstr>
      <vt:lpstr>       CS4038</vt:lpstr>
      <vt:lpstr> TODAY’S TOPICS</vt:lpstr>
      <vt:lpstr>PowerPoint Presentation</vt:lpstr>
      <vt:lpstr> MAJOR TASKS IN DATA PREPROCESSING</vt:lpstr>
      <vt:lpstr>DATA PREPROCESSING DATA CLEANING</vt:lpstr>
      <vt:lpstr> DATA CLEANING</vt:lpstr>
      <vt:lpstr> MISSING DATA</vt:lpstr>
      <vt:lpstr> HOW TO HANDLE MISSING DATA?</vt:lpstr>
      <vt:lpstr> REPLACE MISSING DATA: EXAMPLES</vt:lpstr>
      <vt:lpstr> HOW TO HANDLE MISSING DATA?</vt:lpstr>
      <vt:lpstr> DATA CLEANING</vt:lpstr>
      <vt:lpstr> NOISY DATA</vt:lpstr>
      <vt:lpstr> HOW TO HANDLE NOISY DATA?</vt:lpstr>
      <vt:lpstr> BINNING</vt:lpstr>
      <vt:lpstr> BINNING: EQUAL WIDTH EXAMPLE</vt:lpstr>
      <vt:lpstr> BINNING</vt:lpstr>
      <vt:lpstr> BINNING: EQUAL FREQUENCY EXAMPLE</vt:lpstr>
      <vt:lpstr> BINNING METHODS FOR DATA SMOOTHING</vt:lpstr>
      <vt:lpstr> CLUSTER ANALYSIS</vt:lpstr>
      <vt:lpstr> REGRESSION</vt:lpstr>
      <vt:lpstr>DATA PREPROCESSING DATA INTEGRATION</vt:lpstr>
      <vt:lpstr> DATA INTEGRATION</vt:lpstr>
      <vt:lpstr>HANDLING REDUNDANCY IN DATA  INTEGRATION</vt:lpstr>
      <vt:lpstr> DETECTING REDUNDANT DATA</vt:lpstr>
      <vt:lpstr> DETECTING REDUNDANT DATA</vt:lpstr>
      <vt:lpstr>CHI-SQUARE CORRELATION TEST FOR  NOMINAL DATA</vt:lpstr>
      <vt:lpstr>CHI-SQUARE CORRELATION TEST FOR  NOMINAL DATA</vt:lpstr>
      <vt:lpstr> EXAMPLE: CHI-SQUARE CORRELATION TEST</vt:lpstr>
      <vt:lpstr>PowerPoint Presentation</vt:lpstr>
      <vt:lpstr>PowerPoint Presentation</vt:lpstr>
      <vt:lpstr>PowerPoint Presentation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CS4038</dc:title>
  <cp:lastModifiedBy>Ms. Ayesha Liaqat</cp:lastModifiedBy>
  <cp:revision>2</cp:revision>
  <dcterms:created xsi:type="dcterms:W3CDTF">2024-02-08T10:34:50Z</dcterms:created>
  <dcterms:modified xsi:type="dcterms:W3CDTF">2024-02-08T13:51:53Z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LastSaved">
    <vt:filetime>2024-02-08T00:00:00Z</vt:filetime>
  </property>
</Properties>
</file>