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6179" y="2692908"/>
            <a:ext cx="6375400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mc/articles/PMC3900058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91" y="3085764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07" y="0"/>
                  </a:moveTo>
                  <a:lnTo>
                    <a:pt x="0" y="0"/>
                  </a:lnTo>
                  <a:lnTo>
                    <a:pt x="0" y="3304800"/>
                  </a:lnTo>
                  <a:lnTo>
                    <a:pt x="8240107" y="3304800"/>
                  </a:lnTo>
                  <a:lnTo>
                    <a:pt x="8240107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      </a:t>
            </a:r>
            <a:r>
              <a:rPr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LECTURE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59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90" dirty="0">
                <a:solidFill>
                  <a:srgbClr val="FFFFFF"/>
                </a:solidFill>
                <a:latin typeface="Verdana"/>
                <a:cs typeface="Verdana"/>
              </a:rPr>
              <a:t>06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-7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85" dirty="0">
                <a:solidFill>
                  <a:srgbClr val="FFFFFF"/>
                </a:solidFill>
                <a:latin typeface="Verdana"/>
                <a:cs typeface="Verdana"/>
              </a:rPr>
              <a:t>202</a:t>
            </a:r>
            <a:r>
              <a:rPr lang="en-US" sz="1600" b="1" spc="-28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4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NUCES,</a:t>
            </a:r>
            <a:r>
              <a:rPr sz="1600" b="1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Verdana"/>
                <a:cs typeface="Verdana"/>
              </a:rPr>
              <a:t>CFD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Verdana"/>
                <a:cs typeface="Verdana"/>
              </a:rPr>
              <a:t>CAMPUS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15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     ayesha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liaqat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CHI-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13084" y="2528315"/>
            <a:ext cx="3092450" cy="14979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43535" marR="347980" indent="-306070">
              <a:lnSpc>
                <a:spcPts val="1610"/>
              </a:lnSpc>
              <a:spcBef>
                <a:spcPts val="2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1500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people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surveyed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about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preferred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reading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material.</a:t>
            </a:r>
            <a:endParaRPr sz="1400">
              <a:latin typeface="Trebuchet MS"/>
              <a:cs typeface="Trebuchet MS"/>
            </a:endParaRPr>
          </a:p>
          <a:p>
            <a:pPr marL="343535" marR="311150" indent="-306070">
              <a:lnSpc>
                <a:spcPts val="1610"/>
              </a:lnSpc>
              <a:spcBef>
                <a:spcPts val="98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Gender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recorded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responses.</a:t>
            </a:r>
            <a:endParaRPr sz="1400">
              <a:latin typeface="Trebuchet MS"/>
              <a:cs typeface="Trebuchet MS"/>
            </a:endParaRPr>
          </a:p>
          <a:p>
            <a:pPr marL="343535" indent="-305435">
              <a:lnSpc>
                <a:spcPts val="1645"/>
              </a:lnSpc>
              <a:spcBef>
                <a:spcPts val="77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chi-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square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2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350" spc="-37" baseline="24691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endParaRPr sz="1350" baseline="24691">
              <a:latin typeface="Trebuchet MS"/>
              <a:cs typeface="Trebuchet MS"/>
            </a:endParaRPr>
          </a:p>
          <a:p>
            <a:pPr marL="343535">
              <a:lnSpc>
                <a:spcPts val="1645"/>
              </a:lnSpc>
            </a:pP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formula.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9314" y="3792800"/>
            <a:ext cx="3581400" cy="381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0569" y="1920240"/>
            <a:ext cx="17913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3.1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(from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book </a:t>
            </a:r>
            <a:r>
              <a:rPr sz="11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Han)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14609" y="2110561"/>
            <a:ext cx="3451860" cy="1486535"/>
            <a:chOff x="4614609" y="2110561"/>
            <a:chExt cx="3451860" cy="14865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4609" y="2110561"/>
              <a:ext cx="3451318" cy="14859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90031" y="2536037"/>
              <a:ext cx="1443355" cy="432434"/>
            </a:xfrm>
            <a:custGeom>
              <a:avLst/>
              <a:gdLst/>
              <a:ahLst/>
              <a:cxnLst/>
              <a:rect l="l" t="t" r="r" b="b"/>
              <a:pathLst>
                <a:path w="1443354" h="432435">
                  <a:moveTo>
                    <a:pt x="396481" y="3568"/>
                  </a:moveTo>
                  <a:lnTo>
                    <a:pt x="0" y="3568"/>
                  </a:lnTo>
                  <a:lnTo>
                    <a:pt x="0" y="432193"/>
                  </a:lnTo>
                  <a:lnTo>
                    <a:pt x="396481" y="432193"/>
                  </a:lnTo>
                  <a:lnTo>
                    <a:pt x="396481" y="3568"/>
                  </a:lnTo>
                  <a:close/>
                </a:path>
                <a:path w="1443354" h="432435">
                  <a:moveTo>
                    <a:pt x="1443037" y="0"/>
                  </a:moveTo>
                  <a:lnTo>
                    <a:pt x="1046556" y="0"/>
                  </a:lnTo>
                  <a:lnTo>
                    <a:pt x="1046556" y="428625"/>
                  </a:lnTo>
                  <a:lnTo>
                    <a:pt x="1443037" y="428625"/>
                  </a:lnTo>
                  <a:lnTo>
                    <a:pt x="1443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7495" y="3991842"/>
            <a:ext cx="2541385" cy="7869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1134" y="2018525"/>
            <a:ext cx="3054350" cy="300355"/>
          </a:xfrm>
          <a:prstGeom prst="rect">
            <a:avLst/>
          </a:prstGeom>
          <a:solidFill>
            <a:srgbClr val="F3E517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400" spc="-95" dirty="0">
                <a:latin typeface="Trebuchet MS"/>
                <a:cs typeface="Trebuchet MS"/>
              </a:rPr>
              <a:t>Step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3: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Calculate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Chi-</a:t>
            </a:r>
            <a:r>
              <a:rPr sz="1400" spc="-95" dirty="0">
                <a:latin typeface="Trebuchet MS"/>
                <a:cs typeface="Trebuchet MS"/>
              </a:rPr>
              <a:t>square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test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statistic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2743200" y="5387730"/>
            <a:ext cx="4049395" cy="36957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spc="-60" dirty="0">
                <a:latin typeface="Arial MT"/>
                <a:cs typeface="Arial MT"/>
              </a:rPr>
              <a:t>Compute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remaining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expected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CHI-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7805" y="2357628"/>
            <a:ext cx="3092450" cy="14065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3535" marR="347980" indent="-306070">
              <a:lnSpc>
                <a:spcPts val="1490"/>
              </a:lnSpc>
              <a:spcBef>
                <a:spcPts val="30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1500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people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surveyed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about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preferred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reading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material.</a:t>
            </a:r>
            <a:endParaRPr sz="1400">
              <a:latin typeface="Trebuchet MS"/>
              <a:cs typeface="Trebuchet MS"/>
            </a:endParaRPr>
          </a:p>
          <a:p>
            <a:pPr marL="343535" marR="311150" indent="-306070">
              <a:lnSpc>
                <a:spcPts val="1420"/>
              </a:lnSpc>
              <a:spcBef>
                <a:spcPts val="96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Gender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recorded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responses.</a:t>
            </a:r>
            <a:endParaRPr sz="1400">
              <a:latin typeface="Trebuchet MS"/>
              <a:cs typeface="Trebuchet MS"/>
            </a:endParaRPr>
          </a:p>
          <a:p>
            <a:pPr marL="343535" indent="-305435">
              <a:lnSpc>
                <a:spcPts val="1585"/>
              </a:lnSpc>
              <a:spcBef>
                <a:spcPts val="7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chi-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square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2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350" spc="-37" baseline="24691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endParaRPr sz="1350" baseline="24691">
              <a:latin typeface="Trebuchet MS"/>
              <a:cs typeface="Trebuchet MS"/>
            </a:endParaRPr>
          </a:p>
          <a:p>
            <a:pPr marL="343535">
              <a:lnSpc>
                <a:spcPts val="1585"/>
              </a:lnSpc>
            </a:pP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formula.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05" y="4743196"/>
            <a:ext cx="2843530" cy="45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ts val="1814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</a:tabLst>
            </a:pP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chi-</a:t>
            </a:r>
            <a:r>
              <a:rPr sz="1600" spc="-114" dirty="0">
                <a:solidFill>
                  <a:srgbClr val="212745"/>
                </a:solidFill>
                <a:latin typeface="Arial MT"/>
                <a:cs typeface="Arial MT"/>
              </a:rPr>
              <a:t>square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test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statistics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endParaRPr sz="1400">
              <a:latin typeface="Trebuchet MS"/>
              <a:cs typeface="Trebuchet MS"/>
            </a:endParaRPr>
          </a:p>
          <a:p>
            <a:pPr marL="318135">
              <a:lnSpc>
                <a:spcPts val="1575"/>
              </a:lnSpc>
            </a:pPr>
            <a:r>
              <a:rPr sz="1400" b="1" spc="-10" dirty="0">
                <a:solidFill>
                  <a:srgbClr val="212745"/>
                </a:solidFill>
                <a:latin typeface="Trebuchet MS"/>
                <a:cs typeface="Trebuchet MS"/>
              </a:rPr>
              <a:t>507.93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4609" y="2056981"/>
            <a:ext cx="3451318" cy="14859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7029" y="4548339"/>
            <a:ext cx="4419600" cy="685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9314" y="3792800"/>
            <a:ext cx="3581400" cy="381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80569" y="1920240"/>
            <a:ext cx="17913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3.1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(from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book </a:t>
            </a:r>
            <a:r>
              <a:rPr sz="11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Han)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1651" y="3956064"/>
            <a:ext cx="2205974" cy="6901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1134" y="2018525"/>
            <a:ext cx="3054350" cy="300355"/>
          </a:xfrm>
          <a:prstGeom prst="rect">
            <a:avLst/>
          </a:prstGeom>
          <a:solidFill>
            <a:srgbClr val="F3E517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400" spc="-95" dirty="0">
                <a:latin typeface="Trebuchet MS"/>
                <a:cs typeface="Trebuchet MS"/>
              </a:rPr>
              <a:t>Step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3: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Calculate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Chi-</a:t>
            </a:r>
            <a:r>
              <a:rPr sz="1400" spc="-95" dirty="0">
                <a:latin typeface="Trebuchet MS"/>
                <a:cs typeface="Trebuchet MS"/>
              </a:rPr>
              <a:t>square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test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statistic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91" y="599724"/>
            <a:ext cx="8239125" cy="38735"/>
          </a:xfrm>
          <a:custGeom>
            <a:avLst/>
            <a:gdLst/>
            <a:ahLst/>
            <a:cxnLst/>
            <a:rect l="l" t="t" r="r" b="b"/>
            <a:pathLst>
              <a:path w="8239125" h="38734">
                <a:moveTo>
                  <a:pt x="0" y="38450"/>
                </a:moveTo>
                <a:lnTo>
                  <a:pt x="8238706" y="38450"/>
                </a:lnTo>
                <a:lnTo>
                  <a:pt x="8238706" y="0"/>
                </a:lnTo>
                <a:lnTo>
                  <a:pt x="0" y="0"/>
                </a:lnTo>
                <a:lnTo>
                  <a:pt x="0" y="3845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900" y="457200"/>
            <a:ext cx="2777490" cy="95250"/>
          </a:xfrm>
          <a:custGeom>
            <a:avLst/>
            <a:gdLst/>
            <a:ahLst/>
            <a:cxnLst/>
            <a:rect l="l" t="t" r="r" b="b"/>
            <a:pathLst>
              <a:path w="2777490" h="95250">
                <a:moveTo>
                  <a:pt x="2777490" y="0"/>
                </a:moveTo>
                <a:lnTo>
                  <a:pt x="0" y="0"/>
                </a:lnTo>
                <a:lnTo>
                  <a:pt x="0" y="94997"/>
                </a:lnTo>
                <a:lnTo>
                  <a:pt x="2777490" y="94997"/>
                </a:lnTo>
                <a:lnTo>
                  <a:pt x="277749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1609" y="453642"/>
            <a:ext cx="2777490" cy="99060"/>
          </a:xfrm>
          <a:custGeom>
            <a:avLst/>
            <a:gdLst/>
            <a:ahLst/>
            <a:cxnLst/>
            <a:rect l="l" t="t" r="r" b="b"/>
            <a:pathLst>
              <a:path w="2777490" h="99059">
                <a:moveTo>
                  <a:pt x="2777490" y="0"/>
                </a:moveTo>
                <a:lnTo>
                  <a:pt x="0" y="0"/>
                </a:lnTo>
                <a:lnTo>
                  <a:pt x="0" y="98554"/>
                </a:lnTo>
                <a:lnTo>
                  <a:pt x="2777490" y="98554"/>
                </a:lnTo>
                <a:lnTo>
                  <a:pt x="2777490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1371" y="457200"/>
            <a:ext cx="2777490" cy="91440"/>
          </a:xfrm>
          <a:custGeom>
            <a:avLst/>
            <a:gdLst/>
            <a:ahLst/>
            <a:cxnLst/>
            <a:rect l="l" t="t" r="r" b="b"/>
            <a:pathLst>
              <a:path w="2777490" h="91440">
                <a:moveTo>
                  <a:pt x="2777490" y="0"/>
                </a:moveTo>
                <a:lnTo>
                  <a:pt x="0" y="0"/>
                </a:lnTo>
                <a:lnTo>
                  <a:pt x="0" y="91439"/>
                </a:lnTo>
                <a:lnTo>
                  <a:pt x="2777490" y="91439"/>
                </a:lnTo>
                <a:lnTo>
                  <a:pt x="2777490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374" y="1944329"/>
            <a:ext cx="4889099" cy="32634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31609" y="723898"/>
            <a:ext cx="2777490" cy="5666740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2500">
              <a:latin typeface="Times New Roman"/>
              <a:cs typeface="Times New Roman"/>
            </a:endParaRPr>
          </a:p>
          <a:p>
            <a:pPr marL="281940" marR="374650">
              <a:lnSpc>
                <a:spcPts val="2710"/>
              </a:lnSpc>
            </a:pPr>
            <a:r>
              <a:rPr sz="2500" spc="60" dirty="0">
                <a:solidFill>
                  <a:srgbClr val="FFFFFF"/>
                </a:solidFill>
                <a:latin typeface="Trebuchet MS"/>
                <a:cs typeface="Trebuchet MS"/>
              </a:rPr>
              <a:t>CHI-</a:t>
            </a: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SQUARE DISTRIBUTION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3457210" y="5449316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 MT"/>
                <a:cs typeface="Arial MT"/>
              </a:rPr>
              <a:t>k:</a:t>
            </a:r>
            <a:r>
              <a:rPr sz="1800" spc="-175" dirty="0">
                <a:latin typeface="Arial MT"/>
                <a:cs typeface="Arial MT"/>
              </a:rPr>
              <a:t> </a:t>
            </a:r>
            <a:r>
              <a:rPr sz="1800" spc="-140" dirty="0">
                <a:latin typeface="Arial MT"/>
                <a:cs typeface="Arial MT"/>
              </a:rPr>
              <a:t>degrees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freedom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CHI-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r>
                        <a:rPr sz="28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TABLE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437309" y="3208768"/>
            <a:ext cx="2971800" cy="715645"/>
          </a:xfrm>
          <a:custGeom>
            <a:avLst/>
            <a:gdLst/>
            <a:ahLst/>
            <a:cxnLst/>
            <a:rect l="l" t="t" r="r" b="b"/>
            <a:pathLst>
              <a:path w="2971800" h="715645">
                <a:moveTo>
                  <a:pt x="2971800" y="0"/>
                </a:moveTo>
                <a:lnTo>
                  <a:pt x="0" y="0"/>
                </a:lnTo>
                <a:lnTo>
                  <a:pt x="0" y="715580"/>
                </a:lnTo>
                <a:lnTo>
                  <a:pt x="2971800" y="715580"/>
                </a:lnTo>
                <a:lnTo>
                  <a:pt x="2971800" y="0"/>
                </a:lnTo>
                <a:close/>
              </a:path>
            </a:pathLst>
          </a:custGeom>
          <a:solidFill>
            <a:srgbClr val="DF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03349" y="3229355"/>
            <a:ext cx="2827020" cy="644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 marR="30480">
              <a:lnSpc>
                <a:spcPct val="95000"/>
              </a:lnSpc>
              <a:spcBef>
                <a:spcPts val="180"/>
              </a:spcBef>
            </a:pPr>
            <a:r>
              <a:rPr sz="1400" spc="-25" dirty="0">
                <a:latin typeface="Trebuchet MS"/>
                <a:cs typeface="Trebuchet MS"/>
              </a:rPr>
              <a:t>Look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into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chi-</a:t>
            </a:r>
            <a:r>
              <a:rPr sz="1400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square</a:t>
            </a:r>
            <a:r>
              <a:rPr sz="14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distribution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table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with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Cambria Math"/>
                <a:cs typeface="Cambria Math"/>
              </a:rPr>
              <a:t>𝛼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and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DF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to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find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chi-</a:t>
            </a:r>
            <a:r>
              <a:rPr sz="1400" b="1" spc="-20" dirty="0">
                <a:latin typeface="Trebuchet MS"/>
                <a:cs typeface="Trebuchet MS"/>
              </a:rPr>
              <a:t>square </a:t>
            </a:r>
            <a:r>
              <a:rPr sz="1400" b="1" spc="-40" dirty="0">
                <a:latin typeface="Trebuchet MS"/>
                <a:cs typeface="Trebuchet MS"/>
              </a:rPr>
              <a:t>critical</a:t>
            </a:r>
            <a:r>
              <a:rPr sz="1400" b="1" spc="-45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Trebuchet MS"/>
                <a:cs typeface="Trebuchet MS"/>
              </a:rPr>
              <a:t>value</a:t>
            </a:r>
            <a:r>
              <a:rPr sz="1400" b="1" spc="-55" dirty="0">
                <a:latin typeface="Trebuchet MS"/>
                <a:cs typeface="Trebuchet MS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X</a:t>
            </a:r>
            <a:r>
              <a:rPr sz="1350" spc="-37" baseline="24691" dirty="0">
                <a:latin typeface="Trebuchet MS"/>
                <a:cs typeface="Trebuchet MS"/>
              </a:rPr>
              <a:t>2</a:t>
            </a:r>
            <a:endParaRPr sz="1350" baseline="24691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0649" y="3725671"/>
            <a:ext cx="81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Cambria Math"/>
                <a:cs typeface="Cambria Math"/>
              </a:rPr>
              <a:t>𝛼</a:t>
            </a:r>
            <a:endParaRPr sz="900">
              <a:latin typeface="Cambria Math"/>
              <a:cs typeface="Cambria Math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376" y="1905000"/>
            <a:ext cx="4554141" cy="45919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CHI-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79714" y="2405379"/>
            <a:ext cx="6742430" cy="8496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18135" marR="5080" indent="-306070">
              <a:lnSpc>
                <a:spcPct val="103800"/>
              </a:lnSpc>
              <a:spcBef>
                <a:spcPts val="2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</a:tabLst>
            </a:pPr>
            <a:r>
              <a:rPr sz="1600" spc="-30" dirty="0">
                <a:solidFill>
                  <a:srgbClr val="212745"/>
                </a:solidFill>
                <a:latin typeface="Arial MT"/>
                <a:cs typeface="Arial MT"/>
              </a:rPr>
              <a:t>Under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null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Arial MT"/>
                <a:cs typeface="Arial MT"/>
              </a:rPr>
              <a:t>hypothesis,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spc="-185" dirty="0">
                <a:solidFill>
                  <a:srgbClr val="00B050"/>
                </a:solidFill>
                <a:latin typeface="Verdana"/>
                <a:cs typeface="Verdana"/>
              </a:rPr>
              <a:t>chi-</a:t>
            </a:r>
            <a:r>
              <a:rPr sz="1600" b="1" spc="-204" dirty="0">
                <a:solidFill>
                  <a:srgbClr val="00B050"/>
                </a:solidFill>
                <a:latin typeface="Verdana"/>
                <a:cs typeface="Verdana"/>
              </a:rPr>
              <a:t>square</a:t>
            </a:r>
            <a:r>
              <a:rPr sz="1600" b="1" spc="-95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00B050"/>
                </a:solidFill>
                <a:latin typeface="Verdana"/>
                <a:cs typeface="Verdana"/>
              </a:rPr>
              <a:t>test</a:t>
            </a:r>
            <a:r>
              <a:rPr sz="1600" b="1" spc="-10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00B050"/>
                </a:solidFill>
                <a:latin typeface="Verdana"/>
                <a:cs typeface="Verdana"/>
              </a:rPr>
              <a:t>statistic</a:t>
            </a:r>
            <a:r>
              <a:rPr sz="1600" b="1" spc="-10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follows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chi-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square 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distribution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with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20" dirty="0">
                <a:solidFill>
                  <a:srgbClr val="C00000"/>
                </a:solidFill>
                <a:latin typeface="Arial MT"/>
                <a:cs typeface="Arial MT"/>
              </a:rPr>
              <a:t>degrees</a:t>
            </a:r>
            <a:r>
              <a:rPr sz="16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C00000"/>
                </a:solidFill>
                <a:latin typeface="Arial MT"/>
                <a:cs typeface="Arial MT"/>
              </a:rPr>
              <a:t>freedom</a:t>
            </a:r>
            <a:r>
              <a:rPr sz="16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equal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(r-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1)(c-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1)</a:t>
            </a:r>
            <a:endParaRPr sz="1600">
              <a:latin typeface="Arial MT"/>
              <a:cs typeface="Arial MT"/>
            </a:endParaRPr>
          </a:p>
          <a:p>
            <a:pPr marL="588010" lvl="1" indent="-269875">
              <a:lnSpc>
                <a:spcPct val="100000"/>
              </a:lnSpc>
              <a:spcBef>
                <a:spcPts val="894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588010" algn="l"/>
              </a:tabLst>
            </a:pP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no.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rows;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no.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columns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314" y="3344164"/>
            <a:ext cx="7545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43535" algn="l"/>
              </a:tabLst>
            </a:pP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find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spc="-185" dirty="0">
                <a:solidFill>
                  <a:srgbClr val="F14124"/>
                </a:solidFill>
                <a:latin typeface="Verdana"/>
                <a:cs typeface="Verdana"/>
              </a:rPr>
              <a:t>chi-</a:t>
            </a:r>
            <a:r>
              <a:rPr sz="1600" b="1" spc="-204" dirty="0">
                <a:solidFill>
                  <a:srgbClr val="F14124"/>
                </a:solidFill>
                <a:latin typeface="Verdana"/>
                <a:cs typeface="Verdana"/>
              </a:rPr>
              <a:t>square</a:t>
            </a:r>
            <a:r>
              <a:rPr sz="1600" b="1" spc="-85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F14124"/>
                </a:solidFill>
                <a:latin typeface="Verdana"/>
                <a:cs typeface="Verdana"/>
              </a:rPr>
              <a:t>critical</a:t>
            </a:r>
            <a:r>
              <a:rPr sz="1600" b="1" spc="-90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600" b="1" spc="-204" dirty="0">
                <a:solidFill>
                  <a:srgbClr val="F14124"/>
                </a:solidFill>
                <a:latin typeface="Verdana"/>
                <a:cs typeface="Verdana"/>
              </a:rPr>
              <a:t>value</a:t>
            </a:r>
            <a:r>
              <a:rPr sz="1600" b="1" spc="-85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600" i="1" spc="7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650" spc="104" baseline="2525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650" spc="209" baseline="25252" dirty="0">
                <a:solidFill>
                  <a:srgbClr val="212745"/>
                </a:solidFill>
                <a:latin typeface="Trebuchet MS"/>
                <a:cs typeface="Trebuchet MS"/>
              </a:rPr>
              <a:t> 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need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spc="-190" dirty="0">
                <a:solidFill>
                  <a:srgbClr val="FF8021"/>
                </a:solidFill>
                <a:latin typeface="Verdana"/>
                <a:cs typeface="Verdana"/>
              </a:rPr>
              <a:t>significance</a:t>
            </a:r>
            <a:r>
              <a:rPr sz="1600" b="1" spc="-85" dirty="0">
                <a:solidFill>
                  <a:srgbClr val="FF8021"/>
                </a:solidFill>
                <a:latin typeface="Verdana"/>
                <a:cs typeface="Verdana"/>
              </a:rPr>
              <a:t> </a:t>
            </a:r>
            <a:r>
              <a:rPr sz="1600" b="1" spc="-190" dirty="0">
                <a:solidFill>
                  <a:srgbClr val="FF8021"/>
                </a:solidFill>
                <a:latin typeface="Verdana"/>
                <a:cs typeface="Verdana"/>
              </a:rPr>
              <a:t>level</a:t>
            </a:r>
            <a:r>
              <a:rPr sz="1600" b="1" spc="-85" dirty="0">
                <a:solidFill>
                  <a:srgbClr val="FF802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600" spc="-50" dirty="0">
                <a:solidFill>
                  <a:srgbClr val="212745"/>
                </a:solidFill>
                <a:latin typeface="Cambria Math"/>
                <a:cs typeface="Cambria Math"/>
              </a:rPr>
              <a:t>𝛼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).</a:t>
            </a:r>
            <a:r>
              <a:rPr sz="16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Arial MT"/>
                <a:cs typeface="Arial MT"/>
              </a:rPr>
              <a:t>Usually,</a:t>
            </a:r>
            <a:r>
              <a:rPr sz="16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314" y="3447288"/>
            <a:ext cx="722503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algn="ctr">
              <a:lnSpc>
                <a:spcPts val="1260"/>
              </a:lnSpc>
              <a:spcBef>
                <a:spcPts val="100"/>
              </a:spcBef>
            </a:pPr>
            <a:r>
              <a:rPr sz="1100" spc="-50" dirty="0">
                <a:solidFill>
                  <a:srgbClr val="212745"/>
                </a:solidFill>
                <a:latin typeface="Cambria Math"/>
                <a:cs typeface="Cambria Math"/>
              </a:rPr>
              <a:t>𝛼</a:t>
            </a:r>
            <a:endParaRPr sz="1100" dirty="0">
              <a:latin typeface="Cambria Math"/>
              <a:cs typeface="Cambria Math"/>
            </a:endParaRPr>
          </a:p>
          <a:p>
            <a:pPr marL="343535">
              <a:lnSpc>
                <a:spcPts val="1860"/>
              </a:lnSpc>
            </a:pPr>
            <a:r>
              <a:rPr sz="1600" spc="-80" dirty="0">
                <a:solidFill>
                  <a:srgbClr val="212745"/>
                </a:solidFill>
                <a:latin typeface="Arial MT"/>
                <a:cs typeface="Arial MT"/>
              </a:rPr>
              <a:t>confidence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level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Arial MT"/>
                <a:cs typeface="Arial MT"/>
              </a:rPr>
              <a:t>95%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(or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Arial MT"/>
                <a:cs typeface="Arial MT"/>
              </a:rPr>
              <a:t>c=0.95)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used,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so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12745"/>
                </a:solidFill>
                <a:latin typeface="Cambria Math"/>
                <a:cs typeface="Cambria Math"/>
              </a:rPr>
              <a:t>𝛼</a:t>
            </a:r>
            <a:r>
              <a:rPr sz="1600" spc="8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1-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1-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0.95=0.05.</a:t>
            </a:r>
            <a:endParaRPr sz="1600" dirty="0">
              <a:latin typeface="Arial MT"/>
              <a:cs typeface="Arial MT"/>
            </a:endParaRPr>
          </a:p>
          <a:p>
            <a:pPr marL="343535" marR="30480" indent="-306070">
              <a:lnSpc>
                <a:spcPts val="1900"/>
              </a:lnSpc>
              <a:spcBef>
                <a:spcPts val="106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43535" algn="l"/>
              </a:tabLst>
            </a:pP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Look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into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600" u="sng" spc="-7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chi-</a:t>
            </a:r>
            <a:r>
              <a:rPr sz="1600" u="sng" spc="-114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square</a:t>
            </a:r>
            <a:r>
              <a:rPr sz="1600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2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distribution</a:t>
            </a:r>
            <a:r>
              <a:rPr sz="1600" u="sng" spc="-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7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table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with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Cambria Math"/>
                <a:cs typeface="Cambria Math"/>
              </a:rPr>
              <a:t>𝛼</a:t>
            </a:r>
            <a:r>
              <a:rPr sz="1600" spc="9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DF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to 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find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chi-</a:t>
            </a:r>
            <a:r>
              <a:rPr sz="1600" spc="-114" dirty="0">
                <a:solidFill>
                  <a:srgbClr val="212745"/>
                </a:solidFill>
                <a:latin typeface="Arial MT"/>
                <a:cs typeface="Arial MT"/>
              </a:rPr>
              <a:t>square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critical </a:t>
            </a:r>
            <a:r>
              <a:rPr sz="1600" spc="-110" dirty="0">
                <a:solidFill>
                  <a:srgbClr val="212745"/>
                </a:solidFill>
                <a:latin typeface="Arial MT"/>
                <a:cs typeface="Arial MT"/>
              </a:rPr>
              <a:t>value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spc="4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650" spc="67" baseline="2525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endParaRPr sz="1650" baseline="25252" dirty="0">
              <a:latin typeface="Trebuchet MS"/>
              <a:cs typeface="Trebuchet MS"/>
            </a:endParaRPr>
          </a:p>
          <a:p>
            <a:pPr marL="1022985">
              <a:lnSpc>
                <a:spcPts val="125"/>
              </a:lnSpc>
            </a:pPr>
            <a:r>
              <a:rPr sz="1100" spc="-50" dirty="0">
                <a:solidFill>
                  <a:srgbClr val="212745"/>
                </a:solidFill>
                <a:latin typeface="Cambria Math"/>
                <a:cs typeface="Cambria Math"/>
              </a:rPr>
              <a:t>𝛼</a:t>
            </a:r>
            <a:endParaRPr sz="1100" dirty="0">
              <a:latin typeface="Cambria Math"/>
              <a:cs typeface="Cambria Math"/>
            </a:endParaRPr>
          </a:p>
          <a:p>
            <a:pPr marL="343535" marR="109855" indent="-306070">
              <a:lnSpc>
                <a:spcPts val="1900"/>
              </a:lnSpc>
              <a:spcBef>
                <a:spcPts val="87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43535" algn="l"/>
              </a:tabLst>
            </a:pPr>
            <a:r>
              <a:rPr sz="1600" b="1" spc="-165" dirty="0">
                <a:solidFill>
                  <a:srgbClr val="212745"/>
                </a:solidFill>
                <a:latin typeface="Verdana"/>
                <a:cs typeface="Verdana"/>
              </a:rPr>
              <a:t>Reject</a:t>
            </a:r>
            <a:r>
              <a:rPr sz="16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175" dirty="0">
                <a:solidFill>
                  <a:srgbClr val="212745"/>
                </a:solidFill>
                <a:latin typeface="Verdana"/>
                <a:cs typeface="Verdana"/>
              </a:rPr>
              <a:t>null</a:t>
            </a:r>
            <a:r>
              <a:rPr sz="16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200" dirty="0">
                <a:solidFill>
                  <a:srgbClr val="212745"/>
                </a:solidFill>
                <a:latin typeface="Verdana"/>
                <a:cs typeface="Verdana"/>
              </a:rPr>
              <a:t>hypothesis</a:t>
            </a:r>
            <a:r>
              <a:rPr sz="16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if</a:t>
            </a:r>
            <a:r>
              <a:rPr sz="16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spc="-185" dirty="0">
                <a:solidFill>
                  <a:srgbClr val="00B050"/>
                </a:solidFill>
                <a:latin typeface="Verdana"/>
                <a:cs typeface="Verdana"/>
              </a:rPr>
              <a:t>chi-</a:t>
            </a:r>
            <a:r>
              <a:rPr sz="1600" b="1" spc="-204" dirty="0">
                <a:solidFill>
                  <a:srgbClr val="00B050"/>
                </a:solidFill>
                <a:latin typeface="Verdana"/>
                <a:cs typeface="Verdana"/>
              </a:rPr>
              <a:t>square</a:t>
            </a:r>
            <a:r>
              <a:rPr sz="1600" b="1" spc="-8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00B050"/>
                </a:solidFill>
                <a:latin typeface="Verdana"/>
                <a:cs typeface="Verdana"/>
              </a:rPr>
              <a:t>test</a:t>
            </a:r>
            <a:r>
              <a:rPr sz="1600" b="1" spc="-85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00B050"/>
                </a:solidFill>
                <a:latin typeface="Verdana"/>
                <a:cs typeface="Verdana"/>
              </a:rPr>
              <a:t>statistic</a:t>
            </a:r>
            <a:r>
              <a:rPr sz="1600" b="1" spc="-85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600" b="1" spc="-459" dirty="0">
                <a:solidFill>
                  <a:srgbClr val="212745"/>
                </a:solidFill>
                <a:latin typeface="Verdana"/>
                <a:cs typeface="Verdana"/>
              </a:rPr>
              <a:t>&gt;</a:t>
            </a:r>
            <a:r>
              <a:rPr sz="16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F14124"/>
                </a:solidFill>
                <a:latin typeface="Verdana"/>
                <a:cs typeface="Verdana"/>
              </a:rPr>
              <a:t>chi-</a:t>
            </a:r>
            <a:r>
              <a:rPr sz="1600" b="1" spc="-204" dirty="0">
                <a:solidFill>
                  <a:srgbClr val="F14124"/>
                </a:solidFill>
                <a:latin typeface="Verdana"/>
                <a:cs typeface="Verdana"/>
              </a:rPr>
              <a:t>square</a:t>
            </a:r>
            <a:r>
              <a:rPr sz="1600" b="1" spc="-80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F14124"/>
                </a:solidFill>
                <a:latin typeface="Verdana"/>
                <a:cs typeface="Verdana"/>
              </a:rPr>
              <a:t>critical </a:t>
            </a:r>
            <a:r>
              <a:rPr sz="1600" b="1" spc="-204" dirty="0">
                <a:solidFill>
                  <a:srgbClr val="F14124"/>
                </a:solidFill>
                <a:latin typeface="Verdana"/>
                <a:cs typeface="Verdana"/>
              </a:rPr>
              <a:t>value</a:t>
            </a:r>
            <a:r>
              <a:rPr sz="1600" b="1" spc="-95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212745"/>
                </a:solidFill>
                <a:latin typeface="Arial MT"/>
                <a:cs typeface="Arial MT"/>
              </a:rPr>
              <a:t>otherwise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6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fail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reject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null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hypothesis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5318700"/>
            <a:ext cx="3492500" cy="300355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400" spc="-65" dirty="0">
                <a:latin typeface="Trebuchet MS"/>
                <a:cs typeface="Trebuchet MS"/>
              </a:rPr>
              <a:t>In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our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example:</a:t>
            </a:r>
            <a:r>
              <a:rPr sz="1400" spc="-16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Cambria Math"/>
                <a:cs typeface="Cambria Math"/>
              </a:rPr>
              <a:t>𝛼</a:t>
            </a:r>
            <a:r>
              <a:rPr sz="1400" spc="-70" dirty="0">
                <a:latin typeface="Trebuchet MS"/>
                <a:cs typeface="Trebuchet MS"/>
              </a:rPr>
              <a:t>=0.05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and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DF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=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(2-1)(2-</a:t>
            </a:r>
            <a:r>
              <a:rPr sz="1400" spc="-20" dirty="0">
                <a:latin typeface="Trebuchet MS"/>
                <a:cs typeface="Trebuchet MS"/>
              </a:rPr>
              <a:t>1)=1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7708" y="5700948"/>
            <a:ext cx="2403475" cy="300355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latin typeface="Trebuchet MS"/>
                <a:cs typeface="Trebuchet MS"/>
              </a:rPr>
              <a:t>Chi-</a:t>
            </a:r>
            <a:r>
              <a:rPr sz="1400" spc="-95" dirty="0">
                <a:latin typeface="Trebuchet MS"/>
                <a:cs typeface="Trebuchet MS"/>
              </a:rPr>
              <a:t>square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critical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value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=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3.84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6063018"/>
            <a:ext cx="6247765" cy="508000"/>
          </a:xfrm>
          <a:custGeom>
            <a:avLst/>
            <a:gdLst/>
            <a:ahLst/>
            <a:cxnLst/>
            <a:rect l="l" t="t" r="r" b="b"/>
            <a:pathLst>
              <a:path w="6247765" h="508000">
                <a:moveTo>
                  <a:pt x="6247607" y="0"/>
                </a:moveTo>
                <a:lnTo>
                  <a:pt x="0" y="0"/>
                </a:lnTo>
                <a:lnTo>
                  <a:pt x="0" y="507830"/>
                </a:lnTo>
                <a:lnTo>
                  <a:pt x="6247607" y="507830"/>
                </a:lnTo>
                <a:lnTo>
                  <a:pt x="6247607" y="0"/>
                </a:lnTo>
                <a:close/>
              </a:path>
            </a:pathLst>
          </a:custGeom>
          <a:solidFill>
            <a:srgbClr val="DFF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0782" y="6173216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Cambria Math"/>
                <a:cs typeface="Cambria Math"/>
              </a:rPr>
              <a:t>𝛼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5139" y="6286500"/>
            <a:ext cx="2347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Trebuchet MS"/>
                <a:cs typeface="Trebuchet MS"/>
              </a:rPr>
              <a:t>So,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14124"/>
                </a:solidFill>
                <a:latin typeface="Trebuchet MS"/>
                <a:cs typeface="Trebuchet MS"/>
              </a:rPr>
              <a:t>we</a:t>
            </a:r>
            <a:r>
              <a:rPr sz="1400" spc="-50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14124"/>
                </a:solidFill>
                <a:latin typeface="Trebuchet MS"/>
                <a:cs typeface="Trebuchet MS"/>
              </a:rPr>
              <a:t>reject</a:t>
            </a:r>
            <a:r>
              <a:rPr sz="1400" spc="-40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F14124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14124"/>
                </a:solidFill>
                <a:latin typeface="Trebuchet MS"/>
                <a:cs typeface="Trebuchet MS"/>
              </a:rPr>
              <a:t>Null</a:t>
            </a:r>
            <a:r>
              <a:rPr sz="1400" spc="-35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14124"/>
                </a:solidFill>
                <a:latin typeface="Trebuchet MS"/>
                <a:cs typeface="Trebuchet MS"/>
              </a:rPr>
              <a:t>hypothesis</a:t>
            </a:r>
            <a:r>
              <a:rPr sz="1400" spc="-85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532" y="6082284"/>
            <a:ext cx="71475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350" spc="-10" baseline="43209" dirty="0">
                <a:solidFill>
                  <a:srgbClr val="5ECCF3"/>
                </a:solidFill>
                <a:latin typeface="Trebuchet MS"/>
                <a:cs typeface="Trebuchet MS"/>
              </a:rPr>
              <a:t>                                </a:t>
            </a:r>
            <a:r>
              <a:rPr lang="en-US" sz="1400" spc="-10" dirty="0">
                <a:latin typeface="Trebuchet MS"/>
                <a:cs typeface="Trebuchet MS"/>
              </a:rPr>
              <a:t>our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chi-</a:t>
            </a:r>
            <a:r>
              <a:rPr sz="1400" spc="-95" dirty="0">
                <a:latin typeface="Trebuchet MS"/>
                <a:cs typeface="Trebuchet MS"/>
              </a:rPr>
              <a:t>square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test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statistic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is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greater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than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i="1" dirty="0">
                <a:latin typeface="Trebuchet MS"/>
                <a:cs typeface="Trebuchet MS"/>
              </a:rPr>
              <a:t>X</a:t>
            </a:r>
            <a:r>
              <a:rPr sz="1350" baseline="24691" dirty="0">
                <a:latin typeface="Trebuchet MS"/>
                <a:cs typeface="Trebuchet MS"/>
              </a:rPr>
              <a:t>2</a:t>
            </a:r>
            <a:r>
              <a:rPr sz="1350" spc="352" baseline="24691" dirty="0">
                <a:latin typeface="Trebuchet MS"/>
                <a:cs typeface="Trebuchet MS"/>
              </a:rPr>
              <a:t>  </a:t>
            </a:r>
            <a:r>
              <a:rPr sz="1400" spc="-105" dirty="0">
                <a:latin typeface="Trebuchet MS"/>
                <a:cs typeface="Trebuchet MS"/>
              </a:rPr>
              <a:t>critical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value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(i.e.,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507.93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&gt;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3.841).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DETECTING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REDUNDANT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832" y="2550667"/>
            <a:ext cx="7503159" cy="228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</a:tabLst>
            </a:pP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Redundant</a:t>
            </a:r>
            <a:r>
              <a:rPr sz="18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may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able</a:t>
            </a:r>
            <a:r>
              <a:rPr sz="18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detected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Arial MT"/>
                <a:cs typeface="Arial MT"/>
              </a:rPr>
              <a:t>correlational</a:t>
            </a:r>
            <a:r>
              <a:rPr sz="18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Arial MT"/>
              <a:cs typeface="Arial MT"/>
            </a:endParaRPr>
          </a:p>
          <a:p>
            <a:pPr marL="3562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</a:tabLst>
            </a:pP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Followings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Arial MT"/>
                <a:cs typeface="Arial MT"/>
              </a:rPr>
              <a:t>correlational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C00000"/>
                </a:solidFill>
                <a:latin typeface="Arial MT"/>
                <a:cs typeface="Arial MT"/>
              </a:rPr>
              <a:t>analysis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methods.</a:t>
            </a:r>
            <a:endParaRPr sz="1800">
              <a:latin typeface="Arial MT"/>
              <a:cs typeface="Arial MT"/>
            </a:endParaRPr>
          </a:p>
          <a:p>
            <a:pPr marL="641985" lvl="1" indent="-38544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AutoNum type="arabicPeriod"/>
              <a:tabLst>
                <a:tab pos="641985" algn="l"/>
              </a:tabLst>
            </a:pPr>
            <a:r>
              <a:rPr sz="1800" i="1" spc="8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127" baseline="23148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217" baseline="2314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test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(for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nominal,</a:t>
            </a:r>
            <a:r>
              <a:rPr sz="1800" spc="-1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categorical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discrete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data)</a:t>
            </a:r>
            <a:endParaRPr sz="1800">
              <a:latin typeface="Arial MT"/>
              <a:cs typeface="Arial MT"/>
            </a:endParaRPr>
          </a:p>
          <a:p>
            <a:pPr marL="855980" marR="43180" lvl="2" indent="-257175">
              <a:lnSpc>
                <a:spcPct val="98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855980" algn="l"/>
              </a:tabLst>
            </a:pPr>
            <a:r>
              <a:rPr sz="1500" u="sng" spc="-18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Basic</a:t>
            </a:r>
            <a:r>
              <a:rPr sz="1500" u="sng" spc="-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 </a:t>
            </a:r>
            <a:r>
              <a:rPr sz="1500" u="sng" spc="-22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idea</a:t>
            </a:r>
            <a:r>
              <a:rPr sz="1500" spc="-225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500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5DCEAF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5DCEAF"/>
                </a:solidFill>
                <a:latin typeface="Trebuchet MS"/>
                <a:cs typeface="Trebuchet MS"/>
              </a:rPr>
              <a:t>X</a:t>
            </a:r>
            <a:r>
              <a:rPr sz="1350" baseline="24691" dirty="0">
                <a:solidFill>
                  <a:srgbClr val="5DCEAF"/>
                </a:solidFill>
                <a:latin typeface="Trebuchet MS"/>
                <a:cs typeface="Trebuchet MS"/>
              </a:rPr>
              <a:t>2</a:t>
            </a:r>
            <a:r>
              <a:rPr sz="1350" spc="209" baseline="24691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5DCEAF"/>
                </a:solidFill>
                <a:latin typeface="Trebuchet MS"/>
                <a:cs typeface="Trebuchet MS"/>
              </a:rPr>
              <a:t>checks</a:t>
            </a:r>
            <a:r>
              <a:rPr sz="1400" spc="-2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5DCEAF"/>
                </a:solidFill>
                <a:latin typeface="Trebuchet MS"/>
                <a:cs typeface="Trebuchet MS"/>
              </a:rPr>
              <a:t>hypothesis</a:t>
            </a:r>
            <a:r>
              <a:rPr sz="1400" spc="-2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that</a:t>
            </a:r>
            <a:r>
              <a:rPr sz="1400" spc="-2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5DCEAF"/>
                </a:solidFill>
                <a:latin typeface="Trebuchet MS"/>
                <a:cs typeface="Trebuchet MS"/>
              </a:rPr>
              <a:t>two</a:t>
            </a:r>
            <a:r>
              <a:rPr sz="1400" spc="-3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DCEAF"/>
                </a:solidFill>
                <a:latin typeface="Trebuchet MS"/>
                <a:cs typeface="Trebuchet MS"/>
              </a:rPr>
              <a:t>attributes,</a:t>
            </a:r>
            <a:r>
              <a:rPr sz="1400" spc="-31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DCEAF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DCEAF"/>
                </a:solidFill>
                <a:latin typeface="Trebuchet MS"/>
                <a:cs typeface="Trebuchet MS"/>
              </a:rPr>
              <a:t>and</a:t>
            </a:r>
            <a:r>
              <a:rPr sz="1400" spc="-3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5DCEAF"/>
                </a:solidFill>
                <a:latin typeface="Trebuchet MS"/>
                <a:cs typeface="Trebuchet MS"/>
              </a:rPr>
              <a:t>B,</a:t>
            </a:r>
            <a:r>
              <a:rPr sz="1400" spc="-16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are</a:t>
            </a:r>
            <a:r>
              <a:rPr sz="1400" spc="-3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independent.</a:t>
            </a:r>
            <a:r>
              <a:rPr sz="1400" spc="-17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If</a:t>
            </a:r>
            <a:r>
              <a:rPr sz="1400" spc="-20" dirty="0">
                <a:solidFill>
                  <a:srgbClr val="5DCEAF"/>
                </a:solidFill>
                <a:latin typeface="Trebuchet MS"/>
                <a:cs typeface="Trebuchet MS"/>
              </a:rPr>
              <a:t> this </a:t>
            </a:r>
            <a:r>
              <a:rPr sz="1400" spc="-90" dirty="0">
                <a:solidFill>
                  <a:srgbClr val="5DCEAF"/>
                </a:solidFill>
                <a:latin typeface="Trebuchet MS"/>
                <a:cs typeface="Trebuchet MS"/>
              </a:rPr>
              <a:t>hypothesis</a:t>
            </a:r>
            <a:r>
              <a:rPr sz="1400" spc="-3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can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be</a:t>
            </a:r>
            <a:r>
              <a:rPr sz="1400" spc="-4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5DCEAF"/>
                </a:solidFill>
                <a:latin typeface="Trebuchet MS"/>
                <a:cs typeface="Trebuchet MS"/>
              </a:rPr>
              <a:t>rejected,</a:t>
            </a:r>
            <a:r>
              <a:rPr sz="1400" spc="-17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5DCEAF"/>
                </a:solidFill>
                <a:latin typeface="Trebuchet MS"/>
                <a:cs typeface="Trebuchet MS"/>
              </a:rPr>
              <a:t>we</a:t>
            </a:r>
            <a:r>
              <a:rPr sz="1400" spc="-4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can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say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that</a:t>
            </a:r>
            <a:r>
              <a:rPr sz="1400" spc="-18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DCEAF"/>
                </a:solidFill>
                <a:latin typeface="Trebuchet MS"/>
                <a:cs typeface="Trebuchet MS"/>
              </a:rPr>
              <a:t>A</a:t>
            </a:r>
            <a:r>
              <a:rPr sz="1400" spc="-5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DCEAF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DCEAF"/>
                </a:solidFill>
                <a:latin typeface="Trebuchet MS"/>
                <a:cs typeface="Trebuchet MS"/>
              </a:rPr>
              <a:t>B</a:t>
            </a:r>
            <a:r>
              <a:rPr sz="1400" spc="-4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are</a:t>
            </a:r>
            <a:r>
              <a:rPr sz="1400" spc="-4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statistically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5DCEAF"/>
                </a:solidFill>
                <a:latin typeface="Trebuchet MS"/>
                <a:cs typeface="Trebuchet MS"/>
              </a:rPr>
              <a:t>correlated</a:t>
            </a:r>
            <a:r>
              <a:rPr sz="1400" spc="-4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DCEAF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5DCEAF"/>
                </a:solidFill>
                <a:latin typeface="Trebuchet MS"/>
                <a:cs typeface="Trebuchet MS"/>
              </a:rPr>
              <a:t>one</a:t>
            </a:r>
            <a:r>
              <a:rPr sz="1400" spc="-4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5DCEAF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DCEAF"/>
                </a:solidFill>
                <a:latin typeface="Trebuchet MS"/>
                <a:cs typeface="Trebuchet MS"/>
              </a:rPr>
              <a:t>them </a:t>
            </a:r>
            <a:r>
              <a:rPr sz="1400" spc="-95" dirty="0">
                <a:solidFill>
                  <a:srgbClr val="5DCEAF"/>
                </a:solidFill>
                <a:latin typeface="Trebuchet MS"/>
                <a:cs typeface="Trebuchet MS"/>
              </a:rPr>
              <a:t>(either</a:t>
            </a:r>
            <a:r>
              <a:rPr sz="1400" spc="-19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DCEAF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DCEAF"/>
                </a:solidFill>
                <a:latin typeface="Trebuchet MS"/>
                <a:cs typeface="Trebuchet MS"/>
              </a:rPr>
              <a:t>or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DCEAF"/>
                </a:solidFill>
                <a:latin typeface="Trebuchet MS"/>
                <a:cs typeface="Trebuchet MS"/>
              </a:rPr>
              <a:t>B)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can</a:t>
            </a:r>
            <a:r>
              <a:rPr sz="1400" spc="-6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be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DCEAF"/>
                </a:solidFill>
                <a:latin typeface="Trebuchet MS"/>
                <a:cs typeface="Trebuchet MS"/>
              </a:rPr>
              <a:t>discarded.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71" y="4953000"/>
            <a:ext cx="1746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0" dirty="0">
                <a:solidFill>
                  <a:srgbClr val="5ECCF3"/>
                </a:solidFill>
                <a:latin typeface="Trebuchet MS"/>
                <a:cs typeface="Trebuchet MS"/>
              </a:rPr>
              <a:t>2.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451" y="4964912"/>
            <a:ext cx="216344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Correlation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coefficient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8294" y="4964912"/>
            <a:ext cx="179133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covariance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5069" y="4940300"/>
            <a:ext cx="478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3925" algn="l"/>
              </a:tabLst>
            </a:pP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	(for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numeric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quantitative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1751" y="5217667"/>
            <a:ext cx="48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data)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2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(NUMERIC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593340"/>
            <a:ext cx="7773670" cy="28784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measure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of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linear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relationship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between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objects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Arial MT"/>
                <a:cs typeface="Arial MT"/>
              </a:rPr>
              <a:t>have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binary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or </a:t>
            </a: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continuous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variables.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Arial MT"/>
              <a:cs typeface="Arial MT"/>
            </a:endParaRPr>
          </a:p>
          <a:p>
            <a:pPr marL="318135" marR="210185" indent="-306070">
              <a:lnSpc>
                <a:spcPts val="211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Covariance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Correlation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coefficient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(also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called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0070C0"/>
                </a:solidFill>
                <a:latin typeface="Arial MT"/>
                <a:cs typeface="Arial MT"/>
              </a:rPr>
              <a:t>Pearson’s</a:t>
            </a:r>
            <a:r>
              <a:rPr sz="18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70C0"/>
                </a:solidFill>
                <a:latin typeface="Arial MT"/>
                <a:cs typeface="Arial MT"/>
              </a:rPr>
              <a:t>product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Arial MT"/>
                <a:cs typeface="Arial MT"/>
              </a:rPr>
              <a:t>moment </a:t>
            </a:r>
            <a:r>
              <a:rPr sz="1800" spc="-55" dirty="0">
                <a:solidFill>
                  <a:srgbClr val="0070C0"/>
                </a:solidFill>
                <a:latin typeface="Arial MT"/>
                <a:cs typeface="Arial MT"/>
              </a:rPr>
              <a:t>coefficient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used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purpose.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Covariance:</a:t>
            </a: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measures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how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variables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differ</a:t>
            </a:r>
            <a:endParaRPr sz="18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60" dirty="0">
                <a:solidFill>
                  <a:srgbClr val="212745"/>
                </a:solidFill>
                <a:latin typeface="Verdana"/>
                <a:cs typeface="Verdana"/>
              </a:rPr>
              <a:t>Correlation:</a:t>
            </a: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measures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how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variable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related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COVARIANCE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(NUMERIC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042" y="2165096"/>
            <a:ext cx="6932930" cy="13208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44170" marR="30480" indent="-306070">
              <a:lnSpc>
                <a:spcPts val="1580"/>
              </a:lnSpc>
              <a:spcBef>
                <a:spcPts val="3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44170" algn="l"/>
              </a:tabLst>
            </a:pP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Covariance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determine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how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change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together,</a:t>
            </a:r>
            <a:r>
              <a:rPr sz="15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similar</a:t>
            </a:r>
            <a:r>
              <a:rPr sz="15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Verdana"/>
                <a:cs typeface="Verdana"/>
              </a:rPr>
              <a:t>to </a:t>
            </a:r>
            <a:r>
              <a:rPr sz="1500" spc="-60" dirty="0">
                <a:solidFill>
                  <a:srgbClr val="212745"/>
                </a:solidFill>
                <a:latin typeface="Verdana"/>
                <a:cs typeface="Verdana"/>
              </a:rPr>
              <a:t>correlation.</a:t>
            </a:r>
            <a:endParaRPr sz="1500">
              <a:latin typeface="Verdana"/>
              <a:cs typeface="Verdana"/>
            </a:endParaRPr>
          </a:p>
          <a:p>
            <a:pPr marL="343535" indent="-305435">
              <a:lnSpc>
                <a:spcPts val="1689"/>
              </a:lnSpc>
              <a:spcBef>
                <a:spcPts val="8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43535" algn="l"/>
              </a:tabLst>
            </a:pP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Consider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numeric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attributes,</a:t>
            </a:r>
            <a:r>
              <a:rPr sz="1500" spc="-4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B,</a:t>
            </a:r>
            <a:r>
              <a:rPr sz="15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Verdana"/>
                <a:cs typeface="Verdana"/>
              </a:rPr>
              <a:t>observations</a:t>
            </a:r>
            <a:endParaRPr sz="1500">
              <a:latin typeface="Verdana"/>
              <a:cs typeface="Verdana"/>
            </a:endParaRPr>
          </a:p>
          <a:p>
            <a:pPr marL="344170">
              <a:lnSpc>
                <a:spcPts val="1689"/>
              </a:lnSpc>
            </a:pP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{(a</a:t>
            </a:r>
            <a:r>
              <a:rPr sz="1500" spc="-209" baseline="-16666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,b</a:t>
            </a:r>
            <a:r>
              <a:rPr sz="1500" spc="-209" baseline="-16666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),…,(a</a:t>
            </a:r>
            <a:r>
              <a:rPr sz="1500" spc="-209" baseline="-16666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,b</a:t>
            </a:r>
            <a:r>
              <a:rPr sz="1500" spc="-209" baseline="-16666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)}.</a:t>
            </a:r>
            <a:endParaRPr sz="1500">
              <a:latin typeface="Verdana"/>
              <a:cs typeface="Verdana"/>
            </a:endParaRPr>
          </a:p>
          <a:p>
            <a:pPr marL="343535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43535" algn="l"/>
              </a:tabLst>
            </a:pP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Mean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2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(known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40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expected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0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computed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305" dirty="0">
                <a:solidFill>
                  <a:srgbClr val="212745"/>
                </a:solidFill>
                <a:latin typeface="Verdana"/>
                <a:cs typeface="Verdana"/>
              </a:rPr>
              <a:t>as: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42" y="4210304"/>
            <a:ext cx="3585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Covariance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between</a:t>
            </a:r>
            <a:r>
              <a:rPr sz="15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defined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305" dirty="0">
                <a:solidFill>
                  <a:srgbClr val="212745"/>
                </a:solidFill>
                <a:latin typeface="Verdana"/>
                <a:cs typeface="Verdana"/>
              </a:rPr>
              <a:t>as: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487" y="3668989"/>
            <a:ext cx="1409700" cy="419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3693" y="3668989"/>
            <a:ext cx="1443037" cy="419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3970" y="4828556"/>
            <a:ext cx="3805236" cy="419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5407" y="5830199"/>
            <a:ext cx="1790700" cy="2285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18895" y="5411400"/>
            <a:ext cx="1700530" cy="323215"/>
          </a:xfrm>
          <a:prstGeom prst="rect">
            <a:avLst/>
          </a:prstGeom>
          <a:solidFill>
            <a:srgbClr val="DCE1F4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500" b="1" spc="-20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5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alternatively: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9123" y="6021969"/>
            <a:ext cx="317690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400" spc="-45" dirty="0">
                <a:latin typeface="Trebuchet MS"/>
                <a:cs typeface="Trebuchet MS"/>
              </a:rPr>
              <a:t>Use </a:t>
            </a:r>
            <a:r>
              <a:rPr sz="1400" spc="-75" dirty="0">
                <a:latin typeface="Trebuchet MS"/>
                <a:cs typeface="Trebuchet MS"/>
              </a:rPr>
              <a:t>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for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population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in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denominator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9123" y="6225170"/>
            <a:ext cx="135001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1400" spc="-85" dirty="0">
                <a:latin typeface="Trebuchet MS"/>
                <a:cs typeface="Trebuchet MS"/>
              </a:rPr>
              <a:t>use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n-</a:t>
            </a:r>
            <a:r>
              <a:rPr sz="1400" spc="-50" dirty="0">
                <a:latin typeface="Trebuchet MS"/>
                <a:cs typeface="Trebuchet MS"/>
              </a:rPr>
              <a:t>1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for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sample.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COVARIANCE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676" y="2136402"/>
            <a:ext cx="2809338" cy="1663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5265" y="3755135"/>
            <a:ext cx="17913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3.2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(from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book </a:t>
            </a:r>
            <a:r>
              <a:rPr sz="11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Han)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0434" y="2781471"/>
            <a:ext cx="4089348" cy="10055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29179" y="2058923"/>
            <a:ext cx="362966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20" dirty="0">
                <a:solidFill>
                  <a:srgbClr val="0070C0"/>
                </a:solidFill>
                <a:latin typeface="Trebuchet MS"/>
                <a:cs typeface="Trebuchet MS"/>
              </a:rPr>
              <a:t>If</a:t>
            </a:r>
            <a:r>
              <a:rPr sz="14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0070C0"/>
                </a:solidFill>
                <a:latin typeface="Trebuchet MS"/>
                <a:cs typeface="Trebuchet MS"/>
              </a:rPr>
              <a:t>stock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0070C0"/>
                </a:solidFill>
                <a:latin typeface="Trebuchet MS"/>
                <a:cs typeface="Trebuchet MS"/>
              </a:rPr>
              <a:t>prices</a:t>
            </a:r>
            <a:r>
              <a:rPr sz="1400" spc="-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are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0070C0"/>
                </a:solidFill>
                <a:latin typeface="Trebuchet MS"/>
                <a:cs typeface="Trebuchet MS"/>
              </a:rPr>
              <a:t>affected</a:t>
            </a:r>
            <a:r>
              <a:rPr sz="1400" spc="-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0070C0"/>
                </a:solidFill>
                <a:latin typeface="Trebuchet MS"/>
                <a:cs typeface="Trebuchet MS"/>
              </a:rPr>
              <a:t>by</a:t>
            </a:r>
            <a:r>
              <a:rPr sz="1400" spc="-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0070C0"/>
                </a:solidFill>
                <a:latin typeface="Trebuchet MS"/>
                <a:cs typeface="Trebuchet MS"/>
              </a:rPr>
              <a:t>same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0070C0"/>
                </a:solidFill>
                <a:latin typeface="Trebuchet MS"/>
                <a:cs typeface="Trebuchet MS"/>
              </a:rPr>
              <a:t>industry 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trends,</a:t>
            </a:r>
            <a:r>
              <a:rPr sz="1400" spc="-17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0070C0"/>
                </a:solidFill>
                <a:latin typeface="Trebuchet MS"/>
                <a:cs typeface="Trebuchet MS"/>
              </a:rPr>
              <a:t>will</a:t>
            </a:r>
            <a:r>
              <a:rPr sz="1400" spc="-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0070C0"/>
                </a:solidFill>
                <a:latin typeface="Trebuchet MS"/>
                <a:cs typeface="Trebuchet MS"/>
              </a:rPr>
              <a:t>their</a:t>
            </a:r>
            <a:r>
              <a:rPr sz="14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0070C0"/>
                </a:solidFill>
                <a:latin typeface="Trebuchet MS"/>
                <a:cs typeface="Trebuchet MS"/>
              </a:rPr>
              <a:t>prices</a:t>
            </a:r>
            <a:r>
              <a:rPr sz="14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0070C0"/>
                </a:solidFill>
                <a:latin typeface="Trebuchet MS"/>
                <a:cs typeface="Trebuchet MS"/>
              </a:rPr>
              <a:t>rise</a:t>
            </a:r>
            <a:r>
              <a:rPr sz="1400" spc="-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70C0"/>
                </a:solidFill>
                <a:latin typeface="Trebuchet MS"/>
                <a:cs typeface="Trebuchet MS"/>
              </a:rPr>
              <a:t>or</a:t>
            </a:r>
            <a:r>
              <a:rPr sz="14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0070C0"/>
                </a:solidFill>
                <a:latin typeface="Trebuchet MS"/>
                <a:cs typeface="Trebuchet MS"/>
              </a:rPr>
              <a:t>fall</a:t>
            </a:r>
            <a:r>
              <a:rPr sz="1400" spc="-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Trebuchet MS"/>
                <a:cs typeface="Trebuchet MS"/>
              </a:rPr>
              <a:t>together?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5598" y="4972838"/>
            <a:ext cx="4973955" cy="508000"/>
          </a:xfrm>
          <a:prstGeom prst="rect">
            <a:avLst/>
          </a:prstGeom>
          <a:solidFill>
            <a:srgbClr val="FFE6D3"/>
          </a:solidFill>
        </p:spPr>
        <p:txBody>
          <a:bodyPr vert="horz" wrap="square" lIns="0" tIns="50800" rIns="0" bIns="0" rtlCol="0">
            <a:spAutoFit/>
          </a:bodyPr>
          <a:lstStyle/>
          <a:p>
            <a:pPr marL="90805" marR="181610">
              <a:lnSpc>
                <a:spcPts val="1580"/>
              </a:lnSpc>
              <a:spcBef>
                <a:spcPts val="400"/>
              </a:spcBef>
            </a:pPr>
            <a:r>
              <a:rPr sz="1400" spc="-80" dirty="0">
                <a:solidFill>
                  <a:srgbClr val="C00000"/>
                </a:solidFill>
                <a:latin typeface="Trebuchet MS"/>
                <a:cs typeface="Trebuchet MS"/>
              </a:rPr>
              <a:t>Given</a:t>
            </a:r>
            <a:r>
              <a:rPr sz="14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C00000"/>
                </a:solidFill>
                <a:latin typeface="Trebuchet MS"/>
                <a:cs typeface="Trebuchet MS"/>
              </a:rPr>
              <a:t>positive</a:t>
            </a:r>
            <a:r>
              <a:rPr sz="14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C00000"/>
                </a:solidFill>
                <a:latin typeface="Trebuchet MS"/>
                <a:cs typeface="Trebuchet MS"/>
              </a:rPr>
              <a:t>covariance,</a:t>
            </a:r>
            <a:r>
              <a:rPr sz="1400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C00000"/>
                </a:solidFill>
                <a:latin typeface="Trebuchet MS"/>
                <a:cs typeface="Trebuchet MS"/>
              </a:rPr>
              <a:t>we</a:t>
            </a:r>
            <a:r>
              <a:rPr sz="1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C00000"/>
                </a:solidFill>
                <a:latin typeface="Trebuchet MS"/>
                <a:cs typeface="Trebuchet MS"/>
              </a:rPr>
              <a:t>can</a:t>
            </a:r>
            <a:r>
              <a:rPr sz="1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C00000"/>
                </a:solidFill>
                <a:latin typeface="Trebuchet MS"/>
                <a:cs typeface="Trebuchet MS"/>
              </a:rPr>
              <a:t>say</a:t>
            </a:r>
            <a:r>
              <a:rPr sz="14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C00000"/>
                </a:solidFill>
                <a:latin typeface="Trebuchet MS"/>
                <a:cs typeface="Trebuchet MS"/>
              </a:rPr>
              <a:t>that</a:t>
            </a:r>
            <a:r>
              <a:rPr sz="14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C00000"/>
                </a:solidFill>
                <a:latin typeface="Trebuchet MS"/>
                <a:cs typeface="Trebuchet MS"/>
              </a:rPr>
              <a:t>stock</a:t>
            </a:r>
            <a:r>
              <a:rPr sz="1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C00000"/>
                </a:solidFill>
                <a:latin typeface="Trebuchet MS"/>
                <a:cs typeface="Trebuchet MS"/>
              </a:rPr>
              <a:t>prices</a:t>
            </a:r>
            <a:r>
              <a:rPr sz="14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C00000"/>
                </a:solidFill>
                <a:latin typeface="Trebuchet MS"/>
                <a:cs typeface="Trebuchet MS"/>
              </a:rPr>
              <a:t>for</a:t>
            </a:r>
            <a:r>
              <a:rPr sz="14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C00000"/>
                </a:solidFill>
                <a:latin typeface="Trebuchet MS"/>
                <a:cs typeface="Trebuchet MS"/>
              </a:rPr>
              <a:t>both </a:t>
            </a:r>
            <a:r>
              <a:rPr sz="1400" spc="-100" dirty="0">
                <a:solidFill>
                  <a:srgbClr val="C00000"/>
                </a:solidFill>
                <a:latin typeface="Trebuchet MS"/>
                <a:cs typeface="Trebuchet MS"/>
              </a:rPr>
              <a:t>companies</a:t>
            </a:r>
            <a:r>
              <a:rPr sz="14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C00000"/>
                </a:solidFill>
                <a:latin typeface="Trebuchet MS"/>
                <a:cs typeface="Trebuchet MS"/>
              </a:rPr>
              <a:t>rise</a:t>
            </a:r>
            <a:r>
              <a:rPr sz="1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Trebuchet MS"/>
                <a:cs typeface="Trebuchet MS"/>
              </a:rPr>
              <a:t>together.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585" y="4183998"/>
            <a:ext cx="6009826" cy="6497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PEARSON’S</a:t>
                      </a:r>
                      <a:r>
                        <a:rPr sz="2800" spc="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18768" y="6075136"/>
            <a:ext cx="50165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900" dirty="0">
                <a:solidFill>
                  <a:srgbClr val="5ECCF3"/>
                </a:solidFill>
                <a:latin typeface="Trebuchet MS"/>
                <a:cs typeface="Trebuchet MS"/>
              </a:rPr>
              <a:t>FALL</a:t>
            </a:r>
            <a:r>
              <a:rPr sz="900" spc="-40" dirty="0">
                <a:solidFill>
                  <a:srgbClr val="5ECCF3"/>
                </a:solidFill>
                <a:latin typeface="Trebuchet MS"/>
                <a:cs typeface="Trebuchet MS"/>
              </a:rPr>
              <a:t> 2022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21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380" y="2119035"/>
            <a:ext cx="8203724" cy="3586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91113" y="5849230"/>
            <a:ext cx="5824220" cy="541655"/>
          </a:xfrm>
          <a:prstGeom prst="rect">
            <a:avLst/>
          </a:prstGeom>
          <a:solidFill>
            <a:srgbClr val="DFF5EF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 marR="161290">
              <a:lnSpc>
                <a:spcPct val="101400"/>
              </a:lnSpc>
              <a:spcBef>
                <a:spcPts val="229"/>
              </a:spcBef>
            </a:pPr>
            <a:r>
              <a:rPr sz="1400" spc="-45" dirty="0">
                <a:latin typeface="Trebuchet MS"/>
                <a:cs typeface="Trebuchet MS"/>
              </a:rPr>
              <a:t>Correlation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is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always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in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the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rage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of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-</a:t>
            </a:r>
            <a:r>
              <a:rPr sz="1400" dirty="0">
                <a:latin typeface="Trebuchet MS"/>
                <a:cs typeface="Trebuchet MS"/>
              </a:rPr>
              <a:t>1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to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1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(representing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perfect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negative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and </a:t>
            </a:r>
            <a:r>
              <a:rPr sz="1400" spc="-80" dirty="0">
                <a:latin typeface="Trebuchet MS"/>
                <a:cs typeface="Trebuchet MS"/>
              </a:rPr>
              <a:t>positive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linear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relationship).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908141"/>
            <a:ext cx="2605405" cy="14135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Preprocessing</a:t>
            </a:r>
            <a:endParaRPr sz="15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redundancy</a:t>
            </a:r>
            <a:endParaRPr sz="1600">
              <a:latin typeface="Arial MT"/>
              <a:cs typeface="Arial MT"/>
            </a:endParaRPr>
          </a:p>
          <a:p>
            <a:pPr marL="911860" lvl="2" indent="-269875">
              <a:lnSpc>
                <a:spcPct val="100000"/>
              </a:lnSpc>
              <a:spcBef>
                <a:spcPts val="96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Chi-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square: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quick</a:t>
            </a:r>
            <a:r>
              <a:rPr sz="1400" spc="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recap</a:t>
            </a:r>
            <a:endParaRPr sz="14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Correlation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236664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(VIEWED</a:t>
                      </a:r>
                      <a:r>
                        <a:rPr sz="2800" spc="-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LINEAR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RELATIONSHIP)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7232" y="2194051"/>
            <a:ext cx="7853680" cy="307340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308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30835" algn="l"/>
              </a:tabLst>
            </a:pP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Correlation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measures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the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linear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relationship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between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objects</a:t>
            </a:r>
            <a:endParaRPr sz="1800">
              <a:latin typeface="Arial MT"/>
              <a:cs typeface="Arial MT"/>
            </a:endParaRPr>
          </a:p>
          <a:p>
            <a:pPr marL="330835" marR="17780" indent="-306070">
              <a:lnSpc>
                <a:spcPct val="102200"/>
              </a:lnSpc>
              <a:spcBef>
                <a:spcPts val="9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30835" algn="l"/>
              </a:tabLst>
            </a:pP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compute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correlation,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standardize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objects,</a:t>
            </a:r>
            <a:r>
              <a:rPr sz="1800" spc="-3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A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B,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then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take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dot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product</a:t>
            </a:r>
            <a:endParaRPr sz="1800">
              <a:latin typeface="Arial MT"/>
              <a:cs typeface="Arial MT"/>
            </a:endParaRPr>
          </a:p>
          <a:p>
            <a:pPr marL="1788160">
              <a:lnSpc>
                <a:spcPct val="100000"/>
              </a:lnSpc>
              <a:spcBef>
                <a:spcPts val="2025"/>
              </a:spcBef>
            </a:pP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'</a:t>
            </a:r>
            <a:r>
              <a:rPr sz="1800" i="1" baseline="-23148" dirty="0">
                <a:latin typeface="Times New Roman"/>
                <a:cs typeface="Times New Roman"/>
              </a:rPr>
              <a:t>k</a:t>
            </a:r>
            <a:r>
              <a:rPr sz="1800" i="1" spc="494" baseline="-2314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1800" i="1" baseline="-23148" dirty="0">
                <a:latin typeface="Times New Roman"/>
                <a:cs typeface="Times New Roman"/>
              </a:rPr>
              <a:t>k</a:t>
            </a:r>
            <a:r>
              <a:rPr sz="1800" i="1" spc="600" baseline="-23148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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mean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i="1" spc="-30" dirty="0">
                <a:latin typeface="Times New Roman"/>
                <a:cs typeface="Times New Roman"/>
              </a:rPr>
              <a:t>A</a:t>
            </a:r>
            <a:r>
              <a:rPr sz="2100" spc="-30" dirty="0">
                <a:latin typeface="Times New Roman"/>
                <a:cs typeface="Times New Roman"/>
              </a:rPr>
              <a:t>))</a:t>
            </a:r>
            <a:r>
              <a:rPr sz="2100" spc="-21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/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std</a:t>
            </a:r>
            <a:r>
              <a:rPr sz="2100" i="1" spc="-28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A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100">
              <a:latin typeface="Times New Roman"/>
              <a:cs typeface="Times New Roman"/>
            </a:endParaRPr>
          </a:p>
          <a:p>
            <a:pPr marL="1765935">
              <a:lnSpc>
                <a:spcPct val="100000"/>
              </a:lnSpc>
            </a:pP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'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509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630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mean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))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/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std</a:t>
            </a:r>
            <a:r>
              <a:rPr sz="2100" i="1" spc="-275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(</a:t>
            </a:r>
            <a:r>
              <a:rPr sz="2100" i="1" spc="35" dirty="0">
                <a:latin typeface="Times New Roman"/>
                <a:cs typeface="Times New Roman"/>
              </a:rPr>
              <a:t>B</a:t>
            </a:r>
            <a:r>
              <a:rPr sz="2100" spc="3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100">
              <a:latin typeface="Times New Roman"/>
              <a:cs typeface="Times New Roman"/>
            </a:endParaRPr>
          </a:p>
          <a:p>
            <a:pPr marL="1769110">
              <a:lnSpc>
                <a:spcPct val="100000"/>
              </a:lnSpc>
            </a:pPr>
            <a:r>
              <a:rPr sz="2200" i="1" dirty="0">
                <a:latin typeface="Times New Roman"/>
                <a:cs typeface="Times New Roman"/>
              </a:rPr>
              <a:t>correlation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i="1" spc="-45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,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'</a:t>
            </a:r>
            <a:r>
              <a:rPr sz="2200" spc="-20" dirty="0">
                <a:latin typeface="Symbol"/>
                <a:cs typeface="Symbol"/>
              </a:rPr>
              <a:t></a:t>
            </a:r>
            <a:r>
              <a:rPr sz="2200" i="1" spc="-20" dirty="0">
                <a:latin typeface="Times New Roman"/>
                <a:cs typeface="Times New Roman"/>
              </a:rPr>
              <a:t>B</a:t>
            </a:r>
            <a:r>
              <a:rPr sz="2200" spc="-20" dirty="0">
                <a:latin typeface="Times New Roman"/>
                <a:cs typeface="Times New Roman"/>
              </a:rPr>
              <a:t>'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437261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VISUALLY</a:t>
                      </a:r>
                      <a:r>
                        <a:rPr sz="2800" spc="-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EVALUATING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9335" y="2361622"/>
            <a:ext cx="4190527" cy="40579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635" y="2433827"/>
            <a:ext cx="3256279" cy="299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7100"/>
              </a:lnSpc>
              <a:spcBef>
                <a:spcPts val="100"/>
              </a:spcBef>
            </a:pPr>
            <a:r>
              <a:rPr sz="1400" spc="-120" dirty="0">
                <a:latin typeface="Trebuchet MS"/>
                <a:cs typeface="Trebuchet MS"/>
              </a:rPr>
              <a:t>If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corr(x,y)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&gt;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0,</a:t>
            </a:r>
            <a:r>
              <a:rPr sz="1400" spc="1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x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and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are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positively </a:t>
            </a:r>
            <a:r>
              <a:rPr sz="1400" spc="-95" dirty="0">
                <a:latin typeface="Trebuchet MS"/>
                <a:cs typeface="Trebuchet MS"/>
              </a:rPr>
              <a:t>correlated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(i.e.,</a:t>
            </a:r>
            <a:r>
              <a:rPr sz="1400" spc="-170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x’s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values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increase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as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y’s).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The </a:t>
            </a:r>
            <a:r>
              <a:rPr sz="1400" spc="-140" dirty="0">
                <a:latin typeface="Trebuchet MS"/>
                <a:cs typeface="Trebuchet MS"/>
              </a:rPr>
              <a:t>higher,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stronger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correlation.</a:t>
            </a:r>
            <a:endParaRPr sz="1400">
              <a:latin typeface="Trebuchet MS"/>
              <a:cs typeface="Trebuchet MS"/>
            </a:endParaRPr>
          </a:p>
          <a:p>
            <a:pPr marL="12700" marR="768985">
              <a:lnSpc>
                <a:spcPct val="208599"/>
              </a:lnSpc>
              <a:spcBef>
                <a:spcPts val="95"/>
              </a:spcBef>
            </a:pPr>
            <a:r>
              <a:rPr sz="1400" spc="-75" dirty="0">
                <a:latin typeface="Trebuchet MS"/>
                <a:cs typeface="Trebuchet MS"/>
              </a:rPr>
              <a:t>corr(x,y)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0: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both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are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independent </a:t>
            </a:r>
            <a:r>
              <a:rPr sz="1400" spc="-75" dirty="0">
                <a:latin typeface="Trebuchet MS"/>
                <a:cs typeface="Trebuchet MS"/>
              </a:rPr>
              <a:t>corr(x,y)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&lt;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0: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negatively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correlated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400">
              <a:latin typeface="Trebuchet MS"/>
              <a:cs typeface="Trebuchet MS"/>
            </a:endParaRPr>
          </a:p>
          <a:p>
            <a:pPr marL="1793875" marR="5080">
              <a:lnSpc>
                <a:spcPct val="96500"/>
              </a:lnSpc>
            </a:pPr>
            <a:r>
              <a:rPr sz="1700" b="1" spc="-30" dirty="0">
                <a:latin typeface="Arial"/>
                <a:cs typeface="Arial"/>
              </a:rPr>
              <a:t>Scatter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plots </a:t>
            </a:r>
            <a:r>
              <a:rPr sz="1700" b="1" spc="-25" dirty="0">
                <a:latin typeface="Arial"/>
                <a:cs typeface="Arial"/>
              </a:rPr>
              <a:t>showing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-25" dirty="0">
                <a:latin typeface="Arial"/>
                <a:cs typeface="Arial"/>
              </a:rPr>
              <a:t>the </a:t>
            </a:r>
            <a:r>
              <a:rPr sz="1700" b="1" spc="-30" dirty="0">
                <a:latin typeface="Arial"/>
                <a:cs typeface="Arial"/>
              </a:rPr>
              <a:t>similarity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from </a:t>
            </a:r>
            <a:r>
              <a:rPr sz="1700" b="1" dirty="0">
                <a:latin typeface="Arial"/>
                <a:cs typeface="Arial"/>
              </a:rPr>
              <a:t>–1</a:t>
            </a:r>
            <a:r>
              <a:rPr sz="1700" b="1" spc="-8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to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b="1" spc="-25" dirty="0">
                <a:latin typeface="Arial"/>
                <a:cs typeface="Arial"/>
              </a:rPr>
              <a:t>1.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124" y="3056889"/>
            <a:ext cx="6101715" cy="4191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55"/>
              </a:lnSpc>
            </a:pPr>
            <a:r>
              <a:rPr sz="2800" b="1" spc="275" dirty="0">
                <a:solidFill>
                  <a:srgbClr val="FFFFFF"/>
                </a:solidFill>
                <a:latin typeface="Trebuchet MS"/>
                <a:cs typeface="Trebuchet MS"/>
              </a:rPr>
              <a:t>CORRELATION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32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350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28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150" dirty="0">
                <a:solidFill>
                  <a:srgbClr val="FFFFFF"/>
                </a:solidFill>
                <a:latin typeface="Trebuchet MS"/>
                <a:cs typeface="Trebuchet MS"/>
              </a:rPr>
              <a:t>IMPLY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4599" y="3488690"/>
            <a:ext cx="2479040" cy="4191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sz="2800" b="1" spc="145" dirty="0">
                <a:solidFill>
                  <a:srgbClr val="FFFFFF"/>
                </a:solidFill>
                <a:latin typeface="Trebuchet MS"/>
                <a:cs typeface="Trebuchet MS"/>
              </a:rPr>
              <a:t>CAUSALITY!!!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READING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142235"/>
            <a:ext cx="6814820" cy="32505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Chapter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2:Tan,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Arial MT"/>
                <a:cs typeface="Arial MT"/>
              </a:rPr>
              <a:t>Steinbach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Kumar</a:t>
            </a:r>
            <a:endParaRPr sz="18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Chapter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3: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Han,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Kamber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 Pei</a:t>
            </a:r>
            <a:endParaRPr sz="18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Articles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 Chi-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Square</a:t>
            </a:r>
            <a:r>
              <a:rPr sz="1800" spc="-2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Test:</a:t>
            </a:r>
            <a:endParaRPr sz="18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u="sng" spc="-5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https://online.stat.psu.edu/stat500/lesson/8/8.1</a:t>
            </a:r>
            <a:endParaRPr sz="16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99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u="sng" spc="-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400" u="sng" spc="-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www.ncbi.nlm.nih.gov/pmc/articles/PMC3900058/</a:t>
            </a:r>
            <a:endParaRPr sz="1400">
              <a:latin typeface="Trebuchet MS"/>
              <a:cs typeface="Trebuchet MS"/>
            </a:endParaRPr>
          </a:p>
          <a:p>
            <a:pPr marL="641985" marR="492125" lvl="1" indent="-306070">
              <a:lnSpc>
                <a:spcPct val="101400"/>
              </a:lnSpc>
              <a:spcBef>
                <a:spcPts val="89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u="sng" spc="-10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https://sphweb.bumc.bu.edu/otlt/MPH-</a:t>
            </a:r>
            <a:r>
              <a:rPr sz="1400" u="sng" spc="-5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Modules/BS/BS704_HypothesisTesting-</a:t>
            </a:r>
            <a:r>
              <a:rPr sz="1400" spc="-50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400" u="sng" spc="-6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ChiSquare/BS704_HypothesisTesting-</a:t>
            </a:r>
            <a:r>
              <a:rPr sz="1400" u="sng" spc="-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ChiSquare3.html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Cambria"/>
              <a:buChar char="◾"/>
            </a:pP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75"/>
              </a:spcBef>
              <a:buFont typeface="Cambria"/>
              <a:buChar char="◾"/>
            </a:pP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article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on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Cleaning: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u="sng" spc="-9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https://elitedatascience.com/data-</a:t>
            </a:r>
            <a:r>
              <a:rPr sz="1800" u="sng" spc="-6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cleaning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900" y="457200"/>
            <a:ext cx="2777490" cy="95250"/>
          </a:xfrm>
          <a:custGeom>
            <a:avLst/>
            <a:gdLst/>
            <a:ahLst/>
            <a:cxnLst/>
            <a:rect l="l" t="t" r="r" b="b"/>
            <a:pathLst>
              <a:path w="2777490" h="95250">
                <a:moveTo>
                  <a:pt x="2777490" y="0"/>
                </a:moveTo>
                <a:lnTo>
                  <a:pt x="0" y="0"/>
                </a:lnTo>
                <a:lnTo>
                  <a:pt x="0" y="94997"/>
                </a:lnTo>
                <a:lnTo>
                  <a:pt x="2777490" y="94997"/>
                </a:lnTo>
                <a:lnTo>
                  <a:pt x="277749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1609" y="453642"/>
            <a:ext cx="2777490" cy="99060"/>
          </a:xfrm>
          <a:custGeom>
            <a:avLst/>
            <a:gdLst/>
            <a:ahLst/>
            <a:cxnLst/>
            <a:rect l="l" t="t" r="r" b="b"/>
            <a:pathLst>
              <a:path w="2777490" h="99059">
                <a:moveTo>
                  <a:pt x="2777490" y="0"/>
                </a:moveTo>
                <a:lnTo>
                  <a:pt x="0" y="0"/>
                </a:lnTo>
                <a:lnTo>
                  <a:pt x="0" y="98554"/>
                </a:lnTo>
                <a:lnTo>
                  <a:pt x="2777490" y="98554"/>
                </a:lnTo>
                <a:lnTo>
                  <a:pt x="2777490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1371" y="457200"/>
            <a:ext cx="2777490" cy="91440"/>
          </a:xfrm>
          <a:custGeom>
            <a:avLst/>
            <a:gdLst/>
            <a:ahLst/>
            <a:cxnLst/>
            <a:rect l="l" t="t" r="r" b="b"/>
            <a:pathLst>
              <a:path w="2777490" h="91440">
                <a:moveTo>
                  <a:pt x="2777490" y="0"/>
                </a:moveTo>
                <a:lnTo>
                  <a:pt x="0" y="0"/>
                </a:lnTo>
                <a:lnTo>
                  <a:pt x="0" y="91439"/>
                </a:lnTo>
                <a:lnTo>
                  <a:pt x="2777490" y="91439"/>
                </a:lnTo>
                <a:lnTo>
                  <a:pt x="2777490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66" y="1253842"/>
            <a:ext cx="4318906" cy="458214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31609" y="723898"/>
            <a:ext cx="2777490" cy="5666740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000">
              <a:latin typeface="Times New Roman"/>
              <a:cs typeface="Times New Roman"/>
            </a:endParaRPr>
          </a:p>
          <a:p>
            <a:pPr marL="281940" marR="603885">
              <a:lnSpc>
                <a:spcPts val="2090"/>
              </a:lnSpc>
            </a:pP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000"/>
              </a:lnSpc>
              <a:spcBef>
                <a:spcPts val="100"/>
              </a:spcBef>
            </a:pPr>
            <a:r>
              <a:rPr spc="50" dirty="0"/>
              <a:t>D</a:t>
            </a:r>
            <a:r>
              <a:rPr spc="-165" dirty="0"/>
              <a:t>A</a:t>
            </a:r>
            <a:r>
              <a:rPr spc="-200" dirty="0"/>
              <a:t>T</a:t>
            </a:r>
            <a:r>
              <a:rPr spc="310" dirty="0"/>
              <a:t>A</a:t>
            </a:r>
            <a:r>
              <a:rPr spc="10" dirty="0"/>
              <a:t> </a:t>
            </a:r>
            <a:r>
              <a:rPr spc="-10" dirty="0"/>
              <a:t>PREPROCESSING</a:t>
            </a:r>
          </a:p>
          <a:p>
            <a:pPr algn="ctr">
              <a:lnSpc>
                <a:spcPts val="3960"/>
              </a:lnSpc>
            </a:pPr>
            <a:r>
              <a:rPr sz="3300" dirty="0">
                <a:solidFill>
                  <a:srgbClr val="5ECCF3"/>
                </a:solidFill>
              </a:rPr>
              <a:t>DATA</a:t>
            </a:r>
            <a:r>
              <a:rPr sz="3300" spc="35" dirty="0">
                <a:solidFill>
                  <a:srgbClr val="5ECCF3"/>
                </a:solidFill>
              </a:rPr>
              <a:t> </a:t>
            </a:r>
            <a:r>
              <a:rPr sz="3300" spc="110" dirty="0">
                <a:solidFill>
                  <a:srgbClr val="5ECCF3"/>
                </a:solidFill>
              </a:rPr>
              <a:t>INTEGRATION</a:t>
            </a:r>
            <a:endParaRPr sz="33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DETECTING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REDUNDANT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550667"/>
            <a:ext cx="6610984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Redundant</a:t>
            </a:r>
            <a:r>
              <a:rPr sz="18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may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able</a:t>
            </a:r>
            <a:r>
              <a:rPr sz="18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detected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Arial MT"/>
                <a:cs typeface="Arial MT"/>
              </a:rPr>
              <a:t>correlational</a:t>
            </a:r>
            <a:r>
              <a:rPr sz="18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C0000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Followings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Arial MT"/>
                <a:cs typeface="Arial MT"/>
              </a:rPr>
              <a:t>correlational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C00000"/>
                </a:solidFill>
                <a:latin typeface="Arial MT"/>
                <a:cs typeface="Arial MT"/>
              </a:rPr>
              <a:t>analysis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methods.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71" y="3782567"/>
            <a:ext cx="1752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50" dirty="0">
                <a:solidFill>
                  <a:srgbClr val="5ECCF3"/>
                </a:solidFill>
                <a:latin typeface="Trebuchet MS"/>
                <a:cs typeface="Trebuchet MS"/>
              </a:rPr>
              <a:t>1.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451" y="3796512"/>
            <a:ext cx="6540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i="1" spc="8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127" baseline="23148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187" baseline="2314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6601" y="3769867"/>
            <a:ext cx="384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(for</a:t>
            </a:r>
            <a:r>
              <a:rPr sz="18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nominal,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categorical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800" spc="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discrete</a:t>
            </a:r>
            <a:r>
              <a:rPr sz="1800" spc="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data)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271" y="4164583"/>
            <a:ext cx="7384415" cy="1353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7540" marR="142875" indent="-257175">
              <a:lnSpc>
                <a:spcPct val="98000"/>
              </a:lnSpc>
              <a:spcBef>
                <a:spcPts val="1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37540" algn="l"/>
              </a:tabLst>
            </a:pPr>
            <a:r>
              <a:rPr sz="1500" u="sng" spc="-18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Basic</a:t>
            </a:r>
            <a:r>
              <a:rPr sz="1500" u="sng" spc="-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 </a:t>
            </a:r>
            <a:r>
              <a:rPr sz="1500" u="sng" spc="-22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idea</a:t>
            </a:r>
            <a:r>
              <a:rPr sz="1500" spc="-225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500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5DCEAF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5DCEAF"/>
                </a:solidFill>
                <a:latin typeface="Trebuchet MS"/>
                <a:cs typeface="Trebuchet MS"/>
              </a:rPr>
              <a:t>X</a:t>
            </a:r>
            <a:r>
              <a:rPr sz="1350" baseline="24691" dirty="0">
                <a:solidFill>
                  <a:srgbClr val="5DCEAF"/>
                </a:solidFill>
                <a:latin typeface="Trebuchet MS"/>
                <a:cs typeface="Trebuchet MS"/>
              </a:rPr>
              <a:t>2</a:t>
            </a:r>
            <a:r>
              <a:rPr sz="1350" spc="209" baseline="24691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5DCEAF"/>
                </a:solidFill>
                <a:latin typeface="Trebuchet MS"/>
                <a:cs typeface="Trebuchet MS"/>
              </a:rPr>
              <a:t>checks</a:t>
            </a:r>
            <a:r>
              <a:rPr sz="1400" spc="-2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5DCEAF"/>
                </a:solidFill>
                <a:latin typeface="Trebuchet MS"/>
                <a:cs typeface="Trebuchet MS"/>
              </a:rPr>
              <a:t>hypothesis</a:t>
            </a:r>
            <a:r>
              <a:rPr sz="1400" spc="-2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that</a:t>
            </a:r>
            <a:r>
              <a:rPr sz="1400" spc="-2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5DCEAF"/>
                </a:solidFill>
                <a:latin typeface="Trebuchet MS"/>
                <a:cs typeface="Trebuchet MS"/>
              </a:rPr>
              <a:t>two</a:t>
            </a:r>
            <a:r>
              <a:rPr sz="1400" spc="-3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DCEAF"/>
                </a:solidFill>
                <a:latin typeface="Trebuchet MS"/>
                <a:cs typeface="Trebuchet MS"/>
              </a:rPr>
              <a:t>attributes,</a:t>
            </a:r>
            <a:r>
              <a:rPr sz="1400" spc="-31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DCEAF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DCEAF"/>
                </a:solidFill>
                <a:latin typeface="Trebuchet MS"/>
                <a:cs typeface="Trebuchet MS"/>
              </a:rPr>
              <a:t>and</a:t>
            </a:r>
            <a:r>
              <a:rPr sz="1400" spc="-3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5DCEAF"/>
                </a:solidFill>
                <a:latin typeface="Trebuchet MS"/>
                <a:cs typeface="Trebuchet MS"/>
              </a:rPr>
              <a:t>B,</a:t>
            </a:r>
            <a:r>
              <a:rPr sz="1400" spc="-16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are</a:t>
            </a:r>
            <a:r>
              <a:rPr sz="1400" spc="-3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independent.</a:t>
            </a:r>
            <a:r>
              <a:rPr sz="1400" spc="-17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If</a:t>
            </a:r>
            <a:r>
              <a:rPr sz="1400" spc="-20" dirty="0">
                <a:solidFill>
                  <a:srgbClr val="5DCEAF"/>
                </a:solidFill>
                <a:latin typeface="Trebuchet MS"/>
                <a:cs typeface="Trebuchet MS"/>
              </a:rPr>
              <a:t> this </a:t>
            </a:r>
            <a:r>
              <a:rPr sz="1400" spc="-90" dirty="0">
                <a:solidFill>
                  <a:srgbClr val="5DCEAF"/>
                </a:solidFill>
                <a:latin typeface="Trebuchet MS"/>
                <a:cs typeface="Trebuchet MS"/>
              </a:rPr>
              <a:t>hypothesis</a:t>
            </a:r>
            <a:r>
              <a:rPr sz="1400" spc="-3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can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be</a:t>
            </a:r>
            <a:r>
              <a:rPr sz="1400" spc="-4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5DCEAF"/>
                </a:solidFill>
                <a:latin typeface="Trebuchet MS"/>
                <a:cs typeface="Trebuchet MS"/>
              </a:rPr>
              <a:t>rejected,</a:t>
            </a:r>
            <a:r>
              <a:rPr sz="1400" spc="-17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5DCEAF"/>
                </a:solidFill>
                <a:latin typeface="Trebuchet MS"/>
                <a:cs typeface="Trebuchet MS"/>
              </a:rPr>
              <a:t>we</a:t>
            </a:r>
            <a:r>
              <a:rPr sz="1400" spc="-4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can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say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that</a:t>
            </a:r>
            <a:r>
              <a:rPr sz="1400" spc="-18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DCEAF"/>
                </a:solidFill>
                <a:latin typeface="Trebuchet MS"/>
                <a:cs typeface="Trebuchet MS"/>
              </a:rPr>
              <a:t>A</a:t>
            </a:r>
            <a:r>
              <a:rPr sz="1400" spc="-5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DCEAF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DCEAF"/>
                </a:solidFill>
                <a:latin typeface="Trebuchet MS"/>
                <a:cs typeface="Trebuchet MS"/>
              </a:rPr>
              <a:t>B</a:t>
            </a:r>
            <a:r>
              <a:rPr sz="1400" spc="-4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are</a:t>
            </a:r>
            <a:r>
              <a:rPr sz="1400" spc="-4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statistically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5DCEAF"/>
                </a:solidFill>
                <a:latin typeface="Trebuchet MS"/>
                <a:cs typeface="Trebuchet MS"/>
              </a:rPr>
              <a:t>correlated</a:t>
            </a:r>
            <a:r>
              <a:rPr sz="1400" spc="-4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DCEAF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5DCEAF"/>
                </a:solidFill>
                <a:latin typeface="Trebuchet MS"/>
                <a:cs typeface="Trebuchet MS"/>
              </a:rPr>
              <a:t>one</a:t>
            </a:r>
            <a:r>
              <a:rPr sz="1400" spc="-4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5DCEAF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DCEAF"/>
                </a:solidFill>
                <a:latin typeface="Trebuchet MS"/>
                <a:cs typeface="Trebuchet MS"/>
              </a:rPr>
              <a:t>them </a:t>
            </a:r>
            <a:r>
              <a:rPr sz="1400" spc="-95" dirty="0">
                <a:solidFill>
                  <a:srgbClr val="5DCEAF"/>
                </a:solidFill>
                <a:latin typeface="Trebuchet MS"/>
                <a:cs typeface="Trebuchet MS"/>
              </a:rPr>
              <a:t>(either</a:t>
            </a:r>
            <a:r>
              <a:rPr sz="1400" spc="-19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DCEAF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DCEAF"/>
                </a:solidFill>
                <a:latin typeface="Trebuchet MS"/>
                <a:cs typeface="Trebuchet MS"/>
              </a:rPr>
              <a:t>or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DCEAF"/>
                </a:solidFill>
                <a:latin typeface="Trebuchet MS"/>
                <a:cs typeface="Trebuchet MS"/>
              </a:rPr>
              <a:t>B)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DCEAF"/>
                </a:solidFill>
                <a:latin typeface="Trebuchet MS"/>
                <a:cs typeface="Trebuchet MS"/>
              </a:rPr>
              <a:t>can</a:t>
            </a:r>
            <a:r>
              <a:rPr sz="1400" spc="-6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DCEAF"/>
                </a:solidFill>
                <a:latin typeface="Trebuchet MS"/>
                <a:cs typeface="Trebuchet MS"/>
              </a:rPr>
              <a:t>be</a:t>
            </a:r>
            <a:r>
              <a:rPr sz="1400" spc="-5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DCEAF"/>
                </a:solidFill>
                <a:latin typeface="Trebuchet MS"/>
                <a:cs typeface="Trebuchet MS"/>
              </a:rPr>
              <a:t>discarded.</a:t>
            </a:r>
            <a:endParaRPr sz="1400">
              <a:latin typeface="Trebuchet MS"/>
              <a:cs typeface="Trebuchet MS"/>
            </a:endParaRPr>
          </a:p>
          <a:p>
            <a:pPr marL="423545" marR="30480" indent="-386080">
              <a:lnSpc>
                <a:spcPct val="101099"/>
              </a:lnSpc>
              <a:spcBef>
                <a:spcPts val="990"/>
              </a:spcBef>
              <a:tabLst>
                <a:tab pos="423545" algn="l"/>
              </a:tabLst>
            </a:pPr>
            <a:r>
              <a:rPr sz="1700" spc="-25" dirty="0">
                <a:solidFill>
                  <a:srgbClr val="5ECCF3"/>
                </a:solidFill>
                <a:latin typeface="Trebuchet MS"/>
                <a:cs typeface="Trebuchet MS"/>
              </a:rPr>
              <a:t>2.</a:t>
            </a:r>
            <a:r>
              <a:rPr sz="1700" dirty="0">
                <a:solidFill>
                  <a:srgbClr val="5ECCF3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Correlation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coefficient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covariance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analysis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(for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numeric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quantitative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data)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87007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CHI-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4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TEST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2800" spc="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NOMINAL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88342" y="2122423"/>
            <a:ext cx="7071995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1529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870" algn="l"/>
              </a:tabLst>
            </a:pPr>
            <a:r>
              <a:rPr sz="1500" spc="-12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nominal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attributes,</a:t>
            </a:r>
            <a:r>
              <a:rPr sz="1500" spc="-40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B,</a:t>
            </a:r>
            <a:r>
              <a:rPr sz="15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correlation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determined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i="1" spc="6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89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209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114" dirty="0">
                <a:solidFill>
                  <a:srgbClr val="212745"/>
                </a:solidFill>
                <a:latin typeface="Verdana"/>
                <a:cs typeface="Verdana"/>
              </a:rPr>
              <a:t>(chi- </a:t>
            </a:r>
            <a:r>
              <a:rPr sz="1500" b="1" spc="-200" dirty="0">
                <a:solidFill>
                  <a:srgbClr val="212745"/>
                </a:solidFill>
                <a:latin typeface="Verdana"/>
                <a:cs typeface="Verdana"/>
              </a:rPr>
              <a:t>square)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Verdana"/>
                <a:cs typeface="Verdana"/>
              </a:rPr>
              <a:t>test.</a:t>
            </a:r>
            <a:endParaRPr sz="1500">
              <a:latin typeface="Verdana"/>
              <a:cs typeface="Verdana"/>
            </a:endParaRPr>
          </a:p>
          <a:p>
            <a:pPr marL="356870" marR="163830" indent="-306070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870" algn="l"/>
              </a:tabLst>
            </a:pPr>
            <a:r>
              <a:rPr sz="1500" spc="-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contingency</a:t>
            </a:r>
            <a:r>
              <a:rPr sz="15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table</a:t>
            </a:r>
            <a:r>
              <a:rPr sz="15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constructed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2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such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(A</a:t>
            </a:r>
            <a:r>
              <a:rPr sz="1500" spc="-209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5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spc="-262" baseline="-16666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denote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joint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event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5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takes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225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209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takes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spc="-37" baseline="-16666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500" spc="-2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356235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</a:tabLst>
            </a:pP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i="1" spc="6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89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-22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computed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305" dirty="0">
                <a:solidFill>
                  <a:srgbClr val="212745"/>
                </a:solidFill>
                <a:latin typeface="Verdana"/>
                <a:cs typeface="Verdana"/>
              </a:rPr>
              <a:t>as: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Verdana"/>
              <a:cs typeface="Verdana"/>
            </a:endParaRPr>
          </a:p>
          <a:p>
            <a:pPr marL="680720" marR="43180" lvl="1" indent="-306070">
              <a:lnSpc>
                <a:spcPts val="161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680720" algn="l"/>
              </a:tabLst>
            </a:pP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350" spc="-44" baseline="-12345" dirty="0">
                <a:solidFill>
                  <a:srgbClr val="212745"/>
                </a:solidFill>
                <a:latin typeface="Trebuchet MS"/>
                <a:cs typeface="Trebuchet MS"/>
              </a:rPr>
              <a:t>ij</a:t>
            </a:r>
            <a:r>
              <a:rPr sz="1350" spc="165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u="sng" spc="-15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observed</a:t>
            </a:r>
            <a:r>
              <a:rPr sz="1400" i="1" u="sng" spc="-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i="1" u="sng" spc="-16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frequency</a:t>
            </a:r>
            <a:r>
              <a:rPr sz="14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actual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count)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joint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event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(A</a:t>
            </a:r>
            <a:r>
              <a:rPr sz="1350" spc="-120" baseline="-123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50" spc="-120" baseline="-12345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350" spc="-120" baseline="-12345" dirty="0">
                <a:solidFill>
                  <a:srgbClr val="212745"/>
                </a:solidFill>
                <a:latin typeface="Trebuchet MS"/>
                <a:cs typeface="Trebuchet MS"/>
              </a:rPr>
              <a:t>ij</a:t>
            </a:r>
            <a:r>
              <a:rPr sz="1350" spc="172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u="sng" spc="-114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expected</a:t>
            </a:r>
            <a:r>
              <a:rPr sz="1400" i="1" spc="-11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u="sng" spc="-16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frequency</a:t>
            </a:r>
            <a:r>
              <a:rPr sz="14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(A</a:t>
            </a:r>
            <a:r>
              <a:rPr sz="1350" spc="-104" baseline="-123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50" spc="-37" baseline="-12345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7947" y="3296532"/>
            <a:ext cx="1952529" cy="6108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1021" y="4489477"/>
            <a:ext cx="3022170" cy="51943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52408" y="5178984"/>
            <a:ext cx="3451860" cy="1529080"/>
            <a:chOff x="2252408" y="5178984"/>
            <a:chExt cx="3451860" cy="1529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2408" y="5178984"/>
              <a:ext cx="3451318" cy="14859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000" y="5608027"/>
              <a:ext cx="3242310" cy="1099820"/>
            </a:xfrm>
            <a:custGeom>
              <a:avLst/>
              <a:gdLst/>
              <a:ahLst/>
              <a:cxnLst/>
              <a:rect l="l" t="t" r="r" b="b"/>
              <a:pathLst>
                <a:path w="3242310" h="1099820">
                  <a:moveTo>
                    <a:pt x="1738312" y="0"/>
                  </a:moveTo>
                  <a:lnTo>
                    <a:pt x="1341831" y="0"/>
                  </a:lnTo>
                  <a:lnTo>
                    <a:pt x="1341831" y="428625"/>
                  </a:lnTo>
                  <a:lnTo>
                    <a:pt x="1738312" y="428625"/>
                  </a:lnTo>
                  <a:lnTo>
                    <a:pt x="1738312" y="0"/>
                  </a:lnTo>
                  <a:close/>
                </a:path>
                <a:path w="3242310" h="1099820">
                  <a:moveTo>
                    <a:pt x="2784868" y="7150"/>
                  </a:moveTo>
                  <a:lnTo>
                    <a:pt x="2388387" y="7150"/>
                  </a:lnTo>
                  <a:lnTo>
                    <a:pt x="2388387" y="435775"/>
                  </a:lnTo>
                  <a:lnTo>
                    <a:pt x="2784868" y="435775"/>
                  </a:lnTo>
                  <a:lnTo>
                    <a:pt x="2784868" y="7150"/>
                  </a:lnTo>
                  <a:close/>
                </a:path>
                <a:path w="3242310" h="1099820">
                  <a:moveTo>
                    <a:pt x="3241967" y="792772"/>
                  </a:moveTo>
                  <a:lnTo>
                    <a:pt x="0" y="792772"/>
                  </a:lnTo>
                  <a:lnTo>
                    <a:pt x="0" y="1099553"/>
                  </a:lnTo>
                  <a:lnTo>
                    <a:pt x="3241967" y="1099553"/>
                  </a:lnTo>
                  <a:lnTo>
                    <a:pt x="3241967" y="7927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87007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CHI-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4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TEST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2800" spc="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NOMINAL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3051928"/>
            <a:ext cx="4634865" cy="182753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19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343535" algn="l"/>
              </a:tabLst>
            </a:pP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perform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i="1" spc="5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650" spc="82" baseline="2525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650" spc="-44" baseline="2525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test:</a:t>
            </a:r>
            <a:endParaRPr sz="1700">
              <a:latin typeface="Trebuchet MS"/>
              <a:cs typeface="Trebuchet MS"/>
            </a:endParaRPr>
          </a:p>
          <a:p>
            <a:pPr marL="637540" lvl="1" indent="-256540"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37540" algn="l"/>
              </a:tabLst>
            </a:pP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Formulate</a:t>
            </a:r>
            <a:r>
              <a:rPr sz="15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hypothesis</a:t>
            </a:r>
            <a:endParaRPr sz="1500">
              <a:latin typeface="Verdana"/>
              <a:cs typeface="Verdana"/>
            </a:endParaRPr>
          </a:p>
          <a:p>
            <a:pPr marL="637540" lvl="1" indent="-256540">
              <a:lnSpc>
                <a:spcPct val="100000"/>
              </a:lnSpc>
              <a:spcBef>
                <a:spcPts val="885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37540" algn="l"/>
              </a:tabLst>
            </a:pP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Create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contingency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table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(collected)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  <a:p>
            <a:pPr marL="637540" lvl="1" indent="-25654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37540" algn="l"/>
              </a:tabLst>
            </a:pP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Calculate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i="1" spc="6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89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202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endParaRPr sz="1500">
              <a:latin typeface="Verdana"/>
              <a:cs typeface="Verdana"/>
            </a:endParaRPr>
          </a:p>
          <a:p>
            <a:pPr marL="637540" lvl="1" indent="-25654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37540" algn="l"/>
              </a:tabLst>
            </a:pP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Test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hypothesis;</a:t>
            </a:r>
            <a:r>
              <a:rPr sz="1500" spc="-2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null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hypothesis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rejected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or</a:t>
            </a:r>
            <a:r>
              <a:rPr sz="15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Verdana"/>
                <a:cs typeface="Verdana"/>
              </a:rPr>
              <a:t>not.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CHI-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2831084"/>
            <a:ext cx="7655559" cy="23971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3535" marR="304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Hypothesis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testing,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first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formulate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our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null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(H</a:t>
            </a:r>
            <a:r>
              <a:rPr sz="1800" baseline="-13888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alternative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(H</a:t>
            </a:r>
            <a:r>
              <a:rPr sz="1800" spc="-30" baseline="-13888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hypotheses:</a:t>
            </a:r>
            <a:endParaRPr sz="1800">
              <a:latin typeface="Arial MT"/>
              <a:cs typeface="Arial MT"/>
            </a:endParaRPr>
          </a:p>
          <a:p>
            <a:pPr marL="667385" lvl="1" indent="-305435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</a:tabLst>
            </a:pP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650" spc="-82" baseline="-15151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Gender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reading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Arial MT"/>
                <a:cs typeface="Arial MT"/>
              </a:rPr>
              <a:t>preference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variables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independent</a:t>
            </a:r>
            <a:endParaRPr sz="1600">
              <a:latin typeface="Arial MT"/>
              <a:cs typeface="Arial MT"/>
            </a:endParaRPr>
          </a:p>
          <a:p>
            <a:pPr marL="6673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</a:tabLst>
            </a:pP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650" spc="-127" baseline="-15151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6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Gender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reading</a:t>
            </a:r>
            <a:r>
              <a:rPr sz="16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Arial MT"/>
                <a:cs typeface="Arial MT"/>
              </a:rPr>
              <a:t>preference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variables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dependent</a:t>
            </a:r>
            <a:endParaRPr sz="1600">
              <a:latin typeface="Arial MT"/>
              <a:cs typeface="Arial MT"/>
            </a:endParaRPr>
          </a:p>
          <a:p>
            <a:pPr marL="343535" indent="-305435">
              <a:lnSpc>
                <a:spcPct val="100000"/>
              </a:lnSpc>
              <a:spcBef>
                <a:spcPts val="10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Null</a:t>
            </a: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29" dirty="0">
                <a:solidFill>
                  <a:srgbClr val="212745"/>
                </a:solidFill>
                <a:latin typeface="Verdana"/>
                <a:cs typeface="Verdana"/>
              </a:rPr>
              <a:t>hypothesis</a:t>
            </a: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assumed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true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until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Arial MT"/>
                <a:cs typeface="Arial MT"/>
              </a:rPr>
              <a:t>have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evidence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reject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  <a:p>
            <a:pPr marL="343535" marR="1272540" indent="-306070">
              <a:lnSpc>
                <a:spcPts val="2110"/>
              </a:lnSpc>
              <a:spcBef>
                <a:spcPts val="11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Chi-</a:t>
            </a:r>
            <a:r>
              <a:rPr sz="1800" spc="-130" dirty="0">
                <a:solidFill>
                  <a:srgbClr val="212745"/>
                </a:solidFill>
                <a:latin typeface="Arial MT"/>
                <a:cs typeface="Arial MT"/>
              </a:rPr>
              <a:t>square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correlation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test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also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known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-150" dirty="0">
                <a:solidFill>
                  <a:srgbClr val="F14124"/>
                </a:solidFill>
                <a:latin typeface="Verdana"/>
                <a:cs typeface="Verdana"/>
              </a:rPr>
              <a:t>Chi-</a:t>
            </a:r>
            <a:r>
              <a:rPr sz="1800" b="1" spc="-235" dirty="0">
                <a:solidFill>
                  <a:srgbClr val="F14124"/>
                </a:solidFill>
                <a:latin typeface="Verdana"/>
                <a:cs typeface="Verdana"/>
              </a:rPr>
              <a:t>square</a:t>
            </a:r>
            <a:r>
              <a:rPr sz="1800" b="1" spc="-125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14124"/>
                </a:solidFill>
                <a:latin typeface="Verdana"/>
                <a:cs typeface="Verdana"/>
              </a:rPr>
              <a:t>test</a:t>
            </a:r>
            <a:r>
              <a:rPr sz="1800" b="1" spc="-125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14124"/>
                </a:solidFill>
                <a:latin typeface="Verdana"/>
                <a:cs typeface="Verdana"/>
              </a:rPr>
              <a:t>of </a:t>
            </a:r>
            <a:r>
              <a:rPr sz="1800" b="1" spc="-135" dirty="0">
                <a:solidFill>
                  <a:srgbClr val="F14124"/>
                </a:solidFill>
                <a:latin typeface="Verdana"/>
                <a:cs typeface="Verdana"/>
              </a:rPr>
              <a:t>independence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553" y="2153841"/>
            <a:ext cx="2242820" cy="300355"/>
          </a:xfrm>
          <a:prstGeom prst="rect">
            <a:avLst/>
          </a:prstGeom>
          <a:solidFill>
            <a:srgbClr val="F3E517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400" spc="-95" dirty="0">
                <a:latin typeface="Trebuchet MS"/>
                <a:cs typeface="Trebuchet MS"/>
              </a:rPr>
              <a:t>Step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1: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Formulate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hypotheses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CHI-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38535" y="2583179"/>
            <a:ext cx="2760345" cy="9734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18770" marR="41275" indent="-306070">
              <a:lnSpc>
                <a:spcPts val="1580"/>
              </a:lnSpc>
              <a:spcBef>
                <a:spcPts val="2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770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1500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people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surveyed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about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preferred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reading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material.</a:t>
            </a:r>
            <a:endParaRPr sz="1400">
              <a:latin typeface="Trebuchet MS"/>
              <a:cs typeface="Trebuchet MS"/>
            </a:endParaRPr>
          </a:p>
          <a:p>
            <a:pPr marL="318770" marR="5080" indent="-306070">
              <a:lnSpc>
                <a:spcPts val="1580"/>
              </a:lnSpc>
              <a:spcBef>
                <a:spcPts val="104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770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Gender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recorded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responses.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0569" y="1920240"/>
            <a:ext cx="17913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3.1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(from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book </a:t>
            </a:r>
            <a:r>
              <a:rPr sz="11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Han)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0" y="2083803"/>
            <a:ext cx="3622040" cy="1534160"/>
            <a:chOff x="4572000" y="2083803"/>
            <a:chExt cx="3622040" cy="1534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2083803"/>
              <a:ext cx="3621754" cy="15339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90031" y="2518181"/>
              <a:ext cx="1443355" cy="436245"/>
            </a:xfrm>
            <a:custGeom>
              <a:avLst/>
              <a:gdLst/>
              <a:ahLst/>
              <a:cxnLst/>
              <a:rect l="l" t="t" r="r" b="b"/>
              <a:pathLst>
                <a:path w="1443354" h="436244">
                  <a:moveTo>
                    <a:pt x="396481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396481" y="428625"/>
                  </a:lnTo>
                  <a:lnTo>
                    <a:pt x="396481" y="0"/>
                  </a:lnTo>
                  <a:close/>
                </a:path>
                <a:path w="1443354" h="436244">
                  <a:moveTo>
                    <a:pt x="1443037" y="7137"/>
                  </a:moveTo>
                  <a:lnTo>
                    <a:pt x="1046556" y="7137"/>
                  </a:lnTo>
                  <a:lnTo>
                    <a:pt x="1046556" y="435762"/>
                  </a:lnTo>
                  <a:lnTo>
                    <a:pt x="1443037" y="435762"/>
                  </a:lnTo>
                  <a:lnTo>
                    <a:pt x="1443037" y="7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1136" y="2018525"/>
            <a:ext cx="2451735" cy="300355"/>
          </a:xfrm>
          <a:prstGeom prst="rect">
            <a:avLst/>
          </a:prstGeom>
          <a:solidFill>
            <a:srgbClr val="F3E517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400" spc="-95" dirty="0">
                <a:latin typeface="Trebuchet MS"/>
                <a:cs typeface="Trebuchet MS"/>
              </a:rPr>
              <a:t>Step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2: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Create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contingency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table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3913416"/>
            <a:ext cx="3754120" cy="923925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 marR="94615">
              <a:lnSpc>
                <a:spcPct val="97100"/>
              </a:lnSpc>
              <a:spcBef>
                <a:spcPts val="305"/>
              </a:spcBef>
            </a:pPr>
            <a:r>
              <a:rPr sz="1400" spc="-70" dirty="0">
                <a:latin typeface="Trebuchet MS"/>
                <a:cs typeface="Trebuchet MS"/>
              </a:rPr>
              <a:t>The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chi-</a:t>
            </a:r>
            <a:r>
              <a:rPr sz="1400" spc="-95" dirty="0">
                <a:latin typeface="Trebuchet MS"/>
                <a:cs typeface="Trebuchet MS"/>
              </a:rPr>
              <a:t>square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test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will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determine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if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difference </a:t>
            </a:r>
            <a:r>
              <a:rPr sz="1400" spc="-95" dirty="0">
                <a:latin typeface="Trebuchet MS"/>
                <a:cs typeface="Trebuchet MS"/>
              </a:rPr>
              <a:t>in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reading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preferences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based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on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gender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is</a:t>
            </a:r>
            <a:r>
              <a:rPr sz="1400" spc="50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occurring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by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chance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or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difference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is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statistically </a:t>
            </a:r>
            <a:r>
              <a:rPr sz="1400" spc="-45" dirty="0">
                <a:latin typeface="Trebuchet MS"/>
                <a:cs typeface="Trebuchet MS"/>
              </a:rPr>
              <a:t>significant.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1307</Words>
  <Application>Microsoft Office PowerPoint</Application>
  <PresentationFormat>On-screen Show (4:3)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MT</vt:lpstr>
      <vt:lpstr>Calibri</vt:lpstr>
      <vt:lpstr>Cambria</vt:lpstr>
      <vt:lpstr>Cambria Math</vt:lpstr>
      <vt:lpstr>Symbol</vt:lpstr>
      <vt:lpstr>Times New Roman</vt:lpstr>
      <vt:lpstr>Trebuchet MS</vt:lpstr>
      <vt:lpstr>Verdana</vt:lpstr>
      <vt:lpstr>Office Theme</vt:lpstr>
      <vt:lpstr>      CS4038</vt:lpstr>
      <vt:lpstr>PowerPoint Presentation</vt:lpstr>
      <vt:lpstr>PowerPoint Presentation</vt:lpstr>
      <vt:lpstr>DATA PREPROCESSING DATA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DOES NOT IMPLY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2</cp:revision>
  <dcterms:created xsi:type="dcterms:W3CDTF">2024-02-16T05:03:13Z</dcterms:created>
  <dcterms:modified xsi:type="dcterms:W3CDTF">2024-02-16T10:30:00Z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2022-09-15T00:00:00Z</vt:filetime>
  </property>
  <property fmtid="{D5CDD505-2E9C-101B-9397-08002B2CF9AE}" pid="3" name="LastSaved">
    <vt:filetime>2024-02-16T00:00:00Z</vt:filetime>
  </property>
  <property fmtid="{D5CDD505-2E9C-101B-9397-08002B2CF9AE}" pid="4" name="Producer">
    <vt:lpwstr>macOS Version 11.6.5 (Build 20G527) Quartz PDFContext</vt:lpwstr>
  </property>
</Properties>
</file>