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7E7E9-A420-4CC5-B5E2-6A02C89950B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24868-CAAC-4597-A88C-EA34C6A36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Monthly sales data instead of Daily sales </a:t>
            </a:r>
            <a:r>
              <a:rPr lang="en-US" dirty="0" err="1"/>
              <a:t>data.Less</a:t>
            </a:r>
            <a:r>
              <a:rPr lang="en-US" dirty="0"/>
              <a:t> is more. Thousands of transaction into-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Single daily transaction. How? Quantitative as mean/avg and qualitative as omitted/set of all items.</a:t>
            </a:r>
          </a:p>
          <a:p>
            <a:r>
              <a:rPr lang="en-US" dirty="0"/>
              <a:t>Reducing possible values e.g.. For Date into months. Used in OLAP</a:t>
            </a:r>
          </a:p>
          <a:p>
            <a:r>
              <a:rPr lang="en-US" dirty="0"/>
              <a:t>Motivation: 1) less time and memory so more expensive algo use 2) change of scale as high level view instead of low level view   3) more stable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24868-CAAC-4597-A88C-EA34C6A36E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Disadv</a:t>
            </a:r>
            <a:r>
              <a:rPr lang="en-US" dirty="0"/>
              <a:t>: potential loss of interesting details. In the store example aggregating over months loses information about </a:t>
            </a:r>
            <a:r>
              <a:rPr lang="en-US" b="1" dirty="0"/>
              <a:t>which day of the week has the highest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24868-CAAC-4597-A88C-EA34C6A36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need to scale data to a specific range. When no outliers in data. Preserves the relative relationship between datapoints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24868-CAAC-4597-A88C-EA34C6A36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uniform distr.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24868-CAAC-4597-A88C-EA34C6A36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required mean of zero and std dev of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24868-CAAC-4597-A88C-EA34C6A36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when range of data varies significantly and maintains the order of the magnitude of the data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making it suitable for datasets with large variations in magnitude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24868-CAAC-4597-A88C-EA34C6A36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r/p may be identified as for good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24868-CAAC-4597-A88C-EA34C6A36E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 analysis require asymmetric binary </a:t>
            </a:r>
            <a:r>
              <a:rPr lang="en-US" dirty="0" err="1"/>
              <a:t>attr</a:t>
            </a:r>
            <a:r>
              <a:rPr lang="en-US" dirty="0"/>
              <a:t> where only presence is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24868-CAAC-4597-A88C-EA34C6A36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9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1274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900" y="457200"/>
            <a:ext cx="2777490" cy="95250"/>
          </a:xfrm>
          <a:custGeom>
            <a:avLst/>
            <a:gdLst/>
            <a:ahLst/>
            <a:cxnLst/>
            <a:rect l="l" t="t" r="r" b="b"/>
            <a:pathLst>
              <a:path w="2777490" h="95250">
                <a:moveTo>
                  <a:pt x="2777490" y="0"/>
                </a:moveTo>
                <a:lnTo>
                  <a:pt x="0" y="0"/>
                </a:lnTo>
                <a:lnTo>
                  <a:pt x="0" y="94997"/>
                </a:lnTo>
                <a:lnTo>
                  <a:pt x="2777490" y="94997"/>
                </a:lnTo>
                <a:lnTo>
                  <a:pt x="2777490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31609" y="453642"/>
            <a:ext cx="2777490" cy="99060"/>
          </a:xfrm>
          <a:custGeom>
            <a:avLst/>
            <a:gdLst/>
            <a:ahLst/>
            <a:cxnLst/>
            <a:rect l="l" t="t" r="r" b="b"/>
            <a:pathLst>
              <a:path w="2777490" h="99059">
                <a:moveTo>
                  <a:pt x="2777490" y="0"/>
                </a:moveTo>
                <a:lnTo>
                  <a:pt x="0" y="0"/>
                </a:lnTo>
                <a:lnTo>
                  <a:pt x="0" y="98554"/>
                </a:lnTo>
                <a:lnTo>
                  <a:pt x="2777490" y="98554"/>
                </a:lnTo>
                <a:lnTo>
                  <a:pt x="2777490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181371" y="457200"/>
            <a:ext cx="2777490" cy="91440"/>
          </a:xfrm>
          <a:custGeom>
            <a:avLst/>
            <a:gdLst/>
            <a:ahLst/>
            <a:cxnLst/>
            <a:rect l="l" t="t" r="r" b="b"/>
            <a:pathLst>
              <a:path w="2777490" h="91440">
                <a:moveTo>
                  <a:pt x="2777490" y="0"/>
                </a:moveTo>
                <a:lnTo>
                  <a:pt x="0" y="0"/>
                </a:lnTo>
                <a:lnTo>
                  <a:pt x="0" y="91439"/>
                </a:lnTo>
                <a:lnTo>
                  <a:pt x="2777490" y="91439"/>
                </a:lnTo>
                <a:lnTo>
                  <a:pt x="2777490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66" y="1253842"/>
            <a:ext cx="4318906" cy="45821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692" y="892555"/>
            <a:ext cx="49034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6422" y="2845344"/>
            <a:ext cx="7831154" cy="2252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21274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      </a:t>
            </a:r>
            <a:r>
              <a:rPr spc="85" dirty="0"/>
              <a:t>CS</a:t>
            </a:r>
            <a:r>
              <a:rPr lang="en-US" spc="85" dirty="0"/>
              <a:t>4038</a:t>
            </a:r>
            <a:endParaRPr spc="85" dirty="0"/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spc="29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2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275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4" dirty="0">
                <a:solidFill>
                  <a:srgbClr val="4E67C8"/>
                </a:solidFill>
                <a:latin typeface="Trebuchet MS"/>
                <a:cs typeface="Trebuchet MS"/>
              </a:rPr>
              <a:t>M</a:t>
            </a:r>
            <a:r>
              <a:rPr sz="3600" spc="204" dirty="0">
                <a:solidFill>
                  <a:srgbClr val="4E67C8"/>
                </a:solidFill>
                <a:latin typeface="Trebuchet MS"/>
                <a:cs typeface="Trebuchet MS"/>
              </a:rPr>
              <a:t>ININ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08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6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liaqat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NORMALIZATION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(OR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STANDARDIZATION)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2506979"/>
            <a:ext cx="6925309" cy="20040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18770" marR="5080" indent="-306070">
              <a:lnSpc>
                <a:spcPts val="1580"/>
              </a:lnSpc>
              <a:spcBef>
                <a:spcPts val="2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Numeric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attribute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data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scaled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to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fall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within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smaller,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specified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range,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such 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as: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-1.0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to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1.0, 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or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0.0 </a:t>
            </a:r>
            <a:r>
              <a:rPr sz="1400" spc="-4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1.0.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ECCF3"/>
              </a:buClr>
              <a:buFont typeface="Cambria"/>
              <a:buChar char="◾"/>
            </a:pPr>
            <a:endParaRPr sz="115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Normalization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attempts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give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equal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weight.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Useful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mainly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involving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measurements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endParaRPr sz="1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ECCF3"/>
              </a:buClr>
              <a:buFont typeface="Cambria"/>
              <a:buChar char="◾"/>
            </a:pPr>
            <a:endParaRPr sz="13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Standardization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means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here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from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how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it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used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in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statistics.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NORMALIZATION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(OR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STANDARDIZATION)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863" y="2297684"/>
            <a:ext cx="643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b="1" spc="-6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265" dirty="0">
                <a:solidFill>
                  <a:srgbClr val="212745"/>
                </a:solidFill>
                <a:latin typeface="Verdana"/>
                <a:cs typeface="Verdana"/>
              </a:rPr>
              <a:t>-m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8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2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800" b="1" spc="-145" dirty="0">
                <a:solidFill>
                  <a:srgbClr val="212745"/>
                </a:solidFill>
                <a:latin typeface="Verdana"/>
                <a:cs typeface="Verdana"/>
              </a:rPr>
              <a:t>z</a:t>
            </a:r>
            <a:r>
              <a:rPr sz="1800" b="1" spc="-26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bet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ee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0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714" y="3657092"/>
            <a:ext cx="7347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Let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income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range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$12,000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$98,000.Then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$73,600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mapped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to: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7823" y="2758205"/>
            <a:ext cx="3963035" cy="646430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  <a:tabLst>
                <a:tab pos="1814830" algn="l"/>
                <a:tab pos="2265680" algn="l"/>
                <a:tab pos="3583304" algn="l"/>
              </a:tabLst>
            </a:pPr>
            <a:r>
              <a:rPr sz="1800" spc="-215" dirty="0">
                <a:latin typeface="Trebuchet MS"/>
                <a:cs typeface="Trebuchet MS"/>
              </a:rPr>
              <a:t>v</a:t>
            </a:r>
            <a:r>
              <a:rPr sz="1800" spc="-155" dirty="0">
                <a:latin typeface="Trebuchet MS"/>
                <a:cs typeface="Trebuchet MS"/>
              </a:rPr>
              <a:t>’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2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–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</a:t>
            </a:r>
            <a:r>
              <a:rPr sz="1800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1800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</a:t>
            </a:r>
            <a:r>
              <a:rPr sz="1800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)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2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–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</a:t>
            </a:r>
            <a:r>
              <a:rPr sz="1800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1800" u="sng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</a:t>
            </a:r>
            <a:r>
              <a:rPr sz="1800" u="sng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)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800">
              <a:latin typeface="Trebuchet MS"/>
              <a:cs typeface="Trebuchet MS"/>
            </a:endParaRPr>
          </a:p>
          <a:p>
            <a:pPr marL="802005">
              <a:lnSpc>
                <a:spcPct val="100000"/>
              </a:lnSpc>
              <a:spcBef>
                <a:spcPts val="25"/>
              </a:spcBef>
              <a:tabLst>
                <a:tab pos="2364105" algn="l"/>
              </a:tabLst>
            </a:pPr>
            <a:r>
              <a:rPr sz="1800" spc="5" dirty="0">
                <a:latin typeface="Trebuchet MS"/>
                <a:cs typeface="Trebuchet MS"/>
              </a:rPr>
              <a:t>r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ng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(</a:t>
            </a:r>
            <a:r>
              <a:rPr sz="1800" spc="-100" dirty="0">
                <a:latin typeface="Trebuchet MS"/>
                <a:cs typeface="Trebuchet MS"/>
              </a:rPr>
              <a:t>v</a:t>
            </a:r>
            <a:r>
              <a:rPr sz="1800" spc="-80" dirty="0">
                <a:latin typeface="Trebuchet MS"/>
                <a:cs typeface="Trebuchet MS"/>
              </a:rPr>
              <a:t>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14" dirty="0">
                <a:latin typeface="Trebuchet MS"/>
                <a:cs typeface="Trebuchet MS"/>
              </a:rPr>
              <a:t>m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x</a:t>
            </a:r>
            <a:r>
              <a:rPr sz="1800" spc="-30" dirty="0">
                <a:latin typeface="Trebuchet MS"/>
                <a:cs typeface="Trebuchet MS"/>
              </a:rPr>
              <a:t>(</a:t>
            </a:r>
            <a:r>
              <a:rPr sz="1800" spc="-100" dirty="0">
                <a:latin typeface="Trebuchet MS"/>
                <a:cs typeface="Trebuchet MS"/>
              </a:rPr>
              <a:t>v</a:t>
            </a:r>
            <a:r>
              <a:rPr sz="1800" spc="-80" dirty="0">
                <a:latin typeface="Trebuchet MS"/>
                <a:cs typeface="Trebuchet MS"/>
              </a:rPr>
              <a:t>)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mi</a:t>
            </a:r>
            <a:r>
              <a:rPr sz="1800" spc="-100" dirty="0">
                <a:latin typeface="Trebuchet MS"/>
                <a:cs typeface="Trebuchet MS"/>
              </a:rPr>
              <a:t>n</a:t>
            </a:r>
            <a:r>
              <a:rPr sz="1800" spc="-65" dirty="0">
                <a:latin typeface="Trebuchet MS"/>
                <a:cs typeface="Trebuchet MS"/>
              </a:rPr>
              <a:t>(</a:t>
            </a:r>
            <a:r>
              <a:rPr sz="1800" spc="-100" dirty="0">
                <a:latin typeface="Trebuchet MS"/>
                <a:cs typeface="Trebuchet MS"/>
              </a:rPr>
              <a:t>v</a:t>
            </a:r>
            <a:r>
              <a:rPr sz="1800" spc="-80" dirty="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6563" y="4519676"/>
            <a:ext cx="208153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875" algn="r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Trebuchet MS"/>
                <a:cs typeface="Trebuchet MS"/>
              </a:rPr>
              <a:t>v</a:t>
            </a:r>
            <a:r>
              <a:rPr sz="1800" spc="-155" dirty="0">
                <a:latin typeface="Trebuchet MS"/>
                <a:cs typeface="Trebuchet MS"/>
              </a:rPr>
              <a:t>’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73600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2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–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12000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800" spc="-45" dirty="0">
                <a:latin typeface="Trebuchet MS"/>
                <a:cs typeface="Trebuchet MS"/>
              </a:rPr>
              <a:t>98000 </a:t>
            </a:r>
            <a:r>
              <a:rPr sz="1800" spc="-80" dirty="0">
                <a:latin typeface="Trebuchet MS"/>
                <a:cs typeface="Trebuchet MS"/>
              </a:rPr>
              <a:t>-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12000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6525" y="4519676"/>
            <a:ext cx="194373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820" algn="l"/>
              </a:tabLst>
            </a:pP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u="sng" spc="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sz="1800" u="sng" spc="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61600	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0.716</a:t>
            </a:r>
            <a:endParaRPr sz="1800">
              <a:latin typeface="Trebuchet MS"/>
              <a:cs typeface="Trebuchet MS"/>
            </a:endParaRPr>
          </a:p>
          <a:p>
            <a:pPr marL="502920">
              <a:lnSpc>
                <a:spcPct val="100000"/>
              </a:lnSpc>
              <a:spcBef>
                <a:spcPts val="20"/>
              </a:spcBef>
            </a:pPr>
            <a:r>
              <a:rPr sz="1800" spc="-45" dirty="0">
                <a:latin typeface="Trebuchet MS"/>
                <a:cs typeface="Trebuchet MS"/>
              </a:rPr>
              <a:t>86000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NORMALIZATION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(OR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STANDARDIZATION)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532" y="2617723"/>
            <a:ext cx="541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b="1" spc="-6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265" dirty="0">
                <a:solidFill>
                  <a:srgbClr val="212745"/>
                </a:solidFill>
                <a:latin typeface="Verdana"/>
                <a:cs typeface="Verdana"/>
              </a:rPr>
              <a:t>-m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8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26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b="1" spc="-1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800" b="1" spc="-145" dirty="0">
                <a:solidFill>
                  <a:srgbClr val="212745"/>
                </a:solidFill>
                <a:latin typeface="Verdana"/>
                <a:cs typeface="Verdana"/>
              </a:rPr>
              <a:t>z</a:t>
            </a:r>
            <a:r>
              <a:rPr sz="1800" b="1" spc="-26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[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_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127" baseline="-13888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_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127" baseline="-13888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782" y="3943603"/>
            <a:ext cx="696404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5080" indent="-306070">
              <a:lnSpc>
                <a:spcPct val="1211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Let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income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range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$12,000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$98,000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normalized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[1.0,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5.0].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$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73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600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ppe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00326" y="3086146"/>
            <a:ext cx="5743575" cy="685800"/>
            <a:chOff x="1700326" y="3086146"/>
            <a:chExt cx="5743575" cy="685800"/>
          </a:xfrm>
        </p:grpSpPr>
        <p:sp>
          <p:nvSpPr>
            <p:cNvPr id="6" name="object 6"/>
            <p:cNvSpPr/>
            <p:nvPr/>
          </p:nvSpPr>
          <p:spPr>
            <a:xfrm>
              <a:off x="1700326" y="3086146"/>
              <a:ext cx="5743575" cy="685800"/>
            </a:xfrm>
            <a:custGeom>
              <a:avLst/>
              <a:gdLst/>
              <a:ahLst/>
              <a:cxnLst/>
              <a:rect l="l" t="t" r="r" b="b"/>
              <a:pathLst>
                <a:path w="5743575" h="685800">
                  <a:moveTo>
                    <a:pt x="5743346" y="0"/>
                  </a:moveTo>
                  <a:lnTo>
                    <a:pt x="0" y="0"/>
                  </a:lnTo>
                  <a:lnTo>
                    <a:pt x="0" y="685704"/>
                  </a:lnTo>
                  <a:lnTo>
                    <a:pt x="5743346" y="685704"/>
                  </a:lnTo>
                  <a:lnTo>
                    <a:pt x="5743346" y="0"/>
                  </a:lnTo>
                  <a:close/>
                </a:path>
              </a:pathLst>
            </a:custGeom>
            <a:solidFill>
              <a:srgbClr val="DCF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1223" y="3440420"/>
              <a:ext cx="1227455" cy="0"/>
            </a:xfrm>
            <a:custGeom>
              <a:avLst/>
              <a:gdLst/>
              <a:ahLst/>
              <a:cxnLst/>
              <a:rect l="l" t="t" r="r" b="b"/>
              <a:pathLst>
                <a:path w="1227454">
                  <a:moveTo>
                    <a:pt x="0" y="0"/>
                  </a:moveTo>
                  <a:lnTo>
                    <a:pt x="1227175" y="0"/>
                  </a:lnTo>
                </a:path>
              </a:pathLst>
            </a:custGeom>
            <a:ln w="11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09350" y="3228446"/>
            <a:ext cx="400685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00" spc="35" dirty="0">
                <a:latin typeface="Times New Roman"/>
                <a:cs typeface="Times New Roman"/>
              </a:rPr>
              <a:t>(</a:t>
            </a:r>
            <a:r>
              <a:rPr sz="2100" i="1" spc="-20" dirty="0">
                <a:latin typeface="Times New Roman"/>
                <a:cs typeface="Times New Roman"/>
              </a:rPr>
              <a:t>new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_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-30" dirty="0">
                <a:latin typeface="Times New Roman"/>
                <a:cs typeface="Times New Roman"/>
              </a:rPr>
              <a:t>ma</a:t>
            </a:r>
            <a:r>
              <a:rPr sz="2100" i="1" spc="-45" dirty="0">
                <a:latin typeface="Times New Roman"/>
                <a:cs typeface="Times New Roman"/>
              </a:rPr>
              <a:t>x</a:t>
            </a:r>
            <a:r>
              <a:rPr sz="850" i="1" spc="5" dirty="0">
                <a:latin typeface="Times New Roman"/>
                <a:cs typeface="Times New Roman"/>
              </a:rPr>
              <a:t>A</a:t>
            </a:r>
            <a:r>
              <a:rPr sz="850" i="1" dirty="0">
                <a:latin typeface="Times New Roman"/>
                <a:cs typeface="Times New Roman"/>
              </a:rPr>
              <a:t> </a:t>
            </a:r>
            <a:r>
              <a:rPr sz="850" i="1" spc="-6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Times New Roman"/>
                <a:cs typeface="Times New Roman"/>
              </a:rPr>
              <a:t>new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_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min</a:t>
            </a:r>
            <a:r>
              <a:rPr sz="850" i="1" spc="40" dirty="0">
                <a:latin typeface="Times New Roman"/>
                <a:cs typeface="Times New Roman"/>
              </a:rPr>
              <a:t>A</a:t>
            </a:r>
            <a:r>
              <a:rPr sz="2100" spc="-15" dirty="0">
                <a:latin typeface="Times New Roman"/>
                <a:cs typeface="Times New Roman"/>
              </a:rPr>
              <a:t>)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ymbol"/>
                <a:cs typeface="Symbol"/>
              </a:rPr>
              <a:t>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Times New Roman"/>
                <a:cs typeface="Times New Roman"/>
              </a:rPr>
              <a:t>new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_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min</a:t>
            </a:r>
            <a:r>
              <a:rPr sz="850" i="1" spc="5" dirty="0">
                <a:latin typeface="Times New Roman"/>
                <a:cs typeface="Times New Roman"/>
              </a:rPr>
              <a:t>A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2158968" y="3004810"/>
            <a:ext cx="120777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89230">
              <a:lnSpc>
                <a:spcPct val="117200"/>
              </a:lnSpc>
              <a:spcBef>
                <a:spcPts val="100"/>
              </a:spcBef>
            </a:pPr>
            <a:r>
              <a:rPr sz="2100" i="1" spc="-20" dirty="0">
                <a:latin typeface="Times New Roman"/>
                <a:cs typeface="Times New Roman"/>
              </a:rPr>
              <a:t>v</a:t>
            </a:r>
            <a:r>
              <a:rPr sz="2100" i="1" spc="-15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min</a:t>
            </a:r>
            <a:r>
              <a:rPr sz="850" i="1" dirty="0">
                <a:latin typeface="Times New Roman"/>
                <a:cs typeface="Times New Roman"/>
              </a:rPr>
              <a:t>A  </a:t>
            </a:r>
            <a:r>
              <a:rPr sz="2100" i="1" spc="-30" dirty="0">
                <a:latin typeface="Times New Roman"/>
                <a:cs typeface="Times New Roman"/>
              </a:rPr>
              <a:t>ma</a:t>
            </a:r>
            <a:r>
              <a:rPr sz="2100" i="1" spc="-45" dirty="0">
                <a:latin typeface="Times New Roman"/>
                <a:cs typeface="Times New Roman"/>
              </a:rPr>
              <a:t>x</a:t>
            </a:r>
            <a:r>
              <a:rPr sz="850" i="1" spc="5" dirty="0">
                <a:latin typeface="Times New Roman"/>
                <a:cs typeface="Times New Roman"/>
              </a:rPr>
              <a:t>A</a:t>
            </a:r>
            <a:r>
              <a:rPr sz="850" i="1" dirty="0">
                <a:latin typeface="Times New Roman"/>
                <a:cs typeface="Times New Roman"/>
              </a:rPr>
              <a:t> </a:t>
            </a:r>
            <a:r>
              <a:rPr sz="850" i="1" spc="-6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min</a:t>
            </a:r>
            <a:r>
              <a:rPr sz="850" i="1" spc="5" dirty="0">
                <a:latin typeface="Times New Roman"/>
                <a:cs typeface="Times New Roman"/>
              </a:rPr>
              <a:t>A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5813" y="3228446"/>
            <a:ext cx="35369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00" i="1" spc="30" dirty="0">
                <a:latin typeface="Times New Roman"/>
                <a:cs typeface="Times New Roman"/>
              </a:rPr>
              <a:t>v</a:t>
            </a:r>
            <a:r>
              <a:rPr sz="2100" spc="-10" dirty="0">
                <a:latin typeface="Times New Roman"/>
                <a:cs typeface="Times New Roman"/>
              </a:rPr>
              <a:t>'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5814" y="4665979"/>
            <a:ext cx="3627754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Trebuchet MS"/>
                <a:cs typeface="Trebuchet MS"/>
              </a:rPr>
              <a:t>v</a:t>
            </a:r>
            <a:r>
              <a:rPr sz="1800" spc="-155" dirty="0">
                <a:latin typeface="Trebuchet MS"/>
                <a:cs typeface="Trebuchet MS"/>
              </a:rPr>
              <a:t>’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73600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2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–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12000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(</a:t>
            </a:r>
            <a:r>
              <a:rPr sz="1800" spc="-185" dirty="0">
                <a:latin typeface="Trebuchet MS"/>
                <a:cs typeface="Trebuchet MS"/>
              </a:rPr>
              <a:t>5</a:t>
            </a:r>
            <a:r>
              <a:rPr sz="1800" spc="-125" dirty="0">
                <a:latin typeface="Trebuchet MS"/>
                <a:cs typeface="Trebuchet MS"/>
              </a:rPr>
              <a:t>.</a:t>
            </a:r>
            <a:r>
              <a:rPr sz="1800" spc="-45" dirty="0">
                <a:latin typeface="Trebuchet MS"/>
                <a:cs typeface="Trebuchet MS"/>
              </a:rPr>
              <a:t>0 </a:t>
            </a:r>
            <a:r>
              <a:rPr sz="1800" spc="235" dirty="0">
                <a:latin typeface="Trebuchet MS"/>
                <a:cs typeface="Trebuchet MS"/>
              </a:rPr>
              <a:t>–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85" dirty="0">
                <a:latin typeface="Trebuchet MS"/>
                <a:cs typeface="Trebuchet MS"/>
              </a:rPr>
              <a:t>1</a:t>
            </a:r>
            <a:r>
              <a:rPr sz="1800" spc="-125" dirty="0">
                <a:latin typeface="Trebuchet MS"/>
                <a:cs typeface="Trebuchet MS"/>
              </a:rPr>
              <a:t>.</a:t>
            </a:r>
            <a:r>
              <a:rPr sz="1800" spc="-65" dirty="0">
                <a:latin typeface="Trebuchet MS"/>
                <a:cs typeface="Trebuchet MS"/>
              </a:rPr>
              <a:t>0)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85" dirty="0">
                <a:latin typeface="Trebuchet MS"/>
                <a:cs typeface="Trebuchet MS"/>
              </a:rPr>
              <a:t>1</a:t>
            </a:r>
            <a:r>
              <a:rPr sz="1800" spc="-125" dirty="0">
                <a:latin typeface="Trebuchet MS"/>
                <a:cs typeface="Trebuchet MS"/>
              </a:rPr>
              <a:t>.</a:t>
            </a: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723265">
              <a:lnSpc>
                <a:spcPct val="100000"/>
              </a:lnSpc>
              <a:spcBef>
                <a:spcPts val="45"/>
              </a:spcBef>
            </a:pPr>
            <a:r>
              <a:rPr sz="1800" spc="-45" dirty="0">
                <a:latin typeface="Trebuchet MS"/>
                <a:cs typeface="Trebuchet MS"/>
              </a:rPr>
              <a:t>98000 </a:t>
            </a:r>
            <a:r>
              <a:rPr sz="1800" spc="-80" dirty="0">
                <a:latin typeface="Trebuchet MS"/>
                <a:cs typeface="Trebuchet MS"/>
              </a:rPr>
              <a:t>-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12000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8526" y="4665979"/>
            <a:ext cx="264477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u="sng" spc="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61600</a:t>
            </a:r>
            <a:r>
              <a:rPr sz="1800" spc="93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(4)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+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r>
              <a:rPr sz="1800" spc="44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3.864</a:t>
            </a:r>
            <a:endParaRPr sz="1800">
              <a:latin typeface="Trebuchet MS"/>
              <a:cs typeface="Trebuchet MS"/>
            </a:endParaRPr>
          </a:p>
          <a:p>
            <a:pPr marL="601345">
              <a:lnSpc>
                <a:spcPct val="100000"/>
              </a:lnSpc>
              <a:spcBef>
                <a:spcPts val="45"/>
              </a:spcBef>
            </a:pPr>
            <a:r>
              <a:rPr sz="1800" spc="-45" dirty="0">
                <a:latin typeface="Trebuchet MS"/>
                <a:cs typeface="Trebuchet MS"/>
              </a:rPr>
              <a:t>86000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NORMALIZATION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(OR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STANDARDIZATION)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9135" y="2735602"/>
            <a:ext cx="1380490" cy="648335"/>
          </a:xfrm>
          <a:custGeom>
            <a:avLst/>
            <a:gdLst/>
            <a:ahLst/>
            <a:cxnLst/>
            <a:rect l="l" t="t" r="r" b="b"/>
            <a:pathLst>
              <a:path w="1380489" h="648335">
                <a:moveTo>
                  <a:pt x="1380227" y="0"/>
                </a:moveTo>
                <a:lnTo>
                  <a:pt x="0" y="0"/>
                </a:lnTo>
                <a:lnTo>
                  <a:pt x="0" y="647738"/>
                </a:lnTo>
                <a:lnTo>
                  <a:pt x="1380227" y="647738"/>
                </a:lnTo>
                <a:lnTo>
                  <a:pt x="1380227" y="0"/>
                </a:lnTo>
                <a:close/>
              </a:path>
            </a:pathLst>
          </a:custGeom>
          <a:solidFill>
            <a:srgbClr val="DCF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6359" y="4481572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225" y="0"/>
                </a:lnTo>
              </a:path>
            </a:pathLst>
          </a:custGeom>
          <a:ln w="89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132" y="2301678"/>
            <a:ext cx="6005195" cy="2456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69570" indent="-306070">
              <a:lnSpc>
                <a:spcPct val="100000"/>
              </a:lnSpc>
              <a:spcBef>
                <a:spcPts val="5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68935" algn="l"/>
                <a:tab pos="369570" algn="l"/>
              </a:tabLst>
            </a:pPr>
            <a:r>
              <a:rPr sz="1800" b="1" spc="-175" dirty="0">
                <a:solidFill>
                  <a:srgbClr val="212745"/>
                </a:solidFill>
                <a:latin typeface="Verdana"/>
                <a:cs typeface="Verdana"/>
              </a:rPr>
              <a:t>Z-score</a:t>
            </a: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standardization:</a:t>
            </a:r>
            <a:r>
              <a:rPr sz="18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spc="-114" dirty="0">
                <a:solidFill>
                  <a:srgbClr val="212745"/>
                </a:solidFill>
                <a:latin typeface="Corbel"/>
                <a:cs typeface="Corbel"/>
              </a:rPr>
              <a:t>μ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mean,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Corbel"/>
                <a:cs typeface="Corbel"/>
              </a:rPr>
              <a:t>σ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standard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deviation):</a:t>
            </a:r>
            <a:endParaRPr sz="1800">
              <a:latin typeface="Trebuchet MS"/>
              <a:cs typeface="Trebuchet MS"/>
            </a:endParaRPr>
          </a:p>
          <a:p>
            <a:pPr marL="2644775">
              <a:lnSpc>
                <a:spcPct val="100000"/>
              </a:lnSpc>
              <a:spcBef>
                <a:spcPts val="490"/>
              </a:spcBef>
            </a:pPr>
            <a:r>
              <a:rPr sz="2925" i="1" spc="525" baseline="-35612" dirty="0">
                <a:latin typeface="Times New Roman"/>
                <a:cs typeface="Times New Roman"/>
              </a:rPr>
              <a:t>v</a:t>
            </a:r>
            <a:r>
              <a:rPr sz="2925" spc="172" baseline="-35612" dirty="0">
                <a:latin typeface="Times New Roman"/>
                <a:cs typeface="Times New Roman"/>
              </a:rPr>
              <a:t>'</a:t>
            </a:r>
            <a:r>
              <a:rPr sz="2925" spc="-337" baseline="-35612" dirty="0">
                <a:latin typeface="Times New Roman"/>
                <a:cs typeface="Times New Roman"/>
              </a:rPr>
              <a:t> </a:t>
            </a:r>
            <a:r>
              <a:rPr sz="2925" spc="540" baseline="-35612" dirty="0">
                <a:latin typeface="Symbol"/>
                <a:cs typeface="Symbol"/>
              </a:rPr>
              <a:t></a:t>
            </a:r>
            <a:r>
              <a:rPr sz="2925" baseline="-35612" dirty="0">
                <a:latin typeface="Times New Roman"/>
                <a:cs typeface="Times New Roman"/>
              </a:rPr>
              <a:t> </a:t>
            </a:r>
            <a:r>
              <a:rPr sz="2925" spc="-292" baseline="-35612" dirty="0">
                <a:latin typeface="Times New Roman"/>
                <a:cs typeface="Times New Roman"/>
              </a:rPr>
              <a:t> </a:t>
            </a:r>
            <a:r>
              <a:rPr sz="1950" i="1" u="sng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95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3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9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2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800" i="1" u="sng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  <a:p>
            <a:pPr marL="1050290" algn="ctr">
              <a:lnSpc>
                <a:spcPct val="100000"/>
              </a:lnSpc>
              <a:spcBef>
                <a:spcPts val="209"/>
              </a:spcBef>
            </a:pPr>
            <a:r>
              <a:rPr sz="2150" spc="290" dirty="0">
                <a:latin typeface="Symbol"/>
                <a:cs typeface="Symbol"/>
              </a:rPr>
              <a:t></a:t>
            </a:r>
            <a:r>
              <a:rPr sz="800" i="1" spc="175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693420" lvl="1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692785" algn="l"/>
                <a:tab pos="69342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Ex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Corbel"/>
                <a:cs typeface="Corbel"/>
              </a:rPr>
              <a:t>μ</a:t>
            </a:r>
            <a:r>
              <a:rPr sz="1800" spc="140" dirty="0">
                <a:solidFill>
                  <a:srgbClr val="212745"/>
                </a:solidFill>
                <a:latin typeface="Corbel"/>
                <a:cs typeface="Corbel"/>
              </a:rPr>
              <a:t> 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54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000,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Corbel"/>
                <a:cs typeface="Corbel"/>
              </a:rPr>
              <a:t>σ</a:t>
            </a:r>
            <a:r>
              <a:rPr sz="1800" spc="140" dirty="0">
                <a:solidFill>
                  <a:srgbClr val="212745"/>
                </a:solidFill>
                <a:latin typeface="Corbel"/>
                <a:cs typeface="Corbel"/>
              </a:rPr>
              <a:t> 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16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000.</a:t>
            </a:r>
            <a:r>
              <a:rPr sz="1800" spc="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n:</a:t>
            </a:r>
            <a:endParaRPr sz="1800">
              <a:latin typeface="Trebuchet MS"/>
              <a:cs typeface="Trebuchet MS"/>
            </a:endParaRPr>
          </a:p>
          <a:p>
            <a:pPr marL="2627630">
              <a:lnSpc>
                <a:spcPct val="100000"/>
              </a:lnSpc>
              <a:spcBef>
                <a:spcPts val="1315"/>
              </a:spcBef>
            </a:pPr>
            <a:r>
              <a:rPr sz="1650" spc="-15" dirty="0">
                <a:latin typeface="Times New Roman"/>
                <a:cs typeface="Times New Roman"/>
              </a:rPr>
              <a:t>7</a:t>
            </a:r>
            <a:r>
              <a:rPr sz="1650" spc="-90" dirty="0">
                <a:latin typeface="Times New Roman"/>
                <a:cs typeface="Times New Roman"/>
              </a:rPr>
              <a:t>3</a:t>
            </a:r>
            <a:r>
              <a:rPr sz="1650" spc="-15" dirty="0">
                <a:latin typeface="Times New Roman"/>
                <a:cs typeface="Times New Roman"/>
              </a:rPr>
              <a:t>,60</a:t>
            </a:r>
            <a:r>
              <a:rPr sz="1650" spc="-10" dirty="0">
                <a:latin typeface="Times New Roman"/>
                <a:cs typeface="Times New Roman"/>
              </a:rPr>
              <a:t>0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Symbol"/>
                <a:cs typeface="Symbol"/>
              </a:rPr>
              <a:t></a:t>
            </a:r>
            <a:r>
              <a:rPr sz="1650" spc="-190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Times New Roman"/>
                <a:cs typeface="Times New Roman"/>
              </a:rPr>
              <a:t>5</a:t>
            </a:r>
            <a:r>
              <a:rPr sz="1650" spc="-40" dirty="0">
                <a:latin typeface="Times New Roman"/>
                <a:cs typeface="Times New Roman"/>
              </a:rPr>
              <a:t>4</a:t>
            </a:r>
            <a:r>
              <a:rPr sz="1650" spc="-15" dirty="0">
                <a:latin typeface="Times New Roman"/>
                <a:cs typeface="Times New Roman"/>
              </a:rPr>
              <a:t>,00</a:t>
            </a:r>
            <a:r>
              <a:rPr sz="1650" spc="-10" dirty="0">
                <a:latin typeface="Times New Roman"/>
                <a:cs typeface="Times New Roman"/>
              </a:rPr>
              <a:t>0</a:t>
            </a:r>
            <a:r>
              <a:rPr sz="1650" spc="80" dirty="0">
                <a:latin typeface="Times New Roman"/>
                <a:cs typeface="Times New Roman"/>
              </a:rPr>
              <a:t> </a:t>
            </a:r>
            <a:r>
              <a:rPr sz="2475" spc="-15" baseline="-35353" dirty="0">
                <a:latin typeface="Symbol"/>
                <a:cs typeface="Symbol"/>
              </a:rPr>
              <a:t></a:t>
            </a:r>
            <a:r>
              <a:rPr sz="2475" spc="-322" baseline="-35353" dirty="0">
                <a:latin typeface="Times New Roman"/>
                <a:cs typeface="Times New Roman"/>
              </a:rPr>
              <a:t> </a:t>
            </a:r>
            <a:r>
              <a:rPr sz="2475" spc="-22" baseline="-35353" dirty="0">
                <a:latin typeface="Times New Roman"/>
                <a:cs typeface="Times New Roman"/>
              </a:rPr>
              <a:t>1.225</a:t>
            </a:r>
            <a:endParaRPr sz="2475" baseline="-35353">
              <a:latin typeface="Times New Roman"/>
              <a:cs typeface="Times New Roman"/>
            </a:endParaRPr>
          </a:p>
          <a:p>
            <a:pPr marL="534670" algn="ctr">
              <a:lnSpc>
                <a:spcPct val="100000"/>
              </a:lnSpc>
              <a:spcBef>
                <a:spcPts val="405"/>
              </a:spcBef>
            </a:pPr>
            <a:r>
              <a:rPr sz="1650" spc="-20" dirty="0">
                <a:latin typeface="Times New Roman"/>
                <a:cs typeface="Times New Roman"/>
              </a:rPr>
              <a:t>16,000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7702" y="4992022"/>
            <a:ext cx="7656830" cy="784860"/>
          </a:xfrm>
          <a:prstGeom prst="rect">
            <a:avLst/>
          </a:prstGeom>
          <a:solidFill>
            <a:srgbClr val="DFF5FD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 marR="1458595">
              <a:lnSpc>
                <a:spcPct val="100000"/>
              </a:lnSpc>
              <a:spcBef>
                <a:spcPts val="254"/>
              </a:spcBef>
            </a:pPr>
            <a:r>
              <a:rPr sz="1500" spc="-50" dirty="0">
                <a:latin typeface="Trebuchet MS"/>
                <a:cs typeface="Trebuchet MS"/>
              </a:rPr>
              <a:t>Data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values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that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10" dirty="0">
                <a:latin typeface="Trebuchet MS"/>
                <a:cs typeface="Trebuchet MS"/>
              </a:rPr>
              <a:t>lie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below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mean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will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20" dirty="0">
                <a:latin typeface="Trebuchet MS"/>
                <a:cs typeface="Trebuchet MS"/>
              </a:rPr>
              <a:t>have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50" dirty="0">
                <a:latin typeface="Trebuchet MS"/>
                <a:cs typeface="Trebuchet MS"/>
              </a:rPr>
              <a:t>a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10" dirty="0">
                <a:latin typeface="Trebuchet MS"/>
                <a:cs typeface="Trebuchet MS"/>
              </a:rPr>
              <a:t>negative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z-score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standardization. 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Data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values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25" dirty="0">
                <a:latin typeface="Trebuchet MS"/>
                <a:cs typeface="Trebuchet MS"/>
              </a:rPr>
              <a:t>falling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exactly</a:t>
            </a:r>
            <a:r>
              <a:rPr sz="1500" spc="-30" dirty="0">
                <a:latin typeface="Trebuchet MS"/>
                <a:cs typeface="Trebuchet MS"/>
              </a:rPr>
              <a:t> on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mean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will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20" dirty="0">
                <a:latin typeface="Trebuchet MS"/>
                <a:cs typeface="Trebuchet MS"/>
              </a:rPr>
              <a:t>have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50" dirty="0">
                <a:latin typeface="Trebuchet MS"/>
                <a:cs typeface="Trebuchet MS"/>
              </a:rPr>
              <a:t>a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zero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z-score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standardization. </a:t>
            </a:r>
            <a:r>
              <a:rPr sz="1500" spc="-434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Data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values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that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10" dirty="0">
                <a:latin typeface="Trebuchet MS"/>
                <a:cs typeface="Trebuchet MS"/>
              </a:rPr>
              <a:t>lie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above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mean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will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20" dirty="0">
                <a:latin typeface="Trebuchet MS"/>
                <a:cs typeface="Trebuchet MS"/>
              </a:rPr>
              <a:t>have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50" dirty="0">
                <a:latin typeface="Trebuchet MS"/>
                <a:cs typeface="Trebuchet MS"/>
              </a:rPr>
              <a:t>a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80" dirty="0">
                <a:latin typeface="Trebuchet MS"/>
                <a:cs typeface="Trebuchet MS"/>
              </a:rPr>
              <a:t>positive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z-score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standardization.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NORMALIZATION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(OR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STANDARDIZATION)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1772" y="2866335"/>
            <a:ext cx="1380490" cy="648335"/>
          </a:xfrm>
          <a:custGeom>
            <a:avLst/>
            <a:gdLst/>
            <a:ahLst/>
            <a:cxnLst/>
            <a:rect l="l" t="t" r="r" b="b"/>
            <a:pathLst>
              <a:path w="1380489" h="648335">
                <a:moveTo>
                  <a:pt x="1380227" y="0"/>
                </a:moveTo>
                <a:lnTo>
                  <a:pt x="0" y="0"/>
                </a:lnTo>
                <a:lnTo>
                  <a:pt x="0" y="647738"/>
                </a:lnTo>
                <a:lnTo>
                  <a:pt x="1380227" y="647738"/>
                </a:lnTo>
                <a:lnTo>
                  <a:pt x="1380227" y="0"/>
                </a:lnTo>
                <a:close/>
              </a:path>
            </a:pathLst>
          </a:custGeom>
          <a:solidFill>
            <a:srgbClr val="DCF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32" y="2259767"/>
            <a:ext cx="7614284" cy="214249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6870" indent="-306070">
              <a:lnSpc>
                <a:spcPct val="100000"/>
              </a:lnSpc>
              <a:spcBef>
                <a:spcPts val="111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800" b="1" spc="-175" dirty="0">
                <a:solidFill>
                  <a:srgbClr val="212745"/>
                </a:solidFill>
                <a:latin typeface="Verdana"/>
                <a:cs typeface="Verdana"/>
              </a:rPr>
              <a:t>Z-score</a:t>
            </a: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standardization:</a:t>
            </a:r>
            <a:r>
              <a:rPr sz="1800" b="1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spc="-114" dirty="0">
                <a:solidFill>
                  <a:srgbClr val="212745"/>
                </a:solidFill>
                <a:latin typeface="Corbel"/>
                <a:cs typeface="Corbel"/>
              </a:rPr>
              <a:t>μ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mean,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Corbel"/>
                <a:cs typeface="Corbel"/>
              </a:rPr>
              <a:t>σ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standard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deviation):</a:t>
            </a:r>
            <a:endParaRPr sz="1800">
              <a:latin typeface="Trebuchet MS"/>
              <a:cs typeface="Trebuchet MS"/>
            </a:endParaRPr>
          </a:p>
          <a:p>
            <a:pPr marR="1120140" algn="ctr">
              <a:lnSpc>
                <a:spcPct val="100000"/>
              </a:lnSpc>
              <a:spcBef>
                <a:spcPts val="1235"/>
              </a:spcBef>
            </a:pPr>
            <a:r>
              <a:rPr sz="2925" i="1" spc="525" baseline="-35612" dirty="0">
                <a:latin typeface="Times New Roman"/>
                <a:cs typeface="Times New Roman"/>
              </a:rPr>
              <a:t>v</a:t>
            </a:r>
            <a:r>
              <a:rPr sz="2925" spc="172" baseline="-35612" dirty="0">
                <a:latin typeface="Times New Roman"/>
                <a:cs typeface="Times New Roman"/>
              </a:rPr>
              <a:t>'</a:t>
            </a:r>
            <a:r>
              <a:rPr sz="2925" spc="-337" baseline="-35612" dirty="0">
                <a:latin typeface="Times New Roman"/>
                <a:cs typeface="Times New Roman"/>
              </a:rPr>
              <a:t> </a:t>
            </a:r>
            <a:r>
              <a:rPr sz="2925" spc="540" baseline="-35612" dirty="0">
                <a:latin typeface="Symbol"/>
                <a:cs typeface="Symbol"/>
              </a:rPr>
              <a:t></a:t>
            </a:r>
            <a:r>
              <a:rPr sz="2925" baseline="-35612" dirty="0">
                <a:latin typeface="Times New Roman"/>
                <a:cs typeface="Times New Roman"/>
              </a:rPr>
              <a:t> </a:t>
            </a:r>
            <a:r>
              <a:rPr sz="2925" spc="-292" baseline="-35612" dirty="0">
                <a:latin typeface="Times New Roman"/>
                <a:cs typeface="Times New Roman"/>
              </a:rPr>
              <a:t> </a:t>
            </a:r>
            <a:r>
              <a:rPr sz="1950" i="1" u="sng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195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spc="3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9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2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800" i="1" u="sng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  <a:p>
            <a:pPr marR="610870" algn="ctr">
              <a:lnSpc>
                <a:spcPct val="100000"/>
              </a:lnSpc>
              <a:spcBef>
                <a:spcPts val="209"/>
              </a:spcBef>
            </a:pPr>
            <a:r>
              <a:rPr sz="2150" spc="290" dirty="0">
                <a:latin typeface="Symbol"/>
                <a:cs typeface="Symbol"/>
              </a:rPr>
              <a:t></a:t>
            </a:r>
            <a:r>
              <a:rPr sz="800" i="1" spc="175" dirty="0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  <a:p>
            <a:pPr marL="356235" marR="17780" indent="-306070">
              <a:lnSpc>
                <a:spcPct val="120000"/>
              </a:lnSpc>
              <a:spcBef>
                <a:spcPts val="17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Z-score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methods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states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that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data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value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an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outlier 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has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Z-score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that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3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3.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0271" y="4714635"/>
            <a:ext cx="6515734" cy="50800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 marR="221615">
              <a:lnSpc>
                <a:spcPts val="1610"/>
              </a:lnSpc>
              <a:spcBef>
                <a:spcPts val="370"/>
              </a:spcBef>
            </a:pP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Caveat:</a:t>
            </a:r>
            <a:r>
              <a:rPr sz="1400" b="1" spc="-35" dirty="0">
                <a:latin typeface="Trebuchet MS"/>
                <a:cs typeface="Trebuchet MS"/>
              </a:rPr>
              <a:t> </a:t>
            </a:r>
            <a:r>
              <a:rPr sz="1400" spc="-190" dirty="0">
                <a:latin typeface="Verdana"/>
                <a:cs typeface="Verdana"/>
              </a:rPr>
              <a:t>when </a:t>
            </a:r>
            <a:r>
              <a:rPr sz="1400" spc="-170" dirty="0">
                <a:latin typeface="Verdana"/>
                <a:cs typeface="Verdana"/>
              </a:rPr>
              <a:t>choosing </a:t>
            </a:r>
            <a:r>
              <a:rPr sz="1400" spc="-245" dirty="0">
                <a:latin typeface="Verdana"/>
                <a:cs typeface="Verdana"/>
              </a:rPr>
              <a:t>a</a:t>
            </a:r>
            <a:r>
              <a:rPr sz="1400" spc="-24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method </a:t>
            </a:r>
            <a:r>
              <a:rPr sz="1400" spc="-110" dirty="0">
                <a:latin typeface="Verdana"/>
                <a:cs typeface="Verdana"/>
              </a:rPr>
              <a:t>for </a:t>
            </a:r>
            <a:r>
              <a:rPr sz="1400" spc="-200" dirty="0">
                <a:latin typeface="Verdana"/>
                <a:cs typeface="Verdana"/>
              </a:rPr>
              <a:t>evaluating </a:t>
            </a:r>
            <a:r>
              <a:rPr sz="1400" spc="-140" dirty="0">
                <a:latin typeface="Verdana"/>
                <a:cs typeface="Verdana"/>
              </a:rPr>
              <a:t>outliers, </a:t>
            </a:r>
            <a:r>
              <a:rPr sz="1400" spc="-90" dirty="0">
                <a:latin typeface="Verdana"/>
                <a:cs typeface="Verdana"/>
              </a:rPr>
              <a:t>it </a:t>
            </a:r>
            <a:r>
              <a:rPr sz="1400" spc="-290" dirty="0">
                <a:latin typeface="Verdana"/>
                <a:cs typeface="Verdana"/>
              </a:rPr>
              <a:t>may</a:t>
            </a:r>
            <a:r>
              <a:rPr sz="1400" spc="-285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not </a:t>
            </a:r>
            <a:r>
              <a:rPr sz="1400" spc="-220" dirty="0">
                <a:latin typeface="Verdana"/>
                <a:cs typeface="Verdana"/>
              </a:rPr>
              <a:t>seem </a:t>
            </a:r>
            <a:r>
              <a:rPr sz="1400" spc="-160" dirty="0">
                <a:latin typeface="Verdana"/>
                <a:cs typeface="Verdana"/>
              </a:rPr>
              <a:t>appropriate </a:t>
            </a:r>
            <a:r>
              <a:rPr sz="1400" spc="-95" dirty="0">
                <a:latin typeface="Verdana"/>
                <a:cs typeface="Verdana"/>
              </a:rPr>
              <a:t>to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240" dirty="0">
                <a:latin typeface="Verdana"/>
                <a:cs typeface="Verdana"/>
              </a:rPr>
              <a:t>u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30" dirty="0">
                <a:latin typeface="Verdana"/>
                <a:cs typeface="Verdana"/>
              </a:rPr>
              <a:t>m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270" dirty="0">
                <a:latin typeface="Verdana"/>
                <a:cs typeface="Verdana"/>
              </a:rPr>
              <a:t>a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u</a:t>
            </a:r>
            <a:r>
              <a:rPr sz="1400" spc="-140" dirty="0">
                <a:latin typeface="Verdana"/>
                <a:cs typeface="Verdana"/>
              </a:rPr>
              <a:t>r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254" dirty="0">
                <a:latin typeface="Verdana"/>
                <a:cs typeface="Verdana"/>
              </a:rPr>
              <a:t>h</a:t>
            </a:r>
            <a:r>
              <a:rPr sz="1400" spc="-235" dirty="0">
                <a:latin typeface="Verdana"/>
                <a:cs typeface="Verdana"/>
              </a:rPr>
              <a:t>a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70" dirty="0">
                <a:latin typeface="Verdana"/>
                <a:cs typeface="Verdana"/>
              </a:rPr>
              <a:t>a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210" dirty="0">
                <a:latin typeface="Verdana"/>
                <a:cs typeface="Verdana"/>
              </a:rPr>
              <a:t>h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1400" spc="-330" dirty="0">
                <a:latin typeface="Verdana"/>
                <a:cs typeface="Verdana"/>
              </a:rPr>
              <a:t>m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275" dirty="0">
                <a:latin typeface="Verdana"/>
                <a:cs typeface="Verdana"/>
              </a:rPr>
              <a:t>v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240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275" dirty="0">
                <a:latin typeface="Verdana"/>
                <a:cs typeface="Verdana"/>
              </a:rPr>
              <a:t>v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80" dirty="0">
                <a:latin typeface="Verdana"/>
                <a:cs typeface="Verdana"/>
              </a:rPr>
              <a:t>o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210" dirty="0">
                <a:latin typeface="Verdana"/>
                <a:cs typeface="Verdana"/>
              </a:rPr>
              <a:t>h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p</a:t>
            </a:r>
            <a:r>
              <a:rPr sz="1400" spc="-135" dirty="0">
                <a:latin typeface="Verdana"/>
                <a:cs typeface="Verdana"/>
              </a:rPr>
              <a:t>r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185" dirty="0">
                <a:latin typeface="Verdana"/>
                <a:cs typeface="Verdana"/>
              </a:rPr>
              <a:t>nc</a:t>
            </a:r>
            <a:r>
              <a:rPr sz="1400" spc="-160" dirty="0">
                <a:latin typeface="Verdana"/>
                <a:cs typeface="Verdana"/>
              </a:rPr>
              <a:t>e</a:t>
            </a:r>
            <a:r>
              <a:rPr sz="1400" spc="-204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NORMALIZATION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(OR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STANDARDIZATION)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442" y="1934971"/>
            <a:ext cx="7020559" cy="94106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770" marR="62992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55" dirty="0">
                <a:solidFill>
                  <a:srgbClr val="212745"/>
                </a:solidFill>
                <a:latin typeface="Verdana"/>
                <a:cs typeface="Verdana"/>
              </a:rPr>
              <a:t>Normalization </a:t>
            </a:r>
            <a:r>
              <a:rPr sz="1800" b="1" spc="-254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800" b="1" spc="-2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decimal </a:t>
            </a:r>
            <a:r>
              <a:rPr sz="1800" b="1" spc="-220" dirty="0">
                <a:solidFill>
                  <a:srgbClr val="212745"/>
                </a:solidFill>
                <a:latin typeface="Verdana"/>
                <a:cs typeface="Verdana"/>
              </a:rPr>
              <a:t>scaling: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normalizes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by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moving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p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bet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ee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1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1.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19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decimal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points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moved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depends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on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12745"/>
                </a:solidFill>
                <a:latin typeface="Verdana"/>
                <a:cs typeface="Verdana"/>
              </a:rPr>
              <a:t>largest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absolute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2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212745"/>
                </a:solidFill>
                <a:latin typeface="Verdana"/>
                <a:cs typeface="Verdana"/>
              </a:rPr>
              <a:t>A.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292" y="4194555"/>
            <a:ext cx="6685915" cy="76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8770" marR="5080" indent="-306070">
              <a:lnSpc>
                <a:spcPct val="101899"/>
              </a:lnSpc>
              <a:spcBef>
                <a:spcPts val="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600" spc="-229" dirty="0">
                <a:solidFill>
                  <a:srgbClr val="212745"/>
                </a:solidFill>
                <a:latin typeface="Verdana"/>
                <a:cs typeface="Verdana"/>
              </a:rPr>
              <a:t>Example: </a:t>
            </a:r>
            <a:r>
              <a:rPr sz="1600" spc="-135" dirty="0">
                <a:solidFill>
                  <a:srgbClr val="212745"/>
                </a:solidFill>
                <a:latin typeface="Verdana"/>
                <a:cs typeface="Verdana"/>
              </a:rPr>
              <a:t>Let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recorded 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for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attribute </a:t>
            </a:r>
            <a:r>
              <a:rPr sz="1600" spc="-30" dirty="0">
                <a:solidFill>
                  <a:srgbClr val="212745"/>
                </a:solidFill>
                <a:latin typeface="Verdana"/>
                <a:cs typeface="Verdana"/>
              </a:rPr>
              <a:t>A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range</a:t>
            </a:r>
            <a:r>
              <a:rPr sz="1600" spc="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from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-986</a:t>
            </a:r>
            <a:r>
              <a:rPr sz="1600" spc="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to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917.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Max absolute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value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 </a:t>
            </a:r>
            <a:r>
              <a:rPr sz="1600" spc="-30" dirty="0">
                <a:solidFill>
                  <a:srgbClr val="212745"/>
                </a:solidFill>
                <a:latin typeface="Verdana"/>
                <a:cs typeface="Verdana"/>
              </a:rPr>
              <a:t>A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is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986.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We, therefore,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divide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each value </a:t>
            </a:r>
            <a:r>
              <a:rPr sz="1600" spc="-235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600" spc="-229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1000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(i.e., </a:t>
            </a:r>
            <a:r>
              <a:rPr sz="1600" spc="-5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54" dirty="0">
                <a:solidFill>
                  <a:srgbClr val="212745"/>
                </a:solidFill>
                <a:latin typeface="Verdana"/>
                <a:cs typeface="Verdana"/>
              </a:rPr>
              <a:t>j=3)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so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-986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normalizes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3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-0.986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917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normalizes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212745"/>
                </a:solidFill>
                <a:latin typeface="Verdana"/>
                <a:cs typeface="Verdana"/>
              </a:rPr>
              <a:t>0.917.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10791" y="3155875"/>
            <a:ext cx="879475" cy="699135"/>
            <a:chOff x="2910791" y="3155875"/>
            <a:chExt cx="879475" cy="699135"/>
          </a:xfrm>
        </p:grpSpPr>
        <p:sp>
          <p:nvSpPr>
            <p:cNvPr id="6" name="object 6"/>
            <p:cNvSpPr/>
            <p:nvPr/>
          </p:nvSpPr>
          <p:spPr>
            <a:xfrm>
              <a:off x="2910791" y="3155875"/>
              <a:ext cx="879475" cy="699135"/>
            </a:xfrm>
            <a:custGeom>
              <a:avLst/>
              <a:gdLst/>
              <a:ahLst/>
              <a:cxnLst/>
              <a:rect l="l" t="t" r="r" b="b"/>
              <a:pathLst>
                <a:path w="879475" h="699135">
                  <a:moveTo>
                    <a:pt x="879200" y="0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879200" y="698649"/>
                  </a:lnTo>
                  <a:lnTo>
                    <a:pt x="879200" y="0"/>
                  </a:lnTo>
                  <a:close/>
                </a:path>
              </a:pathLst>
            </a:custGeom>
            <a:solidFill>
              <a:srgbClr val="DCF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66249" y="3516836"/>
              <a:ext cx="371475" cy="0"/>
            </a:xfrm>
            <a:custGeom>
              <a:avLst/>
              <a:gdLst/>
              <a:ahLst/>
              <a:cxnLst/>
              <a:rect l="l" t="t" r="r" b="b"/>
              <a:pathLst>
                <a:path w="371475">
                  <a:moveTo>
                    <a:pt x="0" y="0"/>
                  </a:moveTo>
                  <a:lnTo>
                    <a:pt x="370850" y="0"/>
                  </a:lnTo>
                </a:path>
              </a:pathLst>
            </a:custGeom>
            <a:ln w="112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29586" y="3073242"/>
            <a:ext cx="397510" cy="7899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580"/>
              </a:spcBef>
            </a:pPr>
            <a:r>
              <a:rPr sz="2100" i="1" spc="10" dirty="0">
                <a:latin typeface="Times New Roman"/>
                <a:cs typeface="Times New Roman"/>
              </a:rPr>
              <a:t>v</a:t>
            </a:r>
            <a:endParaRPr sz="2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spc="15" dirty="0">
                <a:latin typeface="Times New Roman"/>
                <a:cs typeface="Times New Roman"/>
              </a:rPr>
              <a:t>0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1275" i="1" spc="15" baseline="62091" dirty="0">
                <a:latin typeface="Times New Roman"/>
                <a:cs typeface="Times New Roman"/>
              </a:rPr>
              <a:t>j</a:t>
            </a:r>
            <a:endParaRPr sz="1275" baseline="6209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47449" y="3301101"/>
            <a:ext cx="36449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100" i="1" spc="60" dirty="0">
                <a:latin typeface="Times New Roman"/>
                <a:cs typeface="Times New Roman"/>
              </a:rPr>
              <a:t>v</a:t>
            </a:r>
            <a:r>
              <a:rPr sz="2100" spc="5" dirty="0">
                <a:latin typeface="Times New Roman"/>
                <a:cs typeface="Times New Roman"/>
              </a:rPr>
              <a:t>'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7328" y="3524504"/>
            <a:ext cx="339534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imes New Roman"/>
                <a:cs typeface="Times New Roman"/>
              </a:rPr>
              <a:t>Where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j</a:t>
            </a:r>
            <a:r>
              <a:rPr sz="1500" i="1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no.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digits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largest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absolute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value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1111885">
              <a:lnSpc>
                <a:spcPct val="101400"/>
              </a:lnSpc>
              <a:spcBef>
                <a:spcPts val="1980"/>
              </a:spcBef>
            </a:pP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TRANSFORMING</a:t>
            </a:r>
            <a:r>
              <a:rPr sz="28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CATEGORICAL</a:t>
            </a:r>
            <a:r>
              <a:rPr sz="2800" b="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VARIABLES </a:t>
            </a:r>
            <a:r>
              <a:rPr sz="2800" b="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442" y="2212847"/>
            <a:ext cx="6462395" cy="5257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18770" marR="5080" indent="-306070">
              <a:lnSpc>
                <a:spcPts val="1900"/>
              </a:lnSpc>
              <a:spcBef>
                <a:spcPts val="28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intuitive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approach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simply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transform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categorical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variable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Verdana"/>
                <a:cs typeface="Verdana"/>
              </a:rPr>
              <a:t>into </a:t>
            </a:r>
            <a:r>
              <a:rPr sz="1700" spc="-5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285" dirty="0">
                <a:solidFill>
                  <a:srgbClr val="212745"/>
                </a:solidFill>
                <a:latin typeface="Verdana"/>
                <a:cs typeface="Verdana"/>
              </a:rPr>
              <a:t>um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700" spc="-30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7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34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pl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442" y="3767192"/>
            <a:ext cx="5867400" cy="1392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algorithm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now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erroneously</a:t>
            </a:r>
            <a:r>
              <a:rPr sz="17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thinks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followings: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2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ur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1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&gt;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ut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&gt;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Ea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&gt;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2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West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three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times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closer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South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compared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North,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so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on.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1202" y="2625189"/>
            <a:ext cx="2272681" cy="11751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1111885">
              <a:lnSpc>
                <a:spcPct val="101400"/>
              </a:lnSpc>
              <a:spcBef>
                <a:spcPts val="1980"/>
              </a:spcBef>
            </a:pPr>
            <a:r>
              <a:rPr sz="2800" b="0" spc="135" dirty="0">
                <a:solidFill>
                  <a:srgbClr val="FFFFFF"/>
                </a:solidFill>
                <a:latin typeface="Trebuchet MS"/>
                <a:cs typeface="Trebuchet MS"/>
              </a:rPr>
              <a:t>TRANSFORMING</a:t>
            </a:r>
            <a:r>
              <a:rPr sz="28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CATEGORICAL</a:t>
            </a:r>
            <a:r>
              <a:rPr sz="2800" b="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Trebuchet MS"/>
                <a:cs typeface="Trebuchet MS"/>
              </a:rPr>
              <a:t>VARIABLES </a:t>
            </a:r>
            <a:r>
              <a:rPr sz="2800" b="0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442" y="2507996"/>
            <a:ext cx="657034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770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this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conversion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specific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categorical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variables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are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ordered,</a:t>
            </a:r>
            <a:r>
              <a:rPr sz="1800" spc="-2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442" y="4821428"/>
            <a:ext cx="546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Careful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assignment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numerical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important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6493" y="3275782"/>
            <a:ext cx="3508943" cy="121155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BINARIZATION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105" y="2553715"/>
            <a:ext cx="7028180" cy="18611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18770" marR="505459" indent="-306070">
              <a:lnSpc>
                <a:spcPts val="2020"/>
              </a:lnSpc>
              <a:spcBef>
                <a:spcPts val="2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z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ps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us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 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6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Method: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800"/>
              </a:lnSpc>
              <a:spcBef>
                <a:spcPts val="1010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For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categorical </a:t>
            </a: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attribute </a:t>
            </a:r>
            <a:r>
              <a:rPr sz="1700" spc="-170" dirty="0">
                <a:solidFill>
                  <a:srgbClr val="212745"/>
                </a:solidFill>
                <a:latin typeface="Verdana"/>
                <a:cs typeface="Verdana"/>
              </a:rPr>
              <a:t>with </a:t>
            </a:r>
            <a:r>
              <a:rPr sz="1700" i="1" spc="-155" dirty="0">
                <a:solidFill>
                  <a:srgbClr val="212745"/>
                </a:solidFill>
                <a:latin typeface="Trebuchet MS"/>
                <a:cs typeface="Trebuchet MS"/>
              </a:rPr>
              <a:t>m </a:t>
            </a:r>
            <a:r>
              <a:rPr sz="1700" spc="-245" dirty="0">
                <a:solidFill>
                  <a:srgbClr val="212745"/>
                </a:solidFill>
                <a:latin typeface="Verdana"/>
                <a:cs typeface="Verdana"/>
              </a:rPr>
              <a:t>values,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uniquely 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assign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each </a:t>
            </a:r>
            <a:r>
              <a:rPr sz="1700" spc="-185" dirty="0">
                <a:solidFill>
                  <a:srgbClr val="212745"/>
                </a:solidFill>
                <a:latin typeface="Verdana"/>
                <a:cs typeface="Verdana"/>
              </a:rPr>
              <a:t>original </a:t>
            </a:r>
            <a:r>
              <a:rPr sz="1700" spc="-235" dirty="0">
                <a:solidFill>
                  <a:srgbClr val="212745"/>
                </a:solidFill>
                <a:latin typeface="Verdana"/>
                <a:cs typeface="Verdana"/>
              </a:rPr>
              <a:t>value </a:t>
            </a:r>
            <a:r>
              <a:rPr sz="1700" spc="-5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3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36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5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229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7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700" spc="-3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700" spc="-285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700" spc="-33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[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0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700" spc="-3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9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700" spc="-280" dirty="0">
                <a:solidFill>
                  <a:srgbClr val="212745"/>
                </a:solidFill>
                <a:latin typeface="Verdana"/>
                <a:cs typeface="Verdana"/>
              </a:rPr>
              <a:t>1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]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745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Convert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40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these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i="1" spc="-15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700" i="1" spc="-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integers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30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7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4" dirty="0">
                <a:solidFill>
                  <a:srgbClr val="212745"/>
                </a:solidFill>
                <a:latin typeface="Verdana"/>
                <a:cs typeface="Verdana"/>
              </a:rPr>
              <a:t>binary</a:t>
            </a:r>
            <a:r>
              <a:rPr sz="1700" spc="-1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70" dirty="0">
                <a:solidFill>
                  <a:srgbClr val="212745"/>
                </a:solidFill>
                <a:latin typeface="Verdana"/>
                <a:cs typeface="Verdana"/>
              </a:rPr>
              <a:t>number.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7802" y="4583225"/>
            <a:ext cx="4690931" cy="15719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20" dirty="0">
                <a:solidFill>
                  <a:srgbClr val="FFFFFF"/>
                </a:solidFill>
                <a:latin typeface="Trebuchet MS"/>
                <a:cs typeface="Trebuchet MS"/>
              </a:rPr>
              <a:t>BINARIZATION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233676"/>
            <a:ext cx="7744459" cy="92201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18135" marR="5080" indent="-306070">
              <a:lnSpc>
                <a:spcPts val="1989"/>
              </a:lnSpc>
              <a:spcBef>
                <a:spcPts val="3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Sometimes,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necessary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to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introduce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binary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categorical </a:t>
            </a:r>
            <a:r>
              <a:rPr sz="1800" spc="-5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26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7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k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229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“</a:t>
            </a:r>
            <a:r>
              <a:rPr sz="1800" b="1" spc="-165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sz="1800" b="1" spc="-23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800" b="1" spc="-204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b="1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C00000"/>
                </a:solidFill>
                <a:latin typeface="Verdana"/>
                <a:cs typeface="Verdana"/>
              </a:rPr>
              <a:t>h</a:t>
            </a:r>
            <a:r>
              <a:rPr sz="1800" b="1" spc="-165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sz="1800" b="1" spc="-9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1800" b="1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2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800" b="1" spc="-23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800" b="1" spc="-155" dirty="0">
                <a:solidFill>
                  <a:srgbClr val="C00000"/>
                </a:solidFill>
                <a:latin typeface="Verdana"/>
                <a:cs typeface="Verdana"/>
              </a:rPr>
              <a:t>c</a:t>
            </a:r>
            <a:r>
              <a:rPr sz="1800" b="1" spc="-175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sz="1800" b="1" spc="-210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1800" b="1" spc="-135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1800" b="1" spc="-23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1800" b="1" spc="-290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sz="1800" spc="-235" dirty="0">
                <a:solidFill>
                  <a:srgbClr val="212745"/>
                </a:solidFill>
                <a:latin typeface="Trebuchet MS"/>
                <a:cs typeface="Trebuchet MS"/>
              </a:rPr>
              <a:t>”.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0046" y="3611275"/>
            <a:ext cx="5278354" cy="155537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b="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1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b="0" spc="-465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0" spc="-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3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408269"/>
            <a:ext cx="2714625" cy="241681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3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Da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24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 marL="912494" lvl="2" indent="-270510">
              <a:lnSpc>
                <a:spcPct val="100000"/>
              </a:lnSpc>
              <a:spcBef>
                <a:spcPts val="99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Aggregation</a:t>
            </a:r>
            <a:endParaRPr sz="1400">
              <a:latin typeface="Verdana"/>
              <a:cs typeface="Verdana"/>
            </a:endParaRPr>
          </a:p>
          <a:p>
            <a:pPr marL="912494" lvl="2" indent="-27051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Normalization</a:t>
            </a:r>
            <a:endParaRPr sz="1400">
              <a:latin typeface="Verdana"/>
              <a:cs typeface="Verdana"/>
            </a:endParaRPr>
          </a:p>
          <a:p>
            <a:pPr marL="912494" lvl="2" indent="-27051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tt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bu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 marL="912494" lvl="2" indent="-270510">
              <a:lnSpc>
                <a:spcPct val="100000"/>
              </a:lnSpc>
              <a:spcBef>
                <a:spcPts val="93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Binning</a:t>
            </a:r>
            <a:endParaRPr sz="1400">
              <a:latin typeface="Verdana"/>
              <a:cs typeface="Verdana"/>
            </a:endParaRPr>
          </a:p>
          <a:p>
            <a:pPr marL="912494" lvl="2" indent="-270510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Discretization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042" y="2057907"/>
            <a:ext cx="7020559" cy="26587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44170" marR="93345" indent="-306070">
              <a:lnSpc>
                <a:spcPct val="101899"/>
              </a:lnSpc>
              <a:spcBef>
                <a:spcPts val="1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CC6600"/>
                </a:solidFill>
                <a:latin typeface="Verdana"/>
                <a:cs typeface="Verdana"/>
              </a:rPr>
              <a:t>attribute</a:t>
            </a:r>
            <a:r>
              <a:rPr sz="1600" spc="-114" dirty="0">
                <a:solidFill>
                  <a:srgbClr val="CC6600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CC6600"/>
                </a:solidFill>
                <a:latin typeface="Verdana"/>
                <a:cs typeface="Verdana"/>
              </a:rPr>
              <a:t>transform</a:t>
            </a:r>
            <a:r>
              <a:rPr sz="1600" spc="-100" dirty="0">
                <a:solidFill>
                  <a:srgbClr val="CC6600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function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60" dirty="0">
                <a:solidFill>
                  <a:srgbClr val="212745"/>
                </a:solidFill>
                <a:latin typeface="Verdana"/>
                <a:cs typeface="Verdana"/>
              </a:rPr>
              <a:t>maps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entire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6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Verdana"/>
                <a:cs typeface="Verdana"/>
              </a:rPr>
              <a:t>given </a:t>
            </a:r>
            <a:r>
              <a:rPr sz="1600" spc="-5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8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new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212745"/>
                </a:solidFill>
                <a:latin typeface="Verdana"/>
                <a:cs typeface="Verdana"/>
              </a:rPr>
              <a:t>replacement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such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212745"/>
                </a:solidFill>
                <a:latin typeface="Verdana"/>
                <a:cs typeface="Verdana"/>
              </a:rPr>
              <a:t>old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can</a:t>
            </a:r>
            <a:r>
              <a:rPr sz="16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95" dirty="0">
                <a:solidFill>
                  <a:srgbClr val="212745"/>
                </a:solidFill>
                <a:latin typeface="Verdana"/>
                <a:cs typeface="Verdana"/>
              </a:rPr>
              <a:t>be </a:t>
            </a:r>
            <a:r>
              <a:rPr sz="1600" spc="-1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212745"/>
                </a:solidFill>
                <a:latin typeface="Verdana"/>
                <a:cs typeface="Verdana"/>
              </a:rPr>
              <a:t>identified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6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00" dirty="0">
                <a:solidFill>
                  <a:srgbClr val="212745"/>
                </a:solidFill>
                <a:latin typeface="Verdana"/>
                <a:cs typeface="Verdana"/>
              </a:rPr>
              <a:t>new</a:t>
            </a:r>
            <a:r>
              <a:rPr sz="16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600" dirty="0">
              <a:latin typeface="Verdana"/>
              <a:cs typeface="Verdana"/>
            </a:endParaRPr>
          </a:p>
          <a:p>
            <a:pPr marL="668020" lvl="1" indent="-306070">
              <a:lnSpc>
                <a:spcPct val="100000"/>
              </a:lnSpc>
              <a:spcBef>
                <a:spcPts val="969"/>
              </a:spcBef>
              <a:buClr>
                <a:srgbClr val="5ECCF3"/>
              </a:buClr>
              <a:buSzPct val="89473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9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900" spc="-13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9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900" spc="-16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900" spc="-9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900" spc="-1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9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900" spc="-130" dirty="0">
                <a:solidFill>
                  <a:srgbClr val="212745"/>
                </a:solidFill>
                <a:latin typeface="Trebuchet MS"/>
                <a:cs typeface="Trebuchet MS"/>
              </a:rPr>
              <a:t>fun</a:t>
            </a:r>
            <a:r>
              <a:rPr sz="1900" spc="-125" dirty="0">
                <a:solidFill>
                  <a:srgbClr val="212745"/>
                </a:solidFill>
                <a:latin typeface="Trebuchet MS"/>
                <a:cs typeface="Trebuchet MS"/>
              </a:rPr>
              <a:t>ct</a:t>
            </a:r>
            <a:r>
              <a:rPr sz="1900" spc="-13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9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900" spc="-7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9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900" spc="-28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900" spc="-2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950" spc="-247" baseline="25641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900" spc="-28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900" spc="-2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900" spc="-15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9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900" spc="-14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900" spc="-9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900" spc="-5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900" spc="-4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900" spc="-28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900" spc="-2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900" spc="-1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950" spc="-202" baseline="25641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900" spc="-28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900" spc="-2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900" spc="-515" dirty="0">
                <a:solidFill>
                  <a:srgbClr val="212745"/>
                </a:solidFill>
                <a:latin typeface="Trebuchet MS"/>
                <a:cs typeface="Trebuchet MS"/>
              </a:rPr>
              <a:t>|</a:t>
            </a:r>
            <a:r>
              <a:rPr sz="1900" spc="-254" dirty="0">
                <a:solidFill>
                  <a:srgbClr val="212745"/>
                </a:solidFill>
                <a:latin typeface="Trebuchet MS"/>
                <a:cs typeface="Trebuchet MS"/>
              </a:rPr>
              <a:t>x|</a:t>
            </a:r>
            <a:endParaRPr sz="1900" dirty="0">
              <a:latin typeface="Trebuchet MS"/>
              <a:cs typeface="Trebuchet MS"/>
            </a:endParaRPr>
          </a:p>
          <a:p>
            <a:pPr marL="668020" lvl="1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89473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900" spc="-70" dirty="0">
                <a:solidFill>
                  <a:srgbClr val="CC6600"/>
                </a:solidFill>
                <a:latin typeface="Trebuchet MS"/>
                <a:cs typeface="Trebuchet MS"/>
              </a:rPr>
              <a:t>Normalization</a:t>
            </a:r>
            <a:endParaRPr sz="1900" dirty="0">
              <a:latin typeface="Trebuchet MS"/>
              <a:cs typeface="Trebuchet MS"/>
            </a:endParaRPr>
          </a:p>
          <a:p>
            <a:pPr marL="981075" marR="30480" lvl="2" indent="-209550">
              <a:lnSpc>
                <a:spcPts val="1989"/>
              </a:lnSpc>
              <a:spcBef>
                <a:spcPts val="112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981075" algn="l"/>
              </a:tabLst>
            </a:pPr>
            <a:r>
              <a:rPr sz="1700" spc="-175" dirty="0">
                <a:solidFill>
                  <a:srgbClr val="212745"/>
                </a:solidFill>
                <a:latin typeface="Verdana"/>
                <a:cs typeface="Verdana"/>
              </a:rPr>
              <a:t>Refers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various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techniques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adjust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212745"/>
                </a:solidFill>
                <a:latin typeface="Verdana"/>
                <a:cs typeface="Verdana"/>
              </a:rPr>
              <a:t>differences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among </a:t>
            </a:r>
            <a:r>
              <a:rPr sz="17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7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0" dirty="0">
                <a:solidFill>
                  <a:srgbClr val="212745"/>
                </a:solidFill>
                <a:latin typeface="Verdana"/>
                <a:cs typeface="Verdana"/>
              </a:rPr>
              <a:t>terms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95" dirty="0">
                <a:solidFill>
                  <a:srgbClr val="212745"/>
                </a:solidFill>
                <a:latin typeface="Verdana"/>
                <a:cs typeface="Verdana"/>
              </a:rPr>
              <a:t>frequency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7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212745"/>
                </a:solidFill>
                <a:latin typeface="Verdana"/>
                <a:cs typeface="Verdana"/>
              </a:rPr>
              <a:t>occurrence,</a:t>
            </a:r>
            <a:r>
              <a:rPr sz="17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65" dirty="0">
                <a:solidFill>
                  <a:srgbClr val="212745"/>
                </a:solidFill>
                <a:latin typeface="Verdana"/>
                <a:cs typeface="Verdana"/>
              </a:rPr>
              <a:t>mean,</a:t>
            </a:r>
            <a:r>
              <a:rPr sz="17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variance,</a:t>
            </a:r>
            <a:r>
              <a:rPr sz="17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5" dirty="0">
                <a:solidFill>
                  <a:srgbClr val="212745"/>
                </a:solidFill>
                <a:latin typeface="Verdana"/>
                <a:cs typeface="Verdana"/>
              </a:rPr>
              <a:t>range</a:t>
            </a:r>
            <a:endParaRPr sz="1700" dirty="0">
              <a:latin typeface="Verdana"/>
              <a:cs typeface="Verdana"/>
            </a:endParaRPr>
          </a:p>
          <a:p>
            <a:pPr marL="981075" lvl="2" indent="-209550">
              <a:lnSpc>
                <a:spcPct val="100000"/>
              </a:lnSpc>
              <a:spcBef>
                <a:spcPts val="100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981075" algn="l"/>
              </a:tabLst>
            </a:pP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Take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212745"/>
                </a:solidFill>
                <a:latin typeface="Verdana"/>
                <a:cs typeface="Verdana"/>
              </a:rPr>
              <a:t>out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5" dirty="0">
                <a:solidFill>
                  <a:srgbClr val="212745"/>
                </a:solidFill>
                <a:latin typeface="Verdana"/>
                <a:cs typeface="Verdana"/>
              </a:rPr>
              <a:t>unwanted,</a:t>
            </a:r>
            <a:r>
              <a:rPr sz="17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10" dirty="0">
                <a:solidFill>
                  <a:srgbClr val="212745"/>
                </a:solidFill>
                <a:latin typeface="Verdana"/>
                <a:cs typeface="Verdana"/>
              </a:rPr>
              <a:t>common</a:t>
            </a:r>
            <a:r>
              <a:rPr sz="17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20" dirty="0">
                <a:solidFill>
                  <a:srgbClr val="212745"/>
                </a:solidFill>
                <a:latin typeface="Verdana"/>
                <a:cs typeface="Verdana"/>
              </a:rPr>
              <a:t>signal,</a:t>
            </a:r>
            <a:r>
              <a:rPr sz="1700" spc="-2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50" dirty="0">
                <a:solidFill>
                  <a:srgbClr val="212745"/>
                </a:solidFill>
                <a:latin typeface="Verdana"/>
                <a:cs typeface="Verdana"/>
              </a:rPr>
              <a:t>e.g.,</a:t>
            </a:r>
            <a:r>
              <a:rPr sz="1700" spc="-2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spc="-200" dirty="0">
                <a:solidFill>
                  <a:srgbClr val="212745"/>
                </a:solidFill>
                <a:latin typeface="Verdana"/>
                <a:cs typeface="Verdana"/>
              </a:rPr>
              <a:t>seasonality</a:t>
            </a: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05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3013964"/>
            <a:ext cx="7764780" cy="20326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50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75" dirty="0">
                <a:solidFill>
                  <a:srgbClr val="CC6600"/>
                </a:solidFill>
                <a:latin typeface="Trebuchet MS"/>
                <a:cs typeface="Trebuchet MS"/>
              </a:rPr>
              <a:t>Discretization</a:t>
            </a:r>
            <a:r>
              <a:rPr sz="1800" spc="-40" dirty="0">
                <a:solidFill>
                  <a:srgbClr val="CC660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process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converting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continuous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ordinal </a:t>
            </a:r>
            <a:r>
              <a:rPr sz="1800" spc="-5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7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11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potentially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infinite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mapped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small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categories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ECCF3"/>
              </a:buClr>
              <a:buFont typeface="Cambria"/>
              <a:buChar char="◾"/>
            </a:pPr>
            <a:endParaRPr sz="145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Discretization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both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unsupervised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supervised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settings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05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365" y="5804352"/>
            <a:ext cx="200660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ahoma"/>
                <a:cs typeface="Tahoma"/>
              </a:rPr>
              <a:t>28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532" y="2511044"/>
            <a:ext cx="7260590" cy="261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Typical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methods: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methods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applied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recursively</a:t>
            </a:r>
            <a:endParaRPr sz="1800" dirty="0">
              <a:latin typeface="Trebuchet MS"/>
              <a:cs typeface="Trebuchet MS"/>
            </a:endParaRPr>
          </a:p>
          <a:p>
            <a:pPr marL="668020" lvl="1" indent="-306070">
              <a:lnSpc>
                <a:spcPct val="100000"/>
              </a:lnSpc>
              <a:spcBef>
                <a:spcPts val="15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800" spc="-15" dirty="0">
                <a:solidFill>
                  <a:srgbClr val="0070C0"/>
                </a:solidFill>
                <a:latin typeface="Trebuchet MS"/>
                <a:cs typeface="Trebuchet MS"/>
              </a:rPr>
              <a:t>B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inn</a:t>
            </a:r>
            <a:r>
              <a:rPr sz="1800" spc="-5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0070C0"/>
                </a:solidFill>
                <a:latin typeface="Trebuchet MS"/>
                <a:cs typeface="Trebuchet MS"/>
              </a:rPr>
              <a:t>ng</a:t>
            </a:r>
            <a:r>
              <a:rPr sz="180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un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upe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800" dirty="0">
              <a:latin typeface="Trebuchet MS"/>
              <a:cs typeface="Trebuchet MS"/>
            </a:endParaRPr>
          </a:p>
          <a:p>
            <a:pPr marL="668020" lvl="1" indent="-306070">
              <a:lnSpc>
                <a:spcPct val="100000"/>
              </a:lnSpc>
              <a:spcBef>
                <a:spcPts val="14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800" spc="-65" dirty="0">
                <a:solidFill>
                  <a:srgbClr val="0070C0"/>
                </a:solidFill>
                <a:latin typeface="Trebuchet MS"/>
                <a:cs typeface="Trebuchet MS"/>
              </a:rPr>
              <a:t>Histogram</a:t>
            </a:r>
            <a:r>
              <a:rPr sz="18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analysis</a:t>
            </a:r>
            <a:r>
              <a:rPr sz="1800" spc="-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(top-down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split,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unsupervised)</a:t>
            </a:r>
            <a:endParaRPr sz="1800" dirty="0">
              <a:latin typeface="Trebuchet MS"/>
              <a:cs typeface="Trebuchet MS"/>
            </a:endParaRPr>
          </a:p>
          <a:p>
            <a:pPr marL="668020" lvl="1" indent="-306070">
              <a:lnSpc>
                <a:spcPct val="100000"/>
              </a:lnSpc>
              <a:spcBef>
                <a:spcPts val="14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800" spc="-65" dirty="0">
                <a:solidFill>
                  <a:srgbClr val="0070C0"/>
                </a:solidFill>
                <a:latin typeface="Trebuchet MS"/>
                <a:cs typeface="Trebuchet MS"/>
              </a:rPr>
              <a:t>Clustering</a:t>
            </a:r>
            <a:r>
              <a:rPr sz="18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analysis</a:t>
            </a:r>
            <a:r>
              <a:rPr sz="18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(unsupervised,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top-down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split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bottom-up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merge)</a:t>
            </a:r>
            <a:endParaRPr sz="1800" dirty="0">
              <a:latin typeface="Trebuchet MS"/>
              <a:cs typeface="Trebuchet MS"/>
            </a:endParaRPr>
          </a:p>
          <a:p>
            <a:pPr marL="668020" lvl="1" indent="-306070">
              <a:lnSpc>
                <a:spcPct val="100000"/>
              </a:lnSpc>
              <a:spcBef>
                <a:spcPts val="14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800" spc="60" dirty="0">
                <a:solidFill>
                  <a:srgbClr val="0070C0"/>
                </a:solidFill>
                <a:latin typeface="Trebuchet MS"/>
                <a:cs typeface="Trebuchet MS"/>
              </a:rPr>
              <a:t>De</a:t>
            </a:r>
            <a:r>
              <a:rPr sz="1800" spc="-110" dirty="0">
                <a:solidFill>
                  <a:srgbClr val="0070C0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800" spc="15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sz="1800" spc="-75" dirty="0">
                <a:solidFill>
                  <a:srgbClr val="0070C0"/>
                </a:solidFill>
                <a:latin typeface="Trebuchet MS"/>
                <a:cs typeface="Trebuchet MS"/>
              </a:rPr>
              <a:t>-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0070C0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0070C0"/>
                </a:solidFill>
                <a:latin typeface="Trebuchet MS"/>
                <a:cs typeface="Trebuchet MS"/>
              </a:rPr>
              <a:t>ee</a:t>
            </a:r>
            <a:r>
              <a:rPr sz="18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sz="1800" spc="-140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800" spc="-155" dirty="0">
                <a:solidFill>
                  <a:srgbClr val="0070C0"/>
                </a:solidFill>
                <a:latin typeface="Trebuchet MS"/>
                <a:cs typeface="Trebuchet MS"/>
              </a:rPr>
              <a:t>l</a:t>
            </a:r>
            <a:r>
              <a:rPr sz="1800" spc="-105" dirty="0">
                <a:solidFill>
                  <a:srgbClr val="0070C0"/>
                </a:solidFill>
                <a:latin typeface="Trebuchet MS"/>
                <a:cs typeface="Trebuchet MS"/>
              </a:rPr>
              <a:t>y</a:t>
            </a:r>
            <a:r>
              <a:rPr sz="1800" spc="-5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upe</a:t>
            </a:r>
            <a:r>
              <a:rPr sz="18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800" dirty="0">
              <a:latin typeface="Trebuchet MS"/>
              <a:cs typeface="Trebuchet MS"/>
            </a:endParaRPr>
          </a:p>
          <a:p>
            <a:pPr marL="668020" lvl="1" indent="-306070">
              <a:lnSpc>
                <a:spcPct val="100000"/>
              </a:lnSpc>
              <a:spcBef>
                <a:spcPts val="15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800" spc="-55" dirty="0">
                <a:solidFill>
                  <a:srgbClr val="0070C0"/>
                </a:solidFill>
                <a:latin typeface="Trebuchet MS"/>
                <a:cs typeface="Trebuchet MS"/>
              </a:rPr>
              <a:t>Correlation</a:t>
            </a:r>
            <a:r>
              <a:rPr sz="18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0070C0"/>
                </a:solidFill>
                <a:latin typeface="Trebuchet MS"/>
                <a:cs typeface="Trebuchet MS"/>
              </a:rPr>
              <a:t>(e.g.,</a:t>
            </a:r>
            <a:r>
              <a:rPr sz="1800" spc="-21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0070C0"/>
                </a:solidFill>
                <a:latin typeface="Symbol"/>
                <a:cs typeface="Symbol"/>
              </a:rPr>
              <a:t></a:t>
            </a:r>
            <a:r>
              <a:rPr sz="1800" spc="-60" baseline="23148" dirty="0">
                <a:solidFill>
                  <a:srgbClr val="0070C0"/>
                </a:solidFill>
                <a:latin typeface="Trebuchet MS"/>
                <a:cs typeface="Trebuchet MS"/>
              </a:rPr>
              <a:t>2</a:t>
            </a:r>
            <a:r>
              <a:rPr sz="1800" spc="-40" dirty="0">
                <a:solidFill>
                  <a:srgbClr val="0070C0"/>
                </a:solidFill>
                <a:latin typeface="Trebuchet MS"/>
                <a:cs typeface="Trebuchet MS"/>
              </a:rPr>
              <a:t>)</a:t>
            </a:r>
            <a:r>
              <a:rPr sz="1800" spc="-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0070C0"/>
                </a:solidFill>
                <a:latin typeface="Trebuchet MS"/>
                <a:cs typeface="Trebuchet MS"/>
              </a:rPr>
              <a:t>analysis</a:t>
            </a:r>
            <a:r>
              <a:rPr sz="18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(unsupervised,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bottom-up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merge)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198755" rIns="0" bIns="0" rtlCol="0">
            <a:spAutoFit/>
          </a:bodyPr>
          <a:lstStyle/>
          <a:p>
            <a:pPr marL="224154" marR="1172210">
              <a:lnSpc>
                <a:spcPct val="100000"/>
              </a:lnSpc>
              <a:spcBef>
                <a:spcPts val="1565"/>
              </a:spcBef>
            </a:pPr>
            <a:r>
              <a:rPr sz="3000" b="0" spc="110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r>
              <a:rPr sz="30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0" spc="4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0" spc="8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30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0" spc="-245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3000" b="0" spc="-8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0" spc="3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00" b="0" spc="4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00" b="0" spc="65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3000" b="0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0" spc="-7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3000" b="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00" b="0" spc="10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00" b="0" spc="4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0" spc="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0" spc="4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0" spc="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0" spc="-3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00" b="0" spc="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000" b="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00" b="0" spc="-8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4253" y="3822420"/>
            <a:ext cx="2628265" cy="228600"/>
          </a:xfrm>
          <a:custGeom>
            <a:avLst/>
            <a:gdLst/>
            <a:ahLst/>
            <a:cxnLst/>
            <a:rect l="l" t="t" r="r" b="b"/>
            <a:pathLst>
              <a:path w="2628265" h="228600">
                <a:moveTo>
                  <a:pt x="2628265" y="0"/>
                </a:moveTo>
                <a:lnTo>
                  <a:pt x="2628265" y="0"/>
                </a:lnTo>
                <a:lnTo>
                  <a:pt x="0" y="0"/>
                </a:lnTo>
                <a:lnTo>
                  <a:pt x="0" y="228600"/>
                </a:lnTo>
                <a:lnTo>
                  <a:pt x="2628265" y="228600"/>
                </a:lnTo>
                <a:lnTo>
                  <a:pt x="262826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6669" y="2107184"/>
            <a:ext cx="7192009" cy="3503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14629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03530" algn="l"/>
              </a:tabLst>
            </a:pP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Classification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analysis)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CCF3"/>
              </a:buClr>
              <a:buFont typeface="Cambria"/>
              <a:buChar char="◾"/>
            </a:pPr>
            <a:endParaRPr sz="1350">
              <a:latin typeface="Trebuchet MS"/>
              <a:cs typeface="Trebuchet MS"/>
            </a:endParaRPr>
          </a:p>
          <a:p>
            <a:pPr marL="718820" lvl="1" indent="-30670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718185" algn="l"/>
                <a:tab pos="718820" algn="l"/>
              </a:tabLst>
            </a:pP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Supervised: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Given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class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labels,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e.g.,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cancerous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vs.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benign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ECCF3"/>
              </a:buClr>
              <a:buFont typeface="Cambria"/>
              <a:buChar char="◾"/>
            </a:pPr>
            <a:endParaRPr sz="1300">
              <a:latin typeface="Verdana"/>
              <a:cs typeface="Verdana"/>
            </a:endParaRPr>
          </a:p>
          <a:p>
            <a:pPr marL="718820" lvl="1" indent="-306705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718185" algn="l"/>
                <a:tab pos="718820" algn="l"/>
              </a:tabLst>
            </a:pP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27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i="1" spc="-15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400" i="1" spc="-14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21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i="1" spc="-18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i="1" spc="-15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400" i="1" spc="-13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400" i="1" spc="-17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400" i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lit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z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ECCF3"/>
              </a:buClr>
              <a:buFont typeface="Cambria"/>
              <a:buChar char="◾"/>
            </a:pPr>
            <a:endParaRPr sz="1250">
              <a:latin typeface="Verdana"/>
              <a:cs typeface="Verdana"/>
            </a:endParaRPr>
          </a:p>
          <a:p>
            <a:pPr marL="718820" lvl="1" indent="-306705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718185" algn="l"/>
                <a:tab pos="718820" algn="l"/>
              </a:tabLst>
            </a:pPr>
            <a:r>
              <a:rPr sz="1400" spc="-2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p-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ec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75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lit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ECCF3"/>
              </a:buClr>
              <a:buFont typeface="Cambria"/>
              <a:buChar char="◾"/>
            </a:pPr>
            <a:endParaRPr sz="1350">
              <a:latin typeface="Verdana"/>
              <a:cs typeface="Verdana"/>
            </a:endParaRPr>
          </a:p>
          <a:p>
            <a:pPr marL="303530" indent="-214629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03530" algn="l"/>
              </a:tabLst>
            </a:pPr>
            <a:r>
              <a:rPr sz="1500" b="1" spc="-114" dirty="0">
                <a:solidFill>
                  <a:srgbClr val="212745"/>
                </a:solidFill>
                <a:latin typeface="Verdana"/>
                <a:cs typeface="Verdana"/>
              </a:rPr>
              <a:t>Correlation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analysis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Chi-merge: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Corbel"/>
                <a:cs typeface="Corbel"/>
              </a:rPr>
              <a:t>χ</a:t>
            </a:r>
            <a:r>
              <a:rPr sz="1500" spc="-104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-based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discretization)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ECCF3"/>
              </a:buClr>
              <a:buFont typeface="Cambria"/>
              <a:buChar char="◾"/>
            </a:pPr>
            <a:endParaRPr sz="1450">
              <a:latin typeface="Trebuchet MS"/>
              <a:cs typeface="Trebuchet MS"/>
            </a:endParaRPr>
          </a:p>
          <a:p>
            <a:pPr marL="718820" lvl="1" indent="-306705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718185" algn="l"/>
                <a:tab pos="718820" algn="l"/>
              </a:tabLst>
            </a:pPr>
            <a:r>
              <a:rPr sz="1400" spc="-2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ed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6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 marL="718185" marR="30480" lvl="1" indent="-306070">
              <a:lnSpc>
                <a:spcPct val="135700"/>
              </a:lnSpc>
              <a:spcBef>
                <a:spcPts val="10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718185" algn="l"/>
                <a:tab pos="718820" algn="l"/>
              </a:tabLst>
            </a:pP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Bottom-up</a:t>
            </a:r>
            <a:r>
              <a:rPr sz="1400" spc="-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merge: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find</a:t>
            </a:r>
            <a:r>
              <a:rPr sz="14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best</a:t>
            </a:r>
            <a:r>
              <a:rPr sz="1400" spc="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neighboring</a:t>
            </a:r>
            <a:r>
              <a:rPr sz="1400" spc="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intervals</a:t>
            </a:r>
            <a:r>
              <a:rPr sz="1400" spc="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(those</a:t>
            </a:r>
            <a:r>
              <a:rPr sz="1400" spc="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having</a:t>
            </a:r>
            <a:r>
              <a:rPr sz="1400" spc="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similar</a:t>
            </a:r>
            <a:r>
              <a:rPr sz="1400" spc="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distributions</a:t>
            </a:r>
            <a:r>
              <a:rPr sz="1400" spc="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of </a:t>
            </a:r>
            <a:r>
              <a:rPr sz="1400" spc="-4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Corbel"/>
                <a:cs typeface="Corbel"/>
              </a:rPr>
              <a:t>χ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2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va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)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3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30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ECCF3"/>
              </a:buClr>
              <a:buFont typeface="Cambria"/>
              <a:buChar char="◾"/>
            </a:pPr>
            <a:endParaRPr sz="1300">
              <a:latin typeface="Verdana"/>
              <a:cs typeface="Verdana"/>
            </a:endParaRPr>
          </a:p>
          <a:p>
            <a:pPr marL="718820" lvl="1" indent="-306705">
              <a:lnSpc>
                <a:spcPct val="100000"/>
              </a:lnSpc>
              <a:buClr>
                <a:srgbClr val="5ECCF3"/>
              </a:buClr>
              <a:buSzPct val="85714"/>
              <a:buFont typeface="Cambria"/>
              <a:buChar char="◾"/>
              <a:tabLst>
                <a:tab pos="718185" algn="l"/>
                <a:tab pos="718820" algn="l"/>
              </a:tabLst>
            </a:pP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Merge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performed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recursively,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until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predefined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stopping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condition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365" y="5804352"/>
            <a:ext cx="200660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ahoma"/>
                <a:cs typeface="Tahoma"/>
              </a:rPr>
              <a:t>29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28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7693" y="2472478"/>
            <a:ext cx="4691884" cy="2349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UNSUPERVISED</a:t>
            </a:r>
            <a:r>
              <a:rPr sz="28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05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1789" y="4994148"/>
            <a:ext cx="558736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b="1" spc="-25" dirty="0">
                <a:latin typeface="Arial"/>
                <a:cs typeface="Arial"/>
              </a:rPr>
              <a:t>Data consists </a:t>
            </a:r>
            <a:r>
              <a:rPr sz="1400" b="1" spc="-15" dirty="0">
                <a:latin typeface="Arial"/>
                <a:cs typeface="Arial"/>
              </a:rPr>
              <a:t>of </a:t>
            </a:r>
            <a:r>
              <a:rPr sz="1400" b="1" spc="-20" dirty="0">
                <a:latin typeface="Arial"/>
                <a:cs typeface="Arial"/>
              </a:rPr>
              <a:t>four </a:t>
            </a:r>
            <a:r>
              <a:rPr sz="1400" b="1" spc="-25" dirty="0">
                <a:latin typeface="Arial"/>
                <a:cs typeface="Arial"/>
              </a:rPr>
              <a:t>groups </a:t>
            </a:r>
            <a:r>
              <a:rPr sz="1400" b="1" spc="-15" dirty="0">
                <a:latin typeface="Arial"/>
                <a:cs typeface="Arial"/>
              </a:rPr>
              <a:t>of </a:t>
            </a:r>
            <a:r>
              <a:rPr sz="1400" b="1" spc="-25" dirty="0">
                <a:latin typeface="Arial"/>
                <a:cs typeface="Arial"/>
              </a:rPr>
              <a:t>points </a:t>
            </a:r>
            <a:r>
              <a:rPr sz="1400" b="1" spc="-20" dirty="0">
                <a:latin typeface="Arial"/>
                <a:cs typeface="Arial"/>
              </a:rPr>
              <a:t>and two </a:t>
            </a:r>
            <a:r>
              <a:rPr sz="1400" b="1" spc="-25" dirty="0">
                <a:latin typeface="Arial"/>
                <a:cs typeface="Arial"/>
              </a:rPr>
              <a:t>outliers. Data </a:t>
            </a:r>
            <a:r>
              <a:rPr sz="1400" b="1" spc="-10" dirty="0">
                <a:latin typeface="Arial"/>
                <a:cs typeface="Arial"/>
              </a:rPr>
              <a:t>is </a:t>
            </a:r>
            <a:r>
              <a:rPr sz="1400" b="1" spc="-30" dirty="0">
                <a:latin typeface="Arial"/>
                <a:cs typeface="Arial"/>
              </a:rPr>
              <a:t>one-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dimensional, </a:t>
            </a:r>
            <a:r>
              <a:rPr sz="1400" b="1" spc="-25" dirty="0">
                <a:latin typeface="Arial"/>
                <a:cs typeface="Arial"/>
              </a:rPr>
              <a:t>but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random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component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added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reduce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overlap.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UNSUPERVISED</a:t>
            </a:r>
            <a:r>
              <a:rPr sz="28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05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043" y="2290390"/>
            <a:ext cx="5185767" cy="26012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78914" y="5147564"/>
            <a:ext cx="593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6600"/>
                </a:solidFill>
                <a:latin typeface="Arial"/>
                <a:cs typeface="Arial"/>
              </a:rPr>
              <a:t>Equal</a:t>
            </a:r>
            <a:r>
              <a:rPr sz="1800" b="1" spc="-10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6600"/>
                </a:solidFill>
                <a:latin typeface="Arial"/>
                <a:cs typeface="Arial"/>
              </a:rPr>
              <a:t>interval width </a:t>
            </a:r>
            <a:r>
              <a:rPr sz="1800" b="1" spc="-5" dirty="0">
                <a:latin typeface="Arial"/>
                <a:cs typeface="Arial"/>
              </a:rPr>
              <a:t>approach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obtain </a:t>
            </a:r>
            <a:r>
              <a:rPr sz="1800" b="1" dirty="0">
                <a:latin typeface="Arial"/>
                <a:cs typeface="Arial"/>
              </a:rPr>
              <a:t>4</a:t>
            </a:r>
            <a:r>
              <a:rPr sz="1800" b="1" spc="-5" dirty="0">
                <a:latin typeface="Arial"/>
                <a:cs typeface="Arial"/>
              </a:rPr>
              <a:t> values.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0075" y="2238892"/>
            <a:ext cx="5253476" cy="26471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UNSUPERVISED</a:t>
            </a:r>
            <a:r>
              <a:rPr sz="28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05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0131" y="5147564"/>
            <a:ext cx="555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6600"/>
                </a:solidFill>
                <a:latin typeface="Arial"/>
                <a:cs typeface="Arial"/>
              </a:rPr>
              <a:t>Equal</a:t>
            </a:r>
            <a:r>
              <a:rPr sz="1800" b="1" spc="-10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6600"/>
                </a:solidFill>
                <a:latin typeface="Arial"/>
                <a:cs typeface="Arial"/>
              </a:rPr>
              <a:t>frequency </a:t>
            </a:r>
            <a:r>
              <a:rPr sz="1800" b="1" spc="-5" dirty="0">
                <a:latin typeface="Arial"/>
                <a:cs typeface="Arial"/>
              </a:rPr>
              <a:t>approach used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5" dirty="0">
                <a:latin typeface="Arial"/>
                <a:cs typeface="Arial"/>
              </a:rPr>
              <a:t> obtain</a:t>
            </a:r>
            <a:r>
              <a:rPr sz="1800" b="1" dirty="0">
                <a:latin typeface="Arial"/>
                <a:cs typeface="Arial"/>
              </a:rPr>
              <a:t> 4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0992" y="2236584"/>
            <a:ext cx="5254574" cy="26321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UNSUPERVISED</a:t>
            </a:r>
            <a:r>
              <a:rPr sz="28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05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3044" y="5147564"/>
            <a:ext cx="414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6600"/>
                </a:solidFill>
                <a:latin typeface="Arial"/>
                <a:cs typeface="Arial"/>
              </a:rPr>
              <a:t>K-means</a:t>
            </a:r>
            <a:r>
              <a:rPr sz="1800" b="1" spc="-15" dirty="0">
                <a:solidFill>
                  <a:srgbClr val="CC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approach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obtain </a:t>
            </a:r>
            <a:r>
              <a:rPr sz="1800" b="1" dirty="0">
                <a:latin typeface="Arial"/>
                <a:cs typeface="Arial"/>
              </a:rPr>
              <a:t>4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1765" y="5804408"/>
            <a:ext cx="149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ahoma"/>
                <a:cs typeface="Tahoma"/>
              </a:rPr>
              <a:t>34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7810" rIns="0" bIns="0" rtlCol="0">
            <a:spAutoFit/>
          </a:bodyPr>
          <a:lstStyle/>
          <a:p>
            <a:pPr marL="441325" marR="830580">
              <a:lnSpc>
                <a:spcPct val="101400"/>
              </a:lnSpc>
              <a:spcBef>
                <a:spcPts val="2030"/>
              </a:spcBef>
            </a:pP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UNSUPERVISED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05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(BINNING </a:t>
            </a:r>
            <a:r>
              <a:rPr sz="2800" b="0" spc="-8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19" y="2313116"/>
            <a:ext cx="2580934" cy="13481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7931" y="2308278"/>
            <a:ext cx="2819910" cy="14146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9382" y="4062124"/>
            <a:ext cx="2628729" cy="14323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5860" y="3752088"/>
            <a:ext cx="319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D</a:t>
            </a:r>
            <a:r>
              <a:rPr sz="1100" b="1" spc="-25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7184" y="3791711"/>
            <a:ext cx="12858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Equ</a:t>
            </a:r>
            <a:r>
              <a:rPr sz="1100" b="1" spc="-2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35" dirty="0">
                <a:latin typeface="Arial"/>
                <a:cs typeface="Arial"/>
              </a:rPr>
              <a:t>n</a:t>
            </a:r>
            <a:r>
              <a:rPr sz="1100" b="1" spc="-20" dirty="0">
                <a:latin typeface="Arial"/>
                <a:cs typeface="Arial"/>
              </a:rPr>
              <a:t>t</a:t>
            </a:r>
            <a:r>
              <a:rPr sz="1100" b="1" spc="-25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r</a:t>
            </a:r>
            <a:r>
              <a:rPr sz="1100" b="1" spc="-25" dirty="0">
                <a:latin typeface="Arial"/>
                <a:cs typeface="Arial"/>
              </a:rPr>
              <a:t>va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w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35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9884" y="3982237"/>
            <a:ext cx="56896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</a:pPr>
            <a:r>
              <a:rPr sz="1100" b="1" spc="-20" dirty="0">
                <a:latin typeface="Arial"/>
                <a:cs typeface="Arial"/>
              </a:rPr>
              <a:t>(</a:t>
            </a:r>
            <a:r>
              <a:rPr sz="1100" b="1" spc="-35" dirty="0">
                <a:latin typeface="Arial"/>
                <a:cs typeface="Arial"/>
              </a:rPr>
              <a:t>b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35" dirty="0">
                <a:latin typeface="Arial"/>
                <a:cs typeface="Arial"/>
              </a:rPr>
              <a:t>nn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35" dirty="0">
                <a:latin typeface="Arial"/>
                <a:cs typeface="Arial"/>
              </a:rPr>
              <a:t>ng</a:t>
            </a:r>
            <a:r>
              <a:rPr sz="1100" b="1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7235" y="5638800"/>
            <a:ext cx="1667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Equ</a:t>
            </a:r>
            <a:r>
              <a:rPr sz="1100" b="1" spc="-2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fr</a:t>
            </a:r>
            <a:r>
              <a:rPr sz="1100" b="1" spc="-25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qu</a:t>
            </a:r>
            <a:r>
              <a:rPr sz="1100" b="1" spc="-25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n</a:t>
            </a:r>
            <a:r>
              <a:rPr sz="1100" b="1" spc="-2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y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(</a:t>
            </a:r>
            <a:r>
              <a:rPr sz="1100" b="1" spc="-35" dirty="0">
                <a:latin typeface="Arial"/>
                <a:cs typeface="Arial"/>
              </a:rPr>
              <a:t>b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35" dirty="0">
                <a:latin typeface="Arial"/>
                <a:cs typeface="Arial"/>
              </a:rPr>
              <a:t>nn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35" dirty="0">
                <a:latin typeface="Arial"/>
                <a:cs typeface="Arial"/>
              </a:rPr>
              <a:t>ng</a:t>
            </a:r>
            <a:r>
              <a:rPr sz="1100" b="1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7811" y="4081119"/>
            <a:ext cx="2933856" cy="14146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30979" y="5590032"/>
            <a:ext cx="22136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K</a:t>
            </a:r>
            <a:r>
              <a:rPr sz="1100" b="1" spc="-20" dirty="0">
                <a:latin typeface="Arial"/>
                <a:cs typeface="Arial"/>
              </a:rPr>
              <a:t>-</a:t>
            </a:r>
            <a:r>
              <a:rPr sz="1100" b="1" spc="-45" dirty="0">
                <a:latin typeface="Arial"/>
                <a:cs typeface="Arial"/>
              </a:rPr>
              <a:t>m</a:t>
            </a:r>
            <a:r>
              <a:rPr sz="1100" b="1" spc="-25" dirty="0">
                <a:latin typeface="Arial"/>
                <a:cs typeface="Arial"/>
              </a:rPr>
              <a:t>ea</a:t>
            </a:r>
            <a:r>
              <a:rPr sz="1100" b="1" spc="-3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c</a:t>
            </a:r>
            <a:r>
              <a:rPr sz="1100" b="1" spc="-20" dirty="0">
                <a:latin typeface="Arial"/>
                <a:cs typeface="Arial"/>
              </a:rPr>
              <a:t>l</a:t>
            </a:r>
            <a:r>
              <a:rPr sz="1100" b="1" spc="-35" dirty="0">
                <a:latin typeface="Arial"/>
                <a:cs typeface="Arial"/>
              </a:rPr>
              <a:t>u</a:t>
            </a:r>
            <a:r>
              <a:rPr sz="1100" b="1" spc="-25" dirty="0">
                <a:latin typeface="Arial"/>
                <a:cs typeface="Arial"/>
              </a:rPr>
              <a:t>s</a:t>
            </a:r>
            <a:r>
              <a:rPr sz="1100" b="1" spc="-20" dirty="0">
                <a:latin typeface="Arial"/>
                <a:cs typeface="Arial"/>
              </a:rPr>
              <a:t>t</a:t>
            </a:r>
            <a:r>
              <a:rPr sz="1100" b="1" spc="-25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ri</a:t>
            </a:r>
            <a:r>
              <a:rPr sz="1100" b="1" spc="-3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l</a:t>
            </a:r>
            <a:r>
              <a:rPr sz="1100" b="1" spc="-25" dirty="0">
                <a:latin typeface="Arial"/>
                <a:cs typeface="Arial"/>
              </a:rPr>
              <a:t>ea</a:t>
            </a:r>
            <a:r>
              <a:rPr sz="1100" b="1" spc="-35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b</a:t>
            </a:r>
            <a:r>
              <a:rPr sz="1100" b="1" spc="-25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tt</a:t>
            </a:r>
            <a:r>
              <a:rPr sz="1100" b="1" spc="-2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  </a:t>
            </a:r>
            <a:r>
              <a:rPr sz="1100" b="1" spc="-25" dirty="0">
                <a:latin typeface="Arial"/>
                <a:cs typeface="Arial"/>
              </a:rPr>
              <a:t>results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546735">
              <a:lnSpc>
                <a:spcPct val="101400"/>
              </a:lnSpc>
              <a:spcBef>
                <a:spcPts val="1980"/>
              </a:spcBef>
            </a:pP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140" dirty="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0" dirty="0">
                <a:solidFill>
                  <a:srgbClr val="FFFFFF"/>
                </a:solidFill>
                <a:latin typeface="Trebuchet MS"/>
                <a:cs typeface="Trebuchet MS"/>
              </a:rPr>
              <a:t>IZ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365" dirty="0">
                <a:solidFill>
                  <a:srgbClr val="FFFFFF"/>
                </a:solidFill>
                <a:latin typeface="Trebuchet MS"/>
                <a:cs typeface="Trebuchet MS"/>
              </a:rPr>
              <a:t>.  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CLUSTERING)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236" y="2593422"/>
            <a:ext cx="6523528" cy="20250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1609" y="723898"/>
            <a:ext cx="2777490" cy="5666740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281940" marR="603885">
              <a:lnSpc>
                <a:spcPts val="2090"/>
              </a:lnSpc>
              <a:spcBef>
                <a:spcPts val="1380"/>
              </a:spcBef>
            </a:pP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FORMS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05" dirty="0">
                <a:solidFill>
                  <a:srgbClr val="FFFFFF"/>
                </a:solidFill>
                <a:latin typeface="Trebuchet MS"/>
                <a:cs typeface="Trebuchet MS"/>
              </a:rPr>
              <a:t>DISCRETIZATION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SUPERVISED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5" dirty="0">
                <a:solidFill>
                  <a:srgbClr val="FFFFFF"/>
                </a:solidFill>
                <a:latin typeface="Trebuchet MS"/>
                <a:cs typeface="Trebuchet MS"/>
              </a:rPr>
              <a:t>SETTINGS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170" y="2451608"/>
            <a:ext cx="719455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508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Many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work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best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both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independent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dependent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variables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few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endParaRPr sz="1500" dirty="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give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illustration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usefulness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discretization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following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example.</a:t>
            </a:r>
            <a:endParaRPr sz="15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962" y="3630697"/>
            <a:ext cx="4394786" cy="24767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4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0" spc="50" dirty="0">
                <a:solidFill>
                  <a:srgbClr val="FFFFFF"/>
                </a:solidFill>
                <a:latin typeface="Trebuchet MS"/>
                <a:cs typeface="Trebuchet MS"/>
              </a:rPr>
              <a:t>IM</a:t>
            </a:r>
            <a:r>
              <a:rPr sz="2400" b="0" spc="-114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b="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b="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65" dirty="0">
                <a:solidFill>
                  <a:srgbClr val="FFFFFF"/>
                </a:solidFill>
                <a:latin typeface="Trebuchet MS"/>
                <a:cs typeface="Trebuchet MS"/>
              </a:rPr>
              <a:t>DIS</a:t>
            </a:r>
            <a:r>
              <a:rPr sz="2400" b="0" spc="2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400" b="0" spc="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0" spc="-15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sz="2400" b="0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b="0" spc="10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400" b="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0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0" spc="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400" b="0" spc="2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400" b="0" spc="3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b="0" spc="-36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400" b="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400" b="0" spc="1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b="0" spc="3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b="0" spc="1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b="0" spc="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421128"/>
            <a:ext cx="7433945" cy="330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90" dirty="0">
                <a:solidFill>
                  <a:srgbClr val="0070C0"/>
                </a:solidFill>
                <a:latin typeface="Trebuchet MS"/>
                <a:cs typeface="Trebuchet MS"/>
              </a:rPr>
              <a:t>Equ</a:t>
            </a:r>
            <a:r>
              <a:rPr sz="1500" spc="-95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0070C0"/>
                </a:solidFill>
                <a:latin typeface="Trebuchet MS"/>
                <a:cs typeface="Trebuchet MS"/>
              </a:rPr>
              <a:t>l</a:t>
            </a:r>
            <a:r>
              <a:rPr sz="1500" spc="-70" dirty="0">
                <a:solidFill>
                  <a:srgbClr val="0070C0"/>
                </a:solidFill>
                <a:latin typeface="Trebuchet MS"/>
                <a:cs typeface="Trebuchet MS"/>
              </a:rPr>
              <a:t>-</a:t>
            </a:r>
            <a:r>
              <a:rPr sz="1500" spc="-45" dirty="0">
                <a:solidFill>
                  <a:srgbClr val="0070C0"/>
                </a:solidFill>
                <a:latin typeface="Trebuchet MS"/>
                <a:cs typeface="Trebuchet MS"/>
              </a:rPr>
              <a:t>w</a:t>
            </a:r>
            <a:r>
              <a:rPr sz="1500" spc="-10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500" spc="-80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500" spc="-10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500" spc="-70" dirty="0">
                <a:solidFill>
                  <a:srgbClr val="0070C0"/>
                </a:solidFill>
                <a:latin typeface="Trebuchet MS"/>
                <a:cs typeface="Trebuchet MS"/>
              </a:rPr>
              <a:t>h</a:t>
            </a:r>
            <a:r>
              <a:rPr sz="15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40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Divides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range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i="1" spc="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i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intervals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of</a:t>
            </a: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equal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size:</a:t>
            </a:r>
            <a:r>
              <a:rPr sz="13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39513E"/>
                </a:solidFill>
                <a:latin typeface="Verdana"/>
                <a:cs typeface="Verdana"/>
              </a:rPr>
              <a:t>uniform</a:t>
            </a:r>
            <a:r>
              <a:rPr sz="1300" spc="-125" dirty="0">
                <a:solidFill>
                  <a:srgbClr val="39513E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39513E"/>
                </a:solidFill>
                <a:latin typeface="Verdana"/>
                <a:cs typeface="Verdana"/>
              </a:rPr>
              <a:t>grid</a:t>
            </a:r>
            <a:endParaRPr sz="13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34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if </a:t>
            </a:r>
            <a:r>
              <a:rPr sz="1300" i="1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i="1" spc="-75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00"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lowest</a:t>
            </a: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highest</a:t>
            </a: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3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attribute,</a:t>
            </a:r>
            <a:r>
              <a:rPr sz="1300" spc="-2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width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3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intervals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Verdana"/>
                <a:cs typeface="Verdana"/>
              </a:rPr>
              <a:t>will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15" dirty="0">
                <a:solidFill>
                  <a:srgbClr val="212745"/>
                </a:solidFill>
                <a:latin typeface="Verdana"/>
                <a:cs typeface="Verdana"/>
              </a:rPr>
              <a:t>be:</a:t>
            </a:r>
            <a:r>
              <a:rPr sz="1300" spc="-2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i="1" spc="9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3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305" dirty="0">
                <a:solidFill>
                  <a:srgbClr val="212745"/>
                </a:solidFill>
                <a:latin typeface="Verdana"/>
                <a:cs typeface="Verdana"/>
              </a:rPr>
              <a:t>=</a:t>
            </a:r>
            <a:r>
              <a:rPr sz="13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(</a:t>
            </a:r>
            <a:r>
              <a:rPr sz="1300" i="1" spc="-13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3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–</a:t>
            </a:r>
            <a:r>
              <a:rPr sz="1300" i="1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)/</a:t>
            </a:r>
            <a:r>
              <a:rPr sz="1300" i="1" spc="-155" dirty="0">
                <a:solidFill>
                  <a:srgbClr val="212745"/>
                </a:solidFill>
                <a:latin typeface="Trebuchet MS"/>
                <a:cs typeface="Trebuchet MS"/>
              </a:rPr>
              <a:t>N.</a:t>
            </a:r>
            <a:endParaRPr sz="13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34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most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straightforward,</a:t>
            </a:r>
            <a:r>
              <a:rPr sz="1300" spc="-2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but</a:t>
            </a: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outliers </a:t>
            </a:r>
            <a:r>
              <a:rPr sz="1300" spc="-260" dirty="0">
                <a:solidFill>
                  <a:srgbClr val="212745"/>
                </a:solidFill>
                <a:latin typeface="Verdana"/>
                <a:cs typeface="Verdana"/>
              </a:rPr>
              <a:t>may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dominate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presentation</a:t>
            </a:r>
            <a:endParaRPr sz="13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32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254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3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18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endParaRPr sz="13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ECCF3"/>
              </a:buClr>
              <a:buFont typeface="Cambria"/>
              <a:buChar char="◾"/>
            </a:pPr>
            <a:endParaRPr sz="15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90" dirty="0">
                <a:solidFill>
                  <a:srgbClr val="0070C0"/>
                </a:solidFill>
                <a:latin typeface="Trebuchet MS"/>
                <a:cs typeface="Trebuchet MS"/>
              </a:rPr>
              <a:t>Equ</a:t>
            </a:r>
            <a:r>
              <a:rPr sz="1500" spc="-95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0070C0"/>
                </a:solidFill>
                <a:latin typeface="Trebuchet MS"/>
                <a:cs typeface="Trebuchet MS"/>
              </a:rPr>
              <a:t>l</a:t>
            </a:r>
            <a:r>
              <a:rPr sz="1500" spc="-70" dirty="0">
                <a:solidFill>
                  <a:srgbClr val="0070C0"/>
                </a:solidFill>
                <a:latin typeface="Trebuchet MS"/>
                <a:cs typeface="Trebuchet MS"/>
              </a:rPr>
              <a:t>-</a:t>
            </a:r>
            <a:r>
              <a:rPr sz="1500" spc="-80" dirty="0">
                <a:solidFill>
                  <a:srgbClr val="0070C0"/>
                </a:solidFill>
                <a:latin typeface="Trebuchet MS"/>
                <a:cs typeface="Trebuchet MS"/>
              </a:rPr>
              <a:t>d</a:t>
            </a:r>
            <a:r>
              <a:rPr sz="1500" spc="-11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500" spc="-95" dirty="0">
                <a:solidFill>
                  <a:srgbClr val="0070C0"/>
                </a:solidFill>
                <a:latin typeface="Trebuchet MS"/>
                <a:cs typeface="Trebuchet MS"/>
              </a:rPr>
              <a:t>pt</a:t>
            </a:r>
            <a:r>
              <a:rPr sz="1500" spc="-70" dirty="0">
                <a:solidFill>
                  <a:srgbClr val="0070C0"/>
                </a:solidFill>
                <a:latin typeface="Trebuchet MS"/>
                <a:cs typeface="Trebuchet MS"/>
              </a:rPr>
              <a:t>h</a:t>
            </a:r>
            <a:r>
              <a:rPr sz="15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qu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40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Divides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range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into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i="1" spc="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300" i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intervals,</a:t>
            </a:r>
            <a:r>
              <a:rPr sz="13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containing</a:t>
            </a:r>
            <a:r>
              <a:rPr sz="13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approximately</a:t>
            </a:r>
            <a:r>
              <a:rPr sz="13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15" dirty="0">
                <a:solidFill>
                  <a:srgbClr val="212745"/>
                </a:solidFill>
                <a:latin typeface="Verdana"/>
                <a:cs typeface="Verdana"/>
              </a:rPr>
              <a:t>same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3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samples</a:t>
            </a:r>
            <a:endParaRPr sz="13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34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spc="-2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229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300" spc="-24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300" spc="-229" dirty="0">
                <a:solidFill>
                  <a:srgbClr val="212745"/>
                </a:solidFill>
                <a:latin typeface="Verdana"/>
                <a:cs typeface="Verdana"/>
              </a:rPr>
              <a:t>ng</a:t>
            </a:r>
            <a:endParaRPr sz="13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34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19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26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300" spc="-26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28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ttr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c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tr</a:t>
            </a:r>
            <a:r>
              <a:rPr sz="1300" spc="-6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300" spc="-20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READING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47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3340100"/>
            <a:ext cx="3512820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nb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3: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6179" y="2692908"/>
            <a:ext cx="637540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000"/>
              </a:lnSpc>
              <a:spcBef>
                <a:spcPts val="100"/>
              </a:spcBef>
            </a:pPr>
            <a:r>
              <a:rPr sz="5000" b="0" spc="45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5000" b="0" spc="-2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000" b="0" spc="50" dirty="0">
                <a:solidFill>
                  <a:srgbClr val="000000"/>
                </a:solidFill>
                <a:latin typeface="Trebuchet MS"/>
                <a:cs typeface="Trebuchet MS"/>
              </a:rPr>
              <a:t>PREPROCESSING</a:t>
            </a:r>
            <a:endParaRPr sz="5000">
              <a:latin typeface="Trebuchet MS"/>
              <a:cs typeface="Trebuchet MS"/>
            </a:endParaRPr>
          </a:p>
          <a:p>
            <a:pPr algn="ctr">
              <a:lnSpc>
                <a:spcPts val="3960"/>
              </a:lnSpc>
            </a:pPr>
            <a:r>
              <a:rPr sz="3300" b="0" spc="265" dirty="0">
                <a:solidFill>
                  <a:srgbClr val="5ECCF3"/>
                </a:solidFill>
                <a:latin typeface="Trebuchet MS"/>
                <a:cs typeface="Trebuchet MS"/>
              </a:rPr>
              <a:t>D</a:t>
            </a:r>
            <a:r>
              <a:rPr sz="3300" b="0" spc="-85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3300" b="0" spc="-265" dirty="0">
                <a:solidFill>
                  <a:srgbClr val="5ECCF3"/>
                </a:solidFill>
                <a:latin typeface="Trebuchet MS"/>
                <a:cs typeface="Trebuchet MS"/>
              </a:rPr>
              <a:t>T</a:t>
            </a:r>
            <a:r>
              <a:rPr sz="3300" b="0" spc="250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3300" b="0" spc="-500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3300" b="0" spc="65" dirty="0">
                <a:solidFill>
                  <a:srgbClr val="5ECCF3"/>
                </a:solidFill>
                <a:latin typeface="Trebuchet MS"/>
                <a:cs typeface="Trebuchet MS"/>
              </a:rPr>
              <a:t>T</a:t>
            </a:r>
            <a:r>
              <a:rPr sz="3300" b="0" spc="60" dirty="0">
                <a:solidFill>
                  <a:srgbClr val="5ECCF3"/>
                </a:solidFill>
                <a:latin typeface="Trebuchet MS"/>
                <a:cs typeface="Trebuchet MS"/>
              </a:rPr>
              <a:t>R</a:t>
            </a:r>
            <a:r>
              <a:rPr sz="3300" b="0" spc="245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3300" b="0" spc="465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r>
              <a:rPr sz="3300" b="0" spc="-80" dirty="0">
                <a:solidFill>
                  <a:srgbClr val="5ECCF3"/>
                </a:solidFill>
                <a:latin typeface="Trebuchet MS"/>
                <a:cs typeface="Trebuchet MS"/>
              </a:rPr>
              <a:t>S</a:t>
            </a:r>
            <a:r>
              <a:rPr sz="3300" b="0" spc="-185" dirty="0">
                <a:solidFill>
                  <a:srgbClr val="5ECCF3"/>
                </a:solidFill>
                <a:latin typeface="Trebuchet MS"/>
                <a:cs typeface="Trebuchet MS"/>
              </a:rPr>
              <a:t>F</a:t>
            </a:r>
            <a:r>
              <a:rPr sz="3300" b="0" spc="484" dirty="0">
                <a:solidFill>
                  <a:srgbClr val="5ECCF3"/>
                </a:solidFill>
                <a:latin typeface="Trebuchet MS"/>
                <a:cs typeface="Trebuchet MS"/>
              </a:rPr>
              <a:t>O</a:t>
            </a:r>
            <a:r>
              <a:rPr sz="3300" b="0" spc="60" dirty="0">
                <a:solidFill>
                  <a:srgbClr val="5ECCF3"/>
                </a:solidFill>
                <a:latin typeface="Trebuchet MS"/>
                <a:cs typeface="Trebuchet MS"/>
              </a:rPr>
              <a:t>R</a:t>
            </a:r>
            <a:r>
              <a:rPr sz="3300" b="0" spc="229" dirty="0">
                <a:solidFill>
                  <a:srgbClr val="5ECCF3"/>
                </a:solidFill>
                <a:latin typeface="Trebuchet MS"/>
                <a:cs typeface="Trebuchet MS"/>
              </a:rPr>
              <a:t>M</a:t>
            </a:r>
            <a:r>
              <a:rPr sz="3300" b="0" spc="-85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3300" b="0" spc="65" dirty="0">
                <a:solidFill>
                  <a:srgbClr val="5ECCF3"/>
                </a:solidFill>
                <a:latin typeface="Trebuchet MS"/>
                <a:cs typeface="Trebuchet MS"/>
              </a:rPr>
              <a:t>T</a:t>
            </a:r>
            <a:r>
              <a:rPr sz="3300" b="0" spc="114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3300" b="0" spc="275" dirty="0">
                <a:solidFill>
                  <a:srgbClr val="5ECCF3"/>
                </a:solidFill>
                <a:latin typeface="Trebuchet MS"/>
                <a:cs typeface="Trebuchet MS"/>
              </a:rPr>
              <a:t>O</a:t>
            </a:r>
            <a:r>
              <a:rPr sz="3300" b="0" spc="470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2239264"/>
            <a:ext cx="6991350" cy="266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ts val="1430"/>
              </a:lnSpc>
              <a:spcBef>
                <a:spcPts val="10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spc="-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function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15" dirty="0">
                <a:solidFill>
                  <a:srgbClr val="212745"/>
                </a:solidFill>
                <a:latin typeface="Verdana"/>
                <a:cs typeface="Verdana"/>
              </a:rPr>
              <a:t>maps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entire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29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given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29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new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12745"/>
                </a:solidFill>
                <a:latin typeface="Verdana"/>
                <a:cs typeface="Verdana"/>
              </a:rPr>
              <a:t>set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replacement</a:t>
            </a:r>
            <a:r>
              <a:rPr sz="13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300">
              <a:latin typeface="Verdana"/>
              <a:cs typeface="Verdana"/>
            </a:endParaRPr>
          </a:p>
          <a:p>
            <a:pPr marL="318770">
              <a:lnSpc>
                <a:spcPts val="1430"/>
              </a:lnSpc>
            </a:pP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s.t.</a:t>
            </a:r>
            <a:r>
              <a:rPr sz="1300" spc="-2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Verdana"/>
                <a:cs typeface="Verdana"/>
              </a:rPr>
              <a:t>old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value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Verdana"/>
                <a:cs typeface="Verdana"/>
              </a:rPr>
              <a:t>can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212745"/>
                </a:solidFill>
                <a:latin typeface="Verdana"/>
                <a:cs typeface="Verdana"/>
              </a:rPr>
              <a:t>identified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3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60" dirty="0">
                <a:solidFill>
                  <a:srgbClr val="212745"/>
                </a:solidFill>
                <a:latin typeface="Verdana"/>
                <a:cs typeface="Verdana"/>
              </a:rPr>
              <a:t>new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values.</a:t>
            </a:r>
            <a:endParaRPr sz="1300">
              <a:latin typeface="Verdana"/>
              <a:cs typeface="Verdana"/>
            </a:endParaRPr>
          </a:p>
          <a:p>
            <a:pPr marL="318770" indent="-306070">
              <a:lnSpc>
                <a:spcPct val="100000"/>
              </a:lnSpc>
              <a:spcBef>
                <a:spcPts val="74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Methods</a:t>
            </a:r>
            <a:endParaRPr sz="1300">
              <a:latin typeface="Verdana"/>
              <a:cs typeface="Verdana"/>
            </a:endParaRPr>
          </a:p>
          <a:p>
            <a:pPr marL="561340" lvl="1" indent="-343535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2307"/>
              <a:buAutoNum type="arabicPeriod"/>
              <a:tabLst>
                <a:tab pos="560705" algn="l"/>
                <a:tab pos="561340" algn="l"/>
              </a:tabLst>
            </a:pPr>
            <a:r>
              <a:rPr sz="1300" b="1" spc="35" dirty="0">
                <a:solidFill>
                  <a:srgbClr val="212745"/>
                </a:solidFill>
                <a:latin typeface="Trebuchet MS"/>
                <a:cs typeface="Trebuchet MS"/>
              </a:rPr>
              <a:t>Smoothing</a:t>
            </a:r>
            <a:endParaRPr sz="1300">
              <a:latin typeface="Trebuchet MS"/>
              <a:cs typeface="Trebuchet MS"/>
            </a:endParaRPr>
          </a:p>
          <a:p>
            <a:pPr marL="912494" lvl="2" indent="-269875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1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fr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1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  <a:p>
            <a:pPr marL="912494" lvl="2" indent="-269875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Techniques: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binning,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regression,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endParaRPr sz="1100">
              <a:latin typeface="Trebuchet MS"/>
              <a:cs typeface="Trebuchet MS"/>
            </a:endParaRPr>
          </a:p>
          <a:p>
            <a:pPr marL="561340" lvl="1" indent="-343535">
              <a:lnSpc>
                <a:spcPct val="100000"/>
              </a:lnSpc>
              <a:spcBef>
                <a:spcPts val="785"/>
              </a:spcBef>
              <a:buClr>
                <a:srgbClr val="5ECCF3"/>
              </a:buClr>
              <a:buSzPct val="92307"/>
              <a:buAutoNum type="arabicPeriod"/>
              <a:tabLst>
                <a:tab pos="560705" algn="l"/>
                <a:tab pos="561340" algn="l"/>
              </a:tabLst>
            </a:pPr>
            <a:r>
              <a:rPr sz="1300" b="1" spc="-15" dirty="0">
                <a:solidFill>
                  <a:srgbClr val="212745"/>
                </a:solidFill>
                <a:latin typeface="Trebuchet MS"/>
                <a:cs typeface="Trebuchet MS"/>
              </a:rPr>
              <a:t>Attribute/feature</a:t>
            </a:r>
            <a:r>
              <a:rPr sz="1300" b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212745"/>
                </a:solidFill>
                <a:latin typeface="Trebuchet MS"/>
                <a:cs typeface="Trebuchet MS"/>
              </a:rPr>
              <a:t>construction</a:t>
            </a:r>
            <a:endParaRPr sz="1300">
              <a:latin typeface="Trebuchet MS"/>
              <a:cs typeface="Trebuchet MS"/>
            </a:endParaRPr>
          </a:p>
          <a:p>
            <a:pPr marL="912494" lvl="2" indent="-269875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100" spc="1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bu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fr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gi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  <a:p>
            <a:pPr marL="561340" lvl="1" indent="-343535">
              <a:lnSpc>
                <a:spcPct val="100000"/>
              </a:lnSpc>
              <a:spcBef>
                <a:spcPts val="785"/>
              </a:spcBef>
              <a:buClr>
                <a:srgbClr val="5ECCF3"/>
              </a:buClr>
              <a:buSzPct val="92307"/>
              <a:buAutoNum type="arabicPeriod"/>
              <a:tabLst>
                <a:tab pos="560705" algn="l"/>
                <a:tab pos="561340" algn="l"/>
              </a:tabLst>
            </a:pPr>
            <a:r>
              <a:rPr sz="1300" b="1" spc="25" dirty="0">
                <a:solidFill>
                  <a:srgbClr val="212745"/>
                </a:solidFill>
                <a:latin typeface="Trebuchet MS"/>
                <a:cs typeface="Trebuchet MS"/>
              </a:rPr>
              <a:t>Aggregation</a:t>
            </a:r>
            <a:endParaRPr sz="1300">
              <a:latin typeface="Trebuchet MS"/>
              <a:cs typeface="Trebuchet MS"/>
            </a:endParaRPr>
          </a:p>
          <a:p>
            <a:pPr marL="912494" lvl="2" indent="-269875">
              <a:lnSpc>
                <a:spcPct val="100000"/>
              </a:lnSpc>
              <a:spcBef>
                <a:spcPts val="85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um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z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110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1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ube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4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6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10688"/>
            <a:ext cx="7703184" cy="264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2425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11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function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maps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entire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given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new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replacement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s.t.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old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identified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new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values.</a:t>
            </a:r>
            <a:endParaRPr sz="15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Methods</a:t>
            </a:r>
            <a:endParaRPr sz="1500">
              <a:latin typeface="Trebuchet MS"/>
              <a:cs typeface="Trebuchet MS"/>
            </a:endParaRPr>
          </a:p>
          <a:p>
            <a:pPr marL="560705" marR="5080" lvl="1" indent="-342900">
              <a:lnSpc>
                <a:spcPct val="100000"/>
              </a:lnSpc>
              <a:spcBef>
                <a:spcPts val="1075"/>
              </a:spcBef>
              <a:buClr>
                <a:srgbClr val="5ECCF3"/>
              </a:buClr>
              <a:buSzPct val="93333"/>
              <a:buFont typeface="Trebuchet MS"/>
              <a:buAutoNum type="arabicPeriod" startAt="4"/>
              <a:tabLst>
                <a:tab pos="560705" algn="l"/>
                <a:tab pos="561340" algn="l"/>
              </a:tabLst>
            </a:pPr>
            <a:r>
              <a:rPr sz="1500" b="1" spc="-135" dirty="0">
                <a:solidFill>
                  <a:srgbClr val="212745"/>
                </a:solidFill>
                <a:latin typeface="Verdana"/>
                <a:cs typeface="Verdana"/>
              </a:rPr>
              <a:t>Normalization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: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Attribute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data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scaled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fall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within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smaller,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specified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range,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such 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as: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-1.0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1.0,</a:t>
            </a:r>
            <a:r>
              <a:rPr sz="15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0.0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to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1.0</a:t>
            </a:r>
            <a:endParaRPr sz="1500">
              <a:latin typeface="Trebuchet MS"/>
              <a:cs typeface="Trebuchet MS"/>
            </a:endParaRPr>
          </a:p>
          <a:p>
            <a:pPr marL="911860" marR="348615" lvl="2" indent="-26987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911860" algn="l"/>
                <a:tab pos="912494" algn="l"/>
              </a:tabLst>
            </a:pP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Techniques: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min-max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normalization,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z-score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normalization,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normalization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by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decimal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scaling</a:t>
            </a:r>
            <a:endParaRPr sz="1500">
              <a:latin typeface="Trebuchet MS"/>
              <a:cs typeface="Trebuchet MS"/>
            </a:endParaRPr>
          </a:p>
          <a:p>
            <a:pPr marL="560705" marR="257175" lvl="1" indent="-342900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3333"/>
              <a:buFont typeface="Trebuchet MS"/>
              <a:buAutoNum type="arabicPeriod" startAt="4"/>
              <a:tabLst>
                <a:tab pos="560705" algn="l"/>
                <a:tab pos="561340" algn="l"/>
              </a:tabLst>
            </a:pPr>
            <a:r>
              <a:rPr sz="1500" b="1" spc="-140" dirty="0">
                <a:solidFill>
                  <a:srgbClr val="212745"/>
                </a:solidFill>
                <a:latin typeface="Verdana"/>
                <a:cs typeface="Verdana"/>
              </a:rPr>
              <a:t>Discretization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Raw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numeric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age)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replaced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interval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labels </a:t>
            </a:r>
            <a:r>
              <a:rPr sz="1500" spc="-43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0-10,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11-20,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etc.)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conceptual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labels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(e.g.,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youth,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adult,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senior)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14" dirty="0">
                <a:solidFill>
                  <a:srgbClr val="FFFFFF"/>
                </a:solidFill>
                <a:latin typeface="Trebuchet MS"/>
                <a:cs typeface="Trebuchet MS"/>
              </a:rPr>
              <a:t>AGGREGATION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442" y="2069591"/>
            <a:ext cx="6727190" cy="2390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8770" marR="5080" indent="-306070">
              <a:lnSpc>
                <a:spcPts val="1920"/>
              </a:lnSpc>
              <a:spcBef>
                <a:spcPts val="260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Combining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212745"/>
                </a:solidFill>
                <a:latin typeface="Trebuchet MS"/>
                <a:cs typeface="Trebuchet MS"/>
              </a:rPr>
              <a:t>(or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objects)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into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single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212745"/>
                </a:solidFill>
                <a:latin typeface="Trebuchet MS"/>
                <a:cs typeface="Trebuchet MS"/>
              </a:rPr>
              <a:t>(or </a:t>
            </a:r>
            <a:r>
              <a:rPr sz="1700" spc="-4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object)</a:t>
            </a:r>
            <a:endParaRPr sz="17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70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Purpose</a:t>
            </a:r>
            <a:endParaRPr sz="17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7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50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5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C00000"/>
                </a:solidFill>
                <a:latin typeface="Trebuchet MS"/>
                <a:cs typeface="Trebuchet MS"/>
              </a:rPr>
              <a:t>reduction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reduce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160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500" spc="-114" dirty="0">
                <a:solidFill>
                  <a:srgbClr val="C00000"/>
                </a:solidFill>
                <a:latin typeface="Trebuchet MS"/>
                <a:cs typeface="Trebuchet MS"/>
              </a:rPr>
              <a:t>ha</a:t>
            </a:r>
            <a:r>
              <a:rPr sz="1500" spc="-100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500" spc="-95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1500" spc="-1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500" spc="-180" dirty="0">
                <a:solidFill>
                  <a:srgbClr val="C00000"/>
                </a:solidFill>
                <a:latin typeface="Trebuchet MS"/>
                <a:cs typeface="Trebuchet MS"/>
              </a:rPr>
              <a:t>f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sz="1500" spc="-15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958215" lvl="2" indent="-316230">
              <a:lnSpc>
                <a:spcPct val="100000"/>
              </a:lnSpc>
              <a:spcBef>
                <a:spcPts val="80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958215" algn="l"/>
                <a:tab pos="958850" algn="l"/>
              </a:tabLst>
            </a:pPr>
            <a:r>
              <a:rPr sz="1300" spc="1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265" dirty="0">
                <a:solidFill>
                  <a:srgbClr val="212745"/>
                </a:solidFill>
                <a:latin typeface="Verdana"/>
                <a:cs typeface="Verdana"/>
              </a:rPr>
              <a:t>gg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26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26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19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300" spc="-2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300" spc="-2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unt</a:t>
            </a:r>
            <a:r>
              <a:rPr sz="13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300" spc="-2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tc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300">
              <a:latin typeface="Verdana"/>
              <a:cs typeface="Verdana"/>
            </a:endParaRPr>
          </a:p>
          <a:p>
            <a:pPr marL="958215" lvl="2" indent="-316230">
              <a:lnSpc>
                <a:spcPct val="100000"/>
              </a:lnSpc>
              <a:spcBef>
                <a:spcPts val="74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958215" algn="l"/>
                <a:tab pos="958850" algn="l"/>
              </a:tabLst>
            </a:pPr>
            <a:r>
              <a:rPr sz="1300" spc="-14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spc="-17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19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265" dirty="0">
                <a:solidFill>
                  <a:srgbClr val="212745"/>
                </a:solidFill>
                <a:latin typeface="Verdana"/>
                <a:cs typeface="Verdana"/>
              </a:rPr>
              <a:t>gg</a:t>
            </a:r>
            <a:r>
              <a:rPr sz="1300" spc="-7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26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3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300" spc="-7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wee</a:t>
            </a:r>
            <a:r>
              <a:rPr sz="1300" spc="-15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300" spc="-1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300" spc="-2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7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130" dirty="0">
                <a:solidFill>
                  <a:srgbClr val="212745"/>
                </a:solidFill>
                <a:latin typeface="Verdana"/>
                <a:cs typeface="Verdana"/>
              </a:rPr>
              <a:t>nt</a:t>
            </a:r>
            <a:r>
              <a:rPr sz="1300" spc="-19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300" spc="-16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300" spc="-19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300" spc="-2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300" spc="-4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3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300" spc="-225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3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3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300" spc="-18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3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730"/>
              </a:spcBef>
              <a:buClr>
                <a:srgbClr val="5ECCF3"/>
              </a:buClr>
              <a:buSzPct val="90909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100" spc="75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100" spc="2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100" spc="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100" spc="-7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1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C00000"/>
                </a:solidFill>
                <a:latin typeface="Trebuchet MS"/>
                <a:cs typeface="Trebuchet MS"/>
              </a:rPr>
              <a:t>“</a:t>
            </a:r>
            <a:r>
              <a:rPr sz="1100" spc="-25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100" spc="-7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100" spc="-10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100" spc="-100" dirty="0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sz="1100" spc="-60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100" spc="-8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100" spc="-110" dirty="0">
                <a:solidFill>
                  <a:srgbClr val="C00000"/>
                </a:solidFill>
                <a:latin typeface="Trebuchet MS"/>
                <a:cs typeface="Trebuchet MS"/>
              </a:rPr>
              <a:t>”</a:t>
            </a:r>
            <a:r>
              <a:rPr sz="11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100" spc="-105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100" spc="-7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100" spc="-11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1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gg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eg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1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100" spc="-2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1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10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100" spc="-5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9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100" spc="-8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100" spc="-7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100" spc="-6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6494" y="4743891"/>
            <a:ext cx="4958835" cy="158573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260" dirty="0">
                <a:solidFill>
                  <a:srgbClr val="FFFFFF"/>
                </a:solidFill>
                <a:latin typeface="Trebuchet MS"/>
                <a:cs typeface="Trebuchet MS"/>
              </a:rPr>
              <a:t>E: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IA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21945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21945" algn="l"/>
                <a:tab pos="322580" algn="l"/>
              </a:tabLst>
            </a:pPr>
            <a:r>
              <a:rPr spc="-45" dirty="0"/>
              <a:t>This</a:t>
            </a:r>
            <a:r>
              <a:rPr spc="-40" dirty="0"/>
              <a:t> </a:t>
            </a:r>
            <a:r>
              <a:rPr spc="-95" dirty="0"/>
              <a:t>example</a:t>
            </a:r>
            <a:r>
              <a:rPr spc="-45" dirty="0"/>
              <a:t> </a:t>
            </a:r>
            <a:r>
              <a:rPr spc="-70" dirty="0"/>
              <a:t>is</a:t>
            </a:r>
            <a:r>
              <a:rPr spc="-40" dirty="0"/>
              <a:t> </a:t>
            </a:r>
            <a:r>
              <a:rPr spc="-95" dirty="0"/>
              <a:t>based</a:t>
            </a:r>
            <a:r>
              <a:rPr spc="-40" dirty="0"/>
              <a:t> </a:t>
            </a:r>
            <a:r>
              <a:rPr spc="-30" dirty="0"/>
              <a:t>on</a:t>
            </a:r>
            <a:r>
              <a:rPr spc="-35" dirty="0"/>
              <a:t> </a:t>
            </a:r>
            <a:r>
              <a:rPr spc="-85" dirty="0"/>
              <a:t>precipitation</a:t>
            </a:r>
            <a:r>
              <a:rPr spc="-35" dirty="0"/>
              <a:t> </a:t>
            </a:r>
            <a:r>
              <a:rPr spc="-90" dirty="0"/>
              <a:t>in</a:t>
            </a:r>
            <a:r>
              <a:rPr spc="-185" dirty="0"/>
              <a:t> </a:t>
            </a:r>
            <a:r>
              <a:rPr spc="-70" dirty="0"/>
              <a:t>Australia</a:t>
            </a:r>
            <a:r>
              <a:rPr spc="-40" dirty="0"/>
              <a:t> </a:t>
            </a:r>
            <a:r>
              <a:rPr spc="-70" dirty="0"/>
              <a:t>from</a:t>
            </a:r>
            <a:r>
              <a:rPr spc="-30" dirty="0"/>
              <a:t> </a:t>
            </a:r>
            <a:r>
              <a:rPr spc="-90" dirty="0"/>
              <a:t>the</a:t>
            </a:r>
            <a:r>
              <a:rPr spc="-45" dirty="0"/>
              <a:t> </a:t>
            </a:r>
            <a:r>
              <a:rPr spc="-60" dirty="0"/>
              <a:t>period</a:t>
            </a:r>
            <a:r>
              <a:rPr spc="-40" dirty="0"/>
              <a:t> 1982</a:t>
            </a:r>
            <a:r>
              <a:rPr spc="-35" dirty="0"/>
              <a:t> </a:t>
            </a:r>
            <a:r>
              <a:rPr spc="-40" dirty="0"/>
              <a:t>to </a:t>
            </a:r>
            <a:r>
              <a:rPr spc="-75" dirty="0"/>
              <a:t>1993.</a:t>
            </a:r>
          </a:p>
          <a:p>
            <a:pPr marL="339725">
              <a:lnSpc>
                <a:spcPct val="100000"/>
              </a:lnSpc>
              <a:spcBef>
                <a:spcPts val="890"/>
              </a:spcBef>
            </a:pPr>
            <a:r>
              <a:rPr sz="1400" spc="-140" dirty="0">
                <a:latin typeface="Verdana"/>
                <a:cs typeface="Verdana"/>
              </a:rPr>
              <a:t>T</a:t>
            </a:r>
            <a:r>
              <a:rPr sz="1400" spc="-130" dirty="0">
                <a:latin typeface="Verdana"/>
                <a:cs typeface="Verdana"/>
              </a:rPr>
              <a:t>h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155" dirty="0">
                <a:latin typeface="Verdana"/>
                <a:cs typeface="Verdana"/>
              </a:rPr>
              <a:t>x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li</a:t>
            </a:r>
            <a:r>
              <a:rPr sz="1400" spc="-190" dirty="0">
                <a:latin typeface="Verdana"/>
                <a:cs typeface="Verdana"/>
              </a:rPr>
              <a:t>d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215" dirty="0">
                <a:latin typeface="Verdana"/>
                <a:cs typeface="Verdana"/>
              </a:rPr>
              <a:t>h</a:t>
            </a:r>
            <a:r>
              <a:rPr sz="1400" spc="-120" dirty="0">
                <a:latin typeface="Verdana"/>
                <a:cs typeface="Verdana"/>
              </a:rPr>
              <a:t>o</a:t>
            </a:r>
            <a:r>
              <a:rPr sz="1400" spc="-175" dirty="0">
                <a:latin typeface="Verdana"/>
                <a:cs typeface="Verdana"/>
              </a:rPr>
              <a:t>w</a:t>
            </a:r>
            <a:r>
              <a:rPr sz="1400" spc="-195" dirty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 marL="645160" marR="5080" lvl="1" indent="-306070">
              <a:lnSpc>
                <a:spcPts val="1610"/>
              </a:lnSpc>
              <a:spcBef>
                <a:spcPts val="102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5795" algn="l"/>
                <a:tab pos="646430" algn="l"/>
              </a:tabLst>
            </a:pP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A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histogram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for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standard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deviation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of 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average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monthly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precipitation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for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3,030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0.5</a:t>
            </a:r>
            <a:r>
              <a:rPr sz="1400" spc="-165" dirty="0">
                <a:solidFill>
                  <a:srgbClr val="212745"/>
                </a:solidFill>
                <a:latin typeface="Microsoft Sans Serif"/>
                <a:cs typeface="Microsoft Sans Serif"/>
              </a:rPr>
              <a:t>◦</a:t>
            </a:r>
            <a:r>
              <a:rPr sz="1400" spc="-16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by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0.5</a:t>
            </a:r>
            <a:r>
              <a:rPr sz="1400" spc="-165" dirty="0">
                <a:solidFill>
                  <a:srgbClr val="212745"/>
                </a:solidFill>
                <a:latin typeface="Microsoft Sans Serif"/>
                <a:cs typeface="Microsoft Sans Serif"/>
              </a:rPr>
              <a:t>◦</a:t>
            </a:r>
            <a:r>
              <a:rPr sz="1400" spc="-160" dirty="0">
                <a:solidFill>
                  <a:srgbClr val="212745"/>
                </a:solidFill>
                <a:latin typeface="Microsoft Sans Serif"/>
                <a:cs typeface="Microsoft Sans Serif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grid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cells </a:t>
            </a:r>
            <a:r>
              <a:rPr sz="1400" spc="-4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400" spc="-2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Australia,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645795" lvl="1" indent="-306070">
              <a:lnSpc>
                <a:spcPct val="100000"/>
              </a:lnSpc>
              <a:spcBef>
                <a:spcPts val="77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5795" algn="l"/>
                <a:tab pos="646430" algn="l"/>
              </a:tabLst>
            </a:pP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histogram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standard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deviation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average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yearly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precipitation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same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locations.</a:t>
            </a:r>
            <a:endParaRPr sz="1400">
              <a:latin typeface="Verdana"/>
              <a:cs typeface="Verdana"/>
            </a:endParaRPr>
          </a:p>
          <a:p>
            <a:pPr marL="321945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21945" algn="l"/>
                <a:tab pos="322580" algn="l"/>
              </a:tabLst>
            </a:pPr>
            <a:r>
              <a:rPr spc="-50" dirty="0"/>
              <a:t>The</a:t>
            </a:r>
            <a:r>
              <a:rPr spc="-40" dirty="0"/>
              <a:t> </a:t>
            </a:r>
            <a:r>
              <a:rPr spc="-114" dirty="0"/>
              <a:t>average</a:t>
            </a:r>
            <a:r>
              <a:rPr spc="-45" dirty="0"/>
              <a:t> </a:t>
            </a:r>
            <a:r>
              <a:rPr spc="-100" dirty="0"/>
              <a:t>yearly</a:t>
            </a:r>
            <a:r>
              <a:rPr spc="-20" dirty="0"/>
              <a:t> </a:t>
            </a:r>
            <a:r>
              <a:rPr spc="-85" dirty="0"/>
              <a:t>precipitation</a:t>
            </a:r>
            <a:r>
              <a:rPr spc="-30" dirty="0"/>
              <a:t> </a:t>
            </a:r>
            <a:r>
              <a:rPr spc="-85" dirty="0"/>
              <a:t>has</a:t>
            </a:r>
            <a:r>
              <a:rPr spc="-35" dirty="0"/>
              <a:t> </a:t>
            </a:r>
            <a:r>
              <a:rPr spc="-75" dirty="0"/>
              <a:t>less</a:t>
            </a:r>
            <a:r>
              <a:rPr spc="-35" dirty="0"/>
              <a:t> </a:t>
            </a:r>
            <a:r>
              <a:rPr spc="-100" dirty="0"/>
              <a:t>variability</a:t>
            </a:r>
            <a:r>
              <a:rPr spc="-25" dirty="0"/>
              <a:t> </a:t>
            </a:r>
            <a:r>
              <a:rPr spc="-100" dirty="0"/>
              <a:t>than</a:t>
            </a:r>
            <a:r>
              <a:rPr spc="-30" dirty="0"/>
              <a:t> </a:t>
            </a:r>
            <a:r>
              <a:rPr spc="-90" dirty="0"/>
              <a:t>the</a:t>
            </a:r>
            <a:r>
              <a:rPr spc="-40" dirty="0"/>
              <a:t> </a:t>
            </a:r>
            <a:r>
              <a:rPr spc="-114" dirty="0"/>
              <a:t>average</a:t>
            </a:r>
            <a:r>
              <a:rPr spc="-40" dirty="0"/>
              <a:t> </a:t>
            </a:r>
            <a:r>
              <a:rPr spc="-75" dirty="0"/>
              <a:t>monthly</a:t>
            </a:r>
            <a:r>
              <a:rPr spc="-25" dirty="0"/>
              <a:t> </a:t>
            </a:r>
            <a:r>
              <a:rPr spc="-95" dirty="0"/>
              <a:t>precipitation.</a:t>
            </a:r>
          </a:p>
          <a:p>
            <a:pPr marL="321945" indent="-306070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21945" algn="l"/>
                <a:tab pos="322580" algn="l"/>
              </a:tabLst>
            </a:pPr>
            <a:r>
              <a:rPr spc="-45" dirty="0"/>
              <a:t>All</a:t>
            </a:r>
            <a:r>
              <a:rPr spc="-35" dirty="0"/>
              <a:t> </a:t>
            </a:r>
            <a:r>
              <a:rPr spc="-85" dirty="0"/>
              <a:t>precipitation</a:t>
            </a:r>
            <a:r>
              <a:rPr spc="-30" dirty="0"/>
              <a:t> </a:t>
            </a:r>
            <a:r>
              <a:rPr spc="-85" dirty="0"/>
              <a:t>measurements</a:t>
            </a:r>
            <a:r>
              <a:rPr spc="-30" dirty="0"/>
              <a:t> </a:t>
            </a:r>
            <a:r>
              <a:rPr spc="-90" dirty="0"/>
              <a:t>(and</a:t>
            </a:r>
            <a:r>
              <a:rPr spc="-35" dirty="0"/>
              <a:t> </a:t>
            </a:r>
            <a:r>
              <a:rPr spc="-75" dirty="0"/>
              <a:t>their</a:t>
            </a:r>
            <a:r>
              <a:rPr spc="-25" dirty="0"/>
              <a:t> </a:t>
            </a:r>
            <a:r>
              <a:rPr spc="-85" dirty="0"/>
              <a:t>standard</a:t>
            </a:r>
            <a:r>
              <a:rPr spc="-30" dirty="0"/>
              <a:t> </a:t>
            </a:r>
            <a:r>
              <a:rPr spc="-85" dirty="0"/>
              <a:t>deviations)</a:t>
            </a:r>
            <a:r>
              <a:rPr spc="-30" dirty="0"/>
              <a:t> </a:t>
            </a:r>
            <a:r>
              <a:rPr spc="-90" dirty="0"/>
              <a:t>are</a:t>
            </a:r>
            <a:r>
              <a:rPr spc="-40" dirty="0"/>
              <a:t> </a:t>
            </a:r>
            <a:r>
              <a:rPr spc="-90" dirty="0"/>
              <a:t>in</a:t>
            </a:r>
            <a:r>
              <a:rPr spc="-25" dirty="0"/>
              <a:t> </a:t>
            </a:r>
            <a:r>
              <a:rPr spc="-95" dirty="0"/>
              <a:t>centimeters.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260" dirty="0">
                <a:solidFill>
                  <a:srgbClr val="FFFFFF"/>
                </a:solidFill>
                <a:latin typeface="Trebuchet MS"/>
                <a:cs typeface="Trebuchet MS"/>
              </a:rPr>
              <a:t>E: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IA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4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1226" y="4930140"/>
            <a:ext cx="251206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b="1" spc="-3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35" dirty="0">
                <a:latin typeface="Arial"/>
                <a:cs typeface="Arial"/>
              </a:rPr>
              <a:t>nd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D</a:t>
            </a:r>
            <a:r>
              <a:rPr sz="1400" b="1" spc="-30" dirty="0">
                <a:latin typeface="Arial"/>
                <a:cs typeface="Arial"/>
              </a:rPr>
              <a:t>ev</a:t>
            </a:r>
            <a:r>
              <a:rPr sz="1400" b="1" spc="-15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i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A</a:t>
            </a:r>
            <a:r>
              <a:rPr sz="1400" b="1" spc="-30" dirty="0">
                <a:latin typeface="Arial"/>
                <a:cs typeface="Arial"/>
              </a:rPr>
              <a:t>ve</a:t>
            </a: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35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e  </a:t>
            </a:r>
            <a:r>
              <a:rPr sz="1400" b="1" spc="-25" dirty="0">
                <a:latin typeface="Arial"/>
                <a:cs typeface="Arial"/>
              </a:rPr>
              <a:t>Monthly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Precipitation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1304" y="4966716"/>
            <a:ext cx="233489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b="1" spc="-30" dirty="0">
                <a:latin typeface="Arial"/>
                <a:cs typeface="Arial"/>
              </a:rPr>
              <a:t>Standard </a:t>
            </a:r>
            <a:r>
              <a:rPr sz="1400" b="1" spc="-25" dirty="0">
                <a:latin typeface="Arial"/>
                <a:cs typeface="Arial"/>
              </a:rPr>
              <a:t>Deviation </a:t>
            </a:r>
            <a:r>
              <a:rPr sz="1400" b="1" spc="-20" dirty="0">
                <a:latin typeface="Arial"/>
                <a:cs typeface="Arial"/>
              </a:rPr>
              <a:t>of 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A</a:t>
            </a:r>
            <a:r>
              <a:rPr sz="1400" b="1" spc="-30" dirty="0">
                <a:latin typeface="Arial"/>
                <a:cs typeface="Arial"/>
              </a:rPr>
              <a:t>ve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30" dirty="0">
                <a:latin typeface="Arial"/>
                <a:cs typeface="Arial"/>
              </a:rPr>
              <a:t>ag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10" dirty="0">
                <a:latin typeface="Arial"/>
                <a:cs typeface="Arial"/>
              </a:rPr>
              <a:t>Y</a:t>
            </a:r>
            <a:r>
              <a:rPr sz="1400" b="1" spc="-30" dirty="0">
                <a:latin typeface="Arial"/>
                <a:cs typeface="Arial"/>
              </a:rPr>
              <a:t>ea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P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-30" dirty="0">
                <a:latin typeface="Arial"/>
                <a:cs typeface="Arial"/>
              </a:rPr>
              <a:t>ec</a:t>
            </a:r>
            <a:r>
              <a:rPr sz="1400" b="1" spc="-15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p</a:t>
            </a:r>
            <a:r>
              <a:rPr sz="1400" b="1" spc="-15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821" y="2782938"/>
            <a:ext cx="2495603" cy="20962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6892" y="2764717"/>
            <a:ext cx="2674349" cy="2060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79014" y="2303779"/>
            <a:ext cx="401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Variation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Precipitation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Australia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1877</Words>
  <Application>Microsoft Office PowerPoint</Application>
  <PresentationFormat>On-screen Show (4:3)</PresentationFormat>
  <Paragraphs>272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Cambria</vt:lpstr>
      <vt:lpstr>Corbel</vt:lpstr>
      <vt:lpstr>Microsoft Sans Serif</vt:lpstr>
      <vt:lpstr>Söhne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      CS4038</vt:lpstr>
      <vt:lpstr> TODAY’S TOPICS</vt:lpstr>
      <vt:lpstr>PowerPoint Presentation</vt:lpstr>
      <vt:lpstr>DATA PREPROCESSING DATA TRANSFORMATION</vt:lpstr>
      <vt:lpstr> DATA TRANSFORMATION</vt:lpstr>
      <vt:lpstr> DATA TRANSFORMATION</vt:lpstr>
      <vt:lpstr> AGGREGATION</vt:lpstr>
      <vt:lpstr> EXAMPLE: PRECIPITATION IN AUSTRALIA</vt:lpstr>
      <vt:lpstr> EXAMPLE: PRECIPITATION IN AUSTRALIA …</vt:lpstr>
      <vt:lpstr> NORMALIZATION (OR STANDARDIZATION)</vt:lpstr>
      <vt:lpstr> NORMALIZATION (OR STANDARDIZATION)</vt:lpstr>
      <vt:lpstr> NORMALIZATION (OR STANDARDIZATION)</vt:lpstr>
      <vt:lpstr> NORMALIZATION (OR STANDARDIZATION)</vt:lpstr>
      <vt:lpstr> NORMALIZATION (OR STANDARDIZATION)</vt:lpstr>
      <vt:lpstr> NORMALIZATION (OR STANDARDIZATION)</vt:lpstr>
      <vt:lpstr>TRANSFORMING CATEGORICAL VARIABLES  INTO NUMERICAL VARIABLES</vt:lpstr>
      <vt:lpstr>TRANSFORMING CATEGORICAL VARIABLES  INTO NUMERICAL VARIABLES</vt:lpstr>
      <vt:lpstr> BINARIZATION</vt:lpstr>
      <vt:lpstr> BINARIZATION</vt:lpstr>
      <vt:lpstr> ATTRIBUTE TRANSFORMATION</vt:lpstr>
      <vt:lpstr> DISCRETIZATION</vt:lpstr>
      <vt:lpstr> DATA DISCRETIZATION METHODS</vt:lpstr>
      <vt:lpstr>DISCRETIZATION BY CLASSIFICATION &amp;  CORRELATION ANALYSIS</vt:lpstr>
      <vt:lpstr> UNSUPERVISED DISCRETIZATION</vt:lpstr>
      <vt:lpstr> UNSUPERVISED DISCRETIZATION</vt:lpstr>
      <vt:lpstr> UNSUPERVISED DISCRETIZATION</vt:lpstr>
      <vt:lpstr> UNSUPERVISED DISCRETIZATION</vt:lpstr>
      <vt:lpstr>UNSUPERVISED DISCRETIZATION (BINNING  VS. CLUSTERING)</vt:lpstr>
      <vt:lpstr>UNSUPERVISED DISCRETIZATION (BINNING VS.  CLUSTERING)</vt:lpstr>
      <vt:lpstr> DISCRETIZATION IN SUPERVISED SETTINGS</vt:lpstr>
      <vt:lpstr>  SIMPLE DISCRETIZATION: BINNING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2</cp:revision>
  <dcterms:created xsi:type="dcterms:W3CDTF">2024-02-19T04:43:00Z</dcterms:created>
  <dcterms:modified xsi:type="dcterms:W3CDTF">2024-02-19T09:53:08Z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LastSaved">
    <vt:filetime>2024-02-19T00:00:00Z</vt:filetime>
  </property>
</Properties>
</file>