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91" y="441325"/>
            <a:ext cx="2720340" cy="108585"/>
          </a:xfrm>
          <a:custGeom>
            <a:avLst/>
            <a:gdLst/>
            <a:ahLst/>
            <a:cxnLst/>
            <a:rect l="l" t="t" r="r" b="b"/>
            <a:pathLst>
              <a:path w="2720340" h="108584">
                <a:moveTo>
                  <a:pt x="2719908" y="0"/>
                </a:moveTo>
                <a:lnTo>
                  <a:pt x="0" y="0"/>
                </a:lnTo>
                <a:lnTo>
                  <a:pt x="0" y="107999"/>
                </a:lnTo>
                <a:lnTo>
                  <a:pt x="2719908" y="107999"/>
                </a:lnTo>
                <a:lnTo>
                  <a:pt x="2719908" y="0"/>
                </a:lnTo>
                <a:close/>
              </a:path>
            </a:pathLst>
          </a:custGeom>
          <a:solidFill>
            <a:srgbClr val="4E67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76000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801" y="0"/>
                </a:moveTo>
                <a:lnTo>
                  <a:pt x="0" y="0"/>
                </a:lnTo>
                <a:lnTo>
                  <a:pt x="0" y="107999"/>
                </a:lnTo>
                <a:lnTo>
                  <a:pt x="2710801" y="107999"/>
                </a:lnTo>
                <a:lnTo>
                  <a:pt x="2710801" y="0"/>
                </a:lnTo>
                <a:close/>
              </a:path>
            </a:pathLst>
          </a:custGeom>
          <a:solidFill>
            <a:srgbClr val="5DC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216601" y="441325"/>
            <a:ext cx="2710815" cy="108585"/>
          </a:xfrm>
          <a:custGeom>
            <a:avLst/>
            <a:gdLst/>
            <a:ahLst/>
            <a:cxnLst/>
            <a:rect l="l" t="t" r="r" b="b"/>
            <a:pathLst>
              <a:path w="2710815" h="108584">
                <a:moveTo>
                  <a:pt x="2710799" y="0"/>
                </a:moveTo>
                <a:lnTo>
                  <a:pt x="0" y="0"/>
                </a:lnTo>
                <a:lnTo>
                  <a:pt x="0" y="107999"/>
                </a:lnTo>
                <a:lnTo>
                  <a:pt x="2710799" y="107999"/>
                </a:lnTo>
                <a:lnTo>
                  <a:pt x="2710799" y="0"/>
                </a:lnTo>
                <a:close/>
              </a:path>
            </a:pathLst>
          </a:custGeom>
          <a:solidFill>
            <a:srgbClr val="5EC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5692" y="892555"/>
            <a:ext cx="490347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4E67C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7057" y="2621991"/>
            <a:ext cx="7829884" cy="266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F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9932" y="6062436"/>
            <a:ext cx="1373505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95" dirty="0"/>
              <a:t>D</a:t>
            </a:r>
            <a:r>
              <a:rPr spc="85" dirty="0"/>
              <a:t>A</a:t>
            </a:r>
            <a:r>
              <a:rPr spc="10" dirty="0"/>
              <a:t>T</a:t>
            </a:r>
            <a:r>
              <a:rPr spc="65" dirty="0"/>
              <a:t>A</a:t>
            </a:r>
            <a:r>
              <a:rPr spc="-25" dirty="0"/>
              <a:t> </a:t>
            </a:r>
            <a:r>
              <a:rPr spc="55" dirty="0"/>
              <a:t>M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30" dirty="0"/>
              <a:t>I</a:t>
            </a:r>
            <a:r>
              <a:rPr spc="65" dirty="0"/>
              <a:t>N</a:t>
            </a:r>
            <a:r>
              <a:rPr spc="55" dirty="0"/>
              <a:t>G</a:t>
            </a:r>
            <a:r>
              <a:rPr spc="-25" dirty="0"/>
              <a:t> </a:t>
            </a:r>
            <a:r>
              <a:rPr spc="-40" dirty="0"/>
              <a:t>-</a:t>
            </a:r>
            <a:r>
              <a:rPr spc="-25" dirty="0"/>
              <a:t> </a:t>
            </a:r>
            <a:r>
              <a:rPr spc="-55" dirty="0"/>
              <a:t>F</a:t>
            </a:r>
            <a:r>
              <a:rPr spc="60" dirty="0"/>
              <a:t>A</a:t>
            </a:r>
            <a:r>
              <a:rPr spc="-20" dirty="0"/>
              <a:t>L</a:t>
            </a:r>
            <a:r>
              <a:rPr spc="-15" dirty="0"/>
              <a:t>L</a:t>
            </a:r>
            <a:r>
              <a:rPr spc="-25" dirty="0"/>
              <a:t> 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26890" y="6065484"/>
            <a:ext cx="190500" cy="15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ECCF3"/>
                </a:solidFill>
                <a:latin typeface="Trebuchet MS"/>
                <a:cs typeface="Trebuchet MS"/>
              </a:defRPr>
            </a:lvl1pPr>
          </a:lstStyle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091" y="1620818"/>
            <a:ext cx="8240395" cy="4770120"/>
            <a:chOff x="448091" y="1620818"/>
            <a:chExt cx="8240395" cy="4770120"/>
          </a:xfrm>
        </p:grpSpPr>
        <p:sp>
          <p:nvSpPr>
            <p:cNvPr id="3" name="object 3"/>
            <p:cNvSpPr/>
            <p:nvPr/>
          </p:nvSpPr>
          <p:spPr>
            <a:xfrm>
              <a:off x="448081" y="3085769"/>
              <a:ext cx="8240395" cy="3305175"/>
            </a:xfrm>
            <a:custGeom>
              <a:avLst/>
              <a:gdLst/>
              <a:ahLst/>
              <a:cxnLst/>
              <a:rect l="l" t="t" r="r" b="b"/>
              <a:pathLst>
                <a:path w="8240395" h="3305175">
                  <a:moveTo>
                    <a:pt x="8240115" y="0"/>
                  </a:moveTo>
                  <a:lnTo>
                    <a:pt x="0" y="0"/>
                  </a:lnTo>
                  <a:lnTo>
                    <a:pt x="0" y="267030"/>
                  </a:lnTo>
                  <a:lnTo>
                    <a:pt x="0" y="3304806"/>
                  </a:lnTo>
                  <a:lnTo>
                    <a:pt x="8240115" y="3304806"/>
                  </a:lnTo>
                  <a:lnTo>
                    <a:pt x="8240115" y="267030"/>
                  </a:lnTo>
                  <a:lnTo>
                    <a:pt x="8240115" y="0"/>
                  </a:lnTo>
                  <a:close/>
                </a:path>
              </a:pathLst>
            </a:custGeom>
            <a:solidFill>
              <a:srgbClr val="4E6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5250" y="1620818"/>
              <a:ext cx="7046595" cy="1732280"/>
            </a:xfrm>
            <a:custGeom>
              <a:avLst/>
              <a:gdLst/>
              <a:ahLst/>
              <a:cxnLst/>
              <a:rect l="l" t="t" r="r" b="b"/>
              <a:pathLst>
                <a:path w="7046595" h="1732279">
                  <a:moveTo>
                    <a:pt x="7046259" y="0"/>
                  </a:moveTo>
                  <a:lnTo>
                    <a:pt x="0" y="0"/>
                  </a:lnTo>
                  <a:lnTo>
                    <a:pt x="0" y="1731981"/>
                  </a:lnTo>
                  <a:lnTo>
                    <a:pt x="7046259" y="1731981"/>
                  </a:lnTo>
                  <a:lnTo>
                    <a:pt x="70462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85" dirty="0"/>
              <a:t>     </a:t>
            </a:r>
            <a:r>
              <a:rPr spc="85" dirty="0"/>
              <a:t>CS</a:t>
            </a:r>
            <a:r>
              <a:rPr lang="en-US" spc="85" dirty="0"/>
              <a:t>4038</a:t>
            </a:r>
            <a:endParaRPr spc="85" dirty="0"/>
          </a:p>
        </p:txBody>
      </p:sp>
      <p:sp>
        <p:nvSpPr>
          <p:cNvPr id="6" name="object 6"/>
          <p:cNvSpPr txBox="1"/>
          <p:nvPr/>
        </p:nvSpPr>
        <p:spPr>
          <a:xfrm>
            <a:off x="1331318" y="1627123"/>
            <a:ext cx="6834505" cy="53399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 algn="ctr">
              <a:lnSpc>
                <a:spcPct val="100800"/>
              </a:lnSpc>
              <a:spcBef>
                <a:spcPts val="65"/>
              </a:spcBef>
            </a:pPr>
            <a:r>
              <a:rPr sz="3600" spc="290" dirty="0">
                <a:solidFill>
                  <a:srgbClr val="4E67C8"/>
                </a:solidFill>
                <a:latin typeface="Trebuchet MS"/>
                <a:cs typeface="Trebuchet MS"/>
              </a:rPr>
              <a:t>D</a:t>
            </a:r>
            <a:r>
              <a:rPr sz="3600" spc="-90" dirty="0">
                <a:solidFill>
                  <a:srgbClr val="4E67C8"/>
                </a:solidFill>
                <a:latin typeface="Trebuchet MS"/>
                <a:cs typeface="Trebuchet MS"/>
              </a:rPr>
              <a:t>A</a:t>
            </a:r>
            <a:r>
              <a:rPr sz="3600" spc="-280" dirty="0">
                <a:solidFill>
                  <a:srgbClr val="4E67C8"/>
                </a:solidFill>
                <a:latin typeface="Trebuchet MS"/>
                <a:cs typeface="Trebuchet MS"/>
              </a:rPr>
              <a:t>T</a:t>
            </a:r>
            <a:r>
              <a:rPr sz="3600" spc="275" dirty="0">
                <a:solidFill>
                  <a:srgbClr val="4E67C8"/>
                </a:solidFill>
                <a:latin typeface="Trebuchet MS"/>
                <a:cs typeface="Trebuchet MS"/>
              </a:rPr>
              <a:t>A</a:t>
            </a:r>
            <a:r>
              <a:rPr sz="3600" spc="-90" dirty="0">
                <a:solidFill>
                  <a:srgbClr val="4E67C8"/>
                </a:solidFill>
                <a:latin typeface="Trebuchet MS"/>
                <a:cs typeface="Trebuchet MS"/>
              </a:rPr>
              <a:t> </a:t>
            </a:r>
            <a:r>
              <a:rPr sz="3600" spc="254" dirty="0">
                <a:solidFill>
                  <a:srgbClr val="4E67C8"/>
                </a:solidFill>
                <a:latin typeface="Trebuchet MS"/>
                <a:cs typeface="Trebuchet MS"/>
              </a:rPr>
              <a:t>M</a:t>
            </a:r>
            <a:r>
              <a:rPr sz="3600" spc="204" dirty="0">
                <a:solidFill>
                  <a:srgbClr val="4E67C8"/>
                </a:solidFill>
                <a:latin typeface="Trebuchet MS"/>
                <a:cs typeface="Trebuchet MS"/>
              </a:rPr>
              <a:t>ININ</a:t>
            </a:r>
            <a:r>
              <a:rPr sz="3600" spc="229" dirty="0">
                <a:solidFill>
                  <a:srgbClr val="4E67C8"/>
                </a:solidFill>
                <a:latin typeface="Trebuchet MS"/>
                <a:cs typeface="Trebuchet MS"/>
              </a:rPr>
              <a:t>G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3920236"/>
            <a:ext cx="3035935" cy="1146468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150" dirty="0">
                <a:solidFill>
                  <a:srgbClr val="FFFFFF"/>
                </a:solidFill>
                <a:latin typeface="Trebuchet MS"/>
                <a:cs typeface="Trebuchet MS"/>
              </a:rPr>
              <a:t>LECTURE</a:t>
            </a:r>
            <a:r>
              <a:rPr sz="16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rebuchet MS"/>
                <a:cs typeface="Trebuchet MS"/>
              </a:rPr>
              <a:t>#</a:t>
            </a:r>
            <a:r>
              <a:rPr sz="16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lang="en-US"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1600" b="1" spc="90" dirty="0">
                <a:solidFill>
                  <a:srgbClr val="FFFFFF"/>
                </a:solidFill>
                <a:latin typeface="Trebuchet MS"/>
                <a:cs typeface="Trebuchet MS"/>
              </a:rPr>
              <a:t>Spring</a:t>
            </a:r>
            <a:r>
              <a:rPr sz="16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202</a:t>
            </a:r>
            <a:r>
              <a:rPr lang="en-US"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600" b="1" spc="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b="1" spc="1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1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spc="1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6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1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6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NUC</a:t>
            </a:r>
            <a:r>
              <a:rPr sz="1600" b="1" spc="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600" b="1" spc="1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600" b="1" spc="-15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1600" b="1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2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6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2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600" b="1" spc="2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600" b="1" spc="21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600" b="1" spc="11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600" b="1" spc="22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600" b="1" spc="1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9976" y="5383021"/>
            <a:ext cx="3017520" cy="81432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450850" algn="ctr">
              <a:lnSpc>
                <a:spcPct val="100000"/>
              </a:lnSpc>
              <a:spcBef>
                <a:spcPts val="1270"/>
              </a:spcBef>
            </a:pPr>
            <a:r>
              <a:rPr lang="en-US" sz="1800" b="1" spc="130" dirty="0">
                <a:solidFill>
                  <a:srgbClr val="FFFFFF"/>
                </a:solidFill>
                <a:latin typeface="Arial"/>
                <a:cs typeface="Arial"/>
              </a:rPr>
              <a:t>AYESHA LIAQAT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ayesha.liaqat</a:t>
            </a:r>
            <a:r>
              <a:rPr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@</a:t>
            </a:r>
            <a:r>
              <a:rPr lang="en-US" sz="1600" b="1" i="1" spc="65" dirty="0">
                <a:solidFill>
                  <a:srgbClr val="FFFFFF"/>
                </a:solidFill>
                <a:latin typeface="Trebuchet MS"/>
                <a:cs typeface="Trebuchet MS"/>
              </a:rPr>
              <a:t>nu.edu.pk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52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400" dirty="0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sz="2800" b="0" spc="-4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52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EA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800" b="0" spc="9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EAR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21310" indent="-306070">
              <a:lnSpc>
                <a:spcPct val="100000"/>
              </a:lnSpc>
              <a:spcBef>
                <a:spcPts val="112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21310" algn="l"/>
                <a:tab pos="321945" algn="l"/>
              </a:tabLst>
            </a:pPr>
            <a:r>
              <a:rPr spc="-95" dirty="0"/>
              <a:t>Given</a:t>
            </a:r>
          </a:p>
          <a:p>
            <a:pPr marL="645160" lvl="1" indent="-306070">
              <a:lnSpc>
                <a:spcPct val="100000"/>
              </a:lnSpc>
              <a:spcBef>
                <a:spcPts val="85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5160" algn="l"/>
                <a:tab pos="645795" algn="l"/>
              </a:tabLst>
            </a:pPr>
            <a:r>
              <a:rPr sz="1500" spc="-150" dirty="0">
                <a:solidFill>
                  <a:srgbClr val="3333CC"/>
                </a:solidFill>
                <a:latin typeface="Trebuchet MS"/>
                <a:cs typeface="Trebuchet MS"/>
              </a:rPr>
              <a:t>a</a:t>
            </a:r>
            <a:r>
              <a:rPr sz="1500" spc="-45" dirty="0">
                <a:solidFill>
                  <a:srgbClr val="3333CC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3333CC"/>
                </a:solidFill>
                <a:latin typeface="Trebuchet MS"/>
                <a:cs typeface="Trebuchet MS"/>
              </a:rPr>
              <a:t>da</a:t>
            </a:r>
            <a:r>
              <a:rPr sz="1500" spc="-85" dirty="0">
                <a:solidFill>
                  <a:srgbClr val="3333CC"/>
                </a:solidFill>
                <a:latin typeface="Trebuchet MS"/>
                <a:cs typeface="Trebuchet MS"/>
              </a:rPr>
              <a:t>t</a:t>
            </a:r>
            <a:r>
              <a:rPr sz="1500" spc="-150" dirty="0">
                <a:solidFill>
                  <a:srgbClr val="3333CC"/>
                </a:solidFill>
                <a:latin typeface="Trebuchet MS"/>
                <a:cs typeface="Trebuchet MS"/>
              </a:rPr>
              <a:t>a</a:t>
            </a:r>
            <a:r>
              <a:rPr sz="1500" spc="-45" dirty="0">
                <a:solidFill>
                  <a:srgbClr val="3333CC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3333CC"/>
                </a:solidFill>
                <a:latin typeface="Trebuchet MS"/>
                <a:cs typeface="Trebuchet MS"/>
              </a:rPr>
              <a:t>s</a:t>
            </a:r>
            <a:r>
              <a:rPr sz="1500" spc="-85" dirty="0">
                <a:solidFill>
                  <a:srgbClr val="3333CC"/>
                </a:solidFill>
                <a:latin typeface="Trebuchet MS"/>
                <a:cs typeface="Trebuchet MS"/>
              </a:rPr>
              <a:t>e</a:t>
            </a:r>
            <a:r>
              <a:rPr sz="1500" spc="-100" dirty="0">
                <a:solidFill>
                  <a:srgbClr val="3333CC"/>
                </a:solidFill>
                <a:latin typeface="Trebuchet MS"/>
                <a:cs typeface="Trebuchet MS"/>
              </a:rPr>
              <a:t>t</a:t>
            </a:r>
            <a:r>
              <a:rPr sz="1500" spc="-40" dirty="0">
                <a:solidFill>
                  <a:srgbClr val="3333CC"/>
                </a:solidFill>
                <a:latin typeface="Trebuchet MS"/>
                <a:cs typeface="Trebuchet MS"/>
              </a:rPr>
              <a:t> </a:t>
            </a:r>
            <a:r>
              <a:rPr sz="1500" i="1" spc="60" dirty="0">
                <a:solidFill>
                  <a:srgbClr val="3333CC"/>
                </a:solidFill>
                <a:latin typeface="Trebuchet MS"/>
                <a:cs typeface="Trebuchet MS"/>
              </a:rPr>
              <a:t>D</a:t>
            </a:r>
            <a:r>
              <a:rPr sz="1500" spc="-225" dirty="0">
                <a:solidFill>
                  <a:srgbClr val="3333CC"/>
                </a:solidFill>
                <a:latin typeface="Trebuchet MS"/>
                <a:cs typeface="Trebuchet MS"/>
              </a:rPr>
              <a:t>,</a:t>
            </a:r>
            <a:endParaRPr sz="1500">
              <a:latin typeface="Trebuchet MS"/>
              <a:cs typeface="Trebuchet MS"/>
            </a:endParaRPr>
          </a:p>
          <a:p>
            <a:pPr marL="645160" lvl="1" indent="-306070">
              <a:lnSpc>
                <a:spcPct val="100000"/>
              </a:lnSpc>
              <a:spcBef>
                <a:spcPts val="69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5160" algn="l"/>
                <a:tab pos="645795" algn="l"/>
              </a:tabLst>
            </a:pPr>
            <a:r>
              <a:rPr sz="1500" spc="-150" dirty="0">
                <a:solidFill>
                  <a:srgbClr val="3333CC"/>
                </a:solidFill>
                <a:latin typeface="Trebuchet MS"/>
                <a:cs typeface="Trebuchet MS"/>
              </a:rPr>
              <a:t>a</a:t>
            </a:r>
            <a:r>
              <a:rPr sz="1500" spc="-45" dirty="0">
                <a:solidFill>
                  <a:srgbClr val="3333CC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3333CC"/>
                </a:solidFill>
                <a:latin typeface="Trebuchet MS"/>
                <a:cs typeface="Trebuchet MS"/>
              </a:rPr>
              <a:t>t</a:t>
            </a:r>
            <a:r>
              <a:rPr sz="1500" spc="-75" dirty="0">
                <a:solidFill>
                  <a:srgbClr val="3333CC"/>
                </a:solidFill>
                <a:latin typeface="Trebuchet MS"/>
                <a:cs typeface="Trebuchet MS"/>
              </a:rPr>
              <a:t>as</a:t>
            </a:r>
            <a:r>
              <a:rPr sz="1500" spc="-80" dirty="0">
                <a:solidFill>
                  <a:srgbClr val="3333CC"/>
                </a:solidFill>
                <a:latin typeface="Trebuchet MS"/>
                <a:cs typeface="Trebuchet MS"/>
              </a:rPr>
              <a:t>k</a:t>
            </a:r>
            <a:r>
              <a:rPr sz="1500" spc="-45" dirty="0">
                <a:solidFill>
                  <a:srgbClr val="3333CC"/>
                </a:solidFill>
                <a:latin typeface="Trebuchet MS"/>
                <a:cs typeface="Trebuchet MS"/>
              </a:rPr>
              <a:t> </a:t>
            </a:r>
            <a:r>
              <a:rPr sz="1500" i="1" spc="-380" dirty="0">
                <a:solidFill>
                  <a:srgbClr val="3333CC"/>
                </a:solidFill>
                <a:latin typeface="Trebuchet MS"/>
                <a:cs typeface="Trebuchet MS"/>
              </a:rPr>
              <a:t>T</a:t>
            </a:r>
            <a:r>
              <a:rPr sz="1500" i="1" spc="-140" dirty="0">
                <a:solidFill>
                  <a:srgbClr val="3333CC"/>
                </a:solidFill>
                <a:latin typeface="Trebuchet MS"/>
                <a:cs typeface="Trebuchet MS"/>
              </a:rPr>
              <a:t>,</a:t>
            </a:r>
            <a:r>
              <a:rPr sz="1500" i="1" spc="-40" dirty="0">
                <a:solidFill>
                  <a:srgbClr val="3333CC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3333CC"/>
                </a:solidFill>
                <a:latin typeface="Trebuchet MS"/>
                <a:cs typeface="Trebuchet MS"/>
              </a:rPr>
              <a:t>a</a:t>
            </a:r>
            <a:r>
              <a:rPr sz="1500" spc="-75" dirty="0">
                <a:solidFill>
                  <a:srgbClr val="3333CC"/>
                </a:solidFill>
                <a:latin typeface="Trebuchet MS"/>
                <a:cs typeface="Trebuchet MS"/>
              </a:rPr>
              <a:t>nd</a:t>
            </a:r>
            <a:endParaRPr sz="1500">
              <a:latin typeface="Trebuchet MS"/>
              <a:cs typeface="Trebuchet MS"/>
            </a:endParaRPr>
          </a:p>
          <a:p>
            <a:pPr marL="645160" lvl="1" indent="-306070">
              <a:lnSpc>
                <a:spcPct val="100000"/>
              </a:lnSpc>
              <a:spcBef>
                <a:spcPts val="79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5160" algn="l"/>
                <a:tab pos="645795" algn="l"/>
              </a:tabLst>
            </a:pPr>
            <a:r>
              <a:rPr sz="1500" spc="-150" dirty="0">
                <a:solidFill>
                  <a:srgbClr val="3333CC"/>
                </a:solidFill>
                <a:latin typeface="Trebuchet MS"/>
                <a:cs typeface="Trebuchet MS"/>
              </a:rPr>
              <a:t>a</a:t>
            </a:r>
            <a:r>
              <a:rPr sz="1500" spc="-45" dirty="0">
                <a:solidFill>
                  <a:srgbClr val="3333CC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3333CC"/>
                </a:solidFill>
                <a:latin typeface="Trebuchet MS"/>
                <a:cs typeface="Trebuchet MS"/>
              </a:rPr>
              <a:t>p</a:t>
            </a:r>
            <a:r>
              <a:rPr sz="1500" spc="-105" dirty="0">
                <a:solidFill>
                  <a:srgbClr val="3333CC"/>
                </a:solidFill>
                <a:latin typeface="Trebuchet MS"/>
                <a:cs typeface="Trebuchet MS"/>
              </a:rPr>
              <a:t>e</a:t>
            </a:r>
            <a:r>
              <a:rPr sz="1500" spc="15" dirty="0">
                <a:solidFill>
                  <a:srgbClr val="3333CC"/>
                </a:solidFill>
                <a:latin typeface="Trebuchet MS"/>
                <a:cs typeface="Trebuchet MS"/>
              </a:rPr>
              <a:t>r</a:t>
            </a:r>
            <a:r>
              <a:rPr sz="1500" spc="-195" dirty="0">
                <a:solidFill>
                  <a:srgbClr val="3333CC"/>
                </a:solidFill>
                <a:latin typeface="Trebuchet MS"/>
                <a:cs typeface="Trebuchet MS"/>
              </a:rPr>
              <a:t>f</a:t>
            </a:r>
            <a:r>
              <a:rPr sz="1500" spc="15" dirty="0">
                <a:solidFill>
                  <a:srgbClr val="3333CC"/>
                </a:solidFill>
                <a:latin typeface="Trebuchet MS"/>
                <a:cs typeface="Trebuchet MS"/>
              </a:rPr>
              <a:t>or</a:t>
            </a:r>
            <a:r>
              <a:rPr sz="1500" spc="-85" dirty="0">
                <a:solidFill>
                  <a:srgbClr val="3333CC"/>
                </a:solidFill>
                <a:latin typeface="Trebuchet MS"/>
                <a:cs typeface="Trebuchet MS"/>
              </a:rPr>
              <a:t>m</a:t>
            </a:r>
            <a:r>
              <a:rPr sz="1500" spc="-155" dirty="0">
                <a:solidFill>
                  <a:srgbClr val="3333CC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3333CC"/>
                </a:solidFill>
                <a:latin typeface="Trebuchet MS"/>
                <a:cs typeface="Trebuchet MS"/>
              </a:rPr>
              <a:t>n</a:t>
            </a:r>
            <a:r>
              <a:rPr sz="1500" spc="-70" dirty="0">
                <a:solidFill>
                  <a:srgbClr val="3333CC"/>
                </a:solidFill>
                <a:latin typeface="Trebuchet MS"/>
                <a:cs typeface="Trebuchet MS"/>
              </a:rPr>
              <a:t>c</a:t>
            </a:r>
            <a:r>
              <a:rPr sz="1500" spc="-100" dirty="0">
                <a:solidFill>
                  <a:srgbClr val="3333CC"/>
                </a:solidFill>
                <a:latin typeface="Trebuchet MS"/>
                <a:cs typeface="Trebuchet MS"/>
              </a:rPr>
              <a:t>e</a:t>
            </a:r>
            <a:r>
              <a:rPr sz="1500" spc="-50" dirty="0">
                <a:solidFill>
                  <a:srgbClr val="3333CC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3333CC"/>
                </a:solidFill>
                <a:latin typeface="Trebuchet MS"/>
                <a:cs typeface="Trebuchet MS"/>
              </a:rPr>
              <a:t>m</a:t>
            </a:r>
            <a:r>
              <a:rPr sz="1500" spc="-110" dirty="0">
                <a:solidFill>
                  <a:srgbClr val="3333CC"/>
                </a:solidFill>
                <a:latin typeface="Trebuchet MS"/>
                <a:cs typeface="Trebuchet MS"/>
              </a:rPr>
              <a:t>e</a:t>
            </a:r>
            <a:r>
              <a:rPr sz="1500" spc="-155" dirty="0">
                <a:solidFill>
                  <a:srgbClr val="3333CC"/>
                </a:solidFill>
                <a:latin typeface="Trebuchet MS"/>
                <a:cs typeface="Trebuchet MS"/>
              </a:rPr>
              <a:t>a</a:t>
            </a:r>
            <a:r>
              <a:rPr sz="1500" spc="-35" dirty="0">
                <a:solidFill>
                  <a:srgbClr val="3333CC"/>
                </a:solidFill>
                <a:latin typeface="Trebuchet MS"/>
                <a:cs typeface="Trebuchet MS"/>
              </a:rPr>
              <a:t>su</a:t>
            </a:r>
            <a:r>
              <a:rPr sz="1500" spc="-50" dirty="0">
                <a:solidFill>
                  <a:srgbClr val="3333CC"/>
                </a:solidFill>
                <a:latin typeface="Trebuchet MS"/>
                <a:cs typeface="Trebuchet MS"/>
              </a:rPr>
              <a:t>r</a:t>
            </a:r>
            <a:r>
              <a:rPr sz="1500" spc="-100" dirty="0">
                <a:solidFill>
                  <a:srgbClr val="3333CC"/>
                </a:solidFill>
                <a:latin typeface="Trebuchet MS"/>
                <a:cs typeface="Trebuchet MS"/>
              </a:rPr>
              <a:t>e</a:t>
            </a:r>
            <a:r>
              <a:rPr sz="1500" spc="-50" dirty="0">
                <a:solidFill>
                  <a:srgbClr val="3333CC"/>
                </a:solidFill>
                <a:latin typeface="Trebuchet MS"/>
                <a:cs typeface="Trebuchet MS"/>
              </a:rPr>
              <a:t> </a:t>
            </a:r>
            <a:r>
              <a:rPr sz="1500" i="1" spc="80" dirty="0">
                <a:solidFill>
                  <a:srgbClr val="3333CC"/>
                </a:solidFill>
                <a:latin typeface="Trebuchet MS"/>
                <a:cs typeface="Trebuchet MS"/>
              </a:rPr>
              <a:t>M</a:t>
            </a:r>
            <a:r>
              <a:rPr sz="1500" spc="-225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endParaRPr sz="1500">
              <a:latin typeface="Trebuchet MS"/>
              <a:cs typeface="Trebuchet MS"/>
            </a:endParaRPr>
          </a:p>
          <a:p>
            <a:pPr marL="320675" marR="5080">
              <a:lnSpc>
                <a:spcPts val="1989"/>
              </a:lnSpc>
              <a:spcBef>
                <a:spcPts val="1015"/>
              </a:spcBef>
            </a:pPr>
            <a:r>
              <a:rPr spc="-235" dirty="0">
                <a:solidFill>
                  <a:srgbClr val="212745"/>
                </a:solidFill>
              </a:rPr>
              <a:t>a</a:t>
            </a:r>
            <a:r>
              <a:rPr spc="-10" dirty="0">
                <a:solidFill>
                  <a:srgbClr val="212745"/>
                </a:solidFill>
              </a:rPr>
              <a:t> </a:t>
            </a:r>
            <a:r>
              <a:rPr spc="-50" dirty="0">
                <a:solidFill>
                  <a:srgbClr val="212745"/>
                </a:solidFill>
              </a:rPr>
              <a:t>computer</a:t>
            </a:r>
            <a:r>
              <a:rPr dirty="0">
                <a:solidFill>
                  <a:srgbClr val="212745"/>
                </a:solidFill>
              </a:rPr>
              <a:t> </a:t>
            </a:r>
            <a:r>
              <a:rPr spc="-120" dirty="0">
                <a:solidFill>
                  <a:srgbClr val="212745"/>
                </a:solidFill>
              </a:rPr>
              <a:t>system</a:t>
            </a:r>
            <a:r>
              <a:rPr spc="-5" dirty="0">
                <a:solidFill>
                  <a:srgbClr val="212745"/>
                </a:solidFill>
              </a:rPr>
              <a:t> </a:t>
            </a:r>
            <a:r>
              <a:rPr spc="-105" dirty="0">
                <a:solidFill>
                  <a:srgbClr val="212745"/>
                </a:solidFill>
              </a:rPr>
              <a:t>is</a:t>
            </a:r>
            <a:r>
              <a:rPr spc="-5" dirty="0">
                <a:solidFill>
                  <a:srgbClr val="212745"/>
                </a:solidFill>
              </a:rPr>
              <a:t> </a:t>
            </a:r>
            <a:r>
              <a:rPr spc="-140" dirty="0">
                <a:solidFill>
                  <a:srgbClr val="212745"/>
                </a:solidFill>
              </a:rPr>
              <a:t>said</a:t>
            </a:r>
            <a:r>
              <a:rPr spc="-10" dirty="0">
                <a:solidFill>
                  <a:srgbClr val="212745"/>
                </a:solidFill>
              </a:rPr>
              <a:t> </a:t>
            </a:r>
            <a:r>
              <a:rPr spc="45" dirty="0">
                <a:solidFill>
                  <a:srgbClr val="212745"/>
                </a:solidFill>
              </a:rPr>
              <a:t>to</a:t>
            </a:r>
            <a:r>
              <a:rPr spc="-5" dirty="0">
                <a:solidFill>
                  <a:srgbClr val="212745"/>
                </a:solidFill>
              </a:rPr>
              <a:t> </a:t>
            </a:r>
            <a:r>
              <a:rPr b="1" spc="-10" dirty="0">
                <a:latin typeface="Arial"/>
                <a:cs typeface="Arial"/>
              </a:rPr>
              <a:t>learn</a:t>
            </a:r>
            <a:r>
              <a:rPr b="1" dirty="0">
                <a:latin typeface="Arial"/>
                <a:cs typeface="Arial"/>
              </a:rPr>
              <a:t> </a:t>
            </a:r>
            <a:r>
              <a:rPr spc="-30" dirty="0">
                <a:solidFill>
                  <a:srgbClr val="212745"/>
                </a:solidFill>
              </a:rPr>
              <a:t>from</a:t>
            </a:r>
            <a:r>
              <a:rPr spc="-5" dirty="0">
                <a:solidFill>
                  <a:srgbClr val="212745"/>
                </a:solidFill>
              </a:rPr>
              <a:t> </a:t>
            </a:r>
            <a:r>
              <a:rPr i="1" spc="7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pc="45" dirty="0">
                <a:solidFill>
                  <a:srgbClr val="212745"/>
                </a:solidFill>
              </a:rPr>
              <a:t>to</a:t>
            </a:r>
            <a:r>
              <a:rPr spc="-10" dirty="0">
                <a:solidFill>
                  <a:srgbClr val="212745"/>
                </a:solidFill>
              </a:rPr>
              <a:t> </a:t>
            </a:r>
            <a:r>
              <a:rPr spc="-35" dirty="0">
                <a:solidFill>
                  <a:srgbClr val="212745"/>
                </a:solidFill>
              </a:rPr>
              <a:t>perform</a:t>
            </a:r>
            <a:r>
              <a:rPr dirty="0">
                <a:solidFill>
                  <a:srgbClr val="212745"/>
                </a:solidFill>
              </a:rPr>
              <a:t> </a:t>
            </a:r>
            <a:r>
              <a:rPr spc="-50" dirty="0">
                <a:solidFill>
                  <a:srgbClr val="212745"/>
                </a:solidFill>
              </a:rPr>
              <a:t>the</a:t>
            </a:r>
            <a:r>
              <a:rPr spc="5" dirty="0">
                <a:solidFill>
                  <a:srgbClr val="212745"/>
                </a:solidFill>
              </a:rPr>
              <a:t> </a:t>
            </a:r>
            <a:r>
              <a:rPr spc="-100" dirty="0">
                <a:solidFill>
                  <a:srgbClr val="212745"/>
                </a:solidFill>
              </a:rPr>
              <a:t>task</a:t>
            </a:r>
            <a:r>
              <a:rPr dirty="0">
                <a:solidFill>
                  <a:srgbClr val="212745"/>
                </a:solidFill>
              </a:rPr>
              <a:t> </a:t>
            </a:r>
            <a:r>
              <a:rPr i="1" spc="-13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pc="-30" dirty="0">
                <a:solidFill>
                  <a:srgbClr val="212745"/>
                </a:solidFill>
              </a:rPr>
              <a:t>if</a:t>
            </a:r>
            <a:r>
              <a:rPr spc="-5" dirty="0">
                <a:solidFill>
                  <a:srgbClr val="212745"/>
                </a:solidFill>
              </a:rPr>
              <a:t> </a:t>
            </a:r>
            <a:r>
              <a:rPr spc="-45" dirty="0">
                <a:solidFill>
                  <a:srgbClr val="212745"/>
                </a:solidFill>
              </a:rPr>
              <a:t>after</a:t>
            </a:r>
            <a:r>
              <a:rPr dirty="0">
                <a:solidFill>
                  <a:srgbClr val="212745"/>
                </a:solidFill>
              </a:rPr>
              <a:t> </a:t>
            </a:r>
            <a:r>
              <a:rPr spc="-90" dirty="0">
                <a:solidFill>
                  <a:srgbClr val="212745"/>
                </a:solidFill>
              </a:rPr>
              <a:t>learning </a:t>
            </a:r>
            <a:r>
              <a:rPr spc="-484" dirty="0">
                <a:solidFill>
                  <a:srgbClr val="212745"/>
                </a:solidFill>
              </a:rPr>
              <a:t> </a:t>
            </a:r>
            <a:r>
              <a:rPr spc="-50" dirty="0">
                <a:solidFill>
                  <a:srgbClr val="212745"/>
                </a:solidFill>
              </a:rPr>
              <a:t>the</a:t>
            </a:r>
            <a:r>
              <a:rPr dirty="0">
                <a:solidFill>
                  <a:srgbClr val="212745"/>
                </a:solidFill>
              </a:rPr>
              <a:t> </a:t>
            </a:r>
            <a:r>
              <a:rPr spc="-135" dirty="0">
                <a:solidFill>
                  <a:srgbClr val="212745"/>
                </a:solidFill>
              </a:rPr>
              <a:t>system’s</a:t>
            </a:r>
            <a:r>
              <a:rPr spc="-10" dirty="0">
                <a:solidFill>
                  <a:srgbClr val="212745"/>
                </a:solidFill>
              </a:rPr>
              <a:t> </a:t>
            </a:r>
            <a:r>
              <a:rPr spc="-80" dirty="0">
                <a:solidFill>
                  <a:srgbClr val="212745"/>
                </a:solidFill>
              </a:rPr>
              <a:t>performance</a:t>
            </a:r>
            <a:r>
              <a:rPr spc="5" dirty="0">
                <a:solidFill>
                  <a:srgbClr val="212745"/>
                </a:solidFill>
              </a:rPr>
              <a:t> </a:t>
            </a:r>
            <a:r>
              <a:rPr spc="-60" dirty="0">
                <a:solidFill>
                  <a:srgbClr val="212745"/>
                </a:solidFill>
              </a:rPr>
              <a:t>on</a:t>
            </a:r>
            <a:r>
              <a:rPr dirty="0">
                <a:solidFill>
                  <a:srgbClr val="212745"/>
                </a:solidFill>
              </a:rPr>
              <a:t> </a:t>
            </a:r>
            <a:r>
              <a:rPr i="1" spc="-13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i="1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pc="-90" dirty="0">
                <a:solidFill>
                  <a:srgbClr val="212745"/>
                </a:solidFill>
              </a:rPr>
              <a:t>improves</a:t>
            </a:r>
            <a:r>
              <a:rPr spc="-5" dirty="0">
                <a:solidFill>
                  <a:srgbClr val="212745"/>
                </a:solidFill>
              </a:rPr>
              <a:t> </a:t>
            </a:r>
            <a:r>
              <a:rPr spc="-229" dirty="0">
                <a:solidFill>
                  <a:srgbClr val="212745"/>
                </a:solidFill>
              </a:rPr>
              <a:t>as</a:t>
            </a:r>
            <a:r>
              <a:rPr spc="-10" dirty="0">
                <a:solidFill>
                  <a:srgbClr val="212745"/>
                </a:solidFill>
              </a:rPr>
              <a:t> </a:t>
            </a:r>
            <a:r>
              <a:rPr spc="-125" dirty="0">
                <a:solidFill>
                  <a:srgbClr val="212745"/>
                </a:solidFill>
              </a:rPr>
              <a:t>measured</a:t>
            </a:r>
            <a:r>
              <a:rPr spc="-10" dirty="0">
                <a:solidFill>
                  <a:srgbClr val="212745"/>
                </a:solidFill>
              </a:rPr>
              <a:t> </a:t>
            </a:r>
            <a:r>
              <a:rPr spc="-120" dirty="0">
                <a:solidFill>
                  <a:srgbClr val="212745"/>
                </a:solidFill>
              </a:rPr>
              <a:t>by</a:t>
            </a:r>
            <a:r>
              <a:rPr dirty="0">
                <a:solidFill>
                  <a:srgbClr val="212745"/>
                </a:solidFill>
              </a:rPr>
              <a:t> </a:t>
            </a:r>
            <a:r>
              <a:rPr i="1" spc="-10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pc="-10" dirty="0">
                <a:solidFill>
                  <a:srgbClr val="212745"/>
                </a:solidFill>
              </a:rPr>
              <a:t>.</a:t>
            </a:r>
          </a:p>
          <a:p>
            <a:pPr marL="320675" marR="565150" indent="-306070">
              <a:lnSpc>
                <a:spcPts val="1920"/>
              </a:lnSpc>
              <a:spcBef>
                <a:spcPts val="106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21310" algn="l"/>
                <a:tab pos="321945" algn="l"/>
              </a:tabLst>
            </a:pPr>
            <a:r>
              <a:rPr spc="-80" dirty="0">
                <a:solidFill>
                  <a:srgbClr val="212745"/>
                </a:solidFill>
              </a:rPr>
              <a:t>In</a:t>
            </a:r>
            <a:r>
              <a:rPr dirty="0">
                <a:solidFill>
                  <a:srgbClr val="212745"/>
                </a:solidFill>
              </a:rPr>
              <a:t> </a:t>
            </a:r>
            <a:r>
              <a:rPr spc="-10" dirty="0">
                <a:solidFill>
                  <a:srgbClr val="212745"/>
                </a:solidFill>
              </a:rPr>
              <a:t>other</a:t>
            </a:r>
            <a:r>
              <a:rPr dirty="0">
                <a:solidFill>
                  <a:srgbClr val="212745"/>
                </a:solidFill>
              </a:rPr>
              <a:t> </a:t>
            </a:r>
            <a:r>
              <a:rPr spc="-70" dirty="0">
                <a:solidFill>
                  <a:srgbClr val="212745"/>
                </a:solidFill>
              </a:rPr>
              <a:t>words,</a:t>
            </a:r>
            <a:r>
              <a:rPr spc="-170" dirty="0">
                <a:solidFill>
                  <a:srgbClr val="212745"/>
                </a:solidFill>
              </a:rPr>
              <a:t> </a:t>
            </a:r>
            <a:r>
              <a:rPr spc="-50" dirty="0">
                <a:solidFill>
                  <a:srgbClr val="212745"/>
                </a:solidFill>
              </a:rPr>
              <a:t>the</a:t>
            </a:r>
            <a:r>
              <a:rPr spc="5" dirty="0">
                <a:solidFill>
                  <a:srgbClr val="212745"/>
                </a:solidFill>
              </a:rPr>
              <a:t> </a:t>
            </a:r>
            <a:r>
              <a:rPr spc="-90" dirty="0">
                <a:solidFill>
                  <a:srgbClr val="212745"/>
                </a:solidFill>
              </a:rPr>
              <a:t>learned</a:t>
            </a:r>
            <a:r>
              <a:rPr spc="-5" dirty="0">
                <a:solidFill>
                  <a:srgbClr val="212745"/>
                </a:solidFill>
              </a:rPr>
              <a:t> </a:t>
            </a:r>
            <a:r>
              <a:rPr spc="-75" dirty="0">
                <a:solidFill>
                  <a:srgbClr val="212745"/>
                </a:solidFill>
              </a:rPr>
              <a:t>model</a:t>
            </a:r>
            <a:r>
              <a:rPr spc="10" dirty="0">
                <a:solidFill>
                  <a:srgbClr val="212745"/>
                </a:solidFill>
              </a:rPr>
              <a:t> </a:t>
            </a:r>
            <a:r>
              <a:rPr spc="-110" dirty="0">
                <a:solidFill>
                  <a:srgbClr val="212745"/>
                </a:solidFill>
              </a:rPr>
              <a:t>helps</a:t>
            </a:r>
            <a:r>
              <a:rPr spc="-5" dirty="0">
                <a:solidFill>
                  <a:srgbClr val="212745"/>
                </a:solidFill>
              </a:rPr>
              <a:t> </a:t>
            </a:r>
            <a:r>
              <a:rPr spc="-50" dirty="0">
                <a:solidFill>
                  <a:srgbClr val="212745"/>
                </a:solidFill>
              </a:rPr>
              <a:t>the</a:t>
            </a:r>
            <a:r>
              <a:rPr spc="5" dirty="0">
                <a:solidFill>
                  <a:srgbClr val="212745"/>
                </a:solidFill>
              </a:rPr>
              <a:t> </a:t>
            </a:r>
            <a:r>
              <a:rPr spc="-120" dirty="0">
                <a:solidFill>
                  <a:srgbClr val="212745"/>
                </a:solidFill>
              </a:rPr>
              <a:t>system</a:t>
            </a:r>
            <a:r>
              <a:rPr spc="5" dirty="0">
                <a:solidFill>
                  <a:srgbClr val="212745"/>
                </a:solidFill>
              </a:rPr>
              <a:t> </a:t>
            </a:r>
            <a:r>
              <a:rPr spc="45" dirty="0">
                <a:solidFill>
                  <a:srgbClr val="212745"/>
                </a:solidFill>
              </a:rPr>
              <a:t>to</a:t>
            </a:r>
            <a:r>
              <a:rPr spc="-5" dirty="0">
                <a:solidFill>
                  <a:srgbClr val="212745"/>
                </a:solidFill>
              </a:rPr>
              <a:t> </a:t>
            </a:r>
            <a:r>
              <a:rPr spc="-35" dirty="0">
                <a:solidFill>
                  <a:srgbClr val="212745"/>
                </a:solidFill>
              </a:rPr>
              <a:t>perform</a:t>
            </a:r>
            <a:r>
              <a:rPr spc="5" dirty="0">
                <a:solidFill>
                  <a:srgbClr val="212745"/>
                </a:solidFill>
              </a:rPr>
              <a:t> </a:t>
            </a:r>
            <a:r>
              <a:rPr i="1" spc="-13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i="1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pc="-15" dirty="0">
                <a:solidFill>
                  <a:srgbClr val="212745"/>
                </a:solidFill>
              </a:rPr>
              <a:t>better</a:t>
            </a:r>
            <a:r>
              <a:rPr dirty="0">
                <a:solidFill>
                  <a:srgbClr val="212745"/>
                </a:solidFill>
              </a:rPr>
              <a:t> </a:t>
            </a:r>
            <a:r>
              <a:rPr spc="-229" dirty="0">
                <a:solidFill>
                  <a:srgbClr val="212745"/>
                </a:solidFill>
              </a:rPr>
              <a:t>as </a:t>
            </a:r>
            <a:r>
              <a:rPr spc="-484" dirty="0">
                <a:solidFill>
                  <a:srgbClr val="212745"/>
                </a:solidFill>
              </a:rPr>
              <a:t> </a:t>
            </a:r>
            <a:r>
              <a:rPr spc="-95" dirty="0">
                <a:solidFill>
                  <a:srgbClr val="3333CC"/>
                </a:solidFill>
              </a:rPr>
              <a:t>compared</a:t>
            </a:r>
            <a:r>
              <a:rPr spc="-15" dirty="0">
                <a:solidFill>
                  <a:srgbClr val="3333CC"/>
                </a:solidFill>
              </a:rPr>
              <a:t> </a:t>
            </a:r>
            <a:r>
              <a:rPr spc="45" dirty="0">
                <a:solidFill>
                  <a:srgbClr val="3333CC"/>
                </a:solidFill>
              </a:rPr>
              <a:t>to</a:t>
            </a:r>
            <a:r>
              <a:rPr spc="-10" dirty="0">
                <a:solidFill>
                  <a:srgbClr val="3333CC"/>
                </a:solidFill>
              </a:rPr>
              <a:t> </a:t>
            </a:r>
            <a:r>
              <a:rPr spc="-55" dirty="0">
                <a:solidFill>
                  <a:srgbClr val="3333CC"/>
                </a:solidFill>
              </a:rPr>
              <a:t>no</a:t>
            </a:r>
            <a:r>
              <a:rPr spc="-10" dirty="0">
                <a:solidFill>
                  <a:srgbClr val="3333CC"/>
                </a:solidFill>
              </a:rPr>
              <a:t> </a:t>
            </a:r>
            <a:r>
              <a:rPr spc="-95" dirty="0">
                <a:solidFill>
                  <a:srgbClr val="3333CC"/>
                </a:solidFill>
              </a:rPr>
              <a:t>learning</a:t>
            </a:r>
            <a:r>
              <a:rPr spc="-95" dirty="0">
                <a:solidFill>
                  <a:srgbClr val="212745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30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2800" b="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6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6442" y="2339339"/>
            <a:ext cx="7045325" cy="260096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9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400" spc="-125" dirty="0">
                <a:solidFill>
                  <a:srgbClr val="FF0000"/>
                </a:solidFill>
                <a:latin typeface="Arial MT"/>
                <a:cs typeface="Arial MT"/>
              </a:rPr>
              <a:t>D</a:t>
            </a:r>
            <a:r>
              <a:rPr sz="1400" spc="-9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400" spc="5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1400" spc="-21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400" spc="-85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r>
              <a:rPr sz="14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2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-8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22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pp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li</a:t>
            </a:r>
            <a:r>
              <a:rPr sz="14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4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5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-8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9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4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5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18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400" spc="-30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1400" spc="-12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400" spc="-180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1400" spc="-50" dirty="0">
                <a:solidFill>
                  <a:srgbClr val="FF0000"/>
                </a:solidFill>
                <a:latin typeface="Arial MT"/>
                <a:cs typeface="Arial MT"/>
              </a:rPr>
              <a:t>k</a:t>
            </a:r>
            <a:r>
              <a:rPr sz="1400" spc="-85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r>
              <a:rPr sz="14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254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400" spc="4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9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4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400" spc="7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w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5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8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-8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400" spc="-1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400" spc="-6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400" spc="-4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be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22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pp</a:t>
            </a:r>
            <a:r>
              <a:rPr sz="1400" spc="3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400" spc="-4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-145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400" spc="-6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400" spc="-4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8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400" spc="5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400" spc="-85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9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400" spc="-240" dirty="0">
                <a:solidFill>
                  <a:srgbClr val="FF0000"/>
                </a:solidFill>
                <a:latin typeface="Arial MT"/>
                <a:cs typeface="Arial MT"/>
              </a:rPr>
              <a:t>P</a:t>
            </a:r>
            <a:r>
              <a:rPr sz="1400" spc="-17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1400" spc="6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1400" spc="-70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sz="1400" spc="-35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1400" spc="6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1400" spc="-135" dirty="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r>
              <a:rPr sz="1400" spc="-21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400" spc="-110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1400" spc="-114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1400" spc="-11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1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135" dirty="0">
                <a:solidFill>
                  <a:srgbClr val="FF0000"/>
                </a:solidFill>
                <a:latin typeface="Arial MT"/>
                <a:cs typeface="Arial MT"/>
              </a:rPr>
              <a:t>me</a:t>
            </a:r>
            <a:r>
              <a:rPr sz="1400" spc="-21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400" spc="-180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1400" spc="-110" dirty="0">
                <a:solidFill>
                  <a:srgbClr val="FF0000"/>
                </a:solidFill>
                <a:latin typeface="Arial MT"/>
                <a:cs typeface="Arial MT"/>
              </a:rPr>
              <a:t>u</a:t>
            </a:r>
            <a:r>
              <a:rPr sz="1400" spc="40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1400" spc="-13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1400" spc="-85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r>
              <a:rPr sz="1400" spc="-16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-120" dirty="0">
                <a:solidFill>
                  <a:srgbClr val="212745"/>
                </a:solidFill>
                <a:latin typeface="Arial MT"/>
                <a:cs typeface="Arial MT"/>
              </a:rPr>
              <a:t>cc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400" spc="6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400" spc="-21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4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400" spc="-225" dirty="0">
                <a:solidFill>
                  <a:srgbClr val="212745"/>
                </a:solidFill>
                <a:latin typeface="Arial MT"/>
                <a:cs typeface="Arial MT"/>
              </a:rPr>
              <a:t>y</a:t>
            </a:r>
            <a:r>
              <a:rPr sz="1400" spc="-85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ECCF3"/>
              </a:buClr>
              <a:buFont typeface="Cambria"/>
              <a:buChar char="◾"/>
            </a:pPr>
            <a:endParaRPr sz="2250">
              <a:latin typeface="Arial MT"/>
              <a:cs typeface="Arial MT"/>
            </a:endParaRPr>
          </a:p>
          <a:p>
            <a:pPr marL="469900" marR="1125855" indent="-457200">
              <a:lnSpc>
                <a:spcPct val="148600"/>
              </a:lnSpc>
            </a:pPr>
            <a:r>
              <a:rPr sz="1400" b="1" spc="120" dirty="0">
                <a:solidFill>
                  <a:srgbClr val="FF0000"/>
                </a:solidFill>
                <a:latin typeface="Trebuchet MS"/>
                <a:cs typeface="Trebuchet MS"/>
              </a:rPr>
              <a:t>No </a:t>
            </a:r>
            <a:r>
              <a:rPr sz="1400" b="1" spc="-40" dirty="0">
                <a:solidFill>
                  <a:srgbClr val="FF0000"/>
                </a:solidFill>
                <a:latin typeface="Trebuchet MS"/>
                <a:cs typeface="Trebuchet MS"/>
              </a:rPr>
              <a:t>learning</a:t>
            </a:r>
            <a:r>
              <a:rPr sz="1400" spc="-40" dirty="0">
                <a:solidFill>
                  <a:srgbClr val="212745"/>
                </a:solidFill>
                <a:latin typeface="Arial MT"/>
                <a:cs typeface="Arial MT"/>
              </a:rPr>
              <a:t>: </a:t>
            </a:r>
            <a:r>
              <a:rPr sz="1400" spc="-110" dirty="0">
                <a:solidFill>
                  <a:srgbClr val="212745"/>
                </a:solidFill>
                <a:latin typeface="Arial MT"/>
                <a:cs typeface="Arial MT"/>
              </a:rPr>
              <a:t>classify </a:t>
            </a:r>
            <a:r>
              <a:rPr sz="1400" spc="-75" dirty="0">
                <a:solidFill>
                  <a:srgbClr val="212745"/>
                </a:solidFill>
                <a:latin typeface="Arial MT"/>
                <a:cs typeface="Arial MT"/>
              </a:rPr>
              <a:t>all </a:t>
            </a:r>
            <a:r>
              <a:rPr sz="1400" spc="-50" dirty="0">
                <a:solidFill>
                  <a:srgbClr val="212745"/>
                </a:solidFill>
                <a:latin typeface="Arial MT"/>
                <a:cs typeface="Arial MT"/>
              </a:rPr>
              <a:t>future </a:t>
            </a:r>
            <a:r>
              <a:rPr sz="1400" spc="-90" dirty="0">
                <a:solidFill>
                  <a:srgbClr val="212745"/>
                </a:solidFill>
                <a:latin typeface="Arial MT"/>
                <a:cs typeface="Arial MT"/>
              </a:rPr>
              <a:t>applications </a:t>
            </a:r>
            <a:r>
              <a:rPr sz="1400" spc="-45" dirty="0">
                <a:solidFill>
                  <a:srgbClr val="212745"/>
                </a:solidFill>
                <a:latin typeface="Arial MT"/>
                <a:cs typeface="Arial MT"/>
              </a:rPr>
              <a:t>(test </a:t>
            </a:r>
            <a:r>
              <a:rPr sz="1400" spc="-95" dirty="0">
                <a:solidFill>
                  <a:srgbClr val="212745"/>
                </a:solidFill>
                <a:latin typeface="Arial MT"/>
                <a:cs typeface="Arial MT"/>
              </a:rPr>
              <a:t>data) </a:t>
            </a:r>
            <a:r>
              <a:rPr sz="1400" spc="25" dirty="0">
                <a:solidFill>
                  <a:srgbClr val="212745"/>
                </a:solidFill>
                <a:latin typeface="Arial MT"/>
                <a:cs typeface="Arial MT"/>
              </a:rPr>
              <a:t>to </a:t>
            </a:r>
            <a:r>
              <a:rPr sz="1400" spc="-55" dirty="0">
                <a:solidFill>
                  <a:srgbClr val="212745"/>
                </a:solidFill>
                <a:latin typeface="Arial MT"/>
                <a:cs typeface="Arial MT"/>
              </a:rPr>
              <a:t>the </a:t>
            </a:r>
            <a:r>
              <a:rPr sz="1400" spc="-45" dirty="0">
                <a:solidFill>
                  <a:srgbClr val="212745"/>
                </a:solidFill>
                <a:latin typeface="Arial MT"/>
                <a:cs typeface="Arial MT"/>
              </a:rPr>
              <a:t>majority </a:t>
            </a:r>
            <a:r>
              <a:rPr sz="1400" spc="-135" dirty="0">
                <a:solidFill>
                  <a:srgbClr val="212745"/>
                </a:solidFill>
                <a:latin typeface="Arial MT"/>
                <a:cs typeface="Arial MT"/>
              </a:rPr>
              <a:t>class</a:t>
            </a:r>
            <a:r>
              <a:rPr sz="1400" spc="-1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05" dirty="0">
                <a:solidFill>
                  <a:srgbClr val="212745"/>
                </a:solidFill>
                <a:latin typeface="Arial MT"/>
                <a:cs typeface="Arial MT"/>
              </a:rPr>
              <a:t>(i.e.,</a:t>
            </a:r>
            <a:r>
              <a:rPr sz="1400" spc="-105" dirty="0">
                <a:solidFill>
                  <a:srgbClr val="3333CC"/>
                </a:solidFill>
                <a:latin typeface="Arial MT"/>
                <a:cs typeface="Arial MT"/>
              </a:rPr>
              <a:t>Yes</a:t>
            </a:r>
            <a:r>
              <a:rPr sz="1400" spc="-105" dirty="0">
                <a:solidFill>
                  <a:srgbClr val="212745"/>
                </a:solidFill>
                <a:latin typeface="Arial MT"/>
                <a:cs typeface="Arial MT"/>
              </a:rPr>
              <a:t>): </a:t>
            </a:r>
            <a:r>
              <a:rPr sz="1400" spc="-3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8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400" spc="-70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1400" spc="-120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1400" spc="-110" dirty="0">
                <a:solidFill>
                  <a:srgbClr val="FF0000"/>
                </a:solidFill>
                <a:latin typeface="Arial MT"/>
                <a:cs typeface="Arial MT"/>
              </a:rPr>
              <a:t>u</a:t>
            </a:r>
            <a:r>
              <a:rPr sz="1400" spc="6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1400" spc="-21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400" spc="-120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1400" spc="-90" dirty="0">
                <a:solidFill>
                  <a:srgbClr val="FF0000"/>
                </a:solidFill>
                <a:latin typeface="Arial MT"/>
                <a:cs typeface="Arial MT"/>
              </a:rPr>
              <a:t>y</a:t>
            </a:r>
            <a:r>
              <a:rPr sz="14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14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110" dirty="0">
                <a:solidFill>
                  <a:srgbClr val="FF0000"/>
                </a:solidFill>
                <a:latin typeface="Arial MT"/>
                <a:cs typeface="Arial MT"/>
              </a:rPr>
              <a:t>9</a:t>
            </a:r>
            <a:r>
              <a:rPr sz="1400" spc="-20" dirty="0">
                <a:solidFill>
                  <a:srgbClr val="FF0000"/>
                </a:solidFill>
                <a:latin typeface="Arial MT"/>
                <a:cs typeface="Arial MT"/>
              </a:rPr>
              <a:t>/</a:t>
            </a:r>
            <a:r>
              <a:rPr sz="1400" spc="-110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r>
              <a:rPr sz="1400" spc="-80" dirty="0">
                <a:solidFill>
                  <a:srgbClr val="FF0000"/>
                </a:solidFill>
                <a:latin typeface="Arial MT"/>
                <a:cs typeface="Arial MT"/>
              </a:rPr>
              <a:t>5</a:t>
            </a:r>
            <a:r>
              <a:rPr sz="14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14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400" spc="-110" dirty="0">
                <a:solidFill>
                  <a:srgbClr val="FF0000"/>
                </a:solidFill>
                <a:latin typeface="Arial MT"/>
                <a:cs typeface="Arial MT"/>
              </a:rPr>
              <a:t>60</a:t>
            </a:r>
            <a:r>
              <a:rPr sz="1400" spc="-300" dirty="0">
                <a:solidFill>
                  <a:srgbClr val="FF0000"/>
                </a:solidFill>
                <a:latin typeface="Arial MT"/>
                <a:cs typeface="Arial MT"/>
              </a:rPr>
              <a:t>%</a:t>
            </a:r>
            <a:endParaRPr sz="14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9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400" spc="-155" dirty="0">
                <a:solidFill>
                  <a:srgbClr val="3333CC"/>
                </a:solidFill>
                <a:latin typeface="Arial MT"/>
                <a:cs typeface="Arial MT"/>
              </a:rPr>
              <a:t>W</a:t>
            </a:r>
            <a:r>
              <a:rPr sz="1400" spc="10" dirty="0">
                <a:solidFill>
                  <a:srgbClr val="3333CC"/>
                </a:solidFill>
                <a:latin typeface="Arial MT"/>
                <a:cs typeface="Arial MT"/>
              </a:rPr>
              <a:t>e</a:t>
            </a:r>
            <a:r>
              <a:rPr sz="1400" spc="-3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1400" spc="-114" dirty="0">
                <a:solidFill>
                  <a:srgbClr val="3333CC"/>
                </a:solidFill>
                <a:latin typeface="Arial MT"/>
                <a:cs typeface="Arial MT"/>
              </a:rPr>
              <a:t>c</a:t>
            </a:r>
            <a:r>
              <a:rPr sz="1400" spc="-210" dirty="0">
                <a:solidFill>
                  <a:srgbClr val="3333CC"/>
                </a:solidFill>
                <a:latin typeface="Arial MT"/>
                <a:cs typeface="Arial MT"/>
              </a:rPr>
              <a:t>a</a:t>
            </a:r>
            <a:r>
              <a:rPr sz="1400" spc="-80" dirty="0">
                <a:solidFill>
                  <a:srgbClr val="3333CC"/>
                </a:solidFill>
                <a:latin typeface="Arial MT"/>
                <a:cs typeface="Arial MT"/>
              </a:rPr>
              <a:t>n</a:t>
            </a:r>
            <a:r>
              <a:rPr sz="1400" spc="-40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1400" spc="-95" dirty="0">
                <a:solidFill>
                  <a:srgbClr val="3333CC"/>
                </a:solidFill>
                <a:latin typeface="Arial MT"/>
                <a:cs typeface="Arial MT"/>
              </a:rPr>
              <a:t>d</a:t>
            </a:r>
            <a:r>
              <a:rPr sz="1400" spc="-10" dirty="0">
                <a:solidFill>
                  <a:srgbClr val="3333CC"/>
                </a:solidFill>
                <a:latin typeface="Arial MT"/>
                <a:cs typeface="Arial MT"/>
              </a:rPr>
              <a:t>o</a:t>
            </a:r>
            <a:r>
              <a:rPr sz="1400" spc="-40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1400" spc="-110" dirty="0">
                <a:solidFill>
                  <a:srgbClr val="3333CC"/>
                </a:solidFill>
                <a:latin typeface="Arial MT"/>
                <a:cs typeface="Arial MT"/>
              </a:rPr>
              <a:t>b</a:t>
            </a:r>
            <a:r>
              <a:rPr sz="1400" spc="-135" dirty="0">
                <a:solidFill>
                  <a:srgbClr val="3333CC"/>
                </a:solidFill>
                <a:latin typeface="Arial MT"/>
                <a:cs typeface="Arial MT"/>
              </a:rPr>
              <a:t>e</a:t>
            </a:r>
            <a:r>
              <a:rPr sz="1400" spc="55" dirty="0">
                <a:solidFill>
                  <a:srgbClr val="3333CC"/>
                </a:solidFill>
                <a:latin typeface="Arial MT"/>
                <a:cs typeface="Arial MT"/>
              </a:rPr>
              <a:t>tt</a:t>
            </a:r>
            <a:r>
              <a:rPr sz="1400" spc="-135" dirty="0">
                <a:solidFill>
                  <a:srgbClr val="3333CC"/>
                </a:solidFill>
                <a:latin typeface="Arial MT"/>
                <a:cs typeface="Arial MT"/>
              </a:rPr>
              <a:t>e</a:t>
            </a:r>
            <a:r>
              <a:rPr sz="1400" spc="85" dirty="0">
                <a:solidFill>
                  <a:srgbClr val="3333CC"/>
                </a:solidFill>
                <a:latin typeface="Arial MT"/>
                <a:cs typeface="Arial MT"/>
              </a:rPr>
              <a:t>r</a:t>
            </a:r>
            <a:r>
              <a:rPr sz="1400" spc="-3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1400" spc="55" dirty="0">
                <a:solidFill>
                  <a:srgbClr val="3333CC"/>
                </a:solidFill>
                <a:latin typeface="Arial MT"/>
                <a:cs typeface="Arial MT"/>
              </a:rPr>
              <a:t>t</a:t>
            </a:r>
            <a:r>
              <a:rPr sz="1400" spc="-110" dirty="0">
                <a:solidFill>
                  <a:srgbClr val="3333CC"/>
                </a:solidFill>
                <a:latin typeface="Arial MT"/>
                <a:cs typeface="Arial MT"/>
              </a:rPr>
              <a:t>h</a:t>
            </a:r>
            <a:r>
              <a:rPr sz="1400" spc="-210" dirty="0">
                <a:solidFill>
                  <a:srgbClr val="3333CC"/>
                </a:solidFill>
                <a:latin typeface="Arial MT"/>
                <a:cs typeface="Arial MT"/>
              </a:rPr>
              <a:t>a</a:t>
            </a:r>
            <a:r>
              <a:rPr sz="1400" spc="-80" dirty="0">
                <a:solidFill>
                  <a:srgbClr val="3333CC"/>
                </a:solidFill>
                <a:latin typeface="Arial MT"/>
                <a:cs typeface="Arial MT"/>
              </a:rPr>
              <a:t>n</a:t>
            </a:r>
            <a:r>
              <a:rPr sz="1400" spc="-40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1400" spc="-110" dirty="0">
                <a:solidFill>
                  <a:srgbClr val="3333CC"/>
                </a:solidFill>
                <a:latin typeface="Arial MT"/>
                <a:cs typeface="Arial MT"/>
              </a:rPr>
              <a:t>60</a:t>
            </a:r>
            <a:r>
              <a:rPr sz="1400" spc="-300" dirty="0">
                <a:solidFill>
                  <a:srgbClr val="3333CC"/>
                </a:solidFill>
                <a:latin typeface="Arial MT"/>
                <a:cs typeface="Arial MT"/>
              </a:rPr>
              <a:t>%</a:t>
            </a:r>
            <a:r>
              <a:rPr sz="1400" spc="-50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1400" spc="-40" dirty="0">
                <a:solidFill>
                  <a:srgbClr val="3333CC"/>
                </a:solidFill>
                <a:latin typeface="Arial MT"/>
                <a:cs typeface="Arial MT"/>
              </a:rPr>
              <a:t>w</a:t>
            </a:r>
            <a:r>
              <a:rPr sz="1400" spc="-15" dirty="0">
                <a:solidFill>
                  <a:srgbClr val="3333CC"/>
                </a:solidFill>
                <a:latin typeface="Arial MT"/>
                <a:cs typeface="Arial MT"/>
              </a:rPr>
              <a:t>i</a:t>
            </a:r>
            <a:r>
              <a:rPr sz="1400" spc="55" dirty="0">
                <a:solidFill>
                  <a:srgbClr val="3333CC"/>
                </a:solidFill>
                <a:latin typeface="Arial MT"/>
                <a:cs typeface="Arial MT"/>
              </a:rPr>
              <a:t>t</a:t>
            </a:r>
            <a:r>
              <a:rPr sz="1400" spc="-80" dirty="0">
                <a:solidFill>
                  <a:srgbClr val="3333CC"/>
                </a:solidFill>
                <a:latin typeface="Arial MT"/>
                <a:cs typeface="Arial MT"/>
              </a:rPr>
              <a:t>h</a:t>
            </a:r>
            <a:r>
              <a:rPr sz="1400" spc="-40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1400" spc="-15" dirty="0">
                <a:solidFill>
                  <a:srgbClr val="3333CC"/>
                </a:solidFill>
                <a:latin typeface="Arial MT"/>
                <a:cs typeface="Arial MT"/>
              </a:rPr>
              <a:t>l</a:t>
            </a:r>
            <a:r>
              <a:rPr sz="1400" spc="-135" dirty="0">
                <a:solidFill>
                  <a:srgbClr val="3333CC"/>
                </a:solidFill>
                <a:latin typeface="Arial MT"/>
                <a:cs typeface="Arial MT"/>
              </a:rPr>
              <a:t>e</a:t>
            </a:r>
            <a:r>
              <a:rPr sz="1400" spc="-210" dirty="0">
                <a:solidFill>
                  <a:srgbClr val="3333CC"/>
                </a:solidFill>
                <a:latin typeface="Arial MT"/>
                <a:cs typeface="Arial MT"/>
              </a:rPr>
              <a:t>a</a:t>
            </a:r>
            <a:r>
              <a:rPr sz="1400" spc="65" dirty="0">
                <a:solidFill>
                  <a:srgbClr val="3333CC"/>
                </a:solidFill>
                <a:latin typeface="Arial MT"/>
                <a:cs typeface="Arial MT"/>
              </a:rPr>
              <a:t>r</a:t>
            </a:r>
            <a:r>
              <a:rPr sz="1400" spc="-110" dirty="0">
                <a:solidFill>
                  <a:srgbClr val="3333CC"/>
                </a:solidFill>
                <a:latin typeface="Arial MT"/>
                <a:cs typeface="Arial MT"/>
              </a:rPr>
              <a:t>n</a:t>
            </a:r>
            <a:r>
              <a:rPr sz="1400" spc="-15" dirty="0">
                <a:solidFill>
                  <a:srgbClr val="3333CC"/>
                </a:solidFill>
                <a:latin typeface="Arial MT"/>
                <a:cs typeface="Arial MT"/>
              </a:rPr>
              <a:t>i</a:t>
            </a:r>
            <a:r>
              <a:rPr sz="1400" spc="-110" dirty="0">
                <a:solidFill>
                  <a:srgbClr val="3333CC"/>
                </a:solidFill>
                <a:latin typeface="Arial MT"/>
                <a:cs typeface="Arial MT"/>
              </a:rPr>
              <a:t>n</a:t>
            </a:r>
            <a:r>
              <a:rPr sz="1400" spc="-210" dirty="0">
                <a:solidFill>
                  <a:srgbClr val="3333CC"/>
                </a:solidFill>
                <a:latin typeface="Arial MT"/>
                <a:cs typeface="Arial MT"/>
              </a:rPr>
              <a:t>g</a:t>
            </a:r>
            <a:r>
              <a:rPr sz="1400" spc="-85" dirty="0">
                <a:solidFill>
                  <a:srgbClr val="3333CC"/>
                </a:solidFill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815"/>
              </a:spcBef>
              <a:buClr>
                <a:srgbClr val="5ECCF3"/>
              </a:buClr>
              <a:buSzPct val="8571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400" spc="-70" dirty="0">
                <a:solidFill>
                  <a:srgbClr val="212745"/>
                </a:solidFill>
                <a:latin typeface="Arial MT"/>
                <a:cs typeface="Arial MT"/>
              </a:rPr>
              <a:t>Consider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55" dirty="0">
                <a:solidFill>
                  <a:srgbClr val="212745"/>
                </a:solidFill>
                <a:latin typeface="Arial MT"/>
                <a:cs typeface="Arial MT"/>
              </a:rPr>
              <a:t>no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90" dirty="0">
                <a:solidFill>
                  <a:srgbClr val="212745"/>
                </a:solidFill>
                <a:latin typeface="Arial MT"/>
                <a:cs typeface="Arial MT"/>
              </a:rPr>
              <a:t>learning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Arial MT"/>
                <a:cs typeface="Arial MT"/>
              </a:rPr>
              <a:t>model</a:t>
            </a:r>
            <a:r>
              <a:rPr sz="14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185" dirty="0">
                <a:solidFill>
                  <a:srgbClr val="212745"/>
                </a:solidFill>
                <a:latin typeface="Arial MT"/>
                <a:cs typeface="Arial MT"/>
              </a:rPr>
              <a:t>as</a:t>
            </a:r>
            <a:r>
              <a:rPr sz="14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b="1" spc="-45" dirty="0">
                <a:solidFill>
                  <a:srgbClr val="212745"/>
                </a:solidFill>
                <a:latin typeface="Trebuchet MS"/>
                <a:cs typeface="Trebuchet MS"/>
              </a:rPr>
              <a:t>“baseline</a:t>
            </a:r>
            <a:r>
              <a:rPr sz="1400" b="1" spc="-6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400" b="1" spc="-30" dirty="0">
                <a:solidFill>
                  <a:srgbClr val="212745"/>
                </a:solidFill>
                <a:latin typeface="Trebuchet MS"/>
                <a:cs typeface="Trebuchet MS"/>
              </a:rPr>
              <a:t>model”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r>
              <a:rPr sz="1400" spc="-1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85" dirty="0">
                <a:solidFill>
                  <a:srgbClr val="212745"/>
                </a:solidFill>
                <a:latin typeface="Arial MT"/>
                <a:cs typeface="Arial MT"/>
              </a:rPr>
              <a:t>Does</a:t>
            </a:r>
            <a:r>
              <a:rPr sz="1400" spc="-2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212745"/>
                </a:solidFill>
                <a:latin typeface="Arial MT"/>
                <a:cs typeface="Arial MT"/>
              </a:rPr>
              <a:t>your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80" dirty="0">
                <a:solidFill>
                  <a:srgbClr val="212745"/>
                </a:solidFill>
                <a:latin typeface="Arial MT"/>
                <a:cs typeface="Arial MT"/>
              </a:rPr>
              <a:t>model</a:t>
            </a:r>
            <a:r>
              <a:rPr sz="1400" spc="-2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45" dirty="0">
                <a:solidFill>
                  <a:srgbClr val="212745"/>
                </a:solidFill>
                <a:latin typeface="Arial MT"/>
                <a:cs typeface="Arial MT"/>
              </a:rPr>
              <a:t>perform</a:t>
            </a:r>
            <a:r>
              <a:rPr sz="1400" spc="-5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212745"/>
                </a:solidFill>
                <a:latin typeface="Arial MT"/>
                <a:cs typeface="Arial MT"/>
              </a:rPr>
              <a:t>better </a:t>
            </a:r>
            <a:r>
              <a:rPr sz="1400" spc="-85" dirty="0">
                <a:solidFill>
                  <a:srgbClr val="212745"/>
                </a:solidFill>
                <a:latin typeface="Arial MT"/>
                <a:cs typeface="Arial MT"/>
              </a:rPr>
              <a:t>than</a:t>
            </a:r>
            <a:r>
              <a:rPr sz="1400" spc="-3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400" spc="-220" dirty="0">
                <a:solidFill>
                  <a:srgbClr val="212745"/>
                </a:solidFill>
                <a:latin typeface="Arial MT"/>
                <a:cs typeface="Arial MT"/>
              </a:rPr>
              <a:t>60%?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3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-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2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42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800" b="0" spc="-13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18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13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37636" y="2046089"/>
          <a:ext cx="2582545" cy="28345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4807">
                <a:tc>
                  <a:txBody>
                    <a:bodyPr/>
                    <a:lstStyle/>
                    <a:p>
                      <a:pPr marL="17780">
                        <a:lnSpc>
                          <a:spcPts val="1180"/>
                        </a:lnSpc>
                      </a:pPr>
                      <a:r>
                        <a:rPr sz="1000" i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1145"/>
                        </a:lnSpc>
                      </a:pPr>
                      <a:r>
                        <a:rPr sz="10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6830" marR="168275">
                        <a:lnSpc>
                          <a:spcPts val="1160"/>
                        </a:lnSpc>
                        <a:spcBef>
                          <a:spcPts val="15"/>
                        </a:spcBef>
                      </a:pPr>
                      <a:r>
                        <a:rPr sz="10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  </a:t>
                      </a:r>
                      <a:r>
                        <a:rPr sz="10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925" marR="76200">
                        <a:lnSpc>
                          <a:spcPts val="1160"/>
                        </a:lnSpc>
                        <a:spcBef>
                          <a:spcPts val="15"/>
                        </a:spcBef>
                      </a:pPr>
                      <a:r>
                        <a:rPr sz="10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able  </a:t>
                      </a:r>
                      <a:r>
                        <a:rPr sz="10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0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938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3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spc="2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125K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5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Married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2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100K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49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70K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29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Married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spc="2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120K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9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Divorced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95K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5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Married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60K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32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Divorced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2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220K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44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85K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28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Married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75K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13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2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90K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615031" y="4868633"/>
            <a:ext cx="31750" cy="33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5" dirty="0">
                <a:solidFill>
                  <a:srgbClr val="010000"/>
                </a:solidFill>
                <a:latin typeface="Arial MT"/>
                <a:cs typeface="Arial MT"/>
              </a:rPr>
              <a:t>10</a:t>
            </a:r>
            <a:endParaRPr sz="1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961158" y="3828990"/>
          <a:ext cx="2213607" cy="606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206">
                <a:tc>
                  <a:txBody>
                    <a:bodyPr/>
                    <a:lstStyle/>
                    <a:p>
                      <a:pPr marL="17145">
                        <a:lnSpc>
                          <a:spcPts val="1100"/>
                        </a:lnSpc>
                      </a:pPr>
                      <a:r>
                        <a:rPr sz="95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" marR="164465">
                        <a:lnSpc>
                          <a:spcPts val="1090"/>
                        </a:lnSpc>
                        <a:spcBef>
                          <a:spcPts val="40"/>
                        </a:spcBef>
                      </a:pPr>
                      <a:r>
                        <a:rPr sz="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</a:t>
                      </a:r>
                      <a:r>
                        <a:rPr sz="9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tal  </a:t>
                      </a:r>
                      <a:r>
                        <a:rPr sz="95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" marR="72390">
                        <a:lnSpc>
                          <a:spcPts val="1090"/>
                        </a:lnSpc>
                        <a:spcBef>
                          <a:spcPts val="40"/>
                        </a:spcBef>
                      </a:pPr>
                      <a:r>
                        <a:rPr sz="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Taxab</a:t>
                      </a:r>
                      <a:r>
                        <a:rPr sz="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  </a:t>
                      </a:r>
                      <a:r>
                        <a:rPr sz="95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95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99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50" spc="40" dirty="0"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50" spc="25" dirty="0">
                          <a:latin typeface="Arial MT"/>
                          <a:cs typeface="Arial MT"/>
                        </a:rPr>
                        <a:t>Married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50" spc="35" dirty="0">
                          <a:latin typeface="Arial MT"/>
                          <a:cs typeface="Arial MT"/>
                        </a:rPr>
                        <a:t>80K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9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939232" y="4424061"/>
            <a:ext cx="31750" cy="32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10" dirty="0">
                <a:latin typeface="Arial MT"/>
                <a:cs typeface="Arial MT"/>
              </a:rPr>
              <a:t>10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9001" y="2400300"/>
            <a:ext cx="20929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5" dirty="0">
                <a:latin typeface="Arial MT"/>
                <a:cs typeface="Arial MT"/>
              </a:rPr>
              <a:t>T</a:t>
            </a:r>
            <a:r>
              <a:rPr sz="1400" spc="-12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x</a:t>
            </a:r>
            <a:r>
              <a:rPr sz="1400" spc="-30" dirty="0">
                <a:latin typeface="Arial MT"/>
                <a:cs typeface="Arial MT"/>
              </a:rPr>
              <a:t>-</a:t>
            </a:r>
            <a:r>
              <a:rPr sz="1400" spc="-55" dirty="0">
                <a:latin typeface="Arial MT"/>
                <a:cs typeface="Arial MT"/>
              </a:rPr>
              <a:t>r</a:t>
            </a:r>
            <a:r>
              <a:rPr sz="1400" spc="-40" dirty="0">
                <a:latin typeface="Arial MT"/>
                <a:cs typeface="Arial MT"/>
              </a:rPr>
              <a:t>e</a:t>
            </a:r>
            <a:r>
              <a:rPr sz="1400" spc="55" dirty="0">
                <a:latin typeface="Arial MT"/>
                <a:cs typeface="Arial MT"/>
              </a:rPr>
              <a:t>t</a:t>
            </a:r>
            <a:r>
              <a:rPr sz="1400" spc="-105" dirty="0">
                <a:latin typeface="Arial MT"/>
                <a:cs typeface="Arial MT"/>
              </a:rPr>
              <a:t>u</a:t>
            </a:r>
            <a:r>
              <a:rPr sz="1400" spc="65" dirty="0">
                <a:latin typeface="Arial MT"/>
                <a:cs typeface="Arial MT"/>
              </a:rPr>
              <a:t>r</a:t>
            </a:r>
            <a:r>
              <a:rPr sz="1400" spc="-80" dirty="0">
                <a:latin typeface="Arial MT"/>
                <a:cs typeface="Arial MT"/>
              </a:rPr>
              <a:t>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95" dirty="0">
                <a:latin typeface="Arial MT"/>
                <a:cs typeface="Arial MT"/>
              </a:rPr>
              <a:t>d</a:t>
            </a:r>
            <a:r>
              <a:rPr sz="1400" spc="-210" dirty="0">
                <a:latin typeface="Arial MT"/>
                <a:cs typeface="Arial MT"/>
              </a:rPr>
              <a:t>a</a:t>
            </a:r>
            <a:r>
              <a:rPr sz="1400" spc="55" dirty="0">
                <a:latin typeface="Arial MT"/>
                <a:cs typeface="Arial MT"/>
              </a:rPr>
              <a:t>t</a:t>
            </a:r>
            <a:r>
              <a:rPr sz="1400" spc="-185" dirty="0">
                <a:latin typeface="Arial MT"/>
                <a:cs typeface="Arial MT"/>
              </a:rPr>
              <a:t>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70" dirty="0">
                <a:latin typeface="Arial MT"/>
                <a:cs typeface="Arial MT"/>
              </a:rPr>
              <a:t>f</a:t>
            </a:r>
            <a:r>
              <a:rPr sz="1400" spc="-35" dirty="0">
                <a:latin typeface="Arial MT"/>
                <a:cs typeface="Arial MT"/>
              </a:rPr>
              <a:t>o</a:t>
            </a:r>
            <a:r>
              <a:rPr sz="1400" spc="85" dirty="0">
                <a:latin typeface="Arial MT"/>
                <a:cs typeface="Arial MT"/>
              </a:rPr>
              <a:t>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45" dirty="0">
                <a:latin typeface="Arial MT"/>
                <a:cs typeface="Arial MT"/>
              </a:rPr>
              <a:t>y</a:t>
            </a:r>
            <a:r>
              <a:rPr sz="1400" spc="-135" dirty="0">
                <a:latin typeface="Arial MT"/>
                <a:cs typeface="Arial MT"/>
              </a:rPr>
              <a:t>e</a:t>
            </a:r>
            <a:r>
              <a:rPr sz="1400" spc="-210" dirty="0">
                <a:latin typeface="Arial MT"/>
                <a:cs typeface="Arial MT"/>
              </a:rPr>
              <a:t>a</a:t>
            </a:r>
            <a:r>
              <a:rPr sz="1400" spc="85" dirty="0">
                <a:latin typeface="Arial MT"/>
                <a:cs typeface="Arial MT"/>
              </a:rPr>
              <a:t>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5" dirty="0">
                <a:latin typeface="Arial MT"/>
                <a:cs typeface="Arial MT"/>
              </a:rPr>
              <a:t>201</a:t>
            </a:r>
            <a:r>
              <a:rPr sz="1400" spc="-8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3641" y="3336035"/>
            <a:ext cx="1983105" cy="4400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235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10" dirty="0">
                <a:latin typeface="Arial MT"/>
                <a:cs typeface="Arial MT"/>
              </a:rPr>
              <a:t>n</a:t>
            </a:r>
            <a:r>
              <a:rPr sz="1400" spc="-155" dirty="0">
                <a:latin typeface="Arial MT"/>
                <a:cs typeface="Arial MT"/>
              </a:rPr>
              <a:t>e</a:t>
            </a:r>
            <a:r>
              <a:rPr sz="1400" spc="-5" dirty="0">
                <a:latin typeface="Arial MT"/>
                <a:cs typeface="Arial MT"/>
              </a:rPr>
              <a:t>w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55" dirty="0">
                <a:latin typeface="Arial MT"/>
                <a:cs typeface="Arial MT"/>
              </a:rPr>
              <a:t>t</a:t>
            </a:r>
            <a:r>
              <a:rPr sz="1400" spc="-210" dirty="0">
                <a:latin typeface="Arial MT"/>
                <a:cs typeface="Arial MT"/>
              </a:rPr>
              <a:t>a</a:t>
            </a:r>
            <a:r>
              <a:rPr sz="1400" dirty="0">
                <a:latin typeface="Arial MT"/>
                <a:cs typeface="Arial MT"/>
              </a:rPr>
              <a:t>x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r</a:t>
            </a:r>
            <a:r>
              <a:rPr sz="1400" spc="-135" dirty="0">
                <a:latin typeface="Arial MT"/>
                <a:cs typeface="Arial MT"/>
              </a:rPr>
              <a:t>e</a:t>
            </a:r>
            <a:r>
              <a:rPr sz="1400" spc="55" dirty="0">
                <a:latin typeface="Arial MT"/>
                <a:cs typeface="Arial MT"/>
              </a:rPr>
              <a:t>t</a:t>
            </a:r>
            <a:r>
              <a:rPr sz="1400" spc="-110" dirty="0">
                <a:latin typeface="Arial MT"/>
                <a:cs typeface="Arial MT"/>
              </a:rPr>
              <a:t>u</a:t>
            </a:r>
            <a:r>
              <a:rPr sz="1400" spc="65" dirty="0">
                <a:latin typeface="Arial MT"/>
                <a:cs typeface="Arial MT"/>
              </a:rPr>
              <a:t>r</a:t>
            </a:r>
            <a:r>
              <a:rPr sz="1400" spc="-80" dirty="0">
                <a:latin typeface="Arial MT"/>
                <a:cs typeface="Arial MT"/>
              </a:rPr>
              <a:t>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70" dirty="0">
                <a:latin typeface="Arial MT"/>
                <a:cs typeface="Arial MT"/>
              </a:rPr>
              <a:t>f</a:t>
            </a:r>
            <a:r>
              <a:rPr sz="1400" spc="-35" dirty="0">
                <a:latin typeface="Arial MT"/>
                <a:cs typeface="Arial MT"/>
              </a:rPr>
              <a:t>o</a:t>
            </a:r>
            <a:r>
              <a:rPr sz="1400" spc="85" dirty="0">
                <a:latin typeface="Arial MT"/>
                <a:cs typeface="Arial MT"/>
              </a:rPr>
              <a:t>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10" dirty="0">
                <a:latin typeface="Arial MT"/>
                <a:cs typeface="Arial MT"/>
              </a:rPr>
              <a:t>201</a:t>
            </a:r>
            <a:r>
              <a:rPr sz="1400" spc="-55" dirty="0">
                <a:latin typeface="Arial MT"/>
                <a:cs typeface="Arial MT"/>
              </a:rPr>
              <a:t>2  </a:t>
            </a:r>
            <a:r>
              <a:rPr sz="1400" spc="-90" dirty="0">
                <a:latin typeface="Arial MT"/>
                <a:cs typeface="Arial MT"/>
              </a:rPr>
              <a:t>I</a:t>
            </a:r>
            <a:r>
              <a:rPr sz="1400" spc="-130" dirty="0">
                <a:latin typeface="Arial MT"/>
                <a:cs typeface="Arial MT"/>
              </a:rPr>
              <a:t>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55" dirty="0">
                <a:latin typeface="Arial MT"/>
                <a:cs typeface="Arial MT"/>
              </a:rPr>
              <a:t>t</a:t>
            </a:r>
            <a:r>
              <a:rPr sz="1400" spc="-110" dirty="0">
                <a:latin typeface="Arial MT"/>
                <a:cs typeface="Arial MT"/>
              </a:rPr>
              <a:t>h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165" dirty="0">
                <a:latin typeface="Arial MT"/>
                <a:cs typeface="Arial MT"/>
              </a:rPr>
              <a:t>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85" dirty="0">
                <a:latin typeface="Arial MT"/>
                <a:cs typeface="Arial MT"/>
              </a:rPr>
              <a:t>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14" dirty="0">
                <a:latin typeface="Arial MT"/>
                <a:cs typeface="Arial MT"/>
              </a:rPr>
              <a:t>c</a:t>
            </a:r>
            <a:r>
              <a:rPr sz="1400" spc="-110" dirty="0">
                <a:latin typeface="Arial MT"/>
                <a:cs typeface="Arial MT"/>
              </a:rPr>
              <a:t>h</a:t>
            </a:r>
            <a:r>
              <a:rPr sz="1400" spc="-135" dirty="0">
                <a:latin typeface="Arial MT"/>
                <a:cs typeface="Arial MT"/>
              </a:rPr>
              <a:t>e</a:t>
            </a:r>
            <a:r>
              <a:rPr sz="1400" spc="-210" dirty="0">
                <a:latin typeface="Arial MT"/>
                <a:cs typeface="Arial MT"/>
              </a:rPr>
              <a:t>a</a:t>
            </a:r>
            <a:r>
              <a:rPr sz="1400" spc="55" dirty="0">
                <a:latin typeface="Arial MT"/>
                <a:cs typeface="Arial MT"/>
              </a:rPr>
              <a:t>t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110" dirty="0">
                <a:latin typeface="Arial MT"/>
                <a:cs typeface="Arial MT"/>
              </a:rPr>
              <a:t>n</a:t>
            </a:r>
            <a:r>
              <a:rPr sz="1400" spc="-185" dirty="0">
                <a:latin typeface="Arial MT"/>
                <a:cs typeface="Arial MT"/>
              </a:rPr>
              <a:t>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55" dirty="0">
                <a:latin typeface="Arial MT"/>
                <a:cs typeface="Arial MT"/>
              </a:rPr>
              <a:t>t</a:t>
            </a:r>
            <a:r>
              <a:rPr sz="1400" spc="-210" dirty="0">
                <a:latin typeface="Arial MT"/>
                <a:cs typeface="Arial MT"/>
              </a:rPr>
              <a:t>a</a:t>
            </a:r>
            <a:r>
              <a:rPr sz="1400" dirty="0">
                <a:latin typeface="Arial MT"/>
                <a:cs typeface="Arial MT"/>
              </a:rPr>
              <a:t>x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40" dirty="0">
                <a:latin typeface="Arial MT"/>
                <a:cs typeface="Arial MT"/>
              </a:rPr>
              <a:t>r</a:t>
            </a:r>
            <a:r>
              <a:rPr sz="1400" spc="-135" dirty="0">
                <a:latin typeface="Arial MT"/>
                <a:cs typeface="Arial MT"/>
              </a:rPr>
              <a:t>e</a:t>
            </a:r>
            <a:r>
              <a:rPr sz="1400" spc="55" dirty="0">
                <a:latin typeface="Arial MT"/>
                <a:cs typeface="Arial MT"/>
              </a:rPr>
              <a:t>t</a:t>
            </a:r>
            <a:r>
              <a:rPr sz="1400" spc="-110" dirty="0">
                <a:latin typeface="Arial MT"/>
                <a:cs typeface="Arial MT"/>
              </a:rPr>
              <a:t>u</a:t>
            </a:r>
            <a:r>
              <a:rPr sz="1400" spc="65" dirty="0">
                <a:latin typeface="Arial MT"/>
                <a:cs typeface="Arial MT"/>
              </a:rPr>
              <a:t>r</a:t>
            </a:r>
            <a:r>
              <a:rPr sz="1400" spc="-110" dirty="0">
                <a:latin typeface="Arial MT"/>
                <a:cs typeface="Arial MT"/>
              </a:rPr>
              <a:t>n</a:t>
            </a:r>
            <a:r>
              <a:rPr sz="1400" spc="-315" dirty="0">
                <a:latin typeface="Arial MT"/>
                <a:cs typeface="Arial MT"/>
              </a:rPr>
              <a:t>?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8297" y="4939284"/>
            <a:ext cx="5862320" cy="44005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235"/>
              </a:spcBef>
            </a:pPr>
            <a:r>
              <a:rPr sz="1400" spc="-60" dirty="0">
                <a:latin typeface="Arial MT"/>
                <a:cs typeface="Arial MT"/>
              </a:rPr>
              <a:t>An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0" dirty="0">
                <a:latin typeface="Arial MT"/>
                <a:cs typeface="Arial MT"/>
              </a:rPr>
              <a:t>instance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4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5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85" dirty="0">
                <a:latin typeface="Arial MT"/>
                <a:cs typeface="Arial MT"/>
              </a:rPr>
              <a:t>classification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75" dirty="0">
                <a:latin typeface="Arial MT"/>
                <a:cs typeface="Arial MT"/>
              </a:rPr>
              <a:t>problem:</a:t>
            </a:r>
            <a:r>
              <a:rPr sz="1400" spc="-155" dirty="0">
                <a:latin typeface="Arial MT"/>
                <a:cs typeface="Arial MT"/>
              </a:rPr>
              <a:t> </a:t>
            </a:r>
            <a:r>
              <a:rPr sz="1400" spc="-75" dirty="0">
                <a:latin typeface="Arial MT"/>
                <a:cs typeface="Arial MT"/>
              </a:rPr>
              <a:t>learn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85" dirty="0">
                <a:latin typeface="Arial MT"/>
                <a:cs typeface="Arial MT"/>
              </a:rPr>
              <a:t>a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70" dirty="0">
                <a:latin typeface="Arial MT"/>
                <a:cs typeface="Arial MT"/>
              </a:rPr>
              <a:t>method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80" dirty="0">
                <a:latin typeface="Arial MT"/>
                <a:cs typeface="Arial MT"/>
              </a:rPr>
              <a:t>discriminating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85" dirty="0">
                <a:latin typeface="Arial MT"/>
                <a:cs typeface="Arial MT"/>
              </a:rPr>
              <a:t>between </a:t>
            </a:r>
            <a:r>
              <a:rPr sz="1400" spc="-370" dirty="0">
                <a:latin typeface="Arial MT"/>
                <a:cs typeface="Arial MT"/>
              </a:rPr>
              <a:t> </a:t>
            </a:r>
            <a:r>
              <a:rPr sz="1400" spc="-55" dirty="0">
                <a:latin typeface="Arial MT"/>
                <a:cs typeface="Arial MT"/>
              </a:rPr>
              <a:t>r</a:t>
            </a:r>
            <a:r>
              <a:rPr sz="1400" spc="-40" dirty="0">
                <a:latin typeface="Arial MT"/>
                <a:cs typeface="Arial MT"/>
              </a:rPr>
              <a:t>e</a:t>
            </a:r>
            <a:r>
              <a:rPr sz="1400" spc="-120" dirty="0">
                <a:latin typeface="Arial MT"/>
                <a:cs typeface="Arial MT"/>
              </a:rPr>
              <a:t>c</a:t>
            </a:r>
            <a:r>
              <a:rPr sz="1400" spc="-35" dirty="0">
                <a:latin typeface="Arial MT"/>
                <a:cs typeface="Arial MT"/>
              </a:rPr>
              <a:t>o</a:t>
            </a:r>
            <a:r>
              <a:rPr sz="1400" spc="45" dirty="0">
                <a:latin typeface="Arial MT"/>
                <a:cs typeface="Arial MT"/>
              </a:rPr>
              <a:t>r</a:t>
            </a:r>
            <a:r>
              <a:rPr sz="1400" spc="-95" dirty="0">
                <a:latin typeface="Arial MT"/>
                <a:cs typeface="Arial MT"/>
              </a:rPr>
              <a:t>d</a:t>
            </a:r>
            <a:r>
              <a:rPr sz="1400" spc="-165" dirty="0">
                <a:latin typeface="Arial MT"/>
                <a:cs typeface="Arial MT"/>
              </a:rPr>
              <a:t>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o</a:t>
            </a:r>
            <a:r>
              <a:rPr sz="1400" spc="-40" dirty="0">
                <a:latin typeface="Arial MT"/>
                <a:cs typeface="Arial MT"/>
              </a:rPr>
              <a:t>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95" dirty="0">
                <a:latin typeface="Arial MT"/>
                <a:cs typeface="Arial MT"/>
              </a:rPr>
              <a:t>d</a:t>
            </a:r>
            <a:r>
              <a:rPr sz="1400" spc="-15" dirty="0">
                <a:latin typeface="Arial MT"/>
                <a:cs typeface="Arial MT"/>
              </a:rPr>
              <a:t>i</a:t>
            </a:r>
            <a:r>
              <a:rPr sz="1400" spc="-55" dirty="0">
                <a:latin typeface="Arial MT"/>
                <a:cs typeface="Arial MT"/>
              </a:rPr>
              <a:t>f</a:t>
            </a:r>
            <a:r>
              <a:rPr sz="1400" spc="-70" dirty="0">
                <a:latin typeface="Arial MT"/>
                <a:cs typeface="Arial MT"/>
              </a:rPr>
              <a:t>f</a:t>
            </a:r>
            <a:r>
              <a:rPr sz="1400" spc="-135" dirty="0">
                <a:latin typeface="Arial MT"/>
                <a:cs typeface="Arial MT"/>
              </a:rPr>
              <a:t>e</a:t>
            </a:r>
            <a:r>
              <a:rPr sz="1400" spc="-55" dirty="0">
                <a:latin typeface="Arial MT"/>
                <a:cs typeface="Arial MT"/>
              </a:rPr>
              <a:t>r</a:t>
            </a:r>
            <a:r>
              <a:rPr sz="1400" spc="-40" dirty="0">
                <a:latin typeface="Arial MT"/>
                <a:cs typeface="Arial MT"/>
              </a:rPr>
              <a:t>e</a:t>
            </a:r>
            <a:r>
              <a:rPr sz="1400" spc="-105" dirty="0">
                <a:latin typeface="Arial MT"/>
                <a:cs typeface="Arial MT"/>
              </a:rPr>
              <a:t>n</a:t>
            </a:r>
            <a:r>
              <a:rPr sz="1400" spc="75" dirty="0">
                <a:latin typeface="Arial MT"/>
                <a:cs typeface="Arial MT"/>
              </a:rPr>
              <a:t>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95" dirty="0">
                <a:solidFill>
                  <a:srgbClr val="C3260C"/>
                </a:solidFill>
                <a:latin typeface="Arial MT"/>
                <a:cs typeface="Arial MT"/>
              </a:rPr>
              <a:t>c</a:t>
            </a:r>
            <a:r>
              <a:rPr sz="1400" spc="-40" dirty="0">
                <a:solidFill>
                  <a:srgbClr val="C3260C"/>
                </a:solidFill>
                <a:latin typeface="Arial MT"/>
                <a:cs typeface="Arial MT"/>
              </a:rPr>
              <a:t>l</a:t>
            </a:r>
            <a:r>
              <a:rPr sz="1400" spc="-210" dirty="0">
                <a:solidFill>
                  <a:srgbClr val="C3260C"/>
                </a:solidFill>
                <a:latin typeface="Arial MT"/>
                <a:cs typeface="Arial MT"/>
              </a:rPr>
              <a:t>a</a:t>
            </a:r>
            <a:r>
              <a:rPr sz="1400" spc="-180" dirty="0">
                <a:solidFill>
                  <a:srgbClr val="C3260C"/>
                </a:solidFill>
                <a:latin typeface="Arial MT"/>
                <a:cs typeface="Arial MT"/>
              </a:rPr>
              <a:t>ss</a:t>
            </a:r>
            <a:r>
              <a:rPr sz="1400" spc="-135" dirty="0">
                <a:solidFill>
                  <a:srgbClr val="C3260C"/>
                </a:solidFill>
                <a:latin typeface="Arial MT"/>
                <a:cs typeface="Arial MT"/>
              </a:rPr>
              <a:t>e</a:t>
            </a:r>
            <a:r>
              <a:rPr sz="1400" spc="-165" dirty="0">
                <a:solidFill>
                  <a:srgbClr val="C3260C"/>
                </a:solidFill>
                <a:latin typeface="Arial MT"/>
                <a:cs typeface="Arial MT"/>
              </a:rPr>
              <a:t>s</a:t>
            </a:r>
            <a:r>
              <a:rPr sz="1400" spc="-30" dirty="0">
                <a:solidFill>
                  <a:srgbClr val="C3260C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(</a:t>
            </a:r>
            <a:r>
              <a:rPr sz="1400" spc="-110" dirty="0">
                <a:solidFill>
                  <a:srgbClr val="00B050"/>
                </a:solidFill>
                <a:latin typeface="Arial MT"/>
                <a:cs typeface="Arial MT"/>
              </a:rPr>
              <a:t>c</a:t>
            </a:r>
            <a:r>
              <a:rPr sz="1400" spc="-114" dirty="0">
                <a:solidFill>
                  <a:srgbClr val="00B050"/>
                </a:solidFill>
                <a:latin typeface="Arial MT"/>
                <a:cs typeface="Arial MT"/>
              </a:rPr>
              <a:t>h</a:t>
            </a:r>
            <a:r>
              <a:rPr sz="1400" spc="-135" dirty="0">
                <a:solidFill>
                  <a:srgbClr val="00B050"/>
                </a:solidFill>
                <a:latin typeface="Arial MT"/>
                <a:cs typeface="Arial MT"/>
              </a:rPr>
              <a:t>e</a:t>
            </a:r>
            <a:r>
              <a:rPr sz="1400" spc="-210" dirty="0">
                <a:solidFill>
                  <a:srgbClr val="00B050"/>
                </a:solidFill>
                <a:latin typeface="Arial MT"/>
                <a:cs typeface="Arial MT"/>
              </a:rPr>
              <a:t>a</a:t>
            </a:r>
            <a:r>
              <a:rPr sz="1400" spc="55" dirty="0">
                <a:solidFill>
                  <a:srgbClr val="00B050"/>
                </a:solidFill>
                <a:latin typeface="Arial MT"/>
                <a:cs typeface="Arial MT"/>
              </a:rPr>
              <a:t>t</a:t>
            </a:r>
            <a:r>
              <a:rPr sz="1400" spc="-135" dirty="0">
                <a:solidFill>
                  <a:srgbClr val="00B050"/>
                </a:solidFill>
                <a:latin typeface="Arial MT"/>
                <a:cs typeface="Arial MT"/>
              </a:rPr>
              <a:t>e</a:t>
            </a:r>
            <a:r>
              <a:rPr sz="1400" spc="65" dirty="0">
                <a:solidFill>
                  <a:srgbClr val="00B050"/>
                </a:solidFill>
                <a:latin typeface="Arial MT"/>
                <a:cs typeface="Arial MT"/>
              </a:rPr>
              <a:t>r</a:t>
            </a:r>
            <a:r>
              <a:rPr sz="1400" spc="-165" dirty="0">
                <a:solidFill>
                  <a:srgbClr val="00B050"/>
                </a:solidFill>
                <a:latin typeface="Arial MT"/>
                <a:cs typeface="Arial MT"/>
              </a:rPr>
              <a:t>s</a:t>
            </a:r>
            <a:r>
              <a:rPr sz="1400" spc="-30" dirty="0">
                <a:solidFill>
                  <a:srgbClr val="00B050"/>
                </a:solidFill>
                <a:latin typeface="Arial MT"/>
                <a:cs typeface="Arial MT"/>
              </a:rPr>
              <a:t> </a:t>
            </a:r>
            <a:r>
              <a:rPr sz="1400" spc="-155" dirty="0">
                <a:latin typeface="Arial MT"/>
                <a:cs typeface="Arial MT"/>
              </a:rPr>
              <a:t>v</a:t>
            </a:r>
            <a:r>
              <a:rPr sz="1400" spc="-125" dirty="0">
                <a:latin typeface="Arial MT"/>
                <a:cs typeface="Arial MT"/>
              </a:rPr>
              <a:t>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75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1400" spc="-7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1400" spc="-110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r>
              <a:rPr sz="1400" spc="-30" dirty="0">
                <a:solidFill>
                  <a:srgbClr val="FF0000"/>
                </a:solidFill>
                <a:latin typeface="Arial MT"/>
                <a:cs typeface="Arial MT"/>
              </a:rPr>
              <a:t>-</a:t>
            </a:r>
            <a:r>
              <a:rPr sz="1400" spc="-110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1400" spc="-114" dirty="0">
                <a:solidFill>
                  <a:srgbClr val="FF0000"/>
                </a:solidFill>
                <a:latin typeface="Arial MT"/>
                <a:cs typeface="Arial MT"/>
              </a:rPr>
              <a:t>h</a:t>
            </a:r>
            <a:r>
              <a:rPr sz="1400" spc="-13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1400" spc="-21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400" spc="55" dirty="0">
                <a:solidFill>
                  <a:srgbClr val="FF0000"/>
                </a:solidFill>
                <a:latin typeface="Arial MT"/>
                <a:cs typeface="Arial MT"/>
              </a:rPr>
              <a:t>t</a:t>
            </a:r>
            <a:r>
              <a:rPr sz="1400" spc="-135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1400" spc="65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1400" spc="-180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1400" spc="-15" dirty="0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8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800" b="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65" dirty="0">
                <a:solidFill>
                  <a:srgbClr val="FFFFFF"/>
                </a:solidFill>
                <a:latin typeface="Trebuchet MS"/>
                <a:cs typeface="Trebuchet MS"/>
              </a:rPr>
              <a:t>CLASSIFICATION?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026" y="2026411"/>
            <a:ext cx="6393180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b="1" spc="-55" dirty="0">
                <a:solidFill>
                  <a:srgbClr val="FF0000"/>
                </a:solidFill>
                <a:latin typeface="Arial"/>
                <a:cs typeface="Arial"/>
              </a:rPr>
              <a:t>Classification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Arial MT"/>
                <a:cs typeface="Arial MT"/>
              </a:rPr>
              <a:t>task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b="1" i="1" spc="-90" dirty="0">
                <a:solidFill>
                  <a:srgbClr val="C3260C"/>
                </a:solidFill>
                <a:latin typeface="Arial"/>
                <a:cs typeface="Arial"/>
              </a:rPr>
              <a:t>learning</a:t>
            </a:r>
            <a:r>
              <a:rPr sz="1800" b="1" i="1" spc="10" dirty="0">
                <a:solidFill>
                  <a:srgbClr val="C3260C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212745"/>
                </a:solidFill>
                <a:latin typeface="Arial"/>
                <a:cs typeface="Arial"/>
              </a:rPr>
              <a:t>a</a:t>
            </a:r>
            <a:r>
              <a:rPr sz="1800" b="1" i="1" spc="-5" dirty="0">
                <a:solidFill>
                  <a:srgbClr val="212745"/>
                </a:solidFill>
                <a:latin typeface="Arial"/>
                <a:cs typeface="Arial"/>
              </a:rPr>
              <a:t> </a:t>
            </a:r>
            <a:r>
              <a:rPr sz="1800" b="1" i="1" spc="-45" dirty="0">
                <a:solidFill>
                  <a:srgbClr val="212745"/>
                </a:solidFill>
                <a:latin typeface="Arial"/>
                <a:cs typeface="Arial"/>
              </a:rPr>
              <a:t>target</a:t>
            </a:r>
            <a:r>
              <a:rPr sz="1800" b="1" i="1" spc="10" dirty="0">
                <a:solidFill>
                  <a:srgbClr val="212745"/>
                </a:solidFill>
                <a:latin typeface="Arial"/>
                <a:cs typeface="Arial"/>
              </a:rPr>
              <a:t> </a:t>
            </a:r>
            <a:r>
              <a:rPr sz="1800" b="1" i="1" spc="-70" dirty="0">
                <a:solidFill>
                  <a:srgbClr val="C3260C"/>
                </a:solidFill>
                <a:latin typeface="Arial"/>
                <a:cs typeface="Arial"/>
              </a:rPr>
              <a:t>function</a:t>
            </a:r>
            <a:r>
              <a:rPr sz="1800" b="1" i="1" dirty="0">
                <a:solidFill>
                  <a:srgbClr val="C3260C"/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0070C0"/>
                </a:solidFill>
                <a:latin typeface="Arial"/>
                <a:cs typeface="Arial"/>
              </a:rPr>
              <a:t>f</a:t>
            </a: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212745"/>
                </a:solidFill>
                <a:latin typeface="Arial MT"/>
                <a:cs typeface="Arial MT"/>
              </a:rPr>
              <a:t>that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maps </a:t>
            </a:r>
            <a:r>
              <a:rPr sz="1800" spc="-484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attribute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set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b="1" spc="-10" dirty="0">
                <a:solidFill>
                  <a:srgbClr val="0070C0"/>
                </a:solidFill>
                <a:latin typeface="Arial"/>
                <a:cs typeface="Arial"/>
              </a:rPr>
              <a:t>x </a:t>
            </a:r>
            <a:r>
              <a:rPr sz="1800" spc="45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one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Arial MT"/>
                <a:cs typeface="Arial MT"/>
              </a:rPr>
              <a:t>predefined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Arial MT"/>
                <a:cs typeface="Arial MT"/>
              </a:rPr>
              <a:t>class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labels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b="1" spc="-85" dirty="0">
                <a:solidFill>
                  <a:srgbClr val="0070C0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97234" y="3404704"/>
          <a:ext cx="2449828" cy="2690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207">
                <a:tc>
                  <a:txBody>
                    <a:bodyPr/>
                    <a:lstStyle/>
                    <a:p>
                      <a:pPr marL="16510">
                        <a:lnSpc>
                          <a:spcPts val="1120"/>
                        </a:lnSpc>
                      </a:pPr>
                      <a:r>
                        <a:rPr sz="950" i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085"/>
                        </a:lnSpc>
                      </a:pPr>
                      <a:r>
                        <a:rPr sz="9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Refund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925" marR="159385">
                        <a:lnSpc>
                          <a:spcPts val="1100"/>
                        </a:lnSpc>
                        <a:spcBef>
                          <a:spcPts val="15"/>
                        </a:spcBef>
                      </a:pPr>
                      <a:r>
                        <a:rPr sz="9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</a:t>
                      </a:r>
                      <a:r>
                        <a:rPr sz="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al  </a:t>
                      </a:r>
                      <a:r>
                        <a:rPr sz="9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3020" marR="71755">
                        <a:lnSpc>
                          <a:spcPts val="1100"/>
                        </a:lnSpc>
                        <a:spcBef>
                          <a:spcPts val="15"/>
                        </a:spcBef>
                      </a:pPr>
                      <a:r>
                        <a:rPr sz="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able  </a:t>
                      </a:r>
                      <a:r>
                        <a:rPr sz="95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Income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9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Cheat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621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5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5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5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125K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95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880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50" spc="2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5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Married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5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100K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50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50" spc="2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5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5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70K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968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5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5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Married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5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120K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95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10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50" spc="2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5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Divorced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5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95K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880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50" spc="2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5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Married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5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60K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998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5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5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Divorced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5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220K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111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50" spc="2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5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95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85K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9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901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50" spc="2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50" spc="1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Married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5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75K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b="1" spc="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657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5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50" spc="2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5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Single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50" spc="1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90K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50" b="1" spc="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95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 rot="19200000">
            <a:off x="1573244" y="2965489"/>
            <a:ext cx="750956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c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a</a:t>
            </a:r>
            <a:r>
              <a:rPr sz="1200" spc="-5" dirty="0">
                <a:solidFill>
                  <a:srgbClr val="006600"/>
                </a:solidFill>
                <a:latin typeface="Arial MT"/>
                <a:cs typeface="Arial MT"/>
              </a:rPr>
              <a:t>t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ego</a:t>
            </a:r>
            <a:r>
              <a:rPr sz="1200" spc="-10" dirty="0">
                <a:solidFill>
                  <a:srgbClr val="006600"/>
                </a:solidFill>
                <a:latin typeface="Arial MT"/>
                <a:cs typeface="Arial MT"/>
              </a:rPr>
              <a:t>r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i</a:t>
            </a: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c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a</a:t>
            </a:r>
            <a:r>
              <a:rPr sz="1800" baseline="2314" dirty="0">
                <a:solidFill>
                  <a:srgbClr val="006600"/>
                </a:solidFill>
                <a:latin typeface="Arial MT"/>
                <a:cs typeface="Arial MT"/>
              </a:rPr>
              <a:t>l</a:t>
            </a:r>
            <a:endParaRPr sz="1800" baseline="2314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 rot="19200000">
            <a:off x="2185225" y="2974633"/>
            <a:ext cx="750956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c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a</a:t>
            </a:r>
            <a:r>
              <a:rPr sz="1200" spc="-5" dirty="0">
                <a:solidFill>
                  <a:srgbClr val="006600"/>
                </a:solidFill>
                <a:latin typeface="Arial MT"/>
                <a:cs typeface="Arial MT"/>
              </a:rPr>
              <a:t>t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ego</a:t>
            </a:r>
            <a:r>
              <a:rPr sz="1200" spc="-10" dirty="0">
                <a:solidFill>
                  <a:srgbClr val="006600"/>
                </a:solidFill>
                <a:latin typeface="Arial MT"/>
                <a:cs typeface="Arial MT"/>
              </a:rPr>
              <a:t>r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i</a:t>
            </a: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c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a</a:t>
            </a:r>
            <a:r>
              <a:rPr sz="1800" baseline="2314" dirty="0">
                <a:solidFill>
                  <a:srgbClr val="006600"/>
                </a:solidFill>
                <a:latin typeface="Arial MT"/>
                <a:cs typeface="Arial MT"/>
              </a:rPr>
              <a:t>l</a:t>
            </a:r>
            <a:endParaRPr sz="1800" baseline="2314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 rot="19200000">
            <a:off x="2821076" y="2974807"/>
            <a:ext cx="75033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continuou</a:t>
            </a:r>
            <a:r>
              <a:rPr sz="1800" spc="-22" baseline="2314" dirty="0">
                <a:solidFill>
                  <a:srgbClr val="006600"/>
                </a:solidFill>
                <a:latin typeface="Arial MT"/>
                <a:cs typeface="Arial MT"/>
              </a:rPr>
              <a:t>s</a:t>
            </a:r>
            <a:endParaRPr sz="1800" baseline="2314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 rot="19200000">
            <a:off x="3359014" y="3087836"/>
            <a:ext cx="379307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c</a:t>
            </a:r>
            <a:r>
              <a:rPr sz="1200" spc="-15" dirty="0">
                <a:solidFill>
                  <a:srgbClr val="006600"/>
                </a:solidFill>
                <a:latin typeface="Arial MT"/>
                <a:cs typeface="Arial MT"/>
              </a:rPr>
              <a:t>la</a:t>
            </a:r>
            <a:r>
              <a:rPr sz="1200" dirty="0">
                <a:solidFill>
                  <a:srgbClr val="006600"/>
                </a:solidFill>
                <a:latin typeface="Arial MT"/>
                <a:cs typeface="Arial MT"/>
              </a:rPr>
              <a:t>ss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0740" y="4518152"/>
            <a:ext cx="33242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62230" indent="-457200">
              <a:lnSpc>
                <a:spcPct val="100000"/>
              </a:lnSpc>
              <a:spcBef>
                <a:spcPts val="100"/>
              </a:spcBef>
            </a:pPr>
            <a:r>
              <a:rPr sz="1500" spc="15" dirty="0">
                <a:latin typeface="Trebuchet MS"/>
                <a:cs typeface="Trebuchet MS"/>
              </a:rPr>
              <a:t>One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85" dirty="0">
                <a:latin typeface="Trebuchet MS"/>
                <a:cs typeface="Trebuchet MS"/>
              </a:rPr>
              <a:t>of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90" dirty="0">
                <a:latin typeface="Trebuchet MS"/>
                <a:cs typeface="Trebuchet MS"/>
              </a:rPr>
              <a:t>the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85" dirty="0">
                <a:latin typeface="Trebuchet MS"/>
                <a:cs typeface="Trebuchet MS"/>
              </a:rPr>
              <a:t>attributes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70" dirty="0">
                <a:latin typeface="Trebuchet MS"/>
                <a:cs typeface="Trebuchet MS"/>
              </a:rPr>
              <a:t>is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90" dirty="0">
                <a:latin typeface="Trebuchet MS"/>
                <a:cs typeface="Trebuchet MS"/>
              </a:rPr>
              <a:t>the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C3260C"/>
                </a:solidFill>
                <a:latin typeface="Trebuchet MS"/>
                <a:cs typeface="Trebuchet MS"/>
              </a:rPr>
              <a:t>class</a:t>
            </a:r>
            <a:r>
              <a:rPr sz="1500" spc="-45" dirty="0">
                <a:solidFill>
                  <a:srgbClr val="C3260C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C3260C"/>
                </a:solidFill>
                <a:latin typeface="Trebuchet MS"/>
                <a:cs typeface="Trebuchet MS"/>
              </a:rPr>
              <a:t>attribute </a:t>
            </a:r>
            <a:r>
              <a:rPr sz="1500" spc="-440" dirty="0">
                <a:solidFill>
                  <a:srgbClr val="C3260C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latin typeface="Trebuchet MS"/>
                <a:cs typeface="Trebuchet MS"/>
              </a:rPr>
              <a:t>In</a:t>
            </a:r>
            <a:r>
              <a:rPr sz="1500" spc="-40" dirty="0">
                <a:latin typeface="Trebuchet MS"/>
                <a:cs typeface="Trebuchet MS"/>
              </a:rPr>
              <a:t> </a:t>
            </a:r>
            <a:r>
              <a:rPr sz="1500" spc="-100" dirty="0">
                <a:latin typeface="Trebuchet MS"/>
                <a:cs typeface="Trebuchet MS"/>
              </a:rPr>
              <a:t>t</a:t>
            </a:r>
            <a:r>
              <a:rPr sz="1500" spc="-114" dirty="0">
                <a:latin typeface="Trebuchet MS"/>
                <a:cs typeface="Trebuchet MS"/>
              </a:rPr>
              <a:t>h</a:t>
            </a:r>
            <a:r>
              <a:rPr sz="1500" spc="-65" dirty="0">
                <a:latin typeface="Trebuchet MS"/>
                <a:cs typeface="Trebuchet MS"/>
              </a:rPr>
              <a:t>i</a:t>
            </a:r>
            <a:r>
              <a:rPr sz="1500" spc="-30" dirty="0">
                <a:latin typeface="Trebuchet MS"/>
                <a:cs typeface="Trebuchet MS"/>
              </a:rPr>
              <a:t>s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85" dirty="0">
                <a:latin typeface="Trebuchet MS"/>
                <a:cs typeface="Trebuchet MS"/>
              </a:rPr>
              <a:t>c</a:t>
            </a:r>
            <a:r>
              <a:rPr sz="1500" spc="-155" dirty="0">
                <a:latin typeface="Trebuchet MS"/>
                <a:cs typeface="Trebuchet MS"/>
              </a:rPr>
              <a:t>a</a:t>
            </a:r>
            <a:r>
              <a:rPr sz="1500" spc="-35" dirty="0">
                <a:latin typeface="Trebuchet MS"/>
                <a:cs typeface="Trebuchet MS"/>
              </a:rPr>
              <a:t>s</a:t>
            </a:r>
            <a:r>
              <a:rPr sz="1500" spc="-110" dirty="0">
                <a:latin typeface="Trebuchet MS"/>
                <a:cs typeface="Trebuchet MS"/>
              </a:rPr>
              <a:t>e</a:t>
            </a:r>
            <a:r>
              <a:rPr sz="1500" spc="-225" dirty="0">
                <a:latin typeface="Trebuchet MS"/>
                <a:cs typeface="Trebuchet MS"/>
              </a:rPr>
              <a:t>:</a:t>
            </a:r>
            <a:r>
              <a:rPr sz="1500" spc="-195" dirty="0">
                <a:latin typeface="Trebuchet MS"/>
                <a:cs typeface="Trebuchet MS"/>
              </a:rPr>
              <a:t> </a:t>
            </a:r>
            <a:r>
              <a:rPr sz="1500" b="1" spc="114" dirty="0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r>
              <a:rPr sz="1500" b="1" spc="110" dirty="0">
                <a:solidFill>
                  <a:srgbClr val="FF0000"/>
                </a:solidFill>
                <a:latin typeface="Trebuchet MS"/>
                <a:cs typeface="Trebuchet MS"/>
              </a:rPr>
              <a:t>h</a:t>
            </a:r>
            <a:r>
              <a:rPr sz="1500" b="1" spc="-4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1500" b="1" spc="-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500" b="1" spc="10" dirty="0">
                <a:solidFill>
                  <a:srgbClr val="FF0000"/>
                </a:solidFill>
                <a:latin typeface="Trebuchet MS"/>
                <a:cs typeface="Trebuchet MS"/>
              </a:rPr>
              <a:t>t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500" spc="-240" dirty="0">
                <a:latin typeface="Trebuchet MS"/>
                <a:cs typeface="Trebuchet MS"/>
              </a:rPr>
              <a:t>T</a:t>
            </a:r>
            <a:r>
              <a:rPr sz="1500" spc="-40" dirty="0">
                <a:latin typeface="Trebuchet MS"/>
                <a:cs typeface="Trebuchet MS"/>
              </a:rPr>
              <a:t>w</a:t>
            </a:r>
            <a:r>
              <a:rPr sz="1500" spc="20" dirty="0">
                <a:latin typeface="Trebuchet MS"/>
                <a:cs typeface="Trebuchet MS"/>
              </a:rPr>
              <a:t>o</a:t>
            </a:r>
            <a:r>
              <a:rPr sz="1500" spc="-45" dirty="0"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0070C0"/>
                </a:solidFill>
                <a:latin typeface="Trebuchet MS"/>
                <a:cs typeface="Trebuchet MS"/>
              </a:rPr>
              <a:t>c</a:t>
            </a:r>
            <a:r>
              <a:rPr sz="1500" spc="-120" dirty="0">
                <a:solidFill>
                  <a:srgbClr val="0070C0"/>
                </a:solidFill>
                <a:latin typeface="Trebuchet MS"/>
                <a:cs typeface="Trebuchet MS"/>
              </a:rPr>
              <a:t>l</a:t>
            </a:r>
            <a:r>
              <a:rPr sz="1500" spc="-155" dirty="0">
                <a:solidFill>
                  <a:srgbClr val="0070C0"/>
                </a:solidFill>
                <a:latin typeface="Trebuchet MS"/>
                <a:cs typeface="Trebuchet MS"/>
              </a:rPr>
              <a:t>a</a:t>
            </a:r>
            <a:r>
              <a:rPr sz="1500" spc="-35" dirty="0">
                <a:solidFill>
                  <a:srgbClr val="0070C0"/>
                </a:solidFill>
                <a:latin typeface="Trebuchet MS"/>
                <a:cs typeface="Trebuchet MS"/>
              </a:rPr>
              <a:t>s</a:t>
            </a:r>
            <a:r>
              <a:rPr sz="1500" spc="-30" dirty="0">
                <a:solidFill>
                  <a:srgbClr val="0070C0"/>
                </a:solidFill>
                <a:latin typeface="Trebuchet MS"/>
                <a:cs typeface="Trebuchet MS"/>
              </a:rPr>
              <a:t>s</a:t>
            </a:r>
            <a:r>
              <a:rPr sz="1500" spc="-4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0070C0"/>
                </a:solidFill>
                <a:latin typeface="Trebuchet MS"/>
                <a:cs typeface="Trebuchet MS"/>
              </a:rPr>
              <a:t>l</a:t>
            </a:r>
            <a:r>
              <a:rPr sz="1500" spc="-155" dirty="0">
                <a:solidFill>
                  <a:srgbClr val="0070C0"/>
                </a:solidFill>
                <a:latin typeface="Trebuchet MS"/>
                <a:cs typeface="Trebuchet MS"/>
              </a:rPr>
              <a:t>a</a:t>
            </a:r>
            <a:r>
              <a:rPr sz="1500" spc="-95" dirty="0">
                <a:solidFill>
                  <a:srgbClr val="0070C0"/>
                </a:solidFill>
                <a:latin typeface="Trebuchet MS"/>
                <a:cs typeface="Trebuchet MS"/>
              </a:rPr>
              <a:t>b</a:t>
            </a:r>
            <a:r>
              <a:rPr sz="1500" spc="-105" dirty="0">
                <a:solidFill>
                  <a:srgbClr val="0070C0"/>
                </a:solidFill>
                <a:latin typeface="Trebuchet MS"/>
                <a:cs typeface="Trebuchet MS"/>
              </a:rPr>
              <a:t>e</a:t>
            </a:r>
            <a:r>
              <a:rPr sz="1500" spc="-120" dirty="0">
                <a:solidFill>
                  <a:srgbClr val="0070C0"/>
                </a:solidFill>
                <a:latin typeface="Trebuchet MS"/>
                <a:cs typeface="Trebuchet MS"/>
              </a:rPr>
              <a:t>l</a:t>
            </a:r>
            <a:r>
              <a:rPr sz="1500" spc="-30" dirty="0">
                <a:solidFill>
                  <a:srgbClr val="0070C0"/>
                </a:solidFill>
                <a:latin typeface="Trebuchet MS"/>
                <a:cs typeface="Trebuchet MS"/>
              </a:rPr>
              <a:t>s</a:t>
            </a:r>
            <a:r>
              <a:rPr sz="1500" spc="-4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(</a:t>
            </a:r>
            <a:r>
              <a:rPr sz="1500" spc="-35" dirty="0">
                <a:latin typeface="Trebuchet MS"/>
                <a:cs typeface="Trebuchet MS"/>
              </a:rPr>
              <a:t>o</a:t>
            </a:r>
            <a:r>
              <a:rPr sz="1500" spc="10" dirty="0">
                <a:latin typeface="Trebuchet MS"/>
                <a:cs typeface="Trebuchet MS"/>
              </a:rPr>
              <a:t>r</a:t>
            </a:r>
            <a:r>
              <a:rPr sz="1500" spc="-35" dirty="0"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0070C0"/>
                </a:solidFill>
                <a:latin typeface="Trebuchet MS"/>
                <a:cs typeface="Trebuchet MS"/>
              </a:rPr>
              <a:t>c</a:t>
            </a:r>
            <a:r>
              <a:rPr sz="1500" spc="-80" dirty="0">
                <a:solidFill>
                  <a:srgbClr val="0070C0"/>
                </a:solidFill>
                <a:latin typeface="Trebuchet MS"/>
                <a:cs typeface="Trebuchet MS"/>
              </a:rPr>
              <a:t>l</a:t>
            </a:r>
            <a:r>
              <a:rPr sz="1500" spc="-155" dirty="0">
                <a:solidFill>
                  <a:srgbClr val="0070C0"/>
                </a:solidFill>
                <a:latin typeface="Trebuchet MS"/>
                <a:cs typeface="Trebuchet MS"/>
              </a:rPr>
              <a:t>a</a:t>
            </a:r>
            <a:r>
              <a:rPr sz="1500" spc="-35" dirty="0">
                <a:solidFill>
                  <a:srgbClr val="0070C0"/>
                </a:solidFill>
                <a:latin typeface="Trebuchet MS"/>
                <a:cs typeface="Trebuchet MS"/>
              </a:rPr>
              <a:t>ss</a:t>
            </a:r>
            <a:r>
              <a:rPr sz="1500" spc="-110" dirty="0">
                <a:solidFill>
                  <a:srgbClr val="0070C0"/>
                </a:solidFill>
                <a:latin typeface="Trebuchet MS"/>
                <a:cs typeface="Trebuchet MS"/>
              </a:rPr>
              <a:t>e</a:t>
            </a:r>
            <a:r>
              <a:rPr sz="1500" spc="-35" dirty="0">
                <a:solidFill>
                  <a:srgbClr val="0070C0"/>
                </a:solidFill>
                <a:latin typeface="Trebuchet MS"/>
                <a:cs typeface="Trebuchet MS"/>
              </a:rPr>
              <a:t>s</a:t>
            </a:r>
            <a:r>
              <a:rPr sz="1500" spc="-145" dirty="0">
                <a:latin typeface="Trebuchet MS"/>
                <a:cs typeface="Trebuchet MS"/>
              </a:rPr>
              <a:t>)</a:t>
            </a:r>
            <a:r>
              <a:rPr sz="1500" spc="-114" dirty="0">
                <a:latin typeface="Trebuchet MS"/>
                <a:cs typeface="Trebuchet MS"/>
              </a:rPr>
              <a:t>:</a:t>
            </a:r>
            <a:r>
              <a:rPr sz="1500" spc="-155" dirty="0">
                <a:solidFill>
                  <a:srgbClr val="FF0000"/>
                </a:solidFill>
                <a:latin typeface="Trebuchet MS"/>
                <a:cs typeface="Trebuchet MS"/>
              </a:rPr>
              <a:t>Y</a:t>
            </a:r>
            <a:r>
              <a:rPr sz="1500" spc="-110" dirty="0">
                <a:solidFill>
                  <a:srgbClr val="FF0000"/>
                </a:solidFill>
                <a:latin typeface="Trebuchet MS"/>
                <a:cs typeface="Trebuchet MS"/>
              </a:rPr>
              <a:t>e</a:t>
            </a:r>
            <a:r>
              <a:rPr sz="1500" spc="-30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1500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FF0000"/>
                </a:solidFill>
                <a:latin typeface="Trebuchet MS"/>
                <a:cs typeface="Trebuchet MS"/>
              </a:rPr>
              <a:t>(</a:t>
            </a:r>
            <a:r>
              <a:rPr sz="1500" spc="-55" dirty="0">
                <a:solidFill>
                  <a:srgbClr val="FF0000"/>
                </a:solidFill>
                <a:latin typeface="Trebuchet MS"/>
                <a:cs typeface="Trebuchet MS"/>
              </a:rPr>
              <a:t>1)</a:t>
            </a:r>
            <a:r>
              <a:rPr sz="1500" spc="-225" dirty="0">
                <a:solidFill>
                  <a:srgbClr val="FF0000"/>
                </a:solidFill>
                <a:latin typeface="Trebuchet MS"/>
                <a:cs typeface="Trebuchet MS"/>
              </a:rPr>
              <a:t>,</a:t>
            </a:r>
            <a:r>
              <a:rPr sz="1500" spc="-1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00" spc="210" dirty="0">
                <a:solidFill>
                  <a:srgbClr val="FF0000"/>
                </a:solidFill>
                <a:latin typeface="Trebuchet MS"/>
                <a:cs typeface="Trebuchet MS"/>
              </a:rPr>
              <a:t>N</a:t>
            </a:r>
            <a:r>
              <a:rPr sz="1500" spc="20" dirty="0">
                <a:solidFill>
                  <a:srgbClr val="FF0000"/>
                </a:solidFill>
                <a:latin typeface="Trebuchet MS"/>
                <a:cs typeface="Trebuchet MS"/>
              </a:rPr>
              <a:t>o</a:t>
            </a:r>
            <a:r>
              <a:rPr sz="1500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FF0000"/>
                </a:solidFill>
                <a:latin typeface="Trebuchet MS"/>
                <a:cs typeface="Trebuchet MS"/>
              </a:rPr>
              <a:t>(</a:t>
            </a:r>
            <a:r>
              <a:rPr sz="1500" spc="-55" dirty="0">
                <a:solidFill>
                  <a:srgbClr val="FF0000"/>
                </a:solidFill>
                <a:latin typeface="Trebuchet MS"/>
                <a:cs typeface="Trebuchet MS"/>
              </a:rPr>
              <a:t>0)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4606" y="2951045"/>
            <a:ext cx="4441132" cy="10555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275" dirty="0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sz="2800" b="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65" dirty="0">
                <a:solidFill>
                  <a:srgbClr val="FFFFFF"/>
                </a:solidFill>
                <a:latin typeface="Trebuchet MS"/>
                <a:cs typeface="Trebuchet MS"/>
              </a:rPr>
              <a:t>CLASSIFICATION?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931667"/>
            <a:ext cx="7042150" cy="220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he 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10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g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fun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b="1" spc="-60" dirty="0">
                <a:solidFill>
                  <a:srgbClr val="12B2EB"/>
                </a:solidFill>
                <a:latin typeface="Arial"/>
                <a:cs typeface="Arial"/>
              </a:rPr>
              <a:t>f</a:t>
            </a:r>
            <a:r>
              <a:rPr sz="1800" b="1" spc="-10" dirty="0">
                <a:solidFill>
                  <a:srgbClr val="12B2EB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21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212745"/>
                </a:solidFill>
                <a:latin typeface="Arial MT"/>
                <a:cs typeface="Arial MT"/>
              </a:rPr>
              <a:t>k</a:t>
            </a: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8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w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21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3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0070C0"/>
                </a:solidFill>
                <a:latin typeface="Arial MT"/>
                <a:cs typeface="Arial MT"/>
              </a:rPr>
              <a:t>c</a:t>
            </a:r>
            <a:r>
              <a:rPr sz="1800" spc="-5" dirty="0">
                <a:solidFill>
                  <a:srgbClr val="0070C0"/>
                </a:solidFill>
                <a:latin typeface="Arial MT"/>
                <a:cs typeface="Arial MT"/>
              </a:rPr>
              <a:t>l</a:t>
            </a:r>
            <a:r>
              <a:rPr sz="1800" spc="-245" dirty="0">
                <a:solidFill>
                  <a:srgbClr val="0070C0"/>
                </a:solidFill>
                <a:latin typeface="Arial MT"/>
                <a:cs typeface="Arial MT"/>
              </a:rPr>
              <a:t>a</a:t>
            </a:r>
            <a:r>
              <a:rPr sz="1800" spc="-220" dirty="0">
                <a:solidFill>
                  <a:srgbClr val="0070C0"/>
                </a:solidFill>
                <a:latin typeface="Arial MT"/>
                <a:cs typeface="Arial MT"/>
              </a:rPr>
              <a:t>ss</a:t>
            </a:r>
            <a:r>
              <a:rPr sz="1800" spc="-5" dirty="0">
                <a:solidFill>
                  <a:srgbClr val="0070C0"/>
                </a:solidFill>
                <a:latin typeface="Arial MT"/>
                <a:cs typeface="Arial MT"/>
              </a:rPr>
              <a:t>i</a:t>
            </a:r>
            <a:r>
              <a:rPr sz="1800" spc="-35" dirty="0">
                <a:solidFill>
                  <a:srgbClr val="0070C0"/>
                </a:solidFill>
                <a:latin typeface="Arial MT"/>
                <a:cs typeface="Arial MT"/>
              </a:rPr>
              <a:t>f</a:t>
            </a:r>
            <a:r>
              <a:rPr sz="1800" spc="-20" dirty="0">
                <a:solidFill>
                  <a:srgbClr val="0070C0"/>
                </a:solidFill>
                <a:latin typeface="Arial MT"/>
                <a:cs typeface="Arial MT"/>
              </a:rPr>
              <a:t>i</a:t>
            </a:r>
            <a:r>
              <a:rPr sz="1800" spc="-120" dirty="0">
                <a:solidFill>
                  <a:srgbClr val="0070C0"/>
                </a:solidFill>
                <a:latin typeface="Arial MT"/>
                <a:cs typeface="Arial MT"/>
              </a:rPr>
              <a:t>c</a:t>
            </a:r>
            <a:r>
              <a:rPr sz="1800" spc="-245" dirty="0">
                <a:solidFill>
                  <a:srgbClr val="0070C0"/>
                </a:solidFill>
                <a:latin typeface="Arial MT"/>
                <a:cs typeface="Arial MT"/>
              </a:rPr>
              <a:t>a</a:t>
            </a:r>
            <a:r>
              <a:rPr sz="1800" spc="95" dirty="0">
                <a:solidFill>
                  <a:srgbClr val="0070C0"/>
                </a:solidFill>
                <a:latin typeface="Arial MT"/>
                <a:cs typeface="Arial MT"/>
              </a:rPr>
              <a:t>t</a:t>
            </a:r>
            <a:r>
              <a:rPr sz="1800" spc="-5" dirty="0">
                <a:solidFill>
                  <a:srgbClr val="0070C0"/>
                </a:solidFill>
                <a:latin typeface="Arial MT"/>
                <a:cs typeface="Arial MT"/>
              </a:rPr>
              <a:t>i</a:t>
            </a:r>
            <a:r>
              <a:rPr sz="1800" spc="-20" dirty="0">
                <a:solidFill>
                  <a:srgbClr val="0070C0"/>
                </a:solidFill>
                <a:latin typeface="Arial MT"/>
                <a:cs typeface="Arial MT"/>
              </a:rPr>
              <a:t>o</a:t>
            </a:r>
            <a:r>
              <a:rPr sz="1800" spc="-105" dirty="0">
                <a:solidFill>
                  <a:srgbClr val="0070C0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0070C0"/>
                </a:solidFill>
                <a:latin typeface="Arial MT"/>
                <a:cs typeface="Arial MT"/>
              </a:rPr>
              <a:t>m</a:t>
            </a:r>
            <a:r>
              <a:rPr sz="1800" spc="-20" dirty="0">
                <a:solidFill>
                  <a:srgbClr val="0070C0"/>
                </a:solidFill>
                <a:latin typeface="Arial MT"/>
                <a:cs typeface="Arial MT"/>
              </a:rPr>
              <a:t>o</a:t>
            </a:r>
            <a:r>
              <a:rPr sz="1800" spc="-95" dirty="0">
                <a:solidFill>
                  <a:srgbClr val="0070C0"/>
                </a:solidFill>
                <a:latin typeface="Arial MT"/>
                <a:cs typeface="Arial MT"/>
              </a:rPr>
              <a:t>d</a:t>
            </a:r>
            <a:r>
              <a:rPr sz="1800" spc="-140" dirty="0">
                <a:solidFill>
                  <a:srgbClr val="0070C0"/>
                </a:solidFill>
                <a:latin typeface="Arial MT"/>
                <a:cs typeface="Arial MT"/>
              </a:rPr>
              <a:t>e</a:t>
            </a:r>
            <a:r>
              <a:rPr sz="1800" spc="-10" dirty="0">
                <a:solidFill>
                  <a:srgbClr val="0070C0"/>
                </a:solidFill>
                <a:latin typeface="Arial MT"/>
                <a:cs typeface="Arial MT"/>
              </a:rPr>
              <a:t>l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2100">
              <a:latin typeface="Arial MT"/>
              <a:cs typeface="Arial MT"/>
            </a:endParaRPr>
          </a:p>
          <a:p>
            <a:pPr marL="318135" marR="5080" indent="-306070">
              <a:lnSpc>
                <a:spcPct val="102200"/>
              </a:lnSpc>
              <a:spcBef>
                <a:spcPts val="178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60" dirty="0">
                <a:solidFill>
                  <a:srgbClr val="FF0000"/>
                </a:solidFill>
                <a:latin typeface="Arial MT"/>
                <a:cs typeface="Arial MT"/>
              </a:rPr>
              <a:t>Descriptive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FF0000"/>
                </a:solidFill>
                <a:latin typeface="Arial MT"/>
                <a:cs typeface="Arial MT"/>
              </a:rPr>
              <a:t>modeling:</a:t>
            </a:r>
            <a:r>
              <a:rPr sz="1800" spc="-17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80" dirty="0">
                <a:solidFill>
                  <a:srgbClr val="0070C0"/>
                </a:solidFill>
                <a:latin typeface="Arial MT"/>
                <a:cs typeface="Arial MT"/>
              </a:rPr>
              <a:t>Explanatory</a:t>
            </a:r>
            <a:r>
              <a:rPr sz="18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0070C0"/>
                </a:solidFill>
                <a:latin typeface="Arial MT"/>
                <a:cs typeface="Arial MT"/>
              </a:rPr>
              <a:t>tool</a:t>
            </a:r>
            <a:r>
              <a:rPr sz="1800" spc="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90" dirty="0">
                <a:latin typeface="Arial MT"/>
                <a:cs typeface="Arial MT"/>
              </a:rPr>
              <a:t>distinguish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80" dirty="0">
                <a:latin typeface="Arial MT"/>
                <a:cs typeface="Arial MT"/>
              </a:rPr>
              <a:t>between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70" dirty="0">
                <a:latin typeface="Arial MT"/>
                <a:cs typeface="Arial MT"/>
              </a:rPr>
              <a:t>objects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of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different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65" dirty="0">
                <a:latin typeface="Arial MT"/>
                <a:cs typeface="Arial MT"/>
              </a:rPr>
              <a:t>classes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14" dirty="0">
                <a:latin typeface="Arial MT"/>
                <a:cs typeface="Arial MT"/>
              </a:rPr>
              <a:t>(e.g.,</a:t>
            </a:r>
            <a:r>
              <a:rPr sz="1800" spc="-175" dirty="0">
                <a:latin typeface="Arial MT"/>
                <a:cs typeface="Arial MT"/>
              </a:rPr>
              <a:t> </a:t>
            </a:r>
            <a:r>
              <a:rPr sz="1800" spc="-90" dirty="0">
                <a:latin typeface="Arial MT"/>
                <a:cs typeface="Arial MT"/>
              </a:rPr>
              <a:t>understand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95" dirty="0">
                <a:latin typeface="Arial MT"/>
                <a:cs typeface="Arial MT"/>
              </a:rPr>
              <a:t>why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85" dirty="0">
                <a:latin typeface="Arial MT"/>
                <a:cs typeface="Arial MT"/>
              </a:rPr>
              <a:t>people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0" dirty="0">
                <a:latin typeface="Arial MT"/>
                <a:cs typeface="Arial MT"/>
              </a:rPr>
              <a:t>cheat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60" dirty="0">
                <a:latin typeface="Arial MT"/>
                <a:cs typeface="Arial MT"/>
              </a:rPr>
              <a:t>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their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0" dirty="0">
                <a:latin typeface="Arial MT"/>
                <a:cs typeface="Arial MT"/>
              </a:rPr>
              <a:t>taxes)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21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81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80" dirty="0">
                <a:solidFill>
                  <a:srgbClr val="FF0000"/>
                </a:solidFill>
                <a:latin typeface="Arial MT"/>
                <a:cs typeface="Arial MT"/>
              </a:rPr>
              <a:t>Predictive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FF0000"/>
                </a:solidFill>
                <a:latin typeface="Arial MT"/>
                <a:cs typeface="Arial MT"/>
              </a:rPr>
              <a:t>modeling:</a:t>
            </a:r>
            <a:r>
              <a:rPr sz="1800" spc="-1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70" dirty="0">
                <a:latin typeface="Arial MT"/>
                <a:cs typeface="Arial MT"/>
              </a:rPr>
              <a:t>Predict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3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60" dirty="0">
                <a:latin typeface="Arial MT"/>
                <a:cs typeface="Arial MT"/>
              </a:rPr>
              <a:t>class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35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80" dirty="0">
                <a:solidFill>
                  <a:srgbClr val="0070C0"/>
                </a:solidFill>
                <a:latin typeface="Arial MT"/>
                <a:cs typeface="Arial MT"/>
              </a:rPr>
              <a:t>previously</a:t>
            </a:r>
            <a:r>
              <a:rPr sz="180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00" spc="-135" dirty="0">
                <a:solidFill>
                  <a:srgbClr val="0070C0"/>
                </a:solidFill>
                <a:latin typeface="Arial MT"/>
                <a:cs typeface="Arial MT"/>
              </a:rPr>
              <a:t>unseen</a:t>
            </a:r>
            <a:r>
              <a:rPr sz="1800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record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-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-85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2800" b="0" spc="-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b="0" spc="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2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22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6442" y="1985264"/>
            <a:ext cx="5066665" cy="270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P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0070C0"/>
                </a:solidFill>
                <a:latin typeface="Trebuchet MS"/>
                <a:cs typeface="Trebuchet MS"/>
              </a:rPr>
              <a:t>t</a:t>
            </a:r>
            <a:r>
              <a:rPr sz="1500" spc="-65" dirty="0">
                <a:solidFill>
                  <a:srgbClr val="0070C0"/>
                </a:solidFill>
                <a:latin typeface="Trebuchet MS"/>
                <a:cs typeface="Trebuchet MS"/>
              </a:rPr>
              <a:t>u</a:t>
            </a:r>
            <a:r>
              <a:rPr sz="1500" spc="-95" dirty="0">
                <a:solidFill>
                  <a:srgbClr val="0070C0"/>
                </a:solidFill>
                <a:latin typeface="Trebuchet MS"/>
                <a:cs typeface="Trebuchet MS"/>
              </a:rPr>
              <a:t>m</a:t>
            </a:r>
            <a:r>
              <a:rPr sz="1500" spc="15" dirty="0">
                <a:solidFill>
                  <a:srgbClr val="0070C0"/>
                </a:solidFill>
                <a:latin typeface="Trebuchet MS"/>
                <a:cs typeface="Trebuchet MS"/>
              </a:rPr>
              <a:t>o</a:t>
            </a:r>
            <a:r>
              <a:rPr sz="1500" spc="10" dirty="0">
                <a:solidFill>
                  <a:srgbClr val="0070C0"/>
                </a:solidFill>
                <a:latin typeface="Trebuchet MS"/>
                <a:cs typeface="Trebuchet MS"/>
              </a:rPr>
              <a:t>r</a:t>
            </a:r>
            <a:r>
              <a:rPr sz="1500" spc="-3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ll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00B050"/>
                </a:solidFill>
                <a:latin typeface="Trebuchet MS"/>
                <a:cs typeface="Trebuchet MS"/>
              </a:rPr>
              <a:t>b</a:t>
            </a:r>
            <a:r>
              <a:rPr sz="1500" spc="-105" dirty="0">
                <a:solidFill>
                  <a:srgbClr val="00B050"/>
                </a:solidFill>
                <a:latin typeface="Trebuchet MS"/>
                <a:cs typeface="Trebuchet MS"/>
              </a:rPr>
              <a:t>e</a:t>
            </a:r>
            <a:r>
              <a:rPr sz="1500" spc="-114" dirty="0">
                <a:solidFill>
                  <a:srgbClr val="00B050"/>
                </a:solidFill>
                <a:latin typeface="Trebuchet MS"/>
                <a:cs typeface="Trebuchet MS"/>
              </a:rPr>
              <a:t>n</a:t>
            </a:r>
            <a:r>
              <a:rPr sz="1500" spc="-65" dirty="0">
                <a:solidFill>
                  <a:srgbClr val="00B050"/>
                </a:solidFill>
                <a:latin typeface="Trebuchet MS"/>
                <a:cs typeface="Trebuchet MS"/>
              </a:rPr>
              <a:t>i</a:t>
            </a:r>
            <a:r>
              <a:rPr sz="1500" spc="-120" dirty="0">
                <a:solidFill>
                  <a:srgbClr val="00B050"/>
                </a:solidFill>
                <a:latin typeface="Trebuchet MS"/>
                <a:cs typeface="Trebuchet MS"/>
              </a:rPr>
              <a:t>g</a:t>
            </a:r>
            <a:r>
              <a:rPr sz="1500" spc="-70" dirty="0">
                <a:solidFill>
                  <a:srgbClr val="00B050"/>
                </a:solidFill>
                <a:latin typeface="Trebuchet MS"/>
                <a:cs typeface="Trebuchet MS"/>
              </a:rPr>
              <a:t>n</a:t>
            </a:r>
            <a:r>
              <a:rPr sz="1500" spc="-40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1500" spc="-155" dirty="0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sz="1500" spc="-120" dirty="0">
                <a:solidFill>
                  <a:srgbClr val="FF0000"/>
                </a:solidFill>
                <a:latin typeface="Trebuchet MS"/>
                <a:cs typeface="Trebuchet MS"/>
              </a:rPr>
              <a:t>l</a:t>
            </a:r>
            <a:r>
              <a:rPr sz="1500" spc="-105" dirty="0">
                <a:solidFill>
                  <a:srgbClr val="FF0000"/>
                </a:solidFill>
                <a:latin typeface="Trebuchet MS"/>
                <a:cs typeface="Trebuchet MS"/>
              </a:rPr>
              <a:t>i</a:t>
            </a:r>
            <a:r>
              <a:rPr sz="1500" spc="-120" dirty="0">
                <a:solidFill>
                  <a:srgbClr val="FF0000"/>
                </a:solidFill>
                <a:latin typeface="Trebuchet MS"/>
                <a:cs typeface="Trebuchet MS"/>
              </a:rPr>
              <a:t>g</a:t>
            </a:r>
            <a:r>
              <a:rPr sz="1500" spc="-114" dirty="0">
                <a:solidFill>
                  <a:srgbClr val="FF0000"/>
                </a:solidFill>
                <a:latin typeface="Trebuchet MS"/>
                <a:cs typeface="Trebuchet MS"/>
              </a:rPr>
              <a:t>na</a:t>
            </a:r>
            <a:r>
              <a:rPr sz="1500" spc="-85" dirty="0">
                <a:solidFill>
                  <a:srgbClr val="FF0000"/>
                </a:solidFill>
                <a:latin typeface="Trebuchet MS"/>
                <a:cs typeface="Trebuchet MS"/>
              </a:rPr>
              <a:t>nt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ECCF3"/>
              </a:buClr>
              <a:buFont typeface="Cambria"/>
              <a:buChar char="◾"/>
            </a:pPr>
            <a:endParaRPr sz="205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Classifying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credit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card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0070C0"/>
                </a:solidFill>
                <a:latin typeface="Trebuchet MS"/>
                <a:cs typeface="Trebuchet MS"/>
              </a:rPr>
              <a:t>transactions</a:t>
            </a:r>
            <a:r>
              <a:rPr sz="1500" spc="-4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as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00B050"/>
                </a:solidFill>
                <a:latin typeface="Trebuchet MS"/>
                <a:cs typeface="Trebuchet MS"/>
              </a:rPr>
              <a:t>legitimate</a:t>
            </a:r>
            <a:r>
              <a:rPr sz="1500" spc="-45" dirty="0">
                <a:solidFill>
                  <a:srgbClr val="00B050"/>
                </a:solidFill>
                <a:latin typeface="Trebuchet MS"/>
                <a:cs typeface="Trebuchet MS"/>
              </a:rPr>
              <a:t> 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FF0000"/>
                </a:solidFill>
                <a:latin typeface="Trebuchet MS"/>
                <a:cs typeface="Trebuchet MS"/>
              </a:rPr>
              <a:t>fraudulent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ECCF3"/>
              </a:buClr>
              <a:buFont typeface="Cambria"/>
              <a:buChar char="◾"/>
            </a:pPr>
            <a:endParaRPr sz="2400">
              <a:latin typeface="Trebuchet MS"/>
              <a:cs typeface="Trebuchet MS"/>
            </a:endParaRPr>
          </a:p>
          <a:p>
            <a:pPr marL="318770" marR="1913255" indent="-306070">
              <a:lnSpc>
                <a:spcPct val="77300"/>
              </a:lnSpc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16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135" dirty="0">
                <a:solidFill>
                  <a:srgbClr val="212745"/>
                </a:solidFill>
                <a:latin typeface="Trebuchet MS"/>
                <a:cs typeface="Trebuchet MS"/>
              </a:rPr>
              <a:t>g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z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0070C0"/>
                </a:solidFill>
                <a:latin typeface="Trebuchet MS"/>
                <a:cs typeface="Trebuchet MS"/>
              </a:rPr>
              <a:t>n</a:t>
            </a:r>
            <a:r>
              <a:rPr sz="1500" spc="-114" dirty="0">
                <a:solidFill>
                  <a:srgbClr val="0070C0"/>
                </a:solidFill>
                <a:latin typeface="Trebuchet MS"/>
                <a:cs typeface="Trebuchet MS"/>
              </a:rPr>
              <a:t>e</a:t>
            </a:r>
            <a:r>
              <a:rPr sz="1500" spc="-45" dirty="0">
                <a:solidFill>
                  <a:srgbClr val="0070C0"/>
                </a:solidFill>
                <a:latin typeface="Trebuchet MS"/>
                <a:cs typeface="Trebuchet MS"/>
              </a:rPr>
              <a:t>w</a:t>
            </a:r>
            <a:r>
              <a:rPr sz="1500" spc="-30" dirty="0">
                <a:solidFill>
                  <a:srgbClr val="0070C0"/>
                </a:solidFill>
                <a:latin typeface="Trebuchet MS"/>
                <a:cs typeface="Trebuchet MS"/>
              </a:rPr>
              <a:t>s</a:t>
            </a:r>
            <a:r>
              <a:rPr sz="1500" spc="-4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0070C0"/>
                </a:solidFill>
                <a:latin typeface="Trebuchet MS"/>
                <a:cs typeface="Trebuchet MS"/>
              </a:rPr>
              <a:t>s</a:t>
            </a:r>
            <a:r>
              <a:rPr sz="1500" spc="-100" dirty="0">
                <a:solidFill>
                  <a:srgbClr val="0070C0"/>
                </a:solidFill>
                <a:latin typeface="Trebuchet MS"/>
                <a:cs typeface="Trebuchet MS"/>
              </a:rPr>
              <a:t>t</a:t>
            </a:r>
            <a:r>
              <a:rPr sz="1500" spc="15" dirty="0">
                <a:solidFill>
                  <a:srgbClr val="0070C0"/>
                </a:solidFill>
                <a:latin typeface="Trebuchet MS"/>
                <a:cs typeface="Trebuchet MS"/>
              </a:rPr>
              <a:t>or</a:t>
            </a:r>
            <a:r>
              <a:rPr sz="1500" spc="-105" dirty="0">
                <a:solidFill>
                  <a:srgbClr val="0070C0"/>
                </a:solidFill>
                <a:latin typeface="Trebuchet MS"/>
                <a:cs typeface="Trebuchet MS"/>
              </a:rPr>
              <a:t>i</a:t>
            </a:r>
            <a:r>
              <a:rPr sz="1500" spc="-110" dirty="0">
                <a:solidFill>
                  <a:srgbClr val="0070C0"/>
                </a:solidFill>
                <a:latin typeface="Trebuchet MS"/>
                <a:cs typeface="Trebuchet MS"/>
              </a:rPr>
              <a:t>e</a:t>
            </a:r>
            <a:r>
              <a:rPr sz="1500" spc="-30" dirty="0">
                <a:solidFill>
                  <a:srgbClr val="0070C0"/>
                </a:solidFill>
                <a:latin typeface="Trebuchet MS"/>
                <a:cs typeface="Trebuchet MS"/>
              </a:rPr>
              <a:t>s</a:t>
            </a:r>
            <a:r>
              <a:rPr sz="1500" spc="-45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60" dirty="0">
                <a:solidFill>
                  <a:srgbClr val="00B050"/>
                </a:solidFill>
                <a:latin typeface="Trebuchet MS"/>
                <a:cs typeface="Trebuchet MS"/>
              </a:rPr>
              <a:t>f</a:t>
            </a:r>
            <a:r>
              <a:rPr sz="1500" spc="-130" dirty="0">
                <a:solidFill>
                  <a:srgbClr val="00B050"/>
                </a:solidFill>
                <a:latin typeface="Trebuchet MS"/>
                <a:cs typeface="Trebuchet MS"/>
              </a:rPr>
              <a:t>i</a:t>
            </a:r>
            <a:r>
              <a:rPr sz="1500" spc="-114" dirty="0">
                <a:solidFill>
                  <a:srgbClr val="00B050"/>
                </a:solidFill>
                <a:latin typeface="Trebuchet MS"/>
                <a:cs typeface="Trebuchet MS"/>
              </a:rPr>
              <a:t>na</a:t>
            </a:r>
            <a:r>
              <a:rPr sz="1500" spc="-85" dirty="0">
                <a:solidFill>
                  <a:srgbClr val="00B050"/>
                </a:solidFill>
                <a:latin typeface="Trebuchet MS"/>
                <a:cs typeface="Trebuchet MS"/>
              </a:rPr>
              <a:t>n</a:t>
            </a:r>
            <a:r>
              <a:rPr sz="1500" spc="-70" dirty="0">
                <a:solidFill>
                  <a:srgbClr val="00B050"/>
                </a:solidFill>
                <a:latin typeface="Trebuchet MS"/>
                <a:cs typeface="Trebuchet MS"/>
              </a:rPr>
              <a:t>c</a:t>
            </a:r>
            <a:r>
              <a:rPr sz="1500" spc="-80" dirty="0">
                <a:solidFill>
                  <a:srgbClr val="00B050"/>
                </a:solidFill>
                <a:latin typeface="Trebuchet MS"/>
                <a:cs typeface="Trebuchet MS"/>
              </a:rPr>
              <a:t>e</a:t>
            </a:r>
            <a:r>
              <a:rPr sz="1500" spc="-200" dirty="0">
                <a:solidFill>
                  <a:srgbClr val="212745"/>
                </a:solidFill>
                <a:latin typeface="Trebuchet MS"/>
                <a:cs typeface="Trebuchet MS"/>
              </a:rPr>
              <a:t>,  </a:t>
            </a:r>
            <a:r>
              <a:rPr sz="1500" spc="-125" dirty="0">
                <a:solidFill>
                  <a:srgbClr val="FF0000"/>
                </a:solidFill>
                <a:latin typeface="Trebuchet MS"/>
                <a:cs typeface="Trebuchet MS"/>
              </a:rPr>
              <a:t>weather</a:t>
            </a:r>
            <a:r>
              <a:rPr sz="1500" spc="-125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12B2EB"/>
                </a:solidFill>
                <a:latin typeface="Trebuchet MS"/>
                <a:cs typeface="Trebuchet MS"/>
              </a:rPr>
              <a:t>entertainment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7030A0"/>
                </a:solidFill>
                <a:latin typeface="Trebuchet MS"/>
                <a:cs typeface="Trebuchet MS"/>
              </a:rPr>
              <a:t>sports</a:t>
            </a: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etc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25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Identifying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FF0000"/>
                </a:solidFill>
                <a:latin typeface="Trebuchet MS"/>
                <a:cs typeface="Trebuchet MS"/>
              </a:rPr>
              <a:t>spam</a:t>
            </a:r>
            <a:r>
              <a:rPr sz="15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00" spc="-135" dirty="0">
                <a:solidFill>
                  <a:srgbClr val="0070C0"/>
                </a:solidFill>
                <a:latin typeface="Trebuchet MS"/>
                <a:cs typeface="Trebuchet MS"/>
              </a:rPr>
              <a:t>email</a:t>
            </a:r>
            <a:r>
              <a:rPr sz="1500" spc="-135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spam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web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0070C0"/>
                </a:solidFill>
                <a:latin typeface="Trebuchet MS"/>
                <a:cs typeface="Trebuchet MS"/>
              </a:rPr>
              <a:t>pages</a:t>
            </a:r>
            <a:r>
              <a:rPr sz="1500" spc="-125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FF0000"/>
                </a:solidFill>
                <a:latin typeface="Trebuchet MS"/>
                <a:cs typeface="Trebuchet MS"/>
              </a:rPr>
              <a:t>adult</a:t>
            </a:r>
            <a:r>
              <a:rPr sz="150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0070C0"/>
                </a:solidFill>
                <a:latin typeface="Trebuchet MS"/>
                <a:cs typeface="Trebuchet MS"/>
              </a:rPr>
              <a:t>content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5ECCF3"/>
              </a:buClr>
              <a:buFont typeface="Cambria"/>
              <a:buChar char="◾"/>
            </a:pPr>
            <a:endParaRPr sz="17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102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Understanding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212745"/>
                </a:solidFill>
                <a:latin typeface="Trebuchet MS"/>
                <a:cs typeface="Trebuchet MS"/>
              </a:rPr>
              <a:t>if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web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0070C0"/>
                </a:solidFill>
                <a:latin typeface="Trebuchet MS"/>
                <a:cs typeface="Trebuchet MS"/>
              </a:rPr>
              <a:t>query</a:t>
            </a:r>
            <a:r>
              <a:rPr sz="1500" spc="-3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has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FF0000"/>
                </a:solidFill>
                <a:latin typeface="Trebuchet MS"/>
                <a:cs typeface="Trebuchet MS"/>
              </a:rPr>
              <a:t>commercial</a:t>
            </a:r>
            <a:r>
              <a:rPr sz="1500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FF0000"/>
                </a:solidFill>
                <a:latin typeface="Trebuchet MS"/>
                <a:cs typeface="Trebuchet MS"/>
              </a:rPr>
              <a:t>intent</a:t>
            </a:r>
            <a:r>
              <a:rPr sz="150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not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9477" y="5266394"/>
            <a:ext cx="4899025" cy="369570"/>
          </a:xfrm>
          <a:prstGeom prst="rect">
            <a:avLst/>
          </a:prstGeom>
          <a:solidFill>
            <a:srgbClr val="FFCCA6"/>
          </a:solidFill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800" b="1" spc="-35" dirty="0">
                <a:latin typeface="Arial"/>
                <a:cs typeface="Arial"/>
              </a:rPr>
              <a:t>B</a:t>
            </a:r>
            <a:r>
              <a:rPr sz="1800" b="1" spc="-25" dirty="0">
                <a:latin typeface="Arial"/>
                <a:cs typeface="Arial"/>
              </a:rPr>
              <a:t>i</a:t>
            </a:r>
            <a:r>
              <a:rPr sz="1800" b="1" spc="-55" dirty="0">
                <a:latin typeface="Arial"/>
                <a:cs typeface="Arial"/>
              </a:rPr>
              <a:t>n</a:t>
            </a:r>
            <a:r>
              <a:rPr sz="1800" b="1" spc="-60" dirty="0">
                <a:latin typeface="Arial"/>
                <a:cs typeface="Arial"/>
              </a:rPr>
              <a:t>a</a:t>
            </a:r>
            <a:r>
              <a:rPr sz="1800" b="1" spc="160" dirty="0">
                <a:latin typeface="Arial"/>
                <a:cs typeface="Arial"/>
              </a:rPr>
              <a:t>r</a:t>
            </a:r>
            <a:r>
              <a:rPr sz="1800" b="1" spc="-85" dirty="0">
                <a:latin typeface="Arial"/>
                <a:cs typeface="Arial"/>
              </a:rPr>
              <a:t>y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v</a:t>
            </a:r>
            <a:r>
              <a:rPr sz="1800" b="1" spc="-245" dirty="0">
                <a:latin typeface="Arial"/>
                <a:cs typeface="Arial"/>
              </a:rPr>
              <a:t>s</a:t>
            </a:r>
            <a:r>
              <a:rPr sz="1800" b="1" spc="-15" dirty="0">
                <a:latin typeface="Arial"/>
                <a:cs typeface="Arial"/>
              </a:rPr>
              <a:t>.</a:t>
            </a:r>
            <a:r>
              <a:rPr sz="1800" b="1" spc="-185" dirty="0">
                <a:latin typeface="Arial"/>
                <a:cs typeface="Arial"/>
              </a:rPr>
              <a:t> </a:t>
            </a:r>
            <a:r>
              <a:rPr sz="1800" b="1" spc="80" dirty="0">
                <a:latin typeface="Arial"/>
                <a:cs typeface="Arial"/>
              </a:rPr>
              <a:t>M</a:t>
            </a:r>
            <a:r>
              <a:rPr sz="1800" b="1" spc="-55" dirty="0">
                <a:latin typeface="Arial"/>
                <a:cs typeface="Arial"/>
              </a:rPr>
              <a:t>u</a:t>
            </a:r>
            <a:r>
              <a:rPr sz="1800" b="1" spc="-20" dirty="0">
                <a:latin typeface="Arial"/>
                <a:cs typeface="Arial"/>
              </a:rPr>
              <a:t>l</a:t>
            </a:r>
            <a:r>
              <a:rPr sz="1800" b="1" spc="120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80" dirty="0">
                <a:latin typeface="Arial"/>
                <a:cs typeface="Arial"/>
              </a:rPr>
              <a:t>c</a:t>
            </a:r>
            <a:r>
              <a:rPr sz="1800" b="1" spc="-45" dirty="0">
                <a:latin typeface="Arial"/>
                <a:cs typeface="Arial"/>
              </a:rPr>
              <a:t>l</a:t>
            </a:r>
            <a:r>
              <a:rPr sz="1800" b="1" spc="-60" dirty="0">
                <a:latin typeface="Arial"/>
                <a:cs typeface="Arial"/>
              </a:rPr>
              <a:t>a</a:t>
            </a:r>
            <a:r>
              <a:rPr sz="1800" b="1" spc="-245" dirty="0">
                <a:latin typeface="Arial"/>
                <a:cs typeface="Arial"/>
              </a:rPr>
              <a:t>s</a:t>
            </a:r>
            <a:r>
              <a:rPr sz="1800" b="1" spc="-235" dirty="0">
                <a:latin typeface="Arial"/>
                <a:cs typeface="Arial"/>
              </a:rPr>
              <a:t>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80" dirty="0">
                <a:latin typeface="Arial"/>
                <a:cs typeface="Arial"/>
              </a:rPr>
              <a:t>c</a:t>
            </a:r>
            <a:r>
              <a:rPr sz="1800" b="1" spc="-45" dirty="0">
                <a:latin typeface="Arial"/>
                <a:cs typeface="Arial"/>
              </a:rPr>
              <a:t>l</a:t>
            </a:r>
            <a:r>
              <a:rPr sz="1800" b="1" spc="-60" dirty="0">
                <a:latin typeface="Arial"/>
                <a:cs typeface="Arial"/>
              </a:rPr>
              <a:t>a</a:t>
            </a:r>
            <a:r>
              <a:rPr sz="1800" b="1" spc="-245" dirty="0">
                <a:latin typeface="Arial"/>
                <a:cs typeface="Arial"/>
              </a:rPr>
              <a:t>ss</a:t>
            </a:r>
            <a:r>
              <a:rPr sz="1800" b="1" spc="-20" dirty="0">
                <a:latin typeface="Arial"/>
                <a:cs typeface="Arial"/>
              </a:rPr>
              <a:t>i</a:t>
            </a:r>
            <a:r>
              <a:rPr sz="1800" b="1" spc="-70" dirty="0">
                <a:latin typeface="Arial"/>
                <a:cs typeface="Arial"/>
              </a:rPr>
              <a:t>f</a:t>
            </a:r>
            <a:r>
              <a:rPr sz="1800" b="1" spc="-20" dirty="0">
                <a:latin typeface="Arial"/>
                <a:cs typeface="Arial"/>
              </a:rPr>
              <a:t>i</a:t>
            </a:r>
            <a:r>
              <a:rPr sz="1800" b="1" spc="-75" dirty="0">
                <a:latin typeface="Arial"/>
                <a:cs typeface="Arial"/>
              </a:rPr>
              <a:t>c</a:t>
            </a:r>
            <a:r>
              <a:rPr sz="1800" b="1" spc="-85" dirty="0">
                <a:latin typeface="Arial"/>
                <a:cs typeface="Arial"/>
              </a:rPr>
              <a:t>a</a:t>
            </a:r>
            <a:r>
              <a:rPr sz="1800" b="1" spc="120" dirty="0">
                <a:latin typeface="Arial"/>
                <a:cs typeface="Arial"/>
              </a:rPr>
              <a:t>t</a:t>
            </a:r>
            <a:r>
              <a:rPr sz="1800" b="1" spc="-20" dirty="0">
                <a:latin typeface="Arial"/>
                <a:cs typeface="Arial"/>
              </a:rPr>
              <a:t>i</a:t>
            </a:r>
            <a:r>
              <a:rPr sz="1800" b="1" spc="-25" dirty="0">
                <a:latin typeface="Arial"/>
                <a:cs typeface="Arial"/>
              </a:rPr>
              <a:t>o</a:t>
            </a:r>
            <a:r>
              <a:rPr sz="1800" b="1" spc="-5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p</a:t>
            </a:r>
            <a:r>
              <a:rPr sz="1800" b="1" spc="65" dirty="0">
                <a:latin typeface="Arial"/>
                <a:cs typeface="Arial"/>
              </a:rPr>
              <a:t>r</a:t>
            </a:r>
            <a:r>
              <a:rPr sz="1800" b="1" spc="-25" dirty="0">
                <a:latin typeface="Arial"/>
                <a:cs typeface="Arial"/>
              </a:rPr>
              <a:t>o</a:t>
            </a:r>
            <a:r>
              <a:rPr sz="1800" b="1" spc="-75" dirty="0">
                <a:latin typeface="Arial"/>
                <a:cs typeface="Arial"/>
              </a:rPr>
              <a:t>b</a:t>
            </a:r>
            <a:r>
              <a:rPr sz="1800" b="1" spc="-20" dirty="0">
                <a:latin typeface="Arial"/>
                <a:cs typeface="Arial"/>
              </a:rPr>
              <a:t>le</a:t>
            </a:r>
            <a:r>
              <a:rPr sz="1800" b="1" spc="120" dirty="0">
                <a:latin typeface="Arial"/>
                <a:cs typeface="Arial"/>
              </a:rPr>
              <a:t>m</a:t>
            </a:r>
            <a:r>
              <a:rPr sz="1800" b="1" spc="-235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Times New Roman"/>
              <a:cs typeface="Times New Roman"/>
            </a:endParaRPr>
          </a:p>
          <a:p>
            <a:pPr marL="247650">
              <a:lnSpc>
                <a:spcPct val="100000"/>
              </a:lnSpc>
            </a:pP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IL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2800" b="0" spc="-8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-16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b="0" spc="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2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22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356540" y="3824074"/>
            <a:ext cx="755650" cy="549275"/>
            <a:chOff x="6356540" y="3824074"/>
            <a:chExt cx="755650" cy="549275"/>
          </a:xfrm>
        </p:grpSpPr>
        <p:sp>
          <p:nvSpPr>
            <p:cNvPr id="4" name="object 4"/>
            <p:cNvSpPr/>
            <p:nvPr/>
          </p:nvSpPr>
          <p:spPr>
            <a:xfrm>
              <a:off x="6494075" y="3824985"/>
              <a:ext cx="617220" cy="410845"/>
            </a:xfrm>
            <a:custGeom>
              <a:avLst/>
              <a:gdLst/>
              <a:ahLst/>
              <a:cxnLst/>
              <a:rect l="l" t="t" r="r" b="b"/>
              <a:pathLst>
                <a:path w="617220" h="410845">
                  <a:moveTo>
                    <a:pt x="546496" y="409672"/>
                  </a:moveTo>
                  <a:lnTo>
                    <a:pt x="573085" y="404318"/>
                  </a:lnTo>
                  <a:lnTo>
                    <a:pt x="594799" y="389710"/>
                  </a:lnTo>
                  <a:lnTo>
                    <a:pt x="609440" y="368033"/>
                  </a:lnTo>
                  <a:lnTo>
                    <a:pt x="614809" y="341469"/>
                  </a:lnTo>
                  <a:lnTo>
                    <a:pt x="616858" y="342455"/>
                  </a:lnTo>
                  <a:lnTo>
                    <a:pt x="616858" y="69340"/>
                  </a:lnTo>
                  <a:lnTo>
                    <a:pt x="614809" y="68278"/>
                  </a:lnTo>
                  <a:lnTo>
                    <a:pt x="609440" y="41714"/>
                  </a:lnTo>
                  <a:lnTo>
                    <a:pt x="594799" y="20028"/>
                  </a:lnTo>
                  <a:lnTo>
                    <a:pt x="573085" y="5398"/>
                  </a:lnTo>
                  <a:lnTo>
                    <a:pt x="546496" y="0"/>
                  </a:lnTo>
                  <a:lnTo>
                    <a:pt x="548546" y="1062"/>
                  </a:lnTo>
                  <a:lnTo>
                    <a:pt x="70361" y="1062"/>
                  </a:lnTo>
                  <a:lnTo>
                    <a:pt x="20009" y="20028"/>
                  </a:lnTo>
                  <a:lnTo>
                    <a:pt x="0" y="68278"/>
                  </a:lnTo>
                  <a:lnTo>
                    <a:pt x="2049" y="69340"/>
                  </a:lnTo>
                  <a:lnTo>
                    <a:pt x="2049" y="342455"/>
                  </a:lnTo>
                  <a:lnTo>
                    <a:pt x="20009" y="389701"/>
                  </a:lnTo>
                  <a:lnTo>
                    <a:pt x="68312" y="409672"/>
                  </a:lnTo>
                  <a:lnTo>
                    <a:pt x="70361" y="410734"/>
                  </a:lnTo>
                  <a:lnTo>
                    <a:pt x="548546" y="410734"/>
                  </a:lnTo>
                  <a:lnTo>
                    <a:pt x="546496" y="4096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25763" y="3893263"/>
              <a:ext cx="617220" cy="410845"/>
            </a:xfrm>
            <a:custGeom>
              <a:avLst/>
              <a:gdLst/>
              <a:ahLst/>
              <a:cxnLst/>
              <a:rect l="l" t="t" r="r" b="b"/>
              <a:pathLst>
                <a:path w="617220" h="410845">
                  <a:moveTo>
                    <a:pt x="546496" y="0"/>
                  </a:moveTo>
                  <a:lnTo>
                    <a:pt x="548546" y="1062"/>
                  </a:lnTo>
                  <a:lnTo>
                    <a:pt x="70361" y="1062"/>
                  </a:lnTo>
                  <a:lnTo>
                    <a:pt x="68312" y="0"/>
                  </a:lnTo>
                  <a:lnTo>
                    <a:pt x="41723" y="5398"/>
                  </a:lnTo>
                  <a:lnTo>
                    <a:pt x="20009" y="20028"/>
                  </a:lnTo>
                  <a:lnTo>
                    <a:pt x="5368" y="41714"/>
                  </a:lnTo>
                  <a:lnTo>
                    <a:pt x="0" y="68279"/>
                  </a:lnTo>
                  <a:lnTo>
                    <a:pt x="2049" y="69342"/>
                  </a:lnTo>
                  <a:lnTo>
                    <a:pt x="2049" y="342456"/>
                  </a:lnTo>
                  <a:lnTo>
                    <a:pt x="20009" y="389701"/>
                  </a:lnTo>
                  <a:lnTo>
                    <a:pt x="68312" y="409672"/>
                  </a:lnTo>
                  <a:lnTo>
                    <a:pt x="70361" y="410735"/>
                  </a:lnTo>
                  <a:lnTo>
                    <a:pt x="548546" y="410735"/>
                  </a:lnTo>
                  <a:lnTo>
                    <a:pt x="546496" y="409672"/>
                  </a:lnTo>
                  <a:lnTo>
                    <a:pt x="573085" y="404318"/>
                  </a:lnTo>
                  <a:lnTo>
                    <a:pt x="594799" y="389710"/>
                  </a:lnTo>
                  <a:lnTo>
                    <a:pt x="609440" y="368033"/>
                  </a:lnTo>
                  <a:lnTo>
                    <a:pt x="614809" y="341469"/>
                  </a:lnTo>
                  <a:lnTo>
                    <a:pt x="616858" y="342456"/>
                  </a:lnTo>
                  <a:lnTo>
                    <a:pt x="616858" y="69342"/>
                  </a:lnTo>
                  <a:lnTo>
                    <a:pt x="614809" y="68279"/>
                  </a:lnTo>
                  <a:lnTo>
                    <a:pt x="609440" y="41714"/>
                  </a:lnTo>
                  <a:lnTo>
                    <a:pt x="594799" y="20028"/>
                  </a:lnTo>
                  <a:lnTo>
                    <a:pt x="573085" y="5398"/>
                  </a:lnTo>
                  <a:lnTo>
                    <a:pt x="546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25763" y="3893264"/>
              <a:ext cx="617220" cy="410845"/>
            </a:xfrm>
            <a:custGeom>
              <a:avLst/>
              <a:gdLst/>
              <a:ahLst/>
              <a:cxnLst/>
              <a:rect l="l" t="t" r="r" b="b"/>
              <a:pathLst>
                <a:path w="617220" h="410845">
                  <a:moveTo>
                    <a:pt x="546496" y="409672"/>
                  </a:moveTo>
                  <a:lnTo>
                    <a:pt x="573085" y="404318"/>
                  </a:lnTo>
                  <a:lnTo>
                    <a:pt x="594799" y="389710"/>
                  </a:lnTo>
                  <a:lnTo>
                    <a:pt x="609440" y="368033"/>
                  </a:lnTo>
                  <a:lnTo>
                    <a:pt x="614809" y="341469"/>
                  </a:lnTo>
                  <a:lnTo>
                    <a:pt x="616858" y="342455"/>
                  </a:lnTo>
                  <a:lnTo>
                    <a:pt x="616858" y="69340"/>
                  </a:lnTo>
                  <a:lnTo>
                    <a:pt x="614809" y="68278"/>
                  </a:lnTo>
                  <a:lnTo>
                    <a:pt x="609440" y="41714"/>
                  </a:lnTo>
                  <a:lnTo>
                    <a:pt x="594799" y="20028"/>
                  </a:lnTo>
                  <a:lnTo>
                    <a:pt x="573085" y="5398"/>
                  </a:lnTo>
                  <a:lnTo>
                    <a:pt x="546496" y="0"/>
                  </a:lnTo>
                  <a:lnTo>
                    <a:pt x="548546" y="1062"/>
                  </a:lnTo>
                  <a:lnTo>
                    <a:pt x="70361" y="1062"/>
                  </a:lnTo>
                  <a:lnTo>
                    <a:pt x="20009" y="20028"/>
                  </a:lnTo>
                  <a:lnTo>
                    <a:pt x="0" y="68278"/>
                  </a:lnTo>
                  <a:lnTo>
                    <a:pt x="2049" y="69340"/>
                  </a:lnTo>
                  <a:lnTo>
                    <a:pt x="2049" y="342455"/>
                  </a:lnTo>
                  <a:lnTo>
                    <a:pt x="20009" y="389701"/>
                  </a:lnTo>
                  <a:lnTo>
                    <a:pt x="68312" y="409672"/>
                  </a:lnTo>
                  <a:lnTo>
                    <a:pt x="70361" y="410734"/>
                  </a:lnTo>
                  <a:lnTo>
                    <a:pt x="548546" y="410734"/>
                  </a:lnTo>
                  <a:lnTo>
                    <a:pt x="546496" y="4096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57451" y="3961542"/>
              <a:ext cx="617220" cy="410845"/>
            </a:xfrm>
            <a:custGeom>
              <a:avLst/>
              <a:gdLst/>
              <a:ahLst/>
              <a:cxnLst/>
              <a:rect l="l" t="t" r="r" b="b"/>
              <a:pathLst>
                <a:path w="617220" h="410845">
                  <a:moveTo>
                    <a:pt x="546496" y="0"/>
                  </a:moveTo>
                  <a:lnTo>
                    <a:pt x="548546" y="1062"/>
                  </a:lnTo>
                  <a:lnTo>
                    <a:pt x="70361" y="1062"/>
                  </a:lnTo>
                  <a:lnTo>
                    <a:pt x="68312" y="0"/>
                  </a:lnTo>
                  <a:lnTo>
                    <a:pt x="41723" y="5398"/>
                  </a:lnTo>
                  <a:lnTo>
                    <a:pt x="20009" y="20028"/>
                  </a:lnTo>
                  <a:lnTo>
                    <a:pt x="5368" y="41714"/>
                  </a:lnTo>
                  <a:lnTo>
                    <a:pt x="0" y="68279"/>
                  </a:lnTo>
                  <a:lnTo>
                    <a:pt x="2049" y="69340"/>
                  </a:lnTo>
                  <a:lnTo>
                    <a:pt x="2049" y="342456"/>
                  </a:lnTo>
                  <a:lnTo>
                    <a:pt x="20009" y="389701"/>
                  </a:lnTo>
                  <a:lnTo>
                    <a:pt x="68312" y="409672"/>
                  </a:lnTo>
                  <a:lnTo>
                    <a:pt x="70361" y="410734"/>
                  </a:lnTo>
                  <a:lnTo>
                    <a:pt x="548546" y="410734"/>
                  </a:lnTo>
                  <a:lnTo>
                    <a:pt x="546496" y="409672"/>
                  </a:lnTo>
                  <a:lnTo>
                    <a:pt x="573084" y="404318"/>
                  </a:lnTo>
                  <a:lnTo>
                    <a:pt x="594798" y="389710"/>
                  </a:lnTo>
                  <a:lnTo>
                    <a:pt x="609439" y="368033"/>
                  </a:lnTo>
                  <a:lnTo>
                    <a:pt x="614808" y="341469"/>
                  </a:lnTo>
                  <a:lnTo>
                    <a:pt x="616858" y="342456"/>
                  </a:lnTo>
                  <a:lnTo>
                    <a:pt x="616858" y="69340"/>
                  </a:lnTo>
                  <a:lnTo>
                    <a:pt x="614808" y="68279"/>
                  </a:lnTo>
                  <a:lnTo>
                    <a:pt x="609439" y="41714"/>
                  </a:lnTo>
                  <a:lnTo>
                    <a:pt x="594798" y="20028"/>
                  </a:lnTo>
                  <a:lnTo>
                    <a:pt x="573084" y="5398"/>
                  </a:lnTo>
                  <a:lnTo>
                    <a:pt x="546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7451" y="3961542"/>
              <a:ext cx="617220" cy="410845"/>
            </a:xfrm>
            <a:custGeom>
              <a:avLst/>
              <a:gdLst/>
              <a:ahLst/>
              <a:cxnLst/>
              <a:rect l="l" t="t" r="r" b="b"/>
              <a:pathLst>
                <a:path w="617220" h="410845">
                  <a:moveTo>
                    <a:pt x="546496" y="409672"/>
                  </a:moveTo>
                  <a:lnTo>
                    <a:pt x="573085" y="404318"/>
                  </a:lnTo>
                  <a:lnTo>
                    <a:pt x="594799" y="389710"/>
                  </a:lnTo>
                  <a:lnTo>
                    <a:pt x="609440" y="368033"/>
                  </a:lnTo>
                  <a:lnTo>
                    <a:pt x="614809" y="341469"/>
                  </a:lnTo>
                  <a:lnTo>
                    <a:pt x="616858" y="342455"/>
                  </a:lnTo>
                  <a:lnTo>
                    <a:pt x="616858" y="69340"/>
                  </a:lnTo>
                  <a:lnTo>
                    <a:pt x="614809" y="68278"/>
                  </a:lnTo>
                  <a:lnTo>
                    <a:pt x="609440" y="41714"/>
                  </a:lnTo>
                  <a:lnTo>
                    <a:pt x="594799" y="20028"/>
                  </a:lnTo>
                  <a:lnTo>
                    <a:pt x="573085" y="5398"/>
                  </a:lnTo>
                  <a:lnTo>
                    <a:pt x="546496" y="0"/>
                  </a:lnTo>
                  <a:lnTo>
                    <a:pt x="548546" y="1062"/>
                  </a:lnTo>
                  <a:lnTo>
                    <a:pt x="70361" y="1062"/>
                  </a:lnTo>
                  <a:lnTo>
                    <a:pt x="20009" y="20028"/>
                  </a:lnTo>
                  <a:lnTo>
                    <a:pt x="0" y="68278"/>
                  </a:lnTo>
                  <a:lnTo>
                    <a:pt x="2049" y="69340"/>
                  </a:lnTo>
                  <a:lnTo>
                    <a:pt x="2049" y="342455"/>
                  </a:lnTo>
                  <a:lnTo>
                    <a:pt x="20009" y="389701"/>
                  </a:lnTo>
                  <a:lnTo>
                    <a:pt x="68312" y="409672"/>
                  </a:lnTo>
                  <a:lnTo>
                    <a:pt x="70361" y="410734"/>
                  </a:lnTo>
                  <a:lnTo>
                    <a:pt x="548546" y="410734"/>
                  </a:lnTo>
                  <a:lnTo>
                    <a:pt x="546496" y="4096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991209" y="4313732"/>
            <a:ext cx="818515" cy="521970"/>
            <a:chOff x="4991209" y="4313732"/>
            <a:chExt cx="818515" cy="521970"/>
          </a:xfrm>
        </p:grpSpPr>
        <p:sp>
          <p:nvSpPr>
            <p:cNvPr id="10" name="object 10"/>
            <p:cNvSpPr/>
            <p:nvPr/>
          </p:nvSpPr>
          <p:spPr>
            <a:xfrm>
              <a:off x="4991209" y="4313732"/>
              <a:ext cx="818515" cy="521970"/>
            </a:xfrm>
            <a:custGeom>
              <a:avLst/>
              <a:gdLst/>
              <a:ahLst/>
              <a:cxnLst/>
              <a:rect l="l" t="t" r="r" b="b"/>
              <a:pathLst>
                <a:path w="818514" h="521970">
                  <a:moveTo>
                    <a:pt x="818044" y="0"/>
                  </a:moveTo>
                  <a:lnTo>
                    <a:pt x="0" y="0"/>
                  </a:lnTo>
                  <a:lnTo>
                    <a:pt x="0" y="521734"/>
                  </a:lnTo>
                  <a:lnTo>
                    <a:pt x="818044" y="521734"/>
                  </a:lnTo>
                  <a:lnTo>
                    <a:pt x="818044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91209" y="4313734"/>
              <a:ext cx="818515" cy="65405"/>
            </a:xfrm>
            <a:custGeom>
              <a:avLst/>
              <a:gdLst/>
              <a:ahLst/>
              <a:cxnLst/>
              <a:rect l="l" t="t" r="r" b="b"/>
              <a:pathLst>
                <a:path w="818514" h="65404">
                  <a:moveTo>
                    <a:pt x="818043" y="0"/>
                  </a:moveTo>
                  <a:lnTo>
                    <a:pt x="0" y="0"/>
                  </a:lnTo>
                  <a:lnTo>
                    <a:pt x="69880" y="65176"/>
                  </a:lnTo>
                  <a:lnTo>
                    <a:pt x="748177" y="65176"/>
                  </a:lnTo>
                  <a:lnTo>
                    <a:pt x="818043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91209" y="4313734"/>
              <a:ext cx="70485" cy="521970"/>
            </a:xfrm>
            <a:custGeom>
              <a:avLst/>
              <a:gdLst/>
              <a:ahLst/>
              <a:cxnLst/>
              <a:rect l="l" t="t" r="r" b="b"/>
              <a:pathLst>
                <a:path w="70485" h="521970">
                  <a:moveTo>
                    <a:pt x="0" y="0"/>
                  </a:moveTo>
                  <a:lnTo>
                    <a:pt x="0" y="521732"/>
                  </a:lnTo>
                  <a:lnTo>
                    <a:pt x="69880" y="456557"/>
                  </a:lnTo>
                  <a:lnTo>
                    <a:pt x="69880" y="65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91209" y="4770291"/>
              <a:ext cx="818515" cy="65405"/>
            </a:xfrm>
            <a:custGeom>
              <a:avLst/>
              <a:gdLst/>
              <a:ahLst/>
              <a:cxnLst/>
              <a:rect l="l" t="t" r="r" b="b"/>
              <a:pathLst>
                <a:path w="818514" h="65404">
                  <a:moveTo>
                    <a:pt x="748177" y="0"/>
                  </a:moveTo>
                  <a:lnTo>
                    <a:pt x="69880" y="0"/>
                  </a:lnTo>
                  <a:lnTo>
                    <a:pt x="0" y="65175"/>
                  </a:lnTo>
                  <a:lnTo>
                    <a:pt x="818043" y="65175"/>
                  </a:lnTo>
                  <a:lnTo>
                    <a:pt x="748177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39386" y="4313734"/>
              <a:ext cx="70485" cy="521970"/>
            </a:xfrm>
            <a:custGeom>
              <a:avLst/>
              <a:gdLst/>
              <a:ahLst/>
              <a:cxnLst/>
              <a:rect l="l" t="t" r="r" b="b"/>
              <a:pathLst>
                <a:path w="70485" h="521970">
                  <a:moveTo>
                    <a:pt x="69866" y="0"/>
                  </a:moveTo>
                  <a:lnTo>
                    <a:pt x="0" y="65176"/>
                  </a:lnTo>
                  <a:lnTo>
                    <a:pt x="0" y="456557"/>
                  </a:lnTo>
                  <a:lnTo>
                    <a:pt x="69866" y="521732"/>
                  </a:lnTo>
                  <a:lnTo>
                    <a:pt x="69866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991209" y="4313732"/>
            <a:ext cx="818515" cy="52197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09550" marR="182880" indent="-10795">
              <a:lnSpc>
                <a:spcPct val="113700"/>
              </a:lnSpc>
              <a:spcBef>
                <a:spcPts val="260"/>
              </a:spcBef>
            </a:pPr>
            <a:r>
              <a:rPr sz="1100" b="1" spc="20" dirty="0">
                <a:latin typeface="Arial"/>
                <a:cs typeface="Arial"/>
              </a:rPr>
              <a:t>Apply </a:t>
            </a:r>
            <a:r>
              <a:rPr sz="1100" b="1" spc="-295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M</a:t>
            </a:r>
            <a:r>
              <a:rPr sz="1100" b="1" spc="40" dirty="0">
                <a:latin typeface="Arial"/>
                <a:cs typeface="Arial"/>
              </a:rPr>
              <a:t>od</a:t>
            </a:r>
            <a:r>
              <a:rPr sz="1100" b="1" spc="10" dirty="0">
                <a:latin typeface="Arial"/>
                <a:cs typeface="Arial"/>
              </a:rPr>
              <a:t>el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058748" y="3051310"/>
            <a:ext cx="833119" cy="434340"/>
            <a:chOff x="4058748" y="3051310"/>
            <a:chExt cx="833119" cy="434340"/>
          </a:xfrm>
        </p:grpSpPr>
        <p:sp>
          <p:nvSpPr>
            <p:cNvPr id="17" name="object 17"/>
            <p:cNvSpPr/>
            <p:nvPr/>
          </p:nvSpPr>
          <p:spPr>
            <a:xfrm>
              <a:off x="4059659" y="3052221"/>
              <a:ext cx="831215" cy="432434"/>
            </a:xfrm>
            <a:custGeom>
              <a:avLst/>
              <a:gdLst/>
              <a:ahLst/>
              <a:cxnLst/>
              <a:rect l="l" t="t" r="r" b="b"/>
              <a:pathLst>
                <a:path w="831214" h="432435">
                  <a:moveTo>
                    <a:pt x="22771" y="0"/>
                  </a:moveTo>
                  <a:lnTo>
                    <a:pt x="0" y="45519"/>
                  </a:lnTo>
                  <a:lnTo>
                    <a:pt x="751433" y="386913"/>
                  </a:lnTo>
                  <a:lnTo>
                    <a:pt x="728662" y="432432"/>
                  </a:lnTo>
                  <a:lnTo>
                    <a:pt x="831131" y="398292"/>
                  </a:lnTo>
                  <a:lnTo>
                    <a:pt x="791282" y="295874"/>
                  </a:lnTo>
                  <a:lnTo>
                    <a:pt x="768511" y="341393"/>
                  </a:lnTo>
                  <a:lnTo>
                    <a:pt x="22771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59659" y="3052221"/>
              <a:ext cx="831215" cy="432434"/>
            </a:xfrm>
            <a:custGeom>
              <a:avLst/>
              <a:gdLst/>
              <a:ahLst/>
              <a:cxnLst/>
              <a:rect l="l" t="t" r="r" b="b"/>
              <a:pathLst>
                <a:path w="831214" h="432435">
                  <a:moveTo>
                    <a:pt x="831130" y="398292"/>
                  </a:moveTo>
                  <a:lnTo>
                    <a:pt x="791282" y="295874"/>
                  </a:lnTo>
                  <a:lnTo>
                    <a:pt x="768511" y="341393"/>
                  </a:lnTo>
                  <a:lnTo>
                    <a:pt x="22770" y="0"/>
                  </a:lnTo>
                  <a:lnTo>
                    <a:pt x="0" y="45519"/>
                  </a:lnTo>
                  <a:lnTo>
                    <a:pt x="751433" y="386913"/>
                  </a:lnTo>
                  <a:lnTo>
                    <a:pt x="728662" y="432432"/>
                  </a:lnTo>
                  <a:lnTo>
                    <a:pt x="831130" y="39829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20322" y="5037584"/>
            <a:ext cx="6635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Calibri"/>
                <a:cs typeface="Calibri"/>
              </a:rPr>
              <a:t>Deduction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991209" y="3347085"/>
            <a:ext cx="818515" cy="521334"/>
            <a:chOff x="4991209" y="3347085"/>
            <a:chExt cx="818515" cy="521334"/>
          </a:xfrm>
        </p:grpSpPr>
        <p:sp>
          <p:nvSpPr>
            <p:cNvPr id="21" name="object 21"/>
            <p:cNvSpPr/>
            <p:nvPr/>
          </p:nvSpPr>
          <p:spPr>
            <a:xfrm>
              <a:off x="4991209" y="3347085"/>
              <a:ext cx="818515" cy="521334"/>
            </a:xfrm>
            <a:custGeom>
              <a:avLst/>
              <a:gdLst/>
              <a:ahLst/>
              <a:cxnLst/>
              <a:rect l="l" t="t" r="r" b="b"/>
              <a:pathLst>
                <a:path w="818514" h="521335">
                  <a:moveTo>
                    <a:pt x="0" y="521221"/>
                  </a:moveTo>
                  <a:lnTo>
                    <a:pt x="818044" y="521221"/>
                  </a:lnTo>
                  <a:lnTo>
                    <a:pt x="818044" y="0"/>
                  </a:lnTo>
                  <a:lnTo>
                    <a:pt x="0" y="0"/>
                  </a:lnTo>
                  <a:lnTo>
                    <a:pt x="0" y="521221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96174" y="3347085"/>
              <a:ext cx="808355" cy="65405"/>
            </a:xfrm>
            <a:custGeom>
              <a:avLst/>
              <a:gdLst/>
              <a:ahLst/>
              <a:cxnLst/>
              <a:rect l="l" t="t" r="r" b="b"/>
              <a:pathLst>
                <a:path w="808354" h="65404">
                  <a:moveTo>
                    <a:pt x="808114" y="0"/>
                  </a:moveTo>
                  <a:lnTo>
                    <a:pt x="0" y="0"/>
                  </a:lnTo>
                  <a:lnTo>
                    <a:pt x="64915" y="65112"/>
                  </a:lnTo>
                  <a:lnTo>
                    <a:pt x="743211" y="65112"/>
                  </a:lnTo>
                  <a:lnTo>
                    <a:pt x="808114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91209" y="3347085"/>
              <a:ext cx="70485" cy="521334"/>
            </a:xfrm>
            <a:custGeom>
              <a:avLst/>
              <a:gdLst/>
              <a:ahLst/>
              <a:cxnLst/>
              <a:rect l="l" t="t" r="r" b="b"/>
              <a:pathLst>
                <a:path w="70485" h="521335">
                  <a:moveTo>
                    <a:pt x="4965" y="0"/>
                  </a:moveTo>
                  <a:lnTo>
                    <a:pt x="0" y="0"/>
                  </a:lnTo>
                  <a:lnTo>
                    <a:pt x="0" y="521221"/>
                  </a:lnTo>
                  <a:lnTo>
                    <a:pt x="69880" y="455939"/>
                  </a:lnTo>
                  <a:lnTo>
                    <a:pt x="69880" y="65112"/>
                  </a:lnTo>
                  <a:lnTo>
                    <a:pt x="4965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91209" y="3803025"/>
              <a:ext cx="818515" cy="65405"/>
            </a:xfrm>
            <a:custGeom>
              <a:avLst/>
              <a:gdLst/>
              <a:ahLst/>
              <a:cxnLst/>
              <a:rect l="l" t="t" r="r" b="b"/>
              <a:pathLst>
                <a:path w="818514" h="65404">
                  <a:moveTo>
                    <a:pt x="748177" y="0"/>
                  </a:moveTo>
                  <a:lnTo>
                    <a:pt x="69880" y="0"/>
                  </a:lnTo>
                  <a:lnTo>
                    <a:pt x="0" y="65281"/>
                  </a:lnTo>
                  <a:lnTo>
                    <a:pt x="818043" y="65281"/>
                  </a:lnTo>
                  <a:lnTo>
                    <a:pt x="748177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39386" y="3347085"/>
              <a:ext cx="70485" cy="521334"/>
            </a:xfrm>
            <a:custGeom>
              <a:avLst/>
              <a:gdLst/>
              <a:ahLst/>
              <a:cxnLst/>
              <a:rect l="l" t="t" r="r" b="b"/>
              <a:pathLst>
                <a:path w="70485" h="521335">
                  <a:moveTo>
                    <a:pt x="69866" y="0"/>
                  </a:moveTo>
                  <a:lnTo>
                    <a:pt x="64902" y="0"/>
                  </a:lnTo>
                  <a:lnTo>
                    <a:pt x="0" y="65112"/>
                  </a:lnTo>
                  <a:lnTo>
                    <a:pt x="0" y="455939"/>
                  </a:lnTo>
                  <a:lnTo>
                    <a:pt x="69866" y="521221"/>
                  </a:lnTo>
                  <a:lnTo>
                    <a:pt x="69866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91209" y="3347085"/>
            <a:ext cx="818515" cy="52133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09550" marR="182880" indent="-5715">
              <a:lnSpc>
                <a:spcPct val="116599"/>
              </a:lnSpc>
              <a:spcBef>
                <a:spcPts val="180"/>
              </a:spcBef>
            </a:pPr>
            <a:r>
              <a:rPr sz="1100" b="1" spc="20" dirty="0">
                <a:latin typeface="Arial"/>
                <a:cs typeface="Arial"/>
              </a:rPr>
              <a:t>Learn </a:t>
            </a:r>
            <a:r>
              <a:rPr sz="1100" b="1" spc="-295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M</a:t>
            </a:r>
            <a:r>
              <a:rPr sz="1100" b="1" spc="40" dirty="0">
                <a:latin typeface="Arial"/>
                <a:cs typeface="Arial"/>
              </a:rPr>
              <a:t>od</a:t>
            </a:r>
            <a:r>
              <a:rPr sz="1100" b="1" spc="10" dirty="0">
                <a:latin typeface="Arial"/>
                <a:cs typeface="Arial"/>
              </a:rPr>
              <a:t>el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869020" y="3734098"/>
            <a:ext cx="423545" cy="264160"/>
            <a:chOff x="5869020" y="3734098"/>
            <a:chExt cx="423545" cy="264160"/>
          </a:xfrm>
        </p:grpSpPr>
        <p:sp>
          <p:nvSpPr>
            <p:cNvPr id="28" name="object 28"/>
            <p:cNvSpPr/>
            <p:nvPr/>
          </p:nvSpPr>
          <p:spPr>
            <a:xfrm>
              <a:off x="5869929" y="3735008"/>
              <a:ext cx="421640" cy="262255"/>
            </a:xfrm>
            <a:custGeom>
              <a:avLst/>
              <a:gdLst/>
              <a:ahLst/>
              <a:cxnLst/>
              <a:rect l="l" t="t" r="r" b="b"/>
              <a:pathLst>
                <a:path w="421639" h="262254">
                  <a:moveTo>
                    <a:pt x="22771" y="0"/>
                  </a:moveTo>
                  <a:lnTo>
                    <a:pt x="0" y="45519"/>
                  </a:lnTo>
                  <a:lnTo>
                    <a:pt x="341561" y="216216"/>
                  </a:lnTo>
                  <a:lnTo>
                    <a:pt x="318790" y="261735"/>
                  </a:lnTo>
                  <a:lnTo>
                    <a:pt x="421257" y="227596"/>
                  </a:lnTo>
                  <a:lnTo>
                    <a:pt x="387102" y="125177"/>
                  </a:lnTo>
                  <a:lnTo>
                    <a:pt x="364331" y="170696"/>
                  </a:lnTo>
                  <a:lnTo>
                    <a:pt x="22771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69930" y="3735008"/>
              <a:ext cx="421640" cy="262255"/>
            </a:xfrm>
            <a:custGeom>
              <a:avLst/>
              <a:gdLst/>
              <a:ahLst/>
              <a:cxnLst/>
              <a:rect l="l" t="t" r="r" b="b"/>
              <a:pathLst>
                <a:path w="421639" h="262254">
                  <a:moveTo>
                    <a:pt x="421258" y="227595"/>
                  </a:moveTo>
                  <a:lnTo>
                    <a:pt x="387101" y="125177"/>
                  </a:lnTo>
                  <a:lnTo>
                    <a:pt x="364331" y="170696"/>
                  </a:lnTo>
                  <a:lnTo>
                    <a:pt x="22770" y="0"/>
                  </a:lnTo>
                  <a:lnTo>
                    <a:pt x="0" y="45519"/>
                  </a:lnTo>
                  <a:lnTo>
                    <a:pt x="341560" y="216216"/>
                  </a:lnTo>
                  <a:lnTo>
                    <a:pt x="318789" y="261735"/>
                  </a:lnTo>
                  <a:lnTo>
                    <a:pt x="421258" y="2275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880405" y="4212049"/>
            <a:ext cx="423545" cy="264160"/>
            <a:chOff x="5880405" y="4212049"/>
            <a:chExt cx="423545" cy="264160"/>
          </a:xfrm>
        </p:grpSpPr>
        <p:sp>
          <p:nvSpPr>
            <p:cNvPr id="31" name="object 31"/>
            <p:cNvSpPr/>
            <p:nvPr/>
          </p:nvSpPr>
          <p:spPr>
            <a:xfrm>
              <a:off x="5881315" y="4212960"/>
              <a:ext cx="421640" cy="262255"/>
            </a:xfrm>
            <a:custGeom>
              <a:avLst/>
              <a:gdLst/>
              <a:ahLst/>
              <a:cxnLst/>
              <a:rect l="l" t="t" r="r" b="b"/>
              <a:pathLst>
                <a:path w="421639" h="262254">
                  <a:moveTo>
                    <a:pt x="398487" y="0"/>
                  </a:moveTo>
                  <a:lnTo>
                    <a:pt x="56926" y="170696"/>
                  </a:lnTo>
                  <a:lnTo>
                    <a:pt x="34156" y="125177"/>
                  </a:lnTo>
                  <a:lnTo>
                    <a:pt x="0" y="227595"/>
                  </a:lnTo>
                  <a:lnTo>
                    <a:pt x="102468" y="261735"/>
                  </a:lnTo>
                  <a:lnTo>
                    <a:pt x="79697" y="216216"/>
                  </a:lnTo>
                  <a:lnTo>
                    <a:pt x="421257" y="45519"/>
                  </a:lnTo>
                  <a:lnTo>
                    <a:pt x="398487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81315" y="4212960"/>
              <a:ext cx="421640" cy="262255"/>
            </a:xfrm>
            <a:custGeom>
              <a:avLst/>
              <a:gdLst/>
              <a:ahLst/>
              <a:cxnLst/>
              <a:rect l="l" t="t" r="r" b="b"/>
              <a:pathLst>
                <a:path w="421639" h="262254">
                  <a:moveTo>
                    <a:pt x="0" y="227595"/>
                  </a:moveTo>
                  <a:lnTo>
                    <a:pt x="102468" y="261735"/>
                  </a:lnTo>
                  <a:lnTo>
                    <a:pt x="79697" y="216216"/>
                  </a:lnTo>
                  <a:lnTo>
                    <a:pt x="421258" y="45519"/>
                  </a:lnTo>
                  <a:lnTo>
                    <a:pt x="398487" y="0"/>
                  </a:lnTo>
                  <a:lnTo>
                    <a:pt x="56926" y="170696"/>
                  </a:lnTo>
                  <a:lnTo>
                    <a:pt x="34156" y="125177"/>
                  </a:lnTo>
                  <a:lnTo>
                    <a:pt x="0" y="2275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070134" y="4724140"/>
            <a:ext cx="827405" cy="406400"/>
            <a:chOff x="4070134" y="4724140"/>
            <a:chExt cx="827405" cy="406400"/>
          </a:xfrm>
        </p:grpSpPr>
        <p:sp>
          <p:nvSpPr>
            <p:cNvPr id="34" name="object 34"/>
            <p:cNvSpPr/>
            <p:nvPr/>
          </p:nvSpPr>
          <p:spPr>
            <a:xfrm>
              <a:off x="4071044" y="4725051"/>
              <a:ext cx="825500" cy="404495"/>
            </a:xfrm>
            <a:custGeom>
              <a:avLst/>
              <a:gdLst/>
              <a:ahLst/>
              <a:cxnLst/>
              <a:rect l="l" t="t" r="r" b="b"/>
              <a:pathLst>
                <a:path w="825500" h="404495">
                  <a:moveTo>
                    <a:pt x="808360" y="0"/>
                  </a:moveTo>
                  <a:lnTo>
                    <a:pt x="56926" y="307254"/>
                  </a:lnTo>
                  <a:lnTo>
                    <a:pt x="39848" y="261735"/>
                  </a:lnTo>
                  <a:lnTo>
                    <a:pt x="0" y="364153"/>
                  </a:lnTo>
                  <a:lnTo>
                    <a:pt x="96775" y="403983"/>
                  </a:lnTo>
                  <a:lnTo>
                    <a:pt x="79697" y="358463"/>
                  </a:lnTo>
                  <a:lnTo>
                    <a:pt x="825437" y="45519"/>
                  </a:lnTo>
                  <a:lnTo>
                    <a:pt x="808360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71044" y="4725051"/>
              <a:ext cx="825500" cy="404495"/>
            </a:xfrm>
            <a:custGeom>
              <a:avLst/>
              <a:gdLst/>
              <a:ahLst/>
              <a:cxnLst/>
              <a:rect l="l" t="t" r="r" b="b"/>
              <a:pathLst>
                <a:path w="825500" h="404495">
                  <a:moveTo>
                    <a:pt x="0" y="364153"/>
                  </a:moveTo>
                  <a:lnTo>
                    <a:pt x="96775" y="403982"/>
                  </a:lnTo>
                  <a:lnTo>
                    <a:pt x="79697" y="358463"/>
                  </a:lnTo>
                  <a:lnTo>
                    <a:pt x="825438" y="45519"/>
                  </a:lnTo>
                  <a:lnTo>
                    <a:pt x="808360" y="0"/>
                  </a:lnTo>
                  <a:lnTo>
                    <a:pt x="56926" y="307254"/>
                  </a:lnTo>
                  <a:lnTo>
                    <a:pt x="39848" y="261735"/>
                  </a:lnTo>
                  <a:lnTo>
                    <a:pt x="0" y="3641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481906" y="4051478"/>
            <a:ext cx="419734" cy="189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b="1" spc="10" dirty="0">
                <a:solidFill>
                  <a:srgbClr val="CC0000"/>
                </a:solidFill>
                <a:latin typeface="Arial"/>
                <a:cs typeface="Arial"/>
              </a:rPr>
              <a:t>Model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2090225" y="2296263"/>
          <a:ext cx="1828798" cy="18000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701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650" b="1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8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Large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125K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597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100K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81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Small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70K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18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120K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60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Large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95K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681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60K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576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Large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220K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691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Small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85K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585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75K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5333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Small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90K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Yes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38" name="object 38"/>
          <p:cNvGrpSpPr/>
          <p:nvPr/>
        </p:nvGrpSpPr>
        <p:grpSpPr>
          <a:xfrm>
            <a:off x="2095668" y="4096320"/>
            <a:ext cx="1823085" cy="5715"/>
            <a:chOff x="2095668" y="4096320"/>
            <a:chExt cx="1823085" cy="5715"/>
          </a:xfrm>
        </p:grpSpPr>
        <p:sp>
          <p:nvSpPr>
            <p:cNvPr id="39" name="object 39"/>
            <p:cNvSpPr/>
            <p:nvPr/>
          </p:nvSpPr>
          <p:spPr>
            <a:xfrm>
              <a:off x="2095668" y="4096320"/>
              <a:ext cx="220345" cy="5715"/>
            </a:xfrm>
            <a:custGeom>
              <a:avLst/>
              <a:gdLst/>
              <a:ahLst/>
              <a:cxnLst/>
              <a:rect l="l" t="t" r="r" b="b"/>
              <a:pathLst>
                <a:path w="220344" h="5714">
                  <a:moveTo>
                    <a:pt x="220045" y="0"/>
                  </a:moveTo>
                  <a:lnTo>
                    <a:pt x="0" y="0"/>
                  </a:lnTo>
                  <a:lnTo>
                    <a:pt x="0" y="5449"/>
                  </a:lnTo>
                  <a:lnTo>
                    <a:pt x="220045" y="5449"/>
                  </a:lnTo>
                  <a:lnTo>
                    <a:pt x="220045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97763" y="4098417"/>
              <a:ext cx="219710" cy="0"/>
            </a:xfrm>
            <a:custGeom>
              <a:avLst/>
              <a:gdLst/>
              <a:ahLst/>
              <a:cxnLst/>
              <a:rect l="l" t="t" r="r" b="b"/>
              <a:pathLst>
                <a:path w="219710">
                  <a:moveTo>
                    <a:pt x="0" y="0"/>
                  </a:moveTo>
                  <a:lnTo>
                    <a:pt x="219102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21157" y="4096320"/>
              <a:ext cx="369570" cy="5715"/>
            </a:xfrm>
            <a:custGeom>
              <a:avLst/>
              <a:gdLst/>
              <a:ahLst/>
              <a:cxnLst/>
              <a:rect l="l" t="t" r="r" b="b"/>
              <a:pathLst>
                <a:path w="369569" h="5714">
                  <a:moveTo>
                    <a:pt x="369010" y="0"/>
                  </a:moveTo>
                  <a:lnTo>
                    <a:pt x="0" y="0"/>
                  </a:lnTo>
                  <a:lnTo>
                    <a:pt x="0" y="5449"/>
                  </a:lnTo>
                  <a:lnTo>
                    <a:pt x="369010" y="5449"/>
                  </a:lnTo>
                  <a:lnTo>
                    <a:pt x="369010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23251" y="4098417"/>
              <a:ext cx="368300" cy="0"/>
            </a:xfrm>
            <a:custGeom>
              <a:avLst/>
              <a:gdLst/>
              <a:ahLst/>
              <a:cxnLst/>
              <a:rect l="l" t="t" r="r" b="b"/>
              <a:pathLst>
                <a:path w="368300">
                  <a:moveTo>
                    <a:pt x="0" y="0"/>
                  </a:moveTo>
                  <a:lnTo>
                    <a:pt x="368088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95610" y="4096320"/>
              <a:ext cx="471805" cy="5715"/>
            </a:xfrm>
            <a:custGeom>
              <a:avLst/>
              <a:gdLst/>
              <a:ahLst/>
              <a:cxnLst/>
              <a:rect l="l" t="t" r="r" b="b"/>
              <a:pathLst>
                <a:path w="471805" h="5714">
                  <a:moveTo>
                    <a:pt x="471788" y="0"/>
                  </a:moveTo>
                  <a:lnTo>
                    <a:pt x="0" y="0"/>
                  </a:lnTo>
                  <a:lnTo>
                    <a:pt x="0" y="5449"/>
                  </a:lnTo>
                  <a:lnTo>
                    <a:pt x="471788" y="5449"/>
                  </a:lnTo>
                  <a:lnTo>
                    <a:pt x="471788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97705" y="4098417"/>
              <a:ext cx="471170" cy="0"/>
            </a:xfrm>
            <a:custGeom>
              <a:avLst/>
              <a:gdLst/>
              <a:ahLst/>
              <a:cxnLst/>
              <a:rect l="l" t="t" r="r" b="b"/>
              <a:pathLst>
                <a:path w="471169">
                  <a:moveTo>
                    <a:pt x="0" y="0"/>
                  </a:moveTo>
                  <a:lnTo>
                    <a:pt x="470867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72885" y="4096320"/>
              <a:ext cx="403860" cy="5715"/>
            </a:xfrm>
            <a:custGeom>
              <a:avLst/>
              <a:gdLst/>
              <a:ahLst/>
              <a:cxnLst/>
              <a:rect l="l" t="t" r="r" b="b"/>
              <a:pathLst>
                <a:path w="403860" h="5714">
                  <a:moveTo>
                    <a:pt x="403660" y="0"/>
                  </a:moveTo>
                  <a:lnTo>
                    <a:pt x="0" y="0"/>
                  </a:lnTo>
                  <a:lnTo>
                    <a:pt x="0" y="5449"/>
                  </a:lnTo>
                  <a:lnTo>
                    <a:pt x="403660" y="5449"/>
                  </a:lnTo>
                  <a:lnTo>
                    <a:pt x="403660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74979" y="4098417"/>
              <a:ext cx="403225" cy="0"/>
            </a:xfrm>
            <a:custGeom>
              <a:avLst/>
              <a:gdLst/>
              <a:ahLst/>
              <a:cxnLst/>
              <a:rect l="l" t="t" r="r" b="b"/>
              <a:pathLst>
                <a:path w="403225">
                  <a:moveTo>
                    <a:pt x="0" y="0"/>
                  </a:moveTo>
                  <a:lnTo>
                    <a:pt x="402697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81947" y="4096320"/>
              <a:ext cx="335915" cy="5715"/>
            </a:xfrm>
            <a:custGeom>
              <a:avLst/>
              <a:gdLst/>
              <a:ahLst/>
              <a:cxnLst/>
              <a:rect l="l" t="t" r="r" b="b"/>
              <a:pathLst>
                <a:path w="335914" h="5714">
                  <a:moveTo>
                    <a:pt x="335406" y="0"/>
                  </a:moveTo>
                  <a:lnTo>
                    <a:pt x="0" y="0"/>
                  </a:lnTo>
                  <a:lnTo>
                    <a:pt x="0" y="5449"/>
                  </a:lnTo>
                  <a:lnTo>
                    <a:pt x="335406" y="5449"/>
                  </a:lnTo>
                  <a:lnTo>
                    <a:pt x="335406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584041" y="4098417"/>
              <a:ext cx="334645" cy="0"/>
            </a:xfrm>
            <a:custGeom>
              <a:avLst/>
              <a:gdLst/>
              <a:ahLst/>
              <a:cxnLst/>
              <a:rect l="l" t="t" r="r" b="b"/>
              <a:pathLst>
                <a:path w="334645">
                  <a:moveTo>
                    <a:pt x="0" y="0"/>
                  </a:moveTo>
                  <a:lnTo>
                    <a:pt x="334485" y="0"/>
                  </a:lnTo>
                </a:path>
              </a:pathLst>
            </a:custGeom>
            <a:ln w="3175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066638" y="4087299"/>
            <a:ext cx="33020" cy="34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5" dirty="0">
                <a:solidFill>
                  <a:srgbClr val="010000"/>
                </a:solidFill>
                <a:latin typeface="Arial MT"/>
                <a:cs typeface="Arial MT"/>
              </a:rPr>
              <a:t>10</a:t>
            </a:r>
            <a:endParaRPr sz="100">
              <a:latin typeface="Arial MT"/>
              <a:cs typeface="Arial MT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2090225" y="4619480"/>
          <a:ext cx="1828163" cy="9830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9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509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650" b="1" i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Tid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Attrib1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Attrib2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Attrib3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789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11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Small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55K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533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80K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499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Yes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Large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110K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24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Small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95K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238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spc="-5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Large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650" dirty="0">
                          <a:solidFill>
                            <a:srgbClr val="010000"/>
                          </a:solidFill>
                          <a:latin typeface="Arial MT"/>
                          <a:cs typeface="Arial MT"/>
                        </a:rPr>
                        <a:t>67K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65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6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6350">
                      <a:solidFill>
                        <a:srgbClr val="000080"/>
                      </a:solidFill>
                      <a:prstDash val="solid"/>
                    </a:lnL>
                    <a:lnR w="6350">
                      <a:solidFill>
                        <a:srgbClr val="000080"/>
                      </a:solidFill>
                      <a:prstDash val="solid"/>
                    </a:lnR>
                    <a:lnB w="6350">
                      <a:solidFill>
                        <a:srgbClr val="00008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object 51"/>
          <p:cNvSpPr/>
          <p:nvPr/>
        </p:nvSpPr>
        <p:spPr>
          <a:xfrm>
            <a:off x="2090216" y="560048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5448" y="0"/>
                </a:moveTo>
                <a:lnTo>
                  <a:pt x="0" y="0"/>
                </a:lnTo>
                <a:lnTo>
                  <a:pt x="0" y="5448"/>
                </a:lnTo>
                <a:lnTo>
                  <a:pt x="5448" y="5448"/>
                </a:lnTo>
                <a:lnTo>
                  <a:pt x="5448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15714" y="56004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5443" y="0"/>
                </a:moveTo>
                <a:lnTo>
                  <a:pt x="0" y="0"/>
                </a:lnTo>
                <a:lnTo>
                  <a:pt x="0" y="5439"/>
                </a:lnTo>
                <a:lnTo>
                  <a:pt x="5443" y="5439"/>
                </a:lnTo>
                <a:lnTo>
                  <a:pt x="5443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90167" y="56004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5443" y="0"/>
                </a:moveTo>
                <a:lnTo>
                  <a:pt x="0" y="0"/>
                </a:lnTo>
                <a:lnTo>
                  <a:pt x="0" y="5439"/>
                </a:lnTo>
                <a:lnTo>
                  <a:pt x="5443" y="5439"/>
                </a:lnTo>
                <a:lnTo>
                  <a:pt x="5443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67399" y="56004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5443" y="0"/>
                </a:moveTo>
                <a:lnTo>
                  <a:pt x="0" y="0"/>
                </a:lnTo>
                <a:lnTo>
                  <a:pt x="0" y="5439"/>
                </a:lnTo>
                <a:lnTo>
                  <a:pt x="5443" y="5439"/>
                </a:lnTo>
                <a:lnTo>
                  <a:pt x="5443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76544" y="5600482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5443" y="0"/>
                </a:moveTo>
                <a:lnTo>
                  <a:pt x="0" y="0"/>
                </a:lnTo>
                <a:lnTo>
                  <a:pt x="0" y="5439"/>
                </a:lnTo>
                <a:lnTo>
                  <a:pt x="5443" y="5439"/>
                </a:lnTo>
                <a:lnTo>
                  <a:pt x="5443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17391" y="560048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5435" y="0"/>
                </a:moveTo>
                <a:lnTo>
                  <a:pt x="0" y="0"/>
                </a:lnTo>
                <a:lnTo>
                  <a:pt x="0" y="5448"/>
                </a:lnTo>
                <a:lnTo>
                  <a:pt x="5435" y="5448"/>
                </a:lnTo>
                <a:lnTo>
                  <a:pt x="543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066638" y="5591559"/>
            <a:ext cx="33020" cy="34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" spc="-5" dirty="0">
                <a:solidFill>
                  <a:srgbClr val="010000"/>
                </a:solidFill>
                <a:latin typeface="Arial MT"/>
                <a:cs typeface="Arial MT"/>
              </a:rPr>
              <a:t>10</a:t>
            </a:r>
            <a:endParaRPr sz="1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665954" y="5652055"/>
            <a:ext cx="5156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Calibri"/>
                <a:cs typeface="Calibri"/>
              </a:rPr>
              <a:t>Test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939022" y="2151202"/>
            <a:ext cx="857885" cy="685800"/>
            <a:chOff x="4939022" y="2151202"/>
            <a:chExt cx="857885" cy="685800"/>
          </a:xfrm>
        </p:grpSpPr>
        <p:pic>
          <p:nvPicPr>
            <p:cNvPr id="60" name="object 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9974" y="2152155"/>
              <a:ext cx="855950" cy="683849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4939974" y="2152155"/>
              <a:ext cx="855980" cy="683895"/>
            </a:xfrm>
            <a:custGeom>
              <a:avLst/>
              <a:gdLst/>
              <a:ahLst/>
              <a:cxnLst/>
              <a:rect l="l" t="t" r="r" b="b"/>
              <a:pathLst>
                <a:path w="855979" h="683894">
                  <a:moveTo>
                    <a:pt x="785589" y="682787"/>
                  </a:moveTo>
                  <a:lnTo>
                    <a:pt x="812177" y="677433"/>
                  </a:lnTo>
                  <a:lnTo>
                    <a:pt x="833891" y="662825"/>
                  </a:lnTo>
                  <a:lnTo>
                    <a:pt x="848532" y="641148"/>
                  </a:lnTo>
                  <a:lnTo>
                    <a:pt x="853901" y="614584"/>
                  </a:lnTo>
                  <a:lnTo>
                    <a:pt x="855950" y="615571"/>
                  </a:lnTo>
                  <a:lnTo>
                    <a:pt x="855950" y="69340"/>
                  </a:lnTo>
                  <a:lnTo>
                    <a:pt x="853901" y="68278"/>
                  </a:lnTo>
                  <a:lnTo>
                    <a:pt x="848532" y="41714"/>
                  </a:lnTo>
                  <a:lnTo>
                    <a:pt x="833891" y="20028"/>
                  </a:lnTo>
                  <a:lnTo>
                    <a:pt x="812177" y="5398"/>
                  </a:lnTo>
                  <a:lnTo>
                    <a:pt x="785589" y="0"/>
                  </a:lnTo>
                  <a:lnTo>
                    <a:pt x="787638" y="1062"/>
                  </a:lnTo>
                  <a:lnTo>
                    <a:pt x="70361" y="1062"/>
                  </a:lnTo>
                  <a:lnTo>
                    <a:pt x="20009" y="20028"/>
                  </a:lnTo>
                  <a:lnTo>
                    <a:pt x="0" y="68278"/>
                  </a:lnTo>
                  <a:lnTo>
                    <a:pt x="2049" y="69340"/>
                  </a:lnTo>
                  <a:lnTo>
                    <a:pt x="2049" y="615571"/>
                  </a:lnTo>
                  <a:lnTo>
                    <a:pt x="20009" y="662816"/>
                  </a:lnTo>
                  <a:lnTo>
                    <a:pt x="68312" y="682787"/>
                  </a:lnTo>
                  <a:lnTo>
                    <a:pt x="70361" y="683849"/>
                  </a:lnTo>
                  <a:lnTo>
                    <a:pt x="787638" y="683849"/>
                  </a:lnTo>
                  <a:lnTo>
                    <a:pt x="785589" y="6827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445750" y="2283674"/>
            <a:ext cx="123380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1665" marR="5080" indent="33655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Calibri"/>
                <a:cs typeface="Calibri"/>
              </a:rPr>
              <a:t>Learning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algorithm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Induction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288366" y="2835094"/>
            <a:ext cx="155575" cy="514350"/>
            <a:chOff x="5288366" y="2835094"/>
            <a:chExt cx="155575" cy="514350"/>
          </a:xfrm>
        </p:grpSpPr>
        <p:sp>
          <p:nvSpPr>
            <p:cNvPr id="64" name="object 64"/>
            <p:cNvSpPr/>
            <p:nvPr/>
          </p:nvSpPr>
          <p:spPr>
            <a:xfrm>
              <a:off x="5289277" y="2836005"/>
              <a:ext cx="154305" cy="512445"/>
            </a:xfrm>
            <a:custGeom>
              <a:avLst/>
              <a:gdLst/>
              <a:ahLst/>
              <a:cxnLst/>
              <a:rect l="l" t="t" r="r" b="b"/>
              <a:pathLst>
                <a:path w="154304" h="512445">
                  <a:moveTo>
                    <a:pt x="102468" y="0"/>
                  </a:moveTo>
                  <a:lnTo>
                    <a:pt x="51234" y="0"/>
                  </a:lnTo>
                  <a:lnTo>
                    <a:pt x="51234" y="432432"/>
                  </a:lnTo>
                  <a:lnTo>
                    <a:pt x="0" y="432432"/>
                  </a:lnTo>
                  <a:lnTo>
                    <a:pt x="79697" y="512090"/>
                  </a:lnTo>
                  <a:lnTo>
                    <a:pt x="153703" y="432432"/>
                  </a:lnTo>
                  <a:lnTo>
                    <a:pt x="102468" y="432432"/>
                  </a:lnTo>
                  <a:lnTo>
                    <a:pt x="102468" y="0"/>
                  </a:lnTo>
                  <a:close/>
                </a:path>
              </a:pathLst>
            </a:custGeom>
            <a:solidFill>
              <a:srgbClr val="8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289277" y="2836005"/>
              <a:ext cx="154305" cy="512445"/>
            </a:xfrm>
            <a:custGeom>
              <a:avLst/>
              <a:gdLst/>
              <a:ahLst/>
              <a:cxnLst/>
              <a:rect l="l" t="t" r="r" b="b"/>
              <a:pathLst>
                <a:path w="154304" h="512445">
                  <a:moveTo>
                    <a:pt x="79697" y="512090"/>
                  </a:moveTo>
                  <a:lnTo>
                    <a:pt x="153702" y="432432"/>
                  </a:lnTo>
                  <a:lnTo>
                    <a:pt x="102468" y="432432"/>
                  </a:lnTo>
                  <a:lnTo>
                    <a:pt x="102468" y="0"/>
                  </a:lnTo>
                  <a:lnTo>
                    <a:pt x="51234" y="0"/>
                  </a:lnTo>
                  <a:lnTo>
                    <a:pt x="51234" y="432432"/>
                  </a:lnTo>
                  <a:lnTo>
                    <a:pt x="0" y="432432"/>
                  </a:lnTo>
                  <a:lnTo>
                    <a:pt x="79697" y="5120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2574377" y="4121283"/>
            <a:ext cx="7562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Calibri"/>
                <a:cs typeface="Calibri"/>
              </a:rPr>
              <a:t>Training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65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OVERFITTING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0806" y="2167103"/>
            <a:ext cx="5783808" cy="36488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4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-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ININ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2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2709164"/>
            <a:ext cx="7733030" cy="18707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18135" marR="241935" indent="-306070">
              <a:lnSpc>
                <a:spcPct val="102200"/>
              </a:lnSpc>
              <a:spcBef>
                <a:spcPts val="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For</a:t>
            </a:r>
            <a:r>
              <a:rPr sz="1800" spc="5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classification</a:t>
            </a:r>
            <a:r>
              <a:rPr sz="1800" spc="5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models,</a:t>
            </a:r>
            <a:r>
              <a:rPr sz="1800" spc="10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in</a:t>
            </a:r>
            <a:r>
              <a:rPr sz="1800" spc="5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which</a:t>
            </a:r>
            <a:r>
              <a:rPr sz="1800" spc="5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1E1E"/>
                </a:solidFill>
                <a:latin typeface="Times New Roman"/>
                <a:cs typeface="Times New Roman"/>
              </a:rPr>
              <a:t>one</a:t>
            </a:r>
            <a:r>
              <a:rPr sz="1800" spc="10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1E1E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the</a:t>
            </a:r>
            <a:r>
              <a:rPr sz="1800" spc="10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11E1E"/>
                </a:solidFill>
                <a:latin typeface="Times New Roman"/>
                <a:cs typeface="Times New Roman"/>
              </a:rPr>
              <a:t>target</a:t>
            </a:r>
            <a:r>
              <a:rPr sz="1800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variable</a:t>
            </a:r>
            <a:r>
              <a:rPr sz="1800" spc="5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classes</a:t>
            </a:r>
            <a:r>
              <a:rPr sz="1800" spc="5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1E1E"/>
                </a:solidFill>
                <a:latin typeface="Times New Roman"/>
                <a:cs typeface="Times New Roman"/>
              </a:rPr>
              <a:t>has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much </a:t>
            </a:r>
            <a:r>
              <a:rPr sz="1800" spc="-434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lower</a:t>
            </a:r>
            <a:r>
              <a:rPr sz="1800" spc="5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relative</a:t>
            </a:r>
            <a:r>
              <a:rPr sz="1800" spc="5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1E1E"/>
                </a:solidFill>
                <a:latin typeface="Times New Roman"/>
                <a:cs typeface="Times New Roman"/>
              </a:rPr>
              <a:t>frequency</a:t>
            </a:r>
            <a:r>
              <a:rPr sz="1800" spc="10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than</a:t>
            </a:r>
            <a:r>
              <a:rPr sz="1800" spc="5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the</a:t>
            </a:r>
            <a:r>
              <a:rPr sz="1800" spc="5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other</a:t>
            </a:r>
            <a:r>
              <a:rPr sz="1800" spc="10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classes,</a:t>
            </a:r>
            <a:r>
              <a:rPr sz="1800" spc="5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balancing</a:t>
            </a:r>
            <a:r>
              <a:rPr sz="1800" spc="10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is</a:t>
            </a:r>
            <a:r>
              <a:rPr sz="1800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recommended.</a:t>
            </a:r>
            <a:endParaRPr sz="1800">
              <a:latin typeface="Times New Roman"/>
              <a:cs typeface="Times New Roman"/>
            </a:endParaRPr>
          </a:p>
          <a:p>
            <a:pPr marL="318135" marR="309245" indent="-306070">
              <a:lnSpc>
                <a:spcPct val="102200"/>
              </a:lnSpc>
              <a:spcBef>
                <a:spcPts val="98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30" dirty="0">
                <a:solidFill>
                  <a:srgbClr val="212745"/>
                </a:solidFill>
                <a:latin typeface="Arial MT"/>
                <a:cs typeface="Arial MT"/>
              </a:rPr>
              <a:t>Example: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1E1E"/>
                </a:solidFill>
                <a:latin typeface="Times New Roman"/>
                <a:cs typeface="Times New Roman"/>
              </a:rPr>
              <a:t>we</a:t>
            </a:r>
            <a:r>
              <a:rPr sz="1800" spc="10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1E1E"/>
                </a:solidFill>
                <a:latin typeface="Times New Roman"/>
                <a:cs typeface="Times New Roman"/>
              </a:rPr>
              <a:t>are</a:t>
            </a:r>
            <a:r>
              <a:rPr sz="1800" spc="5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running</a:t>
            </a:r>
            <a:r>
              <a:rPr sz="1800" spc="5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1E1E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1E1E"/>
                </a:solidFill>
                <a:latin typeface="Times New Roman"/>
                <a:cs typeface="Times New Roman"/>
              </a:rPr>
              <a:t>fraud</a:t>
            </a:r>
            <a:r>
              <a:rPr sz="1800" spc="5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classification</a:t>
            </a:r>
            <a:r>
              <a:rPr sz="1800" spc="5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model</a:t>
            </a:r>
            <a:r>
              <a:rPr sz="1800" dirty="0">
                <a:solidFill>
                  <a:srgbClr val="211E1E"/>
                </a:solidFill>
                <a:latin typeface="Times New Roman"/>
                <a:cs typeface="Times New Roman"/>
              </a:rPr>
              <a:t> and</a:t>
            </a:r>
            <a:r>
              <a:rPr sz="1800" spc="10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1E1E"/>
                </a:solidFill>
                <a:latin typeface="Times New Roman"/>
                <a:cs typeface="Times New Roman"/>
              </a:rPr>
              <a:t>our</a:t>
            </a:r>
            <a:r>
              <a:rPr sz="1800" spc="5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training</a:t>
            </a:r>
            <a:r>
              <a:rPr sz="1800" spc="5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data</a:t>
            </a:r>
            <a:r>
              <a:rPr sz="1800" spc="5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set </a:t>
            </a:r>
            <a:r>
              <a:rPr sz="1800" spc="-434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consists </a:t>
            </a:r>
            <a:r>
              <a:rPr sz="1800" dirty="0">
                <a:solidFill>
                  <a:srgbClr val="211E1E"/>
                </a:solidFill>
                <a:latin typeface="Times New Roman"/>
                <a:cs typeface="Times New Roman"/>
              </a:rPr>
              <a:t>of 100,000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transactions,</a:t>
            </a:r>
            <a:r>
              <a:rPr sz="1800" spc="5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1E1E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which</a:t>
            </a:r>
            <a:r>
              <a:rPr sz="1800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only</a:t>
            </a:r>
            <a:r>
              <a:rPr sz="1800" spc="5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1E1E"/>
                </a:solidFill>
                <a:latin typeface="Times New Roman"/>
                <a:cs typeface="Times New Roman"/>
              </a:rPr>
              <a:t>1000 are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fraudulent.</a:t>
            </a:r>
            <a:endParaRPr sz="1800">
              <a:latin typeface="Times New Roman"/>
              <a:cs typeface="Times New Roman"/>
            </a:endParaRPr>
          </a:p>
          <a:p>
            <a:pPr marL="641985" marR="5080" lvl="1" indent="-306070">
              <a:lnSpc>
                <a:spcPts val="1900"/>
              </a:lnSpc>
              <a:spcBef>
                <a:spcPts val="102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55" dirty="0">
                <a:solidFill>
                  <a:srgbClr val="212745"/>
                </a:solidFill>
                <a:latin typeface="Trebuchet MS"/>
                <a:cs typeface="Trebuchet MS"/>
              </a:rPr>
              <a:t>Our </a:t>
            </a:r>
            <a:r>
              <a:rPr sz="1600" spc="-100" dirty="0">
                <a:solidFill>
                  <a:srgbClr val="212745"/>
                </a:solidFill>
                <a:latin typeface="Trebuchet MS"/>
                <a:cs typeface="Trebuchet MS"/>
              </a:rPr>
              <a:t>classification </a:t>
            </a:r>
            <a:r>
              <a:rPr sz="1600" spc="-80" dirty="0">
                <a:solidFill>
                  <a:srgbClr val="212745"/>
                </a:solidFill>
                <a:latin typeface="Trebuchet MS"/>
                <a:cs typeface="Trebuchet MS"/>
              </a:rPr>
              <a:t>model </a:t>
            </a:r>
            <a:r>
              <a:rPr sz="1600" spc="-70" dirty="0">
                <a:solidFill>
                  <a:srgbClr val="212745"/>
                </a:solidFill>
                <a:latin typeface="Trebuchet MS"/>
                <a:cs typeface="Trebuchet MS"/>
              </a:rPr>
              <a:t>could 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simply </a:t>
            </a: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predict 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“non-fraudulent” </a:t>
            </a:r>
            <a:r>
              <a:rPr sz="1600" spc="-60" dirty="0">
                <a:solidFill>
                  <a:srgbClr val="212745"/>
                </a:solidFill>
                <a:latin typeface="Trebuchet MS"/>
                <a:cs typeface="Trebuchet MS"/>
              </a:rPr>
              <a:t>for </a:t>
            </a:r>
            <a:r>
              <a:rPr sz="1600" spc="-135" dirty="0">
                <a:solidFill>
                  <a:srgbClr val="212745"/>
                </a:solidFill>
                <a:latin typeface="Trebuchet MS"/>
                <a:cs typeface="Trebuchet MS"/>
              </a:rPr>
              <a:t>all</a:t>
            </a:r>
            <a:r>
              <a:rPr sz="1600" spc="-1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212745"/>
                </a:solidFill>
                <a:latin typeface="Trebuchet MS"/>
                <a:cs typeface="Trebuchet MS"/>
              </a:rPr>
              <a:t>transactions </a:t>
            </a:r>
            <a:r>
              <a:rPr sz="1600" spc="-105" dirty="0">
                <a:solidFill>
                  <a:srgbClr val="212745"/>
                </a:solidFill>
                <a:latin typeface="Trebuchet MS"/>
                <a:cs typeface="Trebuchet MS"/>
              </a:rPr>
              <a:t>and </a:t>
            </a:r>
            <a:r>
              <a:rPr sz="1600" spc="-4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600" spc="-10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600" spc="-120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600" spc="-7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600" spc="-14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600" spc="-120" dirty="0">
                <a:solidFill>
                  <a:srgbClr val="212745"/>
                </a:solidFill>
                <a:latin typeface="Trebuchet MS"/>
                <a:cs typeface="Trebuchet MS"/>
              </a:rPr>
              <a:t>v</a:t>
            </a:r>
            <a:r>
              <a:rPr sz="16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10" dirty="0">
                <a:solidFill>
                  <a:srgbClr val="212745"/>
                </a:solidFill>
                <a:latin typeface="Trebuchet MS"/>
                <a:cs typeface="Trebuchet MS"/>
              </a:rPr>
              <a:t>99%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600" spc="-13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600" spc="-16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ss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600" spc="-17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600" spc="-13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600" spc="-10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600" spc="-16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600" spc="-10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6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600" spc="-7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600" spc="-100" dirty="0">
                <a:solidFill>
                  <a:srgbClr val="212745"/>
                </a:solidFill>
                <a:latin typeface="Trebuchet MS"/>
                <a:cs typeface="Trebuchet MS"/>
              </a:rPr>
              <a:t>cc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ur</a:t>
            </a:r>
            <a:r>
              <a:rPr sz="1600" spc="-16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600" spc="-100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600" spc="-220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r>
              <a:rPr sz="1600" spc="-240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4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-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ININ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2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3160268"/>
            <a:ext cx="5861050" cy="124460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28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45" dirty="0">
                <a:solidFill>
                  <a:srgbClr val="212745"/>
                </a:solidFill>
                <a:latin typeface="Arial MT"/>
                <a:cs typeface="Arial MT"/>
              </a:rPr>
              <a:t>w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o 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w</a:t>
            </a:r>
            <a:r>
              <a:rPr sz="1800" spc="-31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y</a:t>
            </a:r>
            <a:r>
              <a:rPr sz="1800" spc="-21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o 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b</a:t>
            </a:r>
            <a:r>
              <a:rPr sz="1800" spc="-18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he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10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8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ng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22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679450" lvl="1" indent="-342900">
              <a:lnSpc>
                <a:spcPct val="100000"/>
              </a:lnSpc>
              <a:spcBef>
                <a:spcPts val="1030"/>
              </a:spcBef>
              <a:buClr>
                <a:srgbClr val="5ECCF3"/>
              </a:buClr>
              <a:buSzPct val="94444"/>
              <a:buAutoNum type="arabicPeriod"/>
              <a:tabLst>
                <a:tab pos="678815" algn="l"/>
                <a:tab pos="679450" algn="l"/>
              </a:tabLst>
            </a:pP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Resample</a:t>
            </a:r>
            <a:r>
              <a:rPr sz="1800" dirty="0">
                <a:solidFill>
                  <a:srgbClr val="211E1E"/>
                </a:solidFill>
                <a:latin typeface="Times New Roman"/>
                <a:cs typeface="Times New Roman"/>
              </a:rPr>
              <a:t> a</a:t>
            </a:r>
            <a:r>
              <a:rPr sz="1800" spc="5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number</a:t>
            </a:r>
            <a:r>
              <a:rPr sz="1800" spc="5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1E1E"/>
                </a:solidFill>
                <a:latin typeface="Times New Roman"/>
                <a:cs typeface="Times New Roman"/>
              </a:rPr>
              <a:t>of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fraudulent</a:t>
            </a:r>
            <a:r>
              <a:rPr sz="1800" dirty="0">
                <a:solidFill>
                  <a:srgbClr val="211E1E"/>
                </a:solidFill>
                <a:latin typeface="Times New Roman"/>
                <a:cs typeface="Times New Roman"/>
              </a:rPr>
              <a:t> (rare)</a:t>
            </a:r>
            <a:r>
              <a:rPr sz="1800" spc="5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records.</a:t>
            </a:r>
            <a:endParaRPr sz="1800">
              <a:latin typeface="Times New Roman"/>
              <a:cs typeface="Times New Roman"/>
            </a:endParaRPr>
          </a:p>
          <a:p>
            <a:pPr marL="679450" lvl="1" indent="-342900">
              <a:lnSpc>
                <a:spcPct val="100000"/>
              </a:lnSpc>
              <a:spcBef>
                <a:spcPts val="1060"/>
              </a:spcBef>
              <a:buClr>
                <a:srgbClr val="5ECCF3"/>
              </a:buClr>
              <a:buSzPct val="94444"/>
              <a:buAutoNum type="arabicPeriod"/>
              <a:tabLst>
                <a:tab pos="678815" algn="l"/>
                <a:tab pos="679450" algn="l"/>
              </a:tabLst>
            </a:pP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Set</a:t>
            </a:r>
            <a:r>
              <a:rPr sz="1800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aside</a:t>
            </a:r>
            <a:r>
              <a:rPr sz="1800" spc="5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1E1E"/>
                </a:solidFill>
                <a:latin typeface="Times New Roman"/>
                <a:cs typeface="Times New Roman"/>
              </a:rPr>
              <a:t>a</a:t>
            </a:r>
            <a:r>
              <a:rPr sz="1800" spc="10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number</a:t>
            </a:r>
            <a:r>
              <a:rPr sz="1800" spc="5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1E1E"/>
                </a:solidFill>
                <a:latin typeface="Times New Roman"/>
                <a:cs typeface="Times New Roman"/>
              </a:rPr>
              <a:t>of</a:t>
            </a:r>
            <a:r>
              <a:rPr sz="1800" spc="5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non-fraudulent</a:t>
            </a:r>
            <a:r>
              <a:rPr sz="1800" spc="5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1E1E"/>
                </a:solidFill>
                <a:latin typeface="Times New Roman"/>
                <a:cs typeface="Times New Roman"/>
              </a:rPr>
              <a:t>(non-rare)</a:t>
            </a:r>
            <a:r>
              <a:rPr sz="1800" spc="5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records.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7439" y="5397025"/>
            <a:ext cx="4869180" cy="26670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0"/>
              </a:lnSpc>
            </a:pPr>
            <a:r>
              <a:rPr sz="1800" spc="-130" dirty="0">
                <a:latin typeface="Arial MT"/>
                <a:cs typeface="Arial MT"/>
              </a:rPr>
              <a:t>CAVEAT:</a:t>
            </a:r>
            <a:r>
              <a:rPr sz="1800" spc="-175" dirty="0">
                <a:latin typeface="Arial MT"/>
                <a:cs typeface="Arial MT"/>
              </a:rPr>
              <a:t> </a:t>
            </a:r>
            <a:r>
              <a:rPr sz="1800" i="1" spc="-5" dirty="0">
                <a:solidFill>
                  <a:srgbClr val="211E1E"/>
                </a:solidFill>
                <a:latin typeface="Times New Roman"/>
                <a:cs typeface="Times New Roman"/>
              </a:rPr>
              <a:t>The</a:t>
            </a:r>
            <a:r>
              <a:rPr sz="1800" i="1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211E1E"/>
                </a:solidFill>
                <a:latin typeface="Times New Roman"/>
                <a:cs typeface="Times New Roman"/>
              </a:rPr>
              <a:t>test</a:t>
            </a:r>
            <a:r>
              <a:rPr sz="1800" i="1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211E1E"/>
                </a:solidFill>
                <a:latin typeface="Times New Roman"/>
                <a:cs typeface="Times New Roman"/>
              </a:rPr>
              <a:t>data</a:t>
            </a:r>
            <a:r>
              <a:rPr sz="1800" i="1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211E1E"/>
                </a:solidFill>
                <a:latin typeface="Times New Roman"/>
                <a:cs typeface="Times New Roman"/>
              </a:rPr>
              <a:t>set</a:t>
            </a:r>
            <a:r>
              <a:rPr sz="1800" i="1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211E1E"/>
                </a:solidFill>
                <a:latin typeface="Times New Roman"/>
                <a:cs typeface="Times New Roman"/>
              </a:rPr>
              <a:t>should</a:t>
            </a:r>
            <a:r>
              <a:rPr sz="1800" i="1" dirty="0">
                <a:solidFill>
                  <a:srgbClr val="211E1E"/>
                </a:solidFill>
                <a:latin typeface="Times New Roman"/>
                <a:cs typeface="Times New Roman"/>
              </a:rPr>
              <a:t> never</a:t>
            </a:r>
            <a:r>
              <a:rPr sz="1800" i="1" spc="-5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211E1E"/>
                </a:solidFill>
                <a:latin typeface="Times New Roman"/>
                <a:cs typeface="Times New Roman"/>
              </a:rPr>
              <a:t>be</a:t>
            </a:r>
            <a:r>
              <a:rPr sz="1800" i="1" spc="5" dirty="0">
                <a:solidFill>
                  <a:srgbClr val="211E1E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211E1E"/>
                </a:solidFill>
                <a:latin typeface="Times New Roman"/>
                <a:cs typeface="Times New Roman"/>
              </a:rPr>
              <a:t>balanced</a:t>
            </a:r>
            <a:r>
              <a:rPr sz="1800" spc="-5" dirty="0">
                <a:solidFill>
                  <a:srgbClr val="211E1E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2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8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b="0" spc="-420" dirty="0">
                <a:solidFill>
                  <a:srgbClr val="FFFFFF"/>
                </a:solidFill>
                <a:latin typeface="Trebuchet MS"/>
                <a:cs typeface="Trebuchet MS"/>
              </a:rPr>
              <a:t>’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0" spc="-4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2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-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0" spc="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9932" y="2423413"/>
            <a:ext cx="2821940" cy="156210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2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3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114" dirty="0">
                <a:solidFill>
                  <a:srgbClr val="212745"/>
                </a:solidFill>
                <a:latin typeface="Arial MT"/>
                <a:cs typeface="Arial MT"/>
              </a:rPr>
              <a:t>upe</a:t>
            </a:r>
            <a:r>
              <a:rPr sz="1800" spc="16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22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8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10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8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180" dirty="0">
                <a:solidFill>
                  <a:srgbClr val="212745"/>
                </a:solidFill>
                <a:latin typeface="Arial MT"/>
                <a:cs typeface="Arial MT"/>
              </a:rPr>
              <a:t>g</a:t>
            </a: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b</a:t>
            </a:r>
            <a:r>
              <a:rPr sz="1800" spc="-18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22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-21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104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80" dirty="0">
                <a:solidFill>
                  <a:srgbClr val="212745"/>
                </a:solidFill>
                <a:latin typeface="Trebuchet MS"/>
                <a:cs typeface="Trebuchet MS"/>
              </a:rPr>
              <a:t>Classification</a:t>
            </a:r>
            <a:endParaRPr sz="16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Model</a:t>
            </a:r>
            <a:r>
              <a:rPr sz="1600" spc="-7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overfitting</a:t>
            </a:r>
            <a:endParaRPr sz="16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980"/>
              </a:spcBef>
              <a:buClr>
                <a:srgbClr val="5ECCF3"/>
              </a:buClr>
              <a:buSzPct val="93750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10" dirty="0">
                <a:solidFill>
                  <a:srgbClr val="212745"/>
                </a:solidFill>
                <a:latin typeface="Trebuchet MS"/>
                <a:cs typeface="Trebuchet MS"/>
              </a:rPr>
              <a:t>B</a:t>
            </a:r>
            <a:r>
              <a:rPr sz="1600" spc="-16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600" spc="-13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600" spc="-16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600" spc="-9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6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600" spc="-100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r>
              <a:rPr sz="16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600" spc="-95" dirty="0">
                <a:solidFill>
                  <a:srgbClr val="212745"/>
                </a:solidFill>
                <a:latin typeface="Trebuchet MS"/>
                <a:cs typeface="Trebuchet MS"/>
              </a:rPr>
              <a:t>he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600" spc="1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600" spc="-16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600" spc="-7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6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600" spc="-16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600" spc="-10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600" spc="-16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600" spc="-4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600" spc="-114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600" spc="-105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45" dirty="0">
                <a:solidFill>
                  <a:srgbClr val="FFFFFF"/>
                </a:solidFill>
                <a:latin typeface="Trebuchet MS"/>
                <a:cs typeface="Trebuchet MS"/>
              </a:rPr>
              <a:t>READING</a:t>
            </a:r>
            <a:r>
              <a:rPr sz="2800" b="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5" dirty="0">
                <a:solidFill>
                  <a:srgbClr val="FFFFFF"/>
                </a:solidFill>
                <a:latin typeface="Trebuchet MS"/>
                <a:cs typeface="Trebuchet MS"/>
              </a:rPr>
              <a:t>MATERIAL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2290" y="6065484"/>
            <a:ext cx="139700" cy="1581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00" spc="-25" dirty="0">
                <a:solidFill>
                  <a:srgbClr val="5ECCF3"/>
                </a:solidFill>
                <a:latin typeface="Trebuchet MS"/>
                <a:cs typeface="Trebuchet MS"/>
              </a:rPr>
              <a:t>22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32" y="3340100"/>
            <a:ext cx="3512820" cy="842644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1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8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pt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11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4</a:t>
            </a:r>
            <a:r>
              <a:rPr sz="1800" spc="30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r>
              <a:rPr sz="1800" spc="-240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n,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8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45" dirty="0">
                <a:solidFill>
                  <a:srgbClr val="212745"/>
                </a:solidFill>
                <a:latin typeface="Arial MT"/>
                <a:cs typeface="Arial MT"/>
              </a:rPr>
              <a:t>nb</a:t>
            </a:r>
            <a:r>
              <a:rPr sz="1800" spc="-15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Arial MT"/>
                <a:cs typeface="Arial MT"/>
              </a:rPr>
              <a:t>&amp;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K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800" spc="-135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11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endParaRPr sz="18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105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800" spc="-19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pt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11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8: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n,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K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mbe</a:t>
            </a:r>
            <a:r>
              <a:rPr sz="1800" spc="11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Arial MT"/>
                <a:cs typeface="Arial MT"/>
              </a:rPr>
              <a:t>&amp;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40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-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140" dirty="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26442" y="2325115"/>
            <a:ext cx="6967855" cy="24212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22580" marR="399415" indent="-309880">
              <a:lnSpc>
                <a:spcPts val="1989"/>
              </a:lnSpc>
              <a:spcBef>
                <a:spcPts val="30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21945" algn="l"/>
                <a:tab pos="322580" algn="l"/>
              </a:tabLst>
            </a:pP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An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Arial MT"/>
                <a:cs typeface="Arial MT"/>
              </a:rPr>
              <a:t>emergency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212745"/>
                </a:solidFill>
                <a:latin typeface="Arial MT"/>
                <a:cs typeface="Arial MT"/>
              </a:rPr>
              <a:t>room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in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3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Arial MT"/>
                <a:cs typeface="Arial MT"/>
              </a:rPr>
              <a:t>hospital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measures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17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variables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Arial MT"/>
                <a:cs typeface="Arial MT"/>
              </a:rPr>
              <a:t>(e.g.,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Arial MT"/>
                <a:cs typeface="Arial MT"/>
              </a:rPr>
              <a:t>blood </a:t>
            </a:r>
            <a:r>
              <a:rPr sz="1800" spc="-484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800" spc="-4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220" dirty="0">
                <a:solidFill>
                  <a:srgbClr val="212745"/>
                </a:solidFill>
                <a:latin typeface="Arial MT"/>
                <a:cs typeface="Arial MT"/>
              </a:rPr>
              <a:t>ss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800" spc="-4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,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ag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,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8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)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15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w</a:t>
            </a:r>
            <a:r>
              <a:rPr sz="1800" spc="-2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800" spc="-114" dirty="0">
                <a:solidFill>
                  <a:srgbClr val="212745"/>
                </a:solidFill>
                <a:latin typeface="Arial MT"/>
                <a:cs typeface="Arial MT"/>
              </a:rPr>
              <a:t>y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tt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8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800" spc="-18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nt</a:t>
            </a:r>
            <a:r>
              <a:rPr sz="1800" spc="-22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322580" marR="70485" indent="-309880">
              <a:lnSpc>
                <a:spcPts val="1989"/>
              </a:lnSpc>
              <a:spcBef>
                <a:spcPts val="92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21945" algn="l"/>
                <a:tab pos="322580" algn="l"/>
              </a:tabLst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FF0000"/>
                </a:solidFill>
                <a:latin typeface="Arial MT"/>
                <a:cs typeface="Arial MT"/>
              </a:rPr>
              <a:t>decision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14" dirty="0">
                <a:solidFill>
                  <a:srgbClr val="FF0000"/>
                </a:solidFill>
                <a:latin typeface="Arial MT"/>
                <a:cs typeface="Arial MT"/>
              </a:rPr>
              <a:t>needed</a:t>
            </a:r>
            <a:r>
              <a:rPr sz="1800" spc="-114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212745"/>
                </a:solidFill>
                <a:latin typeface="Arial MT"/>
                <a:cs typeface="Arial MT"/>
              </a:rPr>
              <a:t>whether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put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3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new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Arial MT"/>
                <a:cs typeface="Arial MT"/>
              </a:rPr>
              <a:t>patient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in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an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Arial MT"/>
                <a:cs typeface="Arial MT"/>
              </a:rPr>
              <a:t>intensive-care </a:t>
            </a:r>
            <a:r>
              <a:rPr sz="1800" spc="-484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Arial MT"/>
                <a:cs typeface="Arial MT"/>
              </a:rPr>
              <a:t>unit.</a:t>
            </a:r>
            <a:endParaRPr sz="1800">
              <a:latin typeface="Arial MT"/>
              <a:cs typeface="Arial MT"/>
            </a:endParaRPr>
          </a:p>
          <a:p>
            <a:pPr marL="322580" marR="5080" indent="-309880">
              <a:lnSpc>
                <a:spcPts val="1900"/>
              </a:lnSpc>
              <a:spcBef>
                <a:spcPts val="108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21945" algn="l"/>
                <a:tab pos="322580" algn="l"/>
              </a:tabLst>
            </a:pPr>
            <a:r>
              <a:rPr sz="1800" spc="-65" dirty="0">
                <a:solidFill>
                  <a:srgbClr val="212745"/>
                </a:solidFill>
                <a:latin typeface="Arial MT"/>
                <a:cs typeface="Arial MT"/>
              </a:rPr>
              <a:t>Due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Arial MT"/>
                <a:cs typeface="Arial MT"/>
              </a:rPr>
              <a:t>high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Arial MT"/>
                <a:cs typeface="Arial MT"/>
              </a:rPr>
              <a:t>cost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212745"/>
                </a:solidFill>
                <a:latin typeface="Arial MT"/>
                <a:cs typeface="Arial MT"/>
              </a:rPr>
              <a:t>ICU,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Arial MT"/>
                <a:cs typeface="Arial MT"/>
              </a:rPr>
              <a:t>those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Arial MT"/>
                <a:cs typeface="Arial MT"/>
              </a:rPr>
              <a:t>patients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212745"/>
                </a:solidFill>
                <a:latin typeface="Arial MT"/>
                <a:cs typeface="Arial MT"/>
              </a:rPr>
              <a:t>who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85" dirty="0">
                <a:solidFill>
                  <a:srgbClr val="212745"/>
                </a:solidFill>
                <a:latin typeface="Arial MT"/>
                <a:cs typeface="Arial MT"/>
              </a:rPr>
              <a:t>may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85" dirty="0">
                <a:solidFill>
                  <a:srgbClr val="212745"/>
                </a:solidFill>
                <a:latin typeface="Arial MT"/>
                <a:cs typeface="Arial MT"/>
              </a:rPr>
              <a:t>survive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Arial MT"/>
                <a:cs typeface="Arial MT"/>
              </a:rPr>
              <a:t>less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than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35" dirty="0">
                <a:solidFill>
                  <a:srgbClr val="212745"/>
                </a:solidFill>
                <a:latin typeface="Arial MT"/>
                <a:cs typeface="Arial MT"/>
              </a:rPr>
              <a:t>a </a:t>
            </a:r>
            <a:r>
              <a:rPr sz="1800" spc="-484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nt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7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g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55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g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he</a:t>
            </a:r>
            <a:r>
              <a:rPr sz="1800" spc="11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ri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10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260" dirty="0">
                <a:solidFill>
                  <a:srgbClr val="212745"/>
                </a:solidFill>
                <a:latin typeface="Arial MT"/>
                <a:cs typeface="Arial MT"/>
              </a:rPr>
              <a:t>y</a:t>
            </a: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322580" marR="113030" indent="-309880">
              <a:lnSpc>
                <a:spcPts val="1920"/>
              </a:lnSpc>
              <a:spcBef>
                <a:spcPts val="108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21945" algn="l"/>
                <a:tab pos="322580" algn="l"/>
              </a:tabLst>
            </a:pPr>
            <a:r>
              <a:rPr sz="1800" spc="-295" dirty="0">
                <a:solidFill>
                  <a:srgbClr val="FF0000"/>
                </a:solidFill>
                <a:latin typeface="Arial MT"/>
                <a:cs typeface="Arial MT"/>
              </a:rPr>
              <a:t>P</a:t>
            </a:r>
            <a:r>
              <a:rPr sz="1800" spc="60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1800" spc="-80" dirty="0">
                <a:solidFill>
                  <a:srgbClr val="FF0000"/>
                </a:solidFill>
                <a:latin typeface="Arial MT"/>
                <a:cs typeface="Arial MT"/>
              </a:rPr>
              <a:t>b</a:t>
            </a:r>
            <a:r>
              <a:rPr sz="1800" spc="-30" dirty="0">
                <a:solidFill>
                  <a:srgbClr val="FF0000"/>
                </a:solidFill>
                <a:latin typeface="Arial MT"/>
                <a:cs typeface="Arial MT"/>
              </a:rPr>
              <a:t>l</a:t>
            </a:r>
            <a:r>
              <a:rPr sz="1800" spc="-140" dirty="0">
                <a:solidFill>
                  <a:srgbClr val="FF0000"/>
                </a:solidFill>
                <a:latin typeface="Arial MT"/>
                <a:cs typeface="Arial MT"/>
              </a:rPr>
              <a:t>e</a:t>
            </a:r>
            <a:r>
              <a:rPr sz="1800" spc="-120" dirty="0">
                <a:solidFill>
                  <a:srgbClr val="FF0000"/>
                </a:solidFill>
                <a:latin typeface="Arial MT"/>
                <a:cs typeface="Arial MT"/>
              </a:rPr>
              <a:t>m</a:t>
            </a: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o 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800" spc="-4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80" dirty="0">
                <a:solidFill>
                  <a:srgbClr val="3333CC"/>
                </a:solidFill>
                <a:latin typeface="Arial MT"/>
                <a:cs typeface="Arial MT"/>
              </a:rPr>
              <a:t>h</a:t>
            </a:r>
            <a:r>
              <a:rPr sz="1800" spc="-30" dirty="0">
                <a:solidFill>
                  <a:srgbClr val="3333CC"/>
                </a:solidFill>
                <a:latin typeface="Arial MT"/>
                <a:cs typeface="Arial MT"/>
              </a:rPr>
              <a:t>i</a:t>
            </a:r>
            <a:r>
              <a:rPr sz="1800" spc="-245" dirty="0">
                <a:solidFill>
                  <a:srgbClr val="3333CC"/>
                </a:solidFill>
                <a:latin typeface="Arial MT"/>
                <a:cs typeface="Arial MT"/>
              </a:rPr>
              <a:t>g</a:t>
            </a:r>
            <a:r>
              <a:rPr sz="1800" spc="-110" dirty="0">
                <a:solidFill>
                  <a:srgbClr val="3333CC"/>
                </a:solidFill>
                <a:latin typeface="Arial MT"/>
                <a:cs typeface="Arial MT"/>
              </a:rPr>
              <a:t>h</a:t>
            </a:r>
            <a:r>
              <a:rPr sz="1800" spc="-15" dirty="0">
                <a:solidFill>
                  <a:srgbClr val="3333CC"/>
                </a:solidFill>
                <a:latin typeface="Arial MT"/>
                <a:cs typeface="Arial MT"/>
              </a:rPr>
              <a:t>-</a:t>
            </a:r>
            <a:r>
              <a:rPr sz="1800" spc="105" dirty="0">
                <a:solidFill>
                  <a:srgbClr val="3333CC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3333CC"/>
                </a:solidFill>
                <a:latin typeface="Arial MT"/>
                <a:cs typeface="Arial MT"/>
              </a:rPr>
              <a:t>i</a:t>
            </a:r>
            <a:r>
              <a:rPr sz="1800" spc="-220" dirty="0">
                <a:solidFill>
                  <a:srgbClr val="3333CC"/>
                </a:solidFill>
                <a:latin typeface="Arial MT"/>
                <a:cs typeface="Arial MT"/>
              </a:rPr>
              <a:t>s</a:t>
            </a:r>
            <a:r>
              <a:rPr sz="1800" spc="-40" dirty="0">
                <a:solidFill>
                  <a:srgbClr val="3333CC"/>
                </a:solidFill>
                <a:latin typeface="Arial MT"/>
                <a:cs typeface="Arial MT"/>
              </a:rPr>
              <a:t>k</a:t>
            </a:r>
            <a:r>
              <a:rPr sz="1800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1800" spc="-170" dirty="0">
                <a:solidFill>
                  <a:srgbClr val="3333CC"/>
                </a:solidFill>
                <a:latin typeface="Arial MT"/>
                <a:cs typeface="Arial MT"/>
              </a:rPr>
              <a:t>p</a:t>
            </a:r>
            <a:r>
              <a:rPr sz="1800" spc="-180" dirty="0">
                <a:solidFill>
                  <a:srgbClr val="3333CC"/>
                </a:solidFill>
                <a:latin typeface="Arial MT"/>
                <a:cs typeface="Arial MT"/>
              </a:rPr>
              <a:t>a</a:t>
            </a:r>
            <a:r>
              <a:rPr sz="1800" spc="95" dirty="0">
                <a:solidFill>
                  <a:srgbClr val="3333CC"/>
                </a:solidFill>
                <a:latin typeface="Arial MT"/>
                <a:cs typeface="Arial MT"/>
              </a:rPr>
              <a:t>t</a:t>
            </a:r>
            <a:r>
              <a:rPr sz="1800" spc="-5" dirty="0">
                <a:solidFill>
                  <a:srgbClr val="3333CC"/>
                </a:solidFill>
                <a:latin typeface="Arial MT"/>
                <a:cs typeface="Arial MT"/>
              </a:rPr>
              <a:t>i</a:t>
            </a:r>
            <a:r>
              <a:rPr sz="1800" spc="-140" dirty="0">
                <a:solidFill>
                  <a:srgbClr val="3333CC"/>
                </a:solidFill>
                <a:latin typeface="Arial MT"/>
                <a:cs typeface="Arial MT"/>
              </a:rPr>
              <a:t>e</a:t>
            </a:r>
            <a:r>
              <a:rPr sz="1800" spc="-5" dirty="0">
                <a:solidFill>
                  <a:srgbClr val="3333CC"/>
                </a:solidFill>
                <a:latin typeface="Arial MT"/>
                <a:cs typeface="Arial MT"/>
              </a:rPr>
              <a:t>nt</a:t>
            </a:r>
            <a:r>
              <a:rPr sz="1800" spc="-210" dirty="0">
                <a:solidFill>
                  <a:srgbClr val="3333CC"/>
                </a:solidFill>
                <a:latin typeface="Arial MT"/>
                <a:cs typeface="Arial MT"/>
              </a:rPr>
              <a:t>s</a:t>
            </a:r>
            <a:r>
              <a:rPr sz="1800" spc="-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nd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22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10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18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he</a:t>
            </a:r>
            <a:r>
              <a:rPr sz="1800" spc="-114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ro</a:t>
            </a:r>
            <a:r>
              <a:rPr sz="1800" spc="-114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333CC"/>
                </a:solidFill>
                <a:latin typeface="Arial MT"/>
                <a:cs typeface="Arial MT"/>
              </a:rPr>
              <a:t>l</a:t>
            </a:r>
            <a:r>
              <a:rPr sz="1800" spc="-35" dirty="0">
                <a:solidFill>
                  <a:srgbClr val="3333CC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3333CC"/>
                </a:solidFill>
                <a:latin typeface="Arial MT"/>
                <a:cs typeface="Arial MT"/>
              </a:rPr>
              <a:t>w</a:t>
            </a:r>
            <a:r>
              <a:rPr sz="1800" spc="-20" dirty="0">
                <a:solidFill>
                  <a:srgbClr val="3333CC"/>
                </a:solidFill>
                <a:latin typeface="Arial MT"/>
                <a:cs typeface="Arial MT"/>
              </a:rPr>
              <a:t>-  </a:t>
            </a:r>
            <a:r>
              <a:rPr sz="1800" spc="-40" dirty="0">
                <a:solidFill>
                  <a:srgbClr val="3333CC"/>
                </a:solidFill>
                <a:latin typeface="Arial MT"/>
                <a:cs typeface="Arial MT"/>
              </a:rPr>
              <a:t>risk</a:t>
            </a:r>
            <a:r>
              <a:rPr sz="1800" spc="-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1800" spc="-80" dirty="0">
                <a:solidFill>
                  <a:srgbClr val="3333CC"/>
                </a:solidFill>
                <a:latin typeface="Arial MT"/>
                <a:cs typeface="Arial MT"/>
              </a:rPr>
              <a:t>patients</a:t>
            </a:r>
            <a:r>
              <a:rPr sz="1800" spc="-80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2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-20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2800" b="0" spc="-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140" dirty="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26442" y="2148332"/>
            <a:ext cx="7011034" cy="26987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18770" marR="5080" indent="-306070">
              <a:lnSpc>
                <a:spcPct val="68900"/>
              </a:lnSpc>
              <a:spcBef>
                <a:spcPts val="7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credit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card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5" dirty="0">
                <a:solidFill>
                  <a:srgbClr val="212745"/>
                </a:solidFill>
                <a:latin typeface="Arial MT"/>
                <a:cs typeface="Arial MT"/>
              </a:rPr>
              <a:t>company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receives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thousands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applications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for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new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cards. </a:t>
            </a:r>
            <a:r>
              <a:rPr sz="1800" spc="-484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95" dirty="0">
                <a:solidFill>
                  <a:srgbClr val="212745"/>
                </a:solidFill>
                <a:latin typeface="Arial MT"/>
                <a:cs typeface="Arial MT"/>
              </a:rPr>
              <a:t>Each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Arial MT"/>
                <a:cs typeface="Arial MT"/>
              </a:rPr>
              <a:t>application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contains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45" dirty="0">
                <a:solidFill>
                  <a:srgbClr val="212745"/>
                </a:solidFill>
                <a:latin typeface="Arial MT"/>
                <a:cs typeface="Arial MT"/>
              </a:rPr>
              <a:t>information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Arial MT"/>
                <a:cs typeface="Arial MT"/>
              </a:rPr>
              <a:t>about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an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applicant,</a:t>
            </a:r>
            <a:endParaRPr sz="1800">
              <a:latin typeface="Arial MT"/>
              <a:cs typeface="Arial MT"/>
            </a:endParaRPr>
          </a:p>
          <a:p>
            <a:pPr marL="570230" lvl="1" indent="-214629">
              <a:lnSpc>
                <a:spcPct val="100000"/>
              </a:lnSpc>
              <a:spcBef>
                <a:spcPts val="44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570230" algn="l"/>
              </a:tabLst>
            </a:pPr>
            <a:r>
              <a:rPr sz="1500" spc="-130" dirty="0">
                <a:solidFill>
                  <a:srgbClr val="212745"/>
                </a:solidFill>
                <a:latin typeface="Trebuchet MS"/>
                <a:cs typeface="Trebuchet MS"/>
              </a:rPr>
              <a:t>age</a:t>
            </a:r>
            <a:endParaRPr sz="1500">
              <a:latin typeface="Trebuchet MS"/>
              <a:cs typeface="Trebuchet MS"/>
            </a:endParaRPr>
          </a:p>
          <a:p>
            <a:pPr marL="570230" lvl="1" indent="-214629">
              <a:lnSpc>
                <a:spcPct val="100000"/>
              </a:lnSpc>
              <a:spcBef>
                <a:spcPts val="40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570230" algn="l"/>
              </a:tabLst>
            </a:pP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m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us</a:t>
            </a:r>
            <a:endParaRPr sz="1500">
              <a:latin typeface="Trebuchet MS"/>
              <a:cs typeface="Trebuchet MS"/>
            </a:endParaRPr>
          </a:p>
          <a:p>
            <a:pPr marL="570230" lvl="1" indent="-214629">
              <a:lnSpc>
                <a:spcPct val="100000"/>
              </a:lnSpc>
              <a:spcBef>
                <a:spcPts val="50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570230" algn="l"/>
              </a:tabLst>
            </a:pP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ual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60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y</a:t>
            </a:r>
            <a:endParaRPr sz="1500">
              <a:latin typeface="Trebuchet MS"/>
              <a:cs typeface="Trebuchet MS"/>
            </a:endParaRPr>
          </a:p>
          <a:p>
            <a:pPr marL="570230" lvl="1" indent="-214629">
              <a:lnSpc>
                <a:spcPct val="100000"/>
              </a:lnSpc>
              <a:spcBef>
                <a:spcPts val="38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570230" algn="l"/>
              </a:tabLst>
            </a:pP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ut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n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bt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endParaRPr sz="1500">
              <a:latin typeface="Trebuchet MS"/>
              <a:cs typeface="Trebuchet MS"/>
            </a:endParaRPr>
          </a:p>
          <a:p>
            <a:pPr marL="570230" lvl="1" indent="-214629">
              <a:lnSpc>
                <a:spcPct val="100000"/>
              </a:lnSpc>
              <a:spcBef>
                <a:spcPts val="409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570230" algn="l"/>
              </a:tabLst>
            </a:pP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ng</a:t>
            </a:r>
            <a:endParaRPr sz="1500">
              <a:latin typeface="Trebuchet MS"/>
              <a:cs typeface="Trebuchet MS"/>
            </a:endParaRPr>
          </a:p>
          <a:p>
            <a:pPr marL="570230" lvl="1" indent="-214629">
              <a:lnSpc>
                <a:spcPct val="100000"/>
              </a:lnSpc>
              <a:spcBef>
                <a:spcPts val="40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570230" algn="l"/>
              </a:tabLst>
            </a:pP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etc.</a:t>
            </a:r>
            <a:endParaRPr sz="1500">
              <a:latin typeface="Trebuchet MS"/>
              <a:cs typeface="Trebuchet MS"/>
            </a:endParaRPr>
          </a:p>
          <a:p>
            <a:pPr marL="318770" marR="332105" indent="-306070">
              <a:lnSpc>
                <a:spcPct val="68900"/>
              </a:lnSpc>
              <a:spcBef>
                <a:spcPts val="107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90" dirty="0">
                <a:solidFill>
                  <a:srgbClr val="FF0000"/>
                </a:solidFill>
                <a:latin typeface="Arial MT"/>
                <a:cs typeface="Arial MT"/>
              </a:rPr>
              <a:t>Problem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: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Arial MT"/>
                <a:cs typeface="Arial MT"/>
              </a:rPr>
              <a:t>decide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212745"/>
                </a:solidFill>
                <a:latin typeface="Arial MT"/>
                <a:cs typeface="Arial MT"/>
              </a:rPr>
              <a:t>whether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an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Arial MT"/>
                <a:cs typeface="Arial MT"/>
              </a:rPr>
              <a:t>application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should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be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approved,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212745"/>
                </a:solidFill>
                <a:latin typeface="Arial MT"/>
                <a:cs typeface="Arial MT"/>
              </a:rPr>
              <a:t>or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212745"/>
                </a:solidFill>
                <a:latin typeface="Arial MT"/>
                <a:cs typeface="Arial MT"/>
              </a:rPr>
              <a:t>to </a:t>
            </a:r>
            <a:r>
              <a:rPr sz="1800" spc="-484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classify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applications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into </a:t>
            </a:r>
            <a:r>
              <a:rPr sz="1800" spc="15" dirty="0">
                <a:solidFill>
                  <a:srgbClr val="212745"/>
                </a:solidFill>
                <a:latin typeface="Arial MT"/>
                <a:cs typeface="Arial MT"/>
              </a:rPr>
              <a:t>two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categories,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3333CC"/>
                </a:solidFill>
                <a:latin typeface="Arial MT"/>
                <a:cs typeface="Arial MT"/>
              </a:rPr>
              <a:t>approved</a:t>
            </a:r>
            <a:r>
              <a:rPr sz="1800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1800" spc="-145" dirty="0">
                <a:solidFill>
                  <a:srgbClr val="212745"/>
                </a:solidFill>
                <a:latin typeface="Arial MT"/>
                <a:cs typeface="Arial MT"/>
              </a:rPr>
              <a:t>and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333CC"/>
                </a:solidFill>
                <a:latin typeface="Arial MT"/>
                <a:cs typeface="Arial MT"/>
              </a:rPr>
              <a:t>not</a:t>
            </a:r>
            <a:r>
              <a:rPr sz="1800" spc="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3333CC"/>
                </a:solidFill>
                <a:latin typeface="Arial MT"/>
                <a:cs typeface="Arial MT"/>
              </a:rPr>
              <a:t>approved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55" dirty="0">
                <a:solidFill>
                  <a:srgbClr val="FFFFFF"/>
                </a:solidFill>
                <a:latin typeface="Trebuchet MS"/>
                <a:cs typeface="Trebuchet MS"/>
              </a:rPr>
              <a:t>EAR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16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3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6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b="0" spc="4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26442" y="2160523"/>
            <a:ext cx="6957695" cy="290893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94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Like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35" dirty="0">
                <a:solidFill>
                  <a:srgbClr val="212745"/>
                </a:solidFill>
                <a:latin typeface="Arial MT"/>
                <a:cs typeface="Arial MT"/>
              </a:rPr>
              <a:t>human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learning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from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past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experiences.</a:t>
            </a:r>
            <a:endParaRPr sz="1800">
              <a:latin typeface="Arial MT"/>
              <a:cs typeface="Arial MT"/>
            </a:endParaRPr>
          </a:p>
          <a:p>
            <a:pPr marL="318770" indent="-306070">
              <a:lnSpc>
                <a:spcPct val="100000"/>
              </a:lnSpc>
              <a:spcBef>
                <a:spcPts val="84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Arial MT"/>
                <a:cs typeface="Arial MT"/>
              </a:rPr>
              <a:t>computer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Arial MT"/>
                <a:cs typeface="Arial MT"/>
              </a:rPr>
              <a:t>does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not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have </a:t>
            </a:r>
            <a:r>
              <a:rPr sz="1800" spc="-60" dirty="0">
                <a:solidFill>
                  <a:srgbClr val="212745"/>
                </a:solidFill>
                <a:latin typeface="Arial MT"/>
                <a:cs typeface="Arial MT"/>
              </a:rPr>
              <a:t>“experiences”.</a:t>
            </a:r>
            <a:endParaRPr sz="1800">
              <a:latin typeface="Arial MT"/>
              <a:cs typeface="Arial MT"/>
            </a:endParaRPr>
          </a:p>
          <a:p>
            <a:pPr marL="318770" marR="572770" indent="-306070">
              <a:lnSpc>
                <a:spcPts val="1900"/>
              </a:lnSpc>
              <a:spcBef>
                <a:spcPts val="112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dirty="0">
                <a:solidFill>
                  <a:srgbClr val="3333CC"/>
                </a:solidFill>
                <a:latin typeface="Arial MT"/>
                <a:cs typeface="Arial MT"/>
              </a:rPr>
              <a:t>A </a:t>
            </a:r>
            <a:r>
              <a:rPr sz="1800" spc="-50" dirty="0">
                <a:solidFill>
                  <a:srgbClr val="3333CC"/>
                </a:solidFill>
                <a:latin typeface="Arial MT"/>
                <a:cs typeface="Arial MT"/>
              </a:rPr>
              <a:t>computer </a:t>
            </a:r>
            <a:r>
              <a:rPr sz="1800" spc="-120" dirty="0">
                <a:solidFill>
                  <a:srgbClr val="3333CC"/>
                </a:solidFill>
                <a:latin typeface="Arial MT"/>
                <a:cs typeface="Arial MT"/>
              </a:rPr>
              <a:t>system</a:t>
            </a:r>
            <a:r>
              <a:rPr sz="1800" spc="-114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1800" spc="-100" dirty="0">
                <a:solidFill>
                  <a:srgbClr val="3333CC"/>
                </a:solidFill>
                <a:latin typeface="Arial MT"/>
                <a:cs typeface="Arial MT"/>
              </a:rPr>
              <a:t>learns </a:t>
            </a:r>
            <a:r>
              <a:rPr sz="1800" spc="-30" dirty="0">
                <a:solidFill>
                  <a:srgbClr val="3333CC"/>
                </a:solidFill>
                <a:latin typeface="Arial MT"/>
                <a:cs typeface="Arial MT"/>
              </a:rPr>
              <a:t>from </a:t>
            </a:r>
            <a:r>
              <a:rPr sz="1800" spc="-120" dirty="0">
                <a:solidFill>
                  <a:srgbClr val="3333CC"/>
                </a:solidFill>
                <a:latin typeface="Arial MT"/>
                <a:cs typeface="Arial MT"/>
              </a:rPr>
              <a:t>data, </a:t>
            </a:r>
            <a:r>
              <a:rPr sz="1800" spc="-65" dirty="0">
                <a:solidFill>
                  <a:srgbClr val="212745"/>
                </a:solidFill>
                <a:latin typeface="Arial MT"/>
                <a:cs typeface="Arial MT"/>
              </a:rPr>
              <a:t>which </a:t>
            </a:r>
            <a:r>
              <a:rPr sz="1800" spc="-70" dirty="0">
                <a:solidFill>
                  <a:srgbClr val="212745"/>
                </a:solidFill>
                <a:latin typeface="Arial MT"/>
                <a:cs typeface="Arial MT"/>
              </a:rPr>
              <a:t>represent </a:t>
            </a:r>
            <a:r>
              <a:rPr sz="1800" spc="-125" dirty="0">
                <a:solidFill>
                  <a:srgbClr val="212745"/>
                </a:solidFill>
                <a:latin typeface="Arial MT"/>
                <a:cs typeface="Arial MT"/>
              </a:rPr>
              <a:t>some </a:t>
            </a:r>
            <a:r>
              <a:rPr sz="1800" spc="-65" dirty="0">
                <a:solidFill>
                  <a:srgbClr val="212745"/>
                </a:solidFill>
                <a:latin typeface="Arial MT"/>
                <a:cs typeface="Arial MT"/>
              </a:rPr>
              <a:t>“past </a:t>
            </a:r>
            <a:r>
              <a:rPr sz="1800" spc="-49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80" dirty="0">
                <a:solidFill>
                  <a:srgbClr val="212745"/>
                </a:solidFill>
                <a:latin typeface="Arial MT"/>
                <a:cs typeface="Arial MT"/>
              </a:rPr>
              <a:t>xpe</a:t>
            </a:r>
            <a:r>
              <a:rPr sz="1800" spc="10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114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22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165" dirty="0">
                <a:solidFill>
                  <a:srgbClr val="212745"/>
                </a:solidFill>
                <a:latin typeface="Arial MT"/>
                <a:cs typeface="Arial MT"/>
              </a:rPr>
              <a:t>”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6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pp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m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n.</a:t>
            </a:r>
            <a:endParaRPr sz="1800">
              <a:latin typeface="Arial MT"/>
              <a:cs typeface="Arial MT"/>
            </a:endParaRPr>
          </a:p>
          <a:p>
            <a:pPr marL="318770" marR="5080" indent="-306070" algn="just">
              <a:lnSpc>
                <a:spcPct val="90000"/>
              </a:lnSpc>
              <a:spcBef>
                <a:spcPts val="103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770" algn="l"/>
              </a:tabLst>
            </a:pPr>
            <a:r>
              <a:rPr sz="1800" spc="85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ur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75" dirty="0">
                <a:solidFill>
                  <a:srgbClr val="FF0000"/>
                </a:solidFill>
                <a:latin typeface="Arial MT"/>
                <a:cs typeface="Arial MT"/>
              </a:rPr>
              <a:t>f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o</a:t>
            </a:r>
            <a:r>
              <a:rPr sz="1800" spc="-120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1800" spc="-165" dirty="0">
                <a:solidFill>
                  <a:srgbClr val="FF0000"/>
                </a:solidFill>
                <a:latin typeface="Arial MT"/>
                <a:cs typeface="Arial MT"/>
              </a:rPr>
              <a:t>u</a:t>
            </a:r>
            <a:r>
              <a:rPr sz="1800" spc="-160" dirty="0">
                <a:solidFill>
                  <a:srgbClr val="FF0000"/>
                </a:solidFill>
                <a:latin typeface="Arial MT"/>
                <a:cs typeface="Arial MT"/>
              </a:rPr>
              <a:t>s</a:t>
            </a:r>
            <a:r>
              <a:rPr sz="1800" spc="-110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1800" spc="-1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105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35" dirty="0">
                <a:solidFill>
                  <a:srgbClr val="3333CC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3333CC"/>
                </a:solidFill>
                <a:latin typeface="Arial MT"/>
                <a:cs typeface="Arial MT"/>
              </a:rPr>
              <a:t>t</a:t>
            </a:r>
            <a:r>
              <a:rPr sz="1800" spc="-245" dirty="0">
                <a:solidFill>
                  <a:srgbClr val="3333CC"/>
                </a:solidFill>
                <a:latin typeface="Arial MT"/>
                <a:cs typeface="Arial MT"/>
              </a:rPr>
              <a:t>a</a:t>
            </a:r>
            <a:r>
              <a:rPr sz="1800" spc="105" dirty="0">
                <a:solidFill>
                  <a:srgbClr val="3333CC"/>
                </a:solidFill>
                <a:latin typeface="Arial MT"/>
                <a:cs typeface="Arial MT"/>
              </a:rPr>
              <a:t>r</a:t>
            </a:r>
            <a:r>
              <a:rPr sz="1800" spc="-245" dirty="0">
                <a:solidFill>
                  <a:srgbClr val="3333CC"/>
                </a:solidFill>
                <a:latin typeface="Arial MT"/>
                <a:cs typeface="Arial MT"/>
              </a:rPr>
              <a:t>g</a:t>
            </a:r>
            <a:r>
              <a:rPr sz="1800" spc="-140" dirty="0">
                <a:solidFill>
                  <a:srgbClr val="3333CC"/>
                </a:solidFill>
                <a:latin typeface="Arial MT"/>
                <a:cs typeface="Arial MT"/>
              </a:rPr>
              <a:t>e</a:t>
            </a:r>
            <a:r>
              <a:rPr sz="1800" spc="95" dirty="0">
                <a:solidFill>
                  <a:srgbClr val="3333CC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3333CC"/>
                </a:solidFill>
                <a:latin typeface="Arial MT"/>
                <a:cs typeface="Arial MT"/>
              </a:rPr>
              <a:t>fun</a:t>
            </a:r>
            <a:r>
              <a:rPr sz="1800" spc="-105" dirty="0">
                <a:solidFill>
                  <a:srgbClr val="3333CC"/>
                </a:solidFill>
                <a:latin typeface="Arial MT"/>
                <a:cs typeface="Arial MT"/>
              </a:rPr>
              <a:t>c</a:t>
            </a:r>
            <a:r>
              <a:rPr sz="1800" spc="95" dirty="0">
                <a:solidFill>
                  <a:srgbClr val="3333CC"/>
                </a:solidFill>
                <a:latin typeface="Arial MT"/>
                <a:cs typeface="Arial MT"/>
              </a:rPr>
              <a:t>t</a:t>
            </a:r>
            <a:r>
              <a:rPr sz="1800" spc="-5" dirty="0">
                <a:solidFill>
                  <a:srgbClr val="3333CC"/>
                </a:solidFill>
                <a:latin typeface="Arial MT"/>
                <a:cs typeface="Arial MT"/>
              </a:rPr>
              <a:t>i</a:t>
            </a:r>
            <a:r>
              <a:rPr sz="1800" spc="-20" dirty="0">
                <a:solidFill>
                  <a:srgbClr val="3333CC"/>
                </a:solidFill>
                <a:latin typeface="Arial MT"/>
                <a:cs typeface="Arial MT"/>
              </a:rPr>
              <a:t>o</a:t>
            </a:r>
            <a:r>
              <a:rPr sz="1800" spc="-105" dirty="0">
                <a:solidFill>
                  <a:srgbClr val="3333CC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h</a:t>
            </a:r>
            <a:r>
              <a:rPr sz="1800" spc="-180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be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65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800" spc="-16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8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o 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p</a:t>
            </a:r>
            <a:r>
              <a:rPr sz="1800" spc="-4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d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i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he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v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ue</a:t>
            </a:r>
            <a:r>
              <a:rPr sz="1800" spc="-150" dirty="0">
                <a:solidFill>
                  <a:srgbClr val="212745"/>
                </a:solidFill>
                <a:latin typeface="Arial MT"/>
                <a:cs typeface="Arial MT"/>
              </a:rPr>
              <a:t>s  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of </a:t>
            </a:r>
            <a:r>
              <a:rPr sz="1800" spc="-235" dirty="0">
                <a:solidFill>
                  <a:srgbClr val="212745"/>
                </a:solidFill>
                <a:latin typeface="Arial MT"/>
                <a:cs typeface="Arial MT"/>
              </a:rPr>
              <a:t>a </a:t>
            </a:r>
            <a:r>
              <a:rPr sz="1800" spc="-70" dirty="0">
                <a:solidFill>
                  <a:srgbClr val="212745"/>
                </a:solidFill>
                <a:latin typeface="Arial MT"/>
                <a:cs typeface="Arial MT"/>
              </a:rPr>
              <a:t>discrete </a:t>
            </a:r>
            <a:r>
              <a:rPr sz="1800" spc="-160" dirty="0">
                <a:solidFill>
                  <a:srgbClr val="212745"/>
                </a:solidFill>
                <a:latin typeface="Arial MT"/>
                <a:cs typeface="Arial MT"/>
              </a:rPr>
              <a:t>class </a:t>
            </a:r>
            <a:r>
              <a:rPr sz="1800" spc="-25" dirty="0">
                <a:solidFill>
                  <a:srgbClr val="212745"/>
                </a:solidFill>
                <a:latin typeface="Arial MT"/>
                <a:cs typeface="Arial MT"/>
              </a:rPr>
              <a:t>attribute, </a:t>
            </a:r>
            <a:r>
              <a:rPr sz="1800" spc="-135" dirty="0">
                <a:solidFill>
                  <a:srgbClr val="212745"/>
                </a:solidFill>
                <a:latin typeface="Arial MT"/>
                <a:cs typeface="Arial MT"/>
              </a:rPr>
              <a:t>e.g., </a:t>
            </a:r>
            <a:r>
              <a:rPr sz="1800" spc="-105" dirty="0">
                <a:solidFill>
                  <a:srgbClr val="3333CC"/>
                </a:solidFill>
                <a:latin typeface="Arial MT"/>
                <a:cs typeface="Arial MT"/>
              </a:rPr>
              <a:t>approve </a:t>
            </a:r>
            <a:r>
              <a:rPr sz="1800" spc="45" dirty="0">
                <a:solidFill>
                  <a:srgbClr val="212745"/>
                </a:solidFill>
                <a:latin typeface="Arial MT"/>
                <a:cs typeface="Arial MT"/>
              </a:rPr>
              <a:t>or </a:t>
            </a:r>
            <a:r>
              <a:rPr sz="1800" spc="-75" dirty="0">
                <a:solidFill>
                  <a:srgbClr val="3333CC"/>
                </a:solidFill>
                <a:latin typeface="Arial MT"/>
                <a:cs typeface="Arial MT"/>
              </a:rPr>
              <a:t>not-approved</a:t>
            </a:r>
            <a:r>
              <a:rPr sz="1800" spc="-75" dirty="0">
                <a:solidFill>
                  <a:srgbClr val="212745"/>
                </a:solidFill>
                <a:latin typeface="Arial MT"/>
                <a:cs typeface="Arial MT"/>
              </a:rPr>
              <a:t>, </a:t>
            </a:r>
            <a:r>
              <a:rPr sz="1800" spc="-145" dirty="0">
                <a:solidFill>
                  <a:srgbClr val="212745"/>
                </a:solidFill>
                <a:latin typeface="Arial MT"/>
                <a:cs typeface="Arial MT"/>
              </a:rPr>
              <a:t>and </a:t>
            </a:r>
            <a:r>
              <a:rPr sz="1800" spc="-70" dirty="0">
                <a:solidFill>
                  <a:srgbClr val="3333CC"/>
                </a:solidFill>
                <a:latin typeface="Arial MT"/>
                <a:cs typeface="Arial MT"/>
              </a:rPr>
              <a:t>high-risk </a:t>
            </a:r>
            <a:r>
              <a:rPr sz="1800" spc="-6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212745"/>
                </a:solidFill>
                <a:latin typeface="Arial MT"/>
                <a:cs typeface="Arial MT"/>
              </a:rPr>
              <a:t>or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3333CC"/>
                </a:solidFill>
                <a:latin typeface="Arial MT"/>
                <a:cs typeface="Arial MT"/>
              </a:rPr>
              <a:t>low</a:t>
            </a:r>
            <a:r>
              <a:rPr sz="1800" spc="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3333CC"/>
                </a:solidFill>
                <a:latin typeface="Arial MT"/>
                <a:cs typeface="Arial MT"/>
              </a:rPr>
              <a:t>risk</a:t>
            </a:r>
            <a:r>
              <a:rPr sz="1800" spc="-50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318770" marR="590550" indent="-306070">
              <a:lnSpc>
                <a:spcPts val="1920"/>
              </a:lnSpc>
              <a:spcBef>
                <a:spcPts val="110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85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Arial MT"/>
                <a:cs typeface="Arial MT"/>
              </a:rPr>
              <a:t>task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is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80" dirty="0">
                <a:solidFill>
                  <a:srgbClr val="212745"/>
                </a:solidFill>
                <a:latin typeface="Arial MT"/>
                <a:cs typeface="Arial MT"/>
              </a:rPr>
              <a:t>commonly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Arial MT"/>
                <a:cs typeface="Arial MT"/>
              </a:rPr>
              <a:t>called: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14" dirty="0">
                <a:solidFill>
                  <a:srgbClr val="FF0000"/>
                </a:solidFill>
                <a:latin typeface="Arial MT"/>
                <a:cs typeface="Arial MT"/>
              </a:rPr>
              <a:t>Supervised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FF0000"/>
                </a:solidFill>
                <a:latin typeface="Arial MT"/>
                <a:cs typeface="Arial MT"/>
              </a:rPr>
              <a:t>learning</a:t>
            </a:r>
            <a:r>
              <a:rPr sz="1800" spc="-95" dirty="0">
                <a:solidFill>
                  <a:srgbClr val="212745"/>
                </a:solidFill>
                <a:latin typeface="Arial MT"/>
                <a:cs typeface="Arial MT"/>
              </a:rPr>
              <a:t>,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FF0000"/>
                </a:solidFill>
                <a:latin typeface="Arial MT"/>
                <a:cs typeface="Arial MT"/>
              </a:rPr>
              <a:t>classification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,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212745"/>
                </a:solidFill>
                <a:latin typeface="Arial MT"/>
                <a:cs typeface="Arial MT"/>
              </a:rPr>
              <a:t>or </a:t>
            </a:r>
            <a:r>
              <a:rPr sz="1800" spc="-484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70" dirty="0">
                <a:solidFill>
                  <a:srgbClr val="FF0000"/>
                </a:solidFill>
                <a:latin typeface="Arial MT"/>
                <a:cs typeface="Arial MT"/>
              </a:rPr>
              <a:t>inductive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FF0000"/>
                </a:solidFill>
                <a:latin typeface="Arial MT"/>
                <a:cs typeface="Arial MT"/>
              </a:rPr>
              <a:t>learning.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2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3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0" spc="-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0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7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0" spc="2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21832" y="2876803"/>
            <a:ext cx="7733030" cy="23088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6235" marR="43180" indent="-306070">
              <a:lnSpc>
                <a:spcPct val="102200"/>
              </a:lnSpc>
              <a:spcBef>
                <a:spcPts val="5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56235" algn="l"/>
                <a:tab pos="356870" algn="l"/>
              </a:tabLst>
            </a:pPr>
            <a:r>
              <a:rPr sz="1800" spc="-90" dirty="0">
                <a:solidFill>
                  <a:srgbClr val="FF0000"/>
                </a:solidFill>
                <a:latin typeface="Arial MT"/>
                <a:cs typeface="Arial MT"/>
              </a:rPr>
              <a:t>Data:</a:t>
            </a:r>
            <a:r>
              <a:rPr sz="1800" spc="1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A 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set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5" dirty="0">
                <a:solidFill>
                  <a:srgbClr val="212745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data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60" dirty="0">
                <a:solidFill>
                  <a:srgbClr val="212745"/>
                </a:solidFill>
                <a:latin typeface="Arial MT"/>
                <a:cs typeface="Arial MT"/>
              </a:rPr>
              <a:t>records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Arial MT"/>
                <a:cs typeface="Arial MT"/>
              </a:rPr>
              <a:t>(also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Arial MT"/>
                <a:cs typeface="Arial MT"/>
              </a:rPr>
              <a:t>called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examples,</a:t>
            </a:r>
            <a:r>
              <a:rPr sz="1800" spc="-17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14" dirty="0">
                <a:solidFill>
                  <a:srgbClr val="212745"/>
                </a:solidFill>
                <a:latin typeface="Arial MT"/>
                <a:cs typeface="Arial MT"/>
              </a:rPr>
              <a:t>instances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212745"/>
                </a:solidFill>
                <a:latin typeface="Arial MT"/>
                <a:cs typeface="Arial MT"/>
              </a:rPr>
              <a:t>or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60" dirty="0">
                <a:solidFill>
                  <a:srgbClr val="212745"/>
                </a:solidFill>
                <a:latin typeface="Arial MT"/>
                <a:cs typeface="Arial MT"/>
              </a:rPr>
              <a:t>cases)</a:t>
            </a:r>
            <a:r>
              <a:rPr sz="1800" spc="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described </a:t>
            </a:r>
            <a:r>
              <a:rPr sz="1800" spc="-484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30" dirty="0">
                <a:solidFill>
                  <a:srgbClr val="212745"/>
                </a:solidFill>
                <a:latin typeface="Arial MT"/>
                <a:cs typeface="Arial MT"/>
              </a:rPr>
              <a:t>by</a:t>
            </a:r>
            <a:endParaRPr sz="1800">
              <a:latin typeface="Arial MT"/>
              <a:cs typeface="Arial MT"/>
            </a:endParaRPr>
          </a:p>
          <a:p>
            <a:pPr marL="608330" lvl="1" indent="-214629">
              <a:lnSpc>
                <a:spcPct val="100000"/>
              </a:lnSpc>
              <a:spcBef>
                <a:spcPts val="95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08330" algn="l"/>
              </a:tabLst>
            </a:pPr>
            <a:r>
              <a:rPr sz="1500" i="1" spc="-70" dirty="0">
                <a:solidFill>
                  <a:srgbClr val="3333CC"/>
                </a:solidFill>
                <a:latin typeface="Trebuchet MS"/>
                <a:cs typeface="Trebuchet MS"/>
              </a:rPr>
              <a:t>k</a:t>
            </a:r>
            <a:r>
              <a:rPr sz="1500" i="1" spc="-40" dirty="0">
                <a:solidFill>
                  <a:srgbClr val="3333CC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3333CC"/>
                </a:solidFill>
                <a:latin typeface="Trebuchet MS"/>
                <a:cs typeface="Trebuchet MS"/>
              </a:rPr>
              <a:t>a</a:t>
            </a:r>
            <a:r>
              <a:rPr sz="1500" spc="-100" dirty="0">
                <a:solidFill>
                  <a:srgbClr val="3333CC"/>
                </a:solidFill>
                <a:latin typeface="Trebuchet MS"/>
                <a:cs typeface="Trebuchet MS"/>
              </a:rPr>
              <a:t>tt</a:t>
            </a:r>
            <a:r>
              <a:rPr sz="1500" spc="15" dirty="0">
                <a:solidFill>
                  <a:srgbClr val="3333CC"/>
                </a:solidFill>
                <a:latin typeface="Trebuchet MS"/>
                <a:cs typeface="Trebuchet MS"/>
              </a:rPr>
              <a:t>r</a:t>
            </a:r>
            <a:r>
              <a:rPr sz="1500" spc="-105" dirty="0">
                <a:solidFill>
                  <a:srgbClr val="3333CC"/>
                </a:solidFill>
                <a:latin typeface="Trebuchet MS"/>
                <a:cs typeface="Trebuchet MS"/>
              </a:rPr>
              <a:t>i</a:t>
            </a:r>
            <a:r>
              <a:rPr sz="1500" spc="-85" dirty="0">
                <a:solidFill>
                  <a:srgbClr val="3333CC"/>
                </a:solidFill>
                <a:latin typeface="Trebuchet MS"/>
                <a:cs typeface="Trebuchet MS"/>
              </a:rPr>
              <a:t>but</a:t>
            </a:r>
            <a:r>
              <a:rPr sz="1500" spc="-110" dirty="0">
                <a:solidFill>
                  <a:srgbClr val="3333CC"/>
                </a:solidFill>
                <a:latin typeface="Trebuchet MS"/>
                <a:cs typeface="Trebuchet MS"/>
              </a:rPr>
              <a:t>e</a:t>
            </a:r>
            <a:r>
              <a:rPr sz="1500" spc="-35" dirty="0">
                <a:solidFill>
                  <a:srgbClr val="3333CC"/>
                </a:solidFill>
                <a:latin typeface="Trebuchet MS"/>
                <a:cs typeface="Trebuchet MS"/>
              </a:rPr>
              <a:t>s</a:t>
            </a:r>
            <a:r>
              <a:rPr sz="1500" spc="-225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spc="-13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7" baseline="-16666" dirty="0">
                <a:solidFill>
                  <a:srgbClr val="212745"/>
                </a:solidFill>
                <a:latin typeface="Trebuchet MS"/>
                <a:cs typeface="Trebuchet MS"/>
              </a:rPr>
              <a:t>1</a:t>
            </a:r>
            <a:r>
              <a:rPr sz="1500" spc="-225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spc="-13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7" baseline="-16666" dirty="0">
                <a:solidFill>
                  <a:srgbClr val="212745"/>
                </a:solidFill>
                <a:latin typeface="Trebuchet MS"/>
                <a:cs typeface="Trebuchet MS"/>
              </a:rPr>
              <a:t>2</a:t>
            </a:r>
            <a:r>
              <a:rPr sz="1500" spc="-225" dirty="0">
                <a:solidFill>
                  <a:srgbClr val="212745"/>
                </a:solidFill>
                <a:latin typeface="Trebuchet MS"/>
                <a:cs typeface="Trebuchet MS"/>
              </a:rPr>
              <a:t>,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395" dirty="0">
                <a:solidFill>
                  <a:srgbClr val="212745"/>
                </a:solidFill>
                <a:latin typeface="Trebuchet MS"/>
                <a:cs typeface="Trebuchet MS"/>
              </a:rPr>
              <a:t>…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i="1" spc="-13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i="1" spc="-75" baseline="-16666" dirty="0">
                <a:solidFill>
                  <a:srgbClr val="212745"/>
                </a:solidFill>
                <a:latin typeface="Trebuchet MS"/>
                <a:cs typeface="Trebuchet MS"/>
              </a:rPr>
              <a:t>k</a:t>
            </a:r>
            <a:r>
              <a:rPr sz="1500" spc="-225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500">
              <a:latin typeface="Trebuchet MS"/>
              <a:cs typeface="Trebuchet MS"/>
            </a:endParaRPr>
          </a:p>
          <a:p>
            <a:pPr marL="608330" lvl="1" indent="-214629">
              <a:lnSpc>
                <a:spcPct val="100000"/>
              </a:lnSpc>
              <a:spcBef>
                <a:spcPts val="98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08330" algn="l"/>
              </a:tabLst>
            </a:pPr>
            <a:r>
              <a:rPr sz="1500" spc="-150" dirty="0">
                <a:solidFill>
                  <a:srgbClr val="3333CC"/>
                </a:solidFill>
                <a:latin typeface="Trebuchet MS"/>
                <a:cs typeface="Trebuchet MS"/>
              </a:rPr>
              <a:t>a</a:t>
            </a:r>
            <a:r>
              <a:rPr sz="1500" spc="-40" dirty="0">
                <a:solidFill>
                  <a:srgbClr val="3333CC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3333CC"/>
                </a:solidFill>
                <a:latin typeface="Trebuchet MS"/>
                <a:cs typeface="Trebuchet MS"/>
              </a:rPr>
              <a:t>class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: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Each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example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12745"/>
                </a:solidFill>
                <a:latin typeface="Trebuchet MS"/>
                <a:cs typeface="Trebuchet MS"/>
              </a:rPr>
              <a:t>labelled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pre-defined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class.</a:t>
            </a:r>
            <a:endParaRPr sz="1500">
              <a:latin typeface="Trebuchet MS"/>
              <a:cs typeface="Trebuchet MS"/>
            </a:endParaRPr>
          </a:p>
          <a:p>
            <a:pPr marL="393700">
              <a:lnSpc>
                <a:spcPct val="100000"/>
              </a:lnSpc>
              <a:spcBef>
                <a:spcPts val="1010"/>
              </a:spcBef>
            </a:pPr>
            <a:r>
              <a:rPr sz="1400" spc="-525" dirty="0">
                <a:solidFill>
                  <a:srgbClr val="5ECCF3"/>
                </a:solidFill>
                <a:latin typeface="Cambria"/>
                <a:cs typeface="Cambria"/>
              </a:rPr>
              <a:t>◾</a:t>
            </a:r>
            <a:endParaRPr sz="1400">
              <a:latin typeface="Cambria"/>
              <a:cs typeface="Cambria"/>
            </a:endParaRPr>
          </a:p>
          <a:p>
            <a:pPr marL="356235" marR="153670" indent="-306070">
              <a:lnSpc>
                <a:spcPts val="2110"/>
              </a:lnSpc>
              <a:spcBef>
                <a:spcPts val="122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56235" algn="l"/>
                <a:tab pos="356870" algn="l"/>
              </a:tabLst>
            </a:pPr>
            <a:r>
              <a:rPr sz="1800" spc="-90" dirty="0">
                <a:solidFill>
                  <a:srgbClr val="FF0000"/>
                </a:solidFill>
                <a:latin typeface="Arial MT"/>
                <a:cs typeface="Arial MT"/>
              </a:rPr>
              <a:t>Goal:</a:t>
            </a:r>
            <a:r>
              <a:rPr sz="1800" spc="1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75" dirty="0">
                <a:solidFill>
                  <a:srgbClr val="212745"/>
                </a:solidFill>
                <a:latin typeface="Arial MT"/>
                <a:cs typeface="Arial MT"/>
              </a:rPr>
              <a:t>learn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3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3333CC"/>
                </a:solidFill>
                <a:latin typeface="Arial MT"/>
                <a:cs typeface="Arial MT"/>
              </a:rPr>
              <a:t>classification</a:t>
            </a:r>
            <a:r>
              <a:rPr sz="1800" spc="-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1800" spc="-75" dirty="0">
                <a:solidFill>
                  <a:srgbClr val="3333CC"/>
                </a:solidFill>
                <a:latin typeface="Arial MT"/>
                <a:cs typeface="Arial MT"/>
              </a:rPr>
              <a:t>model</a:t>
            </a:r>
            <a:r>
              <a:rPr sz="1800" spc="10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from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212745"/>
                </a:solidFill>
                <a:latin typeface="Arial MT"/>
                <a:cs typeface="Arial MT"/>
              </a:rPr>
              <a:t>the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data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212745"/>
                </a:solidFill>
                <a:latin typeface="Arial MT"/>
                <a:cs typeface="Arial MT"/>
              </a:rPr>
              <a:t>that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55" dirty="0">
                <a:solidFill>
                  <a:srgbClr val="212745"/>
                </a:solidFill>
                <a:latin typeface="Arial MT"/>
                <a:cs typeface="Arial MT"/>
              </a:rPr>
              <a:t>can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be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used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45" dirty="0">
                <a:solidFill>
                  <a:srgbClr val="212745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212745"/>
                </a:solidFill>
                <a:latin typeface="Arial MT"/>
                <a:cs typeface="Arial MT"/>
              </a:rPr>
              <a:t>predict </a:t>
            </a:r>
            <a:r>
              <a:rPr sz="1800" spc="-484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he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l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220" dirty="0">
                <a:solidFill>
                  <a:srgbClr val="212745"/>
                </a:solidFill>
                <a:latin typeface="Arial MT"/>
                <a:cs typeface="Arial MT"/>
              </a:rPr>
              <a:t>ss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21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-55" dirty="0">
                <a:solidFill>
                  <a:srgbClr val="212745"/>
                </a:solidFill>
                <a:latin typeface="Arial MT"/>
                <a:cs typeface="Arial MT"/>
              </a:rPr>
              <a:t>f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15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10" dirty="0">
                <a:solidFill>
                  <a:srgbClr val="212745"/>
                </a:solidFill>
                <a:latin typeface="Arial MT"/>
                <a:cs typeface="Arial MT"/>
              </a:rPr>
              <a:t>w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12745"/>
                </a:solidFill>
                <a:latin typeface="Arial MT"/>
                <a:cs typeface="Arial MT"/>
              </a:rPr>
              <a:t>(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fut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u</a:t>
            </a:r>
            <a:r>
              <a:rPr sz="1800" spc="-4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,</a:t>
            </a:r>
            <a:r>
              <a:rPr sz="1800" spc="-17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o</a:t>
            </a:r>
            <a:r>
              <a:rPr sz="1800" spc="110" dirty="0">
                <a:solidFill>
                  <a:srgbClr val="212745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22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20" dirty="0">
                <a:solidFill>
                  <a:srgbClr val="212745"/>
                </a:solidFill>
                <a:latin typeface="Arial MT"/>
                <a:cs typeface="Arial MT"/>
              </a:rPr>
              <a:t>)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22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22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5" dirty="0">
                <a:solidFill>
                  <a:srgbClr val="212745"/>
                </a:solidFill>
                <a:latin typeface="Arial MT"/>
                <a:cs typeface="Arial MT"/>
              </a:rPr>
              <a:t>/i</a:t>
            </a:r>
            <a:r>
              <a:rPr sz="1800" spc="-165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16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95" dirty="0">
                <a:solidFill>
                  <a:srgbClr val="212745"/>
                </a:solidFill>
                <a:latin typeface="Arial MT"/>
                <a:cs typeface="Arial MT"/>
              </a:rPr>
              <a:t>t</a:t>
            </a:r>
            <a:r>
              <a:rPr sz="1800" spc="-245" dirty="0">
                <a:solidFill>
                  <a:srgbClr val="212745"/>
                </a:solidFill>
                <a:latin typeface="Arial MT"/>
                <a:cs typeface="Arial MT"/>
              </a:rPr>
              <a:t>a</a:t>
            </a:r>
            <a:r>
              <a:rPr sz="1800" spc="-114" dirty="0">
                <a:solidFill>
                  <a:srgbClr val="212745"/>
                </a:solidFill>
                <a:latin typeface="Arial MT"/>
                <a:cs typeface="Arial MT"/>
              </a:rPr>
              <a:t>n</a:t>
            </a: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c</a:t>
            </a:r>
            <a:r>
              <a:rPr sz="1800" spc="-140" dirty="0">
                <a:solidFill>
                  <a:srgbClr val="212745"/>
                </a:solidFill>
                <a:latin typeface="Arial MT"/>
                <a:cs typeface="Arial MT"/>
              </a:rPr>
              <a:t>e</a:t>
            </a:r>
            <a:r>
              <a:rPr sz="1800" spc="-220" dirty="0">
                <a:solidFill>
                  <a:srgbClr val="212745"/>
                </a:solidFill>
                <a:latin typeface="Arial MT"/>
                <a:cs typeface="Arial MT"/>
              </a:rPr>
              <a:t>s</a:t>
            </a:r>
            <a:r>
              <a:rPr sz="1800" spc="-110" dirty="0">
                <a:solidFill>
                  <a:srgbClr val="212745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5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0" spc="17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1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0" spc="-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-260" dirty="0">
                <a:solidFill>
                  <a:srgbClr val="FFFFFF"/>
                </a:solidFill>
                <a:latin typeface="Trebuchet MS"/>
                <a:cs typeface="Trebuchet MS"/>
              </a:rPr>
              <a:t>E:</a:t>
            </a:r>
            <a:r>
              <a:rPr sz="2800" b="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2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21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35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29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2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-140" dirty="0">
                <a:solidFill>
                  <a:srgbClr val="FFFFFF"/>
                </a:solidFill>
                <a:latin typeface="Trebuchet MS"/>
                <a:cs typeface="Trebuchet MS"/>
              </a:rPr>
              <a:t>PP</a:t>
            </a:r>
            <a:r>
              <a:rPr sz="2800" b="0" spc="-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0" spc="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0" spc="-7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0" spc="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0" spc="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0" spc="2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0" spc="3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0" spc="-125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9655" y="2298499"/>
            <a:ext cx="5532738" cy="37880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19060" y="2025139"/>
            <a:ext cx="1231900" cy="190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70"/>
              </a:lnSpc>
            </a:pPr>
            <a:r>
              <a:rPr sz="1400" spc="-35" dirty="0">
                <a:latin typeface="Arial MT"/>
                <a:cs typeface="Arial MT"/>
              </a:rPr>
              <a:t>A</a:t>
            </a:r>
            <a:r>
              <a:rPr sz="1400" spc="-30" dirty="0">
                <a:latin typeface="Arial MT"/>
                <a:cs typeface="Arial MT"/>
              </a:rPr>
              <a:t>pp</a:t>
            </a:r>
            <a:r>
              <a:rPr sz="1400" spc="-20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ove</a:t>
            </a:r>
            <a:r>
              <a:rPr sz="1400" dirty="0">
                <a:latin typeface="Arial MT"/>
                <a:cs typeface="Arial MT"/>
              </a:rPr>
              <a:t>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o</a:t>
            </a:r>
            <a:r>
              <a:rPr sz="1400" dirty="0">
                <a:latin typeface="Arial MT"/>
                <a:cs typeface="Arial MT"/>
              </a:rPr>
              <a:t>r</a:t>
            </a:r>
            <a:r>
              <a:rPr sz="1400" spc="-30" dirty="0">
                <a:latin typeface="Arial MT"/>
                <a:cs typeface="Arial MT"/>
              </a:rPr>
              <a:t> no</a:t>
            </a:r>
            <a:r>
              <a:rPr sz="1400" dirty="0">
                <a:latin typeface="Arial MT"/>
                <a:cs typeface="Arial MT"/>
              </a:rPr>
              <a:t>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-15" dirty="0">
                <a:solidFill>
                  <a:srgbClr val="FFFFFF"/>
                </a:solidFill>
                <a:latin typeface="Trebuchet MS"/>
                <a:cs typeface="Trebuchet MS"/>
              </a:rPr>
              <a:t>SUPERVISED</a:t>
            </a:r>
            <a:r>
              <a:rPr sz="2800" b="0" spc="-4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145" dirty="0">
                <a:solidFill>
                  <a:srgbClr val="FFFFFF"/>
                </a:solidFill>
                <a:latin typeface="Trebuchet MS"/>
                <a:cs typeface="Trebuchet MS"/>
              </a:rPr>
              <a:t>VS.</a:t>
            </a:r>
            <a:r>
              <a:rPr sz="2800" b="0" spc="-3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35" dirty="0">
                <a:solidFill>
                  <a:srgbClr val="FFFFFF"/>
                </a:solidFill>
                <a:latin typeface="Trebuchet MS"/>
                <a:cs typeface="Trebuchet MS"/>
              </a:rPr>
              <a:t>UNSUPERVISED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25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6442" y="2358644"/>
            <a:ext cx="6797040" cy="26543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18770" marR="165100" indent="-306070">
              <a:lnSpc>
                <a:spcPts val="2020"/>
              </a:lnSpc>
              <a:spcBef>
                <a:spcPts val="280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114" dirty="0">
                <a:solidFill>
                  <a:srgbClr val="F83F24"/>
                </a:solidFill>
                <a:latin typeface="Arial MT"/>
                <a:cs typeface="Arial MT"/>
              </a:rPr>
              <a:t>Supervised</a:t>
            </a:r>
            <a:r>
              <a:rPr sz="1800" dirty="0">
                <a:solidFill>
                  <a:srgbClr val="F83F24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F83F24"/>
                </a:solidFill>
                <a:latin typeface="Arial MT"/>
                <a:cs typeface="Arial MT"/>
              </a:rPr>
              <a:t>learning:</a:t>
            </a:r>
            <a:r>
              <a:rPr sz="1800" spc="-170" dirty="0">
                <a:solidFill>
                  <a:srgbClr val="F83F24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classification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212745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50" dirty="0">
                <a:solidFill>
                  <a:srgbClr val="212745"/>
                </a:solidFill>
                <a:latin typeface="Arial MT"/>
                <a:cs typeface="Arial MT"/>
              </a:rPr>
              <a:t>seen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229" dirty="0">
                <a:solidFill>
                  <a:srgbClr val="212745"/>
                </a:solidFill>
                <a:latin typeface="Arial MT"/>
                <a:cs typeface="Arial MT"/>
              </a:rPr>
              <a:t>as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00" dirty="0">
                <a:solidFill>
                  <a:srgbClr val="212745"/>
                </a:solidFill>
                <a:latin typeface="Arial MT"/>
                <a:cs typeface="Arial MT"/>
              </a:rPr>
              <a:t>supervised</a:t>
            </a:r>
            <a:r>
              <a:rPr sz="1800" spc="5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212745"/>
                </a:solidFill>
                <a:latin typeface="Arial MT"/>
                <a:cs typeface="Arial MT"/>
              </a:rPr>
              <a:t>learning</a:t>
            </a:r>
            <a:r>
              <a:rPr sz="1800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212745"/>
                </a:solidFill>
                <a:latin typeface="Arial MT"/>
                <a:cs typeface="Arial MT"/>
              </a:rPr>
              <a:t>from </a:t>
            </a:r>
            <a:r>
              <a:rPr sz="1800" spc="-484" dirty="0">
                <a:solidFill>
                  <a:srgbClr val="212745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212745"/>
                </a:solidFill>
                <a:latin typeface="Arial MT"/>
                <a:cs typeface="Arial MT"/>
              </a:rPr>
              <a:t>examples.</a:t>
            </a:r>
            <a:endParaRPr sz="1800">
              <a:latin typeface="Arial MT"/>
              <a:cs typeface="Arial MT"/>
            </a:endParaRPr>
          </a:p>
          <a:p>
            <a:pPr marL="642620" marR="167640" lvl="1" indent="-306070">
              <a:lnSpc>
                <a:spcPts val="1610"/>
              </a:lnSpc>
              <a:spcBef>
                <a:spcPts val="90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65" dirty="0">
                <a:solidFill>
                  <a:srgbClr val="3333CC"/>
                </a:solidFill>
                <a:latin typeface="Trebuchet MS"/>
                <a:cs typeface="Trebuchet MS"/>
              </a:rPr>
              <a:t>Supervision</a:t>
            </a:r>
            <a:r>
              <a:rPr sz="1500" spc="-65" dirty="0">
                <a:solidFill>
                  <a:srgbClr val="212745"/>
                </a:solidFill>
                <a:latin typeface="Trebuchet MS"/>
                <a:cs typeface="Trebuchet MS"/>
              </a:rPr>
              <a:t>:The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(observations,</a:t>
            </a:r>
            <a:r>
              <a:rPr sz="1500" spc="-18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measurements,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etc.)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are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labeled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with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pre- </a:t>
            </a:r>
            <a:r>
              <a:rPr sz="1500" spc="-4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defined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classes.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It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like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that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9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“teacher”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gives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classes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(</a:t>
            </a:r>
            <a:r>
              <a:rPr sz="1500" spc="-70" dirty="0">
                <a:solidFill>
                  <a:srgbClr val="12B2EB"/>
                </a:solidFill>
                <a:latin typeface="Trebuchet MS"/>
                <a:cs typeface="Trebuchet MS"/>
              </a:rPr>
              <a:t>supervision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).</a:t>
            </a:r>
            <a:endParaRPr sz="1500">
              <a:latin typeface="Trebuchet MS"/>
              <a:cs typeface="Trebuchet MS"/>
            </a:endParaRPr>
          </a:p>
          <a:p>
            <a:pPr marL="642620" lvl="1" indent="-306070">
              <a:lnSpc>
                <a:spcPct val="100000"/>
              </a:lnSpc>
              <a:spcBef>
                <a:spcPts val="76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2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15" dirty="0">
                <a:solidFill>
                  <a:srgbClr val="212745"/>
                </a:solidFill>
                <a:latin typeface="Trebuchet MS"/>
                <a:cs typeface="Trebuchet MS"/>
              </a:rPr>
              <a:t>r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ss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160" dirty="0">
                <a:solidFill>
                  <a:srgbClr val="212745"/>
                </a:solidFill>
                <a:latin typeface="Trebuchet MS"/>
                <a:cs typeface="Trebuchet MS"/>
              </a:rPr>
              <a:t>f</a:t>
            </a:r>
            <a:r>
              <a:rPr sz="1500" spc="-130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75" dirty="0">
                <a:solidFill>
                  <a:srgbClr val="212745"/>
                </a:solidFill>
                <a:latin typeface="Trebuchet MS"/>
                <a:cs typeface="Trebuchet MS"/>
              </a:rPr>
              <a:t>d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12745"/>
                </a:solidFill>
                <a:latin typeface="Trebuchet MS"/>
                <a:cs typeface="Trebuchet MS"/>
              </a:rPr>
              <a:t>i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nt</a:t>
            </a:r>
            <a:r>
              <a:rPr sz="1500" spc="2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h</a:t>
            </a:r>
            <a:r>
              <a:rPr sz="1500" spc="-95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5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l</a:t>
            </a:r>
            <a:r>
              <a:rPr sz="1500" spc="-155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ss</a:t>
            </a:r>
            <a:r>
              <a:rPr sz="1500" spc="-110" dirty="0">
                <a:solidFill>
                  <a:srgbClr val="212745"/>
                </a:solidFill>
                <a:latin typeface="Trebuchet MS"/>
                <a:cs typeface="Trebuchet MS"/>
              </a:rPr>
              <a:t>e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s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12745"/>
                </a:solidFill>
                <a:latin typeface="Trebuchet MS"/>
                <a:cs typeface="Trebuchet MS"/>
              </a:rPr>
              <a:t>t</a:t>
            </a:r>
            <a:r>
              <a:rPr sz="1500" spc="15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o</a:t>
            </a:r>
            <a:r>
              <a:rPr sz="1500" spc="-225" dirty="0">
                <a:solidFill>
                  <a:srgbClr val="212745"/>
                </a:solidFill>
                <a:latin typeface="Trebuchet MS"/>
                <a:cs typeface="Trebuchet MS"/>
              </a:rPr>
              <a:t>.</a:t>
            </a:r>
            <a:endParaRPr sz="1500">
              <a:latin typeface="Trebuchet MS"/>
              <a:cs typeface="Trebuchet MS"/>
            </a:endParaRPr>
          </a:p>
          <a:p>
            <a:pPr marL="318770" indent="-306070">
              <a:lnSpc>
                <a:spcPct val="100000"/>
              </a:lnSpc>
              <a:spcBef>
                <a:spcPts val="805"/>
              </a:spcBef>
              <a:buClr>
                <a:srgbClr val="5ECCF3"/>
              </a:buClr>
              <a:buSzPct val="94444"/>
              <a:buFont typeface="Cambria"/>
              <a:buChar char="◾"/>
              <a:tabLst>
                <a:tab pos="318135" algn="l"/>
                <a:tab pos="318770" algn="l"/>
              </a:tabLst>
            </a:pPr>
            <a:r>
              <a:rPr sz="1800" spc="-90" dirty="0">
                <a:solidFill>
                  <a:srgbClr val="F83F24"/>
                </a:solidFill>
                <a:latin typeface="Arial MT"/>
                <a:cs typeface="Arial MT"/>
              </a:rPr>
              <a:t>Unsupervised</a:t>
            </a:r>
            <a:r>
              <a:rPr sz="1800" spc="-25" dirty="0">
                <a:solidFill>
                  <a:srgbClr val="F83F24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F83F24"/>
                </a:solidFill>
                <a:latin typeface="Arial MT"/>
                <a:cs typeface="Arial MT"/>
              </a:rPr>
              <a:t>learning</a:t>
            </a:r>
            <a:r>
              <a:rPr sz="1800" spc="-25" dirty="0">
                <a:solidFill>
                  <a:srgbClr val="F83F24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FF3300"/>
                </a:solidFill>
                <a:latin typeface="Arial MT"/>
                <a:cs typeface="Arial MT"/>
              </a:rPr>
              <a:t>(clustering)</a:t>
            </a:r>
            <a:endParaRPr sz="1800">
              <a:latin typeface="Arial MT"/>
              <a:cs typeface="Arial MT"/>
            </a:endParaRPr>
          </a:p>
          <a:p>
            <a:pPr marL="642620" lvl="1" indent="-306070">
              <a:lnSpc>
                <a:spcPct val="100000"/>
              </a:lnSpc>
              <a:spcBef>
                <a:spcPts val="830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160" dirty="0">
                <a:solidFill>
                  <a:srgbClr val="3333CC"/>
                </a:solidFill>
                <a:latin typeface="Trebuchet MS"/>
                <a:cs typeface="Trebuchet MS"/>
              </a:rPr>
              <a:t>C</a:t>
            </a:r>
            <a:r>
              <a:rPr sz="1500" spc="-120" dirty="0">
                <a:solidFill>
                  <a:srgbClr val="3333CC"/>
                </a:solidFill>
                <a:latin typeface="Trebuchet MS"/>
                <a:cs typeface="Trebuchet MS"/>
              </a:rPr>
              <a:t>l</a:t>
            </a:r>
            <a:r>
              <a:rPr sz="1500" spc="-155" dirty="0">
                <a:solidFill>
                  <a:srgbClr val="3333CC"/>
                </a:solidFill>
                <a:latin typeface="Trebuchet MS"/>
                <a:cs typeface="Trebuchet MS"/>
              </a:rPr>
              <a:t>a</a:t>
            </a:r>
            <a:r>
              <a:rPr sz="1500" spc="-35" dirty="0">
                <a:solidFill>
                  <a:srgbClr val="3333CC"/>
                </a:solidFill>
                <a:latin typeface="Trebuchet MS"/>
                <a:cs typeface="Trebuchet MS"/>
              </a:rPr>
              <a:t>s</a:t>
            </a:r>
            <a:r>
              <a:rPr sz="1500" spc="-30" dirty="0">
                <a:solidFill>
                  <a:srgbClr val="3333CC"/>
                </a:solidFill>
                <a:latin typeface="Trebuchet MS"/>
                <a:cs typeface="Trebuchet MS"/>
              </a:rPr>
              <a:t>s</a:t>
            </a:r>
            <a:r>
              <a:rPr sz="1500" spc="-45" dirty="0">
                <a:solidFill>
                  <a:srgbClr val="3333CC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3333CC"/>
                </a:solidFill>
                <a:latin typeface="Trebuchet MS"/>
                <a:cs typeface="Trebuchet MS"/>
              </a:rPr>
              <a:t>l</a:t>
            </a:r>
            <a:r>
              <a:rPr sz="1500" spc="-155" dirty="0">
                <a:solidFill>
                  <a:srgbClr val="3333CC"/>
                </a:solidFill>
                <a:latin typeface="Trebuchet MS"/>
                <a:cs typeface="Trebuchet MS"/>
              </a:rPr>
              <a:t>a</a:t>
            </a:r>
            <a:r>
              <a:rPr sz="1500" spc="-95" dirty="0">
                <a:solidFill>
                  <a:srgbClr val="3333CC"/>
                </a:solidFill>
                <a:latin typeface="Trebuchet MS"/>
                <a:cs typeface="Trebuchet MS"/>
              </a:rPr>
              <a:t>b</a:t>
            </a:r>
            <a:r>
              <a:rPr sz="1500" spc="-105" dirty="0">
                <a:solidFill>
                  <a:srgbClr val="3333CC"/>
                </a:solidFill>
                <a:latin typeface="Trebuchet MS"/>
                <a:cs typeface="Trebuchet MS"/>
              </a:rPr>
              <a:t>e</a:t>
            </a:r>
            <a:r>
              <a:rPr sz="1500" spc="-120" dirty="0">
                <a:solidFill>
                  <a:srgbClr val="3333CC"/>
                </a:solidFill>
                <a:latin typeface="Trebuchet MS"/>
                <a:cs typeface="Trebuchet MS"/>
              </a:rPr>
              <a:t>l</a:t>
            </a:r>
            <a:r>
              <a:rPr sz="1500" spc="-30" dirty="0">
                <a:solidFill>
                  <a:srgbClr val="3333CC"/>
                </a:solidFill>
                <a:latin typeface="Trebuchet MS"/>
                <a:cs typeface="Trebuchet MS"/>
              </a:rPr>
              <a:t>s</a:t>
            </a:r>
            <a:r>
              <a:rPr sz="1500" spc="-45" dirty="0">
                <a:solidFill>
                  <a:srgbClr val="3333CC"/>
                </a:solidFill>
                <a:latin typeface="Trebuchet MS"/>
                <a:cs typeface="Trebuchet MS"/>
              </a:rPr>
              <a:t> </a:t>
            </a:r>
            <a:r>
              <a:rPr sz="1500" spc="15" dirty="0">
                <a:solidFill>
                  <a:srgbClr val="3333CC"/>
                </a:solidFill>
                <a:latin typeface="Trebuchet MS"/>
                <a:cs typeface="Trebuchet MS"/>
              </a:rPr>
              <a:t>o</a:t>
            </a:r>
            <a:r>
              <a:rPr sz="1500" spc="-180" dirty="0">
                <a:solidFill>
                  <a:srgbClr val="3333CC"/>
                </a:solidFill>
                <a:latin typeface="Trebuchet MS"/>
                <a:cs typeface="Trebuchet MS"/>
              </a:rPr>
              <a:t>f</a:t>
            </a:r>
            <a:r>
              <a:rPr sz="1500" spc="-40" dirty="0">
                <a:solidFill>
                  <a:srgbClr val="3333CC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3333CC"/>
                </a:solidFill>
                <a:latin typeface="Trebuchet MS"/>
                <a:cs typeface="Trebuchet MS"/>
              </a:rPr>
              <a:t>t</a:t>
            </a:r>
            <a:r>
              <a:rPr sz="1500" spc="-85" dirty="0">
                <a:solidFill>
                  <a:srgbClr val="3333CC"/>
                </a:solidFill>
                <a:latin typeface="Trebuchet MS"/>
                <a:cs typeface="Trebuchet MS"/>
              </a:rPr>
              <a:t>he</a:t>
            </a:r>
            <a:r>
              <a:rPr sz="1500" spc="-50" dirty="0">
                <a:solidFill>
                  <a:srgbClr val="3333CC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3333CC"/>
                </a:solidFill>
                <a:latin typeface="Trebuchet MS"/>
                <a:cs typeface="Trebuchet MS"/>
              </a:rPr>
              <a:t>d</a:t>
            </a:r>
            <a:r>
              <a:rPr sz="1500" spc="-155" dirty="0">
                <a:solidFill>
                  <a:srgbClr val="3333CC"/>
                </a:solidFill>
                <a:latin typeface="Trebuchet MS"/>
                <a:cs typeface="Trebuchet MS"/>
              </a:rPr>
              <a:t>a</a:t>
            </a:r>
            <a:r>
              <a:rPr sz="1500" spc="-100" dirty="0">
                <a:solidFill>
                  <a:srgbClr val="3333CC"/>
                </a:solidFill>
                <a:latin typeface="Trebuchet MS"/>
                <a:cs typeface="Trebuchet MS"/>
              </a:rPr>
              <a:t>t</a:t>
            </a:r>
            <a:r>
              <a:rPr sz="1500" spc="-150" dirty="0">
                <a:solidFill>
                  <a:srgbClr val="3333CC"/>
                </a:solidFill>
                <a:latin typeface="Trebuchet MS"/>
                <a:cs typeface="Trebuchet MS"/>
              </a:rPr>
              <a:t>a</a:t>
            </a:r>
            <a:r>
              <a:rPr sz="1500" spc="-45" dirty="0">
                <a:solidFill>
                  <a:srgbClr val="3333CC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3333CC"/>
                </a:solidFill>
                <a:latin typeface="Trebuchet MS"/>
                <a:cs typeface="Trebuchet MS"/>
              </a:rPr>
              <a:t>a</a:t>
            </a:r>
            <a:r>
              <a:rPr sz="1500" spc="-15" dirty="0">
                <a:solidFill>
                  <a:srgbClr val="3333CC"/>
                </a:solidFill>
                <a:latin typeface="Trebuchet MS"/>
                <a:cs typeface="Trebuchet MS"/>
              </a:rPr>
              <a:t>r</a:t>
            </a:r>
            <a:r>
              <a:rPr sz="1500" spc="-100" dirty="0">
                <a:solidFill>
                  <a:srgbClr val="3333CC"/>
                </a:solidFill>
                <a:latin typeface="Trebuchet MS"/>
                <a:cs typeface="Trebuchet MS"/>
              </a:rPr>
              <a:t>e</a:t>
            </a:r>
            <a:r>
              <a:rPr sz="1500" spc="-50" dirty="0">
                <a:solidFill>
                  <a:srgbClr val="3333CC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3333CC"/>
                </a:solidFill>
                <a:latin typeface="Trebuchet MS"/>
                <a:cs typeface="Trebuchet MS"/>
              </a:rPr>
              <a:t>un</a:t>
            </a:r>
            <a:r>
              <a:rPr sz="1500" spc="-70" dirty="0">
                <a:solidFill>
                  <a:srgbClr val="3333CC"/>
                </a:solidFill>
                <a:latin typeface="Trebuchet MS"/>
                <a:cs typeface="Trebuchet MS"/>
              </a:rPr>
              <a:t>k</a:t>
            </a:r>
            <a:r>
              <a:rPr sz="1500" spc="-25" dirty="0">
                <a:solidFill>
                  <a:srgbClr val="3333CC"/>
                </a:solidFill>
                <a:latin typeface="Trebuchet MS"/>
                <a:cs typeface="Trebuchet MS"/>
              </a:rPr>
              <a:t>n</a:t>
            </a:r>
            <a:r>
              <a:rPr sz="1500" spc="-45" dirty="0">
                <a:solidFill>
                  <a:srgbClr val="3333CC"/>
                </a:solidFill>
                <a:latin typeface="Trebuchet MS"/>
                <a:cs typeface="Trebuchet MS"/>
              </a:rPr>
              <a:t>ow</a:t>
            </a:r>
            <a:r>
              <a:rPr sz="1500" spc="-70" dirty="0">
                <a:solidFill>
                  <a:srgbClr val="3333CC"/>
                </a:solidFill>
                <a:latin typeface="Trebuchet MS"/>
                <a:cs typeface="Trebuchet MS"/>
              </a:rPr>
              <a:t>n</a:t>
            </a:r>
            <a:endParaRPr sz="1500">
              <a:latin typeface="Trebuchet MS"/>
              <a:cs typeface="Trebuchet MS"/>
            </a:endParaRPr>
          </a:p>
          <a:p>
            <a:pPr marL="642620" marR="5080" lvl="1" indent="-306070">
              <a:lnSpc>
                <a:spcPts val="1700"/>
              </a:lnSpc>
              <a:spcBef>
                <a:spcPts val="835"/>
              </a:spcBef>
              <a:buClr>
                <a:srgbClr val="5ECCF3"/>
              </a:buClr>
              <a:buSzPct val="93333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500" spc="-60" dirty="0">
                <a:solidFill>
                  <a:srgbClr val="212745"/>
                </a:solidFill>
                <a:latin typeface="Trebuchet MS"/>
                <a:cs typeface="Trebuchet MS"/>
              </a:rPr>
              <a:t>Given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50" dirty="0">
                <a:solidFill>
                  <a:srgbClr val="212745"/>
                </a:solidFill>
                <a:latin typeface="Trebuchet MS"/>
                <a:cs typeface="Trebuchet MS"/>
              </a:rPr>
              <a:t>a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set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40" dirty="0">
                <a:solidFill>
                  <a:srgbClr val="212745"/>
                </a:solidFill>
                <a:latin typeface="Trebuchet MS"/>
                <a:cs typeface="Trebuchet MS"/>
              </a:rPr>
              <a:t>data,</a:t>
            </a:r>
            <a:r>
              <a:rPr sz="1500" spc="-19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task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is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to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establish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12745"/>
                </a:solidFill>
                <a:latin typeface="Trebuchet MS"/>
                <a:cs typeface="Trebuchet MS"/>
              </a:rPr>
              <a:t>existence</a:t>
            </a:r>
            <a:r>
              <a:rPr sz="1500" spc="-4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of</a:t>
            </a:r>
            <a:r>
              <a:rPr sz="1500" spc="-3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12745"/>
                </a:solidFill>
                <a:latin typeface="Trebuchet MS"/>
                <a:cs typeface="Trebuchet MS"/>
              </a:rPr>
              <a:t>classes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10" dirty="0">
                <a:solidFill>
                  <a:srgbClr val="212745"/>
                </a:solidFill>
                <a:latin typeface="Trebuchet MS"/>
                <a:cs typeface="Trebuchet MS"/>
              </a:rPr>
              <a:t>or</a:t>
            </a:r>
            <a:r>
              <a:rPr sz="1500" spc="-3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12745"/>
                </a:solidFill>
                <a:latin typeface="Trebuchet MS"/>
                <a:cs typeface="Trebuchet MS"/>
              </a:rPr>
              <a:t>clusters</a:t>
            </a:r>
            <a:r>
              <a:rPr sz="1500" spc="-40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in </a:t>
            </a:r>
            <a:r>
              <a:rPr sz="1500" spc="-434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12745"/>
                </a:solidFill>
                <a:latin typeface="Trebuchet MS"/>
                <a:cs typeface="Trebuchet MS"/>
              </a:rPr>
              <a:t>the</a:t>
            </a:r>
            <a:r>
              <a:rPr sz="1500" spc="-55" dirty="0">
                <a:solidFill>
                  <a:srgbClr val="212745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212745"/>
                </a:solidFill>
                <a:latin typeface="Trebuchet MS"/>
                <a:cs typeface="Trebuchet MS"/>
              </a:rPr>
              <a:t>data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091" y="599724"/>
            <a:ext cx="8239125" cy="1259205"/>
          </a:xfrm>
          <a:prstGeom prst="rect">
            <a:avLst/>
          </a:prstGeom>
          <a:solidFill>
            <a:srgbClr val="4E67C8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65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</a:pPr>
            <a:r>
              <a:rPr sz="2800" b="0" spc="-15" dirty="0">
                <a:solidFill>
                  <a:srgbClr val="FFFFFF"/>
                </a:solidFill>
                <a:latin typeface="Trebuchet MS"/>
                <a:cs typeface="Trebuchet MS"/>
              </a:rPr>
              <a:t>SUPERVISED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125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75" dirty="0">
                <a:solidFill>
                  <a:srgbClr val="FFFFFF"/>
                </a:solidFill>
                <a:latin typeface="Trebuchet MS"/>
                <a:cs typeface="Trebuchet MS"/>
              </a:rPr>
              <a:t>PROCESS:TWO</a:t>
            </a:r>
            <a:r>
              <a:rPr sz="2800" b="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0" spc="-65" dirty="0">
                <a:solidFill>
                  <a:srgbClr val="FFFFFF"/>
                </a:solidFill>
                <a:latin typeface="Trebuchet MS"/>
                <a:cs typeface="Trebuchet MS"/>
              </a:rPr>
              <a:t>STEPS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404" y="4419763"/>
            <a:ext cx="5584847" cy="127171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6441" y="2380488"/>
            <a:ext cx="5913120" cy="144272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55600" marR="5080" indent="-342900">
              <a:lnSpc>
                <a:spcPts val="2690"/>
              </a:lnSpc>
              <a:spcBef>
                <a:spcPts val="245"/>
              </a:spcBef>
              <a:buClr>
                <a:srgbClr val="4E67C8"/>
              </a:buClr>
              <a:buChar char="•"/>
              <a:tabLst>
                <a:tab pos="354965" algn="l"/>
                <a:tab pos="355600" algn="l"/>
              </a:tabLst>
            </a:pPr>
            <a:r>
              <a:rPr sz="2300" spc="-25" dirty="0">
                <a:solidFill>
                  <a:srgbClr val="FF0000"/>
                </a:solidFill>
                <a:latin typeface="Arial MT"/>
                <a:cs typeface="Arial MT"/>
              </a:rPr>
              <a:t>Learning</a:t>
            </a:r>
            <a:r>
              <a:rPr sz="23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300" spc="-20" dirty="0">
                <a:solidFill>
                  <a:srgbClr val="FF0000"/>
                </a:solidFill>
                <a:latin typeface="Arial MT"/>
                <a:cs typeface="Arial MT"/>
              </a:rPr>
              <a:t>(training)</a:t>
            </a:r>
            <a:r>
              <a:rPr sz="2300" spc="-20" dirty="0">
                <a:latin typeface="Arial MT"/>
                <a:cs typeface="Arial MT"/>
              </a:rPr>
              <a:t>:</a:t>
            </a:r>
            <a:r>
              <a:rPr sz="2300" spc="-35" dirty="0">
                <a:latin typeface="Arial MT"/>
                <a:cs typeface="Arial MT"/>
              </a:rPr>
              <a:t> </a:t>
            </a:r>
            <a:r>
              <a:rPr sz="2300" spc="-25" dirty="0">
                <a:latin typeface="Arial MT"/>
                <a:cs typeface="Arial MT"/>
              </a:rPr>
              <a:t>Learn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spc="-30" dirty="0">
                <a:latin typeface="Arial MT"/>
                <a:cs typeface="Arial MT"/>
              </a:rPr>
              <a:t>model </a:t>
            </a:r>
            <a:r>
              <a:rPr sz="2300" spc="-25" dirty="0">
                <a:latin typeface="Arial MT"/>
                <a:cs typeface="Arial MT"/>
              </a:rPr>
              <a:t>using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spc="-15" dirty="0">
                <a:latin typeface="Arial MT"/>
                <a:cs typeface="Arial MT"/>
              </a:rPr>
              <a:t>the </a:t>
            </a:r>
            <a:r>
              <a:rPr sz="2300" spc="-625" dirty="0">
                <a:latin typeface="Arial MT"/>
                <a:cs typeface="Arial MT"/>
              </a:rPr>
              <a:t> </a:t>
            </a:r>
            <a:r>
              <a:rPr sz="2300" spc="-20" dirty="0">
                <a:solidFill>
                  <a:srgbClr val="3333CC"/>
                </a:solidFill>
                <a:latin typeface="Arial MT"/>
                <a:cs typeface="Arial MT"/>
              </a:rPr>
              <a:t>training</a:t>
            </a:r>
            <a:r>
              <a:rPr sz="2300" spc="-50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300" spc="-25" dirty="0">
                <a:solidFill>
                  <a:srgbClr val="3333CC"/>
                </a:solidFill>
                <a:latin typeface="Arial MT"/>
                <a:cs typeface="Arial MT"/>
              </a:rPr>
              <a:t>data</a:t>
            </a:r>
            <a:endParaRPr sz="2300">
              <a:latin typeface="Arial MT"/>
              <a:cs typeface="Arial MT"/>
            </a:endParaRPr>
          </a:p>
          <a:p>
            <a:pPr marL="355600" marR="313690" indent="-342900">
              <a:lnSpc>
                <a:spcPts val="2710"/>
              </a:lnSpc>
              <a:spcBef>
                <a:spcPts val="295"/>
              </a:spcBef>
              <a:buClr>
                <a:srgbClr val="4E67C8"/>
              </a:buClr>
              <a:buChar char="•"/>
              <a:tabLst>
                <a:tab pos="354965" algn="l"/>
                <a:tab pos="355600" algn="l"/>
              </a:tabLst>
            </a:pPr>
            <a:r>
              <a:rPr sz="2300" spc="-55" dirty="0">
                <a:solidFill>
                  <a:srgbClr val="FF0000"/>
                </a:solidFill>
                <a:latin typeface="Arial MT"/>
                <a:cs typeface="Arial MT"/>
              </a:rPr>
              <a:t>Testing:</a:t>
            </a:r>
            <a:r>
              <a:rPr sz="2300" spc="-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300" spc="-85" dirty="0">
                <a:latin typeface="Arial MT"/>
                <a:cs typeface="Arial MT"/>
              </a:rPr>
              <a:t>Test</a:t>
            </a:r>
            <a:r>
              <a:rPr sz="2300" spc="-40" dirty="0">
                <a:latin typeface="Arial MT"/>
                <a:cs typeface="Arial MT"/>
              </a:rPr>
              <a:t> </a:t>
            </a:r>
            <a:r>
              <a:rPr sz="2300" spc="-15" dirty="0">
                <a:latin typeface="Arial MT"/>
                <a:cs typeface="Arial MT"/>
              </a:rPr>
              <a:t>the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-30" dirty="0">
                <a:latin typeface="Arial MT"/>
                <a:cs typeface="Arial MT"/>
              </a:rPr>
              <a:t>model</a:t>
            </a:r>
            <a:r>
              <a:rPr sz="2300" spc="-40" dirty="0">
                <a:latin typeface="Arial MT"/>
                <a:cs typeface="Arial MT"/>
              </a:rPr>
              <a:t> </a:t>
            </a:r>
            <a:r>
              <a:rPr sz="2300" spc="-20" dirty="0">
                <a:latin typeface="Arial MT"/>
                <a:cs typeface="Arial MT"/>
              </a:rPr>
              <a:t>using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spc="-25" dirty="0">
                <a:solidFill>
                  <a:srgbClr val="12B2EB"/>
                </a:solidFill>
                <a:latin typeface="Arial MT"/>
                <a:cs typeface="Arial MT"/>
              </a:rPr>
              <a:t>unseen</a:t>
            </a:r>
            <a:r>
              <a:rPr sz="2300" spc="-50" dirty="0">
                <a:solidFill>
                  <a:srgbClr val="12B2EB"/>
                </a:solidFill>
                <a:latin typeface="Arial MT"/>
                <a:cs typeface="Arial MT"/>
              </a:rPr>
              <a:t> </a:t>
            </a:r>
            <a:r>
              <a:rPr sz="2300" spc="-20" dirty="0">
                <a:solidFill>
                  <a:srgbClr val="3333CC"/>
                </a:solidFill>
                <a:latin typeface="Arial MT"/>
                <a:cs typeface="Arial MT"/>
              </a:rPr>
              <a:t>test </a:t>
            </a:r>
            <a:r>
              <a:rPr sz="2300" spc="-62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300" spc="-20" dirty="0">
                <a:solidFill>
                  <a:srgbClr val="3333CC"/>
                </a:solidFill>
                <a:latin typeface="Arial MT"/>
                <a:cs typeface="Arial MT"/>
              </a:rPr>
              <a:t>data</a:t>
            </a:r>
            <a:r>
              <a:rPr sz="2300" spc="-50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to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spc="-25" dirty="0">
                <a:latin typeface="Arial MT"/>
                <a:cs typeface="Arial MT"/>
              </a:rPr>
              <a:t>assess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spc="-15" dirty="0">
                <a:latin typeface="Arial MT"/>
                <a:cs typeface="Arial MT"/>
              </a:rPr>
              <a:t>the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spc="-30" dirty="0">
                <a:latin typeface="Arial MT"/>
                <a:cs typeface="Arial MT"/>
              </a:rPr>
              <a:t>model </a:t>
            </a:r>
            <a:r>
              <a:rPr sz="2300" spc="-25" dirty="0">
                <a:latin typeface="Arial MT"/>
                <a:cs typeface="Arial MT"/>
              </a:rPr>
              <a:t>accuracy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3981" y="4205301"/>
            <a:ext cx="2190750" cy="300355"/>
          </a:xfrm>
          <a:prstGeom prst="rect">
            <a:avLst/>
          </a:prstGeom>
          <a:solidFill>
            <a:srgbClr val="EDFBDC"/>
          </a:solidFill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10" dirty="0">
                <a:latin typeface="Arial MT"/>
                <a:cs typeface="Arial MT"/>
              </a:rPr>
              <a:t>p</a:t>
            </a:r>
            <a:r>
              <a:rPr sz="1400" spc="-135" dirty="0">
                <a:latin typeface="Arial MT"/>
                <a:cs typeface="Arial MT"/>
              </a:rPr>
              <a:t>e</a:t>
            </a:r>
            <a:r>
              <a:rPr sz="1400" spc="65" dirty="0">
                <a:latin typeface="Arial MT"/>
                <a:cs typeface="Arial MT"/>
              </a:rPr>
              <a:t>r</a:t>
            </a:r>
            <a:r>
              <a:rPr sz="1400" spc="-70" dirty="0">
                <a:latin typeface="Arial MT"/>
                <a:cs typeface="Arial MT"/>
              </a:rPr>
              <a:t>f</a:t>
            </a:r>
            <a:r>
              <a:rPr sz="1400" spc="-35" dirty="0">
                <a:latin typeface="Arial MT"/>
                <a:cs typeface="Arial MT"/>
              </a:rPr>
              <a:t>o</a:t>
            </a:r>
            <a:r>
              <a:rPr sz="1400" spc="65" dirty="0">
                <a:latin typeface="Arial MT"/>
                <a:cs typeface="Arial MT"/>
              </a:rPr>
              <a:t>r</a:t>
            </a:r>
            <a:r>
              <a:rPr sz="1400" spc="-135" dirty="0">
                <a:latin typeface="Arial MT"/>
                <a:cs typeface="Arial MT"/>
              </a:rPr>
              <a:t>m</a:t>
            </a:r>
            <a:r>
              <a:rPr sz="1400" spc="-210" dirty="0">
                <a:latin typeface="Arial MT"/>
                <a:cs typeface="Arial MT"/>
              </a:rPr>
              <a:t>a</a:t>
            </a:r>
            <a:r>
              <a:rPr sz="1400" spc="-110" dirty="0">
                <a:latin typeface="Arial MT"/>
                <a:cs typeface="Arial MT"/>
              </a:rPr>
              <a:t>n</a:t>
            </a:r>
            <a:r>
              <a:rPr sz="1400" spc="-120" dirty="0">
                <a:latin typeface="Arial MT"/>
                <a:cs typeface="Arial MT"/>
              </a:rPr>
              <a:t>c</a:t>
            </a:r>
            <a:r>
              <a:rPr sz="1400" spc="-110" dirty="0">
                <a:latin typeface="Arial MT"/>
                <a:cs typeface="Arial MT"/>
              </a:rPr>
              <a:t>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35" dirty="0">
                <a:latin typeface="Arial MT"/>
                <a:cs typeface="Arial MT"/>
              </a:rPr>
              <a:t>me</a:t>
            </a:r>
            <a:r>
              <a:rPr sz="1400" spc="-210" dirty="0">
                <a:latin typeface="Arial MT"/>
                <a:cs typeface="Arial MT"/>
              </a:rPr>
              <a:t>a</a:t>
            </a:r>
            <a:r>
              <a:rPr sz="1400" spc="-180" dirty="0">
                <a:latin typeface="Arial MT"/>
                <a:cs typeface="Arial MT"/>
              </a:rPr>
              <a:t>s</a:t>
            </a:r>
            <a:r>
              <a:rPr sz="1400" spc="-110" dirty="0">
                <a:latin typeface="Arial MT"/>
                <a:cs typeface="Arial MT"/>
              </a:rPr>
              <a:t>u</a:t>
            </a:r>
            <a:r>
              <a:rPr sz="1400" spc="40" dirty="0">
                <a:latin typeface="Arial MT"/>
                <a:cs typeface="Arial MT"/>
              </a:rPr>
              <a:t>r</a:t>
            </a:r>
            <a:r>
              <a:rPr sz="1400" spc="-11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56474" y="4550457"/>
            <a:ext cx="323215" cy="339090"/>
          </a:xfrm>
          <a:custGeom>
            <a:avLst/>
            <a:gdLst/>
            <a:ahLst/>
            <a:cxnLst/>
            <a:rect l="l" t="t" r="r" b="b"/>
            <a:pathLst>
              <a:path w="323215" h="339089">
                <a:moveTo>
                  <a:pt x="37369" y="216564"/>
                </a:moveTo>
                <a:lnTo>
                  <a:pt x="0" y="338770"/>
                </a:lnTo>
                <a:lnTo>
                  <a:pt x="120186" y="295342"/>
                </a:lnTo>
                <a:lnTo>
                  <a:pt x="113308" y="288800"/>
                </a:lnTo>
                <a:lnTo>
                  <a:pt x="66123" y="288800"/>
                </a:lnTo>
                <a:lnTo>
                  <a:pt x="58922" y="287584"/>
                </a:lnTo>
                <a:lnTo>
                  <a:pt x="52518" y="283558"/>
                </a:lnTo>
                <a:lnTo>
                  <a:pt x="48177" y="277363"/>
                </a:lnTo>
                <a:lnTo>
                  <a:pt x="46603" y="270232"/>
                </a:lnTo>
                <a:lnTo>
                  <a:pt x="47819" y="263031"/>
                </a:lnTo>
                <a:lnTo>
                  <a:pt x="51845" y="256626"/>
                </a:lnTo>
                <a:lnTo>
                  <a:pt x="64975" y="242823"/>
                </a:lnTo>
                <a:lnTo>
                  <a:pt x="37369" y="216564"/>
                </a:lnTo>
                <a:close/>
              </a:path>
              <a:path w="323215" h="339089">
                <a:moveTo>
                  <a:pt x="64975" y="242823"/>
                </a:moveTo>
                <a:lnTo>
                  <a:pt x="51845" y="256626"/>
                </a:lnTo>
                <a:lnTo>
                  <a:pt x="47819" y="263031"/>
                </a:lnTo>
                <a:lnTo>
                  <a:pt x="46603" y="270232"/>
                </a:lnTo>
                <a:lnTo>
                  <a:pt x="48177" y="277363"/>
                </a:lnTo>
                <a:lnTo>
                  <a:pt x="52518" y="283558"/>
                </a:lnTo>
                <a:lnTo>
                  <a:pt x="58922" y="287584"/>
                </a:lnTo>
                <a:lnTo>
                  <a:pt x="66123" y="288800"/>
                </a:lnTo>
                <a:lnTo>
                  <a:pt x="73255" y="287226"/>
                </a:lnTo>
                <a:lnTo>
                  <a:pt x="79451" y="282885"/>
                </a:lnTo>
                <a:lnTo>
                  <a:pt x="92580" y="269082"/>
                </a:lnTo>
                <a:lnTo>
                  <a:pt x="64975" y="242823"/>
                </a:lnTo>
                <a:close/>
              </a:path>
              <a:path w="323215" h="339089">
                <a:moveTo>
                  <a:pt x="92580" y="269082"/>
                </a:moveTo>
                <a:lnTo>
                  <a:pt x="79451" y="282885"/>
                </a:lnTo>
                <a:lnTo>
                  <a:pt x="73255" y="287226"/>
                </a:lnTo>
                <a:lnTo>
                  <a:pt x="66123" y="288800"/>
                </a:lnTo>
                <a:lnTo>
                  <a:pt x="113308" y="288800"/>
                </a:lnTo>
                <a:lnTo>
                  <a:pt x="92580" y="269082"/>
                </a:lnTo>
                <a:close/>
              </a:path>
              <a:path w="323215" h="339089">
                <a:moveTo>
                  <a:pt x="303657" y="0"/>
                </a:moveTo>
                <a:lnTo>
                  <a:pt x="296525" y="1573"/>
                </a:lnTo>
                <a:lnTo>
                  <a:pt x="290330" y="5914"/>
                </a:lnTo>
                <a:lnTo>
                  <a:pt x="64975" y="242823"/>
                </a:lnTo>
                <a:lnTo>
                  <a:pt x="92580" y="269082"/>
                </a:lnTo>
                <a:lnTo>
                  <a:pt x="317935" y="32173"/>
                </a:lnTo>
                <a:lnTo>
                  <a:pt x="321961" y="25769"/>
                </a:lnTo>
                <a:lnTo>
                  <a:pt x="323176" y="18568"/>
                </a:lnTo>
                <a:lnTo>
                  <a:pt x="321603" y="11436"/>
                </a:lnTo>
                <a:lnTo>
                  <a:pt x="317262" y="5241"/>
                </a:lnTo>
                <a:lnTo>
                  <a:pt x="310858" y="1215"/>
                </a:lnTo>
                <a:lnTo>
                  <a:pt x="3036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pc="-25" dirty="0"/>
              <a:t>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1227</Words>
  <Application>Microsoft Office PowerPoint</Application>
  <PresentationFormat>On-screen Show (4:3)</PresentationFormat>
  <Paragraphs>368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MT</vt:lpstr>
      <vt:lpstr>Calibri</vt:lpstr>
      <vt:lpstr>Cambria</vt:lpstr>
      <vt:lpstr>Times New Roman</vt:lpstr>
      <vt:lpstr>Trebuchet MS</vt:lpstr>
      <vt:lpstr>Office Theme</vt:lpstr>
      <vt:lpstr>     CS4038</vt:lpstr>
      <vt:lpstr> TODAY’S TOPICS</vt:lpstr>
      <vt:lpstr> AN EXAMPLE APPLICATION</vt:lpstr>
      <vt:lpstr> ANOTHER APPLICATION</vt:lpstr>
      <vt:lpstr> MACHINE LEARNING AND OUR FOCUS</vt:lpstr>
      <vt:lpstr> THE DATA AND THE GOAL</vt:lpstr>
      <vt:lpstr> AN EXAMPLE: DATA (LOAN APPLICATION)</vt:lpstr>
      <vt:lpstr> SUPERVISED VS. UNSUPERVISED LEARNING</vt:lpstr>
      <vt:lpstr> SUPERVISED LEARNING PROCESS:TWO STEPS</vt:lpstr>
      <vt:lpstr> WHAT DO WE MEAN BY LEARNING?</vt:lpstr>
      <vt:lpstr> AN EXAMPLE</vt:lpstr>
      <vt:lpstr> CATCHING TAX-EVASION</vt:lpstr>
      <vt:lpstr> WHAT IS CLASSIFICATION?</vt:lpstr>
      <vt:lpstr> WHY CLASSIFICATION?</vt:lpstr>
      <vt:lpstr> EXAMPLES OF CLASSIFICATION TASKS</vt:lpstr>
      <vt:lpstr> ILLUSTRATING CLASSIFICATION TASK</vt:lpstr>
      <vt:lpstr> MODEL OVERFITTING</vt:lpstr>
      <vt:lpstr> BALANCING THE TRAINING DATA SET</vt:lpstr>
      <vt:lpstr> BALANCING THE TRAINING DATA SET</vt:lpstr>
      <vt:lpstr> 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CS4038</dc:title>
  <cp:lastModifiedBy>Ms. Ayesha Liaqat</cp:lastModifiedBy>
  <cp:revision>1</cp:revision>
  <dcterms:created xsi:type="dcterms:W3CDTF">2024-02-23T05:08:45Z</dcterms:created>
  <dcterms:modified xsi:type="dcterms:W3CDTF">2024-02-23T05:10:46Z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2022-09-29T00:00:00Z</vt:filetime>
  </property>
  <property fmtid="{D5CDD505-2E9C-101B-9397-08002B2CF9AE}" pid="3" name="LastSaved">
    <vt:filetime>2024-02-23T00:00:00Z</vt:filetime>
  </property>
</Properties>
</file>