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F62F7-35F6-4F05-82A7-7C45CC3F963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4626B-2C07-4099-A6FA-92B88F06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of classification rules using coverage and accuracy. </a:t>
            </a:r>
          </a:p>
          <a:p>
            <a:r>
              <a:rPr lang="en-US" dirty="0"/>
              <a:t>R: A--</a:t>
            </a:r>
            <a:r>
              <a:rPr lang="en-US" dirty="0">
                <a:sym typeface="Wingdings" panose="05000000000000000000" pitchFamily="2" charset="2"/>
              </a:rPr>
              <a:t> Y,     </a:t>
            </a:r>
            <a:r>
              <a:rPr lang="en-US" dirty="0" err="1">
                <a:sym typeface="Wingdings" panose="05000000000000000000" pitchFamily="2" charset="2"/>
              </a:rPr>
              <a:t>cov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/>
              <a:t>|A| </a:t>
            </a:r>
            <a:r>
              <a:rPr lang="en-US" dirty="0"/>
              <a:t>/ </a:t>
            </a:r>
            <a:r>
              <a:rPr lang="en-US" b="1" dirty="0"/>
              <a:t>|D|  </a:t>
            </a:r>
            <a:r>
              <a:rPr lang="en-US" dirty="0"/>
              <a:t>, acc= </a:t>
            </a:r>
            <a:r>
              <a:rPr lang="en-US" b="1" dirty="0"/>
              <a:t>|A ∩ Y |  </a:t>
            </a:r>
            <a:r>
              <a:rPr lang="en-US" dirty="0"/>
              <a:t>/  </a:t>
            </a:r>
            <a:r>
              <a:rPr lang="en-US" b="1" dirty="0"/>
              <a:t>|D|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4626B-2C07-4099-A6FA-92B88F068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7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Unordered rules may use the vote weighted by rule’s accuracy. R1 triggered by r1,r2,r3,r4 and labels are A,B,A,A so votes of A are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4626B-2C07-4099-A6FA-92B88F068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Priority may be accuracy, coverage, length, order in which rules are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4626B-2C07-4099-A6FA-92B88F068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learned for one class first and then for 2</a:t>
            </a:r>
            <a:r>
              <a:rPr lang="en-US" baseline="30000" dirty="0"/>
              <a:t>nd</a:t>
            </a:r>
            <a:r>
              <a:rPr lang="en-US" dirty="0"/>
              <a:t> class and then for 3</a:t>
            </a:r>
            <a:r>
              <a:rPr lang="en-US" baseline="30000" dirty="0"/>
              <a:t>rd</a:t>
            </a:r>
            <a:r>
              <a:rPr lang="en-US" dirty="0"/>
              <a:t> class. Which class should be learned first? Factors like </a:t>
            </a:r>
            <a:r>
              <a:rPr lang="en-US" dirty="0" err="1"/>
              <a:t>i</a:t>
            </a:r>
            <a:r>
              <a:rPr lang="en-US" dirty="0"/>
              <a:t>) class prevalence ii) cost of misclassifying records for a given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4626B-2C07-4099-A6FA-92B88F068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 predefined stopping criterion is met (e.g., maximum number of rules, minimum accuracy threshold).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4626B-2C07-4099-A6FA-92B88F0686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33" y="3739387"/>
            <a:ext cx="7824133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9933" y="3739387"/>
            <a:ext cx="7824133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692" y="892555"/>
            <a:ext cx="49034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     </a:t>
            </a:r>
            <a:r>
              <a:rPr spc="85" dirty="0"/>
              <a:t>CS</a:t>
            </a:r>
            <a:r>
              <a:rPr lang="en-US" spc="85" dirty="0"/>
              <a:t>4038</a:t>
            </a:r>
            <a:endParaRPr spc="8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pc="290" dirty="0"/>
              <a:t>D</a:t>
            </a:r>
            <a:r>
              <a:rPr spc="-90" dirty="0"/>
              <a:t>A</a:t>
            </a:r>
            <a:r>
              <a:rPr spc="-280" dirty="0"/>
              <a:t>T</a:t>
            </a:r>
            <a:r>
              <a:rPr spc="275" dirty="0"/>
              <a:t>A</a:t>
            </a:r>
            <a:r>
              <a:rPr spc="-90" dirty="0"/>
              <a:t> </a:t>
            </a:r>
            <a:r>
              <a:rPr spc="254" dirty="0"/>
              <a:t>M</a:t>
            </a:r>
            <a:r>
              <a:rPr spc="204" dirty="0"/>
              <a:t>ININ</a:t>
            </a:r>
            <a:r>
              <a:rPr spc="229" dirty="0"/>
              <a:t>G</a:t>
            </a:r>
            <a:endParaRPr spc="215" dirty="0"/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SPRING 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6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  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5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2800" b="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ORDERING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3172459"/>
            <a:ext cx="7225665" cy="13100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8135" marR="5080" indent="-306070">
              <a:lnSpc>
                <a:spcPts val="2090"/>
              </a:lnSpc>
              <a:spcBef>
                <a:spcPts val="2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Size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ordering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assigns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the</a:t>
            </a:r>
            <a:r>
              <a:rPr sz="1800" spc="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highest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priority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triggering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rule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has the </a:t>
            </a:r>
            <a:r>
              <a:rPr sz="1800" spc="-39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“toughest”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requirements.</a:t>
            </a:r>
            <a:endParaRPr sz="1800">
              <a:latin typeface="Calibri"/>
              <a:cs typeface="Calibri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20" dirty="0">
                <a:solidFill>
                  <a:srgbClr val="212745"/>
                </a:solidFill>
                <a:latin typeface="Calibri"/>
                <a:cs typeface="Calibri"/>
              </a:rPr>
              <a:t>Toughness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is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measured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by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the rule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antecedent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212745"/>
                </a:solidFill>
                <a:latin typeface="Calibri"/>
                <a:cs typeface="Calibri"/>
              </a:rPr>
              <a:t>size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That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is,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triggering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rule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with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the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most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attribute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tests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is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fired.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ORDERED</a:t>
            </a:r>
            <a:r>
              <a:rPr sz="2800" b="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3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633" y="2482482"/>
            <a:ext cx="7305675" cy="157543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spc="-125" dirty="0">
                <a:solidFill>
                  <a:srgbClr val="212745"/>
                </a:solidFill>
                <a:latin typeface="Arial MT"/>
                <a:cs typeface="Arial MT"/>
              </a:rPr>
              <a:t>Rules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ranked/ordered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beforehand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according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4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their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priority</a:t>
            </a:r>
            <a:endParaRPr sz="16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k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800" spc="1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endParaRPr sz="1800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spc="15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600" spc="-1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600" spc="-114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19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600" spc="7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600" spc="-18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600" spc="-3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19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-190" dirty="0">
                <a:solidFill>
                  <a:srgbClr val="212745"/>
                </a:solidFill>
                <a:latin typeface="Arial MT"/>
                <a:cs typeface="Arial MT"/>
              </a:rPr>
              <a:t>ss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600" spc="-30" dirty="0">
                <a:solidFill>
                  <a:srgbClr val="212745"/>
                </a:solidFill>
                <a:latin typeface="Arial MT"/>
                <a:cs typeface="Arial MT"/>
              </a:rPr>
              <a:t>fi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10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endParaRPr sz="16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assigned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to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label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highest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ranked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triggered</a:t>
            </a:r>
            <a:endParaRPr sz="18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8400" y="5922336"/>
          <a:ext cx="5240018" cy="29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1891">
                <a:tc>
                  <a:txBody>
                    <a:bodyPr/>
                    <a:lstStyle/>
                    <a:p>
                      <a:pPr marL="8255" algn="ctr">
                        <a:lnSpc>
                          <a:spcPts val="1005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Name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00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Blood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Type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005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9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Birth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00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Fly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005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Live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Water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0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Class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81">
                <a:tc>
                  <a:txBody>
                    <a:bodyPr/>
                    <a:lstStyle/>
                    <a:p>
                      <a:pPr marL="23495">
                        <a:lnSpc>
                          <a:spcPts val="113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turtle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13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cold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30"/>
                        </a:lnSpc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30"/>
                        </a:lnSpc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13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sometimes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13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?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552701" y="5357981"/>
            <a:ext cx="76200" cy="571500"/>
          </a:xfrm>
          <a:custGeom>
            <a:avLst/>
            <a:gdLst/>
            <a:ahLst/>
            <a:cxnLst/>
            <a:rect l="l" t="t" r="r" b="b"/>
            <a:pathLst>
              <a:path w="76200" h="571500">
                <a:moveTo>
                  <a:pt x="31749" y="495299"/>
                </a:moveTo>
                <a:lnTo>
                  <a:pt x="0" y="495299"/>
                </a:lnTo>
                <a:lnTo>
                  <a:pt x="38100" y="571499"/>
                </a:lnTo>
                <a:lnTo>
                  <a:pt x="69849" y="507999"/>
                </a:lnTo>
                <a:lnTo>
                  <a:pt x="31750" y="507999"/>
                </a:lnTo>
                <a:lnTo>
                  <a:pt x="31749" y="495299"/>
                </a:lnTo>
                <a:close/>
              </a:path>
              <a:path w="76200" h="571500">
                <a:moveTo>
                  <a:pt x="44449" y="495299"/>
                </a:moveTo>
                <a:lnTo>
                  <a:pt x="31749" y="495299"/>
                </a:lnTo>
                <a:lnTo>
                  <a:pt x="31750" y="507999"/>
                </a:lnTo>
                <a:lnTo>
                  <a:pt x="44450" y="507999"/>
                </a:lnTo>
                <a:lnTo>
                  <a:pt x="44449" y="495299"/>
                </a:lnTo>
                <a:close/>
              </a:path>
              <a:path w="76200" h="571500">
                <a:moveTo>
                  <a:pt x="76200" y="495299"/>
                </a:moveTo>
                <a:lnTo>
                  <a:pt x="44449" y="495299"/>
                </a:lnTo>
                <a:lnTo>
                  <a:pt x="44450" y="507999"/>
                </a:lnTo>
                <a:lnTo>
                  <a:pt x="69849" y="507999"/>
                </a:lnTo>
                <a:lnTo>
                  <a:pt x="76200" y="495299"/>
                </a:lnTo>
                <a:close/>
              </a:path>
              <a:path w="76200" h="571500">
                <a:moveTo>
                  <a:pt x="44448" y="0"/>
                </a:moveTo>
                <a:lnTo>
                  <a:pt x="31748" y="0"/>
                </a:lnTo>
                <a:lnTo>
                  <a:pt x="31749" y="495299"/>
                </a:lnTo>
                <a:lnTo>
                  <a:pt x="44449" y="495299"/>
                </a:lnTo>
                <a:lnTo>
                  <a:pt x="44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0850" y="4445961"/>
            <a:ext cx="4629150" cy="13716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65"/>
              </a:spcBef>
            </a:pPr>
            <a:r>
              <a:rPr sz="1400" spc="-25" dirty="0">
                <a:latin typeface="Arial MT"/>
                <a:cs typeface="Arial MT"/>
              </a:rPr>
              <a:t>R1: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(Give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Birth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(Can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Fly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yes)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 MT"/>
                <a:cs typeface="Arial MT"/>
              </a:rPr>
              <a:t>Birds</a:t>
            </a:r>
            <a:endParaRPr sz="14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409"/>
              </a:spcBef>
            </a:pPr>
            <a:r>
              <a:rPr sz="1400" spc="-25" dirty="0">
                <a:latin typeface="Arial MT"/>
                <a:cs typeface="Arial MT"/>
              </a:rPr>
              <a:t>R2: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(Give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Birth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 MT"/>
                <a:cs typeface="Arial MT"/>
              </a:rPr>
              <a:t>(Live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Water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yes)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Fishes</a:t>
            </a:r>
            <a:endParaRPr sz="1400">
              <a:latin typeface="Arial MT"/>
              <a:cs typeface="Arial MT"/>
            </a:endParaRPr>
          </a:p>
          <a:p>
            <a:pPr marL="67310" marR="117475">
              <a:lnSpc>
                <a:spcPct val="124300"/>
              </a:lnSpc>
              <a:spcBef>
                <a:spcPts val="25"/>
              </a:spcBef>
            </a:pP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3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spc="-40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y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spc="-3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oo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5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y</a:t>
            </a:r>
            <a:r>
              <a:rPr sz="1400" spc="-30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w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mm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dirty="0">
                <a:latin typeface="Arial MT"/>
                <a:cs typeface="Arial MT"/>
              </a:rPr>
              <a:t>s  </a:t>
            </a:r>
            <a:r>
              <a:rPr sz="1400" spc="-25" dirty="0">
                <a:latin typeface="Arial MT"/>
                <a:cs typeface="Arial MT"/>
              </a:rPr>
              <a:t>R4: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(Give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Birth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(Can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Fly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Reptiles</a:t>
            </a:r>
            <a:endParaRPr sz="14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335"/>
              </a:spcBef>
            </a:pPr>
            <a:r>
              <a:rPr sz="1400" spc="-25" dirty="0">
                <a:latin typeface="Arial MT"/>
                <a:cs typeface="Arial MT"/>
              </a:rPr>
              <a:t>R5: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(Live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Water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sometimes)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Arial MT"/>
                <a:cs typeface="Arial MT"/>
              </a:rPr>
              <a:t>Amphibians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0800" y="5354011"/>
            <a:ext cx="400050" cy="575945"/>
            <a:chOff x="2590800" y="5354011"/>
            <a:chExt cx="400050" cy="575945"/>
          </a:xfrm>
        </p:grpSpPr>
        <p:sp>
          <p:nvSpPr>
            <p:cNvPr id="8" name="object 8"/>
            <p:cNvSpPr/>
            <p:nvPr/>
          </p:nvSpPr>
          <p:spPr>
            <a:xfrm>
              <a:off x="2590800" y="5360361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400050" y="0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62250" y="564611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228600" y="0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4151" y="5643731"/>
              <a:ext cx="76200" cy="285750"/>
            </a:xfrm>
            <a:custGeom>
              <a:avLst/>
              <a:gdLst/>
              <a:ahLst/>
              <a:cxnLst/>
              <a:rect l="l" t="t" r="r" b="b"/>
              <a:pathLst>
                <a:path w="76200" h="285750">
                  <a:moveTo>
                    <a:pt x="31749" y="209550"/>
                  </a:moveTo>
                  <a:lnTo>
                    <a:pt x="0" y="209550"/>
                  </a:lnTo>
                  <a:lnTo>
                    <a:pt x="38100" y="285750"/>
                  </a:lnTo>
                  <a:lnTo>
                    <a:pt x="69849" y="222250"/>
                  </a:lnTo>
                  <a:lnTo>
                    <a:pt x="31750" y="222250"/>
                  </a:lnTo>
                  <a:lnTo>
                    <a:pt x="31749" y="209550"/>
                  </a:lnTo>
                  <a:close/>
                </a:path>
                <a:path w="76200" h="285750">
                  <a:moveTo>
                    <a:pt x="44449" y="209549"/>
                  </a:moveTo>
                  <a:lnTo>
                    <a:pt x="31749" y="209550"/>
                  </a:lnTo>
                  <a:lnTo>
                    <a:pt x="31750" y="222250"/>
                  </a:lnTo>
                  <a:lnTo>
                    <a:pt x="44450" y="222250"/>
                  </a:lnTo>
                  <a:lnTo>
                    <a:pt x="44449" y="209549"/>
                  </a:lnTo>
                  <a:close/>
                </a:path>
                <a:path w="76200" h="285750">
                  <a:moveTo>
                    <a:pt x="76200" y="209549"/>
                  </a:moveTo>
                  <a:lnTo>
                    <a:pt x="44449" y="209549"/>
                  </a:lnTo>
                  <a:lnTo>
                    <a:pt x="44450" y="222250"/>
                  </a:lnTo>
                  <a:lnTo>
                    <a:pt x="69849" y="222250"/>
                  </a:lnTo>
                  <a:lnTo>
                    <a:pt x="76200" y="209549"/>
                  </a:lnTo>
                  <a:close/>
                </a:path>
                <a:path w="76200" h="285750">
                  <a:moveTo>
                    <a:pt x="44448" y="0"/>
                  </a:moveTo>
                  <a:lnTo>
                    <a:pt x="31748" y="0"/>
                  </a:lnTo>
                  <a:lnTo>
                    <a:pt x="31749" y="209550"/>
                  </a:lnTo>
                  <a:lnTo>
                    <a:pt x="44449" y="209549"/>
                  </a:lnTo>
                  <a:lnTo>
                    <a:pt x="44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ORDERING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SCHEMES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442" y="2256095"/>
            <a:ext cx="7040880" cy="19494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b="1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b="1" spc="1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b="1" spc="-5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b="1" spc="-6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b="1" spc="-7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400" b="1" spc="-3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b="1" spc="-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b="1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b="1" spc="-6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b="1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b="1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b="1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b="1" spc="-4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b="1" spc="-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b="1" spc="-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b="1" spc="-6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b="1" spc="-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Individual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ranked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their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quality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accuracy,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coverage,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size,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etc.)</a:t>
            </a:r>
            <a:endParaRPr sz="15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b="1" spc="8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b="1" spc="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b="1" spc="-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b="1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400" b="1" spc="-7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400" b="1" spc="-3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b="1" spc="-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b="1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b="1" spc="-6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b="1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b="1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b="1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b="1" spc="-4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b="1" spc="-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b="1" spc="-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b="1" spc="-6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b="1" spc="-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ha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pp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  <a:p>
            <a:pPr marL="642620" marR="172720" lvl="1" indent="-306070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All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most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prevalent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frequent)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come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first,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rules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xt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xt</a:t>
            </a:r>
            <a:r>
              <a:rPr sz="1500" spc="-22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n.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0610" y="4275452"/>
            <a:ext cx="2629535" cy="1922780"/>
          </a:xfrm>
          <a:prstGeom prst="rect">
            <a:avLst/>
          </a:prstGeom>
          <a:ln w="8501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955"/>
              </a:spcBef>
            </a:pPr>
            <a:r>
              <a:rPr sz="1250" b="1" spc="85" dirty="0">
                <a:latin typeface="Arial"/>
                <a:cs typeface="Arial"/>
              </a:rPr>
              <a:t>Rule-based</a:t>
            </a:r>
            <a:r>
              <a:rPr sz="1250" b="1" spc="25" dirty="0">
                <a:latin typeface="Arial"/>
                <a:cs typeface="Arial"/>
              </a:rPr>
              <a:t> </a:t>
            </a:r>
            <a:r>
              <a:rPr sz="1250" b="1" spc="85" dirty="0">
                <a:latin typeface="Arial"/>
                <a:cs typeface="Arial"/>
              </a:rPr>
              <a:t>Ordering</a:t>
            </a:r>
            <a:endParaRPr sz="125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1170"/>
              </a:spcBef>
            </a:pPr>
            <a:r>
              <a:rPr sz="850" spc="45" dirty="0">
                <a:latin typeface="Arial MT"/>
                <a:cs typeface="Arial MT"/>
              </a:rPr>
              <a:t>(Refund=Yes)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50" dirty="0">
                <a:latin typeface="Arial MT"/>
                <a:cs typeface="Arial MT"/>
              </a:rPr>
              <a:t>==&gt;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60" dirty="0">
                <a:latin typeface="Arial MT"/>
                <a:cs typeface="Arial MT"/>
              </a:rPr>
              <a:t>No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Arial MT"/>
              <a:cs typeface="Arial MT"/>
            </a:endParaRPr>
          </a:p>
          <a:p>
            <a:pPr marL="89535">
              <a:lnSpc>
                <a:spcPts val="1015"/>
              </a:lnSpc>
            </a:pPr>
            <a:r>
              <a:rPr sz="850" spc="45" dirty="0">
                <a:latin typeface="Arial MT"/>
                <a:cs typeface="Arial MT"/>
              </a:rPr>
              <a:t>(Refund=No,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40" dirty="0">
                <a:latin typeface="Arial MT"/>
                <a:cs typeface="Arial MT"/>
              </a:rPr>
              <a:t>Marital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40" dirty="0">
                <a:latin typeface="Arial MT"/>
                <a:cs typeface="Arial MT"/>
              </a:rPr>
              <a:t>Status={Single,Divorced},</a:t>
            </a:r>
            <a:endParaRPr sz="850">
              <a:latin typeface="Arial MT"/>
              <a:cs typeface="Arial MT"/>
            </a:endParaRPr>
          </a:p>
          <a:p>
            <a:pPr marL="89535">
              <a:lnSpc>
                <a:spcPts val="1015"/>
              </a:lnSpc>
            </a:pPr>
            <a:r>
              <a:rPr sz="850" spc="45" dirty="0">
                <a:latin typeface="Arial MT"/>
                <a:cs typeface="Arial MT"/>
              </a:rPr>
              <a:t>Taxable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50" dirty="0">
                <a:latin typeface="Arial MT"/>
                <a:cs typeface="Arial MT"/>
              </a:rPr>
              <a:t>Income&lt;80K)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50" dirty="0">
                <a:latin typeface="Arial MT"/>
                <a:cs typeface="Arial MT"/>
              </a:rPr>
              <a:t>==&gt;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60" dirty="0">
                <a:latin typeface="Arial MT"/>
                <a:cs typeface="Arial MT"/>
              </a:rPr>
              <a:t>No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Arial MT"/>
              <a:cs typeface="Arial MT"/>
            </a:endParaRPr>
          </a:p>
          <a:p>
            <a:pPr marL="89535">
              <a:lnSpc>
                <a:spcPts val="1015"/>
              </a:lnSpc>
              <a:spcBef>
                <a:spcPts val="5"/>
              </a:spcBef>
            </a:pPr>
            <a:r>
              <a:rPr sz="850" spc="45" dirty="0">
                <a:solidFill>
                  <a:srgbClr val="FF0000"/>
                </a:solidFill>
                <a:latin typeface="Arial MT"/>
                <a:cs typeface="Arial MT"/>
              </a:rPr>
              <a:t>(Refund=No,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40" dirty="0">
                <a:solidFill>
                  <a:srgbClr val="FF0000"/>
                </a:solidFill>
                <a:latin typeface="Arial MT"/>
                <a:cs typeface="Arial MT"/>
              </a:rPr>
              <a:t>Marital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40" dirty="0">
                <a:solidFill>
                  <a:srgbClr val="FF0000"/>
                </a:solidFill>
                <a:latin typeface="Arial MT"/>
                <a:cs typeface="Arial MT"/>
              </a:rPr>
              <a:t>Status={Single,Divorced},</a:t>
            </a:r>
            <a:endParaRPr sz="850">
              <a:latin typeface="Arial MT"/>
              <a:cs typeface="Arial MT"/>
            </a:endParaRPr>
          </a:p>
          <a:p>
            <a:pPr marL="89535">
              <a:lnSpc>
                <a:spcPts val="1015"/>
              </a:lnSpc>
            </a:pPr>
            <a:r>
              <a:rPr sz="850" spc="45" dirty="0">
                <a:solidFill>
                  <a:srgbClr val="FF0000"/>
                </a:solidFill>
                <a:latin typeface="Arial MT"/>
                <a:cs typeface="Arial MT"/>
              </a:rPr>
              <a:t>Taxable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0" dirty="0">
                <a:solidFill>
                  <a:srgbClr val="FF0000"/>
                </a:solidFill>
                <a:latin typeface="Arial MT"/>
                <a:cs typeface="Arial MT"/>
              </a:rPr>
              <a:t>Income&gt;80K)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0" dirty="0">
                <a:solidFill>
                  <a:srgbClr val="FF0000"/>
                </a:solidFill>
                <a:latin typeface="Arial MT"/>
                <a:cs typeface="Arial MT"/>
              </a:rPr>
              <a:t>==&gt;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0" dirty="0">
                <a:solidFill>
                  <a:srgbClr val="FF0000"/>
                </a:solidFill>
                <a:latin typeface="Arial MT"/>
                <a:cs typeface="Arial MT"/>
              </a:rPr>
              <a:t>Yes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</a:pPr>
            <a:r>
              <a:rPr sz="850" spc="45" dirty="0">
                <a:latin typeface="Arial MT"/>
                <a:cs typeface="Arial MT"/>
              </a:rPr>
              <a:t>(Refund=No,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40" dirty="0">
                <a:latin typeface="Arial MT"/>
                <a:cs typeface="Arial MT"/>
              </a:rPr>
              <a:t>Marital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40" dirty="0">
                <a:latin typeface="Arial MT"/>
                <a:cs typeface="Arial MT"/>
              </a:rPr>
              <a:t>Status={Married})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50" dirty="0">
                <a:latin typeface="Arial MT"/>
                <a:cs typeface="Arial MT"/>
              </a:rPr>
              <a:t>==&gt;</a:t>
            </a:r>
            <a:r>
              <a:rPr sz="850" spc="30" dirty="0">
                <a:latin typeface="Arial MT"/>
                <a:cs typeface="Arial MT"/>
              </a:rPr>
              <a:t> </a:t>
            </a:r>
            <a:r>
              <a:rPr sz="850" spc="60" dirty="0">
                <a:latin typeface="Arial MT"/>
                <a:cs typeface="Arial MT"/>
              </a:rPr>
              <a:t>No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9533" y="4275452"/>
            <a:ext cx="2630170" cy="1922780"/>
          </a:xfrm>
          <a:prstGeom prst="rect">
            <a:avLst/>
          </a:prstGeom>
          <a:ln w="8501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080"/>
              </a:spcBef>
            </a:pPr>
            <a:r>
              <a:rPr sz="1250" b="1" spc="85" dirty="0">
                <a:latin typeface="Arial"/>
                <a:cs typeface="Arial"/>
              </a:rPr>
              <a:t>Class-based</a:t>
            </a:r>
            <a:r>
              <a:rPr sz="1250" b="1" spc="25" dirty="0">
                <a:latin typeface="Arial"/>
                <a:cs typeface="Arial"/>
              </a:rPr>
              <a:t> </a:t>
            </a:r>
            <a:r>
              <a:rPr sz="1250" b="1" spc="85" dirty="0">
                <a:latin typeface="Arial"/>
                <a:cs typeface="Arial"/>
              </a:rPr>
              <a:t>Ordering</a:t>
            </a:r>
            <a:endParaRPr sz="125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1175"/>
              </a:spcBef>
            </a:pPr>
            <a:r>
              <a:rPr sz="850" spc="45" dirty="0">
                <a:latin typeface="Arial MT"/>
                <a:cs typeface="Arial MT"/>
              </a:rPr>
              <a:t>(Refund=Yes)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50" dirty="0">
                <a:latin typeface="Arial MT"/>
                <a:cs typeface="Arial MT"/>
              </a:rPr>
              <a:t>==&gt;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60" dirty="0">
                <a:latin typeface="Arial MT"/>
                <a:cs typeface="Arial MT"/>
              </a:rPr>
              <a:t>No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 MT"/>
              <a:cs typeface="Arial MT"/>
            </a:endParaRPr>
          </a:p>
          <a:p>
            <a:pPr marL="89535">
              <a:lnSpc>
                <a:spcPts val="1015"/>
              </a:lnSpc>
              <a:spcBef>
                <a:spcPts val="5"/>
              </a:spcBef>
            </a:pPr>
            <a:r>
              <a:rPr sz="850" spc="45" dirty="0">
                <a:latin typeface="Arial MT"/>
                <a:cs typeface="Arial MT"/>
              </a:rPr>
              <a:t>(Refund=No,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40" dirty="0">
                <a:latin typeface="Arial MT"/>
                <a:cs typeface="Arial MT"/>
              </a:rPr>
              <a:t>Marital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40" dirty="0">
                <a:latin typeface="Arial MT"/>
                <a:cs typeface="Arial MT"/>
              </a:rPr>
              <a:t>Status={Single,Divorced},</a:t>
            </a:r>
            <a:endParaRPr sz="850">
              <a:latin typeface="Arial MT"/>
              <a:cs typeface="Arial MT"/>
            </a:endParaRPr>
          </a:p>
          <a:p>
            <a:pPr marL="89535">
              <a:lnSpc>
                <a:spcPts val="1015"/>
              </a:lnSpc>
            </a:pPr>
            <a:r>
              <a:rPr sz="850" spc="45" dirty="0">
                <a:latin typeface="Arial MT"/>
                <a:cs typeface="Arial MT"/>
              </a:rPr>
              <a:t>Taxable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50" dirty="0">
                <a:latin typeface="Arial MT"/>
                <a:cs typeface="Arial MT"/>
              </a:rPr>
              <a:t>Income&lt;80K)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50" dirty="0">
                <a:latin typeface="Arial MT"/>
                <a:cs typeface="Arial MT"/>
              </a:rPr>
              <a:t>==&gt;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60" dirty="0">
                <a:latin typeface="Arial MT"/>
                <a:cs typeface="Arial MT"/>
              </a:rPr>
              <a:t>No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</a:pPr>
            <a:r>
              <a:rPr sz="850" spc="45" dirty="0">
                <a:latin typeface="Arial MT"/>
                <a:cs typeface="Arial MT"/>
              </a:rPr>
              <a:t>(Refund=No,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40" dirty="0">
                <a:latin typeface="Arial MT"/>
                <a:cs typeface="Arial MT"/>
              </a:rPr>
              <a:t>Marital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40" dirty="0">
                <a:latin typeface="Arial MT"/>
                <a:cs typeface="Arial MT"/>
              </a:rPr>
              <a:t>Status={Married})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50" dirty="0">
                <a:latin typeface="Arial MT"/>
                <a:cs typeface="Arial MT"/>
              </a:rPr>
              <a:t>==&gt;</a:t>
            </a:r>
            <a:r>
              <a:rPr sz="850" spc="30" dirty="0">
                <a:latin typeface="Arial MT"/>
                <a:cs typeface="Arial MT"/>
              </a:rPr>
              <a:t> </a:t>
            </a:r>
            <a:r>
              <a:rPr sz="850" spc="60" dirty="0">
                <a:latin typeface="Arial MT"/>
                <a:cs typeface="Arial MT"/>
              </a:rPr>
              <a:t>No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MT"/>
              <a:cs typeface="Arial MT"/>
            </a:endParaRPr>
          </a:p>
          <a:p>
            <a:pPr marL="89535" marR="59690">
              <a:lnSpc>
                <a:spcPts val="1010"/>
              </a:lnSpc>
            </a:pPr>
            <a:r>
              <a:rPr sz="850" spc="45" dirty="0">
                <a:solidFill>
                  <a:srgbClr val="FF0000"/>
                </a:solidFill>
                <a:latin typeface="Arial MT"/>
                <a:cs typeface="Arial MT"/>
              </a:rPr>
              <a:t>(Refund=No,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40" dirty="0">
                <a:solidFill>
                  <a:srgbClr val="FF0000"/>
                </a:solidFill>
                <a:latin typeface="Arial MT"/>
                <a:cs typeface="Arial MT"/>
              </a:rPr>
              <a:t>Marital</a:t>
            </a:r>
            <a:r>
              <a:rPr sz="85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40" dirty="0">
                <a:solidFill>
                  <a:srgbClr val="FF0000"/>
                </a:solidFill>
                <a:latin typeface="Arial MT"/>
                <a:cs typeface="Arial MT"/>
              </a:rPr>
              <a:t>Status={Single,Divorced}, </a:t>
            </a:r>
            <a:r>
              <a:rPr sz="85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45" dirty="0">
                <a:solidFill>
                  <a:srgbClr val="FF0000"/>
                </a:solidFill>
                <a:latin typeface="Arial MT"/>
                <a:cs typeface="Arial MT"/>
              </a:rPr>
              <a:t>Taxable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0" dirty="0">
                <a:solidFill>
                  <a:srgbClr val="FF0000"/>
                </a:solidFill>
                <a:latin typeface="Arial MT"/>
                <a:cs typeface="Arial MT"/>
              </a:rPr>
              <a:t>Income&gt;80K)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0" dirty="0">
                <a:solidFill>
                  <a:srgbClr val="FF0000"/>
                </a:solidFill>
                <a:latin typeface="Arial MT"/>
                <a:cs typeface="Arial MT"/>
              </a:rPr>
              <a:t>==&gt;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0" dirty="0">
                <a:solidFill>
                  <a:srgbClr val="FF0000"/>
                </a:solidFill>
                <a:latin typeface="Arial MT"/>
                <a:cs typeface="Arial MT"/>
              </a:rPr>
              <a:t>Yes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271" y="6324600"/>
            <a:ext cx="5166360" cy="369570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95" dirty="0">
                <a:latin typeface="Trebuchet MS"/>
                <a:cs typeface="Trebuchet MS"/>
              </a:rPr>
              <a:t>Rule-based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classifiers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mostly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use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class-based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ordering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5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2800" b="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736595"/>
            <a:ext cx="7090409" cy="279908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229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b="1" spc="-26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b="1" spc="-114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b="1" spc="-26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310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This 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may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be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class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majority.</a:t>
            </a:r>
            <a:endParaRPr sz="1800">
              <a:latin typeface="Calibri"/>
              <a:cs typeface="Calibri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Or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majority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class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tuples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were</a:t>
            </a:r>
            <a:r>
              <a:rPr sz="1800" spc="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not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covered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any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rule.</a:t>
            </a:r>
            <a:endParaRPr sz="1800">
              <a:latin typeface="Calibri"/>
              <a:cs typeface="Calibri"/>
            </a:endParaRPr>
          </a:p>
          <a:p>
            <a:pPr marL="370840" indent="-358775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70840" algn="l"/>
                <a:tab pos="371475" algn="l"/>
              </a:tabLst>
            </a:pP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Default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rule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evaluated</a:t>
            </a:r>
            <a:r>
              <a:rPr sz="1800" spc="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end,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if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only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no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other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rule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covers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Condition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default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rule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is 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empty.</a:t>
            </a:r>
            <a:endParaRPr sz="1800">
              <a:latin typeface="Calibri"/>
              <a:cs typeface="Calibri"/>
            </a:endParaRPr>
          </a:p>
          <a:p>
            <a:pPr marL="1869439">
              <a:lnSpc>
                <a:spcPct val="100000"/>
              </a:lnSpc>
              <a:spcBef>
                <a:spcPts val="1485"/>
              </a:spcBef>
            </a:pP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869439">
              <a:lnSpc>
                <a:spcPct val="100000"/>
              </a:lnSpc>
              <a:spcBef>
                <a:spcPts val="50"/>
              </a:spcBef>
            </a:pPr>
            <a:r>
              <a:rPr sz="1800" spc="-65" dirty="0">
                <a:latin typeface="Trebuchet MS"/>
                <a:cs typeface="Trebuchet MS"/>
              </a:rPr>
              <a:t>{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}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No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33" y="3922267"/>
            <a:ext cx="7032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45" dirty="0">
                <a:latin typeface="Trebuchet MS"/>
                <a:cs typeface="Trebuchet MS"/>
              </a:rPr>
              <a:t>BUILDING</a:t>
            </a:r>
            <a:r>
              <a:rPr sz="3600" b="0" spc="-105" dirty="0">
                <a:latin typeface="Trebuchet MS"/>
                <a:cs typeface="Trebuchet MS"/>
              </a:rPr>
              <a:t> </a:t>
            </a:r>
            <a:r>
              <a:rPr sz="3600" b="0" spc="100" dirty="0">
                <a:latin typeface="Trebuchet MS"/>
                <a:cs typeface="Trebuchet MS"/>
              </a:rPr>
              <a:t>CLASSIFICATION</a:t>
            </a:r>
            <a:r>
              <a:rPr sz="3600" b="0" spc="-95" dirty="0">
                <a:latin typeface="Trebuchet MS"/>
                <a:cs typeface="Trebuchet MS"/>
              </a:rPr>
              <a:t> </a:t>
            </a:r>
            <a:r>
              <a:rPr sz="3600" b="0" spc="-20" dirty="0">
                <a:latin typeface="Trebuchet MS"/>
                <a:cs typeface="Trebuchet MS"/>
              </a:rPr>
              <a:t>RULES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BUILDING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80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710034"/>
            <a:ext cx="7146290" cy="249872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Direct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Method:</a:t>
            </a:r>
            <a:endParaRPr sz="1800">
              <a:latin typeface="Trebuchet MS"/>
              <a:cs typeface="Trebuchet MS"/>
            </a:endParaRPr>
          </a:p>
          <a:p>
            <a:pPr marL="961390" lvl="1" indent="-320040">
              <a:lnSpc>
                <a:spcPct val="100000"/>
              </a:lnSpc>
              <a:spcBef>
                <a:spcPts val="93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61390" algn="l"/>
                <a:tab pos="962025" algn="l"/>
              </a:tabLst>
            </a:pP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Ex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ct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960119" lvl="1" indent="-318135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9485" algn="l"/>
                <a:tab pos="960119" algn="l"/>
              </a:tabLst>
            </a:pP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Ex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5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PP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15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175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212745"/>
                </a:solidFill>
                <a:latin typeface="Trebuchet MS"/>
                <a:cs typeface="Trebuchet MS"/>
              </a:rPr>
              <a:t>Ho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25" dirty="0">
                <a:solidFill>
                  <a:srgbClr val="212745"/>
                </a:solidFill>
                <a:latin typeface="Trebuchet MS"/>
                <a:cs typeface="Trebuchet MS"/>
              </a:rPr>
              <a:t>’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1R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har char="◾"/>
            </a:pP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◾"/>
            </a:pP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61390" lvl="1" indent="-320040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61390" algn="l"/>
                <a:tab pos="962025" algn="l"/>
              </a:tabLst>
            </a:pP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Extract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from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models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trees,</a:t>
            </a: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neural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networks,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etc.).</a:t>
            </a:r>
            <a:endParaRPr sz="1400">
              <a:latin typeface="Trebuchet MS"/>
              <a:cs typeface="Trebuchet MS"/>
            </a:endParaRPr>
          </a:p>
          <a:p>
            <a:pPr marL="960119" lvl="1" indent="-318135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9485" algn="l"/>
                <a:tab pos="960119" algn="l"/>
              </a:tabLst>
            </a:pP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Ex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5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175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5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260" dirty="0">
                <a:solidFill>
                  <a:srgbClr val="FFFFFF"/>
                </a:solidFill>
                <a:latin typeface="Trebuchet MS"/>
                <a:cs typeface="Trebuchet MS"/>
              </a:rPr>
              <a:t>E:</a:t>
            </a:r>
            <a:r>
              <a:rPr sz="28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40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2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DEC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25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501" y="2383789"/>
            <a:ext cx="4028440" cy="20434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s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642620" marR="50165" lvl="1" indent="-306070">
              <a:lnSpc>
                <a:spcPts val="1900"/>
              </a:lnSpc>
              <a:spcBef>
                <a:spcPts val="112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1:</a:t>
            </a:r>
            <a:r>
              <a:rPr sz="16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ag</a:t>
            </a:r>
            <a:r>
              <a:rPr sz="1600" spc="-1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&lt;=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30)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600" spc="-19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no</a:t>
            </a: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600" spc="-114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60" dirty="0">
                <a:solidFill>
                  <a:srgbClr val="212745"/>
                </a:solidFill>
                <a:latin typeface="Arial MT"/>
                <a:cs typeface="Arial MT"/>
              </a:rPr>
              <a:t>n  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(buys_computer=no)</a:t>
            </a:r>
            <a:endParaRPr sz="1600">
              <a:latin typeface="Arial MT"/>
              <a:cs typeface="Arial MT"/>
            </a:endParaRPr>
          </a:p>
          <a:p>
            <a:pPr marL="642620" marR="5080" lvl="1" indent="-306070">
              <a:lnSpc>
                <a:spcPts val="1900"/>
              </a:lnSpc>
              <a:spcBef>
                <a:spcPts val="10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2:</a:t>
            </a:r>
            <a:r>
              <a:rPr sz="16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ag</a:t>
            </a:r>
            <a:r>
              <a:rPr sz="1600" spc="-1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&lt;=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30)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600" spc="-19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600" spc="-13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19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600" spc="-114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60" dirty="0">
                <a:solidFill>
                  <a:srgbClr val="212745"/>
                </a:solidFill>
                <a:latin typeface="Arial MT"/>
                <a:cs typeface="Arial MT"/>
              </a:rPr>
              <a:t>n  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(buys_computer=yes)</a:t>
            </a:r>
            <a:endParaRPr sz="1600">
              <a:latin typeface="Arial MT"/>
              <a:cs typeface="Arial MT"/>
            </a:endParaRPr>
          </a:p>
          <a:p>
            <a:pPr marL="642620" lvl="1" indent="-306705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n…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3460" y="2278772"/>
            <a:ext cx="562610" cy="347345"/>
          </a:xfrm>
          <a:prstGeom prst="rect">
            <a:avLst/>
          </a:prstGeom>
          <a:solidFill>
            <a:srgbClr val="00CCFF"/>
          </a:solidFill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latin typeface="Times New Roman"/>
                <a:cs typeface="Times New Roman"/>
              </a:rPr>
              <a:t>age?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2048" y="2938779"/>
            <a:ext cx="7620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overca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53231" y="3462855"/>
            <a:ext cx="922019" cy="360045"/>
            <a:chOff x="5153231" y="3462855"/>
            <a:chExt cx="922019" cy="360045"/>
          </a:xfrm>
        </p:grpSpPr>
        <p:sp>
          <p:nvSpPr>
            <p:cNvPr id="10" name="object 10"/>
            <p:cNvSpPr/>
            <p:nvPr/>
          </p:nvSpPr>
          <p:spPr>
            <a:xfrm>
              <a:off x="5159581" y="3469205"/>
              <a:ext cx="909319" cy="347345"/>
            </a:xfrm>
            <a:custGeom>
              <a:avLst/>
              <a:gdLst/>
              <a:ahLst/>
              <a:cxnLst/>
              <a:rect l="l" t="t" r="r" b="b"/>
              <a:pathLst>
                <a:path w="909320" h="347345">
                  <a:moveTo>
                    <a:pt x="909194" y="0"/>
                  </a:moveTo>
                  <a:lnTo>
                    <a:pt x="0" y="0"/>
                  </a:lnTo>
                  <a:lnTo>
                    <a:pt x="0" y="347125"/>
                  </a:lnTo>
                  <a:lnTo>
                    <a:pt x="909194" y="347125"/>
                  </a:lnTo>
                  <a:lnTo>
                    <a:pt x="909194" y="0"/>
                  </a:lnTo>
                  <a:close/>
                </a:path>
              </a:pathLst>
            </a:custGeom>
            <a:solidFill>
              <a:srgbClr val="00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9581" y="3469205"/>
              <a:ext cx="909319" cy="347345"/>
            </a:xfrm>
            <a:custGeom>
              <a:avLst/>
              <a:gdLst/>
              <a:ahLst/>
              <a:cxnLst/>
              <a:rect l="l" t="t" r="r" b="b"/>
              <a:pathLst>
                <a:path w="909320" h="347345">
                  <a:moveTo>
                    <a:pt x="0" y="0"/>
                  </a:moveTo>
                  <a:lnTo>
                    <a:pt x="909195" y="0"/>
                  </a:lnTo>
                  <a:lnTo>
                    <a:pt x="909195" y="347126"/>
                  </a:lnTo>
                  <a:lnTo>
                    <a:pt x="0" y="3471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20479" y="3477259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student?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76375" y="3462855"/>
            <a:ext cx="1376680" cy="360045"/>
            <a:chOff x="7476375" y="3462855"/>
            <a:chExt cx="1376680" cy="360045"/>
          </a:xfrm>
        </p:grpSpPr>
        <p:sp>
          <p:nvSpPr>
            <p:cNvPr id="14" name="object 14"/>
            <p:cNvSpPr/>
            <p:nvPr/>
          </p:nvSpPr>
          <p:spPr>
            <a:xfrm>
              <a:off x="7482725" y="3469205"/>
              <a:ext cx="1363980" cy="347345"/>
            </a:xfrm>
            <a:custGeom>
              <a:avLst/>
              <a:gdLst/>
              <a:ahLst/>
              <a:cxnLst/>
              <a:rect l="l" t="t" r="r" b="b"/>
              <a:pathLst>
                <a:path w="1363979" h="347345">
                  <a:moveTo>
                    <a:pt x="1363793" y="0"/>
                  </a:moveTo>
                  <a:lnTo>
                    <a:pt x="0" y="0"/>
                  </a:lnTo>
                  <a:lnTo>
                    <a:pt x="0" y="347125"/>
                  </a:lnTo>
                  <a:lnTo>
                    <a:pt x="1363793" y="347125"/>
                  </a:lnTo>
                  <a:lnTo>
                    <a:pt x="136379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82725" y="3469205"/>
              <a:ext cx="1363980" cy="347345"/>
            </a:xfrm>
            <a:custGeom>
              <a:avLst/>
              <a:gdLst/>
              <a:ahLst/>
              <a:cxnLst/>
              <a:rect l="l" t="t" r="r" b="b"/>
              <a:pathLst>
                <a:path w="1363979" h="347345">
                  <a:moveTo>
                    <a:pt x="0" y="0"/>
                  </a:moveTo>
                  <a:lnTo>
                    <a:pt x="1363793" y="0"/>
                  </a:lnTo>
                  <a:lnTo>
                    <a:pt x="1363793" y="347126"/>
                  </a:lnTo>
                  <a:lnTo>
                    <a:pt x="0" y="3471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45498" y="3477259"/>
            <a:ext cx="1238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credit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rating?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71237" y="2560528"/>
            <a:ext cx="2676525" cy="908050"/>
            <a:chOff x="5471237" y="2560528"/>
            <a:chExt cx="2676525" cy="908050"/>
          </a:xfrm>
        </p:grpSpPr>
        <p:sp>
          <p:nvSpPr>
            <p:cNvPr id="18" name="object 18"/>
            <p:cNvSpPr/>
            <p:nvPr/>
          </p:nvSpPr>
          <p:spPr>
            <a:xfrm>
              <a:off x="5622716" y="2588886"/>
              <a:ext cx="667385" cy="834390"/>
            </a:xfrm>
            <a:custGeom>
              <a:avLst/>
              <a:gdLst/>
              <a:ahLst/>
              <a:cxnLst/>
              <a:rect l="l" t="t" r="r" b="b"/>
              <a:pathLst>
                <a:path w="667385" h="834389">
                  <a:moveTo>
                    <a:pt x="666957" y="0"/>
                  </a:moveTo>
                  <a:lnTo>
                    <a:pt x="0" y="83430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7587" y="2856983"/>
              <a:ext cx="633095" cy="347345"/>
            </a:xfrm>
            <a:custGeom>
              <a:avLst/>
              <a:gdLst/>
              <a:ahLst/>
              <a:cxnLst/>
              <a:rect l="l" t="t" r="r" b="b"/>
              <a:pathLst>
                <a:path w="633095" h="347344">
                  <a:moveTo>
                    <a:pt x="632807" y="0"/>
                  </a:moveTo>
                  <a:lnTo>
                    <a:pt x="0" y="0"/>
                  </a:lnTo>
                  <a:lnTo>
                    <a:pt x="0" y="347125"/>
                  </a:lnTo>
                  <a:lnTo>
                    <a:pt x="632807" y="347125"/>
                  </a:lnTo>
                  <a:lnTo>
                    <a:pt x="6328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7587" y="2856983"/>
              <a:ext cx="633095" cy="347345"/>
            </a:xfrm>
            <a:custGeom>
              <a:avLst/>
              <a:gdLst/>
              <a:ahLst/>
              <a:cxnLst/>
              <a:rect l="l" t="t" r="r" b="b"/>
              <a:pathLst>
                <a:path w="633095" h="347344">
                  <a:moveTo>
                    <a:pt x="0" y="0"/>
                  </a:moveTo>
                  <a:lnTo>
                    <a:pt x="632809" y="0"/>
                  </a:lnTo>
                  <a:lnTo>
                    <a:pt x="632809" y="347126"/>
                  </a:lnTo>
                  <a:lnTo>
                    <a:pt x="0" y="3471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9590" y="2566878"/>
              <a:ext cx="1122045" cy="895350"/>
            </a:xfrm>
            <a:custGeom>
              <a:avLst/>
              <a:gdLst/>
              <a:ahLst/>
              <a:cxnLst/>
              <a:rect l="l" t="t" r="r" b="b"/>
              <a:pathLst>
                <a:path w="1122045" h="895350">
                  <a:moveTo>
                    <a:pt x="0" y="0"/>
                  </a:moveTo>
                  <a:lnTo>
                    <a:pt x="1121554" y="895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3048" y="2617895"/>
              <a:ext cx="1270" cy="344170"/>
            </a:xfrm>
            <a:custGeom>
              <a:avLst/>
              <a:gdLst/>
              <a:ahLst/>
              <a:cxnLst/>
              <a:rect l="l" t="t" r="r" b="b"/>
              <a:pathLst>
                <a:path w="1270" h="344169">
                  <a:moveTo>
                    <a:pt x="1067" y="0"/>
                  </a:moveTo>
                  <a:lnTo>
                    <a:pt x="0" y="3441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77587" y="2856983"/>
            <a:ext cx="633095" cy="3473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60"/>
              </a:spcBef>
            </a:pPr>
            <a:r>
              <a:rPr sz="1800" b="1" spc="-5" dirty="0">
                <a:latin typeface="Times New Roman"/>
                <a:cs typeface="Times New Roman"/>
              </a:rPr>
              <a:t>&lt;=30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56047" y="2931010"/>
            <a:ext cx="501650" cy="3473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latin typeface="Times New Roman"/>
                <a:cs typeface="Times New Roman"/>
              </a:rPr>
              <a:t>&gt;40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13127" y="3177750"/>
            <a:ext cx="3854450" cy="1220470"/>
            <a:chOff x="4913127" y="3177750"/>
            <a:chExt cx="3854450" cy="1220470"/>
          </a:xfrm>
        </p:grpSpPr>
        <p:sp>
          <p:nvSpPr>
            <p:cNvPr id="26" name="object 26"/>
            <p:cNvSpPr/>
            <p:nvPr/>
          </p:nvSpPr>
          <p:spPr>
            <a:xfrm>
              <a:off x="4919477" y="3767312"/>
              <a:ext cx="563880" cy="624840"/>
            </a:xfrm>
            <a:custGeom>
              <a:avLst/>
              <a:gdLst/>
              <a:ahLst/>
              <a:cxnLst/>
              <a:rect l="l" t="t" r="r" b="b"/>
              <a:pathLst>
                <a:path w="563879" h="624839">
                  <a:moveTo>
                    <a:pt x="563445" y="0"/>
                  </a:moveTo>
                  <a:lnTo>
                    <a:pt x="0" y="6242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39033" y="3767312"/>
              <a:ext cx="512445" cy="624840"/>
            </a:xfrm>
            <a:custGeom>
              <a:avLst/>
              <a:gdLst/>
              <a:ahLst/>
              <a:cxnLst/>
              <a:rect l="l" t="t" r="r" b="b"/>
              <a:pathLst>
                <a:path w="512445" h="624839">
                  <a:moveTo>
                    <a:pt x="0" y="0"/>
                  </a:moveTo>
                  <a:lnTo>
                    <a:pt x="512223" y="6242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80591" y="3767312"/>
              <a:ext cx="512445" cy="576580"/>
            </a:xfrm>
            <a:custGeom>
              <a:avLst/>
              <a:gdLst/>
              <a:ahLst/>
              <a:cxnLst/>
              <a:rect l="l" t="t" r="r" b="b"/>
              <a:pathLst>
                <a:path w="512445" h="576579">
                  <a:moveTo>
                    <a:pt x="512223" y="0"/>
                  </a:moveTo>
                  <a:lnTo>
                    <a:pt x="0" y="57620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00148" y="3767312"/>
              <a:ext cx="461009" cy="576580"/>
            </a:xfrm>
            <a:custGeom>
              <a:avLst/>
              <a:gdLst/>
              <a:ahLst/>
              <a:cxnLst/>
              <a:rect l="l" t="t" r="r" b="b"/>
              <a:pathLst>
                <a:path w="461009" h="576579">
                  <a:moveTo>
                    <a:pt x="0" y="0"/>
                  </a:moveTo>
                  <a:lnTo>
                    <a:pt x="461000" y="57620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94115" y="3184100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4">
                  <a:moveTo>
                    <a:pt x="0" y="0"/>
                  </a:moveTo>
                  <a:lnTo>
                    <a:pt x="0" y="249091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93245" y="4412796"/>
            <a:ext cx="370840" cy="32639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63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34628" y="4412796"/>
            <a:ext cx="447675" cy="32639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63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yes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30648" y="4343523"/>
            <a:ext cx="447675" cy="347345"/>
          </a:xfrm>
          <a:custGeom>
            <a:avLst/>
            <a:gdLst/>
            <a:ahLst/>
            <a:cxnLst/>
            <a:rect l="l" t="t" r="r" b="b"/>
            <a:pathLst>
              <a:path w="447675" h="347345">
                <a:moveTo>
                  <a:pt x="447127" y="0"/>
                </a:moveTo>
                <a:lnTo>
                  <a:pt x="0" y="0"/>
                </a:lnTo>
                <a:lnTo>
                  <a:pt x="0" y="347125"/>
                </a:lnTo>
                <a:lnTo>
                  <a:pt x="447127" y="347125"/>
                </a:lnTo>
                <a:lnTo>
                  <a:pt x="44712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30648" y="4352035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yes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70018" y="3471205"/>
            <a:ext cx="447675" cy="34734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Times New Roman"/>
                <a:cs typeface="Times New Roman"/>
              </a:rPr>
              <a:t>yes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47294" y="4305954"/>
            <a:ext cx="384810" cy="362585"/>
          </a:xfrm>
          <a:custGeom>
            <a:avLst/>
            <a:gdLst/>
            <a:ahLst/>
            <a:cxnLst/>
            <a:rect l="l" t="t" r="r" b="b"/>
            <a:pathLst>
              <a:path w="384809" h="362585">
                <a:moveTo>
                  <a:pt x="369973" y="0"/>
                </a:moveTo>
                <a:lnTo>
                  <a:pt x="0" y="15416"/>
                </a:lnTo>
                <a:lnTo>
                  <a:pt x="14451" y="362240"/>
                </a:lnTo>
                <a:lnTo>
                  <a:pt x="384423" y="346825"/>
                </a:lnTo>
                <a:lnTo>
                  <a:pt x="369973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 rot="21480000">
            <a:off x="7277277" y="4372831"/>
            <a:ext cx="32463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24692" y="3911366"/>
            <a:ext cx="460375" cy="3263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Times New Roman"/>
                <a:cs typeface="Times New Roman"/>
              </a:rPr>
              <a:t>fair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17767" y="3911366"/>
            <a:ext cx="973455" cy="3473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Times New Roman"/>
                <a:cs typeface="Times New Roman"/>
              </a:rPr>
              <a:t>excellent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67089" y="3959382"/>
            <a:ext cx="447675" cy="347345"/>
          </a:xfrm>
          <a:custGeom>
            <a:avLst/>
            <a:gdLst/>
            <a:ahLst/>
            <a:cxnLst/>
            <a:rect l="l" t="t" r="r" b="b"/>
            <a:pathLst>
              <a:path w="447675" h="347345">
                <a:moveTo>
                  <a:pt x="447127" y="0"/>
                </a:moveTo>
                <a:lnTo>
                  <a:pt x="0" y="0"/>
                </a:lnTo>
                <a:lnTo>
                  <a:pt x="0" y="347126"/>
                </a:lnTo>
                <a:lnTo>
                  <a:pt x="447127" y="347126"/>
                </a:lnTo>
                <a:lnTo>
                  <a:pt x="4471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67089" y="3967988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yes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19478" y="3959382"/>
            <a:ext cx="461009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02479" y="2971024"/>
            <a:ext cx="785495" cy="213360"/>
          </a:xfrm>
          <a:custGeom>
            <a:avLst/>
            <a:gdLst/>
            <a:ahLst/>
            <a:cxnLst/>
            <a:rect l="l" t="t" r="r" b="b"/>
            <a:pathLst>
              <a:path w="785495" h="213360">
                <a:moveTo>
                  <a:pt x="785408" y="0"/>
                </a:moveTo>
                <a:lnTo>
                  <a:pt x="0" y="0"/>
                </a:lnTo>
                <a:lnTo>
                  <a:pt x="0" y="213076"/>
                </a:lnTo>
                <a:lnTo>
                  <a:pt x="785408" y="213076"/>
                </a:lnTo>
                <a:lnTo>
                  <a:pt x="7854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02479" y="2971024"/>
            <a:ext cx="78549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ts val="1650"/>
              </a:lnSpc>
            </a:pPr>
            <a:r>
              <a:rPr sz="1500" b="1" dirty="0">
                <a:latin typeface="Times New Roman"/>
                <a:cs typeface="Times New Roman"/>
              </a:rPr>
              <a:t>31..40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45" name="object 45"/>
          <p:cNvSpPr txBox="1"/>
          <p:nvPr/>
        </p:nvSpPr>
        <p:spPr>
          <a:xfrm>
            <a:off x="581191" y="5311874"/>
            <a:ext cx="7994650" cy="36957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70" dirty="0">
                <a:latin typeface="Trebuchet MS"/>
                <a:cs typeface="Trebuchet MS"/>
              </a:rPr>
              <a:t>Rules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extracted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from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decision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tree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will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be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b="1" spc="-195" dirty="0">
                <a:solidFill>
                  <a:srgbClr val="C00000"/>
                </a:solidFill>
                <a:latin typeface="Verdana"/>
                <a:cs typeface="Verdana"/>
              </a:rPr>
              <a:t>mutually</a:t>
            </a:r>
            <a:r>
              <a:rPr sz="1800" b="1" spc="-1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215" dirty="0">
                <a:solidFill>
                  <a:srgbClr val="C00000"/>
                </a:solidFill>
                <a:latin typeface="Verdana"/>
                <a:cs typeface="Verdana"/>
              </a:rPr>
              <a:t>exclusive</a:t>
            </a:r>
            <a:r>
              <a:rPr sz="1800" b="1" spc="-1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and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b="1" spc="-229" dirty="0">
                <a:solidFill>
                  <a:srgbClr val="C00000"/>
                </a:solidFill>
                <a:latin typeface="Verdana"/>
                <a:cs typeface="Verdana"/>
              </a:rPr>
              <a:t>exhaustive</a:t>
            </a:r>
            <a:r>
              <a:rPr sz="1800" spc="-229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33" y="3739387"/>
            <a:ext cx="711009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600" spc="110" dirty="0">
                <a:solidFill>
                  <a:srgbClr val="4E67C8"/>
                </a:solidFill>
                <a:latin typeface="Trebuchet MS"/>
                <a:cs typeface="Trebuchet MS"/>
              </a:rPr>
              <a:t>SEQUENTIAL</a:t>
            </a:r>
            <a:r>
              <a:rPr sz="3600" spc="-114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175" dirty="0">
                <a:solidFill>
                  <a:srgbClr val="4E67C8"/>
                </a:solidFill>
                <a:latin typeface="Trebuchet MS"/>
                <a:cs typeface="Trebuchet MS"/>
              </a:rPr>
              <a:t>COVERING</a:t>
            </a:r>
            <a:r>
              <a:rPr sz="3600" spc="-11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50" dirty="0">
                <a:solidFill>
                  <a:srgbClr val="4E67C8"/>
                </a:solidFill>
                <a:latin typeface="Trebuchet MS"/>
                <a:cs typeface="Trebuchet MS"/>
              </a:rPr>
              <a:t>METHOD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-20" dirty="0">
                <a:solidFill>
                  <a:srgbClr val="5ECCF3"/>
                </a:solidFill>
                <a:latin typeface="Trebuchet MS"/>
                <a:cs typeface="Trebuchet MS"/>
              </a:rPr>
              <a:t>R</a:t>
            </a:r>
            <a:r>
              <a:rPr sz="1800" spc="105" dirty="0">
                <a:solidFill>
                  <a:srgbClr val="5ECCF3"/>
                </a:solidFill>
                <a:latin typeface="Trebuchet MS"/>
                <a:cs typeface="Trebuchet MS"/>
              </a:rPr>
              <a:t>U</a:t>
            </a:r>
            <a:r>
              <a:rPr sz="1800" spc="-25" dirty="0">
                <a:solidFill>
                  <a:srgbClr val="5ECCF3"/>
                </a:solidFill>
                <a:latin typeface="Trebuchet MS"/>
                <a:cs typeface="Trebuchet MS"/>
              </a:rPr>
              <a:t>L</a:t>
            </a:r>
            <a:r>
              <a:rPr sz="1800" spc="-65" dirty="0">
                <a:solidFill>
                  <a:srgbClr val="5ECCF3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1800" spc="130" dirty="0">
                <a:solidFill>
                  <a:srgbClr val="5ECCF3"/>
                </a:solidFill>
                <a:latin typeface="Trebuchet MS"/>
                <a:cs typeface="Trebuchet MS"/>
              </a:rPr>
              <a:t>N</a:t>
            </a:r>
            <a:r>
              <a:rPr sz="1800" spc="175" dirty="0">
                <a:solidFill>
                  <a:srgbClr val="5ECCF3"/>
                </a:solidFill>
                <a:latin typeface="Trebuchet MS"/>
                <a:cs typeface="Trebuchet MS"/>
              </a:rPr>
              <a:t>DU</a:t>
            </a:r>
            <a:r>
              <a:rPr sz="1800" spc="195" dirty="0">
                <a:solidFill>
                  <a:srgbClr val="5ECCF3"/>
                </a:solidFill>
                <a:latin typeface="Trebuchet MS"/>
                <a:cs typeface="Trebuchet MS"/>
              </a:rPr>
              <a:t>C</a:t>
            </a:r>
            <a:r>
              <a:rPr sz="1800" spc="40" dirty="0">
                <a:solidFill>
                  <a:srgbClr val="5ECCF3"/>
                </a:solidFill>
                <a:latin typeface="Trebuchet MS"/>
                <a:cs typeface="Trebuchet MS"/>
              </a:rPr>
              <a:t>T</a:t>
            </a:r>
            <a:r>
              <a:rPr sz="1800" spc="60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1800" spc="155" dirty="0">
                <a:solidFill>
                  <a:srgbClr val="5ECCF3"/>
                </a:solidFill>
                <a:latin typeface="Trebuchet MS"/>
                <a:cs typeface="Trebuchet MS"/>
              </a:rPr>
              <a:t>O</a:t>
            </a:r>
            <a:r>
              <a:rPr sz="1800" spc="245" dirty="0">
                <a:solidFill>
                  <a:srgbClr val="5ECCF3"/>
                </a:solidFill>
                <a:latin typeface="Trebuchet MS"/>
                <a:cs typeface="Trebuchet MS"/>
              </a:rPr>
              <a:t>N</a:t>
            </a:r>
            <a:r>
              <a:rPr sz="1800" spc="-270" dirty="0">
                <a:solidFill>
                  <a:srgbClr val="5ECCF3"/>
                </a:solidFill>
                <a:latin typeface="Trebuchet MS"/>
                <a:cs typeface="Trebuchet MS"/>
              </a:rPr>
              <a:t>:</a:t>
            </a:r>
            <a:r>
              <a:rPr sz="1800" spc="-220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ECCF3"/>
                </a:solidFill>
                <a:latin typeface="Trebuchet MS"/>
                <a:cs typeface="Trebuchet MS"/>
              </a:rPr>
              <a:t>DIR</a:t>
            </a:r>
            <a:r>
              <a:rPr sz="1800" spc="65" dirty="0">
                <a:solidFill>
                  <a:srgbClr val="5ECCF3"/>
                </a:solidFill>
                <a:latin typeface="Trebuchet MS"/>
                <a:cs typeface="Trebuchet MS"/>
              </a:rPr>
              <a:t>EC</a:t>
            </a:r>
            <a:r>
              <a:rPr sz="1800" spc="40" dirty="0">
                <a:solidFill>
                  <a:srgbClr val="5ECCF3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5ECCF3"/>
                </a:solidFill>
                <a:latin typeface="Trebuchet MS"/>
                <a:cs typeface="Trebuchet MS"/>
              </a:rPr>
              <a:t>M</a:t>
            </a:r>
            <a:r>
              <a:rPr sz="1800" spc="-15" dirty="0">
                <a:solidFill>
                  <a:srgbClr val="5ECCF3"/>
                </a:solidFill>
                <a:latin typeface="Trebuchet MS"/>
                <a:cs typeface="Trebuchet MS"/>
              </a:rPr>
              <a:t>ET</a:t>
            </a:r>
            <a:r>
              <a:rPr sz="1800" spc="130" dirty="0">
                <a:solidFill>
                  <a:srgbClr val="5ECCF3"/>
                </a:solidFill>
                <a:latin typeface="Trebuchet MS"/>
                <a:cs typeface="Trebuchet MS"/>
              </a:rPr>
              <a:t>H</a:t>
            </a:r>
            <a:r>
              <a:rPr sz="1800" spc="270" dirty="0">
                <a:solidFill>
                  <a:srgbClr val="5ECCF3"/>
                </a:solidFill>
                <a:latin typeface="Trebuchet MS"/>
                <a:cs typeface="Trebuchet MS"/>
              </a:rPr>
              <a:t>O</a:t>
            </a:r>
            <a:r>
              <a:rPr sz="1800" spc="245" dirty="0">
                <a:solidFill>
                  <a:srgbClr val="5ECCF3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1027430">
              <a:lnSpc>
                <a:spcPct val="101400"/>
              </a:lnSpc>
              <a:spcBef>
                <a:spcPts val="1980"/>
              </a:spcBef>
            </a:pP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2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2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2800" b="0" spc="190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1832" y="2460752"/>
            <a:ext cx="7880984" cy="30492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06070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Sequential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covering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algorithm: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Extracts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directly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training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  <a:p>
            <a:pPr marL="356870" indent="-306070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Typical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sequential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covering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algorithms: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FOIL,</a:t>
            </a:r>
            <a:r>
              <a:rPr sz="1500" spc="-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AQ,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30" dirty="0">
                <a:solidFill>
                  <a:srgbClr val="212745"/>
                </a:solidFill>
                <a:latin typeface="Trebuchet MS"/>
                <a:cs typeface="Trebuchet MS"/>
              </a:rPr>
              <a:t>CN2,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RIPPER</a:t>
            </a:r>
            <a:endParaRPr sz="1500">
              <a:latin typeface="Trebuchet MS"/>
              <a:cs typeface="Trebuchet MS"/>
            </a:endParaRPr>
          </a:p>
          <a:p>
            <a:pPr marL="356235" marR="43180" indent="-306070">
              <a:lnSpc>
                <a:spcPts val="1580"/>
              </a:lnSpc>
              <a:spcBef>
                <a:spcPts val="10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learned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i="1" spc="-210" dirty="0">
                <a:solidFill>
                  <a:srgbClr val="212745"/>
                </a:solidFill>
                <a:latin typeface="Verdana"/>
                <a:cs typeface="Verdana"/>
              </a:rPr>
              <a:t>sequentially</a:t>
            </a:r>
            <a:r>
              <a:rPr sz="1500" spc="-2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given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4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67" baseline="-16666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0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will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cover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many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tuples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4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67" baseline="-16666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0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none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(or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up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Trebuchet MS"/>
              <a:cs typeface="Trebuchet MS"/>
            </a:endParaRPr>
          </a:p>
          <a:p>
            <a:pPr marL="356870" indent="-306070">
              <a:lnSpc>
                <a:spcPct val="100000"/>
              </a:lnSpc>
              <a:spcBef>
                <a:spcPts val="142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Steps:</a:t>
            </a:r>
            <a:endParaRPr sz="1500">
              <a:latin typeface="Trebuchet MS"/>
              <a:cs typeface="Trebuchet MS"/>
            </a:endParaRPr>
          </a:p>
          <a:p>
            <a:pPr marL="680720" lvl="1" indent="-306070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80085" algn="l"/>
                <a:tab pos="680720" algn="l"/>
              </a:tabLst>
            </a:pP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marL="680720" lvl="1" indent="-306070">
              <a:lnSpc>
                <a:spcPct val="100000"/>
              </a:lnSpc>
              <a:spcBef>
                <a:spcPts val="8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80085" algn="l"/>
                <a:tab pos="680720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time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learned,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tuples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covered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removed</a:t>
            </a:r>
            <a:endParaRPr sz="1500">
              <a:latin typeface="Trebuchet MS"/>
              <a:cs typeface="Trebuchet MS"/>
            </a:endParaRPr>
          </a:p>
          <a:p>
            <a:pPr marL="680085" marR="38735" lvl="1" indent="-306070">
              <a:lnSpc>
                <a:spcPts val="1700"/>
              </a:lnSpc>
              <a:spcBef>
                <a:spcPts val="8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80085" algn="l"/>
                <a:tab pos="680720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Repeat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process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remaining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tuples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until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i="1" spc="-200" dirty="0">
                <a:solidFill>
                  <a:srgbClr val="212745"/>
                </a:solidFill>
                <a:latin typeface="Verdana"/>
                <a:cs typeface="Verdana"/>
              </a:rPr>
              <a:t>termination</a:t>
            </a:r>
            <a:r>
              <a:rPr sz="1500" b="1" i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i="1" spc="-190" dirty="0">
                <a:solidFill>
                  <a:srgbClr val="212745"/>
                </a:solidFill>
                <a:latin typeface="Verdana"/>
                <a:cs typeface="Verdana"/>
              </a:rPr>
              <a:t>condition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, 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no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more </a:t>
            </a:r>
            <a:r>
              <a:rPr sz="1500" spc="-43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training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examples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quality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returned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below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user-specified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threshold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SEQUENTIAL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COVERING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1393" y="3891815"/>
            <a:ext cx="1934845" cy="1834514"/>
            <a:chOff x="341393" y="3891815"/>
            <a:chExt cx="1934845" cy="1834514"/>
          </a:xfrm>
        </p:grpSpPr>
        <p:sp>
          <p:nvSpPr>
            <p:cNvPr id="4" name="object 4"/>
            <p:cNvSpPr/>
            <p:nvPr/>
          </p:nvSpPr>
          <p:spPr>
            <a:xfrm>
              <a:off x="342323" y="3892745"/>
              <a:ext cx="1932939" cy="1832610"/>
            </a:xfrm>
            <a:custGeom>
              <a:avLst/>
              <a:gdLst/>
              <a:ahLst/>
              <a:cxnLst/>
              <a:rect l="l" t="t" r="r" b="b"/>
              <a:pathLst>
                <a:path w="1932939" h="1832610">
                  <a:moveTo>
                    <a:pt x="0" y="1832122"/>
                  </a:moveTo>
                  <a:lnTo>
                    <a:pt x="1932377" y="1832122"/>
                  </a:lnTo>
                  <a:lnTo>
                    <a:pt x="1932377" y="0"/>
                  </a:lnTo>
                  <a:lnTo>
                    <a:pt x="0" y="0"/>
                  </a:lnTo>
                  <a:lnTo>
                    <a:pt x="0" y="18321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031" y="4062728"/>
              <a:ext cx="1637664" cy="1555115"/>
            </a:xfrm>
            <a:custGeom>
              <a:avLst/>
              <a:gdLst/>
              <a:ahLst/>
              <a:cxnLst/>
              <a:rect l="l" t="t" r="r" b="b"/>
              <a:pathLst>
                <a:path w="1637664" h="1555114">
                  <a:moveTo>
                    <a:pt x="375739" y="268084"/>
                  </a:moveTo>
                  <a:lnTo>
                    <a:pt x="268384" y="268084"/>
                  </a:lnTo>
                </a:path>
                <a:path w="1637664" h="1555114">
                  <a:moveTo>
                    <a:pt x="322065" y="321669"/>
                  </a:moveTo>
                  <a:lnTo>
                    <a:pt x="322065" y="214420"/>
                  </a:lnTo>
                </a:path>
                <a:path w="1637664" h="1555114">
                  <a:moveTo>
                    <a:pt x="590410" y="321669"/>
                  </a:moveTo>
                  <a:lnTo>
                    <a:pt x="483094" y="321669"/>
                  </a:lnTo>
                </a:path>
                <a:path w="1637664" h="1555114">
                  <a:moveTo>
                    <a:pt x="536775" y="375334"/>
                  </a:moveTo>
                  <a:lnTo>
                    <a:pt x="536775" y="268084"/>
                  </a:lnTo>
                </a:path>
                <a:path w="1637664" h="1555114">
                  <a:moveTo>
                    <a:pt x="429420" y="482584"/>
                  </a:moveTo>
                  <a:lnTo>
                    <a:pt x="322065" y="482584"/>
                  </a:lnTo>
                </a:path>
                <a:path w="1637664" h="1555114">
                  <a:moveTo>
                    <a:pt x="375739" y="536169"/>
                  </a:moveTo>
                  <a:lnTo>
                    <a:pt x="375739" y="428919"/>
                  </a:lnTo>
                </a:path>
                <a:path w="1637664" h="1555114">
                  <a:moveTo>
                    <a:pt x="697773" y="53585"/>
                  </a:moveTo>
                  <a:lnTo>
                    <a:pt x="590410" y="53585"/>
                  </a:lnTo>
                </a:path>
                <a:path w="1637664" h="1555114">
                  <a:moveTo>
                    <a:pt x="644131" y="107249"/>
                  </a:moveTo>
                  <a:lnTo>
                    <a:pt x="644131" y="0"/>
                  </a:lnTo>
                </a:path>
                <a:path w="1637664" h="1555114">
                  <a:moveTo>
                    <a:pt x="751494" y="536169"/>
                  </a:moveTo>
                  <a:lnTo>
                    <a:pt x="644131" y="536169"/>
                  </a:lnTo>
                </a:path>
                <a:path w="1637664" h="1555114">
                  <a:moveTo>
                    <a:pt x="697773" y="589754"/>
                  </a:moveTo>
                  <a:lnTo>
                    <a:pt x="697773" y="482584"/>
                  </a:lnTo>
                </a:path>
                <a:path w="1637664" h="1555114">
                  <a:moveTo>
                    <a:pt x="107355" y="1394047"/>
                  </a:moveTo>
                  <a:lnTo>
                    <a:pt x="0" y="1394047"/>
                  </a:lnTo>
                </a:path>
                <a:path w="1637664" h="1555114">
                  <a:moveTo>
                    <a:pt x="53681" y="1447664"/>
                  </a:moveTo>
                  <a:lnTo>
                    <a:pt x="53681" y="1340430"/>
                  </a:lnTo>
                </a:path>
                <a:path w="1637664" h="1555114">
                  <a:moveTo>
                    <a:pt x="483094" y="1394047"/>
                  </a:moveTo>
                  <a:lnTo>
                    <a:pt x="375739" y="1394047"/>
                  </a:lnTo>
                </a:path>
                <a:path w="1637664" h="1555114">
                  <a:moveTo>
                    <a:pt x="429420" y="1447664"/>
                  </a:moveTo>
                  <a:lnTo>
                    <a:pt x="429420" y="1340430"/>
                  </a:lnTo>
                </a:path>
                <a:path w="1637664" h="1555114">
                  <a:moveTo>
                    <a:pt x="322065" y="1501289"/>
                  </a:moveTo>
                  <a:lnTo>
                    <a:pt x="214710" y="1501289"/>
                  </a:lnTo>
                </a:path>
                <a:path w="1637664" h="1555114">
                  <a:moveTo>
                    <a:pt x="268384" y="1554906"/>
                  </a:moveTo>
                  <a:lnTo>
                    <a:pt x="268384" y="1447664"/>
                  </a:lnTo>
                </a:path>
                <a:path w="1637664" h="1555114">
                  <a:moveTo>
                    <a:pt x="268384" y="1260005"/>
                  </a:moveTo>
                  <a:lnTo>
                    <a:pt x="161028" y="1260005"/>
                  </a:lnTo>
                </a:path>
                <a:path w="1637664" h="1555114">
                  <a:moveTo>
                    <a:pt x="214710" y="1313622"/>
                  </a:moveTo>
                  <a:lnTo>
                    <a:pt x="214710" y="1206380"/>
                  </a:lnTo>
                </a:path>
                <a:path w="1637664" h="1555114">
                  <a:moveTo>
                    <a:pt x="1556599" y="1286814"/>
                  </a:moveTo>
                  <a:lnTo>
                    <a:pt x="1449314" y="1286814"/>
                  </a:lnTo>
                </a:path>
                <a:path w="1637664" h="1555114">
                  <a:moveTo>
                    <a:pt x="1502957" y="1340430"/>
                  </a:moveTo>
                  <a:lnTo>
                    <a:pt x="1502957" y="1233173"/>
                  </a:lnTo>
                </a:path>
                <a:path w="1637664" h="1555114">
                  <a:moveTo>
                    <a:pt x="1637180" y="1501289"/>
                  </a:moveTo>
                  <a:lnTo>
                    <a:pt x="1529817" y="1501289"/>
                  </a:lnTo>
                </a:path>
                <a:path w="1637664" h="1555114">
                  <a:moveTo>
                    <a:pt x="1583459" y="1554906"/>
                  </a:moveTo>
                  <a:lnTo>
                    <a:pt x="1583459" y="1447664"/>
                  </a:lnTo>
                </a:path>
                <a:path w="1637664" h="1555114">
                  <a:moveTo>
                    <a:pt x="1395594" y="1447664"/>
                  </a:moveTo>
                  <a:lnTo>
                    <a:pt x="1288231" y="1447664"/>
                  </a:lnTo>
                </a:path>
                <a:path w="1637664" h="1555114">
                  <a:moveTo>
                    <a:pt x="1341951" y="1501289"/>
                  </a:moveTo>
                  <a:lnTo>
                    <a:pt x="1341951" y="1394047"/>
                  </a:lnTo>
                </a:path>
                <a:path w="1637664" h="1555114">
                  <a:moveTo>
                    <a:pt x="1341951" y="1179588"/>
                  </a:moveTo>
                  <a:lnTo>
                    <a:pt x="1234588" y="1179588"/>
                  </a:lnTo>
                </a:path>
                <a:path w="1637664" h="1555114">
                  <a:moveTo>
                    <a:pt x="1288231" y="1233173"/>
                  </a:moveTo>
                  <a:lnTo>
                    <a:pt x="1288231" y="1125923"/>
                  </a:lnTo>
                </a:path>
              </a:pathLst>
            </a:custGeom>
            <a:ln w="1673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676" y="4035935"/>
              <a:ext cx="1771650" cy="1609090"/>
            </a:xfrm>
            <a:custGeom>
              <a:avLst/>
              <a:gdLst/>
              <a:ahLst/>
              <a:cxnLst/>
              <a:rect l="l" t="t" r="r" b="b"/>
              <a:pathLst>
                <a:path w="1771650" h="1609089">
                  <a:moveTo>
                    <a:pt x="214710" y="616547"/>
                  </a:moveTo>
                  <a:lnTo>
                    <a:pt x="107355" y="616547"/>
                  </a:lnTo>
                </a:path>
                <a:path w="1771650" h="1609089">
                  <a:moveTo>
                    <a:pt x="1207720" y="1219777"/>
                  </a:moveTo>
                  <a:lnTo>
                    <a:pt x="1100357" y="1219777"/>
                  </a:lnTo>
                </a:path>
                <a:path w="1771650" h="1609089">
                  <a:moveTo>
                    <a:pt x="1690815" y="991881"/>
                  </a:moveTo>
                  <a:lnTo>
                    <a:pt x="1583452" y="991881"/>
                  </a:lnTo>
                </a:path>
                <a:path w="1771650" h="1609089">
                  <a:moveTo>
                    <a:pt x="952782" y="1554890"/>
                  </a:moveTo>
                  <a:lnTo>
                    <a:pt x="845419" y="1554890"/>
                  </a:lnTo>
                </a:path>
                <a:path w="1771650" h="1609089">
                  <a:moveTo>
                    <a:pt x="967298" y="918162"/>
                  </a:moveTo>
                  <a:lnTo>
                    <a:pt x="859936" y="918162"/>
                  </a:lnTo>
                </a:path>
                <a:path w="1771650" h="1609089">
                  <a:moveTo>
                    <a:pt x="1341943" y="348462"/>
                  </a:moveTo>
                  <a:lnTo>
                    <a:pt x="1234580" y="348462"/>
                  </a:lnTo>
                </a:path>
                <a:path w="1771650" h="1609089">
                  <a:moveTo>
                    <a:pt x="456257" y="884631"/>
                  </a:moveTo>
                  <a:lnTo>
                    <a:pt x="348902" y="884631"/>
                  </a:lnTo>
                </a:path>
                <a:path w="1771650" h="1609089">
                  <a:moveTo>
                    <a:pt x="1127217" y="53585"/>
                  </a:moveTo>
                  <a:lnTo>
                    <a:pt x="1019854" y="53585"/>
                  </a:lnTo>
                </a:path>
                <a:path w="1771650" h="1609089">
                  <a:moveTo>
                    <a:pt x="107355" y="1099131"/>
                  </a:moveTo>
                  <a:lnTo>
                    <a:pt x="0" y="1099131"/>
                  </a:lnTo>
                </a:path>
                <a:path w="1771650" h="1609089">
                  <a:moveTo>
                    <a:pt x="241547" y="0"/>
                  </a:moveTo>
                  <a:lnTo>
                    <a:pt x="134192" y="0"/>
                  </a:lnTo>
                </a:path>
                <a:path w="1771650" h="1609089">
                  <a:moveTo>
                    <a:pt x="1556669" y="737193"/>
                  </a:moveTo>
                  <a:lnTo>
                    <a:pt x="1449306" y="737193"/>
                  </a:lnTo>
                </a:path>
                <a:path w="1771650" h="1609089">
                  <a:moveTo>
                    <a:pt x="1140647" y="616547"/>
                  </a:moveTo>
                  <a:lnTo>
                    <a:pt x="1033284" y="616547"/>
                  </a:lnTo>
                </a:path>
                <a:path w="1771650" h="1609089">
                  <a:moveTo>
                    <a:pt x="697765" y="1152716"/>
                  </a:moveTo>
                  <a:lnTo>
                    <a:pt x="590449" y="1152716"/>
                  </a:lnTo>
                </a:path>
                <a:path w="1771650" h="1609089">
                  <a:moveTo>
                    <a:pt x="120777" y="1259965"/>
                  </a:moveTo>
                  <a:lnTo>
                    <a:pt x="13422" y="1259965"/>
                  </a:lnTo>
                </a:path>
                <a:path w="1771650" h="1609089">
                  <a:moveTo>
                    <a:pt x="1663954" y="80377"/>
                  </a:moveTo>
                  <a:lnTo>
                    <a:pt x="1556669" y="80377"/>
                  </a:lnTo>
                </a:path>
                <a:path w="1771650" h="1609089">
                  <a:moveTo>
                    <a:pt x="697765" y="750589"/>
                  </a:moveTo>
                  <a:lnTo>
                    <a:pt x="590449" y="750589"/>
                  </a:lnTo>
                </a:path>
                <a:path w="1771650" h="1609089">
                  <a:moveTo>
                    <a:pt x="858849" y="1340415"/>
                  </a:moveTo>
                  <a:lnTo>
                    <a:pt x="751486" y="1340415"/>
                  </a:lnTo>
                </a:path>
                <a:path w="1771650" h="1609089">
                  <a:moveTo>
                    <a:pt x="657545" y="1608507"/>
                  </a:moveTo>
                  <a:lnTo>
                    <a:pt x="550190" y="1608507"/>
                  </a:lnTo>
                </a:path>
                <a:path w="1771650" h="1609089">
                  <a:moveTo>
                    <a:pt x="1771317" y="1179588"/>
                  </a:moveTo>
                  <a:lnTo>
                    <a:pt x="1663954" y="1179588"/>
                  </a:lnTo>
                </a:path>
              </a:pathLst>
            </a:custGeom>
            <a:ln w="2417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2584" y="5822466"/>
            <a:ext cx="991869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10" dirty="0">
                <a:latin typeface="Arial MT"/>
                <a:cs typeface="Arial MT"/>
              </a:rPr>
              <a:t>(i)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Original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56254" y="3903650"/>
            <a:ext cx="1941830" cy="1848485"/>
            <a:chOff x="2456254" y="3903650"/>
            <a:chExt cx="1941830" cy="1848485"/>
          </a:xfrm>
        </p:grpSpPr>
        <p:sp>
          <p:nvSpPr>
            <p:cNvPr id="9" name="object 9"/>
            <p:cNvSpPr/>
            <p:nvPr/>
          </p:nvSpPr>
          <p:spPr>
            <a:xfrm>
              <a:off x="2457207" y="3904604"/>
              <a:ext cx="1939925" cy="1846580"/>
            </a:xfrm>
            <a:custGeom>
              <a:avLst/>
              <a:gdLst/>
              <a:ahLst/>
              <a:cxnLst/>
              <a:rect l="l" t="t" r="r" b="b"/>
              <a:pathLst>
                <a:path w="1939925" h="1846579">
                  <a:moveTo>
                    <a:pt x="0" y="1846191"/>
                  </a:moveTo>
                  <a:lnTo>
                    <a:pt x="1939478" y="1846191"/>
                  </a:lnTo>
                  <a:lnTo>
                    <a:pt x="1939478" y="0"/>
                  </a:lnTo>
                  <a:lnTo>
                    <a:pt x="0" y="0"/>
                  </a:lnTo>
                  <a:lnTo>
                    <a:pt x="0" y="1846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2536" y="4076062"/>
              <a:ext cx="1644014" cy="1566545"/>
            </a:xfrm>
            <a:custGeom>
              <a:avLst/>
              <a:gdLst/>
              <a:ahLst/>
              <a:cxnLst/>
              <a:rect l="l" t="t" r="r" b="b"/>
              <a:pathLst>
                <a:path w="1644014" h="1566545">
                  <a:moveTo>
                    <a:pt x="377686" y="269514"/>
                  </a:moveTo>
                  <a:lnTo>
                    <a:pt x="269643" y="269514"/>
                  </a:lnTo>
                </a:path>
                <a:path w="1644014" h="1566545">
                  <a:moveTo>
                    <a:pt x="323192" y="324216"/>
                  </a:moveTo>
                  <a:lnTo>
                    <a:pt x="323192" y="215888"/>
                  </a:lnTo>
                </a:path>
                <a:path w="1644014" h="1566545">
                  <a:moveTo>
                    <a:pt x="592858" y="324216"/>
                  </a:moveTo>
                  <a:lnTo>
                    <a:pt x="484785" y="324216"/>
                  </a:lnTo>
                </a:path>
                <a:path w="1644014" h="1566545">
                  <a:moveTo>
                    <a:pt x="539286" y="377996"/>
                  </a:moveTo>
                  <a:lnTo>
                    <a:pt x="539286" y="269514"/>
                  </a:lnTo>
                </a:path>
                <a:path w="1644014" h="1566545">
                  <a:moveTo>
                    <a:pt x="431235" y="486325"/>
                  </a:moveTo>
                  <a:lnTo>
                    <a:pt x="323192" y="486325"/>
                  </a:lnTo>
                </a:path>
                <a:path w="1644014" h="1566545">
                  <a:moveTo>
                    <a:pt x="377686" y="539951"/>
                  </a:moveTo>
                  <a:lnTo>
                    <a:pt x="377686" y="431623"/>
                  </a:lnTo>
                </a:path>
                <a:path w="1644014" h="1566545">
                  <a:moveTo>
                    <a:pt x="700863" y="53780"/>
                  </a:moveTo>
                  <a:lnTo>
                    <a:pt x="592858" y="53780"/>
                  </a:lnTo>
                </a:path>
                <a:path w="1644014" h="1566545">
                  <a:moveTo>
                    <a:pt x="646362" y="107329"/>
                  </a:moveTo>
                  <a:lnTo>
                    <a:pt x="646362" y="0"/>
                  </a:lnTo>
                </a:path>
                <a:path w="1644014" h="1566545">
                  <a:moveTo>
                    <a:pt x="754443" y="539951"/>
                  </a:moveTo>
                  <a:lnTo>
                    <a:pt x="646362" y="539951"/>
                  </a:lnTo>
                </a:path>
                <a:path w="1644014" h="1566545">
                  <a:moveTo>
                    <a:pt x="700863" y="593731"/>
                  </a:moveTo>
                  <a:lnTo>
                    <a:pt x="700863" y="486325"/>
                  </a:lnTo>
                </a:path>
                <a:path w="1644014" h="1566545">
                  <a:moveTo>
                    <a:pt x="108050" y="1404281"/>
                  </a:moveTo>
                  <a:lnTo>
                    <a:pt x="0" y="1404281"/>
                  </a:lnTo>
                </a:path>
                <a:path w="1644014" h="1566545">
                  <a:moveTo>
                    <a:pt x="54309" y="1458829"/>
                  </a:moveTo>
                  <a:lnTo>
                    <a:pt x="54309" y="1350501"/>
                  </a:lnTo>
                </a:path>
                <a:path w="1644014" h="1566545">
                  <a:moveTo>
                    <a:pt x="484785" y="1404281"/>
                  </a:moveTo>
                  <a:lnTo>
                    <a:pt x="377686" y="1404281"/>
                  </a:lnTo>
                </a:path>
                <a:path w="1644014" h="1566545">
                  <a:moveTo>
                    <a:pt x="431235" y="1458829"/>
                  </a:moveTo>
                  <a:lnTo>
                    <a:pt x="431235" y="1350501"/>
                  </a:lnTo>
                </a:path>
                <a:path w="1644014" h="1566545">
                  <a:moveTo>
                    <a:pt x="323192" y="1512617"/>
                  </a:moveTo>
                  <a:lnTo>
                    <a:pt x="216093" y="1512617"/>
                  </a:lnTo>
                </a:path>
                <a:path w="1644014" h="1566545">
                  <a:moveTo>
                    <a:pt x="269643" y="1566397"/>
                  </a:moveTo>
                  <a:lnTo>
                    <a:pt x="269643" y="1458829"/>
                  </a:lnTo>
                </a:path>
                <a:path w="1644014" h="1566545">
                  <a:moveTo>
                    <a:pt x="269643" y="1270015"/>
                  </a:moveTo>
                  <a:lnTo>
                    <a:pt x="161600" y="1270015"/>
                  </a:lnTo>
                </a:path>
                <a:path w="1644014" h="1566545">
                  <a:moveTo>
                    <a:pt x="216093" y="1323611"/>
                  </a:moveTo>
                  <a:lnTo>
                    <a:pt x="216093" y="1215275"/>
                  </a:lnTo>
                </a:path>
                <a:path w="1644014" h="1566545">
                  <a:moveTo>
                    <a:pt x="1562597" y="1296713"/>
                  </a:moveTo>
                  <a:lnTo>
                    <a:pt x="1454516" y="1296713"/>
                  </a:lnTo>
                </a:path>
                <a:path w="1644014" h="1566545">
                  <a:moveTo>
                    <a:pt x="1509017" y="1350501"/>
                  </a:moveTo>
                  <a:lnTo>
                    <a:pt x="1509017" y="1242165"/>
                  </a:lnTo>
                </a:path>
                <a:path w="1644014" h="1566545">
                  <a:moveTo>
                    <a:pt x="1643735" y="1512617"/>
                  </a:moveTo>
                  <a:lnTo>
                    <a:pt x="1535731" y="1512617"/>
                  </a:lnTo>
                </a:path>
                <a:path w="1644014" h="1566545">
                  <a:moveTo>
                    <a:pt x="1589234" y="1566397"/>
                  </a:moveTo>
                  <a:lnTo>
                    <a:pt x="1589234" y="1458829"/>
                  </a:lnTo>
                </a:path>
                <a:path w="1644014" h="1566545">
                  <a:moveTo>
                    <a:pt x="1401013" y="1458829"/>
                  </a:moveTo>
                  <a:lnTo>
                    <a:pt x="1292931" y="1458829"/>
                  </a:lnTo>
                </a:path>
                <a:path w="1644014" h="1566545">
                  <a:moveTo>
                    <a:pt x="1347432" y="1512617"/>
                  </a:moveTo>
                  <a:lnTo>
                    <a:pt x="1347432" y="1404281"/>
                  </a:lnTo>
                </a:path>
                <a:path w="1644014" h="1566545">
                  <a:moveTo>
                    <a:pt x="1347432" y="1188384"/>
                  </a:moveTo>
                  <a:lnTo>
                    <a:pt x="1239428" y="1188384"/>
                  </a:lnTo>
                </a:path>
                <a:path w="1644014" h="1566545">
                  <a:moveTo>
                    <a:pt x="1292931" y="1242165"/>
                  </a:moveTo>
                  <a:lnTo>
                    <a:pt x="1292931" y="1134758"/>
                  </a:lnTo>
                </a:path>
              </a:pathLst>
            </a:custGeom>
            <a:ln w="1658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5253" y="4049172"/>
              <a:ext cx="1778000" cy="1621155"/>
            </a:xfrm>
            <a:custGeom>
              <a:avLst/>
              <a:gdLst/>
              <a:ahLst/>
              <a:cxnLst/>
              <a:rect l="l" t="t" r="r" b="b"/>
              <a:pathLst>
                <a:path w="1778000" h="1621154">
                  <a:moveTo>
                    <a:pt x="215333" y="620621"/>
                  </a:moveTo>
                  <a:lnTo>
                    <a:pt x="107283" y="620621"/>
                  </a:lnTo>
                </a:path>
                <a:path w="1778000" h="1621154">
                  <a:moveTo>
                    <a:pt x="1211763" y="1229180"/>
                  </a:moveTo>
                  <a:lnTo>
                    <a:pt x="1104679" y="1229180"/>
                  </a:lnTo>
                </a:path>
                <a:path w="1778000" h="1621154">
                  <a:moveTo>
                    <a:pt x="1696517" y="999540"/>
                  </a:moveTo>
                  <a:lnTo>
                    <a:pt x="1589433" y="999540"/>
                  </a:lnTo>
                </a:path>
                <a:path w="1778000" h="1621154">
                  <a:moveTo>
                    <a:pt x="956067" y="1566397"/>
                  </a:moveTo>
                  <a:lnTo>
                    <a:pt x="847832" y="1566397"/>
                  </a:lnTo>
                </a:path>
                <a:path w="1778000" h="1621154">
                  <a:moveTo>
                    <a:pt x="970729" y="925400"/>
                  </a:moveTo>
                  <a:lnTo>
                    <a:pt x="862647" y="925400"/>
                  </a:lnTo>
                </a:path>
                <a:path w="1778000" h="1621154">
                  <a:moveTo>
                    <a:pt x="1346711" y="351106"/>
                  </a:moveTo>
                  <a:lnTo>
                    <a:pt x="1238629" y="351106"/>
                  </a:lnTo>
                </a:path>
                <a:path w="1778000" h="1621154">
                  <a:moveTo>
                    <a:pt x="457150" y="891058"/>
                  </a:moveTo>
                  <a:lnTo>
                    <a:pt x="350059" y="891058"/>
                  </a:lnTo>
                </a:path>
                <a:path w="1778000" h="1621154">
                  <a:moveTo>
                    <a:pt x="1131316" y="53780"/>
                  </a:moveTo>
                  <a:lnTo>
                    <a:pt x="1023311" y="53780"/>
                  </a:lnTo>
                </a:path>
                <a:path w="1778000" h="1621154">
                  <a:moveTo>
                    <a:pt x="107283" y="1106946"/>
                  </a:moveTo>
                  <a:lnTo>
                    <a:pt x="0" y="1106946"/>
                  </a:lnTo>
                </a:path>
                <a:path w="1778000" h="1621154">
                  <a:moveTo>
                    <a:pt x="242008" y="0"/>
                  </a:moveTo>
                  <a:lnTo>
                    <a:pt x="133965" y="0"/>
                  </a:lnTo>
                </a:path>
                <a:path w="1778000" h="1621154">
                  <a:moveTo>
                    <a:pt x="1561799" y="742855"/>
                  </a:moveTo>
                  <a:lnTo>
                    <a:pt x="1454716" y="742855"/>
                  </a:lnTo>
                </a:path>
                <a:path w="1778000" h="1621154">
                  <a:moveTo>
                    <a:pt x="1144288" y="620621"/>
                  </a:moveTo>
                  <a:lnTo>
                    <a:pt x="1037205" y="620621"/>
                  </a:lnTo>
                </a:path>
                <a:path w="1778000" h="1621154">
                  <a:moveTo>
                    <a:pt x="700141" y="1161648"/>
                  </a:moveTo>
                  <a:lnTo>
                    <a:pt x="592068" y="1161648"/>
                  </a:lnTo>
                </a:path>
                <a:path w="1778000" h="1621154">
                  <a:moveTo>
                    <a:pt x="121008" y="1269055"/>
                  </a:moveTo>
                  <a:lnTo>
                    <a:pt x="12957" y="1269055"/>
                  </a:lnTo>
                </a:path>
                <a:path w="1778000" h="1621154">
                  <a:moveTo>
                    <a:pt x="1669880" y="80670"/>
                  </a:moveTo>
                  <a:lnTo>
                    <a:pt x="1561799" y="80670"/>
                  </a:lnTo>
                </a:path>
                <a:path w="1778000" h="1621154">
                  <a:moveTo>
                    <a:pt x="700141" y="755839"/>
                  </a:moveTo>
                  <a:lnTo>
                    <a:pt x="592068" y="755839"/>
                  </a:lnTo>
                </a:path>
                <a:path w="1778000" h="1621154">
                  <a:moveTo>
                    <a:pt x="861726" y="1350501"/>
                  </a:moveTo>
                  <a:lnTo>
                    <a:pt x="753645" y="1350501"/>
                  </a:lnTo>
                </a:path>
                <a:path w="1778000" h="1621154">
                  <a:moveTo>
                    <a:pt x="659534" y="1621137"/>
                  </a:moveTo>
                  <a:lnTo>
                    <a:pt x="552428" y="1621137"/>
                  </a:lnTo>
                </a:path>
                <a:path w="1778000" h="1621154">
                  <a:moveTo>
                    <a:pt x="1777885" y="1188384"/>
                  </a:moveTo>
                  <a:lnTo>
                    <a:pt x="1669880" y="1188384"/>
                  </a:lnTo>
                </a:path>
              </a:pathLst>
            </a:custGeom>
            <a:ln w="2402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2817" y="4708669"/>
              <a:ext cx="615315" cy="0"/>
            </a:xfrm>
            <a:custGeom>
              <a:avLst/>
              <a:gdLst/>
              <a:ahLst/>
              <a:cxnLst/>
              <a:rect l="l" t="t" r="r" b="b"/>
              <a:pathLst>
                <a:path w="615314">
                  <a:moveTo>
                    <a:pt x="0" y="0"/>
                  </a:moveTo>
                  <a:lnTo>
                    <a:pt x="16580" y="0"/>
                  </a:lnTo>
                </a:path>
                <a:path w="615314">
                  <a:moveTo>
                    <a:pt x="66506" y="0"/>
                  </a:moveTo>
                  <a:lnTo>
                    <a:pt x="83079" y="0"/>
                  </a:lnTo>
                </a:path>
                <a:path w="615314">
                  <a:moveTo>
                    <a:pt x="133006" y="0"/>
                  </a:moveTo>
                  <a:lnTo>
                    <a:pt x="149586" y="0"/>
                  </a:lnTo>
                </a:path>
                <a:path w="615314">
                  <a:moveTo>
                    <a:pt x="199513" y="0"/>
                  </a:moveTo>
                  <a:lnTo>
                    <a:pt x="216093" y="0"/>
                  </a:lnTo>
                </a:path>
                <a:path w="615314">
                  <a:moveTo>
                    <a:pt x="266019" y="0"/>
                  </a:moveTo>
                  <a:lnTo>
                    <a:pt x="282600" y="0"/>
                  </a:lnTo>
                </a:path>
                <a:path w="615314">
                  <a:moveTo>
                    <a:pt x="332526" y="0"/>
                  </a:moveTo>
                  <a:lnTo>
                    <a:pt x="349130" y="0"/>
                  </a:lnTo>
                </a:path>
                <a:path w="615314">
                  <a:moveTo>
                    <a:pt x="399026" y="0"/>
                  </a:moveTo>
                  <a:lnTo>
                    <a:pt x="415606" y="0"/>
                  </a:lnTo>
                </a:path>
                <a:path w="615314">
                  <a:moveTo>
                    <a:pt x="465502" y="0"/>
                  </a:moveTo>
                  <a:lnTo>
                    <a:pt x="482083" y="0"/>
                  </a:lnTo>
                </a:path>
                <a:path w="615314">
                  <a:moveTo>
                    <a:pt x="532055" y="0"/>
                  </a:moveTo>
                  <a:lnTo>
                    <a:pt x="548636" y="0"/>
                  </a:lnTo>
                </a:path>
                <a:path w="615314">
                  <a:moveTo>
                    <a:pt x="598531" y="0"/>
                  </a:moveTo>
                  <a:lnTo>
                    <a:pt x="615112" y="0"/>
                  </a:lnTo>
                </a:path>
              </a:pathLst>
            </a:custGeom>
            <a:ln w="1658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88007" y="4591966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5" h="67310">
                  <a:moveTo>
                    <a:pt x="0" y="66764"/>
                  </a:moveTo>
                  <a:lnTo>
                    <a:pt x="16578" y="66764"/>
                  </a:lnTo>
                </a:path>
                <a:path w="17145" h="67310">
                  <a:moveTo>
                    <a:pt x="0" y="0"/>
                  </a:moveTo>
                  <a:lnTo>
                    <a:pt x="16578" y="0"/>
                  </a:lnTo>
                </a:path>
              </a:pathLst>
            </a:custGeom>
            <a:ln w="16748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6296" y="4516981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289" y="8297"/>
                  </a:moveTo>
                  <a:lnTo>
                    <a:pt x="8289" y="8297"/>
                  </a:lnTo>
                </a:path>
              </a:pathLst>
            </a:custGeom>
            <a:ln w="1659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6296" y="4450217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289" y="8412"/>
                  </a:moveTo>
                  <a:lnTo>
                    <a:pt x="8289" y="8412"/>
                  </a:lnTo>
                </a:path>
              </a:pathLst>
            </a:custGeom>
            <a:ln w="168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96296" y="438353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289" y="8374"/>
                  </a:moveTo>
                  <a:lnTo>
                    <a:pt x="8289" y="8374"/>
                  </a:lnTo>
                </a:path>
              </a:pathLst>
            </a:custGeom>
            <a:ln w="16748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8007" y="4258453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5" h="67310">
                  <a:moveTo>
                    <a:pt x="0" y="66764"/>
                  </a:moveTo>
                  <a:lnTo>
                    <a:pt x="16578" y="66764"/>
                  </a:lnTo>
                </a:path>
                <a:path w="17145" h="67310">
                  <a:moveTo>
                    <a:pt x="0" y="0"/>
                  </a:moveTo>
                  <a:lnTo>
                    <a:pt x="16578" y="0"/>
                  </a:lnTo>
                </a:path>
              </a:pathLst>
            </a:custGeom>
            <a:ln w="1659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6296" y="418339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289" y="8412"/>
                  </a:moveTo>
                  <a:lnTo>
                    <a:pt x="8289" y="8412"/>
                  </a:lnTo>
                </a:path>
              </a:pathLst>
            </a:custGeom>
            <a:ln w="168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96296" y="411685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289" y="8297"/>
                  </a:moveTo>
                  <a:lnTo>
                    <a:pt x="8289" y="8297"/>
                  </a:lnTo>
                </a:path>
              </a:pathLst>
            </a:custGeom>
            <a:ln w="1659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6296" y="4050094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289" y="8297"/>
                  </a:moveTo>
                  <a:lnTo>
                    <a:pt x="8289" y="8297"/>
                  </a:lnTo>
                </a:path>
              </a:pathLst>
            </a:custGeom>
            <a:ln w="1659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72817" y="4014061"/>
              <a:ext cx="609600" cy="5715"/>
            </a:xfrm>
            <a:custGeom>
              <a:avLst/>
              <a:gdLst/>
              <a:ahLst/>
              <a:cxnLst/>
              <a:rect l="l" t="t" r="r" b="b"/>
              <a:pathLst>
                <a:path w="609600" h="5714">
                  <a:moveTo>
                    <a:pt x="609585" y="0"/>
                  </a:moveTo>
                  <a:lnTo>
                    <a:pt x="593004" y="0"/>
                  </a:lnTo>
                </a:path>
                <a:path w="609600" h="5714">
                  <a:moveTo>
                    <a:pt x="543109" y="0"/>
                  </a:moveTo>
                  <a:lnTo>
                    <a:pt x="526528" y="0"/>
                  </a:lnTo>
                </a:path>
                <a:path w="609600" h="5714">
                  <a:moveTo>
                    <a:pt x="476556" y="0"/>
                  </a:moveTo>
                  <a:lnTo>
                    <a:pt x="459975" y="0"/>
                  </a:lnTo>
                </a:path>
                <a:path w="609600" h="5714">
                  <a:moveTo>
                    <a:pt x="410079" y="0"/>
                  </a:moveTo>
                  <a:lnTo>
                    <a:pt x="393499" y="0"/>
                  </a:lnTo>
                </a:path>
                <a:path w="609600" h="5714">
                  <a:moveTo>
                    <a:pt x="343603" y="0"/>
                  </a:moveTo>
                  <a:lnTo>
                    <a:pt x="327000" y="0"/>
                  </a:lnTo>
                </a:path>
                <a:path w="609600" h="5714">
                  <a:moveTo>
                    <a:pt x="277073" y="0"/>
                  </a:moveTo>
                  <a:lnTo>
                    <a:pt x="260493" y="0"/>
                  </a:lnTo>
                </a:path>
                <a:path w="609600" h="5714">
                  <a:moveTo>
                    <a:pt x="210566" y="0"/>
                  </a:moveTo>
                  <a:lnTo>
                    <a:pt x="193986" y="0"/>
                  </a:lnTo>
                </a:path>
                <a:path w="609600" h="5714">
                  <a:moveTo>
                    <a:pt x="144059" y="0"/>
                  </a:moveTo>
                  <a:lnTo>
                    <a:pt x="127479" y="0"/>
                  </a:lnTo>
                </a:path>
                <a:path w="609600" h="5714">
                  <a:moveTo>
                    <a:pt x="77553" y="0"/>
                  </a:moveTo>
                  <a:lnTo>
                    <a:pt x="60980" y="0"/>
                  </a:lnTo>
                </a:path>
                <a:path w="609600" h="5714">
                  <a:moveTo>
                    <a:pt x="11053" y="0"/>
                  </a:moveTo>
                  <a:lnTo>
                    <a:pt x="0" y="0"/>
                  </a:lnTo>
                  <a:lnTo>
                    <a:pt x="0" y="5531"/>
                  </a:lnTo>
                </a:path>
              </a:pathLst>
            </a:custGeom>
            <a:ln w="1658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4527" y="4077829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4" h="67310">
                  <a:moveTo>
                    <a:pt x="0" y="0"/>
                  </a:moveTo>
                  <a:lnTo>
                    <a:pt x="16578" y="0"/>
                  </a:lnTo>
                </a:path>
                <a:path w="17144" h="67310">
                  <a:moveTo>
                    <a:pt x="0" y="66764"/>
                  </a:moveTo>
                  <a:lnTo>
                    <a:pt x="16578" y="66764"/>
                  </a:lnTo>
                </a:path>
              </a:pathLst>
            </a:custGeom>
            <a:ln w="1659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72817" y="420290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289" y="8374"/>
                  </a:moveTo>
                  <a:lnTo>
                    <a:pt x="8289" y="8374"/>
                  </a:lnTo>
                </a:path>
              </a:pathLst>
            </a:custGeom>
            <a:ln w="16748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64527" y="4277968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4" h="67310">
                  <a:moveTo>
                    <a:pt x="0" y="0"/>
                  </a:moveTo>
                  <a:lnTo>
                    <a:pt x="16578" y="0"/>
                  </a:lnTo>
                </a:path>
                <a:path w="17144" h="67310">
                  <a:moveTo>
                    <a:pt x="0" y="66687"/>
                  </a:moveTo>
                  <a:lnTo>
                    <a:pt x="16578" y="66687"/>
                  </a:lnTo>
                </a:path>
              </a:pathLst>
            </a:custGeom>
            <a:ln w="1659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72817" y="440296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289" y="8374"/>
                  </a:moveTo>
                  <a:lnTo>
                    <a:pt x="8289" y="8374"/>
                  </a:lnTo>
                </a:path>
              </a:pathLst>
            </a:custGeom>
            <a:ln w="16748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2817" y="446973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289" y="8374"/>
                  </a:moveTo>
                  <a:lnTo>
                    <a:pt x="8289" y="8374"/>
                  </a:lnTo>
                </a:path>
              </a:pathLst>
            </a:custGeom>
            <a:ln w="16748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72817" y="453649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289" y="8259"/>
                  </a:moveTo>
                  <a:lnTo>
                    <a:pt x="8289" y="8259"/>
                  </a:lnTo>
                </a:path>
              </a:pathLst>
            </a:custGeom>
            <a:ln w="16518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64527" y="4611404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4" h="67310">
                  <a:moveTo>
                    <a:pt x="0" y="0"/>
                  </a:moveTo>
                  <a:lnTo>
                    <a:pt x="16578" y="0"/>
                  </a:lnTo>
                </a:path>
                <a:path w="17144" h="67310">
                  <a:moveTo>
                    <a:pt x="0" y="66764"/>
                  </a:moveTo>
                  <a:lnTo>
                    <a:pt x="16578" y="66764"/>
                  </a:lnTo>
                </a:path>
              </a:pathLst>
            </a:custGeom>
            <a:ln w="16748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11350" y="4114015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50" y="54701"/>
                  </a:moveTo>
                  <a:lnTo>
                    <a:pt x="0" y="54701"/>
                  </a:lnTo>
                </a:path>
                <a:path w="108585" h="108585">
                  <a:moveTo>
                    <a:pt x="53549" y="108328"/>
                  </a:moveTo>
                  <a:lnTo>
                    <a:pt x="53549" y="0"/>
                  </a:lnTo>
                </a:path>
              </a:pathLst>
            </a:custGeom>
            <a:ln w="1658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87117" y="5849090"/>
            <a:ext cx="61785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 MT"/>
                <a:cs typeface="Arial MT"/>
              </a:rPr>
              <a:t>(ii)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Step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4055" y="5844386"/>
            <a:ext cx="652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(iii)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Step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71247" y="3927835"/>
            <a:ext cx="1957070" cy="1859280"/>
            <a:chOff x="4571247" y="3927835"/>
            <a:chExt cx="1957070" cy="1859280"/>
          </a:xfrm>
        </p:grpSpPr>
        <p:sp>
          <p:nvSpPr>
            <p:cNvPr id="33" name="object 33"/>
            <p:cNvSpPr/>
            <p:nvPr/>
          </p:nvSpPr>
          <p:spPr>
            <a:xfrm>
              <a:off x="4572517" y="3929105"/>
              <a:ext cx="1954530" cy="1856739"/>
            </a:xfrm>
            <a:custGeom>
              <a:avLst/>
              <a:gdLst/>
              <a:ahLst/>
              <a:cxnLst/>
              <a:rect l="l" t="t" r="r" b="b"/>
              <a:pathLst>
                <a:path w="1954529" h="1856739">
                  <a:moveTo>
                    <a:pt x="0" y="1856387"/>
                  </a:moveTo>
                  <a:lnTo>
                    <a:pt x="1954400" y="1856387"/>
                  </a:lnTo>
                  <a:lnTo>
                    <a:pt x="1954400" y="0"/>
                  </a:lnTo>
                  <a:lnTo>
                    <a:pt x="0" y="0"/>
                  </a:lnTo>
                  <a:lnTo>
                    <a:pt x="0" y="18563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89477" y="5241958"/>
              <a:ext cx="1656714" cy="434975"/>
            </a:xfrm>
            <a:custGeom>
              <a:avLst/>
              <a:gdLst/>
              <a:ahLst/>
              <a:cxnLst/>
              <a:rect l="l" t="t" r="r" b="b"/>
              <a:pathLst>
                <a:path w="1656714" h="434975">
                  <a:moveTo>
                    <a:pt x="108860" y="271763"/>
                  </a:moveTo>
                  <a:lnTo>
                    <a:pt x="0" y="271763"/>
                  </a:lnTo>
                </a:path>
                <a:path w="1656714" h="434975">
                  <a:moveTo>
                    <a:pt x="54816" y="325656"/>
                  </a:moveTo>
                  <a:lnTo>
                    <a:pt x="54816" y="217675"/>
                  </a:lnTo>
                </a:path>
                <a:path w="1656714" h="434975">
                  <a:moveTo>
                    <a:pt x="488546" y="271763"/>
                  </a:moveTo>
                  <a:lnTo>
                    <a:pt x="380634" y="271763"/>
                  </a:lnTo>
                </a:path>
                <a:path w="1656714" h="434975">
                  <a:moveTo>
                    <a:pt x="434493" y="325656"/>
                  </a:moveTo>
                  <a:lnTo>
                    <a:pt x="434493" y="217675"/>
                  </a:lnTo>
                </a:path>
                <a:path w="1656714" h="434975">
                  <a:moveTo>
                    <a:pt x="325633" y="380705"/>
                  </a:moveTo>
                  <a:lnTo>
                    <a:pt x="217729" y="380705"/>
                  </a:lnTo>
                </a:path>
                <a:path w="1656714" h="434975">
                  <a:moveTo>
                    <a:pt x="271580" y="434591"/>
                  </a:moveTo>
                  <a:lnTo>
                    <a:pt x="271580" y="325656"/>
                  </a:lnTo>
                </a:path>
                <a:path w="1656714" h="434975">
                  <a:moveTo>
                    <a:pt x="271580" y="135877"/>
                  </a:moveTo>
                  <a:lnTo>
                    <a:pt x="162719" y="135877"/>
                  </a:lnTo>
                </a:path>
                <a:path w="1656714" h="434975">
                  <a:moveTo>
                    <a:pt x="217729" y="190732"/>
                  </a:moveTo>
                  <a:lnTo>
                    <a:pt x="217729" y="81797"/>
                  </a:lnTo>
                </a:path>
                <a:path w="1656714" h="434975">
                  <a:moveTo>
                    <a:pt x="1574491" y="162820"/>
                  </a:moveTo>
                  <a:lnTo>
                    <a:pt x="1465630" y="162820"/>
                  </a:lnTo>
                </a:path>
                <a:path w="1656714" h="434975">
                  <a:moveTo>
                    <a:pt x="1520446" y="217675"/>
                  </a:moveTo>
                  <a:lnTo>
                    <a:pt x="1520446" y="108740"/>
                  </a:lnTo>
                </a:path>
                <a:path w="1656714" h="434975">
                  <a:moveTo>
                    <a:pt x="1656329" y="380705"/>
                  </a:moveTo>
                  <a:lnTo>
                    <a:pt x="1547469" y="380705"/>
                  </a:lnTo>
                </a:path>
                <a:path w="1656714" h="434975">
                  <a:moveTo>
                    <a:pt x="1601513" y="434591"/>
                  </a:moveTo>
                  <a:lnTo>
                    <a:pt x="1601513" y="325656"/>
                  </a:lnTo>
                </a:path>
                <a:path w="1656714" h="434975">
                  <a:moveTo>
                    <a:pt x="1411585" y="325656"/>
                  </a:moveTo>
                  <a:lnTo>
                    <a:pt x="1302725" y="325656"/>
                  </a:lnTo>
                </a:path>
                <a:path w="1656714" h="434975">
                  <a:moveTo>
                    <a:pt x="1357695" y="380705"/>
                  </a:moveTo>
                  <a:lnTo>
                    <a:pt x="1357695" y="271763"/>
                  </a:lnTo>
                </a:path>
                <a:path w="1656714" h="434975">
                  <a:moveTo>
                    <a:pt x="1357695" y="54816"/>
                  </a:moveTo>
                  <a:lnTo>
                    <a:pt x="1248835" y="54816"/>
                  </a:lnTo>
                </a:path>
                <a:path w="1656714" h="434975">
                  <a:moveTo>
                    <a:pt x="1302725" y="108740"/>
                  </a:moveTo>
                  <a:lnTo>
                    <a:pt x="1302725" y="0"/>
                  </a:lnTo>
                </a:path>
              </a:pathLst>
            </a:custGeom>
            <a:ln w="1670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1380" y="4074379"/>
              <a:ext cx="1791970" cy="1629410"/>
            </a:xfrm>
            <a:custGeom>
              <a:avLst/>
              <a:gdLst/>
              <a:ahLst/>
              <a:cxnLst/>
              <a:rect l="l" t="t" r="r" b="b"/>
              <a:pathLst>
                <a:path w="1791970" h="1629410">
                  <a:moveTo>
                    <a:pt x="216957" y="624610"/>
                  </a:moveTo>
                  <a:lnTo>
                    <a:pt x="108096" y="624610"/>
                  </a:lnTo>
                </a:path>
                <a:path w="1791970" h="1629410">
                  <a:moveTo>
                    <a:pt x="1221048" y="1235498"/>
                  </a:moveTo>
                  <a:lnTo>
                    <a:pt x="1112959" y="1235498"/>
                  </a:lnTo>
                </a:path>
                <a:path w="1791970" h="1629410">
                  <a:moveTo>
                    <a:pt x="1709609" y="1004525"/>
                  </a:moveTo>
                  <a:lnTo>
                    <a:pt x="1601675" y="1004525"/>
                  </a:lnTo>
                </a:path>
                <a:path w="1791970" h="1629410">
                  <a:moveTo>
                    <a:pt x="963256" y="1575227"/>
                  </a:moveTo>
                  <a:lnTo>
                    <a:pt x="854395" y="1575227"/>
                  </a:lnTo>
                </a:path>
                <a:path w="1791970" h="1629410">
                  <a:moveTo>
                    <a:pt x="978080" y="930093"/>
                  </a:moveTo>
                  <a:lnTo>
                    <a:pt x="869219" y="930093"/>
                  </a:lnTo>
                </a:path>
                <a:path w="1791970" h="1629410">
                  <a:moveTo>
                    <a:pt x="460751" y="896598"/>
                  </a:moveTo>
                  <a:lnTo>
                    <a:pt x="352848" y="896598"/>
                  </a:lnTo>
                </a:path>
                <a:path w="1791970" h="1629410">
                  <a:moveTo>
                    <a:pt x="1139981" y="53885"/>
                  </a:moveTo>
                  <a:lnTo>
                    <a:pt x="1031121" y="53885"/>
                  </a:lnTo>
                </a:path>
                <a:path w="1791970" h="1629410">
                  <a:moveTo>
                    <a:pt x="108096" y="1113460"/>
                  </a:moveTo>
                  <a:lnTo>
                    <a:pt x="0" y="1113460"/>
                  </a:lnTo>
                </a:path>
                <a:path w="1791970" h="1629410">
                  <a:moveTo>
                    <a:pt x="243987" y="0"/>
                  </a:moveTo>
                  <a:lnTo>
                    <a:pt x="135118" y="0"/>
                  </a:lnTo>
                </a:path>
                <a:path w="1791970" h="1629410">
                  <a:moveTo>
                    <a:pt x="1573726" y="746648"/>
                  </a:moveTo>
                  <a:lnTo>
                    <a:pt x="1465792" y="746648"/>
                  </a:lnTo>
                </a:path>
                <a:path w="1791970" h="1629410">
                  <a:moveTo>
                    <a:pt x="1153029" y="624610"/>
                  </a:moveTo>
                  <a:lnTo>
                    <a:pt x="1045095" y="624610"/>
                  </a:lnTo>
                </a:path>
                <a:path w="1791970" h="1629410">
                  <a:moveTo>
                    <a:pt x="705464" y="1167578"/>
                  </a:moveTo>
                  <a:lnTo>
                    <a:pt x="596642" y="1167578"/>
                  </a:lnTo>
                </a:path>
                <a:path w="1791970" h="1629410">
                  <a:moveTo>
                    <a:pt x="122086" y="1276319"/>
                  </a:moveTo>
                  <a:lnTo>
                    <a:pt x="13032" y="1276319"/>
                  </a:lnTo>
                </a:path>
                <a:path w="1791970" h="1629410">
                  <a:moveTo>
                    <a:pt x="1682587" y="81797"/>
                  </a:moveTo>
                  <a:lnTo>
                    <a:pt x="1573726" y="81797"/>
                  </a:lnTo>
                </a:path>
                <a:path w="1791970" h="1629410">
                  <a:moveTo>
                    <a:pt x="705464" y="760682"/>
                  </a:moveTo>
                  <a:lnTo>
                    <a:pt x="596642" y="760682"/>
                  </a:lnTo>
                </a:path>
                <a:path w="1791970" h="1629410">
                  <a:moveTo>
                    <a:pt x="868447" y="1358311"/>
                  </a:moveTo>
                  <a:lnTo>
                    <a:pt x="759354" y="1358311"/>
                  </a:lnTo>
                </a:path>
                <a:path w="1791970" h="1629410">
                  <a:moveTo>
                    <a:pt x="664468" y="1629314"/>
                  </a:moveTo>
                  <a:lnTo>
                    <a:pt x="556580" y="1629314"/>
                  </a:lnTo>
                </a:path>
                <a:path w="1791970" h="1629410">
                  <a:moveTo>
                    <a:pt x="1791448" y="1195490"/>
                  </a:moveTo>
                  <a:lnTo>
                    <a:pt x="1682587" y="1195490"/>
                  </a:lnTo>
                </a:path>
              </a:pathLst>
            </a:custGeom>
            <a:ln w="242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91294" y="4732640"/>
              <a:ext cx="620395" cy="0"/>
            </a:xfrm>
            <a:custGeom>
              <a:avLst/>
              <a:gdLst/>
              <a:ahLst/>
              <a:cxnLst/>
              <a:rect l="l" t="t" r="r" b="b"/>
              <a:pathLst>
                <a:path w="620395">
                  <a:moveTo>
                    <a:pt x="0" y="0"/>
                  </a:moveTo>
                  <a:lnTo>
                    <a:pt x="16869" y="0"/>
                  </a:lnTo>
                </a:path>
                <a:path w="620395">
                  <a:moveTo>
                    <a:pt x="67084" y="0"/>
                  </a:moveTo>
                  <a:lnTo>
                    <a:pt x="83753" y="0"/>
                  </a:lnTo>
                </a:path>
                <a:path w="620395">
                  <a:moveTo>
                    <a:pt x="133976" y="0"/>
                  </a:moveTo>
                  <a:lnTo>
                    <a:pt x="150837" y="0"/>
                  </a:lnTo>
                </a:path>
                <a:path w="620395">
                  <a:moveTo>
                    <a:pt x="201052" y="0"/>
                  </a:moveTo>
                  <a:lnTo>
                    <a:pt x="217729" y="0"/>
                  </a:lnTo>
                </a:path>
                <a:path w="620395">
                  <a:moveTo>
                    <a:pt x="268137" y="0"/>
                  </a:moveTo>
                  <a:lnTo>
                    <a:pt x="284806" y="0"/>
                  </a:lnTo>
                </a:path>
                <a:path w="620395">
                  <a:moveTo>
                    <a:pt x="335021" y="0"/>
                  </a:moveTo>
                  <a:lnTo>
                    <a:pt x="351852" y="0"/>
                  </a:lnTo>
                </a:path>
                <a:path w="620395">
                  <a:moveTo>
                    <a:pt x="402113" y="0"/>
                  </a:moveTo>
                  <a:lnTo>
                    <a:pt x="418790" y="0"/>
                  </a:lnTo>
                </a:path>
                <a:path w="620395">
                  <a:moveTo>
                    <a:pt x="468974" y="0"/>
                  </a:moveTo>
                  <a:lnTo>
                    <a:pt x="485882" y="0"/>
                  </a:lnTo>
                </a:path>
                <a:path w="620395">
                  <a:moveTo>
                    <a:pt x="536066" y="0"/>
                  </a:moveTo>
                  <a:lnTo>
                    <a:pt x="552743" y="0"/>
                  </a:lnTo>
                </a:path>
                <a:path w="620395">
                  <a:moveTo>
                    <a:pt x="603158" y="0"/>
                  </a:moveTo>
                  <a:lnTo>
                    <a:pt x="619835" y="0"/>
                  </a:lnTo>
                </a:path>
              </a:pathLst>
            </a:custGeom>
            <a:ln w="1670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19545" y="4673947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19545" y="460695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11208" y="4414209"/>
              <a:ext cx="17145" cy="133985"/>
            </a:xfrm>
            <a:custGeom>
              <a:avLst/>
              <a:gdLst/>
              <a:ahLst/>
              <a:cxnLst/>
              <a:rect l="l" t="t" r="r" b="b"/>
              <a:pathLst>
                <a:path w="17145" h="133985">
                  <a:moveTo>
                    <a:pt x="0" y="133978"/>
                  </a:moveTo>
                  <a:lnTo>
                    <a:pt x="16674" y="133978"/>
                  </a:lnTo>
                </a:path>
                <a:path w="17145" h="133985">
                  <a:moveTo>
                    <a:pt x="0" y="66989"/>
                  </a:moveTo>
                  <a:lnTo>
                    <a:pt x="16674" y="66989"/>
                  </a:lnTo>
                </a:path>
                <a:path w="17145" h="133985">
                  <a:moveTo>
                    <a:pt x="0" y="0"/>
                  </a:moveTo>
                  <a:lnTo>
                    <a:pt x="16674" y="0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19545" y="433884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19545" y="427170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11208" y="4146098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5" h="67310">
                  <a:moveTo>
                    <a:pt x="0" y="66989"/>
                  </a:moveTo>
                  <a:lnTo>
                    <a:pt x="16674" y="66989"/>
                  </a:lnTo>
                </a:path>
                <a:path w="17145" h="67310">
                  <a:moveTo>
                    <a:pt x="0" y="0"/>
                  </a:moveTo>
                  <a:lnTo>
                    <a:pt x="16674" y="0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19545" y="407058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451"/>
                  </a:moveTo>
                  <a:lnTo>
                    <a:pt x="8337" y="8451"/>
                  </a:lnTo>
                </a:path>
              </a:pathLst>
            </a:custGeom>
            <a:ln w="1690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91294" y="4034372"/>
              <a:ext cx="614680" cy="5715"/>
            </a:xfrm>
            <a:custGeom>
              <a:avLst/>
              <a:gdLst/>
              <a:ahLst/>
              <a:cxnLst/>
              <a:rect l="l" t="t" r="r" b="b"/>
              <a:pathLst>
                <a:path w="614679" h="5714">
                  <a:moveTo>
                    <a:pt x="614276" y="0"/>
                  </a:moveTo>
                  <a:lnTo>
                    <a:pt x="597445" y="0"/>
                  </a:lnTo>
                </a:path>
                <a:path w="614679" h="5714">
                  <a:moveTo>
                    <a:pt x="547184" y="0"/>
                  </a:moveTo>
                  <a:lnTo>
                    <a:pt x="530507" y="0"/>
                  </a:lnTo>
                </a:path>
                <a:path w="614679" h="5714">
                  <a:moveTo>
                    <a:pt x="480323" y="0"/>
                  </a:moveTo>
                  <a:lnTo>
                    <a:pt x="463415" y="0"/>
                  </a:lnTo>
                </a:path>
                <a:path w="614679" h="5714">
                  <a:moveTo>
                    <a:pt x="413231" y="0"/>
                  </a:moveTo>
                  <a:lnTo>
                    <a:pt x="396554" y="0"/>
                  </a:lnTo>
                </a:path>
                <a:path w="614679" h="5714">
                  <a:moveTo>
                    <a:pt x="346370" y="0"/>
                  </a:moveTo>
                  <a:lnTo>
                    <a:pt x="329462" y="0"/>
                  </a:lnTo>
                </a:path>
                <a:path w="614679" h="5714">
                  <a:moveTo>
                    <a:pt x="279247" y="0"/>
                  </a:moveTo>
                  <a:lnTo>
                    <a:pt x="262578" y="0"/>
                  </a:lnTo>
                </a:path>
                <a:path w="614679" h="5714">
                  <a:moveTo>
                    <a:pt x="212170" y="0"/>
                  </a:moveTo>
                  <a:lnTo>
                    <a:pt x="195494" y="0"/>
                  </a:lnTo>
                </a:path>
                <a:path w="614679" h="5714">
                  <a:moveTo>
                    <a:pt x="145279" y="0"/>
                  </a:moveTo>
                  <a:lnTo>
                    <a:pt x="128417" y="0"/>
                  </a:lnTo>
                </a:path>
                <a:path w="614679" h="5714">
                  <a:moveTo>
                    <a:pt x="78202" y="0"/>
                  </a:moveTo>
                  <a:lnTo>
                    <a:pt x="61525" y="0"/>
                  </a:lnTo>
                </a:path>
                <a:path w="614679" h="5714">
                  <a:moveTo>
                    <a:pt x="11310" y="0"/>
                  </a:moveTo>
                  <a:lnTo>
                    <a:pt x="0" y="0"/>
                  </a:lnTo>
                  <a:lnTo>
                    <a:pt x="0" y="5582"/>
                  </a:lnTo>
                </a:path>
              </a:pathLst>
            </a:custGeom>
            <a:ln w="1670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91294" y="409019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91294" y="4157185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91294" y="4224329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82957" y="4299692"/>
              <a:ext cx="17145" cy="133985"/>
            </a:xfrm>
            <a:custGeom>
              <a:avLst/>
              <a:gdLst/>
              <a:ahLst/>
              <a:cxnLst/>
              <a:rect l="l" t="t" r="r" b="b"/>
              <a:pathLst>
                <a:path w="17145" h="133985">
                  <a:moveTo>
                    <a:pt x="0" y="0"/>
                  </a:moveTo>
                  <a:lnTo>
                    <a:pt x="16674" y="0"/>
                  </a:lnTo>
                </a:path>
                <a:path w="17145" h="133985">
                  <a:moveTo>
                    <a:pt x="0" y="66989"/>
                  </a:moveTo>
                  <a:lnTo>
                    <a:pt x="16674" y="66989"/>
                  </a:lnTo>
                </a:path>
                <a:path w="17145" h="133985">
                  <a:moveTo>
                    <a:pt x="0" y="133978"/>
                  </a:moveTo>
                  <a:lnTo>
                    <a:pt x="16674" y="133978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82957" y="4500814"/>
              <a:ext cx="17145" cy="133985"/>
            </a:xfrm>
            <a:custGeom>
              <a:avLst/>
              <a:gdLst/>
              <a:ahLst/>
              <a:cxnLst/>
              <a:rect l="l" t="t" r="r" b="b"/>
              <a:pathLst>
                <a:path w="17145" h="133985">
                  <a:moveTo>
                    <a:pt x="0" y="0"/>
                  </a:moveTo>
                  <a:lnTo>
                    <a:pt x="16674" y="0"/>
                  </a:lnTo>
                </a:path>
                <a:path w="17145" h="133985">
                  <a:moveTo>
                    <a:pt x="0" y="66989"/>
                  </a:moveTo>
                  <a:lnTo>
                    <a:pt x="16674" y="66989"/>
                  </a:lnTo>
                </a:path>
                <a:path w="17145" h="133985">
                  <a:moveTo>
                    <a:pt x="0" y="133978"/>
                  </a:moveTo>
                  <a:lnTo>
                    <a:pt x="16674" y="133978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91294" y="469340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451"/>
                  </a:moveTo>
                  <a:lnTo>
                    <a:pt x="8337" y="8451"/>
                  </a:lnTo>
                </a:path>
              </a:pathLst>
            </a:custGeom>
            <a:ln w="1690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174088" y="4240510"/>
            <a:ext cx="2628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 MT"/>
                <a:cs typeface="Arial MT"/>
              </a:rPr>
              <a:t>R1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960026" y="5178537"/>
            <a:ext cx="575310" cy="610235"/>
            <a:chOff x="5960026" y="5178537"/>
            <a:chExt cx="575310" cy="610235"/>
          </a:xfrm>
        </p:grpSpPr>
        <p:sp>
          <p:nvSpPr>
            <p:cNvPr id="53" name="object 53"/>
            <p:cNvSpPr/>
            <p:nvPr/>
          </p:nvSpPr>
          <p:spPr>
            <a:xfrm>
              <a:off x="5968363" y="577153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744"/>
                  </a:moveTo>
                  <a:lnTo>
                    <a:pt x="16908" y="16744"/>
                  </a:lnTo>
                  <a:lnTo>
                    <a:pt x="16908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35455" y="577990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16676" y="0"/>
                  </a:lnTo>
                </a:path>
                <a:path w="485775">
                  <a:moveTo>
                    <a:pt x="67092" y="0"/>
                  </a:moveTo>
                  <a:lnTo>
                    <a:pt x="83768" y="0"/>
                  </a:lnTo>
                </a:path>
                <a:path w="485775">
                  <a:moveTo>
                    <a:pt x="133952" y="0"/>
                  </a:moveTo>
                  <a:lnTo>
                    <a:pt x="150861" y="0"/>
                  </a:lnTo>
                </a:path>
                <a:path w="485775">
                  <a:moveTo>
                    <a:pt x="201045" y="0"/>
                  </a:moveTo>
                  <a:lnTo>
                    <a:pt x="217721" y="0"/>
                  </a:lnTo>
                </a:path>
                <a:path w="485775">
                  <a:moveTo>
                    <a:pt x="267983" y="0"/>
                  </a:moveTo>
                  <a:lnTo>
                    <a:pt x="284814" y="0"/>
                  </a:lnTo>
                </a:path>
                <a:path w="485775">
                  <a:moveTo>
                    <a:pt x="334998" y="0"/>
                  </a:moveTo>
                  <a:lnTo>
                    <a:pt x="351674" y="0"/>
                  </a:lnTo>
                </a:path>
                <a:path w="485775">
                  <a:moveTo>
                    <a:pt x="402090" y="0"/>
                  </a:moveTo>
                  <a:lnTo>
                    <a:pt x="418766" y="0"/>
                  </a:lnTo>
                </a:path>
                <a:path w="485775">
                  <a:moveTo>
                    <a:pt x="469028" y="0"/>
                  </a:moveTo>
                  <a:lnTo>
                    <a:pt x="485704" y="0"/>
                  </a:lnTo>
                </a:path>
              </a:pathLst>
            </a:custGeom>
            <a:ln w="1670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18536" y="5659903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5" h="67310">
                  <a:moveTo>
                    <a:pt x="0" y="66981"/>
                  </a:moveTo>
                  <a:lnTo>
                    <a:pt x="16674" y="66981"/>
                  </a:lnTo>
                </a:path>
                <a:path w="17145" h="67310">
                  <a:moveTo>
                    <a:pt x="0" y="0"/>
                  </a:moveTo>
                  <a:lnTo>
                    <a:pt x="16674" y="0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26873" y="558454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26873" y="551738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69"/>
                  </a:moveTo>
                  <a:lnTo>
                    <a:pt x="8337" y="8369"/>
                  </a:lnTo>
                </a:path>
              </a:pathLst>
            </a:custGeom>
            <a:ln w="1673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18536" y="5391788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5" h="67310">
                  <a:moveTo>
                    <a:pt x="0" y="66981"/>
                  </a:moveTo>
                  <a:lnTo>
                    <a:pt x="16674" y="66981"/>
                  </a:lnTo>
                </a:path>
                <a:path w="17145" h="67310">
                  <a:moveTo>
                    <a:pt x="0" y="0"/>
                  </a:moveTo>
                  <a:lnTo>
                    <a:pt x="16674" y="0"/>
                  </a:lnTo>
                </a:path>
              </a:pathLst>
            </a:custGeom>
            <a:ln w="1673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26873" y="5316235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470"/>
                  </a:moveTo>
                  <a:lnTo>
                    <a:pt x="8337" y="8470"/>
                  </a:lnTo>
                </a:path>
              </a:pathLst>
            </a:custGeom>
            <a:ln w="16941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26873" y="524924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86197" y="5186909"/>
              <a:ext cx="541020" cy="12700"/>
            </a:xfrm>
            <a:custGeom>
              <a:avLst/>
              <a:gdLst/>
              <a:ahLst/>
              <a:cxnLst/>
              <a:rect l="l" t="t" r="r" b="b"/>
              <a:pathLst>
                <a:path w="541020" h="12700">
                  <a:moveTo>
                    <a:pt x="540675" y="12095"/>
                  </a:moveTo>
                  <a:lnTo>
                    <a:pt x="540675" y="0"/>
                  </a:lnTo>
                  <a:lnTo>
                    <a:pt x="535888" y="0"/>
                  </a:lnTo>
                </a:path>
                <a:path w="541020" h="12700">
                  <a:moveTo>
                    <a:pt x="485704" y="0"/>
                  </a:moveTo>
                  <a:lnTo>
                    <a:pt x="469028" y="0"/>
                  </a:lnTo>
                </a:path>
                <a:path w="541020" h="12700">
                  <a:moveTo>
                    <a:pt x="418766" y="0"/>
                  </a:moveTo>
                  <a:lnTo>
                    <a:pt x="401936" y="0"/>
                  </a:lnTo>
                </a:path>
                <a:path w="541020" h="12700">
                  <a:moveTo>
                    <a:pt x="351674" y="0"/>
                  </a:moveTo>
                  <a:lnTo>
                    <a:pt x="334998" y="0"/>
                  </a:lnTo>
                </a:path>
                <a:path w="541020" h="12700">
                  <a:moveTo>
                    <a:pt x="284659" y="0"/>
                  </a:moveTo>
                  <a:lnTo>
                    <a:pt x="267983" y="0"/>
                  </a:lnTo>
                </a:path>
                <a:path w="541020" h="12700">
                  <a:moveTo>
                    <a:pt x="217721" y="0"/>
                  </a:moveTo>
                  <a:lnTo>
                    <a:pt x="200890" y="0"/>
                  </a:lnTo>
                </a:path>
                <a:path w="541020" h="12700">
                  <a:moveTo>
                    <a:pt x="150629" y="0"/>
                  </a:moveTo>
                  <a:lnTo>
                    <a:pt x="133952" y="0"/>
                  </a:lnTo>
                </a:path>
                <a:path w="541020" h="12700">
                  <a:moveTo>
                    <a:pt x="83768" y="0"/>
                  </a:moveTo>
                  <a:lnTo>
                    <a:pt x="66860" y="0"/>
                  </a:lnTo>
                </a:path>
                <a:path w="541020" h="12700">
                  <a:moveTo>
                    <a:pt x="16676" y="0"/>
                  </a:moveTo>
                  <a:lnTo>
                    <a:pt x="0" y="0"/>
                  </a:lnTo>
                </a:path>
              </a:pathLst>
            </a:custGeom>
            <a:ln w="1670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60026" y="5227769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5" h="67310">
                  <a:moveTo>
                    <a:pt x="0" y="0"/>
                  </a:moveTo>
                  <a:lnTo>
                    <a:pt x="16674" y="0"/>
                  </a:lnTo>
                </a:path>
                <a:path w="17145" h="67310">
                  <a:moveTo>
                    <a:pt x="0" y="67221"/>
                  </a:moveTo>
                  <a:lnTo>
                    <a:pt x="16674" y="67221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68363" y="5353583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68363" y="5420564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68363" y="548754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466"/>
                  </a:moveTo>
                  <a:lnTo>
                    <a:pt x="8337" y="8466"/>
                  </a:lnTo>
                </a:path>
              </a:pathLst>
            </a:custGeom>
            <a:ln w="16933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68363" y="5554713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337" y="8373"/>
                  </a:moveTo>
                  <a:lnTo>
                    <a:pt x="8337" y="8373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60026" y="5630068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5" h="67310">
                  <a:moveTo>
                    <a:pt x="0" y="0"/>
                  </a:moveTo>
                  <a:lnTo>
                    <a:pt x="16674" y="0"/>
                  </a:lnTo>
                </a:path>
                <a:path w="17145" h="67310">
                  <a:moveTo>
                    <a:pt x="0" y="66981"/>
                  </a:moveTo>
                  <a:lnTo>
                    <a:pt x="16674" y="66981"/>
                  </a:lnTo>
                </a:path>
              </a:pathLst>
            </a:custGeom>
            <a:ln w="1674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60026" y="575585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747"/>
                  </a:moveTo>
                  <a:lnTo>
                    <a:pt x="16674" y="16747"/>
                  </a:lnTo>
                  <a:lnTo>
                    <a:pt x="16674" y="0"/>
                  </a:lnTo>
                  <a:lnTo>
                    <a:pt x="0" y="0"/>
                  </a:lnTo>
                  <a:lnTo>
                    <a:pt x="0" y="16747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916751" y="4240510"/>
            <a:ext cx="13462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u="heavy" dirty="0"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25" dirty="0"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83374" y="5866064"/>
            <a:ext cx="6673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dirty="0">
                <a:latin typeface="Arial MT"/>
                <a:cs typeface="Arial MT"/>
              </a:rPr>
              <a:t>(iv)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Step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729773" y="3927949"/>
            <a:ext cx="1975485" cy="1880235"/>
            <a:chOff x="6729773" y="3927949"/>
            <a:chExt cx="1975485" cy="1880235"/>
          </a:xfrm>
        </p:grpSpPr>
        <p:sp>
          <p:nvSpPr>
            <p:cNvPr id="72" name="object 72"/>
            <p:cNvSpPr/>
            <p:nvPr/>
          </p:nvSpPr>
          <p:spPr>
            <a:xfrm>
              <a:off x="6731043" y="3929219"/>
              <a:ext cx="1972945" cy="1877695"/>
            </a:xfrm>
            <a:custGeom>
              <a:avLst/>
              <a:gdLst/>
              <a:ahLst/>
              <a:cxnLst/>
              <a:rect l="l" t="t" r="r" b="b"/>
              <a:pathLst>
                <a:path w="1972945" h="1877695">
                  <a:moveTo>
                    <a:pt x="0" y="1877149"/>
                  </a:moveTo>
                  <a:lnTo>
                    <a:pt x="1972739" y="1877149"/>
                  </a:lnTo>
                  <a:lnTo>
                    <a:pt x="1972739" y="0"/>
                  </a:lnTo>
                  <a:lnTo>
                    <a:pt x="0" y="0"/>
                  </a:lnTo>
                  <a:lnTo>
                    <a:pt x="0" y="18771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49935" y="5339469"/>
              <a:ext cx="493395" cy="356870"/>
            </a:xfrm>
            <a:custGeom>
              <a:avLst/>
              <a:gdLst/>
              <a:ahLst/>
              <a:cxnLst/>
              <a:rect l="l" t="t" r="r" b="b"/>
              <a:pathLst>
                <a:path w="493395" h="356870">
                  <a:moveTo>
                    <a:pt x="109934" y="192089"/>
                  </a:moveTo>
                  <a:lnTo>
                    <a:pt x="0" y="192089"/>
                  </a:lnTo>
                </a:path>
                <a:path w="493395" h="356870">
                  <a:moveTo>
                    <a:pt x="55354" y="246586"/>
                  </a:moveTo>
                  <a:lnTo>
                    <a:pt x="55354" y="137397"/>
                  </a:lnTo>
                </a:path>
                <a:path w="493395" h="356870">
                  <a:moveTo>
                    <a:pt x="493145" y="192089"/>
                  </a:moveTo>
                  <a:lnTo>
                    <a:pt x="384181" y="192089"/>
                  </a:lnTo>
                </a:path>
                <a:path w="493395" h="356870">
                  <a:moveTo>
                    <a:pt x="438761" y="246586"/>
                  </a:moveTo>
                  <a:lnTo>
                    <a:pt x="438761" y="137397"/>
                  </a:lnTo>
                </a:path>
                <a:path w="493395" h="356870">
                  <a:moveTo>
                    <a:pt x="328826" y="302250"/>
                  </a:moveTo>
                  <a:lnTo>
                    <a:pt x="219869" y="302250"/>
                  </a:lnTo>
                </a:path>
                <a:path w="493395" h="356870">
                  <a:moveTo>
                    <a:pt x="274246" y="356739"/>
                  </a:moveTo>
                  <a:lnTo>
                    <a:pt x="274246" y="246586"/>
                  </a:lnTo>
                </a:path>
                <a:path w="493395" h="356870">
                  <a:moveTo>
                    <a:pt x="274246" y="54684"/>
                  </a:moveTo>
                  <a:lnTo>
                    <a:pt x="164319" y="54684"/>
                  </a:lnTo>
                </a:path>
                <a:path w="493395" h="356870">
                  <a:moveTo>
                    <a:pt x="219869" y="110153"/>
                  </a:moveTo>
                  <a:lnTo>
                    <a:pt x="219869" y="0"/>
                  </a:lnTo>
                </a:path>
              </a:pathLst>
            </a:custGeom>
            <a:ln w="1691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40978" y="4076119"/>
              <a:ext cx="1725930" cy="1647825"/>
            </a:xfrm>
            <a:custGeom>
              <a:avLst/>
              <a:gdLst/>
              <a:ahLst/>
              <a:cxnLst/>
              <a:rect l="l" t="t" r="r" b="b"/>
              <a:pathLst>
                <a:path w="1725929" h="1647825">
                  <a:moveTo>
                    <a:pt x="218891" y="631596"/>
                  </a:moveTo>
                  <a:lnTo>
                    <a:pt x="108956" y="631596"/>
                  </a:lnTo>
                </a:path>
                <a:path w="1725929" h="1647825">
                  <a:moveTo>
                    <a:pt x="1232567" y="1249316"/>
                  </a:moveTo>
                  <a:lnTo>
                    <a:pt x="1123579" y="1249316"/>
                  </a:lnTo>
                </a:path>
                <a:path w="1725929" h="1647825">
                  <a:moveTo>
                    <a:pt x="1725712" y="1015760"/>
                  </a:moveTo>
                  <a:lnTo>
                    <a:pt x="1616724" y="1015760"/>
                  </a:lnTo>
                </a:path>
                <a:path w="1725929" h="1647825">
                  <a:moveTo>
                    <a:pt x="972263" y="1592844"/>
                  </a:moveTo>
                  <a:lnTo>
                    <a:pt x="862336" y="1592844"/>
                  </a:lnTo>
                </a:path>
                <a:path w="1725929" h="1647825">
                  <a:moveTo>
                    <a:pt x="987285" y="940495"/>
                  </a:moveTo>
                  <a:lnTo>
                    <a:pt x="877279" y="940495"/>
                  </a:lnTo>
                </a:path>
                <a:path w="1725929" h="1647825">
                  <a:moveTo>
                    <a:pt x="464971" y="906626"/>
                  </a:moveTo>
                  <a:lnTo>
                    <a:pt x="356014" y="906626"/>
                  </a:lnTo>
                </a:path>
                <a:path w="1725929" h="1647825">
                  <a:moveTo>
                    <a:pt x="1150806" y="54488"/>
                  </a:moveTo>
                  <a:lnTo>
                    <a:pt x="1040879" y="54488"/>
                  </a:lnTo>
                </a:path>
                <a:path w="1725929" h="1647825">
                  <a:moveTo>
                    <a:pt x="108956" y="1125913"/>
                  </a:moveTo>
                  <a:lnTo>
                    <a:pt x="0" y="1125913"/>
                  </a:lnTo>
                </a:path>
                <a:path w="1725929" h="1647825">
                  <a:moveTo>
                    <a:pt x="246079" y="0"/>
                  </a:moveTo>
                  <a:lnTo>
                    <a:pt x="136152" y="0"/>
                  </a:lnTo>
                </a:path>
                <a:path w="1725929" h="1647825">
                  <a:moveTo>
                    <a:pt x="1588558" y="754999"/>
                  </a:moveTo>
                  <a:lnTo>
                    <a:pt x="1479648" y="754999"/>
                  </a:lnTo>
                </a:path>
                <a:path w="1725929" h="1647825">
                  <a:moveTo>
                    <a:pt x="1164029" y="631596"/>
                  </a:moveTo>
                  <a:lnTo>
                    <a:pt x="1055040" y="631596"/>
                  </a:lnTo>
                </a:path>
                <a:path w="1725929" h="1647825">
                  <a:moveTo>
                    <a:pt x="712037" y="1180637"/>
                  </a:moveTo>
                  <a:lnTo>
                    <a:pt x="602102" y="1180637"/>
                  </a:lnTo>
                </a:path>
                <a:path w="1725929" h="1647825">
                  <a:moveTo>
                    <a:pt x="122946" y="1290594"/>
                  </a:moveTo>
                  <a:lnTo>
                    <a:pt x="13011" y="1290594"/>
                  </a:lnTo>
                </a:path>
                <a:path w="1725929" h="1647825">
                  <a:moveTo>
                    <a:pt x="1698485" y="82712"/>
                  </a:moveTo>
                  <a:lnTo>
                    <a:pt x="1588558" y="82712"/>
                  </a:lnTo>
                </a:path>
                <a:path w="1725929" h="1647825">
                  <a:moveTo>
                    <a:pt x="712037" y="769189"/>
                  </a:moveTo>
                  <a:lnTo>
                    <a:pt x="602102" y="769189"/>
                  </a:lnTo>
                </a:path>
                <a:path w="1725929" h="1647825">
                  <a:moveTo>
                    <a:pt x="876575" y="1373503"/>
                  </a:moveTo>
                  <a:lnTo>
                    <a:pt x="766570" y="1373503"/>
                  </a:lnTo>
                </a:path>
                <a:path w="1725929" h="1647825">
                  <a:moveTo>
                    <a:pt x="670648" y="1647537"/>
                  </a:moveTo>
                  <a:lnTo>
                    <a:pt x="561699" y="1647537"/>
                  </a:lnTo>
                </a:path>
              </a:pathLst>
            </a:custGeom>
            <a:ln w="2449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53679" y="4741741"/>
              <a:ext cx="626110" cy="0"/>
            </a:xfrm>
            <a:custGeom>
              <a:avLst/>
              <a:gdLst/>
              <a:ahLst/>
              <a:cxnLst/>
              <a:rect l="l" t="t" r="r" b="b"/>
              <a:pathLst>
                <a:path w="626109">
                  <a:moveTo>
                    <a:pt x="0" y="0"/>
                  </a:moveTo>
                  <a:lnTo>
                    <a:pt x="16899" y="0"/>
                  </a:lnTo>
                </a:path>
                <a:path w="626109">
                  <a:moveTo>
                    <a:pt x="67787" y="0"/>
                  </a:moveTo>
                  <a:lnTo>
                    <a:pt x="84686" y="0"/>
                  </a:lnTo>
                </a:path>
                <a:path w="626109">
                  <a:moveTo>
                    <a:pt x="135378" y="0"/>
                  </a:moveTo>
                  <a:lnTo>
                    <a:pt x="152270" y="0"/>
                  </a:lnTo>
                </a:path>
                <a:path w="626109">
                  <a:moveTo>
                    <a:pt x="202969" y="0"/>
                  </a:moveTo>
                  <a:lnTo>
                    <a:pt x="219861" y="0"/>
                  </a:lnTo>
                </a:path>
                <a:path w="626109">
                  <a:moveTo>
                    <a:pt x="270561" y="0"/>
                  </a:moveTo>
                  <a:lnTo>
                    <a:pt x="287453" y="0"/>
                  </a:lnTo>
                </a:path>
                <a:path w="626109">
                  <a:moveTo>
                    <a:pt x="338309" y="0"/>
                  </a:moveTo>
                  <a:lnTo>
                    <a:pt x="355208" y="0"/>
                  </a:lnTo>
                </a:path>
                <a:path w="626109">
                  <a:moveTo>
                    <a:pt x="405908" y="0"/>
                  </a:moveTo>
                  <a:lnTo>
                    <a:pt x="422808" y="0"/>
                  </a:lnTo>
                </a:path>
                <a:path w="626109">
                  <a:moveTo>
                    <a:pt x="473507" y="0"/>
                  </a:moveTo>
                  <a:lnTo>
                    <a:pt x="490407" y="0"/>
                  </a:lnTo>
                </a:path>
                <a:path w="626109">
                  <a:moveTo>
                    <a:pt x="541106" y="0"/>
                  </a:moveTo>
                  <a:lnTo>
                    <a:pt x="558006" y="0"/>
                  </a:lnTo>
                </a:path>
                <a:path w="626109">
                  <a:moveTo>
                    <a:pt x="608862" y="0"/>
                  </a:moveTo>
                  <a:lnTo>
                    <a:pt x="625762" y="0"/>
                  </a:lnTo>
                </a:path>
              </a:pathLst>
            </a:custGeom>
            <a:ln w="1691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79364" y="4148640"/>
              <a:ext cx="17145" cy="542290"/>
            </a:xfrm>
            <a:custGeom>
              <a:avLst/>
              <a:gdLst/>
              <a:ahLst/>
              <a:cxnLst/>
              <a:rect l="l" t="t" r="r" b="b"/>
              <a:pathLst>
                <a:path w="17145" h="542289">
                  <a:moveTo>
                    <a:pt x="0" y="542219"/>
                  </a:moveTo>
                  <a:lnTo>
                    <a:pt x="16897" y="542219"/>
                  </a:lnTo>
                </a:path>
                <a:path w="17145" h="542289">
                  <a:moveTo>
                    <a:pt x="0" y="474481"/>
                  </a:moveTo>
                  <a:lnTo>
                    <a:pt x="16897" y="474481"/>
                  </a:lnTo>
                </a:path>
                <a:path w="17145" h="542289">
                  <a:moveTo>
                    <a:pt x="0" y="406586"/>
                  </a:moveTo>
                  <a:lnTo>
                    <a:pt x="16897" y="406586"/>
                  </a:lnTo>
                </a:path>
                <a:path w="17145" h="542289">
                  <a:moveTo>
                    <a:pt x="0" y="338848"/>
                  </a:moveTo>
                  <a:lnTo>
                    <a:pt x="16897" y="338848"/>
                  </a:lnTo>
                </a:path>
                <a:path w="17145" h="542289">
                  <a:moveTo>
                    <a:pt x="0" y="271109"/>
                  </a:moveTo>
                  <a:lnTo>
                    <a:pt x="16897" y="271109"/>
                  </a:lnTo>
                </a:path>
                <a:path w="17145" h="542289">
                  <a:moveTo>
                    <a:pt x="0" y="203371"/>
                  </a:moveTo>
                  <a:lnTo>
                    <a:pt x="16897" y="203371"/>
                  </a:lnTo>
                </a:path>
                <a:path w="17145" h="542289">
                  <a:moveTo>
                    <a:pt x="0" y="135476"/>
                  </a:moveTo>
                  <a:lnTo>
                    <a:pt x="16897" y="135476"/>
                  </a:lnTo>
                </a:path>
                <a:path w="17145" h="542289">
                  <a:moveTo>
                    <a:pt x="0" y="67738"/>
                  </a:moveTo>
                  <a:lnTo>
                    <a:pt x="16897" y="67738"/>
                  </a:lnTo>
                </a:path>
                <a:path w="17145" h="542289">
                  <a:moveTo>
                    <a:pt x="0" y="0"/>
                  </a:moveTo>
                  <a:lnTo>
                    <a:pt x="16897" y="0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787813" y="4072277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545"/>
                  </a:moveTo>
                  <a:lnTo>
                    <a:pt x="8448" y="8545"/>
                  </a:lnTo>
                </a:path>
              </a:pathLst>
            </a:custGeom>
            <a:ln w="17091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53679" y="4035664"/>
              <a:ext cx="620395" cy="5715"/>
            </a:xfrm>
            <a:custGeom>
              <a:avLst/>
              <a:gdLst/>
              <a:ahLst/>
              <a:cxnLst/>
              <a:rect l="l" t="t" r="r" b="b"/>
              <a:pathLst>
                <a:path w="620395" h="5714">
                  <a:moveTo>
                    <a:pt x="620129" y="0"/>
                  </a:moveTo>
                  <a:lnTo>
                    <a:pt x="603229" y="0"/>
                  </a:lnTo>
                </a:path>
                <a:path w="620395" h="5714">
                  <a:moveTo>
                    <a:pt x="552373" y="0"/>
                  </a:moveTo>
                  <a:lnTo>
                    <a:pt x="535473" y="0"/>
                  </a:lnTo>
                </a:path>
                <a:path w="620395" h="5714">
                  <a:moveTo>
                    <a:pt x="484774" y="0"/>
                  </a:moveTo>
                  <a:lnTo>
                    <a:pt x="467874" y="0"/>
                  </a:lnTo>
                </a:path>
                <a:path w="620395" h="5714">
                  <a:moveTo>
                    <a:pt x="417174" y="0"/>
                  </a:moveTo>
                  <a:lnTo>
                    <a:pt x="400275" y="0"/>
                  </a:lnTo>
                </a:path>
                <a:path w="620395" h="5714">
                  <a:moveTo>
                    <a:pt x="349575" y="0"/>
                  </a:moveTo>
                  <a:lnTo>
                    <a:pt x="332707" y="0"/>
                  </a:lnTo>
                </a:path>
                <a:path w="620395" h="5714">
                  <a:moveTo>
                    <a:pt x="281819" y="0"/>
                  </a:moveTo>
                  <a:lnTo>
                    <a:pt x="264927" y="0"/>
                  </a:lnTo>
                </a:path>
                <a:path w="620395" h="5714">
                  <a:moveTo>
                    <a:pt x="214236" y="0"/>
                  </a:moveTo>
                  <a:lnTo>
                    <a:pt x="197336" y="0"/>
                  </a:lnTo>
                </a:path>
                <a:path w="620395" h="5714">
                  <a:moveTo>
                    <a:pt x="146644" y="0"/>
                  </a:moveTo>
                  <a:lnTo>
                    <a:pt x="129745" y="0"/>
                  </a:lnTo>
                </a:path>
                <a:path w="620395" h="5714">
                  <a:moveTo>
                    <a:pt x="79053" y="0"/>
                  </a:moveTo>
                  <a:lnTo>
                    <a:pt x="62153" y="0"/>
                  </a:lnTo>
                </a:path>
                <a:path w="620395" h="5714">
                  <a:moveTo>
                    <a:pt x="11266" y="0"/>
                  </a:moveTo>
                  <a:lnTo>
                    <a:pt x="0" y="0"/>
                  </a:lnTo>
                  <a:lnTo>
                    <a:pt x="0" y="5644"/>
                  </a:lnTo>
                </a:path>
              </a:pathLst>
            </a:custGeom>
            <a:ln w="1691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45231" y="4100580"/>
              <a:ext cx="17145" cy="542290"/>
            </a:xfrm>
            <a:custGeom>
              <a:avLst/>
              <a:gdLst/>
              <a:ahLst/>
              <a:cxnLst/>
              <a:rect l="l" t="t" r="r" b="b"/>
              <a:pathLst>
                <a:path w="17145" h="542289">
                  <a:moveTo>
                    <a:pt x="0" y="0"/>
                  </a:moveTo>
                  <a:lnTo>
                    <a:pt x="16897" y="0"/>
                  </a:lnTo>
                </a:path>
                <a:path w="17145" h="542289">
                  <a:moveTo>
                    <a:pt x="0" y="67738"/>
                  </a:moveTo>
                  <a:lnTo>
                    <a:pt x="16897" y="67738"/>
                  </a:lnTo>
                </a:path>
                <a:path w="17145" h="542289">
                  <a:moveTo>
                    <a:pt x="0" y="135633"/>
                  </a:moveTo>
                  <a:lnTo>
                    <a:pt x="16897" y="135633"/>
                  </a:lnTo>
                </a:path>
                <a:path w="17145" h="542289">
                  <a:moveTo>
                    <a:pt x="0" y="203371"/>
                  </a:moveTo>
                  <a:lnTo>
                    <a:pt x="16897" y="203371"/>
                  </a:lnTo>
                </a:path>
                <a:path w="17145" h="542289">
                  <a:moveTo>
                    <a:pt x="0" y="271109"/>
                  </a:moveTo>
                  <a:lnTo>
                    <a:pt x="16897" y="271109"/>
                  </a:lnTo>
                </a:path>
                <a:path w="17145" h="542289">
                  <a:moveTo>
                    <a:pt x="0" y="338848"/>
                  </a:moveTo>
                  <a:lnTo>
                    <a:pt x="16897" y="338848"/>
                  </a:lnTo>
                </a:path>
                <a:path w="17145" h="542289">
                  <a:moveTo>
                    <a:pt x="0" y="406743"/>
                  </a:moveTo>
                  <a:lnTo>
                    <a:pt x="16897" y="406743"/>
                  </a:lnTo>
                </a:path>
                <a:path w="17145" h="542289">
                  <a:moveTo>
                    <a:pt x="0" y="474481"/>
                  </a:moveTo>
                  <a:lnTo>
                    <a:pt x="16897" y="474481"/>
                  </a:lnTo>
                </a:path>
                <a:path w="17145" h="542289">
                  <a:moveTo>
                    <a:pt x="0" y="542219"/>
                  </a:moveTo>
                  <a:lnTo>
                    <a:pt x="16897" y="542219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53679" y="4702071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545"/>
                  </a:moveTo>
                  <a:lnTo>
                    <a:pt x="8448" y="8545"/>
                  </a:lnTo>
                </a:path>
              </a:pathLst>
            </a:custGeom>
            <a:ln w="17091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338316" y="4244250"/>
            <a:ext cx="2654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10" dirty="0">
                <a:latin typeface="Arial MT"/>
                <a:cs typeface="Arial MT"/>
              </a:rPr>
              <a:t>R1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722577" y="5192625"/>
            <a:ext cx="1990089" cy="616585"/>
            <a:chOff x="6722577" y="5192625"/>
            <a:chExt cx="1990089" cy="616585"/>
          </a:xfrm>
        </p:grpSpPr>
        <p:sp>
          <p:nvSpPr>
            <p:cNvPr id="83" name="object 83"/>
            <p:cNvSpPr/>
            <p:nvPr/>
          </p:nvSpPr>
          <p:spPr>
            <a:xfrm>
              <a:off x="8140127" y="579225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932"/>
                  </a:moveTo>
                  <a:lnTo>
                    <a:pt x="16899" y="16932"/>
                  </a:lnTo>
                  <a:lnTo>
                    <a:pt x="16899" y="0"/>
                  </a:lnTo>
                  <a:lnTo>
                    <a:pt x="0" y="0"/>
                  </a:lnTo>
                  <a:lnTo>
                    <a:pt x="0" y="1693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207726" y="5800724"/>
              <a:ext cx="490855" cy="0"/>
            </a:xfrm>
            <a:custGeom>
              <a:avLst/>
              <a:gdLst/>
              <a:ahLst/>
              <a:cxnLst/>
              <a:rect l="l" t="t" r="r" b="b"/>
              <a:pathLst>
                <a:path w="490854">
                  <a:moveTo>
                    <a:pt x="0" y="0"/>
                  </a:moveTo>
                  <a:lnTo>
                    <a:pt x="17134" y="0"/>
                  </a:lnTo>
                </a:path>
                <a:path w="490854">
                  <a:moveTo>
                    <a:pt x="67833" y="0"/>
                  </a:moveTo>
                  <a:lnTo>
                    <a:pt x="84733" y="0"/>
                  </a:lnTo>
                </a:path>
                <a:path w="490854">
                  <a:moveTo>
                    <a:pt x="135433" y="0"/>
                  </a:moveTo>
                  <a:lnTo>
                    <a:pt x="152254" y="0"/>
                  </a:lnTo>
                </a:path>
                <a:path w="490854">
                  <a:moveTo>
                    <a:pt x="202954" y="0"/>
                  </a:moveTo>
                  <a:lnTo>
                    <a:pt x="219853" y="0"/>
                  </a:lnTo>
                </a:path>
                <a:path w="490854">
                  <a:moveTo>
                    <a:pt x="270788" y="0"/>
                  </a:moveTo>
                  <a:lnTo>
                    <a:pt x="287687" y="0"/>
                  </a:lnTo>
                </a:path>
                <a:path w="490854">
                  <a:moveTo>
                    <a:pt x="338387" y="0"/>
                  </a:moveTo>
                  <a:lnTo>
                    <a:pt x="355287" y="0"/>
                  </a:lnTo>
                </a:path>
                <a:path w="490854">
                  <a:moveTo>
                    <a:pt x="405986" y="0"/>
                  </a:moveTo>
                  <a:lnTo>
                    <a:pt x="422886" y="0"/>
                  </a:lnTo>
                </a:path>
                <a:path w="490854">
                  <a:moveTo>
                    <a:pt x="473507" y="0"/>
                  </a:moveTo>
                  <a:lnTo>
                    <a:pt x="490407" y="0"/>
                  </a:lnTo>
                </a:path>
              </a:pathLst>
            </a:custGeom>
            <a:ln w="1691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703767" y="573863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7"/>
                  </a:moveTo>
                  <a:lnTo>
                    <a:pt x="8448" y="8467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703767" y="567090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7"/>
                  </a:moveTo>
                  <a:lnTo>
                    <a:pt x="8448" y="8467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703767" y="5603177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7"/>
                  </a:moveTo>
                  <a:lnTo>
                    <a:pt x="8448" y="8467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703767" y="5535259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3"/>
                  </a:moveTo>
                  <a:lnTo>
                    <a:pt x="8448" y="8463"/>
                  </a:lnTo>
                </a:path>
              </a:pathLst>
            </a:custGeom>
            <a:ln w="16926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703767" y="546752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3"/>
                  </a:moveTo>
                  <a:lnTo>
                    <a:pt x="8448" y="8463"/>
                  </a:lnTo>
                </a:path>
              </a:pathLst>
            </a:custGeom>
            <a:ln w="16926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703767" y="539979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3"/>
                  </a:moveTo>
                  <a:lnTo>
                    <a:pt x="8448" y="8463"/>
                  </a:lnTo>
                </a:path>
              </a:pathLst>
            </a:custGeom>
            <a:ln w="16926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703767" y="5331864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565"/>
                  </a:moveTo>
                  <a:lnTo>
                    <a:pt x="8448" y="8565"/>
                  </a:lnTo>
                </a:path>
              </a:pathLst>
            </a:custGeom>
            <a:ln w="1713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703767" y="526412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7"/>
                  </a:moveTo>
                  <a:lnTo>
                    <a:pt x="8448" y="8467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158044" y="5201091"/>
              <a:ext cx="546100" cy="12700"/>
            </a:xfrm>
            <a:custGeom>
              <a:avLst/>
              <a:gdLst/>
              <a:ahLst/>
              <a:cxnLst/>
              <a:rect l="l" t="t" r="r" b="b"/>
              <a:pathLst>
                <a:path w="546100" h="12700">
                  <a:moveTo>
                    <a:pt x="545722" y="12230"/>
                  </a:moveTo>
                  <a:lnTo>
                    <a:pt x="545722" y="0"/>
                  </a:lnTo>
                  <a:lnTo>
                    <a:pt x="541106" y="0"/>
                  </a:lnTo>
                </a:path>
                <a:path w="546100" h="12700">
                  <a:moveTo>
                    <a:pt x="490407" y="0"/>
                  </a:moveTo>
                  <a:lnTo>
                    <a:pt x="473507" y="0"/>
                  </a:lnTo>
                </a:path>
                <a:path w="546100" h="12700">
                  <a:moveTo>
                    <a:pt x="422808" y="0"/>
                  </a:moveTo>
                  <a:lnTo>
                    <a:pt x="405908" y="0"/>
                  </a:lnTo>
                </a:path>
                <a:path w="546100" h="12700">
                  <a:moveTo>
                    <a:pt x="355052" y="0"/>
                  </a:moveTo>
                  <a:lnTo>
                    <a:pt x="338152" y="0"/>
                  </a:lnTo>
                </a:path>
                <a:path w="546100" h="12700">
                  <a:moveTo>
                    <a:pt x="287453" y="0"/>
                  </a:moveTo>
                  <a:lnTo>
                    <a:pt x="270553" y="0"/>
                  </a:lnTo>
                </a:path>
                <a:path w="546100" h="12700">
                  <a:moveTo>
                    <a:pt x="219853" y="0"/>
                  </a:moveTo>
                  <a:lnTo>
                    <a:pt x="202954" y="0"/>
                  </a:lnTo>
                </a:path>
                <a:path w="546100" h="12700">
                  <a:moveTo>
                    <a:pt x="152254" y="0"/>
                  </a:moveTo>
                  <a:lnTo>
                    <a:pt x="135354" y="0"/>
                  </a:lnTo>
                </a:path>
                <a:path w="546100" h="12700">
                  <a:moveTo>
                    <a:pt x="84499" y="0"/>
                  </a:moveTo>
                  <a:lnTo>
                    <a:pt x="67599" y="0"/>
                  </a:lnTo>
                </a:path>
                <a:path w="546100" h="12700">
                  <a:moveTo>
                    <a:pt x="16899" y="0"/>
                  </a:moveTo>
                  <a:lnTo>
                    <a:pt x="0" y="0"/>
                  </a:lnTo>
                </a:path>
              </a:pathLst>
            </a:custGeom>
            <a:ln w="1691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31678" y="5242408"/>
              <a:ext cx="17145" cy="203835"/>
            </a:xfrm>
            <a:custGeom>
              <a:avLst/>
              <a:gdLst/>
              <a:ahLst/>
              <a:cxnLst/>
              <a:rect l="l" t="t" r="r" b="b"/>
              <a:pathLst>
                <a:path w="17145" h="203835">
                  <a:moveTo>
                    <a:pt x="0" y="0"/>
                  </a:moveTo>
                  <a:lnTo>
                    <a:pt x="16897" y="0"/>
                  </a:lnTo>
                </a:path>
                <a:path w="17145" h="203835">
                  <a:moveTo>
                    <a:pt x="0" y="67973"/>
                  </a:moveTo>
                  <a:lnTo>
                    <a:pt x="16897" y="67973"/>
                  </a:lnTo>
                </a:path>
                <a:path w="17145" h="203835">
                  <a:moveTo>
                    <a:pt x="0" y="135688"/>
                  </a:moveTo>
                  <a:lnTo>
                    <a:pt x="16897" y="135688"/>
                  </a:lnTo>
                </a:path>
                <a:path w="17145" h="203835">
                  <a:moveTo>
                    <a:pt x="0" y="203418"/>
                  </a:moveTo>
                  <a:lnTo>
                    <a:pt x="16897" y="203418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40127" y="550509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561"/>
                  </a:moveTo>
                  <a:lnTo>
                    <a:pt x="8448" y="8561"/>
                  </a:lnTo>
                </a:path>
              </a:pathLst>
            </a:custGeom>
            <a:ln w="1712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131678" y="5581476"/>
              <a:ext cx="17145" cy="135890"/>
            </a:xfrm>
            <a:custGeom>
              <a:avLst/>
              <a:gdLst/>
              <a:ahLst/>
              <a:cxnLst/>
              <a:rect l="l" t="t" r="r" b="b"/>
              <a:pathLst>
                <a:path w="17145" h="135889">
                  <a:moveTo>
                    <a:pt x="0" y="0"/>
                  </a:moveTo>
                  <a:lnTo>
                    <a:pt x="16897" y="0"/>
                  </a:lnTo>
                </a:path>
                <a:path w="17145" h="135889">
                  <a:moveTo>
                    <a:pt x="0" y="67730"/>
                  </a:moveTo>
                  <a:lnTo>
                    <a:pt x="16897" y="67730"/>
                  </a:lnTo>
                </a:path>
                <a:path w="17145" h="135889">
                  <a:moveTo>
                    <a:pt x="0" y="135460"/>
                  </a:moveTo>
                  <a:lnTo>
                    <a:pt x="16897" y="135460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131678" y="577639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934"/>
                  </a:moveTo>
                  <a:lnTo>
                    <a:pt x="16897" y="16934"/>
                  </a:lnTo>
                  <a:lnTo>
                    <a:pt x="16897" y="0"/>
                  </a:lnTo>
                  <a:lnTo>
                    <a:pt x="0" y="0"/>
                  </a:lnTo>
                  <a:lnTo>
                    <a:pt x="0" y="16934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31043" y="5800724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5">
                  <a:moveTo>
                    <a:pt x="0" y="0"/>
                  </a:moveTo>
                  <a:lnTo>
                    <a:pt x="16897" y="0"/>
                  </a:lnTo>
                </a:path>
                <a:path w="761365">
                  <a:moveTo>
                    <a:pt x="67591" y="0"/>
                  </a:moveTo>
                  <a:lnTo>
                    <a:pt x="84491" y="0"/>
                  </a:lnTo>
                </a:path>
                <a:path w="761365">
                  <a:moveTo>
                    <a:pt x="135182" y="0"/>
                  </a:moveTo>
                  <a:lnTo>
                    <a:pt x="152082" y="0"/>
                  </a:lnTo>
                </a:path>
                <a:path w="761365">
                  <a:moveTo>
                    <a:pt x="202774" y="0"/>
                  </a:moveTo>
                  <a:lnTo>
                    <a:pt x="219674" y="0"/>
                  </a:lnTo>
                </a:path>
                <a:path w="761365">
                  <a:moveTo>
                    <a:pt x="270561" y="0"/>
                  </a:moveTo>
                  <a:lnTo>
                    <a:pt x="287453" y="0"/>
                  </a:lnTo>
                </a:path>
                <a:path w="761365">
                  <a:moveTo>
                    <a:pt x="338144" y="0"/>
                  </a:moveTo>
                  <a:lnTo>
                    <a:pt x="355044" y="0"/>
                  </a:lnTo>
                </a:path>
                <a:path w="761365">
                  <a:moveTo>
                    <a:pt x="405736" y="0"/>
                  </a:moveTo>
                  <a:lnTo>
                    <a:pt x="422636" y="0"/>
                  </a:lnTo>
                </a:path>
                <a:path w="761365">
                  <a:moveTo>
                    <a:pt x="473327" y="0"/>
                  </a:moveTo>
                  <a:lnTo>
                    <a:pt x="490423" y="0"/>
                  </a:lnTo>
                </a:path>
                <a:path w="761365">
                  <a:moveTo>
                    <a:pt x="541114" y="0"/>
                  </a:moveTo>
                  <a:lnTo>
                    <a:pt x="558014" y="0"/>
                  </a:lnTo>
                </a:path>
                <a:path w="761365">
                  <a:moveTo>
                    <a:pt x="608706" y="0"/>
                  </a:moveTo>
                  <a:lnTo>
                    <a:pt x="625605" y="0"/>
                  </a:lnTo>
                </a:path>
                <a:path w="761365">
                  <a:moveTo>
                    <a:pt x="676297" y="0"/>
                  </a:moveTo>
                  <a:lnTo>
                    <a:pt x="693197" y="0"/>
                  </a:lnTo>
                </a:path>
                <a:path w="761365">
                  <a:moveTo>
                    <a:pt x="744084" y="0"/>
                  </a:moveTo>
                  <a:lnTo>
                    <a:pt x="760945" y="0"/>
                  </a:lnTo>
                </a:path>
              </a:pathLst>
            </a:custGeom>
            <a:ln w="1691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32361" y="5587121"/>
              <a:ext cx="17145" cy="203835"/>
            </a:xfrm>
            <a:custGeom>
              <a:avLst/>
              <a:gdLst/>
              <a:ahLst/>
              <a:cxnLst/>
              <a:rect l="l" t="t" r="r" b="b"/>
              <a:pathLst>
                <a:path w="17145" h="203835">
                  <a:moveTo>
                    <a:pt x="0" y="203387"/>
                  </a:moveTo>
                  <a:lnTo>
                    <a:pt x="16897" y="203387"/>
                  </a:lnTo>
                </a:path>
                <a:path w="17145" h="203835">
                  <a:moveTo>
                    <a:pt x="0" y="135460"/>
                  </a:moveTo>
                  <a:lnTo>
                    <a:pt x="16897" y="135460"/>
                  </a:lnTo>
                </a:path>
                <a:path w="17145" h="203835">
                  <a:moveTo>
                    <a:pt x="0" y="67730"/>
                  </a:moveTo>
                  <a:lnTo>
                    <a:pt x="16897" y="67730"/>
                  </a:lnTo>
                </a:path>
                <a:path w="17145" h="203835">
                  <a:moveTo>
                    <a:pt x="0" y="0"/>
                  </a:moveTo>
                  <a:lnTo>
                    <a:pt x="16897" y="0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40810" y="5510923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7"/>
                  </a:moveTo>
                  <a:lnTo>
                    <a:pt x="8448" y="8467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40810" y="5443005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3"/>
                  </a:moveTo>
                  <a:lnTo>
                    <a:pt x="8448" y="8463"/>
                  </a:lnTo>
                </a:path>
              </a:pathLst>
            </a:custGeom>
            <a:ln w="16926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540810" y="5375274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7"/>
                  </a:moveTo>
                  <a:lnTo>
                    <a:pt x="8448" y="8467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40810" y="53075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7"/>
                  </a:moveTo>
                  <a:lnTo>
                    <a:pt x="8448" y="8467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731043" y="5306540"/>
              <a:ext cx="760095" cy="1270"/>
            </a:xfrm>
            <a:custGeom>
              <a:avLst/>
              <a:gdLst/>
              <a:ahLst/>
              <a:cxnLst/>
              <a:rect l="l" t="t" r="r" b="b"/>
              <a:pathLst>
                <a:path w="760095" h="1270">
                  <a:moveTo>
                    <a:pt x="760006" y="0"/>
                  </a:moveTo>
                  <a:lnTo>
                    <a:pt x="743106" y="0"/>
                  </a:lnTo>
                </a:path>
                <a:path w="760095" h="1270">
                  <a:moveTo>
                    <a:pt x="692414" y="0"/>
                  </a:moveTo>
                  <a:lnTo>
                    <a:pt x="675327" y="0"/>
                  </a:lnTo>
                </a:path>
                <a:path w="760095" h="1270">
                  <a:moveTo>
                    <a:pt x="624635" y="0"/>
                  </a:moveTo>
                  <a:lnTo>
                    <a:pt x="607735" y="0"/>
                  </a:lnTo>
                </a:path>
                <a:path w="760095" h="1270">
                  <a:moveTo>
                    <a:pt x="557044" y="0"/>
                  </a:moveTo>
                  <a:lnTo>
                    <a:pt x="540144" y="0"/>
                  </a:lnTo>
                </a:path>
                <a:path w="760095" h="1270">
                  <a:moveTo>
                    <a:pt x="489452" y="0"/>
                  </a:moveTo>
                  <a:lnTo>
                    <a:pt x="472553" y="0"/>
                  </a:lnTo>
                </a:path>
                <a:path w="760095" h="1270">
                  <a:moveTo>
                    <a:pt x="421665" y="0"/>
                  </a:moveTo>
                  <a:lnTo>
                    <a:pt x="404766" y="0"/>
                  </a:lnTo>
                </a:path>
                <a:path w="760095" h="1270">
                  <a:moveTo>
                    <a:pt x="354074" y="0"/>
                  </a:moveTo>
                  <a:lnTo>
                    <a:pt x="337174" y="0"/>
                  </a:lnTo>
                </a:path>
                <a:path w="760095" h="1270">
                  <a:moveTo>
                    <a:pt x="286483" y="0"/>
                  </a:moveTo>
                  <a:lnTo>
                    <a:pt x="269583" y="0"/>
                  </a:lnTo>
                </a:path>
                <a:path w="760095" h="1270">
                  <a:moveTo>
                    <a:pt x="218891" y="0"/>
                  </a:moveTo>
                  <a:lnTo>
                    <a:pt x="201991" y="0"/>
                  </a:lnTo>
                </a:path>
                <a:path w="760095" h="1270">
                  <a:moveTo>
                    <a:pt x="151104" y="0"/>
                  </a:moveTo>
                  <a:lnTo>
                    <a:pt x="134212" y="0"/>
                  </a:lnTo>
                </a:path>
                <a:path w="760095" h="1270">
                  <a:moveTo>
                    <a:pt x="83521" y="0"/>
                  </a:moveTo>
                  <a:lnTo>
                    <a:pt x="66621" y="0"/>
                  </a:lnTo>
                </a:path>
                <a:path w="760095" h="1270">
                  <a:moveTo>
                    <a:pt x="15926" y="0"/>
                  </a:moveTo>
                  <a:lnTo>
                    <a:pt x="0" y="0"/>
                  </a:lnTo>
                  <a:lnTo>
                    <a:pt x="0" y="1019"/>
                  </a:lnTo>
                </a:path>
              </a:pathLst>
            </a:custGeom>
            <a:ln w="1691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22594" y="5366807"/>
              <a:ext cx="17145" cy="67945"/>
            </a:xfrm>
            <a:custGeom>
              <a:avLst/>
              <a:gdLst/>
              <a:ahLst/>
              <a:cxnLst/>
              <a:rect l="l" t="t" r="r" b="b"/>
              <a:pathLst>
                <a:path w="17145" h="67945">
                  <a:moveTo>
                    <a:pt x="0" y="0"/>
                  </a:moveTo>
                  <a:lnTo>
                    <a:pt x="16897" y="0"/>
                  </a:lnTo>
                </a:path>
                <a:path w="17145" h="67945">
                  <a:moveTo>
                    <a:pt x="0" y="67730"/>
                  </a:moveTo>
                  <a:lnTo>
                    <a:pt x="16897" y="67730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731043" y="5493801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561"/>
                  </a:moveTo>
                  <a:lnTo>
                    <a:pt x="8448" y="8561"/>
                  </a:lnTo>
                </a:path>
              </a:pathLst>
            </a:custGeom>
            <a:ln w="1712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731043" y="5561727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3"/>
                  </a:moveTo>
                  <a:lnTo>
                    <a:pt x="8448" y="8463"/>
                  </a:lnTo>
                </a:path>
              </a:pathLst>
            </a:custGeom>
            <a:ln w="16926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31043" y="5629457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8448" y="8463"/>
                  </a:moveTo>
                  <a:lnTo>
                    <a:pt x="8448" y="8463"/>
                  </a:lnTo>
                </a:path>
              </a:pathLst>
            </a:custGeom>
            <a:ln w="16926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22594" y="5705647"/>
              <a:ext cx="17145" cy="67945"/>
            </a:xfrm>
            <a:custGeom>
              <a:avLst/>
              <a:gdLst/>
              <a:ahLst/>
              <a:cxnLst/>
              <a:rect l="l" t="t" r="r" b="b"/>
              <a:pathLst>
                <a:path w="17145" h="67945">
                  <a:moveTo>
                    <a:pt x="0" y="0"/>
                  </a:moveTo>
                  <a:lnTo>
                    <a:pt x="16897" y="0"/>
                  </a:lnTo>
                </a:path>
                <a:path w="17145" h="67945">
                  <a:moveTo>
                    <a:pt x="0" y="67926"/>
                  </a:moveTo>
                  <a:lnTo>
                    <a:pt x="16897" y="67926"/>
                  </a:lnTo>
                </a:path>
              </a:pathLst>
            </a:custGeom>
            <a:ln w="1693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8087994" y="4244250"/>
            <a:ext cx="13589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u="heavy" spc="5" dirty="0"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30" dirty="0"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11" name="object 111"/>
          <p:cNvSpPr txBox="1"/>
          <p:nvPr/>
        </p:nvSpPr>
        <p:spPr>
          <a:xfrm>
            <a:off x="8289070" y="5356154"/>
            <a:ext cx="2654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10" dirty="0">
                <a:latin typeface="Arial MT"/>
                <a:cs typeface="Arial MT"/>
              </a:rPr>
              <a:t>R2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64096" y="1984755"/>
            <a:ext cx="629094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u="sng" spc="-19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1600" u="sng" spc="-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</a:t>
            </a:r>
            <a:r>
              <a:rPr sz="1600" u="sng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sz="1600" u="sng" spc="-1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</a:t>
            </a:r>
            <a:r>
              <a:rPr sz="1600" u="sng" spc="-9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</a:t>
            </a:r>
            <a:r>
              <a:rPr sz="1600" u="sng" spc="-1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</a:t>
            </a:r>
            <a:r>
              <a:rPr sz="1600" u="sng" spc="-9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1600" u="sng" spc="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io</a:t>
            </a:r>
            <a:r>
              <a:rPr sz="1600" u="sng" spc="-9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sz="160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3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1600" u="sng" spc="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1600" u="sng" spc="-1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1600" u="sng" spc="-1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</a:t>
            </a:r>
            <a:r>
              <a:rPr sz="1600" u="sng" spc="-1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1600" spc="-95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570230" indent="-214629">
              <a:lnSpc>
                <a:spcPts val="1750"/>
              </a:lnSpc>
              <a:buChar char="•"/>
              <a:tabLst>
                <a:tab pos="569595" algn="l"/>
                <a:tab pos="570230" algn="l"/>
              </a:tabLst>
            </a:pPr>
            <a:r>
              <a:rPr sz="1600" spc="-195" dirty="0">
                <a:latin typeface="Arial MT"/>
                <a:cs typeface="Arial MT"/>
              </a:rPr>
              <a:t>R</a:t>
            </a:r>
            <a:r>
              <a:rPr sz="1600" spc="-70" dirty="0">
                <a:latin typeface="Arial MT"/>
                <a:cs typeface="Arial MT"/>
              </a:rPr>
              <a:t>u</a:t>
            </a:r>
            <a:r>
              <a:rPr sz="1600" spc="-35" dirty="0">
                <a:latin typeface="Arial MT"/>
                <a:cs typeface="Arial MT"/>
              </a:rPr>
              <a:t>l</a:t>
            </a:r>
            <a:r>
              <a:rPr sz="1600" spc="-130" dirty="0">
                <a:latin typeface="Arial MT"/>
                <a:cs typeface="Arial MT"/>
              </a:rPr>
              <a:t>e</a:t>
            </a:r>
            <a:r>
              <a:rPr sz="1600" spc="-18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10" dirty="0">
                <a:latin typeface="Arial MT"/>
                <a:cs typeface="Arial MT"/>
              </a:rPr>
              <a:t>a</a:t>
            </a:r>
            <a:r>
              <a:rPr sz="1600" spc="70" dirty="0">
                <a:latin typeface="Arial MT"/>
                <a:cs typeface="Arial MT"/>
              </a:rPr>
              <a:t>r</a:t>
            </a:r>
            <a:r>
              <a:rPr sz="1600" spc="-12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</a:t>
            </a:r>
            <a:r>
              <a:rPr sz="1600" spc="-130" dirty="0">
                <a:latin typeface="Arial MT"/>
                <a:cs typeface="Arial MT"/>
              </a:rPr>
              <a:t>e</a:t>
            </a:r>
            <a:r>
              <a:rPr sz="1600" spc="-210" dirty="0">
                <a:latin typeface="Arial MT"/>
                <a:cs typeface="Arial MT"/>
              </a:rPr>
              <a:t>a</a:t>
            </a:r>
            <a:r>
              <a:rPr sz="1600" spc="100" dirty="0">
                <a:latin typeface="Arial MT"/>
                <a:cs typeface="Arial MT"/>
              </a:rPr>
              <a:t>r</a:t>
            </a:r>
            <a:r>
              <a:rPr sz="1600" spc="-110" dirty="0">
                <a:latin typeface="Arial MT"/>
                <a:cs typeface="Arial MT"/>
              </a:rPr>
              <a:t>n</a:t>
            </a:r>
            <a:r>
              <a:rPr sz="1600" spc="-114" dirty="0">
                <a:latin typeface="Arial MT"/>
                <a:cs typeface="Arial MT"/>
              </a:rPr>
              <a:t>e</a:t>
            </a:r>
            <a:r>
              <a:rPr sz="1600" spc="-75" dirty="0">
                <a:latin typeface="Arial MT"/>
                <a:cs typeface="Arial MT"/>
              </a:rPr>
              <a:t>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</a:t>
            </a:r>
            <a:r>
              <a:rPr sz="1600" spc="-110" dirty="0">
                <a:latin typeface="Arial MT"/>
                <a:cs typeface="Arial MT"/>
              </a:rPr>
              <a:t>ne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10" dirty="0">
                <a:latin typeface="Arial MT"/>
                <a:cs typeface="Arial MT"/>
              </a:rPr>
              <a:t>a</a:t>
            </a:r>
            <a:r>
              <a:rPr sz="1600" spc="85" dirty="0">
                <a:latin typeface="Arial MT"/>
                <a:cs typeface="Arial MT"/>
              </a:rPr>
              <a:t>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210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85" dirty="0">
                <a:latin typeface="Arial MT"/>
                <a:cs typeface="Arial MT"/>
              </a:rPr>
              <a:t>t</a:t>
            </a:r>
            <a:r>
              <a:rPr sz="1600" spc="-10" dirty="0">
                <a:latin typeface="Arial MT"/>
                <a:cs typeface="Arial MT"/>
              </a:rPr>
              <a:t>i</a:t>
            </a:r>
            <a:r>
              <a:rPr sz="1600" spc="-100" dirty="0">
                <a:latin typeface="Arial MT"/>
                <a:cs typeface="Arial MT"/>
              </a:rPr>
              <a:t>m</a:t>
            </a:r>
            <a:r>
              <a:rPr sz="1600" spc="-125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  <a:p>
            <a:pPr marL="569595" marR="577850" indent="-214629">
              <a:lnSpc>
                <a:spcPts val="1700"/>
              </a:lnSpc>
              <a:spcBef>
                <a:spcPts val="130"/>
              </a:spcBef>
              <a:buChar char="•"/>
              <a:tabLst>
                <a:tab pos="569595" algn="l"/>
                <a:tab pos="570230" algn="l"/>
              </a:tabLst>
            </a:pPr>
            <a:r>
              <a:rPr sz="1600" spc="-170" dirty="0">
                <a:latin typeface="Arial MT"/>
                <a:cs typeface="Arial MT"/>
              </a:rPr>
              <a:t>Each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time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10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rule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80" dirty="0">
                <a:latin typeface="Arial MT"/>
                <a:cs typeface="Arial MT"/>
              </a:rPr>
              <a:t>learned,</a:t>
            </a:r>
            <a:r>
              <a:rPr sz="1600" spc="-160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70" dirty="0">
                <a:latin typeface="Arial MT"/>
                <a:cs typeface="Arial MT"/>
              </a:rPr>
              <a:t>tuples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75" dirty="0">
                <a:latin typeface="Arial MT"/>
                <a:cs typeface="Arial MT"/>
              </a:rPr>
              <a:t>covered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65" dirty="0">
                <a:latin typeface="Arial MT"/>
                <a:cs typeface="Arial MT"/>
              </a:rPr>
              <a:t>rules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90" dirty="0">
                <a:latin typeface="Arial MT"/>
                <a:cs typeface="Arial MT"/>
              </a:rPr>
              <a:t>are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75" dirty="0">
                <a:latin typeface="Arial MT"/>
                <a:cs typeface="Arial MT"/>
              </a:rPr>
              <a:t>removed</a:t>
            </a:r>
            <a:endParaRPr sz="1600">
              <a:latin typeface="Arial MT"/>
              <a:cs typeface="Arial MT"/>
            </a:endParaRPr>
          </a:p>
          <a:p>
            <a:pPr marL="569595" marR="5080" indent="-214629">
              <a:lnSpc>
                <a:spcPct val="88100"/>
              </a:lnSpc>
              <a:spcBef>
                <a:spcPts val="95"/>
              </a:spcBef>
              <a:buChar char="•"/>
              <a:tabLst>
                <a:tab pos="569595" algn="l"/>
                <a:tab pos="570230" algn="l"/>
              </a:tabLst>
            </a:pPr>
            <a:r>
              <a:rPr sz="1600" spc="-110" dirty="0">
                <a:latin typeface="Arial MT"/>
                <a:cs typeface="Arial MT"/>
              </a:rPr>
              <a:t>Repeat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95" dirty="0">
                <a:latin typeface="Arial MT"/>
                <a:cs typeface="Arial MT"/>
              </a:rPr>
              <a:t>process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90" dirty="0">
                <a:latin typeface="Arial MT"/>
                <a:cs typeface="Arial MT"/>
              </a:rPr>
              <a:t>remaining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70" dirty="0">
                <a:latin typeface="Arial MT"/>
                <a:cs typeface="Arial MT"/>
              </a:rPr>
              <a:t>tuples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until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i="1" spc="-165" dirty="0">
                <a:latin typeface="Trebuchet MS"/>
                <a:cs typeface="Trebuchet MS"/>
              </a:rPr>
              <a:t>termination</a:t>
            </a:r>
            <a:r>
              <a:rPr sz="1600" i="1" spc="-30" dirty="0">
                <a:latin typeface="Trebuchet MS"/>
                <a:cs typeface="Trebuchet MS"/>
              </a:rPr>
              <a:t> </a:t>
            </a:r>
            <a:r>
              <a:rPr sz="1600" i="1" spc="-155" dirty="0">
                <a:latin typeface="Trebuchet MS"/>
                <a:cs typeface="Trebuchet MS"/>
              </a:rPr>
              <a:t>condition</a:t>
            </a:r>
            <a:r>
              <a:rPr sz="1600" spc="-155" dirty="0">
                <a:latin typeface="Arial MT"/>
                <a:cs typeface="Arial MT"/>
              </a:rPr>
              <a:t>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20" dirty="0">
                <a:latin typeface="Arial MT"/>
                <a:cs typeface="Arial MT"/>
              </a:rPr>
              <a:t>e.g.,</a:t>
            </a:r>
            <a:r>
              <a:rPr sz="1600" spc="-160" dirty="0">
                <a:latin typeface="Arial MT"/>
                <a:cs typeface="Arial MT"/>
              </a:rPr>
              <a:t> </a:t>
            </a:r>
            <a:r>
              <a:rPr sz="1600" spc="-80" dirty="0">
                <a:latin typeface="Arial MT"/>
                <a:cs typeface="Arial MT"/>
              </a:rPr>
              <a:t>when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no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more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5" dirty="0">
                <a:latin typeface="Arial MT"/>
                <a:cs typeface="Arial MT"/>
              </a:rPr>
              <a:t>training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10" dirty="0">
                <a:latin typeface="Arial MT"/>
                <a:cs typeface="Arial MT"/>
              </a:rPr>
              <a:t>examples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45" dirty="0">
                <a:latin typeface="Arial MT"/>
                <a:cs typeface="Arial MT"/>
              </a:rPr>
              <a:t>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80" dirty="0">
                <a:latin typeface="Arial MT"/>
                <a:cs typeface="Arial MT"/>
              </a:rPr>
              <a:t>when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60" dirty="0">
                <a:latin typeface="Arial MT"/>
                <a:cs typeface="Arial MT"/>
              </a:rPr>
              <a:t>quality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10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rule 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returned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0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5" dirty="0">
                <a:latin typeface="Arial MT"/>
                <a:cs typeface="Arial MT"/>
              </a:rPr>
              <a:t>below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10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90" dirty="0">
                <a:latin typeface="Arial MT"/>
                <a:cs typeface="Arial MT"/>
              </a:rPr>
              <a:t>user-specified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threshold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423413"/>
            <a:ext cx="4180204" cy="19278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Application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rule-based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Arial MT"/>
                <a:cs typeface="Arial MT"/>
              </a:rPr>
              <a:t>classifier</a:t>
            </a:r>
            <a:endParaRPr sz="16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600" spc="-1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qua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li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600" spc="-13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10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ag</a:t>
            </a:r>
            <a:r>
              <a:rPr sz="1600" spc="-1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cc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ur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600" spc="-10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endParaRPr sz="16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ut</a:t>
            </a:r>
            <a:r>
              <a:rPr sz="1600" spc="-150" dirty="0">
                <a:solidFill>
                  <a:srgbClr val="212745"/>
                </a:solidFill>
                <a:latin typeface="Arial MT"/>
                <a:cs typeface="Arial MT"/>
              </a:rPr>
              <a:t>ua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600" spc="-10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x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600" spc="-14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600" spc="-13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600" spc="-13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600" spc="-1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Arial MT"/>
                <a:cs typeface="Arial MT"/>
              </a:rPr>
              <a:t>xha</a:t>
            </a:r>
            <a:r>
              <a:rPr sz="1600" spc="-14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600" spc="-13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600" spc="-13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600" spc="-1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10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18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6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9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10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600" spc="-15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10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19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600" spc="7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600" spc="7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600" spc="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ho</a:t>
            </a:r>
            <a:r>
              <a:rPr sz="1600" spc="-8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600" spc="-18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310" y="2255519"/>
            <a:ext cx="450850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1625600" indent="-323850">
              <a:lnSpc>
                <a:spcPct val="1129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000066"/>
                </a:solidFill>
                <a:latin typeface="Trebuchet MS"/>
                <a:cs typeface="Trebuchet MS"/>
              </a:rPr>
              <a:t>wh</a:t>
            </a:r>
            <a:r>
              <a:rPr sz="1700" b="1" spc="-50" dirty="0">
                <a:solidFill>
                  <a:srgbClr val="000066"/>
                </a:solidFill>
                <a:latin typeface="Trebuchet MS"/>
                <a:cs typeface="Trebuchet MS"/>
              </a:rPr>
              <a:t>i</a:t>
            </a:r>
            <a:r>
              <a:rPr sz="1700" b="1" spc="-45" dirty="0">
                <a:solidFill>
                  <a:srgbClr val="000066"/>
                </a:solidFill>
                <a:latin typeface="Trebuchet MS"/>
                <a:cs typeface="Trebuchet MS"/>
              </a:rPr>
              <a:t>l</a:t>
            </a:r>
            <a:r>
              <a:rPr sz="1700" b="1" spc="-40" dirty="0">
                <a:solidFill>
                  <a:srgbClr val="000066"/>
                </a:solidFill>
                <a:latin typeface="Trebuchet MS"/>
                <a:cs typeface="Trebuchet MS"/>
              </a:rPr>
              <a:t>e </a:t>
            </a:r>
            <a:r>
              <a:rPr sz="1700" spc="-75" dirty="0">
                <a:solidFill>
                  <a:srgbClr val="000066"/>
                </a:solidFill>
                <a:latin typeface="Trebuchet MS"/>
                <a:cs typeface="Trebuchet MS"/>
              </a:rPr>
              <a:t>(</a:t>
            </a:r>
            <a:r>
              <a:rPr sz="1700" spc="-120" dirty="0">
                <a:solidFill>
                  <a:srgbClr val="000066"/>
                </a:solidFill>
                <a:latin typeface="Trebuchet MS"/>
                <a:cs typeface="Trebuchet MS"/>
              </a:rPr>
              <a:t>e</a:t>
            </a:r>
            <a:r>
              <a:rPr sz="1700" spc="-30" dirty="0">
                <a:solidFill>
                  <a:srgbClr val="000066"/>
                </a:solidFill>
                <a:latin typeface="Trebuchet MS"/>
                <a:cs typeface="Trebuchet MS"/>
              </a:rPr>
              <a:t>n</a:t>
            </a:r>
            <a:r>
              <a:rPr sz="1700" spc="-35" dirty="0">
                <a:solidFill>
                  <a:srgbClr val="000066"/>
                </a:solidFill>
                <a:latin typeface="Trebuchet MS"/>
                <a:cs typeface="Trebuchet MS"/>
              </a:rPr>
              <a:t>o</a:t>
            </a:r>
            <a:r>
              <a:rPr sz="1700" spc="-110" dirty="0">
                <a:solidFill>
                  <a:srgbClr val="000066"/>
                </a:solidFill>
                <a:latin typeface="Trebuchet MS"/>
                <a:cs typeface="Trebuchet MS"/>
              </a:rPr>
              <a:t>u</a:t>
            </a:r>
            <a:r>
              <a:rPr sz="1700" spc="-105" dirty="0">
                <a:solidFill>
                  <a:srgbClr val="000066"/>
                </a:solidFill>
                <a:latin typeface="Trebuchet MS"/>
                <a:cs typeface="Trebuchet MS"/>
              </a:rPr>
              <a:t>g</a:t>
            </a:r>
            <a:r>
              <a:rPr sz="1700" spc="-80" dirty="0">
                <a:solidFill>
                  <a:srgbClr val="000066"/>
                </a:solidFill>
                <a:latin typeface="Trebuchet MS"/>
                <a:cs typeface="Trebuchet MS"/>
              </a:rPr>
              <a:t>h</a:t>
            </a:r>
            <a:r>
              <a:rPr sz="1700" spc="-4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000066"/>
                </a:solidFill>
                <a:latin typeface="Trebuchet MS"/>
                <a:cs typeface="Trebuchet MS"/>
              </a:rPr>
              <a:t>t</a:t>
            </a:r>
            <a:r>
              <a:rPr sz="1700" spc="-175" dirty="0">
                <a:solidFill>
                  <a:srgbClr val="000066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000066"/>
                </a:solidFill>
                <a:latin typeface="Trebuchet MS"/>
                <a:cs typeface="Trebuchet MS"/>
              </a:rPr>
              <a:t>r</a:t>
            </a:r>
            <a:r>
              <a:rPr sz="1700" spc="-135" dirty="0">
                <a:solidFill>
                  <a:srgbClr val="000066"/>
                </a:solidFill>
                <a:latin typeface="Trebuchet MS"/>
                <a:cs typeface="Trebuchet MS"/>
              </a:rPr>
              <a:t>g</a:t>
            </a:r>
            <a:r>
              <a:rPr sz="1700" spc="-120" dirty="0">
                <a:solidFill>
                  <a:srgbClr val="000066"/>
                </a:solidFill>
                <a:latin typeface="Trebuchet MS"/>
                <a:cs typeface="Trebuchet MS"/>
              </a:rPr>
              <a:t>e</a:t>
            </a:r>
            <a:r>
              <a:rPr sz="1700" spc="-110" dirty="0">
                <a:solidFill>
                  <a:srgbClr val="000066"/>
                </a:solidFill>
                <a:latin typeface="Trebuchet MS"/>
                <a:cs typeface="Trebuchet MS"/>
              </a:rPr>
              <a:t>t</a:t>
            </a:r>
            <a:r>
              <a:rPr sz="1700" spc="-45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000066"/>
                </a:solidFill>
                <a:latin typeface="Trebuchet MS"/>
                <a:cs typeface="Trebuchet MS"/>
              </a:rPr>
              <a:t>t</a:t>
            </a:r>
            <a:r>
              <a:rPr sz="1700" spc="-105" dirty="0">
                <a:solidFill>
                  <a:srgbClr val="000066"/>
                </a:solidFill>
                <a:latin typeface="Trebuchet MS"/>
                <a:cs typeface="Trebuchet MS"/>
              </a:rPr>
              <a:t>upl</a:t>
            </a:r>
            <a:r>
              <a:rPr sz="1700" spc="-120" dirty="0">
                <a:solidFill>
                  <a:srgbClr val="000066"/>
                </a:solidFill>
                <a:latin typeface="Trebuchet MS"/>
                <a:cs typeface="Trebuchet MS"/>
              </a:rPr>
              <a:t>e</a:t>
            </a:r>
            <a:r>
              <a:rPr sz="1700" spc="-35" dirty="0">
                <a:solidFill>
                  <a:srgbClr val="000066"/>
                </a:solidFill>
                <a:latin typeface="Trebuchet MS"/>
                <a:cs typeface="Trebuchet MS"/>
              </a:rPr>
              <a:t>s</a:t>
            </a:r>
            <a:r>
              <a:rPr sz="1700" spc="-45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000066"/>
                </a:solidFill>
                <a:latin typeface="Trebuchet MS"/>
                <a:cs typeface="Trebuchet MS"/>
              </a:rPr>
              <a:t>l</a:t>
            </a:r>
            <a:r>
              <a:rPr sz="1700" spc="-120" dirty="0">
                <a:solidFill>
                  <a:srgbClr val="000066"/>
                </a:solidFill>
                <a:latin typeface="Trebuchet MS"/>
                <a:cs typeface="Trebuchet MS"/>
              </a:rPr>
              <a:t>e</a:t>
            </a:r>
            <a:r>
              <a:rPr sz="1700" spc="-155" dirty="0">
                <a:solidFill>
                  <a:srgbClr val="000066"/>
                </a:solidFill>
                <a:latin typeface="Trebuchet MS"/>
                <a:cs typeface="Trebuchet MS"/>
              </a:rPr>
              <a:t>f</a:t>
            </a:r>
            <a:r>
              <a:rPr sz="1700" spc="-170" dirty="0">
                <a:solidFill>
                  <a:srgbClr val="000066"/>
                </a:solidFill>
                <a:latin typeface="Trebuchet MS"/>
                <a:cs typeface="Trebuchet MS"/>
              </a:rPr>
              <a:t>t</a:t>
            </a:r>
            <a:r>
              <a:rPr sz="1700" spc="-70" dirty="0">
                <a:solidFill>
                  <a:srgbClr val="000066"/>
                </a:solidFill>
                <a:latin typeface="Trebuchet MS"/>
                <a:cs typeface="Trebuchet MS"/>
              </a:rPr>
              <a:t>)  </a:t>
            </a:r>
            <a:r>
              <a:rPr sz="1700" spc="-135" dirty="0">
                <a:solidFill>
                  <a:srgbClr val="000066"/>
                </a:solidFill>
                <a:latin typeface="Trebuchet MS"/>
                <a:cs typeface="Trebuchet MS"/>
              </a:rPr>
              <a:t>g</a:t>
            </a:r>
            <a:r>
              <a:rPr sz="1700" spc="-120" dirty="0">
                <a:solidFill>
                  <a:srgbClr val="000066"/>
                </a:solidFill>
                <a:latin typeface="Trebuchet MS"/>
                <a:cs typeface="Trebuchet MS"/>
              </a:rPr>
              <a:t>e</a:t>
            </a:r>
            <a:r>
              <a:rPr sz="1700" spc="-100" dirty="0">
                <a:solidFill>
                  <a:srgbClr val="000066"/>
                </a:solidFill>
                <a:latin typeface="Trebuchet MS"/>
                <a:cs typeface="Trebuchet MS"/>
              </a:rPr>
              <a:t>n</a:t>
            </a:r>
            <a:r>
              <a:rPr sz="1700" spc="-105" dirty="0">
                <a:solidFill>
                  <a:srgbClr val="000066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000066"/>
                </a:solidFill>
                <a:latin typeface="Trebuchet MS"/>
                <a:cs typeface="Trebuchet MS"/>
              </a:rPr>
              <a:t>r</a:t>
            </a:r>
            <a:r>
              <a:rPr sz="1700" spc="-175" dirty="0">
                <a:solidFill>
                  <a:srgbClr val="000066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000066"/>
                </a:solidFill>
                <a:latin typeface="Trebuchet MS"/>
                <a:cs typeface="Trebuchet MS"/>
              </a:rPr>
              <a:t>te</a:t>
            </a:r>
            <a:r>
              <a:rPr sz="1700" spc="-4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-170" dirty="0">
                <a:solidFill>
                  <a:srgbClr val="000066"/>
                </a:solidFill>
                <a:latin typeface="Trebuchet MS"/>
                <a:cs typeface="Trebuchet MS"/>
              </a:rPr>
              <a:t>a</a:t>
            </a:r>
            <a:r>
              <a:rPr sz="1700" spc="-4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000066"/>
                </a:solidFill>
                <a:latin typeface="Trebuchet MS"/>
                <a:cs typeface="Trebuchet MS"/>
              </a:rPr>
              <a:t>r</a:t>
            </a:r>
            <a:r>
              <a:rPr sz="1700" spc="-105" dirty="0">
                <a:solidFill>
                  <a:srgbClr val="000066"/>
                </a:solidFill>
                <a:latin typeface="Trebuchet MS"/>
                <a:cs typeface="Trebuchet MS"/>
              </a:rPr>
              <a:t>ul</a:t>
            </a:r>
            <a:r>
              <a:rPr sz="1700" spc="-114" dirty="0">
                <a:solidFill>
                  <a:srgbClr val="000066"/>
                </a:solidFill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165"/>
              </a:spcBef>
            </a:pPr>
            <a:r>
              <a:rPr sz="1700" spc="-80" dirty="0">
                <a:solidFill>
                  <a:srgbClr val="000066"/>
                </a:solidFill>
                <a:latin typeface="Trebuchet MS"/>
                <a:cs typeface="Trebuchet MS"/>
              </a:rPr>
              <a:t>remove</a:t>
            </a:r>
            <a:r>
              <a:rPr sz="1700" spc="-4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000066"/>
                </a:solidFill>
                <a:latin typeface="Trebuchet MS"/>
                <a:cs typeface="Trebuchet MS"/>
              </a:rPr>
              <a:t>positive</a:t>
            </a:r>
            <a:r>
              <a:rPr sz="1700" spc="-4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000066"/>
                </a:solidFill>
                <a:latin typeface="Trebuchet MS"/>
                <a:cs typeface="Trebuchet MS"/>
              </a:rPr>
              <a:t>target</a:t>
            </a:r>
            <a:r>
              <a:rPr sz="1700" spc="-45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000066"/>
                </a:solidFill>
                <a:latin typeface="Trebuchet MS"/>
                <a:cs typeface="Trebuchet MS"/>
              </a:rPr>
              <a:t>tuples</a:t>
            </a:r>
            <a:r>
              <a:rPr sz="1700" spc="-45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000066"/>
                </a:solidFill>
                <a:latin typeface="Trebuchet MS"/>
                <a:cs typeface="Trebuchet MS"/>
              </a:rPr>
              <a:t>satisfying</a:t>
            </a:r>
            <a:r>
              <a:rPr sz="1700" spc="-35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000066"/>
                </a:solidFill>
                <a:latin typeface="Trebuchet MS"/>
                <a:cs typeface="Trebuchet MS"/>
              </a:rPr>
              <a:t>this</a:t>
            </a:r>
            <a:r>
              <a:rPr sz="1700" spc="-45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000066"/>
                </a:solidFill>
                <a:latin typeface="Trebuchet MS"/>
                <a:cs typeface="Trebuchet MS"/>
              </a:rPr>
              <a:t>rule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537" y="3309937"/>
            <a:ext cx="4124325" cy="21812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25875" y="3854196"/>
            <a:ext cx="1438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xa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cove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168711" y="3933444"/>
            <a:ext cx="1867535" cy="90678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spc="-15" dirty="0">
                <a:latin typeface="Arial MT"/>
                <a:cs typeface="Arial MT"/>
              </a:rPr>
              <a:t>by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Rule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  <a:p>
            <a:pPr marL="784225" marR="5080" indent="-342900">
              <a:lnSpc>
                <a:spcPts val="1610"/>
              </a:lnSpc>
              <a:spcBef>
                <a:spcPts val="1100"/>
              </a:spcBef>
            </a:pPr>
            <a:r>
              <a:rPr sz="1400" spc="-3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xa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cove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d  </a:t>
            </a:r>
            <a:r>
              <a:rPr sz="1400" spc="-15" dirty="0">
                <a:latin typeface="Arial MT"/>
                <a:cs typeface="Arial MT"/>
              </a:rPr>
              <a:t>by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Rule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5700" y="4140708"/>
            <a:ext cx="143891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ts val="1610"/>
              </a:lnSpc>
              <a:spcBef>
                <a:spcPts val="210"/>
              </a:spcBef>
            </a:pPr>
            <a:r>
              <a:rPr sz="1400" spc="-3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xa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cove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d  </a:t>
            </a:r>
            <a:r>
              <a:rPr sz="1400" spc="-15" dirty="0">
                <a:latin typeface="Arial MT"/>
                <a:cs typeface="Arial MT"/>
              </a:rPr>
              <a:t>by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Rule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340" y="4991100"/>
            <a:ext cx="80645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b="1" spc="-25" dirty="0">
                <a:solidFill>
                  <a:srgbClr val="000066"/>
                </a:solidFill>
                <a:latin typeface="Arial"/>
                <a:cs typeface="Arial"/>
              </a:rPr>
              <a:t>Positive </a:t>
            </a:r>
            <a:r>
              <a:rPr sz="1400" b="1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000066"/>
                </a:solidFill>
                <a:latin typeface="Arial"/>
                <a:cs typeface="Arial"/>
              </a:rPr>
              <a:t>exa</a:t>
            </a:r>
            <a:r>
              <a:rPr sz="1400" b="1" spc="-50" dirty="0">
                <a:solidFill>
                  <a:srgbClr val="000066"/>
                </a:solidFill>
                <a:latin typeface="Arial"/>
                <a:cs typeface="Arial"/>
              </a:rPr>
              <a:t>m</a:t>
            </a:r>
            <a:r>
              <a:rPr sz="1400" b="1" spc="-30" dirty="0">
                <a:solidFill>
                  <a:srgbClr val="000066"/>
                </a:solidFill>
                <a:latin typeface="Arial"/>
                <a:cs typeface="Arial"/>
              </a:rPr>
              <a:t>p</a:t>
            </a:r>
            <a:r>
              <a:rPr sz="1400" b="1" spc="-15" dirty="0">
                <a:solidFill>
                  <a:srgbClr val="000066"/>
                </a:solidFill>
                <a:latin typeface="Arial"/>
                <a:cs typeface="Arial"/>
              </a:rPr>
              <a:t>l</a:t>
            </a:r>
            <a:r>
              <a:rPr sz="1400" b="1" spc="-30" dirty="0">
                <a:solidFill>
                  <a:srgbClr val="000066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D: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703068"/>
            <a:ext cx="7675880" cy="218567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AutoNum type="arabicPeriod"/>
              <a:tabLst>
                <a:tab pos="412115" algn="l"/>
                <a:tab pos="412750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412750" indent="-40005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AutoNum type="arabicPeriod"/>
              <a:tabLst>
                <a:tab pos="412115" algn="l"/>
                <a:tab pos="412750" algn="l"/>
              </a:tabLst>
            </a:pP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Grow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i="1" spc="-65" dirty="0">
                <a:solidFill>
                  <a:srgbClr val="212745"/>
                </a:solidFill>
                <a:latin typeface="Arial"/>
                <a:cs typeface="Arial"/>
              </a:rPr>
              <a:t>Learn-One-Rule</a:t>
            </a:r>
            <a:r>
              <a:rPr sz="1800" b="1" i="1" dirty="0">
                <a:solidFill>
                  <a:srgbClr val="212745"/>
                </a:solidFill>
                <a:latin typeface="Arial"/>
                <a:cs typeface="Arial"/>
              </a:rPr>
              <a:t> </a:t>
            </a:r>
            <a:r>
              <a:rPr sz="1800" i="1" spc="-185" dirty="0">
                <a:solidFill>
                  <a:srgbClr val="212745"/>
                </a:solidFill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  <a:p>
            <a:pPr marL="412750" indent="-40005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AutoNum type="arabicPeriod"/>
              <a:tabLst>
                <a:tab pos="412115" algn="l"/>
                <a:tab pos="412750" algn="l"/>
              </a:tabLst>
            </a:pP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412750" indent="-40005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AutoNum type="arabicPeriod"/>
              <a:tabLst>
                <a:tab pos="412115" algn="l"/>
                <a:tab pos="412750" algn="l"/>
              </a:tabLst>
            </a:pP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Repeat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Step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(2)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(3)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until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stopping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criterion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met</a:t>
            </a:r>
            <a:endParaRPr sz="1800">
              <a:latin typeface="Trebuchet MS"/>
              <a:cs typeface="Trebuchet MS"/>
            </a:endParaRPr>
          </a:p>
          <a:p>
            <a:pPr marL="911860" marR="5080" lvl="1" indent="-269875">
              <a:lnSpc>
                <a:spcPts val="1610"/>
              </a:lnSpc>
              <a:spcBef>
                <a:spcPts val="104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Repeat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process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remaining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tuples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until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65" dirty="0">
                <a:solidFill>
                  <a:srgbClr val="212745"/>
                </a:solidFill>
                <a:latin typeface="Trebuchet MS"/>
                <a:cs typeface="Trebuchet MS"/>
              </a:rPr>
              <a:t>termination</a:t>
            </a:r>
            <a:r>
              <a:rPr sz="1400" i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65" dirty="0">
                <a:solidFill>
                  <a:srgbClr val="212745"/>
                </a:solidFill>
                <a:latin typeface="Trebuchet MS"/>
                <a:cs typeface="Trebuchet MS"/>
              </a:rPr>
              <a:t>condition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no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more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training </a:t>
            </a:r>
            <a:r>
              <a:rPr sz="1400" spc="-4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examples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quality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returned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below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user-specified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threshold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EAR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2076082"/>
            <a:ext cx="6631305" cy="21107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05"/>
              </a:spcBef>
              <a:buClr>
                <a:srgbClr val="5ECCF3"/>
              </a:buClr>
              <a:buSzPct val="9000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000" spc="-5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20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0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0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20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0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20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000" spc="-114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20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i="1" spc="-229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000" i="1" spc="-1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000" i="1" spc="-10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2000" i="1" spc="-2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000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i="1" spc="-19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2000" i="1" spc="-20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000" i="1" spc="-1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000" i="1" spc="-20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000" i="1" spc="-254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000" i="1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000" i="1" spc="-26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2000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i="1" spc="-2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000" i="1" spc="-1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2000" i="1" spc="-27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2000" i="1" spc="-2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000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2000" spc="-5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000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20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20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2000" spc="-13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  <a:tab pos="2886075" algn="l"/>
              </a:tabLst>
            </a:pP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4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800" b="1" dirty="0">
                <a:solidFill>
                  <a:srgbClr val="212745"/>
                </a:solidFill>
                <a:latin typeface="Verdana"/>
                <a:cs typeface="Verdana"/>
              </a:rPr>
              <a:t>	</a:t>
            </a:r>
            <a:r>
              <a:rPr sz="1800" b="1" spc="-590" dirty="0">
                <a:solidFill>
                  <a:srgbClr val="212745"/>
                </a:solidFill>
                <a:latin typeface="Verdana"/>
                <a:cs typeface="Verdana"/>
              </a:rPr>
              <a:t>{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590" dirty="0">
                <a:solidFill>
                  <a:srgbClr val="212745"/>
                </a:solidFill>
                <a:latin typeface="Verdana"/>
                <a:cs typeface="Verdana"/>
              </a:rPr>
              <a:t>}</a:t>
            </a:r>
            <a:r>
              <a:rPr sz="1800" b="1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50" spc="45" dirty="0">
                <a:solidFill>
                  <a:srgbClr val="212745"/>
                </a:solidFill>
                <a:latin typeface="Wingdings"/>
                <a:cs typeface="Wingdings"/>
              </a:rPr>
              <a:t></a:t>
            </a:r>
            <a:r>
              <a:rPr sz="1750" spc="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b="1" spc="-26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})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50"/>
              </a:spcBef>
              <a:buClr>
                <a:srgbClr val="5ECCF3"/>
              </a:buClr>
              <a:buSzPct val="9000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000" i="1" spc="-185" dirty="0">
                <a:solidFill>
                  <a:srgbClr val="212745"/>
                </a:solidFill>
                <a:latin typeface="Trebuchet MS"/>
                <a:cs typeface="Trebuchet MS"/>
              </a:rPr>
              <a:t>Adding</a:t>
            </a:r>
            <a:r>
              <a:rPr sz="2000" i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i="1" spc="-215" dirty="0">
                <a:solidFill>
                  <a:srgbClr val="212745"/>
                </a:solidFill>
                <a:latin typeface="Trebuchet MS"/>
                <a:cs typeface="Trebuchet MS"/>
              </a:rPr>
              <a:t>new</a:t>
            </a:r>
            <a:r>
              <a:rPr sz="2000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i="1" spc="-204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20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20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212745"/>
                </a:solidFill>
                <a:latin typeface="Trebuchet MS"/>
                <a:cs typeface="Trebuchet MS"/>
              </a:rPr>
              <a:t>adopting</a:t>
            </a:r>
            <a:r>
              <a:rPr sz="20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0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212745"/>
                </a:solidFill>
                <a:latin typeface="Trebuchet MS"/>
                <a:cs typeface="Trebuchet MS"/>
              </a:rPr>
              <a:t>greedy</a:t>
            </a:r>
            <a:r>
              <a:rPr sz="20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212745"/>
                </a:solidFill>
                <a:latin typeface="Trebuchet MS"/>
                <a:cs typeface="Trebuchet MS"/>
              </a:rPr>
              <a:t>depth-first</a:t>
            </a:r>
            <a:r>
              <a:rPr sz="20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212745"/>
                </a:solidFill>
                <a:latin typeface="Trebuchet MS"/>
                <a:cs typeface="Trebuchet MS"/>
              </a:rPr>
              <a:t>strategy</a:t>
            </a:r>
            <a:endParaRPr sz="20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im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qu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favors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high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accuracy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Trebuchet MS"/>
                <a:cs typeface="Trebuchet MS"/>
              </a:rPr>
              <a:t>cover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many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positive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tuples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D: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86" y="2743200"/>
            <a:ext cx="7772399" cy="39232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D: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819" y="1991795"/>
            <a:ext cx="5858181" cy="43963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ASPECTS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SEQUENTIAL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COVERING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736595"/>
            <a:ext cx="2166620" cy="205549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imi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lu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pp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un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READING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34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3340100"/>
            <a:ext cx="3512820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nb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8: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RULE-BASED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dirty="0">
                <a:solidFill>
                  <a:srgbClr val="FFFFFF"/>
                </a:solidFill>
                <a:latin typeface="Trebuchet MS"/>
                <a:cs typeface="Trebuchet MS"/>
              </a:rPr>
              <a:t>CLASSIFIER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375408"/>
            <a:ext cx="8179268" cy="334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Classify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records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collection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“if…then…”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har char="◾"/>
            </a:pPr>
            <a:endParaRPr sz="2500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  <a:tab pos="1128395" algn="l"/>
              </a:tabLst>
            </a:pPr>
            <a:r>
              <a:rPr sz="2100" spc="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ul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31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2100" dirty="0">
                <a:solidFill>
                  <a:srgbClr val="212745"/>
                </a:solidFill>
                <a:latin typeface="Trebuchet MS"/>
                <a:cs typeface="Trebuchet MS"/>
              </a:rPr>
              <a:t>	</a:t>
            </a:r>
            <a:r>
              <a:rPr sz="2100" spc="-10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2100" i="1" spc="-15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2100" i="1" spc="-14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2100" i="1" spc="-235" dirty="0">
                <a:solidFill>
                  <a:srgbClr val="C00000"/>
                </a:solidFill>
                <a:latin typeface="Trebuchet MS"/>
                <a:cs typeface="Trebuchet MS"/>
              </a:rPr>
              <a:t>nd</a:t>
            </a:r>
            <a:r>
              <a:rPr sz="2100" i="1" spc="-12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2100" i="1" spc="-30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2100" i="1" spc="-24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2100" i="1" spc="-19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2100" i="1" spc="-170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2100" spc="-95" dirty="0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sz="21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C00000"/>
                </a:solidFill>
                <a:latin typeface="Symbol"/>
                <a:cs typeface="Symbol"/>
              </a:rPr>
              <a:t></a:t>
            </a:r>
            <a:r>
              <a:rPr sz="2100" spc="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i="1" spc="-250" dirty="0">
                <a:solidFill>
                  <a:srgbClr val="C00000"/>
                </a:solidFill>
                <a:latin typeface="Trebuchet MS"/>
                <a:cs typeface="Trebuchet MS"/>
              </a:rPr>
              <a:t>y</a:t>
            </a:r>
            <a:endParaRPr sz="2100" dirty="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2100" spc="-95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endParaRPr sz="2100" dirty="0">
              <a:latin typeface="Trebuchet MS"/>
              <a:cs typeface="Trebuchet MS"/>
            </a:endParaRPr>
          </a:p>
          <a:p>
            <a:pPr marL="975994" lvl="2" indent="-334010">
              <a:lnSpc>
                <a:spcPct val="100000"/>
              </a:lnSpc>
              <a:spcBef>
                <a:spcPts val="969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975360" algn="l"/>
                <a:tab pos="975994" algn="l"/>
              </a:tabLst>
            </a:pPr>
            <a:r>
              <a:rPr sz="1800" b="1" i="1" spc="-95" dirty="0">
                <a:solidFill>
                  <a:srgbClr val="212745"/>
                </a:solidFill>
                <a:latin typeface="Arial"/>
                <a:cs typeface="Arial"/>
              </a:rPr>
              <a:t>Co</a:t>
            </a:r>
            <a:r>
              <a:rPr sz="1800" b="1" i="1" spc="-90" dirty="0">
                <a:solidFill>
                  <a:srgbClr val="212745"/>
                </a:solidFill>
                <a:latin typeface="Arial"/>
                <a:cs typeface="Arial"/>
              </a:rPr>
              <a:t>n</a:t>
            </a:r>
            <a:r>
              <a:rPr sz="1800" b="1" i="1" spc="-114" dirty="0">
                <a:solidFill>
                  <a:srgbClr val="212745"/>
                </a:solidFill>
                <a:latin typeface="Arial"/>
                <a:cs typeface="Arial"/>
              </a:rPr>
              <a:t>d</a:t>
            </a:r>
            <a:r>
              <a:rPr sz="1800" b="1" i="1" spc="-60" dirty="0">
                <a:solidFill>
                  <a:srgbClr val="212745"/>
                </a:solidFill>
                <a:latin typeface="Arial"/>
                <a:cs typeface="Arial"/>
              </a:rPr>
              <a:t>i</a:t>
            </a:r>
            <a:r>
              <a:rPr sz="1800" b="1" i="1" spc="60" dirty="0">
                <a:solidFill>
                  <a:srgbClr val="212745"/>
                </a:solidFill>
                <a:latin typeface="Arial"/>
                <a:cs typeface="Arial"/>
              </a:rPr>
              <a:t>t</a:t>
            </a:r>
            <a:r>
              <a:rPr sz="1800" b="1" i="1" spc="-45" dirty="0">
                <a:solidFill>
                  <a:srgbClr val="212745"/>
                </a:solidFill>
                <a:latin typeface="Arial"/>
                <a:cs typeface="Arial"/>
              </a:rPr>
              <a:t>i</a:t>
            </a:r>
            <a:r>
              <a:rPr sz="1800" b="1" i="1" spc="-105" dirty="0">
                <a:solidFill>
                  <a:srgbClr val="212745"/>
                </a:solidFill>
                <a:latin typeface="Arial"/>
                <a:cs typeface="Arial"/>
              </a:rPr>
              <a:t>o</a:t>
            </a:r>
            <a:r>
              <a:rPr sz="1800" b="1" i="1" spc="-100" dirty="0">
                <a:solidFill>
                  <a:srgbClr val="212745"/>
                </a:solidFill>
                <a:latin typeface="Arial"/>
                <a:cs typeface="Arial"/>
              </a:rPr>
              <a:t>n</a:t>
            </a:r>
            <a:r>
              <a:rPr sz="1800" b="1" i="1" spc="-5" dirty="0">
                <a:solidFill>
                  <a:srgbClr val="212745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un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lang="en-US" sz="1800" spc="-40" dirty="0">
                <a:solidFill>
                  <a:srgbClr val="212745"/>
                </a:solidFill>
                <a:latin typeface="Trebuchet MS"/>
                <a:cs typeface="Trebuchet MS"/>
              </a:rPr>
              <a:t>(precondition/antecedent)</a:t>
            </a:r>
            <a:endParaRPr sz="1800" dirty="0">
              <a:latin typeface="Trebuchet MS"/>
              <a:cs typeface="Trebuchet MS"/>
            </a:endParaRPr>
          </a:p>
          <a:p>
            <a:pPr marL="975994" lvl="2" indent="-33401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975360" algn="l"/>
                <a:tab pos="975994" algn="l"/>
              </a:tabLst>
            </a:pPr>
            <a:r>
              <a:rPr sz="1800" b="1" i="1" spc="-120" dirty="0">
                <a:solidFill>
                  <a:srgbClr val="212745"/>
                </a:solidFill>
                <a:latin typeface="Arial"/>
                <a:cs typeface="Arial"/>
              </a:rPr>
              <a:t>y</a:t>
            </a:r>
            <a:r>
              <a:rPr sz="1800" b="1" i="1" spc="5" dirty="0">
                <a:solidFill>
                  <a:srgbClr val="212745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lang="en-US" sz="1800" spc="-140" dirty="0">
                <a:solidFill>
                  <a:srgbClr val="212745"/>
                </a:solidFill>
                <a:latin typeface="Trebuchet MS"/>
                <a:cs typeface="Trebuchet MS"/>
              </a:rPr>
              <a:t>(consequent)</a:t>
            </a:r>
            <a:endParaRPr sz="1800" dirty="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Ex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964565" lvl="2" indent="-323215">
              <a:lnSpc>
                <a:spcPct val="100000"/>
              </a:lnSpc>
              <a:spcBef>
                <a:spcPts val="1019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964565" algn="l"/>
                <a:tab pos="96520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oo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229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18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</a:t>
            </a:r>
            <a:r>
              <a:rPr sz="1500" spc="3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21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Eg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500" spc="3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500" dirty="0">
              <a:latin typeface="Trebuchet MS"/>
              <a:cs typeface="Trebuchet MS"/>
            </a:endParaRPr>
          </a:p>
          <a:p>
            <a:pPr marL="964565" lvl="2" indent="-323215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964565" algn="l"/>
                <a:tab pos="96520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&lt;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50K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</a:t>
            </a:r>
            <a:r>
              <a:rPr sz="1500" spc="3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fun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500" spc="3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2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endParaRPr sz="1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7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02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RULE-BASED</a:t>
                      </a:r>
                      <a:r>
                        <a:rPr sz="28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CLASSIFIER</a:t>
                      </a:r>
                      <a:r>
                        <a:rPr sz="28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(EXAMPLE)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888740" y="4881371"/>
            <a:ext cx="4105910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400" spc="4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</a:t>
            </a:r>
            <a:r>
              <a:rPr sz="14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)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00" spc="-2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400" spc="4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</a:t>
            </a:r>
            <a:r>
              <a:rPr sz="14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2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)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00" spc="-2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R3: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(Give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Birth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yes)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</a:t>
            </a:r>
            <a:r>
              <a:rPr sz="14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(Blood</a:t>
            </a:r>
            <a:r>
              <a:rPr sz="1400" spc="-2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Type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warm)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00" spc="-2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Mammals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740" y="5795772"/>
            <a:ext cx="3512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R4: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(Give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Birth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no)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</a:t>
            </a:r>
            <a:r>
              <a:rPr sz="14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(Can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Fly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no)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00" spc="-2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Reptiles </a:t>
            </a:r>
            <a:r>
              <a:rPr sz="1400" spc="-4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R5: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(Live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2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Water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sometimes)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400" spc="-15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Amphibians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5775" y="1916527"/>
          <a:ext cx="4841874" cy="2981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070">
                <a:tc>
                  <a:txBody>
                    <a:bodyPr/>
                    <a:lstStyle/>
                    <a:p>
                      <a:pPr marL="7620" algn="ctr">
                        <a:lnSpc>
                          <a:spcPts val="900"/>
                        </a:lnSpc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900"/>
                        </a:lnSpc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Blood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Type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900"/>
                        </a:lnSpc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Birth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900"/>
                        </a:lnSpc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>Fly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900"/>
                        </a:lnSpc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Live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>Water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900"/>
                        </a:lnSpc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Class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74">
                <a:tc>
                  <a:txBody>
                    <a:bodyPr/>
                    <a:lstStyle/>
                    <a:p>
                      <a:pPr marL="21590">
                        <a:lnSpc>
                          <a:spcPts val="1000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human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00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00"/>
                        </a:lnSpc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mammals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22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python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cold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reptiles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salmon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cold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fishes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whale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mammals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922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frog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cold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sometimes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amphibians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922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komodo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cold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reptiles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34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bat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mammals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34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pigeon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birds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922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cat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mammals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922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leopard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shark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cold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fishes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turtle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cold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sometimes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reptiles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penguin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sometimes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birds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922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porcupine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mammals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21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eel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cold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fishes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2821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salamander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cold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sometimes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amphibians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922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gila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monster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cold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reptiles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922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platypus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mammals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2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owl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birds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4"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dolphin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2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mammals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519">
                <a:tc>
                  <a:txBody>
                    <a:bodyPr/>
                    <a:lstStyle/>
                    <a:p>
                      <a:pPr marL="21590">
                        <a:lnSpc>
                          <a:spcPts val="101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eagle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1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warm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1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1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1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1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birds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409440" y="605739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80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RULE-BASED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dirty="0">
                <a:solidFill>
                  <a:srgbClr val="FFFFFF"/>
                </a:solidFill>
                <a:latin typeface="Trebuchet MS"/>
                <a:cs typeface="Trebuchet MS"/>
              </a:rPr>
              <a:t>CLASSIFIER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85" y="3570223"/>
            <a:ext cx="6870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114" dirty="0">
                <a:solidFill>
                  <a:srgbClr val="212745"/>
                </a:solidFill>
                <a:latin typeface="Trebuchet MS"/>
                <a:cs typeface="Trebuchet MS"/>
              </a:rPr>
              <a:t>A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rule </a:t>
            </a:r>
            <a:r>
              <a:rPr sz="1500" b="1" i="1" spc="-2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b="1" i="1" spc="-1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covers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an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instance 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x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attributes of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 instance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satisfy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condition 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(or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4598" y="1888893"/>
            <a:ext cx="4954905" cy="1371600"/>
          </a:xfrm>
          <a:prstGeom prst="rect">
            <a:avLst/>
          </a:prstGeom>
          <a:solidFill>
            <a:srgbClr val="FFE6D3"/>
          </a:solidFill>
        </p:spPr>
        <p:txBody>
          <a:bodyPr vert="horz" wrap="square" lIns="0" tIns="2095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65"/>
              </a:spcBef>
            </a:pPr>
            <a:r>
              <a:rPr sz="1400" spc="-25" dirty="0">
                <a:latin typeface="Arial MT"/>
                <a:cs typeface="Arial MT"/>
              </a:rPr>
              <a:t>R1: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(Give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Birth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(Can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Fly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yes)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 MT"/>
                <a:cs typeface="Arial MT"/>
              </a:rPr>
              <a:t>Birds</a:t>
            </a:r>
            <a:endParaRPr sz="14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409"/>
              </a:spcBef>
            </a:pPr>
            <a:r>
              <a:rPr sz="1400" spc="-25" dirty="0">
                <a:latin typeface="Arial MT"/>
                <a:cs typeface="Arial MT"/>
              </a:rPr>
              <a:t>R2: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(Give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Birth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 MT"/>
                <a:cs typeface="Arial MT"/>
              </a:rPr>
              <a:t>(Live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Water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yes)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Fishes</a:t>
            </a:r>
            <a:endParaRPr sz="1400">
              <a:latin typeface="Arial MT"/>
              <a:cs typeface="Arial MT"/>
            </a:endParaRPr>
          </a:p>
          <a:p>
            <a:pPr marL="67310" marR="443230">
              <a:lnSpc>
                <a:spcPct val="124300"/>
              </a:lnSpc>
              <a:spcBef>
                <a:spcPts val="20"/>
              </a:spcBef>
            </a:pP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3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spc="-40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y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spc="-3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oo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5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y</a:t>
            </a:r>
            <a:r>
              <a:rPr sz="1400" spc="-30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w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mm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dirty="0">
                <a:latin typeface="Arial MT"/>
                <a:cs typeface="Arial MT"/>
              </a:rPr>
              <a:t>s  </a:t>
            </a:r>
            <a:r>
              <a:rPr sz="1400" spc="-25" dirty="0">
                <a:latin typeface="Arial MT"/>
                <a:cs typeface="Arial MT"/>
              </a:rPr>
              <a:t>R4: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(Give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Birth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(Can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Fly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Reptiles</a:t>
            </a:r>
            <a:endParaRPr sz="14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340"/>
              </a:spcBef>
            </a:pPr>
            <a:r>
              <a:rPr sz="1400" spc="-25" dirty="0">
                <a:latin typeface="Arial MT"/>
                <a:cs typeface="Arial MT"/>
              </a:rPr>
              <a:t>R5: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(Live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Water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sometimes)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Arial MT"/>
                <a:cs typeface="Arial MT"/>
              </a:rPr>
              <a:t>Amphibians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391" y="4920996"/>
            <a:ext cx="3636645" cy="5619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spc="-25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rule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R1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covers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hawk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=&gt;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spc="-25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rule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R3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covers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grizzly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=&gt;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Mammal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9697" y="4259758"/>
          <a:ext cx="6761478" cy="58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014">
                <a:tc>
                  <a:txBody>
                    <a:bodyPr/>
                    <a:lstStyle/>
                    <a:p>
                      <a:pPr marL="12700" algn="ctr">
                        <a:lnSpc>
                          <a:spcPts val="128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Name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1285"/>
                        </a:lnSpc>
                      </a:pPr>
                      <a:r>
                        <a:rPr sz="1150" b="1" spc="5" dirty="0">
                          <a:latin typeface="Arial"/>
                          <a:cs typeface="Arial"/>
                        </a:rPr>
                        <a:t>Blood</a:t>
                      </a:r>
                      <a:r>
                        <a:rPr sz="11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Type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285"/>
                        </a:lnSpc>
                      </a:pPr>
                      <a:r>
                        <a:rPr sz="1150" b="1" spc="5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11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5" dirty="0">
                          <a:latin typeface="Arial"/>
                          <a:cs typeface="Arial"/>
                        </a:rPr>
                        <a:t>Birth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85"/>
                        </a:lnSpc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10" dirty="0">
                          <a:latin typeface="Arial"/>
                          <a:cs typeface="Arial"/>
                        </a:rPr>
                        <a:t>Fly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85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Live</a:t>
                      </a:r>
                      <a:r>
                        <a:rPr sz="11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1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5" dirty="0">
                          <a:latin typeface="Arial"/>
                          <a:cs typeface="Arial"/>
                        </a:rPr>
                        <a:t>Water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85"/>
                        </a:lnSpc>
                      </a:pPr>
                      <a:r>
                        <a:rPr sz="1150" b="1" spc="5" dirty="0">
                          <a:latin typeface="Arial"/>
                          <a:cs typeface="Arial"/>
                        </a:rPr>
                        <a:t>Class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05">
                <a:tc>
                  <a:txBody>
                    <a:bodyPr/>
                    <a:lstStyle/>
                    <a:p>
                      <a:pPr marL="30480">
                        <a:lnSpc>
                          <a:spcPts val="150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hawk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500"/>
                        </a:lnSpc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warm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0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no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0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yes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0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no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0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?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56">
                <a:tc>
                  <a:txBody>
                    <a:bodyPr/>
                    <a:lstStyle/>
                    <a:p>
                      <a:pPr marL="30480">
                        <a:lnSpc>
                          <a:spcPts val="1460"/>
                        </a:lnSpc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grizzly</a:t>
                      </a:r>
                      <a:r>
                        <a:rPr sz="135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bear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460"/>
                        </a:lnSpc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warm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6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yes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6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no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46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no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46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?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409440" y="605739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312" y="1833778"/>
            <a:ext cx="4913630" cy="820419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C00000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sz="1800" spc="-12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C00000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800" spc="-270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642620" lvl="1" indent="-30670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Fraction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records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satisfy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antecedent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312" y="3427882"/>
            <a:ext cx="4574540" cy="10153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3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C00000"/>
                </a:solidFill>
                <a:latin typeface="Trebuchet MS"/>
                <a:cs typeface="Trebuchet MS"/>
              </a:rPr>
              <a:t>cc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1800" spc="-3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C00000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800" spc="-270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641985" marR="5080" lvl="1" indent="-306070">
              <a:lnSpc>
                <a:spcPct val="100000"/>
              </a:lnSpc>
              <a:spcBef>
                <a:spcPts val="92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ha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fy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ha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t 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fy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qu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5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12689" y="1965637"/>
          <a:ext cx="2666363" cy="3027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645">
                <a:tc>
                  <a:txBody>
                    <a:bodyPr/>
                    <a:lstStyle/>
                    <a:p>
                      <a:pPr marL="18415">
                        <a:lnSpc>
                          <a:spcPts val="1250"/>
                        </a:lnSpc>
                      </a:pPr>
                      <a:r>
                        <a:rPr sz="1050" i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250"/>
                        </a:lnSpc>
                      </a:pPr>
                      <a:r>
                        <a:rPr sz="10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175260">
                        <a:lnSpc>
                          <a:spcPts val="124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77470">
                        <a:lnSpc>
                          <a:spcPts val="124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 </a:t>
                      </a:r>
                      <a:r>
                        <a:rPr sz="10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5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Yes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125K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4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Married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100K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4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3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70K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Yes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Married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120K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Divorced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95K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32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6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Married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60K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32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Yes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Divorced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220K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35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85K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85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Married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75K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10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90K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790207" y="4982459"/>
            <a:ext cx="32384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3934" y="5575808"/>
            <a:ext cx="2863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Example: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(Status=Single)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450" spc="45" dirty="0">
                <a:latin typeface="Symbol"/>
                <a:cs typeface="Symbol"/>
              </a:rPr>
              <a:t>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Arial"/>
                <a:cs typeface="Arial"/>
              </a:rPr>
              <a:t>No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3934" y="6261608"/>
            <a:ext cx="31026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Coverage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40%,</a:t>
            </a:r>
            <a:r>
              <a:rPr sz="1500" b="1" spc="3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Accuracy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50%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9440" y="605739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8337" y="2819400"/>
            <a:ext cx="1930400" cy="5080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8409" y="4700484"/>
            <a:ext cx="1813989" cy="433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9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2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2516" y="1918716"/>
            <a:ext cx="4461510" cy="13487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spc="-25" dirty="0">
                <a:latin typeface="Arial MT"/>
                <a:cs typeface="Arial MT"/>
              </a:rPr>
              <a:t>R1: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(Give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Birth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(Can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Fly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yes)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 MT"/>
                <a:cs typeface="Arial MT"/>
              </a:rPr>
              <a:t>Birds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spc="-25" dirty="0">
                <a:latin typeface="Arial MT"/>
                <a:cs typeface="Arial MT"/>
              </a:rPr>
              <a:t>R2: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(Give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Birth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 MT"/>
                <a:cs typeface="Arial MT"/>
              </a:rPr>
              <a:t>(Live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Water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yes)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Fishes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2110"/>
              </a:lnSpc>
              <a:spcBef>
                <a:spcPts val="120"/>
              </a:spcBef>
            </a:pP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3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spc="-40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y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spc="-3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oo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5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y</a:t>
            </a:r>
            <a:r>
              <a:rPr sz="1400" spc="-30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w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mm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dirty="0">
                <a:latin typeface="Arial MT"/>
                <a:cs typeface="Arial MT"/>
              </a:rPr>
              <a:t>s  </a:t>
            </a:r>
            <a:r>
              <a:rPr sz="1400" spc="-25" dirty="0">
                <a:latin typeface="Arial MT"/>
                <a:cs typeface="Arial MT"/>
              </a:rPr>
              <a:t>R4: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(Give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Birth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(Can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Fly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no)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 MT"/>
                <a:cs typeface="Arial MT"/>
              </a:rPr>
              <a:t>Reptiles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spc="-25" dirty="0">
                <a:latin typeface="Arial MT"/>
                <a:cs typeface="Arial MT"/>
              </a:rPr>
              <a:t>R5: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(Live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Water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sometimes)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Arial MT"/>
                <a:cs typeface="Arial MT"/>
              </a:rPr>
              <a:t>Amphibians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6040" y="4933188"/>
            <a:ext cx="4237355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699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gge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3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ss</a:t>
            </a:r>
            <a:r>
              <a:rPr sz="1400" spc="-15" dirty="0">
                <a:latin typeface="Arial MT"/>
                <a:cs typeface="Arial MT"/>
              </a:rPr>
              <a:t>ifi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 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mm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l  A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tl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gge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bo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4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dog</a:t>
            </a:r>
            <a:r>
              <a:rPr sz="1400" spc="-15" dirty="0">
                <a:latin typeface="Arial MT"/>
                <a:cs typeface="Arial MT"/>
              </a:rPr>
              <a:t>fi</a:t>
            </a:r>
            <a:r>
              <a:rPr sz="1400" spc="-2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ha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k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gge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non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2994" y="3887913"/>
          <a:ext cx="6955152" cy="80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4914">
                <a:tc>
                  <a:txBody>
                    <a:bodyPr/>
                    <a:lstStyle/>
                    <a:p>
                      <a:pPr marL="11430" algn="ctr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Blood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Birth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Fly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31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Live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Water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Class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64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lemur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warm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2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2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2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2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61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turtle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cold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2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2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2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sometimes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2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31">
                <a:tc>
                  <a:txBody>
                    <a:bodyPr/>
                    <a:lstStyle/>
                    <a:p>
                      <a:pPr marL="31750">
                        <a:lnSpc>
                          <a:spcPts val="15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dogfish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shark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5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cold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0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0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96212" y="3581552"/>
            <a:ext cx="5085715" cy="300355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400" spc="-55" dirty="0">
                <a:latin typeface="Trebuchet MS"/>
                <a:cs typeface="Trebuchet MS"/>
              </a:rPr>
              <a:t>I</a:t>
            </a:r>
            <a:r>
              <a:rPr sz="1400" spc="-105" dirty="0">
                <a:latin typeface="Trebuchet MS"/>
                <a:cs typeface="Trebuchet MS"/>
              </a:rPr>
              <a:t>d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20" dirty="0">
                <a:latin typeface="Trebuchet MS"/>
                <a:cs typeface="Trebuchet MS"/>
              </a:rPr>
              <a:t>f</a:t>
            </a:r>
            <a:r>
              <a:rPr sz="1400" spc="-140" dirty="0">
                <a:latin typeface="Trebuchet MS"/>
                <a:cs typeface="Trebuchet MS"/>
              </a:rPr>
              <a:t>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he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95" dirty="0">
                <a:latin typeface="Trebuchet MS"/>
                <a:cs typeface="Trebuchet MS"/>
              </a:rPr>
              <a:t>u</a:t>
            </a:r>
            <a:r>
              <a:rPr sz="1400" spc="-120" dirty="0">
                <a:latin typeface="Trebuchet MS"/>
                <a:cs typeface="Trebuchet MS"/>
              </a:rPr>
              <a:t>le</a:t>
            </a:r>
            <a:r>
              <a:rPr sz="1400" spc="-85" dirty="0">
                <a:latin typeface="Trebuchet MS"/>
                <a:cs typeface="Trebuchet MS"/>
              </a:rPr>
              <a:t>(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65" dirty="0">
                <a:latin typeface="Trebuchet MS"/>
                <a:cs typeface="Trebuchet MS"/>
              </a:rPr>
              <a:t>) </a:t>
            </a:r>
            <a:r>
              <a:rPr sz="1400" spc="-70" dirty="0">
                <a:latin typeface="Trebuchet MS"/>
                <a:cs typeface="Trebuchet MS"/>
              </a:rPr>
              <a:t>w</a:t>
            </a:r>
            <a:r>
              <a:rPr sz="1400" spc="-95" dirty="0">
                <a:latin typeface="Trebuchet MS"/>
                <a:cs typeface="Trebuchet MS"/>
              </a:rPr>
              <a:t>h</a:t>
            </a:r>
            <a:r>
              <a:rPr sz="1400" spc="-105" dirty="0">
                <a:latin typeface="Trebuchet MS"/>
                <a:cs typeface="Trebuchet MS"/>
              </a:rPr>
              <a:t>ic</a:t>
            </a:r>
            <a:r>
              <a:rPr sz="1400" spc="-65" dirty="0">
                <a:latin typeface="Trebuchet MS"/>
                <a:cs typeface="Trebuchet MS"/>
              </a:rPr>
              <a:t>h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c</a:t>
            </a:r>
            <a:r>
              <a:rPr sz="1400" spc="-20" dirty="0">
                <a:latin typeface="Trebuchet MS"/>
                <a:cs typeface="Trebuchet MS"/>
              </a:rPr>
              <a:t>o</a:t>
            </a:r>
            <a:r>
              <a:rPr sz="1400" spc="-130" dirty="0">
                <a:latin typeface="Trebuchet MS"/>
                <a:cs typeface="Trebuchet MS"/>
              </a:rPr>
              <a:t>v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10" dirty="0">
                <a:latin typeface="Trebuchet MS"/>
                <a:cs typeface="Trebuchet MS"/>
              </a:rPr>
              <a:t>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he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00" dirty="0">
                <a:latin typeface="Trebuchet MS"/>
                <a:cs typeface="Trebuchet MS"/>
              </a:rPr>
              <a:t>f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20" dirty="0">
                <a:latin typeface="Trebuchet MS"/>
                <a:cs typeface="Trebuchet MS"/>
              </a:rPr>
              <a:t>ll</a:t>
            </a:r>
            <a:r>
              <a:rPr sz="1400" spc="-20" dirty="0">
                <a:latin typeface="Trebuchet MS"/>
                <a:cs typeface="Trebuchet MS"/>
              </a:rPr>
              <a:t>o</a:t>
            </a:r>
            <a:r>
              <a:rPr sz="1400" spc="-70" dirty="0">
                <a:latin typeface="Trebuchet MS"/>
                <a:cs typeface="Trebuchet MS"/>
              </a:rPr>
              <a:t>w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g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105" dirty="0">
                <a:latin typeface="Trebuchet MS"/>
                <a:cs typeface="Trebuchet MS"/>
              </a:rPr>
              <a:t>c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210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EG</a:t>
            </a:r>
            <a:r>
              <a:rPr sz="2800" b="0" spc="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528722"/>
            <a:ext cx="7643495" cy="285051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25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sz="1800" b="1" spc="-235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1800" b="1" spc="-10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800" b="1" spc="-235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1800" b="1" spc="-26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800" b="1" spc="-13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800" b="1" spc="-15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800" b="1" spc="-254" dirty="0">
                <a:solidFill>
                  <a:srgbClr val="C00000"/>
                </a:solidFill>
                <a:latin typeface="Verdana"/>
                <a:cs typeface="Verdana"/>
              </a:rPr>
              <a:t>y</a:t>
            </a:r>
            <a:r>
              <a:rPr sz="1800" b="1" spc="-1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229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b="1" spc="-225" dirty="0">
                <a:solidFill>
                  <a:srgbClr val="C00000"/>
                </a:solidFill>
                <a:latin typeface="Verdana"/>
                <a:cs typeface="Verdana"/>
              </a:rPr>
              <a:t>x</a:t>
            </a:r>
            <a:r>
              <a:rPr sz="1800" b="1" spc="-185" dirty="0">
                <a:solidFill>
                  <a:srgbClr val="C00000"/>
                </a:solidFill>
                <a:latin typeface="Verdana"/>
                <a:cs typeface="Verdana"/>
              </a:rPr>
              <a:t>c</a:t>
            </a:r>
            <a:r>
              <a:rPr sz="1800" b="1" spc="-114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800" b="1" spc="-235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1800" b="1" spc="-310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sz="1800" b="1" spc="-135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1800" b="1" spc="-300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800" b="1" spc="-204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b="1" spc="-1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1800" b="1" spc="-235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1800" b="1" spc="-13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800" b="1" spc="-2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b="1" spc="-300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Classifier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contains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mutually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exclusive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independent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0070C0"/>
                </a:solidFill>
                <a:latin typeface="Trebuchet MS"/>
                <a:cs typeface="Trebuchet MS"/>
              </a:rPr>
              <a:t>at</a:t>
            </a:r>
            <a:r>
              <a:rPr sz="1500" b="1" spc="-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b="1" spc="145" dirty="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sz="1500" b="1" spc="35" dirty="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sz="1500" b="1" spc="-15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500" b="1" spc="1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500" b="1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ECCF3"/>
              </a:buClr>
              <a:buFont typeface="Cambria"/>
              <a:buChar char="◾"/>
            </a:pPr>
            <a:endParaRPr sz="155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85" dirty="0">
                <a:solidFill>
                  <a:srgbClr val="C00000"/>
                </a:solidFill>
                <a:latin typeface="Verdana"/>
                <a:cs typeface="Verdana"/>
              </a:rPr>
              <a:t>Exh</a:t>
            </a:r>
            <a:r>
              <a:rPr sz="1800" b="1" spc="-245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800" b="1" spc="-250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1800" b="1" spc="-204" dirty="0">
                <a:solidFill>
                  <a:srgbClr val="C00000"/>
                </a:solidFill>
                <a:latin typeface="Verdana"/>
                <a:cs typeface="Verdana"/>
              </a:rPr>
              <a:t>st</a:t>
            </a:r>
            <a:r>
              <a:rPr sz="1800" b="1" spc="-13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1800" b="1" spc="-300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800" b="1" spc="-204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b="1" spc="-1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1800" b="1" spc="-240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1800" b="1" spc="-13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800" b="1" spc="-265" dirty="0">
                <a:solidFill>
                  <a:srgbClr val="C00000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  <a:p>
            <a:pPr marL="641985" marR="5080" lvl="1" indent="-306070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Classifier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exhaustive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coverage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accounts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every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possible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combination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attribute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Ea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0070C0"/>
                </a:solidFill>
                <a:latin typeface="Trebuchet MS"/>
                <a:cs typeface="Trebuchet MS"/>
              </a:rPr>
              <a:t>at</a:t>
            </a:r>
            <a:r>
              <a:rPr sz="1500" b="1" spc="-35" dirty="0">
                <a:solidFill>
                  <a:srgbClr val="0070C0"/>
                </a:solidFill>
                <a:latin typeface="Trebuchet MS"/>
                <a:cs typeface="Trebuchet MS"/>
              </a:rPr>
              <a:t> l</a:t>
            </a:r>
            <a:r>
              <a:rPr sz="1500" b="1" spc="-4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500" b="1" spc="-5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500" b="1" spc="-10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500" b="1" spc="1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500" b="1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EG</a:t>
            </a:r>
            <a:r>
              <a:rPr sz="2800" b="0" spc="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118033"/>
            <a:ext cx="3650615" cy="367982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ul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ual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5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gg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ha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Solution?</a:t>
            </a:r>
            <a:endParaRPr sz="140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73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200" spc="-15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b="1" spc="-10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200" b="1" spc="-12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200" b="1" spc="-16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200" b="1" spc="-14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200" b="1" spc="-90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200" b="1" spc="-85" dirty="0">
                <a:solidFill>
                  <a:srgbClr val="212745"/>
                </a:solidFill>
                <a:latin typeface="Verdana"/>
                <a:cs typeface="Verdana"/>
              </a:rPr>
              <a:t>ct</a:t>
            </a:r>
            <a:r>
              <a:rPr sz="12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b="1" spc="-8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200" b="1" spc="-13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200" b="1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200" b="1" spc="-12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200" b="1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200" b="1" spc="-16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200" b="1" spc="-6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200" b="1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200" b="1" spc="-12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200" b="1" spc="-16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2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b="1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200" b="1" spc="-6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200" b="1" spc="-1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200" b="1" spc="-6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200" b="1" spc="-13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200" b="1" spc="-170" dirty="0">
                <a:solidFill>
                  <a:srgbClr val="212745"/>
                </a:solidFill>
                <a:latin typeface="Verdana"/>
                <a:cs typeface="Verdana"/>
              </a:rPr>
              <a:t>gy</a:t>
            </a:r>
            <a:endParaRPr sz="1200">
              <a:latin typeface="Verdana"/>
              <a:cs typeface="Verdana"/>
            </a:endParaRPr>
          </a:p>
          <a:p>
            <a:pPr marL="1299210" lvl="3" indent="-259079">
              <a:lnSpc>
                <a:spcPct val="100000"/>
              </a:lnSpc>
              <a:spcBef>
                <a:spcPts val="7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1298575" algn="l"/>
                <a:tab pos="1299210" algn="l"/>
              </a:tabLst>
            </a:pPr>
            <a:r>
              <a:rPr sz="1100" spc="6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14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us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  <a:p>
            <a:pPr marL="1299210" lvl="3" indent="-259079">
              <a:lnSpc>
                <a:spcPct val="100000"/>
              </a:lnSpc>
              <a:spcBef>
                <a:spcPts val="7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1298575" algn="l"/>
                <a:tab pos="1299210" algn="l"/>
              </a:tabLst>
            </a:pPr>
            <a:r>
              <a:rPr sz="1100" spc="9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  <a:p>
            <a:pPr marL="1299210" lvl="3" indent="-259079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1298575" algn="l"/>
                <a:tab pos="1299210" algn="l"/>
              </a:tabLst>
            </a:pP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z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100">
              <a:latin typeface="Trebuchet MS"/>
              <a:cs typeface="Trebuchet MS"/>
            </a:endParaRPr>
          </a:p>
          <a:p>
            <a:pPr lvl="3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300">
              <a:latin typeface="Trebuchet MS"/>
              <a:cs typeface="Trebuchet MS"/>
            </a:endParaRPr>
          </a:p>
          <a:p>
            <a:pPr lvl="3">
              <a:lnSpc>
                <a:spcPct val="100000"/>
              </a:lnSpc>
              <a:spcBef>
                <a:spcPts val="35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ul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xh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6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no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gg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Solution?</a:t>
            </a:r>
            <a:endParaRPr sz="1400">
              <a:latin typeface="Trebuchet MS"/>
              <a:cs typeface="Trebuchet MS"/>
            </a:endParaRPr>
          </a:p>
          <a:p>
            <a:pPr marL="956944" lvl="2" indent="-259079">
              <a:lnSpc>
                <a:spcPct val="100000"/>
              </a:lnSpc>
              <a:spcBef>
                <a:spcPts val="819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956310" algn="l"/>
                <a:tab pos="956944" algn="l"/>
              </a:tabLst>
            </a:pPr>
            <a:r>
              <a:rPr sz="1200" spc="7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135" dirty="0">
                <a:solidFill>
                  <a:srgbClr val="212745"/>
                </a:solidFill>
                <a:latin typeface="Trebuchet MS"/>
                <a:cs typeface="Trebuchet MS"/>
              </a:rPr>
              <a:t>fa</a:t>
            </a:r>
            <a:r>
              <a:rPr sz="1200" spc="-10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2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2069</Words>
  <Application>Microsoft Office PowerPoint</Application>
  <PresentationFormat>On-screen Show (4:3)</PresentationFormat>
  <Paragraphs>505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MT</vt:lpstr>
      <vt:lpstr>Calibri</vt:lpstr>
      <vt:lpstr>Cambria</vt:lpstr>
      <vt:lpstr>Söhne</vt:lpstr>
      <vt:lpstr>Symbol</vt:lpstr>
      <vt:lpstr>Times New Roman</vt:lpstr>
      <vt:lpstr>Trebuchet MS</vt:lpstr>
      <vt:lpstr>Verdana</vt:lpstr>
      <vt:lpstr>Wingdings</vt:lpstr>
      <vt:lpstr>Office Theme</vt:lpstr>
      <vt:lpstr>     CS4038</vt:lpstr>
      <vt:lpstr> TODAY’S TOPICS</vt:lpstr>
      <vt:lpstr> RULE-BASED CLASSIFIER</vt:lpstr>
      <vt:lpstr>PowerPoint Presentation</vt:lpstr>
      <vt:lpstr> APPLICATION OF RULE-BASED CLASSIFIER</vt:lpstr>
      <vt:lpstr> RULE COVERAGE AND ACCURACY</vt:lpstr>
      <vt:lpstr> PRACTICE WORK</vt:lpstr>
      <vt:lpstr> CHARACTERISTICS OF RULE SETS: STRATEGY 1</vt:lpstr>
      <vt:lpstr> CHARACTERISTICS OF RULE SETS: STRATEGY 2</vt:lpstr>
      <vt:lpstr> SIZE ORDERING</vt:lpstr>
      <vt:lpstr> ORDERED RULE SET</vt:lpstr>
      <vt:lpstr> RULE ORDERING SCHEMES</vt:lpstr>
      <vt:lpstr> DEFAULT RULE</vt:lpstr>
      <vt:lpstr>BUILDING CLASSIFICATION RULES</vt:lpstr>
      <vt:lpstr> BUILDING CLASSIFICATION RULES</vt:lpstr>
      <vt:lpstr>PowerPoint Presentation</vt:lpstr>
      <vt:lpstr>PowerPoint Presentation</vt:lpstr>
      <vt:lpstr>RULE INDUCTION: SEQUENTIAL COVERING  METHOD</vt:lpstr>
      <vt:lpstr> EXAMPLE OF SEQUENTIAL COVERING</vt:lpstr>
      <vt:lpstr> SEQUENTIAL COVERING ALGORITHM</vt:lpstr>
      <vt:lpstr> DIRECT METHOD: SEQUENTIAL COVERING</vt:lpstr>
      <vt:lpstr> HOW TO LEARN-ONE-RULE?</vt:lpstr>
      <vt:lpstr> DIRECT METHOD: SEQUENTIAL COVERING</vt:lpstr>
      <vt:lpstr> DIRECT METHOD: SEQUENTIAL COVERING</vt:lpstr>
      <vt:lpstr> ASPECTS OF SEQUENTIAL COVERING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CS4038</dc:title>
  <cp:lastModifiedBy>Ms. Ayesha Liaqat</cp:lastModifiedBy>
  <cp:revision>3</cp:revision>
  <dcterms:created xsi:type="dcterms:W3CDTF">2024-02-27T06:11:04Z</dcterms:created>
  <dcterms:modified xsi:type="dcterms:W3CDTF">2024-03-01T06:34:54Z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2022-09-29T00:00:00Z</vt:filetime>
  </property>
  <property fmtid="{D5CDD505-2E9C-101B-9397-08002B2CF9AE}" pid="3" name="LastSaved">
    <vt:filetime>2024-02-27T00:00:00Z</vt:filetime>
  </property>
</Properties>
</file>