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58" autoAdjust="0"/>
  </p:normalViewPr>
  <p:slideViewPr>
    <p:cSldViewPr>
      <p:cViewPr varScale="1">
        <p:scale>
          <a:sx n="65" d="100"/>
          <a:sy n="65" d="100"/>
        </p:scale>
        <p:origin x="6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EBA37-0207-4579-83AD-917F8152CE9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1F56-5E88-4837-917D-D7918CF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5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P0=60  No=100,   P1=50,   N1=5       50*(-0.1375+1.4150)=63            0-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41F56-5E88-4837-917D-D7918CFC06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R1=12/15=80	     R1+R3= 18/23=78,    R1+R2= 19/25= 76      R2=70, R3=6/8=75</a:t>
            </a:r>
          </a:p>
          <a:p>
            <a:r>
              <a:rPr lang="en-US" dirty="0"/>
              <a:t>R3=8/12=66.7				</a:t>
            </a:r>
          </a:p>
          <a:p>
            <a:r>
              <a:rPr lang="en-US" dirty="0"/>
              <a:t>R2=7/10=70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41F56-5E88-4837-917D-D7918CFC06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933" y="3739387"/>
            <a:ext cx="7110095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9933" y="3739387"/>
            <a:ext cx="7110095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0" dirty="0"/>
              <a:t>DATA</a:t>
            </a:r>
            <a:r>
              <a:rPr spc="-40" dirty="0"/>
              <a:t> </a:t>
            </a:r>
            <a:r>
              <a:rPr spc="50" dirty="0"/>
              <a:t>MINING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FALL</a:t>
            </a:r>
            <a:r>
              <a:rPr spc="-3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0" dirty="0"/>
              <a:t>DATA</a:t>
            </a:r>
            <a:r>
              <a:rPr spc="-40" dirty="0"/>
              <a:t> </a:t>
            </a:r>
            <a:r>
              <a:rPr spc="50" dirty="0"/>
              <a:t>MINING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FALL</a:t>
            </a:r>
            <a:r>
              <a:rPr spc="-3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0" dirty="0"/>
              <a:t>DATA</a:t>
            </a:r>
            <a:r>
              <a:rPr spc="-40" dirty="0"/>
              <a:t> </a:t>
            </a:r>
            <a:r>
              <a:rPr spc="50" dirty="0"/>
              <a:t>MINING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FALL</a:t>
            </a:r>
            <a:r>
              <a:rPr spc="-35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0" dirty="0"/>
              <a:t>DATA</a:t>
            </a:r>
            <a:r>
              <a:rPr spc="-40" dirty="0"/>
              <a:t> </a:t>
            </a:r>
            <a:r>
              <a:rPr spc="50" dirty="0"/>
              <a:t>MINING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FALL</a:t>
            </a:r>
            <a:r>
              <a:rPr spc="-35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0" dirty="0"/>
              <a:t>DATA</a:t>
            </a:r>
            <a:r>
              <a:rPr spc="-40" dirty="0"/>
              <a:t> </a:t>
            </a:r>
            <a:r>
              <a:rPr spc="50" dirty="0"/>
              <a:t>MINING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FALL</a:t>
            </a:r>
            <a:r>
              <a:rPr spc="-35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33" y="3922267"/>
            <a:ext cx="70326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32" y="1627123"/>
            <a:ext cx="7742555" cy="35177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0" dirty="0"/>
              <a:t>DATA</a:t>
            </a:r>
            <a:r>
              <a:rPr spc="-40" dirty="0"/>
              <a:t> </a:t>
            </a:r>
            <a:r>
              <a:rPr spc="50" dirty="0"/>
              <a:t>MINING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FALL</a:t>
            </a:r>
            <a:r>
              <a:rPr spc="-3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2032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6" name="object 6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4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0" dirty="0">
                <a:latin typeface="Trebuchet MS"/>
                <a:cs typeface="Trebuchet MS"/>
              </a:rPr>
              <a:t>      </a:t>
            </a:r>
            <a:r>
              <a:rPr sz="4800" b="1" spc="80" dirty="0">
                <a:latin typeface="Trebuchet MS"/>
                <a:cs typeface="Trebuchet MS"/>
              </a:rPr>
              <a:t>CS</a:t>
            </a:r>
            <a:r>
              <a:rPr lang="en-US" sz="4800" b="1" spc="80" dirty="0">
                <a:latin typeface="Trebuchet MS"/>
                <a:cs typeface="Trebuchet MS"/>
              </a:rPr>
              <a:t>4038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dirty="0">
                <a:solidFill>
                  <a:srgbClr val="4E67C8"/>
                </a:solidFill>
                <a:latin typeface="Trebuchet MS"/>
                <a:cs typeface="Trebuchet MS"/>
              </a:rPr>
              <a:t>DATA</a:t>
            </a:r>
            <a:r>
              <a:rPr sz="3600" spc="-15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10" dirty="0">
                <a:solidFill>
                  <a:srgbClr val="4E67C8"/>
                </a:solidFill>
                <a:latin typeface="Trebuchet MS"/>
                <a:cs typeface="Trebuchet MS"/>
              </a:rPr>
              <a:t>MINING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85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n-US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114" dirty="0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NUCES,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CFD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CAMPUS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15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  ayesha.liaqat</a:t>
            </a:r>
            <a:r>
              <a:rPr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lang="en-US"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r>
              <a:rPr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DIRECT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METHOD:</a:t>
                      </a:r>
                      <a:r>
                        <a:rPr sz="2800" spc="-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SEQUENTIAL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COVERING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354" y="2225993"/>
            <a:ext cx="6958148" cy="36024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DIRECT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METHOD:</a:t>
                      </a:r>
                      <a:r>
                        <a:rPr sz="2800" spc="-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SEQUENTIAL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COVERING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819" y="1991795"/>
            <a:ext cx="5858181" cy="43963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ASPECTS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SEQUENTIAL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COVERING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736595"/>
            <a:ext cx="2166620" cy="205549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growing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evaluation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Instance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elimination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Stopping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criterion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pruning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2800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GROWING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236847" y="3673533"/>
            <a:ext cx="570865" cy="427990"/>
          </a:xfrm>
          <a:custGeom>
            <a:avLst/>
            <a:gdLst/>
            <a:ahLst/>
            <a:cxnLst/>
            <a:rect l="l" t="t" r="r" b="b"/>
            <a:pathLst>
              <a:path w="570864" h="427989">
                <a:moveTo>
                  <a:pt x="0" y="213961"/>
                </a:moveTo>
                <a:lnTo>
                  <a:pt x="4595" y="175506"/>
                </a:lnTo>
                <a:lnTo>
                  <a:pt x="17846" y="139311"/>
                </a:lnTo>
                <a:lnTo>
                  <a:pt x="38947" y="105979"/>
                </a:lnTo>
                <a:lnTo>
                  <a:pt x="67091" y="76117"/>
                </a:lnTo>
                <a:lnTo>
                  <a:pt x="101473" y="50327"/>
                </a:lnTo>
                <a:lnTo>
                  <a:pt x="141289" y="29216"/>
                </a:lnTo>
                <a:lnTo>
                  <a:pt x="185731" y="13388"/>
                </a:lnTo>
                <a:lnTo>
                  <a:pt x="233995" y="3447"/>
                </a:lnTo>
                <a:lnTo>
                  <a:pt x="285276" y="0"/>
                </a:lnTo>
                <a:lnTo>
                  <a:pt x="336556" y="3447"/>
                </a:lnTo>
                <a:lnTo>
                  <a:pt x="384820" y="13388"/>
                </a:lnTo>
                <a:lnTo>
                  <a:pt x="429263" y="29216"/>
                </a:lnTo>
                <a:lnTo>
                  <a:pt x="469078" y="50327"/>
                </a:lnTo>
                <a:lnTo>
                  <a:pt x="503461" y="76117"/>
                </a:lnTo>
                <a:lnTo>
                  <a:pt x="531605" y="105979"/>
                </a:lnTo>
                <a:lnTo>
                  <a:pt x="552705" y="139311"/>
                </a:lnTo>
                <a:lnTo>
                  <a:pt x="565956" y="175506"/>
                </a:lnTo>
                <a:lnTo>
                  <a:pt x="570552" y="213961"/>
                </a:lnTo>
                <a:lnTo>
                  <a:pt x="565956" y="252413"/>
                </a:lnTo>
                <a:lnTo>
                  <a:pt x="552705" y="288602"/>
                </a:lnTo>
                <a:lnTo>
                  <a:pt x="531605" y="321925"/>
                </a:lnTo>
                <a:lnTo>
                  <a:pt x="503461" y="351778"/>
                </a:lnTo>
                <a:lnTo>
                  <a:pt x="469078" y="377557"/>
                </a:lnTo>
                <a:lnTo>
                  <a:pt x="429263" y="398658"/>
                </a:lnTo>
                <a:lnTo>
                  <a:pt x="384820" y="414478"/>
                </a:lnTo>
                <a:lnTo>
                  <a:pt x="336556" y="424412"/>
                </a:lnTo>
                <a:lnTo>
                  <a:pt x="285276" y="427858"/>
                </a:lnTo>
                <a:lnTo>
                  <a:pt x="233995" y="424412"/>
                </a:lnTo>
                <a:lnTo>
                  <a:pt x="185731" y="414478"/>
                </a:lnTo>
                <a:lnTo>
                  <a:pt x="141289" y="398658"/>
                </a:lnTo>
                <a:lnTo>
                  <a:pt x="101473" y="377557"/>
                </a:lnTo>
                <a:lnTo>
                  <a:pt x="67091" y="351778"/>
                </a:lnTo>
                <a:lnTo>
                  <a:pt x="38947" y="321925"/>
                </a:lnTo>
                <a:lnTo>
                  <a:pt x="17846" y="288602"/>
                </a:lnTo>
                <a:lnTo>
                  <a:pt x="4595" y="252413"/>
                </a:lnTo>
                <a:lnTo>
                  <a:pt x="0" y="213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1892" y="3745797"/>
            <a:ext cx="400685" cy="26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 marR="5080" indent="-46990">
              <a:lnSpc>
                <a:spcPct val="104200"/>
              </a:lnSpc>
              <a:spcBef>
                <a:spcPts val="90"/>
              </a:spcBef>
            </a:pPr>
            <a:r>
              <a:rPr sz="750" dirty="0">
                <a:latin typeface="Arial MT"/>
                <a:cs typeface="Arial MT"/>
              </a:rPr>
              <a:t>Status</a:t>
            </a:r>
            <a:r>
              <a:rPr sz="750" spc="135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=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Single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7198" y="3673533"/>
            <a:ext cx="570865" cy="427990"/>
          </a:xfrm>
          <a:custGeom>
            <a:avLst/>
            <a:gdLst/>
            <a:ahLst/>
            <a:cxnLst/>
            <a:rect l="l" t="t" r="r" b="b"/>
            <a:pathLst>
              <a:path w="570864" h="427989">
                <a:moveTo>
                  <a:pt x="0" y="213961"/>
                </a:moveTo>
                <a:lnTo>
                  <a:pt x="4598" y="175506"/>
                </a:lnTo>
                <a:lnTo>
                  <a:pt x="17854" y="139311"/>
                </a:lnTo>
                <a:lnTo>
                  <a:pt x="38961" y="105979"/>
                </a:lnTo>
                <a:lnTo>
                  <a:pt x="67112" y="76117"/>
                </a:lnTo>
                <a:lnTo>
                  <a:pt x="101500" y="50327"/>
                </a:lnTo>
                <a:lnTo>
                  <a:pt x="141317" y="29216"/>
                </a:lnTo>
                <a:lnTo>
                  <a:pt x="185757" y="13388"/>
                </a:lnTo>
                <a:lnTo>
                  <a:pt x="234012" y="3447"/>
                </a:lnTo>
                <a:lnTo>
                  <a:pt x="285276" y="0"/>
                </a:lnTo>
                <a:lnTo>
                  <a:pt x="336556" y="3447"/>
                </a:lnTo>
                <a:lnTo>
                  <a:pt x="384820" y="13388"/>
                </a:lnTo>
                <a:lnTo>
                  <a:pt x="429263" y="29216"/>
                </a:lnTo>
                <a:lnTo>
                  <a:pt x="469078" y="50327"/>
                </a:lnTo>
                <a:lnTo>
                  <a:pt x="503461" y="76117"/>
                </a:lnTo>
                <a:lnTo>
                  <a:pt x="531605" y="105979"/>
                </a:lnTo>
                <a:lnTo>
                  <a:pt x="552705" y="139311"/>
                </a:lnTo>
                <a:lnTo>
                  <a:pt x="565956" y="175506"/>
                </a:lnTo>
                <a:lnTo>
                  <a:pt x="570552" y="213961"/>
                </a:lnTo>
                <a:lnTo>
                  <a:pt x="565956" y="252413"/>
                </a:lnTo>
                <a:lnTo>
                  <a:pt x="552705" y="288602"/>
                </a:lnTo>
                <a:lnTo>
                  <a:pt x="531605" y="321925"/>
                </a:lnTo>
                <a:lnTo>
                  <a:pt x="503461" y="351778"/>
                </a:lnTo>
                <a:lnTo>
                  <a:pt x="469078" y="377557"/>
                </a:lnTo>
                <a:lnTo>
                  <a:pt x="429263" y="398658"/>
                </a:lnTo>
                <a:lnTo>
                  <a:pt x="384820" y="414478"/>
                </a:lnTo>
                <a:lnTo>
                  <a:pt x="336556" y="424412"/>
                </a:lnTo>
                <a:lnTo>
                  <a:pt x="285276" y="427858"/>
                </a:lnTo>
                <a:lnTo>
                  <a:pt x="234012" y="424412"/>
                </a:lnTo>
                <a:lnTo>
                  <a:pt x="185757" y="414478"/>
                </a:lnTo>
                <a:lnTo>
                  <a:pt x="141317" y="398658"/>
                </a:lnTo>
                <a:lnTo>
                  <a:pt x="101500" y="377557"/>
                </a:lnTo>
                <a:lnTo>
                  <a:pt x="67112" y="351778"/>
                </a:lnTo>
                <a:lnTo>
                  <a:pt x="38961" y="321925"/>
                </a:lnTo>
                <a:lnTo>
                  <a:pt x="17854" y="288602"/>
                </a:lnTo>
                <a:lnTo>
                  <a:pt x="4598" y="252413"/>
                </a:lnTo>
                <a:lnTo>
                  <a:pt x="0" y="213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9664" y="3745797"/>
            <a:ext cx="426084" cy="26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065">
              <a:lnSpc>
                <a:spcPct val="104200"/>
              </a:lnSpc>
              <a:spcBef>
                <a:spcPts val="90"/>
              </a:spcBef>
            </a:pPr>
            <a:r>
              <a:rPr sz="750" dirty="0">
                <a:latin typeface="Arial MT"/>
                <a:cs typeface="Arial MT"/>
              </a:rPr>
              <a:t>Status</a:t>
            </a:r>
            <a:r>
              <a:rPr sz="750" spc="135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=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Divorced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1861" y="3682839"/>
            <a:ext cx="570865" cy="427990"/>
          </a:xfrm>
          <a:custGeom>
            <a:avLst/>
            <a:gdLst/>
            <a:ahLst/>
            <a:cxnLst/>
            <a:rect l="l" t="t" r="r" b="b"/>
            <a:pathLst>
              <a:path w="570864" h="427989">
                <a:moveTo>
                  <a:pt x="0" y="213961"/>
                </a:moveTo>
                <a:lnTo>
                  <a:pt x="4598" y="175489"/>
                </a:lnTo>
                <a:lnTo>
                  <a:pt x="17854" y="139285"/>
                </a:lnTo>
                <a:lnTo>
                  <a:pt x="38961" y="105951"/>
                </a:lnTo>
                <a:lnTo>
                  <a:pt x="67112" y="76090"/>
                </a:lnTo>
                <a:lnTo>
                  <a:pt x="101500" y="50306"/>
                </a:lnTo>
                <a:lnTo>
                  <a:pt x="141317" y="29202"/>
                </a:lnTo>
                <a:lnTo>
                  <a:pt x="185757" y="13380"/>
                </a:lnTo>
                <a:lnTo>
                  <a:pt x="234012" y="3445"/>
                </a:lnTo>
                <a:lnTo>
                  <a:pt x="285276" y="0"/>
                </a:lnTo>
                <a:lnTo>
                  <a:pt x="336556" y="3445"/>
                </a:lnTo>
                <a:lnTo>
                  <a:pt x="384820" y="13380"/>
                </a:lnTo>
                <a:lnTo>
                  <a:pt x="429263" y="29202"/>
                </a:lnTo>
                <a:lnTo>
                  <a:pt x="469078" y="50306"/>
                </a:lnTo>
                <a:lnTo>
                  <a:pt x="503461" y="76090"/>
                </a:lnTo>
                <a:lnTo>
                  <a:pt x="531605" y="105951"/>
                </a:lnTo>
                <a:lnTo>
                  <a:pt x="552705" y="139285"/>
                </a:lnTo>
                <a:lnTo>
                  <a:pt x="565956" y="175489"/>
                </a:lnTo>
                <a:lnTo>
                  <a:pt x="570552" y="213961"/>
                </a:lnTo>
                <a:lnTo>
                  <a:pt x="565956" y="252413"/>
                </a:lnTo>
                <a:lnTo>
                  <a:pt x="552705" y="288602"/>
                </a:lnTo>
                <a:lnTo>
                  <a:pt x="531605" y="321925"/>
                </a:lnTo>
                <a:lnTo>
                  <a:pt x="503461" y="351778"/>
                </a:lnTo>
                <a:lnTo>
                  <a:pt x="469078" y="377557"/>
                </a:lnTo>
                <a:lnTo>
                  <a:pt x="429263" y="398658"/>
                </a:lnTo>
                <a:lnTo>
                  <a:pt x="384820" y="414478"/>
                </a:lnTo>
                <a:lnTo>
                  <a:pt x="336556" y="424412"/>
                </a:lnTo>
                <a:lnTo>
                  <a:pt x="285276" y="427858"/>
                </a:lnTo>
                <a:lnTo>
                  <a:pt x="234012" y="424412"/>
                </a:lnTo>
                <a:lnTo>
                  <a:pt x="185757" y="414478"/>
                </a:lnTo>
                <a:lnTo>
                  <a:pt x="141317" y="398658"/>
                </a:lnTo>
                <a:lnTo>
                  <a:pt x="101500" y="377557"/>
                </a:lnTo>
                <a:lnTo>
                  <a:pt x="67112" y="351778"/>
                </a:lnTo>
                <a:lnTo>
                  <a:pt x="38961" y="321925"/>
                </a:lnTo>
                <a:lnTo>
                  <a:pt x="17854" y="288602"/>
                </a:lnTo>
                <a:lnTo>
                  <a:pt x="4598" y="252413"/>
                </a:lnTo>
                <a:lnTo>
                  <a:pt x="0" y="213961"/>
                </a:lnTo>
                <a:close/>
              </a:path>
            </a:pathLst>
          </a:custGeom>
          <a:ln w="1977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76970" y="3755103"/>
            <a:ext cx="400685" cy="26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940" marR="5080" indent="-15875">
              <a:lnSpc>
                <a:spcPct val="104200"/>
              </a:lnSpc>
              <a:spcBef>
                <a:spcPts val="90"/>
              </a:spcBef>
            </a:pPr>
            <a:r>
              <a:rPr sz="750" dirty="0">
                <a:latin typeface="Arial MT"/>
                <a:cs typeface="Arial MT"/>
              </a:rPr>
              <a:t>Status</a:t>
            </a:r>
            <a:r>
              <a:rPr sz="750" spc="135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=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Married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4608" y="3654923"/>
            <a:ext cx="542290" cy="427990"/>
          </a:xfrm>
          <a:custGeom>
            <a:avLst/>
            <a:gdLst/>
            <a:ahLst/>
            <a:cxnLst/>
            <a:rect l="l" t="t" r="r" b="b"/>
            <a:pathLst>
              <a:path w="542289" h="427989">
                <a:moveTo>
                  <a:pt x="0" y="213961"/>
                </a:moveTo>
                <a:lnTo>
                  <a:pt x="5507" y="170846"/>
                </a:lnTo>
                <a:lnTo>
                  <a:pt x="21301" y="130686"/>
                </a:lnTo>
                <a:lnTo>
                  <a:pt x="46292" y="94342"/>
                </a:lnTo>
                <a:lnTo>
                  <a:pt x="79389" y="62675"/>
                </a:lnTo>
                <a:lnTo>
                  <a:pt x="119502" y="36546"/>
                </a:lnTo>
                <a:lnTo>
                  <a:pt x="165540" y="16816"/>
                </a:lnTo>
                <a:lnTo>
                  <a:pt x="216412" y="4347"/>
                </a:lnTo>
                <a:lnTo>
                  <a:pt x="271028" y="0"/>
                </a:lnTo>
                <a:lnTo>
                  <a:pt x="325644" y="4347"/>
                </a:lnTo>
                <a:lnTo>
                  <a:pt x="376516" y="16816"/>
                </a:lnTo>
                <a:lnTo>
                  <a:pt x="422554" y="36546"/>
                </a:lnTo>
                <a:lnTo>
                  <a:pt x="462667" y="62675"/>
                </a:lnTo>
                <a:lnTo>
                  <a:pt x="495764" y="94342"/>
                </a:lnTo>
                <a:lnTo>
                  <a:pt x="520755" y="130686"/>
                </a:lnTo>
                <a:lnTo>
                  <a:pt x="536549" y="170846"/>
                </a:lnTo>
                <a:lnTo>
                  <a:pt x="542057" y="213961"/>
                </a:lnTo>
                <a:lnTo>
                  <a:pt x="536549" y="257076"/>
                </a:lnTo>
                <a:lnTo>
                  <a:pt x="520755" y="297235"/>
                </a:lnTo>
                <a:lnTo>
                  <a:pt x="495764" y="333580"/>
                </a:lnTo>
                <a:lnTo>
                  <a:pt x="462667" y="365246"/>
                </a:lnTo>
                <a:lnTo>
                  <a:pt x="422554" y="391375"/>
                </a:lnTo>
                <a:lnTo>
                  <a:pt x="376516" y="411105"/>
                </a:lnTo>
                <a:lnTo>
                  <a:pt x="325644" y="423574"/>
                </a:lnTo>
                <a:lnTo>
                  <a:pt x="271028" y="427922"/>
                </a:lnTo>
                <a:lnTo>
                  <a:pt x="216412" y="423574"/>
                </a:lnTo>
                <a:lnTo>
                  <a:pt x="165540" y="411105"/>
                </a:lnTo>
                <a:lnTo>
                  <a:pt x="119502" y="391375"/>
                </a:lnTo>
                <a:lnTo>
                  <a:pt x="79389" y="365246"/>
                </a:lnTo>
                <a:lnTo>
                  <a:pt x="46292" y="333580"/>
                </a:lnTo>
                <a:lnTo>
                  <a:pt x="21301" y="297235"/>
                </a:lnTo>
                <a:lnTo>
                  <a:pt x="5507" y="257076"/>
                </a:lnTo>
                <a:lnTo>
                  <a:pt x="0" y="213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96648" y="3727186"/>
            <a:ext cx="358140" cy="263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10" dirty="0">
                <a:latin typeface="Arial MT"/>
                <a:cs typeface="Arial MT"/>
              </a:rPr>
              <a:t>Income</a:t>
            </a:r>
            <a:endParaRPr sz="750">
              <a:latin typeface="Arial MT"/>
              <a:cs typeface="Arial MT"/>
            </a:endParaRPr>
          </a:p>
          <a:p>
            <a:pPr marL="4445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 MT"/>
                <a:cs typeface="Arial MT"/>
              </a:rPr>
              <a:t>&gt;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80K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2123" y="3054946"/>
            <a:ext cx="670560" cy="619125"/>
          </a:xfrm>
          <a:custGeom>
            <a:avLst/>
            <a:gdLst/>
            <a:ahLst/>
            <a:cxnLst/>
            <a:rect l="l" t="t" r="r" b="b"/>
            <a:pathLst>
              <a:path w="670560" h="619125">
                <a:moveTo>
                  <a:pt x="670351" y="0"/>
                </a:moveTo>
                <a:lnTo>
                  <a:pt x="0" y="6185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05165" y="3521328"/>
            <a:ext cx="34290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-25" dirty="0">
                <a:latin typeface="Arial MT"/>
                <a:cs typeface="Arial MT"/>
              </a:rPr>
              <a:t>...</a:t>
            </a:r>
            <a:endParaRPr sz="29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39983" y="2635474"/>
            <a:ext cx="2037080" cy="1047750"/>
            <a:chOff x="1839983" y="2635474"/>
            <a:chExt cx="2037080" cy="1047750"/>
          </a:xfrm>
        </p:grpSpPr>
        <p:sp>
          <p:nvSpPr>
            <p:cNvPr id="14" name="object 14"/>
            <p:cNvSpPr/>
            <p:nvPr/>
          </p:nvSpPr>
          <p:spPr>
            <a:xfrm>
              <a:off x="2192474" y="3054946"/>
              <a:ext cx="0" cy="619125"/>
            </a:xfrm>
            <a:custGeom>
              <a:avLst/>
              <a:gdLst/>
              <a:ahLst/>
              <a:cxnLst/>
              <a:rect l="l" t="t" r="r" b="b"/>
              <a:pathLst>
                <a:path h="619125">
                  <a:moveTo>
                    <a:pt x="0" y="0"/>
                  </a:moveTo>
                  <a:lnTo>
                    <a:pt x="0" y="618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92474" y="3054946"/>
              <a:ext cx="619760" cy="568325"/>
            </a:xfrm>
            <a:custGeom>
              <a:avLst/>
              <a:gdLst/>
              <a:ahLst/>
              <a:cxnLst/>
              <a:rect l="l" t="t" r="r" b="b"/>
              <a:pathLst>
                <a:path w="619760" h="568325">
                  <a:moveTo>
                    <a:pt x="0" y="0"/>
                  </a:moveTo>
                  <a:lnTo>
                    <a:pt x="619649" y="568210"/>
                  </a:lnTo>
                </a:path>
              </a:pathLst>
            </a:custGeom>
            <a:ln w="2586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7968" y="3578232"/>
              <a:ext cx="109220" cy="104775"/>
            </a:xfrm>
            <a:custGeom>
              <a:avLst/>
              <a:gdLst/>
              <a:ahLst/>
              <a:cxnLst/>
              <a:rect l="l" t="t" r="r" b="b"/>
              <a:pathLst>
                <a:path w="109219" h="104775">
                  <a:moveTo>
                    <a:pt x="69698" y="0"/>
                  </a:moveTo>
                  <a:lnTo>
                    <a:pt x="0" y="72776"/>
                  </a:lnTo>
                  <a:lnTo>
                    <a:pt x="109169" y="104606"/>
                  </a:lnTo>
                  <a:lnTo>
                    <a:pt x="69698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92474" y="3054946"/>
              <a:ext cx="1683385" cy="600075"/>
            </a:xfrm>
            <a:custGeom>
              <a:avLst/>
              <a:gdLst/>
              <a:ahLst/>
              <a:cxnLst/>
              <a:rect l="l" t="t" r="r" b="b"/>
              <a:pathLst>
                <a:path w="1683385" h="600075">
                  <a:moveTo>
                    <a:pt x="0" y="0"/>
                  </a:moveTo>
                  <a:lnTo>
                    <a:pt x="1683162" y="5999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50143" y="2645634"/>
              <a:ext cx="685165" cy="409575"/>
            </a:xfrm>
            <a:custGeom>
              <a:avLst/>
              <a:gdLst/>
              <a:ahLst/>
              <a:cxnLst/>
              <a:rect l="l" t="t" r="r" b="b"/>
              <a:pathLst>
                <a:path w="685164" h="409575">
                  <a:moveTo>
                    <a:pt x="342331" y="0"/>
                  </a:moveTo>
                  <a:lnTo>
                    <a:pt x="280811" y="3297"/>
                  </a:lnTo>
                  <a:lnTo>
                    <a:pt x="222903" y="12805"/>
                  </a:lnTo>
                  <a:lnTo>
                    <a:pt x="169575" y="27944"/>
                  </a:lnTo>
                  <a:lnTo>
                    <a:pt x="121794" y="48137"/>
                  </a:lnTo>
                  <a:lnTo>
                    <a:pt x="80530" y="72804"/>
                  </a:lnTo>
                  <a:lnTo>
                    <a:pt x="46750" y="101368"/>
                  </a:lnTo>
                  <a:lnTo>
                    <a:pt x="21423" y="133250"/>
                  </a:lnTo>
                  <a:lnTo>
                    <a:pt x="5517" y="167872"/>
                  </a:lnTo>
                  <a:lnTo>
                    <a:pt x="0" y="204655"/>
                  </a:lnTo>
                  <a:lnTo>
                    <a:pt x="5517" y="241438"/>
                  </a:lnTo>
                  <a:lnTo>
                    <a:pt x="21423" y="276060"/>
                  </a:lnTo>
                  <a:lnTo>
                    <a:pt x="46750" y="307942"/>
                  </a:lnTo>
                  <a:lnTo>
                    <a:pt x="80530" y="336506"/>
                  </a:lnTo>
                  <a:lnTo>
                    <a:pt x="121794" y="361173"/>
                  </a:lnTo>
                  <a:lnTo>
                    <a:pt x="169575" y="381366"/>
                  </a:lnTo>
                  <a:lnTo>
                    <a:pt x="222903" y="396505"/>
                  </a:lnTo>
                  <a:lnTo>
                    <a:pt x="280811" y="406013"/>
                  </a:lnTo>
                  <a:lnTo>
                    <a:pt x="342331" y="409310"/>
                  </a:lnTo>
                  <a:lnTo>
                    <a:pt x="403867" y="406013"/>
                  </a:lnTo>
                  <a:lnTo>
                    <a:pt x="461784" y="396505"/>
                  </a:lnTo>
                  <a:lnTo>
                    <a:pt x="515115" y="381366"/>
                  </a:lnTo>
                  <a:lnTo>
                    <a:pt x="562893" y="361173"/>
                  </a:lnTo>
                  <a:lnTo>
                    <a:pt x="604152" y="336506"/>
                  </a:lnTo>
                  <a:lnTo>
                    <a:pt x="637925" y="307942"/>
                  </a:lnTo>
                  <a:lnTo>
                    <a:pt x="663245" y="276060"/>
                  </a:lnTo>
                  <a:lnTo>
                    <a:pt x="684662" y="204655"/>
                  </a:lnTo>
                  <a:lnTo>
                    <a:pt x="679146" y="167872"/>
                  </a:lnTo>
                  <a:lnTo>
                    <a:pt x="637925" y="101368"/>
                  </a:lnTo>
                  <a:lnTo>
                    <a:pt x="604152" y="72804"/>
                  </a:lnTo>
                  <a:lnTo>
                    <a:pt x="562893" y="48137"/>
                  </a:lnTo>
                  <a:lnTo>
                    <a:pt x="515115" y="27944"/>
                  </a:lnTo>
                  <a:lnTo>
                    <a:pt x="461784" y="12805"/>
                  </a:lnTo>
                  <a:lnTo>
                    <a:pt x="403867" y="3297"/>
                  </a:lnTo>
                  <a:lnTo>
                    <a:pt x="342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0143" y="2645634"/>
              <a:ext cx="685165" cy="409575"/>
            </a:xfrm>
            <a:custGeom>
              <a:avLst/>
              <a:gdLst/>
              <a:ahLst/>
              <a:cxnLst/>
              <a:rect l="l" t="t" r="r" b="b"/>
              <a:pathLst>
                <a:path w="685164" h="409575">
                  <a:moveTo>
                    <a:pt x="0" y="204655"/>
                  </a:moveTo>
                  <a:lnTo>
                    <a:pt x="21423" y="133250"/>
                  </a:lnTo>
                  <a:lnTo>
                    <a:pt x="46750" y="101368"/>
                  </a:lnTo>
                  <a:lnTo>
                    <a:pt x="80530" y="72804"/>
                  </a:lnTo>
                  <a:lnTo>
                    <a:pt x="121795" y="48137"/>
                  </a:lnTo>
                  <a:lnTo>
                    <a:pt x="169575" y="27944"/>
                  </a:lnTo>
                  <a:lnTo>
                    <a:pt x="222903" y="12805"/>
                  </a:lnTo>
                  <a:lnTo>
                    <a:pt x="280812" y="3297"/>
                  </a:lnTo>
                  <a:lnTo>
                    <a:pt x="342331" y="0"/>
                  </a:lnTo>
                  <a:lnTo>
                    <a:pt x="403868" y="3297"/>
                  </a:lnTo>
                  <a:lnTo>
                    <a:pt x="461785" y="12805"/>
                  </a:lnTo>
                  <a:lnTo>
                    <a:pt x="515116" y="27944"/>
                  </a:lnTo>
                  <a:lnTo>
                    <a:pt x="562894" y="48137"/>
                  </a:lnTo>
                  <a:lnTo>
                    <a:pt x="604153" y="72804"/>
                  </a:lnTo>
                  <a:lnTo>
                    <a:pt x="637926" y="101368"/>
                  </a:lnTo>
                  <a:lnTo>
                    <a:pt x="663246" y="133250"/>
                  </a:lnTo>
                  <a:lnTo>
                    <a:pt x="684663" y="204655"/>
                  </a:lnTo>
                  <a:lnTo>
                    <a:pt x="679147" y="241438"/>
                  </a:lnTo>
                  <a:lnTo>
                    <a:pt x="663246" y="276060"/>
                  </a:lnTo>
                  <a:lnTo>
                    <a:pt x="637926" y="307942"/>
                  </a:lnTo>
                  <a:lnTo>
                    <a:pt x="604153" y="336506"/>
                  </a:lnTo>
                  <a:lnTo>
                    <a:pt x="562894" y="361174"/>
                  </a:lnTo>
                  <a:lnTo>
                    <a:pt x="515116" y="381366"/>
                  </a:lnTo>
                  <a:lnTo>
                    <a:pt x="461785" y="396505"/>
                  </a:lnTo>
                  <a:lnTo>
                    <a:pt x="403868" y="406013"/>
                  </a:lnTo>
                  <a:lnTo>
                    <a:pt x="342331" y="409311"/>
                  </a:lnTo>
                  <a:lnTo>
                    <a:pt x="280812" y="406013"/>
                  </a:lnTo>
                  <a:lnTo>
                    <a:pt x="222903" y="396505"/>
                  </a:lnTo>
                  <a:lnTo>
                    <a:pt x="169575" y="381366"/>
                  </a:lnTo>
                  <a:lnTo>
                    <a:pt x="121795" y="361174"/>
                  </a:lnTo>
                  <a:lnTo>
                    <a:pt x="80530" y="336506"/>
                  </a:lnTo>
                  <a:lnTo>
                    <a:pt x="46750" y="307942"/>
                  </a:lnTo>
                  <a:lnTo>
                    <a:pt x="21423" y="276060"/>
                  </a:lnTo>
                  <a:lnTo>
                    <a:pt x="5517" y="241438"/>
                  </a:lnTo>
                  <a:lnTo>
                    <a:pt x="0" y="204655"/>
                  </a:lnTo>
                  <a:close/>
                </a:path>
              </a:pathLst>
            </a:custGeom>
            <a:ln w="1977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10031" y="2659930"/>
            <a:ext cx="349250" cy="293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Arial MT"/>
                <a:cs typeface="Arial MT"/>
              </a:rPr>
              <a:t>Yes:</a:t>
            </a:r>
            <a:r>
              <a:rPr sz="850" spc="9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3</a:t>
            </a:r>
            <a:endParaRPr sz="85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35"/>
              </a:spcBef>
            </a:pPr>
            <a:r>
              <a:rPr sz="850" dirty="0">
                <a:latin typeface="Arial MT"/>
                <a:cs typeface="Arial MT"/>
              </a:rPr>
              <a:t>No:</a:t>
            </a:r>
            <a:r>
              <a:rPr sz="850" spc="32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4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31833" y="2768147"/>
            <a:ext cx="12192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dirty="0">
                <a:latin typeface="Arial MT"/>
                <a:cs typeface="Arial MT"/>
              </a:rPr>
              <a:t>{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spc="-60" dirty="0">
                <a:latin typeface="Arial MT"/>
                <a:cs typeface="Arial MT"/>
              </a:rPr>
              <a:t>}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24142" y="4194764"/>
            <a:ext cx="349250" cy="293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Arial MT"/>
                <a:cs typeface="Arial MT"/>
              </a:rPr>
              <a:t>Yes:</a:t>
            </a:r>
            <a:r>
              <a:rPr sz="850" spc="9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35"/>
              </a:spcBef>
            </a:pPr>
            <a:r>
              <a:rPr sz="850" dirty="0">
                <a:latin typeface="Arial MT"/>
                <a:cs typeface="Arial MT"/>
              </a:rPr>
              <a:t>No:</a:t>
            </a:r>
            <a:r>
              <a:rPr sz="850" spc="32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3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6430" y="3673533"/>
            <a:ext cx="542290" cy="409575"/>
          </a:xfrm>
          <a:custGeom>
            <a:avLst/>
            <a:gdLst/>
            <a:ahLst/>
            <a:cxnLst/>
            <a:rect l="l" t="t" r="r" b="b"/>
            <a:pathLst>
              <a:path w="542290" h="409575">
                <a:moveTo>
                  <a:pt x="0" y="204655"/>
                </a:moveTo>
                <a:lnTo>
                  <a:pt x="5506" y="163414"/>
                </a:lnTo>
                <a:lnTo>
                  <a:pt x="21297" y="125000"/>
                </a:lnTo>
                <a:lnTo>
                  <a:pt x="46285" y="90237"/>
                </a:lnTo>
                <a:lnTo>
                  <a:pt x="79378" y="59947"/>
                </a:lnTo>
                <a:lnTo>
                  <a:pt x="119487" y="34955"/>
                </a:lnTo>
                <a:lnTo>
                  <a:pt x="165522" y="16084"/>
                </a:lnTo>
                <a:lnTo>
                  <a:pt x="216393" y="4158"/>
                </a:lnTo>
                <a:lnTo>
                  <a:pt x="271010" y="0"/>
                </a:lnTo>
                <a:lnTo>
                  <a:pt x="325629" y="4158"/>
                </a:lnTo>
                <a:lnTo>
                  <a:pt x="376502" y="16084"/>
                </a:lnTo>
                <a:lnTo>
                  <a:pt x="422538" y="34955"/>
                </a:lnTo>
                <a:lnTo>
                  <a:pt x="462647" y="59947"/>
                </a:lnTo>
                <a:lnTo>
                  <a:pt x="495741" y="90237"/>
                </a:lnTo>
                <a:lnTo>
                  <a:pt x="520728" y="125000"/>
                </a:lnTo>
                <a:lnTo>
                  <a:pt x="536520" y="163414"/>
                </a:lnTo>
                <a:lnTo>
                  <a:pt x="542026" y="204655"/>
                </a:lnTo>
                <a:lnTo>
                  <a:pt x="536520" y="245896"/>
                </a:lnTo>
                <a:lnTo>
                  <a:pt x="520728" y="284310"/>
                </a:lnTo>
                <a:lnTo>
                  <a:pt x="495741" y="319074"/>
                </a:lnTo>
                <a:lnTo>
                  <a:pt x="462647" y="349363"/>
                </a:lnTo>
                <a:lnTo>
                  <a:pt x="422538" y="374355"/>
                </a:lnTo>
                <a:lnTo>
                  <a:pt x="376502" y="393226"/>
                </a:lnTo>
                <a:lnTo>
                  <a:pt x="325629" y="405153"/>
                </a:lnTo>
                <a:lnTo>
                  <a:pt x="271010" y="409311"/>
                </a:lnTo>
                <a:lnTo>
                  <a:pt x="216393" y="405153"/>
                </a:lnTo>
                <a:lnTo>
                  <a:pt x="165522" y="393226"/>
                </a:lnTo>
                <a:lnTo>
                  <a:pt x="119487" y="374355"/>
                </a:lnTo>
                <a:lnTo>
                  <a:pt x="79378" y="349363"/>
                </a:lnTo>
                <a:lnTo>
                  <a:pt x="46285" y="319074"/>
                </a:lnTo>
                <a:lnTo>
                  <a:pt x="21297" y="284310"/>
                </a:lnTo>
                <a:lnTo>
                  <a:pt x="5506" y="245896"/>
                </a:lnTo>
                <a:lnTo>
                  <a:pt x="0" y="2046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1587" y="3736492"/>
            <a:ext cx="412115" cy="26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0970" marR="5080" indent="-128905">
              <a:lnSpc>
                <a:spcPct val="104200"/>
              </a:lnSpc>
              <a:spcBef>
                <a:spcPts val="90"/>
              </a:spcBef>
            </a:pPr>
            <a:r>
              <a:rPr sz="750" spc="-10" dirty="0">
                <a:latin typeface="Arial MT"/>
                <a:cs typeface="Arial MT"/>
              </a:rPr>
              <a:t>Refund=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No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7441" y="3054946"/>
            <a:ext cx="1355090" cy="619125"/>
          </a:xfrm>
          <a:custGeom>
            <a:avLst/>
            <a:gdLst/>
            <a:ahLst/>
            <a:cxnLst/>
            <a:rect l="l" t="t" r="r" b="b"/>
            <a:pathLst>
              <a:path w="1355089" h="619125">
                <a:moveTo>
                  <a:pt x="1355033" y="0"/>
                </a:moveTo>
                <a:lnTo>
                  <a:pt x="0" y="6185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0127" y="4194764"/>
            <a:ext cx="349250" cy="293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Arial MT"/>
                <a:cs typeface="Arial MT"/>
              </a:rPr>
              <a:t>Yes:</a:t>
            </a:r>
            <a:r>
              <a:rPr sz="850" spc="9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3</a:t>
            </a:r>
            <a:endParaRPr sz="85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35"/>
              </a:spcBef>
            </a:pPr>
            <a:r>
              <a:rPr sz="850" dirty="0">
                <a:latin typeface="Arial MT"/>
                <a:cs typeface="Arial MT"/>
              </a:rPr>
              <a:t>No:</a:t>
            </a:r>
            <a:r>
              <a:rPr sz="850" spc="32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4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54816" y="4194764"/>
            <a:ext cx="349250" cy="293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Arial MT"/>
                <a:cs typeface="Arial MT"/>
              </a:rPr>
              <a:t>Yes:</a:t>
            </a:r>
            <a:r>
              <a:rPr sz="850" spc="9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35"/>
              </a:spcBef>
            </a:pPr>
            <a:r>
              <a:rPr sz="850" dirty="0">
                <a:latin typeface="Arial MT"/>
                <a:cs typeface="Arial MT"/>
              </a:rPr>
              <a:t>No:</a:t>
            </a:r>
            <a:r>
              <a:rPr sz="850" spc="32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9479" y="4194764"/>
            <a:ext cx="349250" cy="293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Arial MT"/>
                <a:cs typeface="Arial MT"/>
              </a:rPr>
              <a:t>Yes:</a:t>
            </a:r>
            <a:r>
              <a:rPr sz="850" spc="9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35"/>
              </a:spcBef>
            </a:pPr>
            <a:r>
              <a:rPr sz="850" dirty="0">
                <a:latin typeface="Arial MT"/>
                <a:cs typeface="Arial MT"/>
              </a:rPr>
              <a:t>No:</a:t>
            </a:r>
            <a:r>
              <a:rPr sz="850" spc="32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6825" y="4194764"/>
            <a:ext cx="349250" cy="293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Arial MT"/>
                <a:cs typeface="Arial MT"/>
              </a:rPr>
              <a:t>Yes:</a:t>
            </a:r>
            <a:r>
              <a:rPr sz="850" spc="9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3</a:t>
            </a:r>
            <a:endParaRPr sz="85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  <a:spcBef>
                <a:spcPts val="35"/>
              </a:spcBef>
            </a:pPr>
            <a:r>
              <a:rPr sz="850" dirty="0">
                <a:latin typeface="Arial MT"/>
                <a:cs typeface="Arial MT"/>
              </a:rPr>
              <a:t>No:</a:t>
            </a:r>
            <a:r>
              <a:rPr sz="850" spc="32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26999" y="4584517"/>
            <a:ext cx="153098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Arial MT"/>
                <a:cs typeface="Arial MT"/>
              </a:rPr>
              <a:t>(a)</a:t>
            </a:r>
            <a:r>
              <a:rPr sz="1150" spc="29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General-to-</a:t>
            </a:r>
            <a:r>
              <a:rPr sz="1150" spc="-10" dirty="0">
                <a:latin typeface="Arial MT"/>
                <a:cs typeface="Arial MT"/>
              </a:rPr>
              <a:t>specific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2603" y="2741117"/>
            <a:ext cx="1109980" cy="7023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1445" marR="123825" algn="ctr">
              <a:lnSpc>
                <a:spcPct val="100000"/>
              </a:lnSpc>
              <a:spcBef>
                <a:spcPts val="254"/>
              </a:spcBef>
            </a:pPr>
            <a:r>
              <a:rPr sz="1000" spc="-10" dirty="0">
                <a:latin typeface="Arial MT"/>
                <a:cs typeface="Arial MT"/>
              </a:rPr>
              <a:t>Refund=No, Status=Single, Income=85K (Class=Yes)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15645" y="2741117"/>
            <a:ext cx="1109980" cy="7023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1445" marR="123825" indent="-635" algn="ctr">
              <a:lnSpc>
                <a:spcPct val="100000"/>
              </a:lnSpc>
              <a:spcBef>
                <a:spcPts val="254"/>
              </a:spcBef>
            </a:pPr>
            <a:r>
              <a:rPr sz="1000" spc="-10" dirty="0">
                <a:latin typeface="Arial MT"/>
                <a:cs typeface="Arial MT"/>
              </a:rPr>
              <a:t>Refund=No, Status=Single, Income=90K (Class=Yes)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832528" y="3428022"/>
            <a:ext cx="2052955" cy="982980"/>
            <a:chOff x="5832528" y="3428022"/>
            <a:chExt cx="2052955" cy="982980"/>
          </a:xfrm>
        </p:grpSpPr>
        <p:sp>
          <p:nvSpPr>
            <p:cNvPr id="34" name="object 34"/>
            <p:cNvSpPr/>
            <p:nvPr/>
          </p:nvSpPr>
          <p:spPr>
            <a:xfrm>
              <a:off x="5847309" y="3442803"/>
              <a:ext cx="929005" cy="231140"/>
            </a:xfrm>
            <a:custGeom>
              <a:avLst/>
              <a:gdLst/>
              <a:ahLst/>
              <a:cxnLst/>
              <a:rect l="l" t="t" r="r" b="b"/>
              <a:pathLst>
                <a:path w="929004" h="231139">
                  <a:moveTo>
                    <a:pt x="0" y="0"/>
                  </a:moveTo>
                  <a:lnTo>
                    <a:pt x="928936" y="230609"/>
                  </a:lnTo>
                </a:path>
              </a:pathLst>
            </a:custGeom>
            <a:ln w="2956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47764" y="3614660"/>
              <a:ext cx="127635" cy="110489"/>
            </a:xfrm>
            <a:custGeom>
              <a:avLst/>
              <a:gdLst/>
              <a:ahLst/>
              <a:cxnLst/>
              <a:rect l="l" t="t" r="r" b="b"/>
              <a:pathLst>
                <a:path w="127634" h="110489">
                  <a:moveTo>
                    <a:pt x="28701" y="0"/>
                  </a:moveTo>
                  <a:lnTo>
                    <a:pt x="0" y="110463"/>
                  </a:lnTo>
                  <a:lnTo>
                    <a:pt x="127361" y="83251"/>
                  </a:lnTo>
                  <a:lnTo>
                    <a:pt x="28701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3859" y="3442803"/>
              <a:ext cx="896619" cy="229870"/>
            </a:xfrm>
            <a:custGeom>
              <a:avLst/>
              <a:gdLst/>
              <a:ahLst/>
              <a:cxnLst/>
              <a:rect l="l" t="t" r="r" b="b"/>
              <a:pathLst>
                <a:path w="896620" h="229870">
                  <a:moveTo>
                    <a:pt x="896453" y="0"/>
                  </a:moveTo>
                  <a:lnTo>
                    <a:pt x="0" y="229802"/>
                  </a:lnTo>
                </a:path>
              </a:pathLst>
            </a:custGeom>
            <a:ln w="2956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75125" y="3613926"/>
              <a:ext cx="127635" cy="110489"/>
            </a:xfrm>
            <a:custGeom>
              <a:avLst/>
              <a:gdLst/>
              <a:ahLst/>
              <a:cxnLst/>
              <a:rect l="l" t="t" r="r" b="b"/>
              <a:pathLst>
                <a:path w="127634" h="110489">
                  <a:moveTo>
                    <a:pt x="97999" y="0"/>
                  </a:moveTo>
                  <a:lnTo>
                    <a:pt x="0" y="83985"/>
                  </a:lnTo>
                  <a:lnTo>
                    <a:pt x="127582" y="110243"/>
                  </a:lnTo>
                  <a:lnTo>
                    <a:pt x="97999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04088" y="3697911"/>
              <a:ext cx="1142365" cy="702310"/>
            </a:xfrm>
            <a:custGeom>
              <a:avLst/>
              <a:gdLst/>
              <a:ahLst/>
              <a:cxnLst/>
              <a:rect l="l" t="t" r="r" b="b"/>
              <a:pathLst>
                <a:path w="1142365" h="702310">
                  <a:moveTo>
                    <a:pt x="571037" y="0"/>
                  </a:moveTo>
                  <a:lnTo>
                    <a:pt x="512655" y="1811"/>
                  </a:lnTo>
                  <a:lnTo>
                    <a:pt x="455958" y="7129"/>
                  </a:lnTo>
                  <a:lnTo>
                    <a:pt x="401234" y="15776"/>
                  </a:lnTo>
                  <a:lnTo>
                    <a:pt x="348771" y="27576"/>
                  </a:lnTo>
                  <a:lnTo>
                    <a:pt x="298854" y="42353"/>
                  </a:lnTo>
                  <a:lnTo>
                    <a:pt x="251772" y="59930"/>
                  </a:lnTo>
                  <a:lnTo>
                    <a:pt x="207811" y="80131"/>
                  </a:lnTo>
                  <a:lnTo>
                    <a:pt x="167259" y="102779"/>
                  </a:lnTo>
                  <a:lnTo>
                    <a:pt x="130402" y="127699"/>
                  </a:lnTo>
                  <a:lnTo>
                    <a:pt x="97528" y="154712"/>
                  </a:lnTo>
                  <a:lnTo>
                    <a:pt x="68924" y="183644"/>
                  </a:lnTo>
                  <a:lnTo>
                    <a:pt x="44877" y="214318"/>
                  </a:lnTo>
                  <a:lnTo>
                    <a:pt x="11602" y="280184"/>
                  </a:lnTo>
                  <a:lnTo>
                    <a:pt x="0" y="350900"/>
                  </a:lnTo>
                  <a:lnTo>
                    <a:pt x="2948" y="386767"/>
                  </a:lnTo>
                  <a:lnTo>
                    <a:pt x="25674" y="455217"/>
                  </a:lnTo>
                  <a:lnTo>
                    <a:pt x="68924" y="518114"/>
                  </a:lnTo>
                  <a:lnTo>
                    <a:pt x="97528" y="547038"/>
                  </a:lnTo>
                  <a:lnTo>
                    <a:pt x="130402" y="574046"/>
                  </a:lnTo>
                  <a:lnTo>
                    <a:pt x="167259" y="598959"/>
                  </a:lnTo>
                  <a:lnTo>
                    <a:pt x="207811" y="621601"/>
                  </a:lnTo>
                  <a:lnTo>
                    <a:pt x="251772" y="641797"/>
                  </a:lnTo>
                  <a:lnTo>
                    <a:pt x="298854" y="659370"/>
                  </a:lnTo>
                  <a:lnTo>
                    <a:pt x="348771" y="674144"/>
                  </a:lnTo>
                  <a:lnTo>
                    <a:pt x="401234" y="685941"/>
                  </a:lnTo>
                  <a:lnTo>
                    <a:pt x="455958" y="694586"/>
                  </a:lnTo>
                  <a:lnTo>
                    <a:pt x="512655" y="699903"/>
                  </a:lnTo>
                  <a:lnTo>
                    <a:pt x="571037" y="701714"/>
                  </a:lnTo>
                  <a:lnTo>
                    <a:pt x="629420" y="699903"/>
                  </a:lnTo>
                  <a:lnTo>
                    <a:pt x="686116" y="694586"/>
                  </a:lnTo>
                  <a:lnTo>
                    <a:pt x="740840" y="685941"/>
                  </a:lnTo>
                  <a:lnTo>
                    <a:pt x="793304" y="674144"/>
                  </a:lnTo>
                  <a:lnTo>
                    <a:pt x="843220" y="659370"/>
                  </a:lnTo>
                  <a:lnTo>
                    <a:pt x="890303" y="641797"/>
                  </a:lnTo>
                  <a:lnTo>
                    <a:pt x="934263" y="621601"/>
                  </a:lnTo>
                  <a:lnTo>
                    <a:pt x="974816" y="598959"/>
                  </a:lnTo>
                  <a:lnTo>
                    <a:pt x="1011672" y="574046"/>
                  </a:lnTo>
                  <a:lnTo>
                    <a:pt x="1044546" y="547038"/>
                  </a:lnTo>
                  <a:lnTo>
                    <a:pt x="1073150" y="518114"/>
                  </a:lnTo>
                  <a:lnTo>
                    <a:pt x="1097198" y="487448"/>
                  </a:lnTo>
                  <a:lnTo>
                    <a:pt x="1130473" y="421598"/>
                  </a:lnTo>
                  <a:lnTo>
                    <a:pt x="1142075" y="350900"/>
                  </a:lnTo>
                  <a:lnTo>
                    <a:pt x="1139127" y="315024"/>
                  </a:lnTo>
                  <a:lnTo>
                    <a:pt x="1116401" y="246557"/>
                  </a:lnTo>
                  <a:lnTo>
                    <a:pt x="1073150" y="183644"/>
                  </a:lnTo>
                  <a:lnTo>
                    <a:pt x="1044546" y="154712"/>
                  </a:lnTo>
                  <a:lnTo>
                    <a:pt x="1011672" y="127699"/>
                  </a:lnTo>
                  <a:lnTo>
                    <a:pt x="974816" y="102779"/>
                  </a:lnTo>
                  <a:lnTo>
                    <a:pt x="934263" y="80131"/>
                  </a:lnTo>
                  <a:lnTo>
                    <a:pt x="890303" y="59930"/>
                  </a:lnTo>
                  <a:lnTo>
                    <a:pt x="843220" y="42353"/>
                  </a:lnTo>
                  <a:lnTo>
                    <a:pt x="793304" y="27576"/>
                  </a:lnTo>
                  <a:lnTo>
                    <a:pt x="740840" y="15776"/>
                  </a:lnTo>
                  <a:lnTo>
                    <a:pt x="686116" y="7129"/>
                  </a:lnTo>
                  <a:lnTo>
                    <a:pt x="629420" y="1811"/>
                  </a:lnTo>
                  <a:lnTo>
                    <a:pt x="571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04088" y="3697910"/>
              <a:ext cx="1142365" cy="702310"/>
            </a:xfrm>
            <a:custGeom>
              <a:avLst/>
              <a:gdLst/>
              <a:ahLst/>
              <a:cxnLst/>
              <a:rect l="l" t="t" r="r" b="b"/>
              <a:pathLst>
                <a:path w="1142365" h="702310">
                  <a:moveTo>
                    <a:pt x="0" y="350901"/>
                  </a:moveTo>
                  <a:lnTo>
                    <a:pt x="11602" y="280185"/>
                  </a:lnTo>
                  <a:lnTo>
                    <a:pt x="44877" y="214318"/>
                  </a:lnTo>
                  <a:lnTo>
                    <a:pt x="68924" y="183645"/>
                  </a:lnTo>
                  <a:lnTo>
                    <a:pt x="97528" y="154713"/>
                  </a:lnTo>
                  <a:lnTo>
                    <a:pt x="130402" y="127699"/>
                  </a:lnTo>
                  <a:lnTo>
                    <a:pt x="167259" y="102780"/>
                  </a:lnTo>
                  <a:lnTo>
                    <a:pt x="207811" y="80131"/>
                  </a:lnTo>
                  <a:lnTo>
                    <a:pt x="251772" y="59931"/>
                  </a:lnTo>
                  <a:lnTo>
                    <a:pt x="298854" y="42353"/>
                  </a:lnTo>
                  <a:lnTo>
                    <a:pt x="348771" y="27576"/>
                  </a:lnTo>
                  <a:lnTo>
                    <a:pt x="401234" y="15776"/>
                  </a:lnTo>
                  <a:lnTo>
                    <a:pt x="455958" y="7129"/>
                  </a:lnTo>
                  <a:lnTo>
                    <a:pt x="512655" y="1811"/>
                  </a:lnTo>
                  <a:lnTo>
                    <a:pt x="571037" y="0"/>
                  </a:lnTo>
                  <a:lnTo>
                    <a:pt x="629420" y="1811"/>
                  </a:lnTo>
                  <a:lnTo>
                    <a:pt x="686117" y="7129"/>
                  </a:lnTo>
                  <a:lnTo>
                    <a:pt x="740840" y="15776"/>
                  </a:lnTo>
                  <a:lnTo>
                    <a:pt x="793304" y="27576"/>
                  </a:lnTo>
                  <a:lnTo>
                    <a:pt x="843221" y="42353"/>
                  </a:lnTo>
                  <a:lnTo>
                    <a:pt x="890303" y="59931"/>
                  </a:lnTo>
                  <a:lnTo>
                    <a:pt x="934264" y="80131"/>
                  </a:lnTo>
                  <a:lnTo>
                    <a:pt x="974816" y="102780"/>
                  </a:lnTo>
                  <a:lnTo>
                    <a:pt x="1011673" y="127699"/>
                  </a:lnTo>
                  <a:lnTo>
                    <a:pt x="1044547" y="154713"/>
                  </a:lnTo>
                  <a:lnTo>
                    <a:pt x="1073151" y="183645"/>
                  </a:lnTo>
                  <a:lnTo>
                    <a:pt x="1097198" y="214318"/>
                  </a:lnTo>
                  <a:lnTo>
                    <a:pt x="1130473" y="280185"/>
                  </a:lnTo>
                  <a:lnTo>
                    <a:pt x="1142075" y="350901"/>
                  </a:lnTo>
                  <a:lnTo>
                    <a:pt x="1139127" y="386768"/>
                  </a:lnTo>
                  <a:lnTo>
                    <a:pt x="1130473" y="421599"/>
                  </a:lnTo>
                  <a:lnTo>
                    <a:pt x="1097198" y="487448"/>
                  </a:lnTo>
                  <a:lnTo>
                    <a:pt x="1073151" y="518114"/>
                  </a:lnTo>
                  <a:lnTo>
                    <a:pt x="1044547" y="547039"/>
                  </a:lnTo>
                  <a:lnTo>
                    <a:pt x="1011673" y="574046"/>
                  </a:lnTo>
                  <a:lnTo>
                    <a:pt x="974816" y="598959"/>
                  </a:lnTo>
                  <a:lnTo>
                    <a:pt x="934264" y="621602"/>
                  </a:lnTo>
                  <a:lnTo>
                    <a:pt x="890303" y="641798"/>
                  </a:lnTo>
                  <a:lnTo>
                    <a:pt x="843221" y="659371"/>
                  </a:lnTo>
                  <a:lnTo>
                    <a:pt x="793304" y="674144"/>
                  </a:lnTo>
                  <a:lnTo>
                    <a:pt x="740840" y="685942"/>
                  </a:lnTo>
                  <a:lnTo>
                    <a:pt x="686117" y="694587"/>
                  </a:lnTo>
                  <a:lnTo>
                    <a:pt x="629420" y="699903"/>
                  </a:lnTo>
                  <a:lnTo>
                    <a:pt x="571037" y="701715"/>
                  </a:lnTo>
                  <a:lnTo>
                    <a:pt x="512655" y="699903"/>
                  </a:lnTo>
                  <a:lnTo>
                    <a:pt x="455958" y="694587"/>
                  </a:lnTo>
                  <a:lnTo>
                    <a:pt x="401234" y="685942"/>
                  </a:lnTo>
                  <a:lnTo>
                    <a:pt x="348771" y="674144"/>
                  </a:lnTo>
                  <a:lnTo>
                    <a:pt x="298854" y="659371"/>
                  </a:lnTo>
                  <a:lnTo>
                    <a:pt x="251772" y="641798"/>
                  </a:lnTo>
                  <a:lnTo>
                    <a:pt x="207811" y="621602"/>
                  </a:lnTo>
                  <a:lnTo>
                    <a:pt x="167259" y="598959"/>
                  </a:lnTo>
                  <a:lnTo>
                    <a:pt x="130402" y="574046"/>
                  </a:lnTo>
                  <a:lnTo>
                    <a:pt x="97528" y="547039"/>
                  </a:lnTo>
                  <a:lnTo>
                    <a:pt x="68924" y="518114"/>
                  </a:lnTo>
                  <a:lnTo>
                    <a:pt x="44877" y="487448"/>
                  </a:lnTo>
                  <a:lnTo>
                    <a:pt x="11602" y="421599"/>
                  </a:lnTo>
                  <a:lnTo>
                    <a:pt x="2948" y="386768"/>
                  </a:lnTo>
                  <a:lnTo>
                    <a:pt x="0" y="350901"/>
                  </a:lnTo>
                  <a:close/>
                </a:path>
              </a:pathLst>
            </a:custGeom>
            <a:ln w="2261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421687" y="3793668"/>
            <a:ext cx="907415" cy="48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 MT"/>
                <a:cs typeface="Arial MT"/>
              </a:rPr>
              <a:t>Refund=No, </a:t>
            </a:r>
            <a:r>
              <a:rPr sz="1000" dirty="0">
                <a:latin typeface="Arial MT"/>
                <a:cs typeface="Arial MT"/>
              </a:rPr>
              <a:t>Status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=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Single </a:t>
            </a:r>
            <a:r>
              <a:rPr sz="1000" dirty="0">
                <a:latin typeface="Arial MT"/>
                <a:cs typeface="Arial MT"/>
              </a:rPr>
              <a:t>(Class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=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Yes)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65678" y="4554909"/>
            <a:ext cx="1737360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dirty="0">
                <a:latin typeface="Arial MT"/>
                <a:cs typeface="Arial MT"/>
              </a:rPr>
              <a:t>(b)</a:t>
            </a:r>
            <a:r>
              <a:rPr sz="1300" spc="4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Specific-to-</a:t>
            </a:r>
            <a:r>
              <a:rPr sz="1300" spc="-10" dirty="0">
                <a:latin typeface="Arial MT"/>
                <a:cs typeface="Arial MT"/>
              </a:rPr>
              <a:t>general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916939" y="2081276"/>
            <a:ext cx="2241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000000"/>
                </a:solidFill>
              </a:rPr>
              <a:t>Two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spc="-75" dirty="0">
                <a:solidFill>
                  <a:srgbClr val="000000"/>
                </a:solidFill>
              </a:rPr>
              <a:t>common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spc="-90" dirty="0">
                <a:solidFill>
                  <a:srgbClr val="000000"/>
                </a:solidFill>
              </a:rPr>
              <a:t>strategies</a:t>
            </a:r>
            <a:endParaRPr sz="1800"/>
          </a:p>
        </p:txBody>
      </p:sp>
      <p:sp>
        <p:nvSpPr>
          <p:cNvPr id="43" name="object 43"/>
          <p:cNvSpPr txBox="1"/>
          <p:nvPr/>
        </p:nvSpPr>
        <p:spPr>
          <a:xfrm>
            <a:off x="554419" y="4955324"/>
            <a:ext cx="3838575" cy="831215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250"/>
              </a:spcBef>
              <a:tabLst>
                <a:tab pos="1364615" algn="l"/>
              </a:tabLst>
            </a:pPr>
            <a:r>
              <a:rPr sz="1600" dirty="0">
                <a:latin typeface="Calibri"/>
                <a:cs typeface="Calibri"/>
              </a:rPr>
              <a:t>Begin with </a:t>
            </a:r>
            <a:r>
              <a:rPr sz="1600" b="1" dirty="0">
                <a:latin typeface="Trebuchet MS"/>
                <a:cs typeface="Trebuchet MS"/>
              </a:rPr>
              <a:t>r</a:t>
            </a:r>
            <a:r>
              <a:rPr sz="1600" b="1" spc="-35" dirty="0">
                <a:latin typeface="Trebuchet MS"/>
                <a:cs typeface="Trebuchet MS"/>
              </a:rPr>
              <a:t> </a:t>
            </a:r>
            <a:r>
              <a:rPr sz="1600" b="1" spc="-50" dirty="0">
                <a:latin typeface="Trebuchet MS"/>
                <a:cs typeface="Trebuchet MS"/>
              </a:rPr>
              <a:t>:</a:t>
            </a:r>
            <a:r>
              <a:rPr sz="1600" b="1" dirty="0">
                <a:latin typeface="Trebuchet MS"/>
                <a:cs typeface="Trebuchet MS"/>
              </a:rPr>
              <a:t>	{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Trebuchet MS"/>
                <a:cs typeface="Trebuchet MS"/>
              </a:rPr>
              <a:t>}</a:t>
            </a:r>
            <a:r>
              <a:rPr sz="1600" b="1" spc="-40" dirty="0">
                <a:latin typeface="Trebuchet MS"/>
                <a:cs typeface="Trebuchet MS"/>
              </a:rPr>
              <a:t> </a:t>
            </a:r>
            <a:r>
              <a:rPr sz="1550" dirty="0">
                <a:latin typeface="Wingdings"/>
                <a:cs typeface="Wingdings"/>
              </a:rPr>
              <a:t>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  <a:p>
            <a:pPr marL="91440" marR="226060">
              <a:lnSpc>
                <a:spcPts val="1920"/>
              </a:lnSpc>
              <a:spcBef>
                <a:spcPts val="55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rule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poor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quality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because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covers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examples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set.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41167" y="4955324"/>
            <a:ext cx="3838575" cy="1816100"/>
          </a:xfrm>
          <a:prstGeom prst="rect">
            <a:avLst/>
          </a:prstGeom>
          <a:solidFill>
            <a:srgbClr val="FFE6D3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 marR="344170">
              <a:lnSpc>
                <a:spcPct val="99400"/>
              </a:lnSpc>
              <a:spcBef>
                <a:spcPts val="265"/>
              </a:spcBef>
            </a:pPr>
            <a:r>
              <a:rPr sz="1600" dirty="0">
                <a:latin typeface="Calibri"/>
                <a:cs typeface="Calibri"/>
              </a:rPr>
              <a:t>One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positive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examples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randomly </a:t>
            </a:r>
            <a:r>
              <a:rPr sz="1600" dirty="0">
                <a:latin typeface="Calibri"/>
                <a:cs typeface="Calibri"/>
              </a:rPr>
              <a:t>chosen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initial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rule-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alibri"/>
              <a:cs typeface="Calibri"/>
            </a:endParaRPr>
          </a:p>
          <a:p>
            <a:pPr marL="90805" marR="253365">
              <a:lnSpc>
                <a:spcPts val="19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rule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generalized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removing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720" dirty="0">
                <a:latin typeface="Calibri"/>
                <a:cs typeface="Calibri"/>
              </a:rPr>
              <a:t>o</a:t>
            </a:r>
            <a:r>
              <a:rPr sz="1350" spc="-7" baseline="-6172" dirty="0">
                <a:solidFill>
                  <a:srgbClr val="5ECCF3"/>
                </a:solidFill>
                <a:latin typeface="Trebuchet MS"/>
                <a:cs typeface="Trebuchet MS"/>
              </a:rPr>
              <a:t>1</a:t>
            </a:r>
            <a:r>
              <a:rPr sz="1350" spc="-300" baseline="-6172" dirty="0">
                <a:solidFill>
                  <a:srgbClr val="5ECCF3"/>
                </a:solidFill>
                <a:latin typeface="Trebuchet MS"/>
                <a:cs typeface="Trebuchet MS"/>
              </a:rPr>
              <a:t>3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 its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conjuncts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cover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more </a:t>
            </a:r>
            <a:r>
              <a:rPr sz="1600" dirty="0">
                <a:latin typeface="Calibri"/>
                <a:cs typeface="Calibri"/>
              </a:rPr>
              <a:t>positive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examples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2800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EVALUATION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611628"/>
            <a:ext cx="7663180" cy="16268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8135" marR="119380" indent="-306070">
              <a:lnSpc>
                <a:spcPts val="2090"/>
              </a:lnSpc>
              <a:spcBef>
                <a:spcPts val="2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An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evaluation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metric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needed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determine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which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conjunct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should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be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added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(or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removed)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during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rule-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growing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process.</a:t>
            </a:r>
            <a:endParaRPr sz="1800">
              <a:latin typeface="Calibri"/>
              <a:cs typeface="Calibri"/>
            </a:endParaRPr>
          </a:p>
          <a:p>
            <a:pPr marL="318135" marR="5080" indent="-306070">
              <a:lnSpc>
                <a:spcPct val="101099"/>
              </a:lnSpc>
              <a:spcBef>
                <a:spcPts val="9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dirty="0">
                <a:solidFill>
                  <a:srgbClr val="212745"/>
                </a:solidFill>
                <a:latin typeface="Calibri"/>
                <a:cs typeface="Calibri"/>
              </a:rPr>
              <a:t>Accuracy:</a:t>
            </a:r>
            <a:r>
              <a:rPr sz="1800" b="1" spc="-3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measures</a:t>
            </a:r>
            <a:r>
              <a:rPr sz="1800" spc="-3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fraction</a:t>
            </a:r>
            <a:r>
              <a:rPr sz="18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training</a:t>
            </a:r>
            <a:r>
              <a:rPr sz="18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examples</a:t>
            </a:r>
            <a:r>
              <a:rPr sz="1800" spc="-3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classified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correctly</a:t>
            </a:r>
            <a:r>
              <a:rPr sz="1800" spc="-3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by</a:t>
            </a:r>
            <a:r>
              <a:rPr sz="18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rule.</a:t>
            </a:r>
            <a:endParaRPr sz="1800">
              <a:latin typeface="Calibri"/>
              <a:cs typeface="Calibri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Limitation:</a:t>
            </a:r>
            <a:r>
              <a:rPr sz="1600" spc="-4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it</a:t>
            </a:r>
            <a:r>
              <a:rPr sz="16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does</a:t>
            </a:r>
            <a:r>
              <a:rPr sz="16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not</a:t>
            </a:r>
            <a:r>
              <a:rPr sz="1600" spc="-3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take</a:t>
            </a:r>
            <a:r>
              <a:rPr sz="16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into</a:t>
            </a:r>
            <a:r>
              <a:rPr sz="16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account</a:t>
            </a:r>
            <a:r>
              <a:rPr sz="1600" spc="-3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rule’s</a:t>
            </a:r>
            <a:r>
              <a:rPr sz="16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Calibri"/>
                <a:cs typeface="Calibri"/>
              </a:rPr>
              <a:t>coverage.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28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QUALITY</a:t>
                      </a:r>
                      <a:r>
                        <a:rPr sz="28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MEASURES</a:t>
                      </a:r>
                      <a:r>
                        <a:rPr sz="28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COMPARISON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1990344"/>
            <a:ext cx="6567805" cy="115951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8135" marR="5080" indent="-305435">
              <a:lnSpc>
                <a:spcPts val="1700"/>
              </a:lnSpc>
              <a:spcBef>
                <a:spcPts val="439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Consider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training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set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contains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5" dirty="0">
                <a:solidFill>
                  <a:srgbClr val="212745"/>
                </a:solidFill>
                <a:latin typeface="Verdana"/>
                <a:cs typeface="Verdana"/>
              </a:rPr>
              <a:t>60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positive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examples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100 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negative</a:t>
            </a:r>
            <a:r>
              <a:rPr sz="17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examples.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ECCF3"/>
              </a:buClr>
              <a:buFont typeface="Cambria"/>
              <a:buChar char="◾"/>
            </a:pPr>
            <a:endParaRPr sz="255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Let’s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suppose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we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75" dirty="0">
                <a:solidFill>
                  <a:srgbClr val="212745"/>
                </a:solidFill>
                <a:latin typeface="Verdana"/>
                <a:cs typeface="Verdana"/>
              </a:rPr>
              <a:t>have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got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12745"/>
                </a:solidFill>
                <a:latin typeface="Verdana"/>
                <a:cs typeface="Verdana"/>
              </a:rPr>
              <a:t>two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Verdana"/>
                <a:cs typeface="Verdana"/>
              </a:rPr>
              <a:t>rules.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442" y="3883152"/>
            <a:ext cx="38804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What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will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accuracy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both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rules?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342" y="4541520"/>
            <a:ext cx="7025640" cy="117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700" spc="-26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50" baseline="-15151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650" spc="247" baseline="-15151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really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good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rule,</a:t>
            </a:r>
            <a:r>
              <a:rPr sz="1700" spc="-2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75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5" dirty="0">
                <a:solidFill>
                  <a:srgbClr val="212745"/>
                </a:solidFill>
                <a:latin typeface="Verdana"/>
                <a:cs typeface="Verdana"/>
              </a:rPr>
              <a:t>suggested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accuracy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measure?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ECCF3"/>
              </a:buClr>
              <a:buFont typeface="Cambria"/>
              <a:buChar char="◾"/>
            </a:pPr>
            <a:endParaRPr sz="2950">
              <a:latin typeface="Verdana"/>
              <a:cs typeface="Verdana"/>
            </a:endParaRPr>
          </a:p>
          <a:p>
            <a:pPr marL="356235" marR="17780" indent="-305435">
              <a:lnSpc>
                <a:spcPts val="1700"/>
              </a:lnSpc>
              <a:buClr>
                <a:srgbClr val="5ECCF3"/>
              </a:buClr>
              <a:buSzPct val="94117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700" u="sng" spc="-204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Solution:</a:t>
            </a:r>
            <a:r>
              <a:rPr sz="1700" spc="-2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use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65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evaluation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metric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relies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on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both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accuracy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coverage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Verdana"/>
                <a:cs typeface="Verdana"/>
              </a:rPr>
              <a:t>rule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4586" y="3223469"/>
            <a:ext cx="4568825" cy="508000"/>
          </a:xfrm>
          <a:prstGeom prst="rect">
            <a:avLst/>
          </a:prstGeom>
          <a:solidFill>
            <a:srgbClr val="DFF5EF"/>
          </a:solidFill>
        </p:spPr>
        <p:txBody>
          <a:bodyPr vert="horz" wrap="square" lIns="0" tIns="50800" rIns="0" bIns="0" rtlCol="0">
            <a:spAutoFit/>
          </a:bodyPr>
          <a:lstStyle/>
          <a:p>
            <a:pPr marL="91440" marR="186690">
              <a:lnSpc>
                <a:spcPts val="1580"/>
              </a:lnSpc>
              <a:spcBef>
                <a:spcPts val="400"/>
              </a:spcBef>
            </a:pPr>
            <a:r>
              <a:rPr sz="1400" spc="-90" dirty="0">
                <a:latin typeface="Trebuchet MS"/>
                <a:cs typeface="Trebuchet MS"/>
              </a:rPr>
              <a:t>Rule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r</a:t>
            </a:r>
            <a:r>
              <a:rPr sz="1350" spc="-135" baseline="-12345" dirty="0">
                <a:latin typeface="Trebuchet MS"/>
                <a:cs typeface="Trebuchet MS"/>
              </a:rPr>
              <a:t>1</a:t>
            </a:r>
            <a:r>
              <a:rPr sz="1400" spc="-90" dirty="0">
                <a:latin typeface="Trebuchet MS"/>
                <a:cs typeface="Trebuchet MS"/>
              </a:rPr>
              <a:t>: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covers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50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positive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examples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and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5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negative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examples, </a:t>
            </a:r>
            <a:r>
              <a:rPr sz="1400" spc="-90" dirty="0">
                <a:latin typeface="Trebuchet MS"/>
                <a:cs typeface="Trebuchet MS"/>
              </a:rPr>
              <a:t>Rule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r</a:t>
            </a:r>
            <a:r>
              <a:rPr sz="1350" spc="-135" baseline="-12345" dirty="0">
                <a:latin typeface="Trebuchet MS"/>
                <a:cs typeface="Trebuchet MS"/>
              </a:rPr>
              <a:t>2</a:t>
            </a:r>
            <a:r>
              <a:rPr sz="1400" spc="-90" dirty="0">
                <a:latin typeface="Trebuchet MS"/>
                <a:cs typeface="Trebuchet MS"/>
              </a:rPr>
              <a:t>: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covers</a:t>
            </a:r>
            <a:r>
              <a:rPr sz="1400" spc="-40" dirty="0">
                <a:latin typeface="Trebuchet MS"/>
                <a:cs typeface="Trebuchet MS"/>
              </a:rPr>
              <a:t> 2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positive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examples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and</a:t>
            </a:r>
            <a:r>
              <a:rPr sz="1400" spc="-50" dirty="0">
                <a:latin typeface="Trebuchet MS"/>
                <a:cs typeface="Trebuchet MS"/>
              </a:rPr>
              <a:t> no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negative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examples.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5400" y="3960506"/>
            <a:ext cx="2302510" cy="508000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51435" rIns="0" bIns="0" rtlCol="0">
            <a:spAutoFit/>
          </a:bodyPr>
          <a:lstStyle/>
          <a:p>
            <a:pPr marL="90805" marR="130175">
              <a:lnSpc>
                <a:spcPts val="1580"/>
              </a:lnSpc>
              <a:spcBef>
                <a:spcPts val="405"/>
              </a:spcBef>
            </a:pPr>
            <a:r>
              <a:rPr sz="1400" spc="-75" dirty="0">
                <a:latin typeface="Trebuchet MS"/>
                <a:cs typeface="Trebuchet MS"/>
              </a:rPr>
              <a:t>Accuracy(r</a:t>
            </a:r>
            <a:r>
              <a:rPr sz="1350" spc="-112" baseline="-12345" dirty="0">
                <a:latin typeface="Trebuchet MS"/>
                <a:cs typeface="Trebuchet MS"/>
              </a:rPr>
              <a:t>1</a:t>
            </a:r>
            <a:r>
              <a:rPr sz="1400" spc="-75" dirty="0">
                <a:latin typeface="Trebuchet MS"/>
                <a:cs typeface="Trebuchet MS"/>
              </a:rPr>
              <a:t>)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50/55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90.9% </a:t>
            </a:r>
            <a:r>
              <a:rPr sz="1400" spc="-75" dirty="0">
                <a:latin typeface="Trebuchet MS"/>
                <a:cs typeface="Trebuchet MS"/>
              </a:rPr>
              <a:t>Accuracy(r</a:t>
            </a:r>
            <a:r>
              <a:rPr sz="1350" spc="-112" baseline="-12345" dirty="0">
                <a:latin typeface="Trebuchet MS"/>
                <a:cs typeface="Trebuchet MS"/>
              </a:rPr>
              <a:t>2</a:t>
            </a:r>
            <a:r>
              <a:rPr sz="1400" spc="-75" dirty="0">
                <a:latin typeface="Trebuchet MS"/>
                <a:cs typeface="Trebuchet MS"/>
              </a:rPr>
              <a:t>)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2/2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100%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FOIL’S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797555"/>
            <a:ext cx="7668895" cy="112014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evaluation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metric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takes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account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count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rule.</a:t>
            </a:r>
            <a:endParaRPr sz="1800">
              <a:latin typeface="Trebuchet MS"/>
              <a:cs typeface="Trebuchet MS"/>
            </a:endParaRPr>
          </a:p>
          <a:p>
            <a:pPr marL="318135" marR="5080" indent="-306070">
              <a:lnSpc>
                <a:spcPct val="101099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Support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count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equals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positive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examples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covered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the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rule.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4025900"/>
            <a:ext cx="1158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Example: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532" y="4836667"/>
            <a:ext cx="5109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FOIL’s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information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gain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extended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(r</a:t>
            </a:r>
            <a:r>
              <a:rPr sz="1800" spc="-44" baseline="-13888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is: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4073217"/>
            <a:ext cx="5541645" cy="508000"/>
          </a:xfrm>
          <a:custGeom>
            <a:avLst/>
            <a:gdLst/>
            <a:ahLst/>
            <a:cxnLst/>
            <a:rect l="l" t="t" r="r" b="b"/>
            <a:pathLst>
              <a:path w="5541645" h="508000">
                <a:moveTo>
                  <a:pt x="5541068" y="0"/>
                </a:moveTo>
                <a:lnTo>
                  <a:pt x="0" y="0"/>
                </a:lnTo>
                <a:lnTo>
                  <a:pt x="0" y="507831"/>
                </a:lnTo>
                <a:lnTo>
                  <a:pt x="5541068" y="507831"/>
                </a:lnTo>
                <a:lnTo>
                  <a:pt x="5541068" y="0"/>
                </a:lnTo>
                <a:close/>
              </a:path>
            </a:pathLst>
          </a:custGeom>
          <a:solidFill>
            <a:srgbClr val="DCF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1039" y="4094988"/>
            <a:ext cx="227965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163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r:</a:t>
            </a:r>
            <a:endParaRPr sz="1400">
              <a:latin typeface="Trebuchet MS"/>
              <a:cs typeface="Trebuchet MS"/>
            </a:endParaRPr>
          </a:p>
          <a:p>
            <a:pPr marL="25400">
              <a:lnSpc>
                <a:spcPts val="1630"/>
              </a:lnSpc>
            </a:pPr>
            <a:r>
              <a:rPr sz="1400" spc="-25" dirty="0">
                <a:latin typeface="Trebuchet MS"/>
                <a:cs typeface="Trebuchet MS"/>
              </a:rPr>
              <a:t>r</a:t>
            </a:r>
            <a:r>
              <a:rPr sz="1350" spc="-37" baseline="-12345" dirty="0">
                <a:latin typeface="Trebuchet MS"/>
                <a:cs typeface="Trebuchet MS"/>
              </a:rPr>
              <a:t>1</a:t>
            </a:r>
            <a:r>
              <a:rPr sz="1400" spc="-25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0839" y="4094988"/>
            <a:ext cx="104394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630"/>
              </a:lnSpc>
              <a:spcBef>
                <a:spcPts val="100"/>
              </a:spcBef>
            </a:pPr>
            <a:r>
              <a:rPr sz="1400" spc="105" dirty="0">
                <a:latin typeface="Trebuchet MS"/>
                <a:cs typeface="Trebuchet MS"/>
              </a:rPr>
              <a:t>A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+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ts val="1630"/>
              </a:lnSpc>
            </a:pPr>
            <a:r>
              <a:rPr sz="1400" dirty="0">
                <a:latin typeface="Trebuchet MS"/>
                <a:cs typeface="Trebuchet MS"/>
              </a:rPr>
              <a:t>(A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and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B)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+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7040" y="4094988"/>
            <a:ext cx="308419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5400" marR="30480">
              <a:lnSpc>
                <a:spcPts val="1580"/>
              </a:lnSpc>
              <a:spcBef>
                <a:spcPts val="235"/>
              </a:spcBef>
            </a:pPr>
            <a:r>
              <a:rPr sz="1400" spc="-75" dirty="0">
                <a:latin typeface="Trebuchet MS"/>
                <a:cs typeface="Trebuchet MS"/>
              </a:rPr>
              <a:t>covers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</a:t>
            </a:r>
            <a:r>
              <a:rPr sz="1350" spc="-15" baseline="-12345" dirty="0">
                <a:latin typeface="Trebuchet MS"/>
                <a:cs typeface="Trebuchet MS"/>
              </a:rPr>
              <a:t>0</a:t>
            </a:r>
            <a:r>
              <a:rPr sz="1350" baseline="-1234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positive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and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</a:t>
            </a:r>
            <a:r>
              <a:rPr sz="1350" baseline="-12345" dirty="0">
                <a:latin typeface="Trebuchet MS"/>
                <a:cs typeface="Trebuchet MS"/>
              </a:rPr>
              <a:t>0</a:t>
            </a:r>
            <a:r>
              <a:rPr sz="1350" spc="120" baseline="-12345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negative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examples </a:t>
            </a:r>
            <a:r>
              <a:rPr sz="1400" spc="-75" dirty="0">
                <a:latin typeface="Trebuchet MS"/>
                <a:cs typeface="Trebuchet MS"/>
              </a:rPr>
              <a:t>covers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</a:t>
            </a:r>
            <a:r>
              <a:rPr sz="1350" spc="-15" baseline="-12345" dirty="0">
                <a:latin typeface="Trebuchet MS"/>
                <a:cs typeface="Trebuchet MS"/>
              </a:rPr>
              <a:t>1</a:t>
            </a:r>
            <a:r>
              <a:rPr sz="1350" baseline="-1234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positive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and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</a:t>
            </a:r>
            <a:r>
              <a:rPr sz="1350" baseline="-12345" dirty="0">
                <a:latin typeface="Trebuchet MS"/>
                <a:cs typeface="Trebuchet MS"/>
              </a:rPr>
              <a:t>1</a:t>
            </a:r>
            <a:r>
              <a:rPr sz="1350" spc="120" baseline="-12345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negative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examples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5684" y="5125373"/>
            <a:ext cx="5219700" cy="7334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28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QUALITY</a:t>
                      </a:r>
                      <a:r>
                        <a:rPr sz="28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MEASURES</a:t>
                      </a:r>
                      <a:r>
                        <a:rPr sz="28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COMPARISON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2334259"/>
            <a:ext cx="6927850" cy="9855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5435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Consider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training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contains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60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positive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examples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100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negative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examples.</a:t>
            </a:r>
            <a:endParaRPr sz="18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Let’s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suppose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got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rules.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442" y="4239259"/>
            <a:ext cx="408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What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will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accuracy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both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rules?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442" y="5040883"/>
            <a:ext cx="541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What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will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FOIL’s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information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gain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both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rules?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7656" y="3424650"/>
            <a:ext cx="4568825" cy="508000"/>
          </a:xfrm>
          <a:prstGeom prst="rect">
            <a:avLst/>
          </a:prstGeom>
          <a:solidFill>
            <a:srgbClr val="DFF5EF"/>
          </a:solidFill>
        </p:spPr>
        <p:txBody>
          <a:bodyPr vert="horz" wrap="square" lIns="0" tIns="50800" rIns="0" bIns="0" rtlCol="0">
            <a:spAutoFit/>
          </a:bodyPr>
          <a:lstStyle/>
          <a:p>
            <a:pPr marL="90805" marR="186690">
              <a:lnSpc>
                <a:spcPts val="1580"/>
              </a:lnSpc>
              <a:spcBef>
                <a:spcPts val="400"/>
              </a:spcBef>
            </a:pPr>
            <a:r>
              <a:rPr sz="1400" spc="-90" dirty="0">
                <a:latin typeface="Trebuchet MS"/>
                <a:cs typeface="Trebuchet MS"/>
              </a:rPr>
              <a:t>Rule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r</a:t>
            </a:r>
            <a:r>
              <a:rPr sz="1350" spc="-135" baseline="-12345" dirty="0">
                <a:latin typeface="Trebuchet MS"/>
                <a:cs typeface="Trebuchet MS"/>
              </a:rPr>
              <a:t>1</a:t>
            </a:r>
            <a:r>
              <a:rPr sz="1400" spc="-90" dirty="0">
                <a:latin typeface="Trebuchet MS"/>
                <a:cs typeface="Trebuchet MS"/>
              </a:rPr>
              <a:t>: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covers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50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positive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examples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and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5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negative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examples, </a:t>
            </a:r>
            <a:r>
              <a:rPr sz="1400" spc="-90" dirty="0">
                <a:latin typeface="Trebuchet MS"/>
                <a:cs typeface="Trebuchet MS"/>
              </a:rPr>
              <a:t>Rule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r</a:t>
            </a:r>
            <a:r>
              <a:rPr sz="1350" spc="-135" baseline="-12345" dirty="0">
                <a:latin typeface="Trebuchet MS"/>
                <a:cs typeface="Trebuchet MS"/>
              </a:rPr>
              <a:t>2</a:t>
            </a:r>
            <a:r>
              <a:rPr sz="1400" spc="-90" dirty="0">
                <a:latin typeface="Trebuchet MS"/>
                <a:cs typeface="Trebuchet MS"/>
              </a:rPr>
              <a:t>: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covers</a:t>
            </a:r>
            <a:r>
              <a:rPr sz="1400" spc="-40" dirty="0">
                <a:latin typeface="Trebuchet MS"/>
                <a:cs typeface="Trebuchet MS"/>
              </a:rPr>
              <a:t> 2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positive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examples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and</a:t>
            </a:r>
            <a:r>
              <a:rPr sz="1400" spc="-50" dirty="0">
                <a:latin typeface="Trebuchet MS"/>
                <a:cs typeface="Trebuchet MS"/>
              </a:rPr>
              <a:t> no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negative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examples.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1777" y="4248156"/>
            <a:ext cx="2302510" cy="508000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 marR="130175">
              <a:lnSpc>
                <a:spcPts val="1610"/>
              </a:lnSpc>
              <a:spcBef>
                <a:spcPts val="370"/>
              </a:spcBef>
            </a:pPr>
            <a:r>
              <a:rPr sz="1400" spc="-75" dirty="0">
                <a:latin typeface="Trebuchet MS"/>
                <a:cs typeface="Trebuchet MS"/>
              </a:rPr>
              <a:t>Accuracy(r</a:t>
            </a:r>
            <a:r>
              <a:rPr sz="1350" spc="-112" baseline="-12345" dirty="0">
                <a:latin typeface="Trebuchet MS"/>
                <a:cs typeface="Trebuchet MS"/>
              </a:rPr>
              <a:t>1</a:t>
            </a:r>
            <a:r>
              <a:rPr sz="1400" spc="-75" dirty="0">
                <a:latin typeface="Trebuchet MS"/>
                <a:cs typeface="Trebuchet MS"/>
              </a:rPr>
              <a:t>)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50/55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90.9% </a:t>
            </a:r>
            <a:r>
              <a:rPr sz="1400" spc="-75" dirty="0">
                <a:latin typeface="Trebuchet MS"/>
                <a:cs typeface="Trebuchet MS"/>
              </a:rPr>
              <a:t>Accuracy(r</a:t>
            </a:r>
            <a:r>
              <a:rPr sz="1350" spc="-112" baseline="-12345" dirty="0">
                <a:latin typeface="Trebuchet MS"/>
                <a:cs typeface="Trebuchet MS"/>
              </a:rPr>
              <a:t>2</a:t>
            </a:r>
            <a:r>
              <a:rPr sz="1400" spc="-75" dirty="0">
                <a:latin typeface="Trebuchet MS"/>
                <a:cs typeface="Trebuchet MS"/>
              </a:rPr>
              <a:t>)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60" dirty="0">
                <a:latin typeface="Trebuchet MS"/>
                <a:cs typeface="Trebuchet MS"/>
              </a:rPr>
              <a:t>2/2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100%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1777" y="5443979"/>
            <a:ext cx="2348865" cy="508000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46355" rIns="0" bIns="0" rtlCol="0">
            <a:spAutoFit/>
          </a:bodyPr>
          <a:lstStyle/>
          <a:p>
            <a:pPr marL="90805" marR="641350">
              <a:lnSpc>
                <a:spcPts val="1610"/>
              </a:lnSpc>
              <a:spcBef>
                <a:spcPts val="365"/>
              </a:spcBef>
            </a:pPr>
            <a:r>
              <a:rPr sz="1400" spc="-95" dirty="0">
                <a:latin typeface="Trebuchet MS"/>
                <a:cs typeface="Trebuchet MS"/>
              </a:rPr>
              <a:t>FOIL’s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gain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(r</a:t>
            </a:r>
            <a:r>
              <a:rPr sz="1350" spc="-82" baseline="-12345" dirty="0">
                <a:latin typeface="Trebuchet MS"/>
                <a:cs typeface="Trebuchet MS"/>
              </a:rPr>
              <a:t>1</a:t>
            </a:r>
            <a:r>
              <a:rPr sz="1400" spc="-55" dirty="0">
                <a:latin typeface="Trebuchet MS"/>
                <a:cs typeface="Trebuchet MS"/>
              </a:rPr>
              <a:t>)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43.12 </a:t>
            </a:r>
            <a:r>
              <a:rPr sz="1400" spc="-95" dirty="0">
                <a:latin typeface="Trebuchet MS"/>
                <a:cs typeface="Trebuchet MS"/>
              </a:rPr>
              <a:t>FOIL’s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gain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(r</a:t>
            </a:r>
            <a:r>
              <a:rPr sz="1350" spc="-82" baseline="-12345" dirty="0">
                <a:latin typeface="Trebuchet MS"/>
                <a:cs typeface="Trebuchet MS"/>
              </a:rPr>
              <a:t>2</a:t>
            </a:r>
            <a:r>
              <a:rPr sz="1400" spc="-55" dirty="0">
                <a:latin typeface="Trebuchet MS"/>
                <a:cs typeface="Trebuchet MS"/>
              </a:rPr>
              <a:t>)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50" dirty="0">
                <a:latin typeface="Trebuchet MS"/>
                <a:cs typeface="Trebuchet MS"/>
              </a:rPr>
              <a:t> 2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2800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GENERATION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1745996"/>
            <a:ext cx="5526405" cy="19183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9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generate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rule</a:t>
            </a:r>
            <a:endParaRPr sz="180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spcBef>
                <a:spcPts val="840"/>
              </a:spcBef>
            </a:pPr>
            <a:r>
              <a:rPr sz="1800" b="1" spc="-60" dirty="0">
                <a:solidFill>
                  <a:srgbClr val="000066"/>
                </a:solidFill>
                <a:latin typeface="Verdana"/>
                <a:cs typeface="Verdana"/>
              </a:rPr>
              <a:t>while</a:t>
            </a:r>
            <a:r>
              <a:rPr sz="1800" spc="-60" dirty="0">
                <a:solidFill>
                  <a:srgbClr val="000066"/>
                </a:solidFill>
                <a:latin typeface="Trebuchet MS"/>
                <a:cs typeface="Trebuchet MS"/>
              </a:rPr>
              <a:t>(true)</a:t>
            </a:r>
            <a:endParaRPr sz="1800">
              <a:latin typeface="Trebuchet MS"/>
              <a:cs typeface="Trebuchet MS"/>
            </a:endParaRPr>
          </a:p>
          <a:p>
            <a:pPr marL="641985">
              <a:lnSpc>
                <a:spcPct val="100000"/>
              </a:lnSpc>
              <a:spcBef>
                <a:spcPts val="840"/>
              </a:spcBef>
            </a:pPr>
            <a:r>
              <a:rPr sz="1800" spc="-135" dirty="0">
                <a:solidFill>
                  <a:srgbClr val="000066"/>
                </a:solidFill>
                <a:latin typeface="Trebuchet MS"/>
                <a:cs typeface="Trebuchet MS"/>
              </a:rPr>
              <a:t>find</a:t>
            </a:r>
            <a:r>
              <a:rPr sz="1800" spc="-20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000066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000066"/>
                </a:solidFill>
                <a:latin typeface="Trebuchet MS"/>
                <a:cs typeface="Trebuchet MS"/>
              </a:rPr>
              <a:t>best</a:t>
            </a:r>
            <a:r>
              <a:rPr sz="1800" spc="-15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000066"/>
                </a:solidFill>
                <a:latin typeface="Trebuchet MS"/>
                <a:cs typeface="Trebuchet MS"/>
              </a:rPr>
              <a:t>predicate</a:t>
            </a:r>
            <a:r>
              <a:rPr sz="1800" spc="-10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800" i="1" spc="-50" dirty="0">
                <a:solidFill>
                  <a:srgbClr val="000066"/>
                </a:solidFill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641985">
              <a:lnSpc>
                <a:spcPct val="100000"/>
              </a:lnSpc>
              <a:spcBef>
                <a:spcPts val="745"/>
              </a:spcBef>
            </a:pPr>
            <a:r>
              <a:rPr sz="1800" b="1" spc="-190" dirty="0">
                <a:solidFill>
                  <a:srgbClr val="000066"/>
                </a:solidFill>
                <a:latin typeface="Verdana"/>
                <a:cs typeface="Verdana"/>
              </a:rPr>
              <a:t>if</a:t>
            </a:r>
            <a:r>
              <a:rPr sz="1800" b="1" spc="-10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00066"/>
                </a:solidFill>
                <a:latin typeface="Trebuchet MS"/>
                <a:cs typeface="Trebuchet MS"/>
              </a:rPr>
              <a:t>foil-</a:t>
            </a:r>
            <a:r>
              <a:rPr sz="1800" spc="-125" dirty="0">
                <a:solidFill>
                  <a:srgbClr val="000066"/>
                </a:solidFill>
                <a:latin typeface="Trebuchet MS"/>
                <a:cs typeface="Trebuchet MS"/>
              </a:rPr>
              <a:t>gain(</a:t>
            </a:r>
            <a:r>
              <a:rPr sz="1800" i="1" spc="-125" dirty="0">
                <a:solidFill>
                  <a:srgbClr val="000066"/>
                </a:solidFill>
                <a:latin typeface="Trebuchet MS"/>
                <a:cs typeface="Trebuchet MS"/>
              </a:rPr>
              <a:t>p</a:t>
            </a:r>
            <a:r>
              <a:rPr sz="1800" spc="-125" dirty="0">
                <a:solidFill>
                  <a:srgbClr val="000066"/>
                </a:solidFill>
                <a:latin typeface="Trebuchet MS"/>
                <a:cs typeface="Trebuchet MS"/>
              </a:rPr>
              <a:t>)</a:t>
            </a:r>
            <a:r>
              <a:rPr sz="1800" spc="-15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000066"/>
                </a:solidFill>
                <a:latin typeface="Trebuchet MS"/>
                <a:cs typeface="Trebuchet MS"/>
              </a:rPr>
              <a:t>&gt;</a:t>
            </a:r>
            <a:r>
              <a:rPr sz="1800" spc="-20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000066"/>
                </a:solidFill>
                <a:latin typeface="Trebuchet MS"/>
                <a:cs typeface="Trebuchet MS"/>
              </a:rPr>
              <a:t>threshold</a:t>
            </a:r>
            <a:r>
              <a:rPr sz="1800" spc="-20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800" b="1" spc="-210" dirty="0">
                <a:solidFill>
                  <a:srgbClr val="000066"/>
                </a:solidFill>
                <a:latin typeface="Verdana"/>
                <a:cs typeface="Verdana"/>
              </a:rPr>
              <a:t>then</a:t>
            </a:r>
            <a:r>
              <a:rPr sz="1800" b="1" spc="-9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000066"/>
                </a:solidFill>
                <a:latin typeface="Trebuchet MS"/>
                <a:cs typeface="Trebuchet MS"/>
              </a:rPr>
              <a:t>add</a:t>
            </a:r>
            <a:r>
              <a:rPr sz="1800" spc="-25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800" i="1" spc="-140" dirty="0">
                <a:solidFill>
                  <a:srgbClr val="000066"/>
                </a:solidFill>
                <a:latin typeface="Trebuchet MS"/>
                <a:cs typeface="Trebuchet MS"/>
              </a:rPr>
              <a:t>p</a:t>
            </a:r>
            <a:r>
              <a:rPr sz="1800" i="1" spc="-10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000066"/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rgbClr val="000066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000066"/>
                </a:solidFill>
                <a:latin typeface="Trebuchet MS"/>
                <a:cs typeface="Trebuchet MS"/>
              </a:rPr>
              <a:t>current</a:t>
            </a:r>
            <a:r>
              <a:rPr sz="1800" spc="-20" dirty="0">
                <a:solidFill>
                  <a:srgbClr val="000066"/>
                </a:solidFill>
                <a:latin typeface="Trebuchet MS"/>
                <a:cs typeface="Trebuchet MS"/>
              </a:rPr>
              <a:t> rule</a:t>
            </a:r>
            <a:endParaRPr sz="1800">
              <a:latin typeface="Trebuchet MS"/>
              <a:cs typeface="Trebuchet MS"/>
            </a:endParaRPr>
          </a:p>
          <a:p>
            <a:pPr marL="641985">
              <a:lnSpc>
                <a:spcPct val="100000"/>
              </a:lnSpc>
              <a:spcBef>
                <a:spcPts val="840"/>
              </a:spcBef>
            </a:pPr>
            <a:r>
              <a:rPr sz="1800" b="1" spc="-225" dirty="0">
                <a:solidFill>
                  <a:srgbClr val="000066"/>
                </a:solidFill>
                <a:latin typeface="Verdana"/>
                <a:cs typeface="Verdana"/>
              </a:rPr>
              <a:t>else</a:t>
            </a:r>
            <a:r>
              <a:rPr sz="1800" b="1" spc="-114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0066"/>
                </a:solidFill>
                <a:latin typeface="Trebuchet MS"/>
                <a:cs typeface="Trebuchet MS"/>
              </a:rPr>
              <a:t>break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7754" y="3465509"/>
            <a:ext cx="4177029" cy="2238375"/>
            <a:chOff x="2597754" y="3465509"/>
            <a:chExt cx="4177029" cy="2238375"/>
          </a:xfrm>
        </p:grpSpPr>
        <p:sp>
          <p:nvSpPr>
            <p:cNvPr id="5" name="object 5"/>
            <p:cNvSpPr/>
            <p:nvPr/>
          </p:nvSpPr>
          <p:spPr>
            <a:xfrm>
              <a:off x="2602517" y="3470272"/>
              <a:ext cx="1543050" cy="2228850"/>
            </a:xfrm>
            <a:custGeom>
              <a:avLst/>
              <a:gdLst/>
              <a:ahLst/>
              <a:cxnLst/>
              <a:rect l="l" t="t" r="r" b="b"/>
              <a:pathLst>
                <a:path w="1543050" h="2228850">
                  <a:moveTo>
                    <a:pt x="1543050" y="0"/>
                  </a:moveTo>
                  <a:lnTo>
                    <a:pt x="0" y="0"/>
                  </a:lnTo>
                  <a:lnTo>
                    <a:pt x="0" y="2228850"/>
                  </a:lnTo>
                  <a:lnTo>
                    <a:pt x="1543050" y="222885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2517" y="3470272"/>
              <a:ext cx="1543050" cy="2228850"/>
            </a:xfrm>
            <a:custGeom>
              <a:avLst/>
              <a:gdLst/>
              <a:ahLst/>
              <a:cxnLst/>
              <a:rect l="l" t="t" r="r" b="b"/>
              <a:pathLst>
                <a:path w="1543050" h="2228850">
                  <a:moveTo>
                    <a:pt x="0" y="0"/>
                  </a:moveTo>
                  <a:lnTo>
                    <a:pt x="1543050" y="0"/>
                  </a:lnTo>
                  <a:lnTo>
                    <a:pt x="1543050" y="2228850"/>
                  </a:lnTo>
                  <a:lnTo>
                    <a:pt x="0" y="22288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5567" y="3470272"/>
              <a:ext cx="2628900" cy="2228850"/>
            </a:xfrm>
            <a:custGeom>
              <a:avLst/>
              <a:gdLst/>
              <a:ahLst/>
              <a:cxnLst/>
              <a:rect l="l" t="t" r="r" b="b"/>
              <a:pathLst>
                <a:path w="2628900" h="2228850">
                  <a:moveTo>
                    <a:pt x="2628900" y="0"/>
                  </a:moveTo>
                  <a:lnTo>
                    <a:pt x="0" y="0"/>
                  </a:lnTo>
                  <a:lnTo>
                    <a:pt x="0" y="2228850"/>
                  </a:lnTo>
                  <a:lnTo>
                    <a:pt x="2628900" y="222885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45567" y="3470272"/>
            <a:ext cx="2628900" cy="2228850"/>
          </a:xfrm>
          <a:custGeom>
            <a:avLst/>
            <a:gdLst/>
            <a:ahLst/>
            <a:cxnLst/>
            <a:rect l="l" t="t" r="r" b="b"/>
            <a:pathLst>
              <a:path w="2628900" h="2228850">
                <a:moveTo>
                  <a:pt x="0" y="0"/>
                </a:moveTo>
                <a:lnTo>
                  <a:pt x="2628900" y="0"/>
                </a:lnTo>
                <a:lnTo>
                  <a:pt x="26289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67005" y="5204460"/>
            <a:ext cx="75882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FFFF00"/>
                </a:solidFill>
                <a:latin typeface="Arial MT"/>
                <a:cs typeface="Arial MT"/>
              </a:rPr>
              <a:t>Positive </a:t>
            </a:r>
            <a:r>
              <a:rPr sz="1400" spc="-40" dirty="0">
                <a:solidFill>
                  <a:srgbClr val="FFFF00"/>
                </a:solidFill>
                <a:latin typeface="Arial MT"/>
                <a:cs typeface="Arial MT"/>
              </a:rPr>
              <a:t>examples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8705" y="5204460"/>
            <a:ext cx="75882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FFFF00"/>
                </a:solidFill>
                <a:latin typeface="Arial MT"/>
                <a:cs typeface="Arial MT"/>
              </a:rPr>
              <a:t>Negative </a:t>
            </a:r>
            <a:r>
              <a:rPr sz="1400" spc="-40" dirty="0">
                <a:solidFill>
                  <a:srgbClr val="FFFF00"/>
                </a:solidFill>
                <a:latin typeface="Arial MT"/>
                <a:cs typeface="Arial MT"/>
              </a:rPr>
              <a:t>examples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54904" y="3522659"/>
            <a:ext cx="2524125" cy="1781175"/>
            <a:chOff x="2654904" y="3522659"/>
            <a:chExt cx="2524125" cy="1781175"/>
          </a:xfrm>
        </p:grpSpPr>
        <p:sp>
          <p:nvSpPr>
            <p:cNvPr id="12" name="object 12"/>
            <p:cNvSpPr/>
            <p:nvPr/>
          </p:nvSpPr>
          <p:spPr>
            <a:xfrm>
              <a:off x="2659667" y="3527422"/>
              <a:ext cx="2514600" cy="1771650"/>
            </a:xfrm>
            <a:custGeom>
              <a:avLst/>
              <a:gdLst/>
              <a:ahLst/>
              <a:cxnLst/>
              <a:rect l="l" t="t" r="r" b="b"/>
              <a:pathLst>
                <a:path w="2514600" h="1771650">
                  <a:moveTo>
                    <a:pt x="1257300" y="0"/>
                  </a:moveTo>
                  <a:lnTo>
                    <a:pt x="1201294" y="863"/>
                  </a:lnTo>
                  <a:lnTo>
                    <a:pt x="1145917" y="3428"/>
                  </a:lnTo>
                  <a:lnTo>
                    <a:pt x="1091217" y="7659"/>
                  </a:lnTo>
                  <a:lnTo>
                    <a:pt x="1037248" y="13521"/>
                  </a:lnTo>
                  <a:lnTo>
                    <a:pt x="984058" y="20977"/>
                  </a:lnTo>
                  <a:lnTo>
                    <a:pt x="931701" y="29991"/>
                  </a:lnTo>
                  <a:lnTo>
                    <a:pt x="880227" y="40527"/>
                  </a:lnTo>
                  <a:lnTo>
                    <a:pt x="829686" y="52549"/>
                  </a:lnTo>
                  <a:lnTo>
                    <a:pt x="780131" y="66022"/>
                  </a:lnTo>
                  <a:lnTo>
                    <a:pt x="731611" y="80908"/>
                  </a:lnTo>
                  <a:lnTo>
                    <a:pt x="684179" y="97173"/>
                  </a:lnTo>
                  <a:lnTo>
                    <a:pt x="637885" y="114780"/>
                  </a:lnTo>
                  <a:lnTo>
                    <a:pt x="592781" y="133693"/>
                  </a:lnTo>
                  <a:lnTo>
                    <a:pt x="548918" y="153876"/>
                  </a:lnTo>
                  <a:lnTo>
                    <a:pt x="506346" y="175293"/>
                  </a:lnTo>
                  <a:lnTo>
                    <a:pt x="465117" y="197908"/>
                  </a:lnTo>
                  <a:lnTo>
                    <a:pt x="425282" y="221686"/>
                  </a:lnTo>
                  <a:lnTo>
                    <a:pt x="386891" y="246589"/>
                  </a:lnTo>
                  <a:lnTo>
                    <a:pt x="349997" y="272583"/>
                  </a:lnTo>
                  <a:lnTo>
                    <a:pt x="314650" y="299630"/>
                  </a:lnTo>
                  <a:lnTo>
                    <a:pt x="280902" y="327696"/>
                  </a:lnTo>
                  <a:lnTo>
                    <a:pt x="248803" y="356744"/>
                  </a:lnTo>
                  <a:lnTo>
                    <a:pt x="218404" y="386738"/>
                  </a:lnTo>
                  <a:lnTo>
                    <a:pt x="189757" y="417642"/>
                  </a:lnTo>
                  <a:lnTo>
                    <a:pt x="162913" y="449420"/>
                  </a:lnTo>
                  <a:lnTo>
                    <a:pt x="137923" y="482036"/>
                  </a:lnTo>
                  <a:lnTo>
                    <a:pt x="114838" y="515454"/>
                  </a:lnTo>
                  <a:lnTo>
                    <a:pt x="93708" y="549638"/>
                  </a:lnTo>
                  <a:lnTo>
                    <a:pt x="74586" y="584552"/>
                  </a:lnTo>
                  <a:lnTo>
                    <a:pt x="57522" y="620160"/>
                  </a:lnTo>
                  <a:lnTo>
                    <a:pt x="42568" y="656426"/>
                  </a:lnTo>
                  <a:lnTo>
                    <a:pt x="29774" y="693314"/>
                  </a:lnTo>
                  <a:lnTo>
                    <a:pt x="19191" y="730788"/>
                  </a:lnTo>
                  <a:lnTo>
                    <a:pt x="10872" y="768812"/>
                  </a:lnTo>
                  <a:lnTo>
                    <a:pt x="4866" y="807350"/>
                  </a:lnTo>
                  <a:lnTo>
                    <a:pt x="1225" y="846366"/>
                  </a:lnTo>
                  <a:lnTo>
                    <a:pt x="0" y="885825"/>
                  </a:lnTo>
                  <a:lnTo>
                    <a:pt x="1225" y="925283"/>
                  </a:lnTo>
                  <a:lnTo>
                    <a:pt x="4866" y="964299"/>
                  </a:lnTo>
                  <a:lnTo>
                    <a:pt x="10872" y="1002837"/>
                  </a:lnTo>
                  <a:lnTo>
                    <a:pt x="19191" y="1040861"/>
                  </a:lnTo>
                  <a:lnTo>
                    <a:pt x="29774" y="1078335"/>
                  </a:lnTo>
                  <a:lnTo>
                    <a:pt x="42568" y="1115224"/>
                  </a:lnTo>
                  <a:lnTo>
                    <a:pt x="57522" y="1151490"/>
                  </a:lnTo>
                  <a:lnTo>
                    <a:pt x="74586" y="1187098"/>
                  </a:lnTo>
                  <a:lnTo>
                    <a:pt x="93708" y="1222012"/>
                  </a:lnTo>
                  <a:lnTo>
                    <a:pt x="114838" y="1256196"/>
                  </a:lnTo>
                  <a:lnTo>
                    <a:pt x="137923" y="1289614"/>
                  </a:lnTo>
                  <a:lnTo>
                    <a:pt x="162913" y="1322230"/>
                  </a:lnTo>
                  <a:lnTo>
                    <a:pt x="189757" y="1354008"/>
                  </a:lnTo>
                  <a:lnTo>
                    <a:pt x="218404" y="1384912"/>
                  </a:lnTo>
                  <a:lnTo>
                    <a:pt x="248803" y="1414906"/>
                  </a:lnTo>
                  <a:lnTo>
                    <a:pt x="280902" y="1443953"/>
                  </a:lnTo>
                  <a:lnTo>
                    <a:pt x="314650" y="1472019"/>
                  </a:lnTo>
                  <a:lnTo>
                    <a:pt x="349997" y="1499067"/>
                  </a:lnTo>
                  <a:lnTo>
                    <a:pt x="386891" y="1525060"/>
                  </a:lnTo>
                  <a:lnTo>
                    <a:pt x="425282" y="1549964"/>
                  </a:lnTo>
                  <a:lnTo>
                    <a:pt x="465117" y="1573741"/>
                  </a:lnTo>
                  <a:lnTo>
                    <a:pt x="506346" y="1596356"/>
                  </a:lnTo>
                  <a:lnTo>
                    <a:pt x="548918" y="1617774"/>
                  </a:lnTo>
                  <a:lnTo>
                    <a:pt x="592781" y="1637957"/>
                  </a:lnTo>
                  <a:lnTo>
                    <a:pt x="637885" y="1656869"/>
                  </a:lnTo>
                  <a:lnTo>
                    <a:pt x="684179" y="1674476"/>
                  </a:lnTo>
                  <a:lnTo>
                    <a:pt x="731611" y="1690741"/>
                  </a:lnTo>
                  <a:lnTo>
                    <a:pt x="780131" y="1705628"/>
                  </a:lnTo>
                  <a:lnTo>
                    <a:pt x="829686" y="1719100"/>
                  </a:lnTo>
                  <a:lnTo>
                    <a:pt x="880227" y="1731122"/>
                  </a:lnTo>
                  <a:lnTo>
                    <a:pt x="931701" y="1741658"/>
                  </a:lnTo>
                  <a:lnTo>
                    <a:pt x="984058" y="1750672"/>
                  </a:lnTo>
                  <a:lnTo>
                    <a:pt x="1037248" y="1758128"/>
                  </a:lnTo>
                  <a:lnTo>
                    <a:pt x="1091217" y="1763990"/>
                  </a:lnTo>
                  <a:lnTo>
                    <a:pt x="1145917" y="1768221"/>
                  </a:lnTo>
                  <a:lnTo>
                    <a:pt x="1201294" y="1770786"/>
                  </a:lnTo>
                  <a:lnTo>
                    <a:pt x="1257300" y="1771650"/>
                  </a:lnTo>
                  <a:lnTo>
                    <a:pt x="1313305" y="1770786"/>
                  </a:lnTo>
                  <a:lnTo>
                    <a:pt x="1368682" y="1768221"/>
                  </a:lnTo>
                  <a:lnTo>
                    <a:pt x="1423382" y="1763990"/>
                  </a:lnTo>
                  <a:lnTo>
                    <a:pt x="1477351" y="1758128"/>
                  </a:lnTo>
                  <a:lnTo>
                    <a:pt x="1530541" y="1750672"/>
                  </a:lnTo>
                  <a:lnTo>
                    <a:pt x="1582898" y="1741658"/>
                  </a:lnTo>
                  <a:lnTo>
                    <a:pt x="1634372" y="1731122"/>
                  </a:lnTo>
                  <a:lnTo>
                    <a:pt x="1684913" y="1719100"/>
                  </a:lnTo>
                  <a:lnTo>
                    <a:pt x="1734468" y="1705628"/>
                  </a:lnTo>
                  <a:lnTo>
                    <a:pt x="1782988" y="1690741"/>
                  </a:lnTo>
                  <a:lnTo>
                    <a:pt x="1830420" y="1674476"/>
                  </a:lnTo>
                  <a:lnTo>
                    <a:pt x="1876714" y="1656869"/>
                  </a:lnTo>
                  <a:lnTo>
                    <a:pt x="1921818" y="1637957"/>
                  </a:lnTo>
                  <a:lnTo>
                    <a:pt x="1965681" y="1617774"/>
                  </a:lnTo>
                  <a:lnTo>
                    <a:pt x="2008253" y="1596356"/>
                  </a:lnTo>
                  <a:lnTo>
                    <a:pt x="2049482" y="1573741"/>
                  </a:lnTo>
                  <a:lnTo>
                    <a:pt x="2089317" y="1549964"/>
                  </a:lnTo>
                  <a:lnTo>
                    <a:pt x="2127708" y="1525060"/>
                  </a:lnTo>
                  <a:lnTo>
                    <a:pt x="2164602" y="1499067"/>
                  </a:lnTo>
                  <a:lnTo>
                    <a:pt x="2199949" y="1472019"/>
                  </a:lnTo>
                  <a:lnTo>
                    <a:pt x="2233697" y="1443953"/>
                  </a:lnTo>
                  <a:lnTo>
                    <a:pt x="2265796" y="1414906"/>
                  </a:lnTo>
                  <a:lnTo>
                    <a:pt x="2296195" y="1384912"/>
                  </a:lnTo>
                  <a:lnTo>
                    <a:pt x="2324842" y="1354008"/>
                  </a:lnTo>
                  <a:lnTo>
                    <a:pt x="2351686" y="1322230"/>
                  </a:lnTo>
                  <a:lnTo>
                    <a:pt x="2376676" y="1289614"/>
                  </a:lnTo>
                  <a:lnTo>
                    <a:pt x="2399761" y="1256196"/>
                  </a:lnTo>
                  <a:lnTo>
                    <a:pt x="2420891" y="1222012"/>
                  </a:lnTo>
                  <a:lnTo>
                    <a:pt x="2440013" y="1187098"/>
                  </a:lnTo>
                  <a:lnTo>
                    <a:pt x="2457077" y="1151490"/>
                  </a:lnTo>
                  <a:lnTo>
                    <a:pt x="2472031" y="1115224"/>
                  </a:lnTo>
                  <a:lnTo>
                    <a:pt x="2484825" y="1078335"/>
                  </a:lnTo>
                  <a:lnTo>
                    <a:pt x="2495408" y="1040861"/>
                  </a:lnTo>
                  <a:lnTo>
                    <a:pt x="2503727" y="1002837"/>
                  </a:lnTo>
                  <a:lnTo>
                    <a:pt x="2509733" y="964299"/>
                  </a:lnTo>
                  <a:lnTo>
                    <a:pt x="2513374" y="925283"/>
                  </a:lnTo>
                  <a:lnTo>
                    <a:pt x="2514600" y="885825"/>
                  </a:lnTo>
                  <a:lnTo>
                    <a:pt x="2513374" y="846366"/>
                  </a:lnTo>
                  <a:lnTo>
                    <a:pt x="2509733" y="807350"/>
                  </a:lnTo>
                  <a:lnTo>
                    <a:pt x="2503727" y="768812"/>
                  </a:lnTo>
                  <a:lnTo>
                    <a:pt x="2495408" y="730788"/>
                  </a:lnTo>
                  <a:lnTo>
                    <a:pt x="2484825" y="693314"/>
                  </a:lnTo>
                  <a:lnTo>
                    <a:pt x="2472031" y="656426"/>
                  </a:lnTo>
                  <a:lnTo>
                    <a:pt x="2457077" y="620160"/>
                  </a:lnTo>
                  <a:lnTo>
                    <a:pt x="2440013" y="584552"/>
                  </a:lnTo>
                  <a:lnTo>
                    <a:pt x="2420891" y="549638"/>
                  </a:lnTo>
                  <a:lnTo>
                    <a:pt x="2399761" y="515454"/>
                  </a:lnTo>
                  <a:lnTo>
                    <a:pt x="2376676" y="482036"/>
                  </a:lnTo>
                  <a:lnTo>
                    <a:pt x="2351686" y="449420"/>
                  </a:lnTo>
                  <a:lnTo>
                    <a:pt x="2324842" y="417642"/>
                  </a:lnTo>
                  <a:lnTo>
                    <a:pt x="2296195" y="386738"/>
                  </a:lnTo>
                  <a:lnTo>
                    <a:pt x="2265796" y="356744"/>
                  </a:lnTo>
                  <a:lnTo>
                    <a:pt x="2233697" y="327696"/>
                  </a:lnTo>
                  <a:lnTo>
                    <a:pt x="2199949" y="299630"/>
                  </a:lnTo>
                  <a:lnTo>
                    <a:pt x="2164602" y="272583"/>
                  </a:lnTo>
                  <a:lnTo>
                    <a:pt x="2127708" y="246589"/>
                  </a:lnTo>
                  <a:lnTo>
                    <a:pt x="2089317" y="221686"/>
                  </a:lnTo>
                  <a:lnTo>
                    <a:pt x="2049482" y="197908"/>
                  </a:lnTo>
                  <a:lnTo>
                    <a:pt x="2008253" y="175293"/>
                  </a:lnTo>
                  <a:lnTo>
                    <a:pt x="1965681" y="153876"/>
                  </a:lnTo>
                  <a:lnTo>
                    <a:pt x="1921818" y="133693"/>
                  </a:lnTo>
                  <a:lnTo>
                    <a:pt x="1876714" y="114780"/>
                  </a:lnTo>
                  <a:lnTo>
                    <a:pt x="1830420" y="97173"/>
                  </a:lnTo>
                  <a:lnTo>
                    <a:pt x="1782988" y="80908"/>
                  </a:lnTo>
                  <a:lnTo>
                    <a:pt x="1734468" y="66022"/>
                  </a:lnTo>
                  <a:lnTo>
                    <a:pt x="1684913" y="52549"/>
                  </a:lnTo>
                  <a:lnTo>
                    <a:pt x="1634372" y="40527"/>
                  </a:lnTo>
                  <a:lnTo>
                    <a:pt x="1582898" y="29991"/>
                  </a:lnTo>
                  <a:lnTo>
                    <a:pt x="1530541" y="20977"/>
                  </a:lnTo>
                  <a:lnTo>
                    <a:pt x="1477351" y="13521"/>
                  </a:lnTo>
                  <a:lnTo>
                    <a:pt x="1423382" y="7659"/>
                  </a:lnTo>
                  <a:lnTo>
                    <a:pt x="1368682" y="3428"/>
                  </a:lnTo>
                  <a:lnTo>
                    <a:pt x="1313305" y="863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CC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9667" y="3527422"/>
              <a:ext cx="2514600" cy="1771650"/>
            </a:xfrm>
            <a:custGeom>
              <a:avLst/>
              <a:gdLst/>
              <a:ahLst/>
              <a:cxnLst/>
              <a:rect l="l" t="t" r="r" b="b"/>
              <a:pathLst>
                <a:path w="2514600" h="1771650">
                  <a:moveTo>
                    <a:pt x="0" y="885825"/>
                  </a:moveTo>
                  <a:lnTo>
                    <a:pt x="1225" y="846366"/>
                  </a:lnTo>
                  <a:lnTo>
                    <a:pt x="4866" y="807350"/>
                  </a:lnTo>
                  <a:lnTo>
                    <a:pt x="10872" y="768812"/>
                  </a:lnTo>
                  <a:lnTo>
                    <a:pt x="19191" y="730788"/>
                  </a:lnTo>
                  <a:lnTo>
                    <a:pt x="29774" y="693314"/>
                  </a:lnTo>
                  <a:lnTo>
                    <a:pt x="42568" y="656426"/>
                  </a:lnTo>
                  <a:lnTo>
                    <a:pt x="57522" y="620159"/>
                  </a:lnTo>
                  <a:lnTo>
                    <a:pt x="74586" y="584551"/>
                  </a:lnTo>
                  <a:lnTo>
                    <a:pt x="93708" y="549637"/>
                  </a:lnTo>
                  <a:lnTo>
                    <a:pt x="114838" y="515453"/>
                  </a:lnTo>
                  <a:lnTo>
                    <a:pt x="137923" y="482035"/>
                  </a:lnTo>
                  <a:lnTo>
                    <a:pt x="162913" y="449419"/>
                  </a:lnTo>
                  <a:lnTo>
                    <a:pt x="189757" y="417641"/>
                  </a:lnTo>
                  <a:lnTo>
                    <a:pt x="218404" y="386737"/>
                  </a:lnTo>
                  <a:lnTo>
                    <a:pt x="248803" y="356744"/>
                  </a:lnTo>
                  <a:lnTo>
                    <a:pt x="280902" y="327696"/>
                  </a:lnTo>
                  <a:lnTo>
                    <a:pt x="314650" y="299630"/>
                  </a:lnTo>
                  <a:lnTo>
                    <a:pt x="349997" y="272582"/>
                  </a:lnTo>
                  <a:lnTo>
                    <a:pt x="386891" y="246589"/>
                  </a:lnTo>
                  <a:lnTo>
                    <a:pt x="425282" y="221685"/>
                  </a:lnTo>
                  <a:lnTo>
                    <a:pt x="465117" y="197908"/>
                  </a:lnTo>
                  <a:lnTo>
                    <a:pt x="506346" y="175293"/>
                  </a:lnTo>
                  <a:lnTo>
                    <a:pt x="548918" y="153876"/>
                  </a:lnTo>
                  <a:lnTo>
                    <a:pt x="592781" y="133693"/>
                  </a:lnTo>
                  <a:lnTo>
                    <a:pt x="637886" y="114780"/>
                  </a:lnTo>
                  <a:lnTo>
                    <a:pt x="684179" y="97173"/>
                  </a:lnTo>
                  <a:lnTo>
                    <a:pt x="731611" y="80908"/>
                  </a:lnTo>
                  <a:lnTo>
                    <a:pt x="780131" y="66022"/>
                  </a:lnTo>
                  <a:lnTo>
                    <a:pt x="829686" y="52549"/>
                  </a:lnTo>
                  <a:lnTo>
                    <a:pt x="880227" y="40527"/>
                  </a:lnTo>
                  <a:lnTo>
                    <a:pt x="931701" y="29991"/>
                  </a:lnTo>
                  <a:lnTo>
                    <a:pt x="984059" y="20977"/>
                  </a:lnTo>
                  <a:lnTo>
                    <a:pt x="1037248" y="13521"/>
                  </a:lnTo>
                  <a:lnTo>
                    <a:pt x="1091217" y="7659"/>
                  </a:lnTo>
                  <a:lnTo>
                    <a:pt x="1145917" y="3428"/>
                  </a:lnTo>
                  <a:lnTo>
                    <a:pt x="1201294" y="863"/>
                  </a:lnTo>
                  <a:lnTo>
                    <a:pt x="1257300" y="0"/>
                  </a:lnTo>
                  <a:lnTo>
                    <a:pt x="1313305" y="863"/>
                  </a:lnTo>
                  <a:lnTo>
                    <a:pt x="1368682" y="3428"/>
                  </a:lnTo>
                  <a:lnTo>
                    <a:pt x="1423382" y="7659"/>
                  </a:lnTo>
                  <a:lnTo>
                    <a:pt x="1477351" y="13521"/>
                  </a:lnTo>
                  <a:lnTo>
                    <a:pt x="1530541" y="20977"/>
                  </a:lnTo>
                  <a:lnTo>
                    <a:pt x="1582898" y="29991"/>
                  </a:lnTo>
                  <a:lnTo>
                    <a:pt x="1634373" y="40527"/>
                  </a:lnTo>
                  <a:lnTo>
                    <a:pt x="1684913" y="52549"/>
                  </a:lnTo>
                  <a:lnTo>
                    <a:pt x="1734469" y="66022"/>
                  </a:lnTo>
                  <a:lnTo>
                    <a:pt x="1782988" y="80908"/>
                  </a:lnTo>
                  <a:lnTo>
                    <a:pt x="1830420" y="97173"/>
                  </a:lnTo>
                  <a:lnTo>
                    <a:pt x="1876714" y="114780"/>
                  </a:lnTo>
                  <a:lnTo>
                    <a:pt x="1921818" y="133693"/>
                  </a:lnTo>
                  <a:lnTo>
                    <a:pt x="1965681" y="153876"/>
                  </a:lnTo>
                  <a:lnTo>
                    <a:pt x="2008253" y="175293"/>
                  </a:lnTo>
                  <a:lnTo>
                    <a:pt x="2049482" y="197908"/>
                  </a:lnTo>
                  <a:lnTo>
                    <a:pt x="2089318" y="221685"/>
                  </a:lnTo>
                  <a:lnTo>
                    <a:pt x="2127708" y="246589"/>
                  </a:lnTo>
                  <a:lnTo>
                    <a:pt x="2164602" y="272582"/>
                  </a:lnTo>
                  <a:lnTo>
                    <a:pt x="2199949" y="299630"/>
                  </a:lnTo>
                  <a:lnTo>
                    <a:pt x="2233697" y="327696"/>
                  </a:lnTo>
                  <a:lnTo>
                    <a:pt x="2265796" y="356744"/>
                  </a:lnTo>
                  <a:lnTo>
                    <a:pt x="2296195" y="386737"/>
                  </a:lnTo>
                  <a:lnTo>
                    <a:pt x="2324842" y="417641"/>
                  </a:lnTo>
                  <a:lnTo>
                    <a:pt x="2351686" y="449419"/>
                  </a:lnTo>
                  <a:lnTo>
                    <a:pt x="2376676" y="482035"/>
                  </a:lnTo>
                  <a:lnTo>
                    <a:pt x="2399762" y="515453"/>
                  </a:lnTo>
                  <a:lnTo>
                    <a:pt x="2420891" y="549637"/>
                  </a:lnTo>
                  <a:lnTo>
                    <a:pt x="2440013" y="584551"/>
                  </a:lnTo>
                  <a:lnTo>
                    <a:pt x="2457077" y="620159"/>
                  </a:lnTo>
                  <a:lnTo>
                    <a:pt x="2472031" y="656426"/>
                  </a:lnTo>
                  <a:lnTo>
                    <a:pt x="2484825" y="693314"/>
                  </a:lnTo>
                  <a:lnTo>
                    <a:pt x="2495408" y="730788"/>
                  </a:lnTo>
                  <a:lnTo>
                    <a:pt x="2503728" y="768812"/>
                  </a:lnTo>
                  <a:lnTo>
                    <a:pt x="2509733" y="807350"/>
                  </a:lnTo>
                  <a:lnTo>
                    <a:pt x="2513375" y="846366"/>
                  </a:lnTo>
                  <a:lnTo>
                    <a:pt x="2514600" y="885825"/>
                  </a:lnTo>
                  <a:lnTo>
                    <a:pt x="2513375" y="925283"/>
                  </a:lnTo>
                  <a:lnTo>
                    <a:pt x="2509733" y="964299"/>
                  </a:lnTo>
                  <a:lnTo>
                    <a:pt x="2503728" y="1002837"/>
                  </a:lnTo>
                  <a:lnTo>
                    <a:pt x="2495408" y="1040861"/>
                  </a:lnTo>
                  <a:lnTo>
                    <a:pt x="2484825" y="1078335"/>
                  </a:lnTo>
                  <a:lnTo>
                    <a:pt x="2472031" y="1115223"/>
                  </a:lnTo>
                  <a:lnTo>
                    <a:pt x="2457077" y="1151490"/>
                  </a:lnTo>
                  <a:lnTo>
                    <a:pt x="2440013" y="1187098"/>
                  </a:lnTo>
                  <a:lnTo>
                    <a:pt x="2420891" y="1222012"/>
                  </a:lnTo>
                  <a:lnTo>
                    <a:pt x="2399762" y="1256196"/>
                  </a:lnTo>
                  <a:lnTo>
                    <a:pt x="2376676" y="1289614"/>
                  </a:lnTo>
                  <a:lnTo>
                    <a:pt x="2351686" y="1322230"/>
                  </a:lnTo>
                  <a:lnTo>
                    <a:pt x="2324842" y="1354008"/>
                  </a:lnTo>
                  <a:lnTo>
                    <a:pt x="2296195" y="1384912"/>
                  </a:lnTo>
                  <a:lnTo>
                    <a:pt x="2265796" y="1414906"/>
                  </a:lnTo>
                  <a:lnTo>
                    <a:pt x="2233697" y="1443953"/>
                  </a:lnTo>
                  <a:lnTo>
                    <a:pt x="2199949" y="1472019"/>
                  </a:lnTo>
                  <a:lnTo>
                    <a:pt x="2164602" y="1499067"/>
                  </a:lnTo>
                  <a:lnTo>
                    <a:pt x="2127708" y="1525060"/>
                  </a:lnTo>
                  <a:lnTo>
                    <a:pt x="2089318" y="1549964"/>
                  </a:lnTo>
                  <a:lnTo>
                    <a:pt x="2049482" y="1573741"/>
                  </a:lnTo>
                  <a:lnTo>
                    <a:pt x="2008253" y="1596356"/>
                  </a:lnTo>
                  <a:lnTo>
                    <a:pt x="1965681" y="1617774"/>
                  </a:lnTo>
                  <a:lnTo>
                    <a:pt x="1921818" y="1637957"/>
                  </a:lnTo>
                  <a:lnTo>
                    <a:pt x="1876714" y="1656869"/>
                  </a:lnTo>
                  <a:lnTo>
                    <a:pt x="1830420" y="1674476"/>
                  </a:lnTo>
                  <a:lnTo>
                    <a:pt x="1782988" y="1690741"/>
                  </a:lnTo>
                  <a:lnTo>
                    <a:pt x="1734469" y="1705628"/>
                  </a:lnTo>
                  <a:lnTo>
                    <a:pt x="1684913" y="1719100"/>
                  </a:lnTo>
                  <a:lnTo>
                    <a:pt x="1634373" y="1731122"/>
                  </a:lnTo>
                  <a:lnTo>
                    <a:pt x="1582898" y="1741658"/>
                  </a:lnTo>
                  <a:lnTo>
                    <a:pt x="1530541" y="1750672"/>
                  </a:lnTo>
                  <a:lnTo>
                    <a:pt x="1477351" y="1758128"/>
                  </a:lnTo>
                  <a:lnTo>
                    <a:pt x="1423382" y="1763990"/>
                  </a:lnTo>
                  <a:lnTo>
                    <a:pt x="1368682" y="1768221"/>
                  </a:lnTo>
                  <a:lnTo>
                    <a:pt x="1313305" y="1770786"/>
                  </a:lnTo>
                  <a:lnTo>
                    <a:pt x="1257300" y="1771650"/>
                  </a:lnTo>
                  <a:lnTo>
                    <a:pt x="1201294" y="1770786"/>
                  </a:lnTo>
                  <a:lnTo>
                    <a:pt x="1145917" y="1768221"/>
                  </a:lnTo>
                  <a:lnTo>
                    <a:pt x="1091217" y="1763990"/>
                  </a:lnTo>
                  <a:lnTo>
                    <a:pt x="1037248" y="1758128"/>
                  </a:lnTo>
                  <a:lnTo>
                    <a:pt x="984059" y="1750672"/>
                  </a:lnTo>
                  <a:lnTo>
                    <a:pt x="931701" y="1741658"/>
                  </a:lnTo>
                  <a:lnTo>
                    <a:pt x="880227" y="1731122"/>
                  </a:lnTo>
                  <a:lnTo>
                    <a:pt x="829686" y="1719100"/>
                  </a:lnTo>
                  <a:lnTo>
                    <a:pt x="780131" y="1705628"/>
                  </a:lnTo>
                  <a:lnTo>
                    <a:pt x="731611" y="1690741"/>
                  </a:lnTo>
                  <a:lnTo>
                    <a:pt x="684179" y="1674476"/>
                  </a:lnTo>
                  <a:lnTo>
                    <a:pt x="637886" y="1656869"/>
                  </a:lnTo>
                  <a:lnTo>
                    <a:pt x="592781" y="1637957"/>
                  </a:lnTo>
                  <a:lnTo>
                    <a:pt x="548918" y="1617774"/>
                  </a:lnTo>
                  <a:lnTo>
                    <a:pt x="506346" y="1596356"/>
                  </a:lnTo>
                  <a:lnTo>
                    <a:pt x="465117" y="1573741"/>
                  </a:lnTo>
                  <a:lnTo>
                    <a:pt x="425282" y="1549964"/>
                  </a:lnTo>
                  <a:lnTo>
                    <a:pt x="386891" y="1525060"/>
                  </a:lnTo>
                  <a:lnTo>
                    <a:pt x="349997" y="1499067"/>
                  </a:lnTo>
                  <a:lnTo>
                    <a:pt x="314650" y="1472019"/>
                  </a:lnTo>
                  <a:lnTo>
                    <a:pt x="280902" y="1443953"/>
                  </a:lnTo>
                  <a:lnTo>
                    <a:pt x="248803" y="1414906"/>
                  </a:lnTo>
                  <a:lnTo>
                    <a:pt x="218404" y="1384912"/>
                  </a:lnTo>
                  <a:lnTo>
                    <a:pt x="189757" y="1354008"/>
                  </a:lnTo>
                  <a:lnTo>
                    <a:pt x="162913" y="1322230"/>
                  </a:lnTo>
                  <a:lnTo>
                    <a:pt x="137923" y="1289614"/>
                  </a:lnTo>
                  <a:lnTo>
                    <a:pt x="114838" y="1256196"/>
                  </a:lnTo>
                  <a:lnTo>
                    <a:pt x="93708" y="1222012"/>
                  </a:lnTo>
                  <a:lnTo>
                    <a:pt x="74586" y="1187098"/>
                  </a:lnTo>
                  <a:lnTo>
                    <a:pt x="57522" y="1151490"/>
                  </a:lnTo>
                  <a:lnTo>
                    <a:pt x="42568" y="1115223"/>
                  </a:lnTo>
                  <a:lnTo>
                    <a:pt x="29774" y="1078335"/>
                  </a:lnTo>
                  <a:lnTo>
                    <a:pt x="19191" y="1040861"/>
                  </a:lnTo>
                  <a:lnTo>
                    <a:pt x="10872" y="1002837"/>
                  </a:lnTo>
                  <a:lnTo>
                    <a:pt x="4866" y="964299"/>
                  </a:lnTo>
                  <a:lnTo>
                    <a:pt x="1225" y="925283"/>
                  </a:lnTo>
                  <a:lnTo>
                    <a:pt x="0" y="885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01860" y="4283964"/>
            <a:ext cx="430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5" dirty="0">
                <a:latin typeface="Arial"/>
                <a:cs typeface="Arial"/>
              </a:rPr>
              <a:t>A3</a:t>
            </a:r>
            <a:r>
              <a:rPr sz="1400" spc="-25" dirty="0">
                <a:latin typeface="Arial MT"/>
                <a:cs typeface="Arial MT"/>
              </a:rPr>
              <a:t>=1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69204" y="3579809"/>
            <a:ext cx="1781175" cy="1438275"/>
            <a:chOff x="2769204" y="3579809"/>
            <a:chExt cx="1781175" cy="1438275"/>
          </a:xfrm>
        </p:grpSpPr>
        <p:sp>
          <p:nvSpPr>
            <p:cNvPr id="16" name="object 16"/>
            <p:cNvSpPr/>
            <p:nvPr/>
          </p:nvSpPr>
          <p:spPr>
            <a:xfrm>
              <a:off x="2773967" y="3584572"/>
              <a:ext cx="1771650" cy="1428750"/>
            </a:xfrm>
            <a:custGeom>
              <a:avLst/>
              <a:gdLst/>
              <a:ahLst/>
              <a:cxnLst/>
              <a:rect l="l" t="t" r="r" b="b"/>
              <a:pathLst>
                <a:path w="1771650" h="1428750">
                  <a:moveTo>
                    <a:pt x="885825" y="0"/>
                  </a:moveTo>
                  <a:lnTo>
                    <a:pt x="831862" y="1303"/>
                  </a:lnTo>
                  <a:lnTo>
                    <a:pt x="778755" y="5165"/>
                  </a:lnTo>
                  <a:lnTo>
                    <a:pt x="726596" y="11509"/>
                  </a:lnTo>
                  <a:lnTo>
                    <a:pt x="675477" y="20262"/>
                  </a:lnTo>
                  <a:lnTo>
                    <a:pt x="625491" y="31348"/>
                  </a:lnTo>
                  <a:lnTo>
                    <a:pt x="576731" y="44693"/>
                  </a:lnTo>
                  <a:lnTo>
                    <a:pt x="529289" y="60222"/>
                  </a:lnTo>
                  <a:lnTo>
                    <a:pt x="483259" y="77860"/>
                  </a:lnTo>
                  <a:lnTo>
                    <a:pt x="438731" y="97533"/>
                  </a:lnTo>
                  <a:lnTo>
                    <a:pt x="395801" y="119165"/>
                  </a:lnTo>
                  <a:lnTo>
                    <a:pt x="354559" y="142683"/>
                  </a:lnTo>
                  <a:lnTo>
                    <a:pt x="315099" y="168012"/>
                  </a:lnTo>
                  <a:lnTo>
                    <a:pt x="277513" y="195076"/>
                  </a:lnTo>
                  <a:lnTo>
                    <a:pt x="241894" y="223801"/>
                  </a:lnTo>
                  <a:lnTo>
                    <a:pt x="208334" y="254112"/>
                  </a:lnTo>
                  <a:lnTo>
                    <a:pt x="176927" y="285935"/>
                  </a:lnTo>
                  <a:lnTo>
                    <a:pt x="147765" y="319194"/>
                  </a:lnTo>
                  <a:lnTo>
                    <a:pt x="120940" y="353816"/>
                  </a:lnTo>
                  <a:lnTo>
                    <a:pt x="96546" y="389725"/>
                  </a:lnTo>
                  <a:lnTo>
                    <a:pt x="74675" y="426846"/>
                  </a:lnTo>
                  <a:lnTo>
                    <a:pt x="55419" y="465106"/>
                  </a:lnTo>
                  <a:lnTo>
                    <a:pt x="38871" y="504429"/>
                  </a:lnTo>
                  <a:lnTo>
                    <a:pt x="25125" y="544740"/>
                  </a:lnTo>
                  <a:lnTo>
                    <a:pt x="14271" y="585965"/>
                  </a:lnTo>
                  <a:lnTo>
                    <a:pt x="6404" y="628029"/>
                  </a:lnTo>
                  <a:lnTo>
                    <a:pt x="1616" y="670857"/>
                  </a:lnTo>
                  <a:lnTo>
                    <a:pt x="0" y="714375"/>
                  </a:lnTo>
                  <a:lnTo>
                    <a:pt x="1616" y="757892"/>
                  </a:lnTo>
                  <a:lnTo>
                    <a:pt x="6404" y="800720"/>
                  </a:lnTo>
                  <a:lnTo>
                    <a:pt x="14271" y="842784"/>
                  </a:lnTo>
                  <a:lnTo>
                    <a:pt x="25125" y="884009"/>
                  </a:lnTo>
                  <a:lnTo>
                    <a:pt x="38871" y="924320"/>
                  </a:lnTo>
                  <a:lnTo>
                    <a:pt x="55419" y="963643"/>
                  </a:lnTo>
                  <a:lnTo>
                    <a:pt x="74675" y="1001903"/>
                  </a:lnTo>
                  <a:lnTo>
                    <a:pt x="96546" y="1039024"/>
                  </a:lnTo>
                  <a:lnTo>
                    <a:pt x="120940" y="1074933"/>
                  </a:lnTo>
                  <a:lnTo>
                    <a:pt x="147765" y="1109555"/>
                  </a:lnTo>
                  <a:lnTo>
                    <a:pt x="176927" y="1142814"/>
                  </a:lnTo>
                  <a:lnTo>
                    <a:pt x="208334" y="1174637"/>
                  </a:lnTo>
                  <a:lnTo>
                    <a:pt x="241894" y="1204948"/>
                  </a:lnTo>
                  <a:lnTo>
                    <a:pt x="277513" y="1233673"/>
                  </a:lnTo>
                  <a:lnTo>
                    <a:pt x="315099" y="1260737"/>
                  </a:lnTo>
                  <a:lnTo>
                    <a:pt x="354559" y="1286066"/>
                  </a:lnTo>
                  <a:lnTo>
                    <a:pt x="395801" y="1309584"/>
                  </a:lnTo>
                  <a:lnTo>
                    <a:pt x="438731" y="1331216"/>
                  </a:lnTo>
                  <a:lnTo>
                    <a:pt x="483259" y="1350889"/>
                  </a:lnTo>
                  <a:lnTo>
                    <a:pt x="529289" y="1368527"/>
                  </a:lnTo>
                  <a:lnTo>
                    <a:pt x="576731" y="1384056"/>
                  </a:lnTo>
                  <a:lnTo>
                    <a:pt x="625491" y="1397401"/>
                  </a:lnTo>
                  <a:lnTo>
                    <a:pt x="675477" y="1408487"/>
                  </a:lnTo>
                  <a:lnTo>
                    <a:pt x="726596" y="1417240"/>
                  </a:lnTo>
                  <a:lnTo>
                    <a:pt x="778755" y="1423584"/>
                  </a:lnTo>
                  <a:lnTo>
                    <a:pt x="831862" y="1427446"/>
                  </a:lnTo>
                  <a:lnTo>
                    <a:pt x="885825" y="1428750"/>
                  </a:lnTo>
                  <a:lnTo>
                    <a:pt x="939787" y="1427446"/>
                  </a:lnTo>
                  <a:lnTo>
                    <a:pt x="992894" y="1423584"/>
                  </a:lnTo>
                  <a:lnTo>
                    <a:pt x="1045053" y="1417240"/>
                  </a:lnTo>
                  <a:lnTo>
                    <a:pt x="1096172" y="1408487"/>
                  </a:lnTo>
                  <a:lnTo>
                    <a:pt x="1146158" y="1397401"/>
                  </a:lnTo>
                  <a:lnTo>
                    <a:pt x="1194918" y="1384056"/>
                  </a:lnTo>
                  <a:lnTo>
                    <a:pt x="1242360" y="1368527"/>
                  </a:lnTo>
                  <a:lnTo>
                    <a:pt x="1288390" y="1350889"/>
                  </a:lnTo>
                  <a:lnTo>
                    <a:pt x="1332918" y="1331216"/>
                  </a:lnTo>
                  <a:lnTo>
                    <a:pt x="1375848" y="1309584"/>
                  </a:lnTo>
                  <a:lnTo>
                    <a:pt x="1417090" y="1286066"/>
                  </a:lnTo>
                  <a:lnTo>
                    <a:pt x="1456550" y="1260737"/>
                  </a:lnTo>
                  <a:lnTo>
                    <a:pt x="1494136" y="1233673"/>
                  </a:lnTo>
                  <a:lnTo>
                    <a:pt x="1529755" y="1204948"/>
                  </a:lnTo>
                  <a:lnTo>
                    <a:pt x="1563315" y="1174637"/>
                  </a:lnTo>
                  <a:lnTo>
                    <a:pt x="1594722" y="1142814"/>
                  </a:lnTo>
                  <a:lnTo>
                    <a:pt x="1623884" y="1109555"/>
                  </a:lnTo>
                  <a:lnTo>
                    <a:pt x="1650709" y="1074933"/>
                  </a:lnTo>
                  <a:lnTo>
                    <a:pt x="1675103" y="1039024"/>
                  </a:lnTo>
                  <a:lnTo>
                    <a:pt x="1696974" y="1001903"/>
                  </a:lnTo>
                  <a:lnTo>
                    <a:pt x="1716230" y="963643"/>
                  </a:lnTo>
                  <a:lnTo>
                    <a:pt x="1732778" y="924320"/>
                  </a:lnTo>
                  <a:lnTo>
                    <a:pt x="1746524" y="884009"/>
                  </a:lnTo>
                  <a:lnTo>
                    <a:pt x="1757378" y="842784"/>
                  </a:lnTo>
                  <a:lnTo>
                    <a:pt x="1765245" y="800720"/>
                  </a:lnTo>
                  <a:lnTo>
                    <a:pt x="1770033" y="757892"/>
                  </a:lnTo>
                  <a:lnTo>
                    <a:pt x="1771650" y="714375"/>
                  </a:lnTo>
                  <a:lnTo>
                    <a:pt x="1770033" y="670857"/>
                  </a:lnTo>
                  <a:lnTo>
                    <a:pt x="1765245" y="628029"/>
                  </a:lnTo>
                  <a:lnTo>
                    <a:pt x="1757378" y="585965"/>
                  </a:lnTo>
                  <a:lnTo>
                    <a:pt x="1746524" y="544740"/>
                  </a:lnTo>
                  <a:lnTo>
                    <a:pt x="1732778" y="504429"/>
                  </a:lnTo>
                  <a:lnTo>
                    <a:pt x="1716230" y="465106"/>
                  </a:lnTo>
                  <a:lnTo>
                    <a:pt x="1696974" y="426846"/>
                  </a:lnTo>
                  <a:lnTo>
                    <a:pt x="1675103" y="389725"/>
                  </a:lnTo>
                  <a:lnTo>
                    <a:pt x="1650709" y="353816"/>
                  </a:lnTo>
                  <a:lnTo>
                    <a:pt x="1623884" y="319194"/>
                  </a:lnTo>
                  <a:lnTo>
                    <a:pt x="1594722" y="285935"/>
                  </a:lnTo>
                  <a:lnTo>
                    <a:pt x="1563315" y="254112"/>
                  </a:lnTo>
                  <a:lnTo>
                    <a:pt x="1529755" y="223801"/>
                  </a:lnTo>
                  <a:lnTo>
                    <a:pt x="1494136" y="195076"/>
                  </a:lnTo>
                  <a:lnTo>
                    <a:pt x="1456550" y="168012"/>
                  </a:lnTo>
                  <a:lnTo>
                    <a:pt x="1417090" y="142683"/>
                  </a:lnTo>
                  <a:lnTo>
                    <a:pt x="1375848" y="119165"/>
                  </a:lnTo>
                  <a:lnTo>
                    <a:pt x="1332918" y="97533"/>
                  </a:lnTo>
                  <a:lnTo>
                    <a:pt x="1288390" y="77860"/>
                  </a:lnTo>
                  <a:lnTo>
                    <a:pt x="1242360" y="60222"/>
                  </a:lnTo>
                  <a:lnTo>
                    <a:pt x="1194918" y="44693"/>
                  </a:lnTo>
                  <a:lnTo>
                    <a:pt x="1146158" y="31348"/>
                  </a:lnTo>
                  <a:lnTo>
                    <a:pt x="1096172" y="20262"/>
                  </a:lnTo>
                  <a:lnTo>
                    <a:pt x="1045053" y="11509"/>
                  </a:lnTo>
                  <a:lnTo>
                    <a:pt x="992894" y="5165"/>
                  </a:lnTo>
                  <a:lnTo>
                    <a:pt x="939787" y="1303"/>
                  </a:lnTo>
                  <a:lnTo>
                    <a:pt x="885825" y="0"/>
                  </a:lnTo>
                  <a:close/>
                </a:path>
              </a:pathLst>
            </a:custGeom>
            <a:solidFill>
              <a:srgbClr val="00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967" y="3584572"/>
              <a:ext cx="1771650" cy="1428750"/>
            </a:xfrm>
            <a:custGeom>
              <a:avLst/>
              <a:gdLst/>
              <a:ahLst/>
              <a:cxnLst/>
              <a:rect l="l" t="t" r="r" b="b"/>
              <a:pathLst>
                <a:path w="1771650" h="1428750">
                  <a:moveTo>
                    <a:pt x="0" y="714375"/>
                  </a:moveTo>
                  <a:lnTo>
                    <a:pt x="1616" y="670857"/>
                  </a:lnTo>
                  <a:lnTo>
                    <a:pt x="6404" y="628029"/>
                  </a:lnTo>
                  <a:lnTo>
                    <a:pt x="14271" y="585965"/>
                  </a:lnTo>
                  <a:lnTo>
                    <a:pt x="25125" y="544740"/>
                  </a:lnTo>
                  <a:lnTo>
                    <a:pt x="38871" y="504429"/>
                  </a:lnTo>
                  <a:lnTo>
                    <a:pt x="55419" y="465106"/>
                  </a:lnTo>
                  <a:lnTo>
                    <a:pt x="74675" y="426846"/>
                  </a:lnTo>
                  <a:lnTo>
                    <a:pt x="96546" y="389725"/>
                  </a:lnTo>
                  <a:lnTo>
                    <a:pt x="120941" y="353816"/>
                  </a:lnTo>
                  <a:lnTo>
                    <a:pt x="147765" y="319194"/>
                  </a:lnTo>
                  <a:lnTo>
                    <a:pt x="176927" y="285935"/>
                  </a:lnTo>
                  <a:lnTo>
                    <a:pt x="208334" y="254112"/>
                  </a:lnTo>
                  <a:lnTo>
                    <a:pt x="241894" y="223801"/>
                  </a:lnTo>
                  <a:lnTo>
                    <a:pt x="277513" y="195076"/>
                  </a:lnTo>
                  <a:lnTo>
                    <a:pt x="315099" y="168012"/>
                  </a:lnTo>
                  <a:lnTo>
                    <a:pt x="354559" y="142683"/>
                  </a:lnTo>
                  <a:lnTo>
                    <a:pt x="395801" y="119165"/>
                  </a:lnTo>
                  <a:lnTo>
                    <a:pt x="438732" y="97533"/>
                  </a:lnTo>
                  <a:lnTo>
                    <a:pt x="483259" y="77860"/>
                  </a:lnTo>
                  <a:lnTo>
                    <a:pt x="529290" y="60222"/>
                  </a:lnTo>
                  <a:lnTo>
                    <a:pt x="576731" y="44693"/>
                  </a:lnTo>
                  <a:lnTo>
                    <a:pt x="625492" y="31348"/>
                  </a:lnTo>
                  <a:lnTo>
                    <a:pt x="675477" y="20262"/>
                  </a:lnTo>
                  <a:lnTo>
                    <a:pt x="726596" y="11509"/>
                  </a:lnTo>
                  <a:lnTo>
                    <a:pt x="778756" y="5165"/>
                  </a:lnTo>
                  <a:lnTo>
                    <a:pt x="831863" y="1303"/>
                  </a:lnTo>
                  <a:lnTo>
                    <a:pt x="885825" y="0"/>
                  </a:lnTo>
                  <a:lnTo>
                    <a:pt x="939787" y="1303"/>
                  </a:lnTo>
                  <a:lnTo>
                    <a:pt x="992894" y="5165"/>
                  </a:lnTo>
                  <a:lnTo>
                    <a:pt x="1045053" y="11509"/>
                  </a:lnTo>
                  <a:lnTo>
                    <a:pt x="1096172" y="20262"/>
                  </a:lnTo>
                  <a:lnTo>
                    <a:pt x="1146158" y="31348"/>
                  </a:lnTo>
                  <a:lnTo>
                    <a:pt x="1194918" y="44693"/>
                  </a:lnTo>
                  <a:lnTo>
                    <a:pt x="1242360" y="60222"/>
                  </a:lnTo>
                  <a:lnTo>
                    <a:pt x="1288390" y="77860"/>
                  </a:lnTo>
                  <a:lnTo>
                    <a:pt x="1332918" y="97533"/>
                  </a:lnTo>
                  <a:lnTo>
                    <a:pt x="1375848" y="119165"/>
                  </a:lnTo>
                  <a:lnTo>
                    <a:pt x="1417090" y="142683"/>
                  </a:lnTo>
                  <a:lnTo>
                    <a:pt x="1456550" y="168012"/>
                  </a:lnTo>
                  <a:lnTo>
                    <a:pt x="1494136" y="195076"/>
                  </a:lnTo>
                  <a:lnTo>
                    <a:pt x="1529755" y="223801"/>
                  </a:lnTo>
                  <a:lnTo>
                    <a:pt x="1563315" y="254112"/>
                  </a:lnTo>
                  <a:lnTo>
                    <a:pt x="1594722" y="285935"/>
                  </a:lnTo>
                  <a:lnTo>
                    <a:pt x="1623884" y="319194"/>
                  </a:lnTo>
                  <a:lnTo>
                    <a:pt x="1650709" y="353816"/>
                  </a:lnTo>
                  <a:lnTo>
                    <a:pt x="1675103" y="389725"/>
                  </a:lnTo>
                  <a:lnTo>
                    <a:pt x="1696974" y="426846"/>
                  </a:lnTo>
                  <a:lnTo>
                    <a:pt x="1716230" y="465106"/>
                  </a:lnTo>
                  <a:lnTo>
                    <a:pt x="1732778" y="504429"/>
                  </a:lnTo>
                  <a:lnTo>
                    <a:pt x="1746524" y="544740"/>
                  </a:lnTo>
                  <a:lnTo>
                    <a:pt x="1757378" y="585965"/>
                  </a:lnTo>
                  <a:lnTo>
                    <a:pt x="1765245" y="628029"/>
                  </a:lnTo>
                  <a:lnTo>
                    <a:pt x="1770033" y="670857"/>
                  </a:lnTo>
                  <a:lnTo>
                    <a:pt x="1771650" y="714375"/>
                  </a:lnTo>
                  <a:lnTo>
                    <a:pt x="1770033" y="757892"/>
                  </a:lnTo>
                  <a:lnTo>
                    <a:pt x="1765245" y="800720"/>
                  </a:lnTo>
                  <a:lnTo>
                    <a:pt x="1757378" y="842784"/>
                  </a:lnTo>
                  <a:lnTo>
                    <a:pt x="1746524" y="884009"/>
                  </a:lnTo>
                  <a:lnTo>
                    <a:pt x="1732778" y="924320"/>
                  </a:lnTo>
                  <a:lnTo>
                    <a:pt x="1716230" y="963643"/>
                  </a:lnTo>
                  <a:lnTo>
                    <a:pt x="1696974" y="1001902"/>
                  </a:lnTo>
                  <a:lnTo>
                    <a:pt x="1675103" y="1039024"/>
                  </a:lnTo>
                  <a:lnTo>
                    <a:pt x="1650709" y="1074933"/>
                  </a:lnTo>
                  <a:lnTo>
                    <a:pt x="1623884" y="1109555"/>
                  </a:lnTo>
                  <a:lnTo>
                    <a:pt x="1594722" y="1142814"/>
                  </a:lnTo>
                  <a:lnTo>
                    <a:pt x="1563315" y="1174637"/>
                  </a:lnTo>
                  <a:lnTo>
                    <a:pt x="1529755" y="1204948"/>
                  </a:lnTo>
                  <a:lnTo>
                    <a:pt x="1494136" y="1233673"/>
                  </a:lnTo>
                  <a:lnTo>
                    <a:pt x="1456550" y="1260737"/>
                  </a:lnTo>
                  <a:lnTo>
                    <a:pt x="1417090" y="1286066"/>
                  </a:lnTo>
                  <a:lnTo>
                    <a:pt x="1375848" y="1309584"/>
                  </a:lnTo>
                  <a:lnTo>
                    <a:pt x="1332918" y="1331216"/>
                  </a:lnTo>
                  <a:lnTo>
                    <a:pt x="1288390" y="1350889"/>
                  </a:lnTo>
                  <a:lnTo>
                    <a:pt x="1242360" y="1368527"/>
                  </a:lnTo>
                  <a:lnTo>
                    <a:pt x="1194918" y="1384056"/>
                  </a:lnTo>
                  <a:lnTo>
                    <a:pt x="1146158" y="1397401"/>
                  </a:lnTo>
                  <a:lnTo>
                    <a:pt x="1096172" y="1408487"/>
                  </a:lnTo>
                  <a:lnTo>
                    <a:pt x="1045053" y="1417240"/>
                  </a:lnTo>
                  <a:lnTo>
                    <a:pt x="992894" y="1423584"/>
                  </a:lnTo>
                  <a:lnTo>
                    <a:pt x="939787" y="1427446"/>
                  </a:lnTo>
                  <a:lnTo>
                    <a:pt x="885825" y="1428750"/>
                  </a:lnTo>
                  <a:lnTo>
                    <a:pt x="831863" y="1427446"/>
                  </a:lnTo>
                  <a:lnTo>
                    <a:pt x="778756" y="1423584"/>
                  </a:lnTo>
                  <a:lnTo>
                    <a:pt x="726596" y="1417240"/>
                  </a:lnTo>
                  <a:lnTo>
                    <a:pt x="675477" y="1408487"/>
                  </a:lnTo>
                  <a:lnTo>
                    <a:pt x="625492" y="1397401"/>
                  </a:lnTo>
                  <a:lnTo>
                    <a:pt x="576731" y="1384056"/>
                  </a:lnTo>
                  <a:lnTo>
                    <a:pt x="529290" y="1368527"/>
                  </a:lnTo>
                  <a:lnTo>
                    <a:pt x="483259" y="1350889"/>
                  </a:lnTo>
                  <a:lnTo>
                    <a:pt x="438732" y="1331216"/>
                  </a:lnTo>
                  <a:lnTo>
                    <a:pt x="395801" y="1309584"/>
                  </a:lnTo>
                  <a:lnTo>
                    <a:pt x="354559" y="1286066"/>
                  </a:lnTo>
                  <a:lnTo>
                    <a:pt x="315099" y="1260737"/>
                  </a:lnTo>
                  <a:lnTo>
                    <a:pt x="277513" y="1233673"/>
                  </a:lnTo>
                  <a:lnTo>
                    <a:pt x="241894" y="1204948"/>
                  </a:lnTo>
                  <a:lnTo>
                    <a:pt x="208334" y="1174637"/>
                  </a:lnTo>
                  <a:lnTo>
                    <a:pt x="176927" y="1142814"/>
                  </a:lnTo>
                  <a:lnTo>
                    <a:pt x="147765" y="1109555"/>
                  </a:lnTo>
                  <a:lnTo>
                    <a:pt x="120941" y="1074933"/>
                  </a:lnTo>
                  <a:lnTo>
                    <a:pt x="96546" y="1039024"/>
                  </a:lnTo>
                  <a:lnTo>
                    <a:pt x="74675" y="1001902"/>
                  </a:lnTo>
                  <a:lnTo>
                    <a:pt x="55419" y="963643"/>
                  </a:lnTo>
                  <a:lnTo>
                    <a:pt x="38871" y="924320"/>
                  </a:lnTo>
                  <a:lnTo>
                    <a:pt x="25125" y="884009"/>
                  </a:lnTo>
                  <a:lnTo>
                    <a:pt x="14271" y="842784"/>
                  </a:lnTo>
                  <a:lnTo>
                    <a:pt x="6404" y="800720"/>
                  </a:lnTo>
                  <a:lnTo>
                    <a:pt x="1616" y="757892"/>
                  </a:lnTo>
                  <a:lnTo>
                    <a:pt x="0" y="714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3967" y="3756022"/>
              <a:ext cx="1314450" cy="1028700"/>
            </a:xfrm>
            <a:custGeom>
              <a:avLst/>
              <a:gdLst/>
              <a:ahLst/>
              <a:cxnLst/>
              <a:rect l="l" t="t" r="r" b="b"/>
              <a:pathLst>
                <a:path w="1314450" h="1028700">
                  <a:moveTo>
                    <a:pt x="657225" y="0"/>
                  </a:moveTo>
                  <a:lnTo>
                    <a:pt x="603322" y="1705"/>
                  </a:lnTo>
                  <a:lnTo>
                    <a:pt x="550619" y="6731"/>
                  </a:lnTo>
                  <a:lnTo>
                    <a:pt x="499286" y="14948"/>
                  </a:lnTo>
                  <a:lnTo>
                    <a:pt x="449491" y="26221"/>
                  </a:lnTo>
                  <a:lnTo>
                    <a:pt x="401403" y="40420"/>
                  </a:lnTo>
                  <a:lnTo>
                    <a:pt x="355192" y="57410"/>
                  </a:lnTo>
                  <a:lnTo>
                    <a:pt x="311027" y="77061"/>
                  </a:lnTo>
                  <a:lnTo>
                    <a:pt x="269076" y="99239"/>
                  </a:lnTo>
                  <a:lnTo>
                    <a:pt x="229510" y="123813"/>
                  </a:lnTo>
                  <a:lnTo>
                    <a:pt x="192496" y="150649"/>
                  </a:lnTo>
                  <a:lnTo>
                    <a:pt x="158205" y="179616"/>
                  </a:lnTo>
                  <a:lnTo>
                    <a:pt x="126806" y="210581"/>
                  </a:lnTo>
                  <a:lnTo>
                    <a:pt x="98467" y="243412"/>
                  </a:lnTo>
                  <a:lnTo>
                    <a:pt x="73358" y="277976"/>
                  </a:lnTo>
                  <a:lnTo>
                    <a:pt x="51648" y="314141"/>
                  </a:lnTo>
                  <a:lnTo>
                    <a:pt x="33505" y="351775"/>
                  </a:lnTo>
                  <a:lnTo>
                    <a:pt x="19100" y="390745"/>
                  </a:lnTo>
                  <a:lnTo>
                    <a:pt x="8601" y="430919"/>
                  </a:lnTo>
                  <a:lnTo>
                    <a:pt x="2178" y="472165"/>
                  </a:lnTo>
                  <a:lnTo>
                    <a:pt x="0" y="514350"/>
                  </a:lnTo>
                  <a:lnTo>
                    <a:pt x="2178" y="556534"/>
                  </a:lnTo>
                  <a:lnTo>
                    <a:pt x="8601" y="597780"/>
                  </a:lnTo>
                  <a:lnTo>
                    <a:pt x="19100" y="637954"/>
                  </a:lnTo>
                  <a:lnTo>
                    <a:pt x="33505" y="676924"/>
                  </a:lnTo>
                  <a:lnTo>
                    <a:pt x="51648" y="714558"/>
                  </a:lnTo>
                  <a:lnTo>
                    <a:pt x="73358" y="750723"/>
                  </a:lnTo>
                  <a:lnTo>
                    <a:pt x="98467" y="785288"/>
                  </a:lnTo>
                  <a:lnTo>
                    <a:pt x="126806" y="818118"/>
                  </a:lnTo>
                  <a:lnTo>
                    <a:pt x="158205" y="849083"/>
                  </a:lnTo>
                  <a:lnTo>
                    <a:pt x="192496" y="878050"/>
                  </a:lnTo>
                  <a:lnTo>
                    <a:pt x="229510" y="904887"/>
                  </a:lnTo>
                  <a:lnTo>
                    <a:pt x="269076" y="929460"/>
                  </a:lnTo>
                  <a:lnTo>
                    <a:pt x="311027" y="951638"/>
                  </a:lnTo>
                  <a:lnTo>
                    <a:pt x="355192" y="971289"/>
                  </a:lnTo>
                  <a:lnTo>
                    <a:pt x="401403" y="988279"/>
                  </a:lnTo>
                  <a:lnTo>
                    <a:pt x="449491" y="1002478"/>
                  </a:lnTo>
                  <a:lnTo>
                    <a:pt x="499286" y="1013751"/>
                  </a:lnTo>
                  <a:lnTo>
                    <a:pt x="550619" y="1021968"/>
                  </a:lnTo>
                  <a:lnTo>
                    <a:pt x="603322" y="1026994"/>
                  </a:lnTo>
                  <a:lnTo>
                    <a:pt x="657225" y="1028700"/>
                  </a:lnTo>
                  <a:lnTo>
                    <a:pt x="711127" y="1026994"/>
                  </a:lnTo>
                  <a:lnTo>
                    <a:pt x="763830" y="1021968"/>
                  </a:lnTo>
                  <a:lnTo>
                    <a:pt x="815163" y="1013751"/>
                  </a:lnTo>
                  <a:lnTo>
                    <a:pt x="864958" y="1002478"/>
                  </a:lnTo>
                  <a:lnTo>
                    <a:pt x="913046" y="988279"/>
                  </a:lnTo>
                  <a:lnTo>
                    <a:pt x="959257" y="971289"/>
                  </a:lnTo>
                  <a:lnTo>
                    <a:pt x="1003422" y="951638"/>
                  </a:lnTo>
                  <a:lnTo>
                    <a:pt x="1045373" y="929460"/>
                  </a:lnTo>
                  <a:lnTo>
                    <a:pt x="1084939" y="904887"/>
                  </a:lnTo>
                  <a:lnTo>
                    <a:pt x="1121953" y="878050"/>
                  </a:lnTo>
                  <a:lnTo>
                    <a:pt x="1156244" y="849083"/>
                  </a:lnTo>
                  <a:lnTo>
                    <a:pt x="1187643" y="818118"/>
                  </a:lnTo>
                  <a:lnTo>
                    <a:pt x="1215982" y="785288"/>
                  </a:lnTo>
                  <a:lnTo>
                    <a:pt x="1241091" y="750723"/>
                  </a:lnTo>
                  <a:lnTo>
                    <a:pt x="1262801" y="714558"/>
                  </a:lnTo>
                  <a:lnTo>
                    <a:pt x="1280944" y="676924"/>
                  </a:lnTo>
                  <a:lnTo>
                    <a:pt x="1295349" y="637954"/>
                  </a:lnTo>
                  <a:lnTo>
                    <a:pt x="1305848" y="597780"/>
                  </a:lnTo>
                  <a:lnTo>
                    <a:pt x="1312271" y="556534"/>
                  </a:lnTo>
                  <a:lnTo>
                    <a:pt x="1314450" y="514350"/>
                  </a:lnTo>
                  <a:lnTo>
                    <a:pt x="1312271" y="472165"/>
                  </a:lnTo>
                  <a:lnTo>
                    <a:pt x="1305848" y="430919"/>
                  </a:lnTo>
                  <a:lnTo>
                    <a:pt x="1295349" y="390745"/>
                  </a:lnTo>
                  <a:lnTo>
                    <a:pt x="1280944" y="351775"/>
                  </a:lnTo>
                  <a:lnTo>
                    <a:pt x="1262801" y="314141"/>
                  </a:lnTo>
                  <a:lnTo>
                    <a:pt x="1241091" y="277976"/>
                  </a:lnTo>
                  <a:lnTo>
                    <a:pt x="1215982" y="243412"/>
                  </a:lnTo>
                  <a:lnTo>
                    <a:pt x="1187643" y="210581"/>
                  </a:lnTo>
                  <a:lnTo>
                    <a:pt x="1156244" y="179616"/>
                  </a:lnTo>
                  <a:lnTo>
                    <a:pt x="1121953" y="150649"/>
                  </a:lnTo>
                  <a:lnTo>
                    <a:pt x="1084939" y="123813"/>
                  </a:lnTo>
                  <a:lnTo>
                    <a:pt x="1045373" y="99239"/>
                  </a:lnTo>
                  <a:lnTo>
                    <a:pt x="1003422" y="77061"/>
                  </a:lnTo>
                  <a:lnTo>
                    <a:pt x="959257" y="57410"/>
                  </a:lnTo>
                  <a:lnTo>
                    <a:pt x="913046" y="40420"/>
                  </a:lnTo>
                  <a:lnTo>
                    <a:pt x="864958" y="26221"/>
                  </a:lnTo>
                  <a:lnTo>
                    <a:pt x="815163" y="14948"/>
                  </a:lnTo>
                  <a:lnTo>
                    <a:pt x="763830" y="6731"/>
                  </a:lnTo>
                  <a:lnTo>
                    <a:pt x="711127" y="1705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4E67C8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73967" y="3756022"/>
              <a:ext cx="1314450" cy="1028700"/>
            </a:xfrm>
            <a:custGeom>
              <a:avLst/>
              <a:gdLst/>
              <a:ahLst/>
              <a:cxnLst/>
              <a:rect l="l" t="t" r="r" b="b"/>
              <a:pathLst>
                <a:path w="1314450" h="1028700">
                  <a:moveTo>
                    <a:pt x="0" y="514350"/>
                  </a:moveTo>
                  <a:lnTo>
                    <a:pt x="2178" y="472165"/>
                  </a:lnTo>
                  <a:lnTo>
                    <a:pt x="8601" y="430919"/>
                  </a:lnTo>
                  <a:lnTo>
                    <a:pt x="19100" y="390745"/>
                  </a:lnTo>
                  <a:lnTo>
                    <a:pt x="33505" y="351775"/>
                  </a:lnTo>
                  <a:lnTo>
                    <a:pt x="51647" y="314141"/>
                  </a:lnTo>
                  <a:lnTo>
                    <a:pt x="73358" y="277976"/>
                  </a:lnTo>
                  <a:lnTo>
                    <a:pt x="98467" y="243412"/>
                  </a:lnTo>
                  <a:lnTo>
                    <a:pt x="126806" y="210581"/>
                  </a:lnTo>
                  <a:lnTo>
                    <a:pt x="158205" y="179616"/>
                  </a:lnTo>
                  <a:lnTo>
                    <a:pt x="192496" y="150649"/>
                  </a:lnTo>
                  <a:lnTo>
                    <a:pt x="229509" y="123813"/>
                  </a:lnTo>
                  <a:lnTo>
                    <a:pt x="269076" y="99239"/>
                  </a:lnTo>
                  <a:lnTo>
                    <a:pt x="311026" y="77061"/>
                  </a:lnTo>
                  <a:lnTo>
                    <a:pt x="355192" y="57410"/>
                  </a:lnTo>
                  <a:lnTo>
                    <a:pt x="401403" y="40420"/>
                  </a:lnTo>
                  <a:lnTo>
                    <a:pt x="449491" y="26221"/>
                  </a:lnTo>
                  <a:lnTo>
                    <a:pt x="499286" y="14948"/>
                  </a:lnTo>
                  <a:lnTo>
                    <a:pt x="550619" y="6731"/>
                  </a:lnTo>
                  <a:lnTo>
                    <a:pt x="603322" y="1705"/>
                  </a:lnTo>
                  <a:lnTo>
                    <a:pt x="657225" y="0"/>
                  </a:lnTo>
                  <a:lnTo>
                    <a:pt x="711127" y="1705"/>
                  </a:lnTo>
                  <a:lnTo>
                    <a:pt x="763830" y="6731"/>
                  </a:lnTo>
                  <a:lnTo>
                    <a:pt x="815163" y="14948"/>
                  </a:lnTo>
                  <a:lnTo>
                    <a:pt x="864958" y="26221"/>
                  </a:lnTo>
                  <a:lnTo>
                    <a:pt x="913046" y="40420"/>
                  </a:lnTo>
                  <a:lnTo>
                    <a:pt x="959257" y="57410"/>
                  </a:lnTo>
                  <a:lnTo>
                    <a:pt x="1003422" y="77061"/>
                  </a:lnTo>
                  <a:lnTo>
                    <a:pt x="1045373" y="99239"/>
                  </a:lnTo>
                  <a:lnTo>
                    <a:pt x="1084939" y="123813"/>
                  </a:lnTo>
                  <a:lnTo>
                    <a:pt x="1121953" y="150649"/>
                  </a:lnTo>
                  <a:lnTo>
                    <a:pt x="1156244" y="179616"/>
                  </a:lnTo>
                  <a:lnTo>
                    <a:pt x="1187643" y="210581"/>
                  </a:lnTo>
                  <a:lnTo>
                    <a:pt x="1215982" y="243412"/>
                  </a:lnTo>
                  <a:lnTo>
                    <a:pt x="1241091" y="277976"/>
                  </a:lnTo>
                  <a:lnTo>
                    <a:pt x="1262801" y="314141"/>
                  </a:lnTo>
                  <a:lnTo>
                    <a:pt x="1280944" y="351775"/>
                  </a:lnTo>
                  <a:lnTo>
                    <a:pt x="1295349" y="390745"/>
                  </a:lnTo>
                  <a:lnTo>
                    <a:pt x="1305848" y="430919"/>
                  </a:lnTo>
                  <a:lnTo>
                    <a:pt x="1312271" y="472165"/>
                  </a:lnTo>
                  <a:lnTo>
                    <a:pt x="1314450" y="514350"/>
                  </a:lnTo>
                  <a:lnTo>
                    <a:pt x="1312271" y="556534"/>
                  </a:lnTo>
                  <a:lnTo>
                    <a:pt x="1305848" y="597780"/>
                  </a:lnTo>
                  <a:lnTo>
                    <a:pt x="1295349" y="637954"/>
                  </a:lnTo>
                  <a:lnTo>
                    <a:pt x="1280944" y="676924"/>
                  </a:lnTo>
                  <a:lnTo>
                    <a:pt x="1262801" y="714558"/>
                  </a:lnTo>
                  <a:lnTo>
                    <a:pt x="1241091" y="750723"/>
                  </a:lnTo>
                  <a:lnTo>
                    <a:pt x="1215982" y="785287"/>
                  </a:lnTo>
                  <a:lnTo>
                    <a:pt x="1187643" y="818118"/>
                  </a:lnTo>
                  <a:lnTo>
                    <a:pt x="1156244" y="849083"/>
                  </a:lnTo>
                  <a:lnTo>
                    <a:pt x="1121953" y="878050"/>
                  </a:lnTo>
                  <a:lnTo>
                    <a:pt x="1084939" y="904886"/>
                  </a:lnTo>
                  <a:lnTo>
                    <a:pt x="1045373" y="929460"/>
                  </a:lnTo>
                  <a:lnTo>
                    <a:pt x="1003422" y="951638"/>
                  </a:lnTo>
                  <a:lnTo>
                    <a:pt x="959257" y="971289"/>
                  </a:lnTo>
                  <a:lnTo>
                    <a:pt x="913046" y="988279"/>
                  </a:lnTo>
                  <a:lnTo>
                    <a:pt x="864958" y="1002478"/>
                  </a:lnTo>
                  <a:lnTo>
                    <a:pt x="815163" y="1013751"/>
                  </a:lnTo>
                  <a:lnTo>
                    <a:pt x="763830" y="1021968"/>
                  </a:lnTo>
                  <a:lnTo>
                    <a:pt x="711127" y="1026994"/>
                  </a:lnTo>
                  <a:lnTo>
                    <a:pt x="657225" y="1028700"/>
                  </a:lnTo>
                  <a:lnTo>
                    <a:pt x="603322" y="1026994"/>
                  </a:lnTo>
                  <a:lnTo>
                    <a:pt x="550619" y="1021968"/>
                  </a:lnTo>
                  <a:lnTo>
                    <a:pt x="499286" y="1013751"/>
                  </a:lnTo>
                  <a:lnTo>
                    <a:pt x="449491" y="1002478"/>
                  </a:lnTo>
                  <a:lnTo>
                    <a:pt x="401403" y="988279"/>
                  </a:lnTo>
                  <a:lnTo>
                    <a:pt x="355192" y="971289"/>
                  </a:lnTo>
                  <a:lnTo>
                    <a:pt x="311026" y="951638"/>
                  </a:lnTo>
                  <a:lnTo>
                    <a:pt x="269076" y="929460"/>
                  </a:lnTo>
                  <a:lnTo>
                    <a:pt x="229509" y="904886"/>
                  </a:lnTo>
                  <a:lnTo>
                    <a:pt x="192496" y="878050"/>
                  </a:lnTo>
                  <a:lnTo>
                    <a:pt x="158205" y="849083"/>
                  </a:lnTo>
                  <a:lnTo>
                    <a:pt x="126806" y="818118"/>
                  </a:lnTo>
                  <a:lnTo>
                    <a:pt x="98467" y="785287"/>
                  </a:lnTo>
                  <a:lnTo>
                    <a:pt x="73358" y="750723"/>
                  </a:lnTo>
                  <a:lnTo>
                    <a:pt x="51647" y="714558"/>
                  </a:lnTo>
                  <a:lnTo>
                    <a:pt x="33505" y="676924"/>
                  </a:lnTo>
                  <a:lnTo>
                    <a:pt x="19100" y="637954"/>
                  </a:lnTo>
                  <a:lnTo>
                    <a:pt x="8601" y="597780"/>
                  </a:lnTo>
                  <a:lnTo>
                    <a:pt x="2178" y="556534"/>
                  </a:lnTo>
                  <a:lnTo>
                    <a:pt x="0" y="514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99379" y="4040123"/>
            <a:ext cx="1063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35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=1&amp;&amp;</a:t>
            </a:r>
            <a:r>
              <a:rPr sz="1400" i="1" spc="-35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=2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076354" y="4171188"/>
            <a:ext cx="1140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i="1" spc="-1110" baseline="-2182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i="1" spc="-254" dirty="0">
                <a:latin typeface="Arial"/>
                <a:cs typeface="Arial"/>
              </a:rPr>
              <a:t>A</a:t>
            </a:r>
            <a:r>
              <a:rPr sz="2100" i="1" spc="-1110" baseline="-2182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i="1" spc="-100" dirty="0">
                <a:latin typeface="Arial"/>
                <a:cs typeface="Arial"/>
              </a:rPr>
              <a:t>3</a:t>
            </a:r>
            <a:r>
              <a:rPr sz="2100" i="1" spc="-1335" baseline="-218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45" dirty="0">
                <a:latin typeface="Arial MT"/>
                <a:cs typeface="Arial MT"/>
              </a:rPr>
              <a:t>=</a:t>
            </a:r>
            <a:r>
              <a:rPr sz="1400" spc="-735" dirty="0">
                <a:latin typeface="Arial MT"/>
                <a:cs typeface="Arial MT"/>
              </a:rPr>
              <a:t>1</a:t>
            </a:r>
            <a:r>
              <a:rPr sz="2100" i="1" spc="-142" baseline="-2182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400" spc="-890" dirty="0">
                <a:latin typeface="Arial MT"/>
                <a:cs typeface="Arial MT"/>
              </a:rPr>
              <a:t>&amp;</a:t>
            </a:r>
            <a:r>
              <a:rPr sz="2100" spc="-67" baseline="-2182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100" spc="-1102" baseline="-2182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400" spc="-45" dirty="0">
                <a:latin typeface="Arial MT"/>
                <a:cs typeface="Arial MT"/>
              </a:rPr>
              <a:t>&amp;</a:t>
            </a:r>
            <a:r>
              <a:rPr sz="1400" i="1" spc="-45" dirty="0">
                <a:latin typeface="Arial"/>
                <a:cs typeface="Arial"/>
              </a:rPr>
              <a:t>A</a:t>
            </a:r>
            <a:r>
              <a:rPr sz="1400" i="1" spc="-40" dirty="0">
                <a:latin typeface="Arial"/>
                <a:cs typeface="Arial"/>
              </a:rPr>
              <a:t>1</a:t>
            </a:r>
            <a:r>
              <a:rPr sz="1400" spc="-45" dirty="0">
                <a:latin typeface="Arial MT"/>
                <a:cs typeface="Arial MT"/>
              </a:rPr>
              <a:t>=2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INSTANCE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ELIMINATION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78839" y="2151380"/>
            <a:ext cx="4124960" cy="30283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Why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do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need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eliminate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instances?</a:t>
            </a:r>
            <a:endParaRPr sz="1800" dirty="0">
              <a:latin typeface="Trebuchet MS"/>
              <a:cs typeface="Trebuchet MS"/>
            </a:endParaRPr>
          </a:p>
          <a:p>
            <a:pPr marL="641985" marR="179070" lvl="1" indent="-306070">
              <a:lnSpc>
                <a:spcPts val="1800"/>
              </a:lnSpc>
              <a:spcBef>
                <a:spcPts val="1010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Otherwise,</a:t>
            </a:r>
            <a:r>
              <a:rPr sz="1700" spc="-2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next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rule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identical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212745"/>
                </a:solidFill>
                <a:latin typeface="Verdana"/>
                <a:cs typeface="Verdana"/>
              </a:rPr>
              <a:t>to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previous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Verdana"/>
                <a:cs typeface="Verdana"/>
              </a:rPr>
              <a:t>rule</a:t>
            </a:r>
            <a:endParaRPr sz="1700" dirty="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Why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do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remove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positive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instances?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45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Ensure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next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rule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Verdana"/>
                <a:cs typeface="Verdana"/>
              </a:rPr>
              <a:t>different</a:t>
            </a:r>
            <a:endParaRPr sz="1700" dirty="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76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Why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do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remove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negative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instances?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25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700" spc="-220" dirty="0">
                <a:solidFill>
                  <a:srgbClr val="212745"/>
                </a:solidFill>
                <a:latin typeface="Verdana"/>
                <a:cs typeface="Verdana"/>
              </a:rPr>
              <a:t>Prevent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underestimating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accuracy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rule</a:t>
            </a:r>
            <a:endParaRPr sz="1700" dirty="0">
              <a:latin typeface="Verdana"/>
              <a:cs typeface="Verdana"/>
            </a:endParaRPr>
          </a:p>
          <a:p>
            <a:pPr marL="641985" marR="717550" lvl="1" indent="-306070">
              <a:lnSpc>
                <a:spcPts val="1800"/>
              </a:lnSpc>
              <a:spcBef>
                <a:spcPts val="1025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Compare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rules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R2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6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7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R3</a:t>
            </a:r>
            <a:r>
              <a:rPr sz="17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700" spc="-265" dirty="0">
                <a:solidFill>
                  <a:srgbClr val="212745"/>
                </a:solidFill>
                <a:latin typeface="Verdana"/>
                <a:cs typeface="Verdana"/>
              </a:rPr>
              <a:t>diagram</a:t>
            </a:r>
            <a:endParaRPr sz="17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1658" y="2496483"/>
            <a:ext cx="3114674" cy="24241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43926" y="4943347"/>
            <a:ext cx="171005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800" spc="-10" dirty="0">
                <a:latin typeface="Trebuchet MS"/>
                <a:cs typeface="Trebuchet MS"/>
              </a:rPr>
              <a:t>29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positive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and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21 </a:t>
            </a:r>
            <a:r>
              <a:rPr sz="1800" spc="-140" dirty="0">
                <a:latin typeface="Trebuchet MS"/>
                <a:cs typeface="Trebuchet MS"/>
              </a:rPr>
              <a:t>negative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examples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TODAY’S</a:t>
                      </a:r>
                      <a:r>
                        <a:rPr sz="2800" spc="-3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975101"/>
            <a:ext cx="4180204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Rule-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classifier</a:t>
            </a:r>
            <a:r>
              <a:rPr sz="1800" spc="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(cont’d)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Learning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rules:</a:t>
            </a:r>
            <a:r>
              <a:rPr sz="16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direct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9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indirect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methods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21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STOPPING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CRITERION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PRUNING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116581"/>
            <a:ext cx="7536815" cy="3672204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05435" marR="5258435" indent="-305435" algn="r">
              <a:lnSpc>
                <a:spcPct val="100000"/>
              </a:lnSpc>
              <a:spcBef>
                <a:spcPts val="1345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05435" algn="l"/>
                <a:tab pos="306070" algn="l"/>
              </a:tabLst>
            </a:pPr>
            <a:r>
              <a:rPr sz="2100" spc="-105" dirty="0">
                <a:solidFill>
                  <a:srgbClr val="212745"/>
                </a:solidFill>
                <a:latin typeface="Trebuchet MS"/>
                <a:cs typeface="Trebuchet MS"/>
              </a:rPr>
              <a:t>Stopping</a:t>
            </a:r>
            <a:r>
              <a:rPr sz="21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70" dirty="0">
                <a:solidFill>
                  <a:srgbClr val="212745"/>
                </a:solidFill>
                <a:latin typeface="Trebuchet MS"/>
                <a:cs typeface="Trebuchet MS"/>
              </a:rPr>
              <a:t>criterion</a:t>
            </a:r>
            <a:endParaRPr sz="2100" dirty="0">
              <a:latin typeface="Trebuchet MS"/>
              <a:cs typeface="Trebuchet MS"/>
            </a:endParaRPr>
          </a:p>
          <a:p>
            <a:pPr marL="305435" marR="5222240" lvl="1" indent="-305435" algn="r">
              <a:lnSpc>
                <a:spcPct val="100000"/>
              </a:lnSpc>
              <a:spcBef>
                <a:spcPts val="10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05435" algn="l"/>
                <a:tab pos="306070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Compute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gain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gain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significant,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discard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new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1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795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-95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21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212745"/>
                </a:solidFill>
                <a:latin typeface="Trebuchet MS"/>
                <a:cs typeface="Trebuchet MS"/>
              </a:rPr>
              <a:t>Pruning</a:t>
            </a:r>
            <a:endParaRPr sz="2100" dirty="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2110"/>
              </a:lnSpc>
              <a:spcBef>
                <a:spcPts val="11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Similar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post-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pruning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trees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235" dirty="0">
                <a:solidFill>
                  <a:srgbClr val="212745"/>
                </a:solidFill>
                <a:latin typeface="Trebuchet MS"/>
                <a:cs typeface="Trebuchet MS"/>
              </a:rPr>
              <a:t>–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Reduced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Error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Pruning: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remove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conjuncts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Compare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error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rate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validation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before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after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pruning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error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improves,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prune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conjunct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22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DIRECT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736595"/>
            <a:ext cx="3051810" cy="205549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Grow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single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rule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Remove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Instances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Prune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(if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necessary)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Add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Current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Repeat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212745"/>
                </a:solidFill>
                <a:latin typeface="Verdana"/>
                <a:cs typeface="Verdana"/>
              </a:rPr>
              <a:t>…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23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CHARACTERISTICS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RULE-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CLASSIFIERS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114803"/>
            <a:ext cx="7765415" cy="301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expressiveness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rule set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almost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equivalent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that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decision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tree.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200">
              <a:latin typeface="Calibri"/>
              <a:cs typeface="Calibri"/>
            </a:endParaRPr>
          </a:p>
          <a:p>
            <a:pPr marL="318135" marR="62230" indent="-306070">
              <a:lnSpc>
                <a:spcPct val="99400"/>
              </a:lnSpc>
              <a:spcBef>
                <a:spcPts val="15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Rule-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based</a:t>
            </a:r>
            <a:r>
              <a:rPr sz="1800" spc="-3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classifiers</a:t>
            </a:r>
            <a:r>
              <a:rPr sz="18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generally</a:t>
            </a:r>
            <a:r>
              <a:rPr sz="18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used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produce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descriptive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models</a:t>
            </a:r>
            <a:r>
              <a:rPr sz="18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that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 are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easier</a:t>
            </a:r>
            <a:r>
              <a:rPr sz="1800" spc="-4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interpret,</a:t>
            </a:r>
            <a:r>
              <a:rPr sz="18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but</a:t>
            </a:r>
            <a:r>
              <a:rPr sz="18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gives</a:t>
            </a:r>
            <a:r>
              <a:rPr sz="18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comparable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performance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decision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 tree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classifier.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200">
              <a:latin typeface="Calibri"/>
              <a:cs typeface="Calibri"/>
            </a:endParaRPr>
          </a:p>
          <a:p>
            <a:pPr marL="318135" marR="5080" indent="-306070">
              <a:lnSpc>
                <a:spcPct val="99400"/>
              </a:lnSpc>
              <a:spcBef>
                <a:spcPts val="15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class-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based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ordering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approach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adopted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by</a:t>
            </a:r>
            <a:r>
              <a:rPr sz="1800" spc="-2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many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rule-based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classifiers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(such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as</a:t>
            </a:r>
            <a:r>
              <a:rPr sz="1800" spc="-3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RIPPER)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well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suited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for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handling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sets</a:t>
            </a:r>
            <a:r>
              <a:rPr sz="1800" spc="-1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with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745"/>
                </a:solidFill>
                <a:latin typeface="Calibri"/>
                <a:cs typeface="Calibri"/>
              </a:rPr>
              <a:t>imbalanced</a:t>
            </a:r>
            <a:r>
              <a:rPr sz="1800" spc="-5" dirty="0">
                <a:solidFill>
                  <a:srgbClr val="21274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Calibri"/>
                <a:cs typeface="Calibri"/>
              </a:rPr>
              <a:t>class distributions.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24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READING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MATERIAL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340100"/>
            <a:ext cx="3512820" cy="8426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4:Tan,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Steinbach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Kumar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Trebuchet MS"/>
                <a:cs typeface="Trebuchet MS"/>
              </a:rPr>
              <a:t>8:</a:t>
            </a:r>
            <a:r>
              <a:rPr sz="1800" spc="-2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Han,</a:t>
            </a:r>
            <a:r>
              <a:rPr sz="1800" spc="-2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Kamber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Pei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BUILDING</a:t>
            </a:r>
            <a:r>
              <a:rPr spc="-60" dirty="0"/>
              <a:t> </a:t>
            </a:r>
            <a:r>
              <a:rPr spc="95" dirty="0"/>
              <a:t>CLASSIFICATION</a:t>
            </a:r>
            <a:r>
              <a:rPr spc="-50" dirty="0"/>
              <a:t> </a:t>
            </a:r>
            <a:r>
              <a:rPr spc="-10" dirty="0"/>
              <a:t>RULES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BUILDING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CLASSIFICATION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710034"/>
            <a:ext cx="7146290" cy="249872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Direct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Method:</a:t>
            </a:r>
            <a:endParaRPr sz="1800">
              <a:latin typeface="Trebuchet MS"/>
              <a:cs typeface="Trebuchet MS"/>
            </a:endParaRPr>
          </a:p>
          <a:p>
            <a:pPr marL="961390" lvl="1" indent="-320040">
              <a:lnSpc>
                <a:spcPct val="100000"/>
              </a:lnSpc>
              <a:spcBef>
                <a:spcPts val="93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61390" algn="l"/>
                <a:tab pos="962025" algn="l"/>
              </a:tabLst>
            </a:pP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Extract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directly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959485" lvl="1" indent="-317500">
              <a:lnSpc>
                <a:spcPct val="100000"/>
              </a:lnSpc>
              <a:spcBef>
                <a:spcPts val="9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9485" algn="l"/>
                <a:tab pos="960119" algn="l"/>
              </a:tabLst>
            </a:pP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Examples: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RIPPER,</a:t>
            </a:r>
            <a:r>
              <a:rPr sz="14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CN2,</a:t>
            </a:r>
            <a:r>
              <a:rPr sz="14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Holte’s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1R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Cambria"/>
              <a:buChar char="◾"/>
            </a:pP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mbria"/>
              <a:buChar char="◾"/>
            </a:pPr>
            <a:endParaRPr sz="14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Indirect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Method:</a:t>
            </a:r>
            <a:endParaRPr sz="1800">
              <a:latin typeface="Trebuchet MS"/>
              <a:cs typeface="Trebuchet MS"/>
            </a:endParaRPr>
          </a:p>
          <a:p>
            <a:pPr marL="961390" lvl="1" indent="-320040">
              <a:lnSpc>
                <a:spcPct val="100000"/>
              </a:lnSpc>
              <a:spcBef>
                <a:spcPts val="95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61390" algn="l"/>
                <a:tab pos="962025" algn="l"/>
              </a:tabLst>
            </a:pP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Extract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classification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models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4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trees,</a:t>
            </a:r>
            <a:r>
              <a:rPr sz="14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neural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networks,</a:t>
            </a:r>
            <a:r>
              <a:rPr sz="14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etc.).</a:t>
            </a:r>
            <a:endParaRPr sz="1400">
              <a:latin typeface="Trebuchet MS"/>
              <a:cs typeface="Trebuchet MS"/>
            </a:endParaRPr>
          </a:p>
          <a:p>
            <a:pPr marL="959485" lvl="1" indent="-31750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59485" algn="l"/>
                <a:tab pos="960119" algn="l"/>
              </a:tabLst>
            </a:pP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Examples: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C4.5rules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600" spc="105" dirty="0">
                <a:solidFill>
                  <a:srgbClr val="4E67C8"/>
                </a:solidFill>
                <a:latin typeface="Trebuchet MS"/>
                <a:cs typeface="Trebuchet MS"/>
              </a:rPr>
              <a:t>SEQUENTIAL</a:t>
            </a:r>
            <a:r>
              <a:rPr sz="3600" spc="-75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165" dirty="0">
                <a:solidFill>
                  <a:srgbClr val="4E67C8"/>
                </a:solidFill>
                <a:latin typeface="Trebuchet MS"/>
                <a:cs typeface="Trebuchet MS"/>
              </a:rPr>
              <a:t>COVERING</a:t>
            </a:r>
            <a:r>
              <a:rPr sz="3600" spc="-75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29" dirty="0">
                <a:solidFill>
                  <a:srgbClr val="4E67C8"/>
                </a:solidFill>
                <a:latin typeface="Trebuchet MS"/>
                <a:cs typeface="Trebuchet MS"/>
              </a:rPr>
              <a:t>METHOD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5ECCF3"/>
                </a:solidFill>
                <a:latin typeface="Trebuchet MS"/>
                <a:cs typeface="Trebuchet MS"/>
              </a:rPr>
              <a:t>RULE</a:t>
            </a:r>
            <a:r>
              <a:rPr sz="1800" spc="-30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5ECCF3"/>
                </a:solidFill>
                <a:latin typeface="Trebuchet MS"/>
                <a:cs typeface="Trebuchet MS"/>
              </a:rPr>
              <a:t>INDUCTION:</a:t>
            </a:r>
            <a:r>
              <a:rPr sz="1800" spc="-210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ECCF3"/>
                </a:solidFill>
                <a:latin typeface="Trebuchet MS"/>
                <a:cs typeface="Trebuchet MS"/>
              </a:rPr>
              <a:t>DIRECT</a:t>
            </a:r>
            <a:r>
              <a:rPr sz="1800" spc="-2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5ECCF3"/>
                </a:solidFill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027430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INDUCTION:</a:t>
                      </a:r>
                      <a:r>
                        <a:rPr sz="2800" spc="-3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SEQUENTIAL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COVERING </a:t>
                      </a:r>
                      <a:r>
                        <a:rPr sz="2800" spc="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1832" y="2460752"/>
            <a:ext cx="7880984" cy="30492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235" indent="-305435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Sequential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covering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algorithm: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Extracts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rules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directly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training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data</a:t>
            </a:r>
            <a:endParaRPr sz="1500">
              <a:latin typeface="Arial MT"/>
              <a:cs typeface="Arial MT"/>
            </a:endParaRPr>
          </a:p>
          <a:p>
            <a:pPr marL="356235" indent="-305435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Typical</a:t>
            </a:r>
            <a:r>
              <a:rPr sz="1500" spc="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sequential</a:t>
            </a:r>
            <a:r>
              <a:rPr sz="1500" spc="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covering</a:t>
            </a:r>
            <a:r>
              <a:rPr sz="1500" spc="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algorithms:</a:t>
            </a:r>
            <a:r>
              <a:rPr sz="1500" spc="-1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FOIL,</a:t>
            </a:r>
            <a:r>
              <a:rPr sz="1500" spc="-29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AQ,</a:t>
            </a:r>
            <a:r>
              <a:rPr sz="1500" spc="-1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CN2,</a:t>
            </a:r>
            <a:r>
              <a:rPr sz="1500" spc="-1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RIPPER</a:t>
            </a:r>
            <a:endParaRPr sz="1500">
              <a:latin typeface="Arial MT"/>
              <a:cs typeface="Arial MT"/>
            </a:endParaRPr>
          </a:p>
          <a:p>
            <a:pPr marL="356235" marR="43180" indent="-306070">
              <a:lnSpc>
                <a:spcPts val="1580"/>
              </a:lnSpc>
              <a:spcBef>
                <a:spcPts val="10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Rules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learned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b="1" i="1" spc="-204" dirty="0">
                <a:solidFill>
                  <a:srgbClr val="212745"/>
                </a:solidFill>
                <a:latin typeface="Verdana"/>
                <a:cs typeface="Verdana"/>
              </a:rPr>
              <a:t>sequentially</a:t>
            </a:r>
            <a:r>
              <a:rPr sz="1500" spc="-204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for </a:t>
            </a:r>
            <a:r>
              <a:rPr sz="15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given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class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67" baseline="-16666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37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will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cover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Arial MT"/>
                <a:cs typeface="Arial MT"/>
              </a:rPr>
              <a:t>many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tuples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75" baseline="-16666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37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but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none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(or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few)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tuples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other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classes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Arial MT"/>
              <a:cs typeface="Arial MT"/>
            </a:endParaRPr>
          </a:p>
          <a:p>
            <a:pPr marL="356235" indent="-305435">
              <a:lnSpc>
                <a:spcPct val="100000"/>
              </a:lnSpc>
              <a:spcBef>
                <a:spcPts val="14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Steps:</a:t>
            </a:r>
            <a:endParaRPr sz="1500">
              <a:latin typeface="Arial MT"/>
              <a:cs typeface="Arial MT"/>
            </a:endParaRPr>
          </a:p>
          <a:p>
            <a:pPr marL="680085" lvl="1" indent="-305435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80085" algn="l"/>
                <a:tab pos="680720" algn="l"/>
              </a:tabLst>
            </a:pP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Rules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learned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one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at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time</a:t>
            </a:r>
            <a:endParaRPr sz="1500">
              <a:latin typeface="Arial MT"/>
              <a:cs typeface="Arial MT"/>
            </a:endParaRPr>
          </a:p>
          <a:p>
            <a:pPr marL="6800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80085" algn="l"/>
                <a:tab pos="680720" algn="l"/>
              </a:tabLst>
            </a:pPr>
            <a:r>
              <a:rPr sz="1500" spc="-170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time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rule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learned,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the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tuples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covered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rules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removed</a:t>
            </a:r>
            <a:endParaRPr sz="1500">
              <a:latin typeface="Arial MT"/>
              <a:cs typeface="Arial MT"/>
            </a:endParaRPr>
          </a:p>
          <a:p>
            <a:pPr marL="680085" marR="38735" lvl="1" indent="-306070">
              <a:lnSpc>
                <a:spcPts val="1700"/>
              </a:lnSpc>
              <a:spcBef>
                <a:spcPts val="8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80085" algn="l"/>
                <a:tab pos="680720" algn="l"/>
              </a:tabLst>
            </a:pP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Repeat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process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on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the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remaining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tuples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until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b="1" i="1" spc="-204" dirty="0">
                <a:solidFill>
                  <a:srgbClr val="212745"/>
                </a:solidFill>
                <a:latin typeface="Verdana"/>
                <a:cs typeface="Verdana"/>
              </a:rPr>
              <a:t>termination</a:t>
            </a:r>
            <a:r>
              <a:rPr sz="1500" b="1" i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i="1" spc="-185" dirty="0">
                <a:solidFill>
                  <a:srgbClr val="212745"/>
                </a:solidFill>
                <a:latin typeface="Verdana"/>
                <a:cs typeface="Verdana"/>
              </a:rPr>
              <a:t>condition</a:t>
            </a:r>
            <a:r>
              <a:rPr sz="1500" spc="-18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e.g.,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when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no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 more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training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examples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or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when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quality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rule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returned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below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user-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specified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threshold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SEQUENTIAL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COVERING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41393" y="3891815"/>
            <a:ext cx="1934845" cy="1834514"/>
            <a:chOff x="341393" y="3891815"/>
            <a:chExt cx="1934845" cy="1834514"/>
          </a:xfrm>
        </p:grpSpPr>
        <p:sp>
          <p:nvSpPr>
            <p:cNvPr id="4" name="object 4"/>
            <p:cNvSpPr/>
            <p:nvPr/>
          </p:nvSpPr>
          <p:spPr>
            <a:xfrm>
              <a:off x="342323" y="3892745"/>
              <a:ext cx="1932939" cy="1832610"/>
            </a:xfrm>
            <a:custGeom>
              <a:avLst/>
              <a:gdLst/>
              <a:ahLst/>
              <a:cxnLst/>
              <a:rect l="l" t="t" r="r" b="b"/>
              <a:pathLst>
                <a:path w="1932939" h="1832610">
                  <a:moveTo>
                    <a:pt x="0" y="1832122"/>
                  </a:moveTo>
                  <a:lnTo>
                    <a:pt x="1932377" y="1832122"/>
                  </a:lnTo>
                  <a:lnTo>
                    <a:pt x="1932377" y="0"/>
                  </a:lnTo>
                  <a:lnTo>
                    <a:pt x="0" y="0"/>
                  </a:lnTo>
                  <a:lnTo>
                    <a:pt x="0" y="18321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031" y="4062728"/>
              <a:ext cx="1637664" cy="1555115"/>
            </a:xfrm>
            <a:custGeom>
              <a:avLst/>
              <a:gdLst/>
              <a:ahLst/>
              <a:cxnLst/>
              <a:rect l="l" t="t" r="r" b="b"/>
              <a:pathLst>
                <a:path w="1637664" h="1555114">
                  <a:moveTo>
                    <a:pt x="375739" y="268084"/>
                  </a:moveTo>
                  <a:lnTo>
                    <a:pt x="268384" y="268084"/>
                  </a:lnTo>
                </a:path>
                <a:path w="1637664" h="1555114">
                  <a:moveTo>
                    <a:pt x="322065" y="321669"/>
                  </a:moveTo>
                  <a:lnTo>
                    <a:pt x="322065" y="214420"/>
                  </a:lnTo>
                </a:path>
                <a:path w="1637664" h="1555114">
                  <a:moveTo>
                    <a:pt x="536775" y="375334"/>
                  </a:moveTo>
                  <a:lnTo>
                    <a:pt x="536775" y="268084"/>
                  </a:lnTo>
                </a:path>
                <a:path w="1637664" h="1555114">
                  <a:moveTo>
                    <a:pt x="429420" y="482584"/>
                  </a:moveTo>
                  <a:lnTo>
                    <a:pt x="322065" y="482584"/>
                  </a:lnTo>
                </a:path>
                <a:path w="1637664" h="1555114">
                  <a:moveTo>
                    <a:pt x="375739" y="536169"/>
                  </a:moveTo>
                  <a:lnTo>
                    <a:pt x="375739" y="428919"/>
                  </a:lnTo>
                </a:path>
                <a:path w="1637664" h="1555114">
                  <a:moveTo>
                    <a:pt x="697773" y="53585"/>
                  </a:moveTo>
                  <a:lnTo>
                    <a:pt x="590410" y="53585"/>
                  </a:lnTo>
                </a:path>
                <a:path w="1637664" h="1555114">
                  <a:moveTo>
                    <a:pt x="644131" y="107249"/>
                  </a:moveTo>
                  <a:lnTo>
                    <a:pt x="644131" y="0"/>
                  </a:lnTo>
                </a:path>
                <a:path w="1637664" h="1555114">
                  <a:moveTo>
                    <a:pt x="751494" y="536169"/>
                  </a:moveTo>
                  <a:lnTo>
                    <a:pt x="644131" y="536169"/>
                  </a:lnTo>
                </a:path>
                <a:path w="1637664" h="1555114">
                  <a:moveTo>
                    <a:pt x="697773" y="589754"/>
                  </a:moveTo>
                  <a:lnTo>
                    <a:pt x="697773" y="482584"/>
                  </a:lnTo>
                </a:path>
                <a:path w="1637664" h="1555114">
                  <a:moveTo>
                    <a:pt x="107355" y="1394047"/>
                  </a:moveTo>
                  <a:lnTo>
                    <a:pt x="0" y="1394047"/>
                  </a:lnTo>
                </a:path>
                <a:path w="1637664" h="1555114">
                  <a:moveTo>
                    <a:pt x="53681" y="1447664"/>
                  </a:moveTo>
                  <a:lnTo>
                    <a:pt x="53681" y="1340430"/>
                  </a:lnTo>
                </a:path>
                <a:path w="1637664" h="1555114">
                  <a:moveTo>
                    <a:pt x="483094" y="1394047"/>
                  </a:moveTo>
                  <a:lnTo>
                    <a:pt x="375739" y="1394047"/>
                  </a:lnTo>
                </a:path>
                <a:path w="1637664" h="1555114">
                  <a:moveTo>
                    <a:pt x="429420" y="1447664"/>
                  </a:moveTo>
                  <a:lnTo>
                    <a:pt x="429420" y="1340430"/>
                  </a:lnTo>
                </a:path>
                <a:path w="1637664" h="1555114">
                  <a:moveTo>
                    <a:pt x="322065" y="1501289"/>
                  </a:moveTo>
                  <a:lnTo>
                    <a:pt x="214710" y="1501289"/>
                  </a:lnTo>
                </a:path>
                <a:path w="1637664" h="1555114">
                  <a:moveTo>
                    <a:pt x="268384" y="1554906"/>
                  </a:moveTo>
                  <a:lnTo>
                    <a:pt x="268384" y="1447664"/>
                  </a:lnTo>
                </a:path>
                <a:path w="1637664" h="1555114">
                  <a:moveTo>
                    <a:pt x="268384" y="1260005"/>
                  </a:moveTo>
                  <a:lnTo>
                    <a:pt x="161028" y="1260005"/>
                  </a:lnTo>
                </a:path>
                <a:path w="1637664" h="1555114">
                  <a:moveTo>
                    <a:pt x="214710" y="1313622"/>
                  </a:moveTo>
                  <a:lnTo>
                    <a:pt x="214710" y="1206380"/>
                  </a:lnTo>
                </a:path>
                <a:path w="1637664" h="1555114">
                  <a:moveTo>
                    <a:pt x="1556599" y="1286814"/>
                  </a:moveTo>
                  <a:lnTo>
                    <a:pt x="1449314" y="1286814"/>
                  </a:lnTo>
                </a:path>
                <a:path w="1637664" h="1555114">
                  <a:moveTo>
                    <a:pt x="1502957" y="1340430"/>
                  </a:moveTo>
                  <a:lnTo>
                    <a:pt x="1502957" y="1233173"/>
                  </a:lnTo>
                </a:path>
                <a:path w="1637664" h="1555114">
                  <a:moveTo>
                    <a:pt x="1637180" y="1501289"/>
                  </a:moveTo>
                  <a:lnTo>
                    <a:pt x="1529817" y="1501289"/>
                  </a:lnTo>
                </a:path>
                <a:path w="1637664" h="1555114">
                  <a:moveTo>
                    <a:pt x="1583459" y="1554906"/>
                  </a:moveTo>
                  <a:lnTo>
                    <a:pt x="1583459" y="1447664"/>
                  </a:lnTo>
                </a:path>
                <a:path w="1637664" h="1555114">
                  <a:moveTo>
                    <a:pt x="1395594" y="1447664"/>
                  </a:moveTo>
                  <a:lnTo>
                    <a:pt x="1288231" y="1447664"/>
                  </a:lnTo>
                </a:path>
                <a:path w="1637664" h="1555114">
                  <a:moveTo>
                    <a:pt x="1341951" y="1501289"/>
                  </a:moveTo>
                  <a:lnTo>
                    <a:pt x="1341951" y="1394047"/>
                  </a:lnTo>
                </a:path>
                <a:path w="1637664" h="1555114">
                  <a:moveTo>
                    <a:pt x="1341951" y="1179588"/>
                  </a:moveTo>
                  <a:lnTo>
                    <a:pt x="1234588" y="1179588"/>
                  </a:lnTo>
                </a:path>
                <a:path w="1637664" h="1555114">
                  <a:moveTo>
                    <a:pt x="1288231" y="1233173"/>
                  </a:moveTo>
                  <a:lnTo>
                    <a:pt x="1288231" y="1125923"/>
                  </a:lnTo>
                </a:path>
              </a:pathLst>
            </a:custGeom>
            <a:ln w="1673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676" y="4035935"/>
              <a:ext cx="1771650" cy="1609090"/>
            </a:xfrm>
            <a:custGeom>
              <a:avLst/>
              <a:gdLst/>
              <a:ahLst/>
              <a:cxnLst/>
              <a:rect l="l" t="t" r="r" b="b"/>
              <a:pathLst>
                <a:path w="1771650" h="1609089">
                  <a:moveTo>
                    <a:pt x="214710" y="616547"/>
                  </a:moveTo>
                  <a:lnTo>
                    <a:pt x="107355" y="616547"/>
                  </a:lnTo>
                </a:path>
                <a:path w="1771650" h="1609089">
                  <a:moveTo>
                    <a:pt x="1207720" y="1219777"/>
                  </a:moveTo>
                  <a:lnTo>
                    <a:pt x="1100357" y="1219777"/>
                  </a:lnTo>
                </a:path>
                <a:path w="1771650" h="1609089">
                  <a:moveTo>
                    <a:pt x="1690815" y="991881"/>
                  </a:moveTo>
                  <a:lnTo>
                    <a:pt x="1583452" y="991881"/>
                  </a:lnTo>
                </a:path>
                <a:path w="1771650" h="1609089">
                  <a:moveTo>
                    <a:pt x="952782" y="1554890"/>
                  </a:moveTo>
                  <a:lnTo>
                    <a:pt x="845419" y="1554890"/>
                  </a:lnTo>
                </a:path>
                <a:path w="1771650" h="1609089">
                  <a:moveTo>
                    <a:pt x="967298" y="918162"/>
                  </a:moveTo>
                  <a:lnTo>
                    <a:pt x="859936" y="918162"/>
                  </a:lnTo>
                </a:path>
                <a:path w="1771650" h="1609089">
                  <a:moveTo>
                    <a:pt x="1341943" y="348462"/>
                  </a:moveTo>
                  <a:lnTo>
                    <a:pt x="1234580" y="348462"/>
                  </a:lnTo>
                </a:path>
                <a:path w="1771650" h="1609089">
                  <a:moveTo>
                    <a:pt x="456257" y="884631"/>
                  </a:moveTo>
                  <a:lnTo>
                    <a:pt x="348902" y="884631"/>
                  </a:lnTo>
                </a:path>
                <a:path w="1771650" h="1609089">
                  <a:moveTo>
                    <a:pt x="1127217" y="53585"/>
                  </a:moveTo>
                  <a:lnTo>
                    <a:pt x="1019854" y="53585"/>
                  </a:lnTo>
                </a:path>
                <a:path w="1771650" h="1609089">
                  <a:moveTo>
                    <a:pt x="107355" y="1099131"/>
                  </a:moveTo>
                  <a:lnTo>
                    <a:pt x="0" y="1099131"/>
                  </a:lnTo>
                </a:path>
                <a:path w="1771650" h="1609089">
                  <a:moveTo>
                    <a:pt x="241547" y="0"/>
                  </a:moveTo>
                  <a:lnTo>
                    <a:pt x="134192" y="0"/>
                  </a:lnTo>
                </a:path>
                <a:path w="1771650" h="1609089">
                  <a:moveTo>
                    <a:pt x="1556669" y="737193"/>
                  </a:moveTo>
                  <a:lnTo>
                    <a:pt x="1449306" y="737193"/>
                  </a:lnTo>
                </a:path>
                <a:path w="1771650" h="1609089">
                  <a:moveTo>
                    <a:pt x="1140647" y="616547"/>
                  </a:moveTo>
                  <a:lnTo>
                    <a:pt x="1033284" y="616547"/>
                  </a:lnTo>
                </a:path>
                <a:path w="1771650" h="1609089">
                  <a:moveTo>
                    <a:pt x="697765" y="1152716"/>
                  </a:moveTo>
                  <a:lnTo>
                    <a:pt x="590449" y="1152716"/>
                  </a:lnTo>
                </a:path>
                <a:path w="1771650" h="1609089">
                  <a:moveTo>
                    <a:pt x="120777" y="1259965"/>
                  </a:moveTo>
                  <a:lnTo>
                    <a:pt x="13422" y="1259965"/>
                  </a:lnTo>
                </a:path>
                <a:path w="1771650" h="1609089">
                  <a:moveTo>
                    <a:pt x="1663954" y="80377"/>
                  </a:moveTo>
                  <a:lnTo>
                    <a:pt x="1556669" y="80377"/>
                  </a:lnTo>
                </a:path>
                <a:path w="1771650" h="1609089">
                  <a:moveTo>
                    <a:pt x="697765" y="750589"/>
                  </a:moveTo>
                  <a:lnTo>
                    <a:pt x="590449" y="750589"/>
                  </a:lnTo>
                </a:path>
                <a:path w="1771650" h="1609089">
                  <a:moveTo>
                    <a:pt x="858849" y="1340415"/>
                  </a:moveTo>
                  <a:lnTo>
                    <a:pt x="751486" y="1340415"/>
                  </a:lnTo>
                </a:path>
                <a:path w="1771650" h="1609089">
                  <a:moveTo>
                    <a:pt x="657545" y="1608507"/>
                  </a:moveTo>
                  <a:lnTo>
                    <a:pt x="550190" y="1608507"/>
                  </a:lnTo>
                </a:path>
                <a:path w="1771650" h="1609089">
                  <a:moveTo>
                    <a:pt x="1771317" y="1179588"/>
                  </a:moveTo>
                  <a:lnTo>
                    <a:pt x="1663954" y="1179588"/>
                  </a:lnTo>
                </a:path>
              </a:pathLst>
            </a:custGeom>
            <a:ln w="24177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40126" y="4384397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107316" y="0"/>
                </a:moveTo>
                <a:lnTo>
                  <a:pt x="0" y="0"/>
                </a:lnTo>
              </a:path>
            </a:pathLst>
          </a:custGeom>
          <a:ln w="1691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584" y="5822466"/>
            <a:ext cx="991869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dirty="0">
                <a:latin typeface="Arial MT"/>
                <a:cs typeface="Arial MT"/>
              </a:rPr>
              <a:t>(i)</a:t>
            </a:r>
            <a:r>
              <a:rPr sz="1050" spc="7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Original</a:t>
            </a:r>
            <a:r>
              <a:rPr sz="1050" spc="80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Data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56254" y="3903650"/>
            <a:ext cx="1941830" cy="1848485"/>
            <a:chOff x="2456254" y="3903650"/>
            <a:chExt cx="1941830" cy="1848485"/>
          </a:xfrm>
        </p:grpSpPr>
        <p:sp>
          <p:nvSpPr>
            <p:cNvPr id="10" name="object 10"/>
            <p:cNvSpPr/>
            <p:nvPr/>
          </p:nvSpPr>
          <p:spPr>
            <a:xfrm>
              <a:off x="2457207" y="3904604"/>
              <a:ext cx="1939925" cy="1846580"/>
            </a:xfrm>
            <a:custGeom>
              <a:avLst/>
              <a:gdLst/>
              <a:ahLst/>
              <a:cxnLst/>
              <a:rect l="l" t="t" r="r" b="b"/>
              <a:pathLst>
                <a:path w="1939925" h="1846579">
                  <a:moveTo>
                    <a:pt x="0" y="1846191"/>
                  </a:moveTo>
                  <a:lnTo>
                    <a:pt x="1939478" y="1846191"/>
                  </a:lnTo>
                  <a:lnTo>
                    <a:pt x="1939478" y="0"/>
                  </a:lnTo>
                  <a:lnTo>
                    <a:pt x="0" y="0"/>
                  </a:lnTo>
                  <a:lnTo>
                    <a:pt x="0" y="1846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2536" y="4076062"/>
              <a:ext cx="1644014" cy="1566545"/>
            </a:xfrm>
            <a:custGeom>
              <a:avLst/>
              <a:gdLst/>
              <a:ahLst/>
              <a:cxnLst/>
              <a:rect l="l" t="t" r="r" b="b"/>
              <a:pathLst>
                <a:path w="1644014" h="1566545">
                  <a:moveTo>
                    <a:pt x="377686" y="269514"/>
                  </a:moveTo>
                  <a:lnTo>
                    <a:pt x="269643" y="269514"/>
                  </a:lnTo>
                </a:path>
                <a:path w="1644014" h="1566545">
                  <a:moveTo>
                    <a:pt x="323192" y="324216"/>
                  </a:moveTo>
                  <a:lnTo>
                    <a:pt x="323192" y="215888"/>
                  </a:lnTo>
                </a:path>
                <a:path w="1644014" h="1566545">
                  <a:moveTo>
                    <a:pt x="592858" y="324216"/>
                  </a:moveTo>
                  <a:lnTo>
                    <a:pt x="484785" y="324216"/>
                  </a:lnTo>
                </a:path>
                <a:path w="1644014" h="1566545">
                  <a:moveTo>
                    <a:pt x="539286" y="377996"/>
                  </a:moveTo>
                  <a:lnTo>
                    <a:pt x="539286" y="269514"/>
                  </a:lnTo>
                </a:path>
                <a:path w="1644014" h="1566545">
                  <a:moveTo>
                    <a:pt x="431235" y="486325"/>
                  </a:moveTo>
                  <a:lnTo>
                    <a:pt x="323192" y="486325"/>
                  </a:lnTo>
                </a:path>
                <a:path w="1644014" h="1566545">
                  <a:moveTo>
                    <a:pt x="377686" y="539951"/>
                  </a:moveTo>
                  <a:lnTo>
                    <a:pt x="377686" y="431623"/>
                  </a:lnTo>
                </a:path>
                <a:path w="1644014" h="1566545">
                  <a:moveTo>
                    <a:pt x="700863" y="53780"/>
                  </a:moveTo>
                  <a:lnTo>
                    <a:pt x="592858" y="53780"/>
                  </a:lnTo>
                </a:path>
                <a:path w="1644014" h="1566545">
                  <a:moveTo>
                    <a:pt x="646362" y="107329"/>
                  </a:moveTo>
                  <a:lnTo>
                    <a:pt x="646362" y="0"/>
                  </a:lnTo>
                </a:path>
                <a:path w="1644014" h="1566545">
                  <a:moveTo>
                    <a:pt x="754443" y="539951"/>
                  </a:moveTo>
                  <a:lnTo>
                    <a:pt x="646362" y="539951"/>
                  </a:lnTo>
                </a:path>
                <a:path w="1644014" h="1566545">
                  <a:moveTo>
                    <a:pt x="700863" y="593731"/>
                  </a:moveTo>
                  <a:lnTo>
                    <a:pt x="700863" y="486325"/>
                  </a:lnTo>
                </a:path>
                <a:path w="1644014" h="1566545">
                  <a:moveTo>
                    <a:pt x="108050" y="1404281"/>
                  </a:moveTo>
                  <a:lnTo>
                    <a:pt x="0" y="1404281"/>
                  </a:lnTo>
                </a:path>
                <a:path w="1644014" h="1566545">
                  <a:moveTo>
                    <a:pt x="54309" y="1458829"/>
                  </a:moveTo>
                  <a:lnTo>
                    <a:pt x="54309" y="1350501"/>
                  </a:lnTo>
                </a:path>
                <a:path w="1644014" h="1566545">
                  <a:moveTo>
                    <a:pt x="484785" y="1404281"/>
                  </a:moveTo>
                  <a:lnTo>
                    <a:pt x="377686" y="1404281"/>
                  </a:lnTo>
                </a:path>
                <a:path w="1644014" h="1566545">
                  <a:moveTo>
                    <a:pt x="431235" y="1458829"/>
                  </a:moveTo>
                  <a:lnTo>
                    <a:pt x="431235" y="1350501"/>
                  </a:lnTo>
                </a:path>
                <a:path w="1644014" h="1566545">
                  <a:moveTo>
                    <a:pt x="323192" y="1512617"/>
                  </a:moveTo>
                  <a:lnTo>
                    <a:pt x="216093" y="1512617"/>
                  </a:lnTo>
                </a:path>
                <a:path w="1644014" h="1566545">
                  <a:moveTo>
                    <a:pt x="269643" y="1566397"/>
                  </a:moveTo>
                  <a:lnTo>
                    <a:pt x="269643" y="1458829"/>
                  </a:lnTo>
                </a:path>
                <a:path w="1644014" h="1566545">
                  <a:moveTo>
                    <a:pt x="269643" y="1270015"/>
                  </a:moveTo>
                  <a:lnTo>
                    <a:pt x="161600" y="1270015"/>
                  </a:lnTo>
                </a:path>
                <a:path w="1644014" h="1566545">
                  <a:moveTo>
                    <a:pt x="216093" y="1323611"/>
                  </a:moveTo>
                  <a:lnTo>
                    <a:pt x="216093" y="1215275"/>
                  </a:lnTo>
                </a:path>
                <a:path w="1644014" h="1566545">
                  <a:moveTo>
                    <a:pt x="1562597" y="1296713"/>
                  </a:moveTo>
                  <a:lnTo>
                    <a:pt x="1454516" y="1296713"/>
                  </a:lnTo>
                </a:path>
                <a:path w="1644014" h="1566545">
                  <a:moveTo>
                    <a:pt x="1509017" y="1350501"/>
                  </a:moveTo>
                  <a:lnTo>
                    <a:pt x="1509017" y="1242165"/>
                  </a:lnTo>
                </a:path>
                <a:path w="1644014" h="1566545">
                  <a:moveTo>
                    <a:pt x="1643735" y="1512617"/>
                  </a:moveTo>
                  <a:lnTo>
                    <a:pt x="1535731" y="1512617"/>
                  </a:lnTo>
                </a:path>
                <a:path w="1644014" h="1566545">
                  <a:moveTo>
                    <a:pt x="1589234" y="1566397"/>
                  </a:moveTo>
                  <a:lnTo>
                    <a:pt x="1589234" y="1458829"/>
                  </a:lnTo>
                </a:path>
                <a:path w="1644014" h="1566545">
                  <a:moveTo>
                    <a:pt x="1401013" y="1458829"/>
                  </a:moveTo>
                  <a:lnTo>
                    <a:pt x="1292931" y="1458829"/>
                  </a:lnTo>
                </a:path>
                <a:path w="1644014" h="1566545">
                  <a:moveTo>
                    <a:pt x="1347432" y="1512617"/>
                  </a:moveTo>
                  <a:lnTo>
                    <a:pt x="1347432" y="1404281"/>
                  </a:lnTo>
                </a:path>
                <a:path w="1644014" h="1566545">
                  <a:moveTo>
                    <a:pt x="1347432" y="1188384"/>
                  </a:moveTo>
                  <a:lnTo>
                    <a:pt x="1239428" y="1188384"/>
                  </a:lnTo>
                </a:path>
                <a:path w="1644014" h="1566545">
                  <a:moveTo>
                    <a:pt x="1292931" y="1242165"/>
                  </a:moveTo>
                  <a:lnTo>
                    <a:pt x="1292931" y="1134758"/>
                  </a:lnTo>
                </a:path>
              </a:pathLst>
            </a:custGeom>
            <a:ln w="1658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5253" y="4049172"/>
              <a:ext cx="1778000" cy="1621155"/>
            </a:xfrm>
            <a:custGeom>
              <a:avLst/>
              <a:gdLst/>
              <a:ahLst/>
              <a:cxnLst/>
              <a:rect l="l" t="t" r="r" b="b"/>
              <a:pathLst>
                <a:path w="1778000" h="1621154">
                  <a:moveTo>
                    <a:pt x="215333" y="620621"/>
                  </a:moveTo>
                  <a:lnTo>
                    <a:pt x="107283" y="620621"/>
                  </a:lnTo>
                </a:path>
                <a:path w="1778000" h="1621154">
                  <a:moveTo>
                    <a:pt x="1211763" y="1229180"/>
                  </a:moveTo>
                  <a:lnTo>
                    <a:pt x="1104679" y="1229180"/>
                  </a:lnTo>
                </a:path>
                <a:path w="1778000" h="1621154">
                  <a:moveTo>
                    <a:pt x="1696517" y="999540"/>
                  </a:moveTo>
                  <a:lnTo>
                    <a:pt x="1589433" y="999540"/>
                  </a:lnTo>
                </a:path>
                <a:path w="1778000" h="1621154">
                  <a:moveTo>
                    <a:pt x="956067" y="1566397"/>
                  </a:moveTo>
                  <a:lnTo>
                    <a:pt x="847832" y="1566397"/>
                  </a:lnTo>
                </a:path>
                <a:path w="1778000" h="1621154">
                  <a:moveTo>
                    <a:pt x="970729" y="925400"/>
                  </a:moveTo>
                  <a:lnTo>
                    <a:pt x="862647" y="925400"/>
                  </a:lnTo>
                </a:path>
                <a:path w="1778000" h="1621154">
                  <a:moveTo>
                    <a:pt x="1346711" y="351106"/>
                  </a:moveTo>
                  <a:lnTo>
                    <a:pt x="1238629" y="351106"/>
                  </a:lnTo>
                </a:path>
                <a:path w="1778000" h="1621154">
                  <a:moveTo>
                    <a:pt x="457150" y="891058"/>
                  </a:moveTo>
                  <a:lnTo>
                    <a:pt x="350059" y="891058"/>
                  </a:lnTo>
                </a:path>
                <a:path w="1778000" h="1621154">
                  <a:moveTo>
                    <a:pt x="1131316" y="53780"/>
                  </a:moveTo>
                  <a:lnTo>
                    <a:pt x="1023311" y="53780"/>
                  </a:lnTo>
                </a:path>
                <a:path w="1778000" h="1621154">
                  <a:moveTo>
                    <a:pt x="107283" y="1106946"/>
                  </a:moveTo>
                  <a:lnTo>
                    <a:pt x="0" y="1106946"/>
                  </a:lnTo>
                </a:path>
                <a:path w="1778000" h="1621154">
                  <a:moveTo>
                    <a:pt x="242008" y="0"/>
                  </a:moveTo>
                  <a:lnTo>
                    <a:pt x="133965" y="0"/>
                  </a:lnTo>
                </a:path>
                <a:path w="1778000" h="1621154">
                  <a:moveTo>
                    <a:pt x="1561799" y="742855"/>
                  </a:moveTo>
                  <a:lnTo>
                    <a:pt x="1454716" y="742855"/>
                  </a:lnTo>
                </a:path>
                <a:path w="1778000" h="1621154">
                  <a:moveTo>
                    <a:pt x="1144288" y="620621"/>
                  </a:moveTo>
                  <a:lnTo>
                    <a:pt x="1037205" y="620621"/>
                  </a:lnTo>
                </a:path>
                <a:path w="1778000" h="1621154">
                  <a:moveTo>
                    <a:pt x="700141" y="1161648"/>
                  </a:moveTo>
                  <a:lnTo>
                    <a:pt x="592068" y="1161648"/>
                  </a:lnTo>
                </a:path>
                <a:path w="1778000" h="1621154">
                  <a:moveTo>
                    <a:pt x="121008" y="1269055"/>
                  </a:moveTo>
                  <a:lnTo>
                    <a:pt x="12957" y="1269055"/>
                  </a:lnTo>
                </a:path>
                <a:path w="1778000" h="1621154">
                  <a:moveTo>
                    <a:pt x="1669880" y="80670"/>
                  </a:moveTo>
                  <a:lnTo>
                    <a:pt x="1561799" y="80670"/>
                  </a:lnTo>
                </a:path>
                <a:path w="1778000" h="1621154">
                  <a:moveTo>
                    <a:pt x="700141" y="755839"/>
                  </a:moveTo>
                  <a:lnTo>
                    <a:pt x="592068" y="755839"/>
                  </a:lnTo>
                </a:path>
                <a:path w="1778000" h="1621154">
                  <a:moveTo>
                    <a:pt x="861726" y="1350501"/>
                  </a:moveTo>
                  <a:lnTo>
                    <a:pt x="753645" y="1350501"/>
                  </a:lnTo>
                </a:path>
                <a:path w="1778000" h="1621154">
                  <a:moveTo>
                    <a:pt x="659534" y="1621137"/>
                  </a:moveTo>
                  <a:lnTo>
                    <a:pt x="552428" y="1621137"/>
                  </a:lnTo>
                </a:path>
                <a:path w="1778000" h="1621154">
                  <a:moveTo>
                    <a:pt x="1777885" y="1188384"/>
                  </a:moveTo>
                  <a:lnTo>
                    <a:pt x="1669880" y="1188384"/>
                  </a:lnTo>
                </a:path>
              </a:pathLst>
            </a:custGeom>
            <a:ln w="2402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72817" y="4014061"/>
              <a:ext cx="623570" cy="694690"/>
            </a:xfrm>
            <a:custGeom>
              <a:avLst/>
              <a:gdLst/>
              <a:ahLst/>
              <a:cxnLst/>
              <a:rect l="l" t="t" r="r" b="b"/>
              <a:pathLst>
                <a:path w="623570" h="694689">
                  <a:moveTo>
                    <a:pt x="0" y="694607"/>
                  </a:moveTo>
                  <a:lnTo>
                    <a:pt x="16580" y="694607"/>
                  </a:lnTo>
                </a:path>
                <a:path w="623570" h="694689">
                  <a:moveTo>
                    <a:pt x="66506" y="694607"/>
                  </a:moveTo>
                  <a:lnTo>
                    <a:pt x="83079" y="694607"/>
                  </a:lnTo>
                </a:path>
                <a:path w="623570" h="694689">
                  <a:moveTo>
                    <a:pt x="133006" y="694607"/>
                  </a:moveTo>
                  <a:lnTo>
                    <a:pt x="149586" y="694607"/>
                  </a:lnTo>
                </a:path>
                <a:path w="623570" h="694689">
                  <a:moveTo>
                    <a:pt x="199513" y="694607"/>
                  </a:moveTo>
                  <a:lnTo>
                    <a:pt x="216093" y="694607"/>
                  </a:lnTo>
                </a:path>
                <a:path w="623570" h="694689">
                  <a:moveTo>
                    <a:pt x="266019" y="694607"/>
                  </a:moveTo>
                  <a:lnTo>
                    <a:pt x="282600" y="694607"/>
                  </a:lnTo>
                </a:path>
                <a:path w="623570" h="694689">
                  <a:moveTo>
                    <a:pt x="332526" y="694607"/>
                  </a:moveTo>
                  <a:lnTo>
                    <a:pt x="349130" y="694607"/>
                  </a:lnTo>
                </a:path>
                <a:path w="623570" h="694689">
                  <a:moveTo>
                    <a:pt x="399026" y="694607"/>
                  </a:moveTo>
                  <a:lnTo>
                    <a:pt x="415606" y="694607"/>
                  </a:lnTo>
                </a:path>
                <a:path w="623570" h="694689">
                  <a:moveTo>
                    <a:pt x="465502" y="694607"/>
                  </a:moveTo>
                  <a:lnTo>
                    <a:pt x="482083" y="694607"/>
                  </a:lnTo>
                </a:path>
                <a:path w="623570" h="694689">
                  <a:moveTo>
                    <a:pt x="532055" y="694607"/>
                  </a:moveTo>
                  <a:lnTo>
                    <a:pt x="548636" y="694607"/>
                  </a:lnTo>
                </a:path>
                <a:path w="623570" h="694689">
                  <a:moveTo>
                    <a:pt x="598531" y="694607"/>
                  </a:moveTo>
                  <a:lnTo>
                    <a:pt x="615112" y="694607"/>
                  </a:lnTo>
                </a:path>
                <a:path w="623570" h="694689">
                  <a:moveTo>
                    <a:pt x="623479" y="653043"/>
                  </a:moveTo>
                  <a:lnTo>
                    <a:pt x="623479" y="636294"/>
                  </a:lnTo>
                </a:path>
                <a:path w="623570" h="694689">
                  <a:moveTo>
                    <a:pt x="623479" y="586279"/>
                  </a:moveTo>
                  <a:lnTo>
                    <a:pt x="623479" y="569530"/>
                  </a:lnTo>
                </a:path>
                <a:path w="623570" h="694689">
                  <a:moveTo>
                    <a:pt x="623479" y="519515"/>
                  </a:moveTo>
                  <a:lnTo>
                    <a:pt x="623479" y="502920"/>
                  </a:lnTo>
                </a:path>
                <a:path w="623570" h="694689">
                  <a:moveTo>
                    <a:pt x="623479" y="452981"/>
                  </a:moveTo>
                  <a:lnTo>
                    <a:pt x="623479" y="436156"/>
                  </a:lnTo>
                </a:path>
                <a:path w="623570" h="694689">
                  <a:moveTo>
                    <a:pt x="623479" y="386217"/>
                  </a:moveTo>
                  <a:lnTo>
                    <a:pt x="623479" y="369468"/>
                  </a:lnTo>
                </a:path>
                <a:path w="623570" h="694689">
                  <a:moveTo>
                    <a:pt x="623479" y="319453"/>
                  </a:moveTo>
                  <a:lnTo>
                    <a:pt x="623479" y="302858"/>
                  </a:lnTo>
                </a:path>
                <a:path w="623570" h="694689">
                  <a:moveTo>
                    <a:pt x="623479" y="252689"/>
                  </a:moveTo>
                  <a:lnTo>
                    <a:pt x="623479" y="236094"/>
                  </a:lnTo>
                </a:path>
                <a:path w="623570" h="694689">
                  <a:moveTo>
                    <a:pt x="623479" y="186155"/>
                  </a:moveTo>
                  <a:lnTo>
                    <a:pt x="623479" y="169330"/>
                  </a:lnTo>
                </a:path>
                <a:path w="623570" h="694689">
                  <a:moveTo>
                    <a:pt x="623479" y="119391"/>
                  </a:moveTo>
                  <a:lnTo>
                    <a:pt x="623479" y="102796"/>
                  </a:lnTo>
                </a:path>
                <a:path w="623570" h="694689">
                  <a:moveTo>
                    <a:pt x="623479" y="52627"/>
                  </a:moveTo>
                  <a:lnTo>
                    <a:pt x="623479" y="36032"/>
                  </a:lnTo>
                </a:path>
                <a:path w="623570" h="694689">
                  <a:moveTo>
                    <a:pt x="609585" y="0"/>
                  </a:moveTo>
                  <a:lnTo>
                    <a:pt x="593004" y="0"/>
                  </a:lnTo>
                </a:path>
                <a:path w="623570" h="694689">
                  <a:moveTo>
                    <a:pt x="543109" y="0"/>
                  </a:moveTo>
                  <a:lnTo>
                    <a:pt x="526528" y="0"/>
                  </a:lnTo>
                </a:path>
                <a:path w="623570" h="694689">
                  <a:moveTo>
                    <a:pt x="476556" y="0"/>
                  </a:moveTo>
                  <a:lnTo>
                    <a:pt x="459975" y="0"/>
                  </a:lnTo>
                </a:path>
                <a:path w="623570" h="694689">
                  <a:moveTo>
                    <a:pt x="410079" y="0"/>
                  </a:moveTo>
                  <a:lnTo>
                    <a:pt x="393499" y="0"/>
                  </a:lnTo>
                </a:path>
                <a:path w="623570" h="694689">
                  <a:moveTo>
                    <a:pt x="343603" y="0"/>
                  </a:moveTo>
                  <a:lnTo>
                    <a:pt x="327000" y="0"/>
                  </a:lnTo>
                </a:path>
                <a:path w="623570" h="694689">
                  <a:moveTo>
                    <a:pt x="277073" y="0"/>
                  </a:moveTo>
                  <a:lnTo>
                    <a:pt x="260493" y="0"/>
                  </a:lnTo>
                </a:path>
                <a:path w="623570" h="694689">
                  <a:moveTo>
                    <a:pt x="210566" y="0"/>
                  </a:moveTo>
                  <a:lnTo>
                    <a:pt x="193986" y="0"/>
                  </a:lnTo>
                </a:path>
                <a:path w="623570" h="694689">
                  <a:moveTo>
                    <a:pt x="144059" y="0"/>
                  </a:moveTo>
                  <a:lnTo>
                    <a:pt x="127479" y="0"/>
                  </a:lnTo>
                </a:path>
                <a:path w="623570" h="694689">
                  <a:moveTo>
                    <a:pt x="77553" y="0"/>
                  </a:moveTo>
                  <a:lnTo>
                    <a:pt x="60980" y="0"/>
                  </a:lnTo>
                </a:path>
                <a:path w="623570" h="694689">
                  <a:moveTo>
                    <a:pt x="11053" y="0"/>
                  </a:moveTo>
                  <a:lnTo>
                    <a:pt x="0" y="0"/>
                  </a:lnTo>
                  <a:lnTo>
                    <a:pt x="0" y="5531"/>
                  </a:lnTo>
                </a:path>
                <a:path w="623570" h="694689">
                  <a:moveTo>
                    <a:pt x="0" y="55470"/>
                  </a:moveTo>
                  <a:lnTo>
                    <a:pt x="0" y="72065"/>
                  </a:lnTo>
                </a:path>
                <a:path w="623570" h="694689">
                  <a:moveTo>
                    <a:pt x="0" y="122234"/>
                  </a:moveTo>
                  <a:lnTo>
                    <a:pt x="0" y="138829"/>
                  </a:lnTo>
                </a:path>
                <a:path w="623570" h="694689">
                  <a:moveTo>
                    <a:pt x="0" y="188844"/>
                  </a:moveTo>
                  <a:lnTo>
                    <a:pt x="0" y="205593"/>
                  </a:lnTo>
                </a:path>
                <a:path w="623570" h="694689">
                  <a:moveTo>
                    <a:pt x="0" y="255608"/>
                  </a:moveTo>
                  <a:lnTo>
                    <a:pt x="0" y="272203"/>
                  </a:lnTo>
                </a:path>
                <a:path w="623570" h="694689">
                  <a:moveTo>
                    <a:pt x="0" y="322296"/>
                  </a:moveTo>
                  <a:lnTo>
                    <a:pt x="0" y="338891"/>
                  </a:lnTo>
                </a:path>
                <a:path w="623570" h="694689">
                  <a:moveTo>
                    <a:pt x="0" y="388906"/>
                  </a:moveTo>
                  <a:lnTo>
                    <a:pt x="0" y="405655"/>
                  </a:lnTo>
                </a:path>
                <a:path w="623570" h="694689">
                  <a:moveTo>
                    <a:pt x="0" y="455670"/>
                  </a:moveTo>
                  <a:lnTo>
                    <a:pt x="0" y="472419"/>
                  </a:lnTo>
                </a:path>
                <a:path w="623570" h="694689">
                  <a:moveTo>
                    <a:pt x="0" y="522434"/>
                  </a:moveTo>
                  <a:lnTo>
                    <a:pt x="0" y="538952"/>
                  </a:lnTo>
                </a:path>
                <a:path w="623570" h="694689">
                  <a:moveTo>
                    <a:pt x="0" y="588968"/>
                  </a:moveTo>
                  <a:lnTo>
                    <a:pt x="0" y="605716"/>
                  </a:lnTo>
                </a:path>
                <a:path w="623570" h="694689">
                  <a:moveTo>
                    <a:pt x="0" y="655732"/>
                  </a:moveTo>
                  <a:lnTo>
                    <a:pt x="0" y="672480"/>
                  </a:lnTo>
                </a:path>
              </a:pathLst>
            </a:custGeom>
            <a:ln w="1658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1350" y="4114015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050" y="54701"/>
                  </a:moveTo>
                  <a:lnTo>
                    <a:pt x="0" y="54701"/>
                  </a:lnTo>
                </a:path>
                <a:path w="108585" h="108585">
                  <a:moveTo>
                    <a:pt x="53549" y="108328"/>
                  </a:moveTo>
                  <a:lnTo>
                    <a:pt x="53549" y="0"/>
                  </a:lnTo>
                </a:path>
              </a:pathLst>
            </a:custGeom>
            <a:ln w="1658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87117" y="5849090"/>
            <a:ext cx="61785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latin typeface="Arial MT"/>
                <a:cs typeface="Arial MT"/>
              </a:rPr>
              <a:t>(ii)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4055" y="5844386"/>
            <a:ext cx="652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(iii)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71247" y="3927835"/>
            <a:ext cx="1957070" cy="1859280"/>
            <a:chOff x="4571247" y="3927835"/>
            <a:chExt cx="1957070" cy="1859280"/>
          </a:xfrm>
        </p:grpSpPr>
        <p:sp>
          <p:nvSpPr>
            <p:cNvPr id="18" name="object 18"/>
            <p:cNvSpPr/>
            <p:nvPr/>
          </p:nvSpPr>
          <p:spPr>
            <a:xfrm>
              <a:off x="4572517" y="3929105"/>
              <a:ext cx="1954530" cy="1856739"/>
            </a:xfrm>
            <a:custGeom>
              <a:avLst/>
              <a:gdLst/>
              <a:ahLst/>
              <a:cxnLst/>
              <a:rect l="l" t="t" r="r" b="b"/>
              <a:pathLst>
                <a:path w="1954529" h="1856739">
                  <a:moveTo>
                    <a:pt x="0" y="1856387"/>
                  </a:moveTo>
                  <a:lnTo>
                    <a:pt x="1954400" y="1856387"/>
                  </a:lnTo>
                  <a:lnTo>
                    <a:pt x="1954400" y="0"/>
                  </a:lnTo>
                  <a:lnTo>
                    <a:pt x="0" y="0"/>
                  </a:lnTo>
                  <a:lnTo>
                    <a:pt x="0" y="18563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89477" y="5241958"/>
              <a:ext cx="1656714" cy="434975"/>
            </a:xfrm>
            <a:custGeom>
              <a:avLst/>
              <a:gdLst/>
              <a:ahLst/>
              <a:cxnLst/>
              <a:rect l="l" t="t" r="r" b="b"/>
              <a:pathLst>
                <a:path w="1656714" h="434975">
                  <a:moveTo>
                    <a:pt x="108860" y="271763"/>
                  </a:moveTo>
                  <a:lnTo>
                    <a:pt x="0" y="271763"/>
                  </a:lnTo>
                </a:path>
                <a:path w="1656714" h="434975">
                  <a:moveTo>
                    <a:pt x="54816" y="325656"/>
                  </a:moveTo>
                  <a:lnTo>
                    <a:pt x="54816" y="217675"/>
                  </a:lnTo>
                </a:path>
                <a:path w="1656714" h="434975">
                  <a:moveTo>
                    <a:pt x="488546" y="271763"/>
                  </a:moveTo>
                  <a:lnTo>
                    <a:pt x="380634" y="271763"/>
                  </a:lnTo>
                </a:path>
                <a:path w="1656714" h="434975">
                  <a:moveTo>
                    <a:pt x="434493" y="325656"/>
                  </a:moveTo>
                  <a:lnTo>
                    <a:pt x="434493" y="217675"/>
                  </a:lnTo>
                </a:path>
                <a:path w="1656714" h="434975">
                  <a:moveTo>
                    <a:pt x="325633" y="380705"/>
                  </a:moveTo>
                  <a:lnTo>
                    <a:pt x="217729" y="380705"/>
                  </a:lnTo>
                </a:path>
                <a:path w="1656714" h="434975">
                  <a:moveTo>
                    <a:pt x="271580" y="434591"/>
                  </a:moveTo>
                  <a:lnTo>
                    <a:pt x="271580" y="325656"/>
                  </a:lnTo>
                </a:path>
                <a:path w="1656714" h="434975">
                  <a:moveTo>
                    <a:pt x="271580" y="135877"/>
                  </a:moveTo>
                  <a:lnTo>
                    <a:pt x="162719" y="135877"/>
                  </a:lnTo>
                </a:path>
                <a:path w="1656714" h="434975">
                  <a:moveTo>
                    <a:pt x="217729" y="190732"/>
                  </a:moveTo>
                  <a:lnTo>
                    <a:pt x="217729" y="81797"/>
                  </a:lnTo>
                </a:path>
                <a:path w="1656714" h="434975">
                  <a:moveTo>
                    <a:pt x="1574491" y="162820"/>
                  </a:moveTo>
                  <a:lnTo>
                    <a:pt x="1465630" y="162820"/>
                  </a:lnTo>
                </a:path>
                <a:path w="1656714" h="434975">
                  <a:moveTo>
                    <a:pt x="1520446" y="217675"/>
                  </a:moveTo>
                  <a:lnTo>
                    <a:pt x="1520446" y="108740"/>
                  </a:lnTo>
                </a:path>
                <a:path w="1656714" h="434975">
                  <a:moveTo>
                    <a:pt x="1656329" y="380705"/>
                  </a:moveTo>
                  <a:lnTo>
                    <a:pt x="1547469" y="380705"/>
                  </a:lnTo>
                </a:path>
                <a:path w="1656714" h="434975">
                  <a:moveTo>
                    <a:pt x="1601513" y="434591"/>
                  </a:moveTo>
                  <a:lnTo>
                    <a:pt x="1601513" y="325656"/>
                  </a:lnTo>
                </a:path>
                <a:path w="1656714" h="434975">
                  <a:moveTo>
                    <a:pt x="1411585" y="325656"/>
                  </a:moveTo>
                  <a:lnTo>
                    <a:pt x="1302725" y="325656"/>
                  </a:lnTo>
                </a:path>
                <a:path w="1656714" h="434975">
                  <a:moveTo>
                    <a:pt x="1357695" y="380705"/>
                  </a:moveTo>
                  <a:lnTo>
                    <a:pt x="1357695" y="271763"/>
                  </a:lnTo>
                </a:path>
                <a:path w="1656714" h="434975">
                  <a:moveTo>
                    <a:pt x="1357695" y="54816"/>
                  </a:moveTo>
                  <a:lnTo>
                    <a:pt x="1248835" y="54816"/>
                  </a:lnTo>
                </a:path>
                <a:path w="1656714" h="434975">
                  <a:moveTo>
                    <a:pt x="1302725" y="108740"/>
                  </a:moveTo>
                  <a:lnTo>
                    <a:pt x="1302725" y="0"/>
                  </a:lnTo>
                </a:path>
              </a:pathLst>
            </a:custGeom>
            <a:ln w="1670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81380" y="4074379"/>
              <a:ext cx="1791970" cy="1629410"/>
            </a:xfrm>
            <a:custGeom>
              <a:avLst/>
              <a:gdLst/>
              <a:ahLst/>
              <a:cxnLst/>
              <a:rect l="l" t="t" r="r" b="b"/>
              <a:pathLst>
                <a:path w="1791970" h="1629410">
                  <a:moveTo>
                    <a:pt x="216957" y="624610"/>
                  </a:moveTo>
                  <a:lnTo>
                    <a:pt x="108096" y="624610"/>
                  </a:lnTo>
                </a:path>
                <a:path w="1791970" h="1629410">
                  <a:moveTo>
                    <a:pt x="1221048" y="1235498"/>
                  </a:moveTo>
                  <a:lnTo>
                    <a:pt x="1112959" y="1235498"/>
                  </a:lnTo>
                </a:path>
                <a:path w="1791970" h="1629410">
                  <a:moveTo>
                    <a:pt x="1709609" y="1004525"/>
                  </a:moveTo>
                  <a:lnTo>
                    <a:pt x="1601675" y="1004525"/>
                  </a:lnTo>
                </a:path>
                <a:path w="1791970" h="1629410">
                  <a:moveTo>
                    <a:pt x="963256" y="1575227"/>
                  </a:moveTo>
                  <a:lnTo>
                    <a:pt x="854395" y="1575227"/>
                  </a:lnTo>
                </a:path>
                <a:path w="1791970" h="1629410">
                  <a:moveTo>
                    <a:pt x="978080" y="930093"/>
                  </a:moveTo>
                  <a:lnTo>
                    <a:pt x="869219" y="930093"/>
                  </a:lnTo>
                </a:path>
                <a:path w="1791970" h="1629410">
                  <a:moveTo>
                    <a:pt x="1356931" y="352855"/>
                  </a:moveTo>
                  <a:lnTo>
                    <a:pt x="1248070" y="352855"/>
                  </a:lnTo>
                </a:path>
                <a:path w="1791970" h="1629410">
                  <a:moveTo>
                    <a:pt x="460751" y="896598"/>
                  </a:moveTo>
                  <a:lnTo>
                    <a:pt x="352848" y="896598"/>
                  </a:lnTo>
                </a:path>
                <a:path w="1791970" h="1629410">
                  <a:moveTo>
                    <a:pt x="1139981" y="53885"/>
                  </a:moveTo>
                  <a:lnTo>
                    <a:pt x="1031121" y="53885"/>
                  </a:lnTo>
                </a:path>
                <a:path w="1791970" h="1629410">
                  <a:moveTo>
                    <a:pt x="108096" y="1113460"/>
                  </a:moveTo>
                  <a:lnTo>
                    <a:pt x="0" y="1113460"/>
                  </a:lnTo>
                </a:path>
                <a:path w="1791970" h="1629410">
                  <a:moveTo>
                    <a:pt x="243987" y="0"/>
                  </a:moveTo>
                  <a:lnTo>
                    <a:pt x="135118" y="0"/>
                  </a:lnTo>
                </a:path>
                <a:path w="1791970" h="1629410">
                  <a:moveTo>
                    <a:pt x="1573726" y="746648"/>
                  </a:moveTo>
                  <a:lnTo>
                    <a:pt x="1465792" y="746648"/>
                  </a:lnTo>
                </a:path>
                <a:path w="1791970" h="1629410">
                  <a:moveTo>
                    <a:pt x="1153029" y="624610"/>
                  </a:moveTo>
                  <a:lnTo>
                    <a:pt x="1045095" y="624610"/>
                  </a:lnTo>
                </a:path>
                <a:path w="1791970" h="1629410">
                  <a:moveTo>
                    <a:pt x="705464" y="1167578"/>
                  </a:moveTo>
                  <a:lnTo>
                    <a:pt x="596642" y="1167578"/>
                  </a:lnTo>
                </a:path>
                <a:path w="1791970" h="1629410">
                  <a:moveTo>
                    <a:pt x="122086" y="1276319"/>
                  </a:moveTo>
                  <a:lnTo>
                    <a:pt x="13032" y="1276319"/>
                  </a:lnTo>
                </a:path>
                <a:path w="1791970" h="1629410">
                  <a:moveTo>
                    <a:pt x="1682587" y="81797"/>
                  </a:moveTo>
                  <a:lnTo>
                    <a:pt x="1573726" y="81797"/>
                  </a:lnTo>
                </a:path>
                <a:path w="1791970" h="1629410">
                  <a:moveTo>
                    <a:pt x="705464" y="760682"/>
                  </a:moveTo>
                  <a:lnTo>
                    <a:pt x="596642" y="760682"/>
                  </a:lnTo>
                </a:path>
                <a:path w="1791970" h="1629410">
                  <a:moveTo>
                    <a:pt x="868447" y="1358311"/>
                  </a:moveTo>
                  <a:lnTo>
                    <a:pt x="759354" y="1358311"/>
                  </a:lnTo>
                </a:path>
                <a:path w="1791970" h="1629410">
                  <a:moveTo>
                    <a:pt x="664468" y="1629314"/>
                  </a:moveTo>
                  <a:lnTo>
                    <a:pt x="556580" y="1629314"/>
                  </a:lnTo>
                </a:path>
                <a:path w="1791970" h="1629410">
                  <a:moveTo>
                    <a:pt x="1791448" y="1195490"/>
                  </a:moveTo>
                  <a:lnTo>
                    <a:pt x="1682587" y="1195490"/>
                  </a:lnTo>
                </a:path>
              </a:pathLst>
            </a:custGeom>
            <a:ln w="242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91294" y="4034372"/>
              <a:ext cx="628650" cy="698500"/>
            </a:xfrm>
            <a:custGeom>
              <a:avLst/>
              <a:gdLst/>
              <a:ahLst/>
              <a:cxnLst/>
              <a:rect l="l" t="t" r="r" b="b"/>
              <a:pathLst>
                <a:path w="628650" h="698500">
                  <a:moveTo>
                    <a:pt x="0" y="698267"/>
                  </a:moveTo>
                  <a:lnTo>
                    <a:pt x="16869" y="698267"/>
                  </a:lnTo>
                </a:path>
                <a:path w="628650" h="698500">
                  <a:moveTo>
                    <a:pt x="67084" y="698267"/>
                  </a:moveTo>
                  <a:lnTo>
                    <a:pt x="83753" y="698267"/>
                  </a:lnTo>
                </a:path>
                <a:path w="628650" h="698500">
                  <a:moveTo>
                    <a:pt x="133976" y="698267"/>
                  </a:moveTo>
                  <a:lnTo>
                    <a:pt x="150837" y="698267"/>
                  </a:lnTo>
                </a:path>
                <a:path w="628650" h="698500">
                  <a:moveTo>
                    <a:pt x="201052" y="698267"/>
                  </a:moveTo>
                  <a:lnTo>
                    <a:pt x="217729" y="698267"/>
                  </a:lnTo>
                </a:path>
                <a:path w="628650" h="698500">
                  <a:moveTo>
                    <a:pt x="268137" y="698267"/>
                  </a:moveTo>
                  <a:lnTo>
                    <a:pt x="284806" y="698267"/>
                  </a:lnTo>
                </a:path>
                <a:path w="628650" h="698500">
                  <a:moveTo>
                    <a:pt x="335021" y="698267"/>
                  </a:moveTo>
                  <a:lnTo>
                    <a:pt x="351852" y="698267"/>
                  </a:lnTo>
                </a:path>
                <a:path w="628650" h="698500">
                  <a:moveTo>
                    <a:pt x="402113" y="698267"/>
                  </a:moveTo>
                  <a:lnTo>
                    <a:pt x="418790" y="698267"/>
                  </a:lnTo>
                </a:path>
                <a:path w="628650" h="698500">
                  <a:moveTo>
                    <a:pt x="468974" y="698267"/>
                  </a:moveTo>
                  <a:lnTo>
                    <a:pt x="485882" y="698267"/>
                  </a:lnTo>
                </a:path>
                <a:path w="628650" h="698500">
                  <a:moveTo>
                    <a:pt x="536066" y="698267"/>
                  </a:moveTo>
                  <a:lnTo>
                    <a:pt x="552743" y="698267"/>
                  </a:lnTo>
                </a:path>
                <a:path w="628650" h="698500">
                  <a:moveTo>
                    <a:pt x="603158" y="698267"/>
                  </a:moveTo>
                  <a:lnTo>
                    <a:pt x="619835" y="698267"/>
                  </a:lnTo>
                </a:path>
                <a:path w="628650" h="698500">
                  <a:moveTo>
                    <a:pt x="628250" y="656322"/>
                  </a:moveTo>
                  <a:lnTo>
                    <a:pt x="628250" y="639574"/>
                  </a:lnTo>
                </a:path>
                <a:path w="628650" h="698500">
                  <a:moveTo>
                    <a:pt x="628250" y="589332"/>
                  </a:moveTo>
                  <a:lnTo>
                    <a:pt x="628250" y="572585"/>
                  </a:lnTo>
                </a:path>
                <a:path w="628650" h="698500">
                  <a:moveTo>
                    <a:pt x="628250" y="522188"/>
                  </a:moveTo>
                  <a:lnTo>
                    <a:pt x="628250" y="505441"/>
                  </a:lnTo>
                </a:path>
                <a:path w="628650" h="698500">
                  <a:moveTo>
                    <a:pt x="628250" y="455199"/>
                  </a:moveTo>
                  <a:lnTo>
                    <a:pt x="628250" y="438452"/>
                  </a:lnTo>
                </a:path>
                <a:path w="628650" h="698500">
                  <a:moveTo>
                    <a:pt x="628250" y="388210"/>
                  </a:moveTo>
                  <a:lnTo>
                    <a:pt x="628250" y="371463"/>
                  </a:lnTo>
                </a:path>
                <a:path w="628650" h="698500">
                  <a:moveTo>
                    <a:pt x="628250" y="321221"/>
                  </a:moveTo>
                  <a:lnTo>
                    <a:pt x="628250" y="304474"/>
                  </a:lnTo>
                </a:path>
                <a:path w="628650" h="698500">
                  <a:moveTo>
                    <a:pt x="628250" y="254077"/>
                  </a:moveTo>
                  <a:lnTo>
                    <a:pt x="628250" y="237330"/>
                  </a:lnTo>
                </a:path>
                <a:path w="628650" h="698500">
                  <a:moveTo>
                    <a:pt x="628250" y="187088"/>
                  </a:moveTo>
                  <a:lnTo>
                    <a:pt x="628250" y="170341"/>
                  </a:lnTo>
                </a:path>
                <a:path w="628650" h="698500">
                  <a:moveTo>
                    <a:pt x="628250" y="120099"/>
                  </a:moveTo>
                  <a:lnTo>
                    <a:pt x="628250" y="103352"/>
                  </a:lnTo>
                </a:path>
                <a:path w="628650" h="698500">
                  <a:moveTo>
                    <a:pt x="628250" y="53110"/>
                  </a:moveTo>
                  <a:lnTo>
                    <a:pt x="628250" y="36208"/>
                  </a:lnTo>
                </a:path>
                <a:path w="628650" h="698500">
                  <a:moveTo>
                    <a:pt x="614276" y="0"/>
                  </a:moveTo>
                  <a:lnTo>
                    <a:pt x="597445" y="0"/>
                  </a:lnTo>
                </a:path>
                <a:path w="628650" h="698500">
                  <a:moveTo>
                    <a:pt x="547184" y="0"/>
                  </a:moveTo>
                  <a:lnTo>
                    <a:pt x="530507" y="0"/>
                  </a:lnTo>
                </a:path>
                <a:path w="628650" h="698500">
                  <a:moveTo>
                    <a:pt x="480323" y="0"/>
                  </a:moveTo>
                  <a:lnTo>
                    <a:pt x="463415" y="0"/>
                  </a:lnTo>
                </a:path>
                <a:path w="628650" h="698500">
                  <a:moveTo>
                    <a:pt x="413231" y="0"/>
                  </a:moveTo>
                  <a:lnTo>
                    <a:pt x="396554" y="0"/>
                  </a:lnTo>
                </a:path>
                <a:path w="628650" h="698500">
                  <a:moveTo>
                    <a:pt x="346370" y="0"/>
                  </a:moveTo>
                  <a:lnTo>
                    <a:pt x="329462" y="0"/>
                  </a:lnTo>
                </a:path>
                <a:path w="628650" h="698500">
                  <a:moveTo>
                    <a:pt x="279247" y="0"/>
                  </a:moveTo>
                  <a:lnTo>
                    <a:pt x="262578" y="0"/>
                  </a:lnTo>
                </a:path>
                <a:path w="628650" h="698500">
                  <a:moveTo>
                    <a:pt x="212170" y="0"/>
                  </a:moveTo>
                  <a:lnTo>
                    <a:pt x="195494" y="0"/>
                  </a:lnTo>
                </a:path>
                <a:path w="628650" h="698500">
                  <a:moveTo>
                    <a:pt x="145279" y="0"/>
                  </a:moveTo>
                  <a:lnTo>
                    <a:pt x="128417" y="0"/>
                  </a:lnTo>
                </a:path>
                <a:path w="628650" h="698500">
                  <a:moveTo>
                    <a:pt x="78202" y="0"/>
                  </a:moveTo>
                  <a:lnTo>
                    <a:pt x="61525" y="0"/>
                  </a:lnTo>
                </a:path>
                <a:path w="628650" h="698500">
                  <a:moveTo>
                    <a:pt x="11310" y="0"/>
                  </a:moveTo>
                  <a:lnTo>
                    <a:pt x="0" y="0"/>
                  </a:lnTo>
                  <a:lnTo>
                    <a:pt x="0" y="5582"/>
                  </a:lnTo>
                </a:path>
                <a:path w="628650" h="698500">
                  <a:moveTo>
                    <a:pt x="0" y="55824"/>
                  </a:moveTo>
                  <a:lnTo>
                    <a:pt x="0" y="72571"/>
                  </a:lnTo>
                </a:path>
                <a:path w="628650" h="698500">
                  <a:moveTo>
                    <a:pt x="0" y="122813"/>
                  </a:moveTo>
                  <a:lnTo>
                    <a:pt x="0" y="139560"/>
                  </a:lnTo>
                </a:path>
                <a:path w="628650" h="698500">
                  <a:moveTo>
                    <a:pt x="0" y="189957"/>
                  </a:moveTo>
                  <a:lnTo>
                    <a:pt x="0" y="206704"/>
                  </a:lnTo>
                </a:path>
                <a:path w="628650" h="698500">
                  <a:moveTo>
                    <a:pt x="0" y="256946"/>
                  </a:moveTo>
                  <a:lnTo>
                    <a:pt x="0" y="273693"/>
                  </a:lnTo>
                </a:path>
                <a:path w="628650" h="698500">
                  <a:moveTo>
                    <a:pt x="0" y="323935"/>
                  </a:moveTo>
                  <a:lnTo>
                    <a:pt x="0" y="340682"/>
                  </a:lnTo>
                </a:path>
                <a:path w="628650" h="698500">
                  <a:moveTo>
                    <a:pt x="0" y="390924"/>
                  </a:moveTo>
                  <a:lnTo>
                    <a:pt x="0" y="407671"/>
                  </a:lnTo>
                </a:path>
                <a:path w="628650" h="698500">
                  <a:moveTo>
                    <a:pt x="0" y="458068"/>
                  </a:moveTo>
                  <a:lnTo>
                    <a:pt x="0" y="474815"/>
                  </a:lnTo>
                </a:path>
                <a:path w="628650" h="698500">
                  <a:moveTo>
                    <a:pt x="0" y="525057"/>
                  </a:moveTo>
                  <a:lnTo>
                    <a:pt x="0" y="541804"/>
                  </a:lnTo>
                </a:path>
                <a:path w="628650" h="698500">
                  <a:moveTo>
                    <a:pt x="0" y="592046"/>
                  </a:moveTo>
                  <a:lnTo>
                    <a:pt x="0" y="608793"/>
                  </a:lnTo>
                </a:path>
                <a:path w="628650" h="698500">
                  <a:moveTo>
                    <a:pt x="0" y="659035"/>
                  </a:moveTo>
                  <a:lnTo>
                    <a:pt x="0" y="675938"/>
                  </a:lnTo>
                </a:path>
              </a:pathLst>
            </a:custGeom>
            <a:ln w="1670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73477" y="4240510"/>
            <a:ext cx="1945639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14"/>
              </a:spcBef>
            </a:pPr>
            <a:r>
              <a:rPr sz="1450" spc="-25" dirty="0">
                <a:latin typeface="Arial MT"/>
                <a:cs typeface="Arial MT"/>
              </a:rPr>
              <a:t>R1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60026" y="5178537"/>
            <a:ext cx="575310" cy="610235"/>
            <a:chOff x="5960026" y="5178537"/>
            <a:chExt cx="575310" cy="610235"/>
          </a:xfrm>
        </p:grpSpPr>
        <p:sp>
          <p:nvSpPr>
            <p:cNvPr id="24" name="object 24"/>
            <p:cNvSpPr/>
            <p:nvPr/>
          </p:nvSpPr>
          <p:spPr>
            <a:xfrm>
              <a:off x="5968363" y="577153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16744"/>
                  </a:moveTo>
                  <a:lnTo>
                    <a:pt x="16908" y="16744"/>
                  </a:lnTo>
                  <a:lnTo>
                    <a:pt x="16908" y="0"/>
                  </a:lnTo>
                  <a:lnTo>
                    <a:pt x="0" y="0"/>
                  </a:lnTo>
                  <a:lnTo>
                    <a:pt x="0" y="16744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68363" y="5186909"/>
              <a:ext cx="558800" cy="593090"/>
            </a:xfrm>
            <a:custGeom>
              <a:avLst/>
              <a:gdLst/>
              <a:ahLst/>
              <a:cxnLst/>
              <a:rect l="l" t="t" r="r" b="b"/>
              <a:pathLst>
                <a:path w="558800" h="593089">
                  <a:moveTo>
                    <a:pt x="67092" y="593000"/>
                  </a:moveTo>
                  <a:lnTo>
                    <a:pt x="83768" y="593000"/>
                  </a:lnTo>
                </a:path>
                <a:path w="558800" h="593089">
                  <a:moveTo>
                    <a:pt x="134184" y="593000"/>
                  </a:moveTo>
                  <a:lnTo>
                    <a:pt x="150861" y="593000"/>
                  </a:lnTo>
                </a:path>
                <a:path w="558800" h="593089">
                  <a:moveTo>
                    <a:pt x="201045" y="593000"/>
                  </a:moveTo>
                  <a:lnTo>
                    <a:pt x="217953" y="593000"/>
                  </a:lnTo>
                </a:path>
                <a:path w="558800" h="593089">
                  <a:moveTo>
                    <a:pt x="268137" y="593000"/>
                  </a:moveTo>
                  <a:lnTo>
                    <a:pt x="284814" y="593000"/>
                  </a:lnTo>
                </a:path>
                <a:path w="558800" h="593089">
                  <a:moveTo>
                    <a:pt x="335075" y="593000"/>
                  </a:moveTo>
                  <a:lnTo>
                    <a:pt x="351906" y="593000"/>
                  </a:lnTo>
                </a:path>
                <a:path w="558800" h="593089">
                  <a:moveTo>
                    <a:pt x="402090" y="593000"/>
                  </a:moveTo>
                  <a:lnTo>
                    <a:pt x="418766" y="593000"/>
                  </a:lnTo>
                </a:path>
                <a:path w="558800" h="593089">
                  <a:moveTo>
                    <a:pt x="469182" y="593000"/>
                  </a:moveTo>
                  <a:lnTo>
                    <a:pt x="485859" y="593000"/>
                  </a:lnTo>
                </a:path>
                <a:path w="558800" h="593089">
                  <a:moveTo>
                    <a:pt x="536120" y="593000"/>
                  </a:moveTo>
                  <a:lnTo>
                    <a:pt x="552797" y="593000"/>
                  </a:lnTo>
                </a:path>
                <a:path w="558800" h="593089">
                  <a:moveTo>
                    <a:pt x="558510" y="548348"/>
                  </a:moveTo>
                  <a:lnTo>
                    <a:pt x="558510" y="531601"/>
                  </a:lnTo>
                </a:path>
                <a:path w="558800" h="593089">
                  <a:moveTo>
                    <a:pt x="558510" y="481367"/>
                  </a:moveTo>
                  <a:lnTo>
                    <a:pt x="558510" y="464620"/>
                  </a:lnTo>
                </a:path>
                <a:path w="558800" h="593089">
                  <a:moveTo>
                    <a:pt x="558510" y="414386"/>
                  </a:moveTo>
                  <a:lnTo>
                    <a:pt x="558510" y="397638"/>
                  </a:lnTo>
                </a:path>
                <a:path w="558800" h="593089">
                  <a:moveTo>
                    <a:pt x="558510" y="347211"/>
                  </a:moveTo>
                  <a:lnTo>
                    <a:pt x="558510" y="330471"/>
                  </a:lnTo>
                </a:path>
                <a:path w="558800" h="593089">
                  <a:moveTo>
                    <a:pt x="558510" y="280229"/>
                  </a:moveTo>
                  <a:lnTo>
                    <a:pt x="558510" y="263490"/>
                  </a:lnTo>
                </a:path>
                <a:path w="558800" h="593089">
                  <a:moveTo>
                    <a:pt x="558510" y="213248"/>
                  </a:moveTo>
                  <a:lnTo>
                    <a:pt x="558510" y="196508"/>
                  </a:lnTo>
                </a:path>
                <a:path w="558800" h="593089">
                  <a:moveTo>
                    <a:pt x="558510" y="146267"/>
                  </a:moveTo>
                  <a:lnTo>
                    <a:pt x="558510" y="129326"/>
                  </a:lnTo>
                </a:path>
                <a:path w="558800" h="593089">
                  <a:moveTo>
                    <a:pt x="558510" y="79084"/>
                  </a:moveTo>
                  <a:lnTo>
                    <a:pt x="558510" y="62337"/>
                  </a:lnTo>
                </a:path>
                <a:path w="558800" h="593089">
                  <a:moveTo>
                    <a:pt x="558510" y="12095"/>
                  </a:moveTo>
                  <a:lnTo>
                    <a:pt x="558510" y="0"/>
                  </a:lnTo>
                  <a:lnTo>
                    <a:pt x="553723" y="0"/>
                  </a:lnTo>
                </a:path>
                <a:path w="558800" h="593089">
                  <a:moveTo>
                    <a:pt x="503539" y="0"/>
                  </a:moveTo>
                  <a:lnTo>
                    <a:pt x="486862" y="0"/>
                  </a:lnTo>
                </a:path>
                <a:path w="558800" h="593089">
                  <a:moveTo>
                    <a:pt x="436601" y="0"/>
                  </a:moveTo>
                  <a:lnTo>
                    <a:pt x="419770" y="0"/>
                  </a:lnTo>
                </a:path>
                <a:path w="558800" h="593089">
                  <a:moveTo>
                    <a:pt x="369509" y="0"/>
                  </a:moveTo>
                  <a:lnTo>
                    <a:pt x="352832" y="0"/>
                  </a:lnTo>
                </a:path>
                <a:path w="558800" h="593089">
                  <a:moveTo>
                    <a:pt x="302494" y="0"/>
                  </a:moveTo>
                  <a:lnTo>
                    <a:pt x="285817" y="0"/>
                  </a:lnTo>
                </a:path>
                <a:path w="558800" h="593089">
                  <a:moveTo>
                    <a:pt x="235556" y="0"/>
                  </a:moveTo>
                  <a:lnTo>
                    <a:pt x="218725" y="0"/>
                  </a:lnTo>
                </a:path>
                <a:path w="558800" h="593089">
                  <a:moveTo>
                    <a:pt x="168464" y="0"/>
                  </a:moveTo>
                  <a:lnTo>
                    <a:pt x="151787" y="0"/>
                  </a:lnTo>
                </a:path>
                <a:path w="558800" h="593089">
                  <a:moveTo>
                    <a:pt x="101603" y="0"/>
                  </a:moveTo>
                  <a:lnTo>
                    <a:pt x="84695" y="0"/>
                  </a:lnTo>
                </a:path>
                <a:path w="558800" h="593089">
                  <a:moveTo>
                    <a:pt x="34511" y="0"/>
                  </a:moveTo>
                  <a:lnTo>
                    <a:pt x="17834" y="0"/>
                  </a:lnTo>
                </a:path>
                <a:path w="558800" h="593089">
                  <a:moveTo>
                    <a:pt x="0" y="32486"/>
                  </a:moveTo>
                  <a:lnTo>
                    <a:pt x="0" y="49233"/>
                  </a:lnTo>
                </a:path>
                <a:path w="558800" h="593089">
                  <a:moveTo>
                    <a:pt x="0" y="99708"/>
                  </a:moveTo>
                  <a:lnTo>
                    <a:pt x="0" y="116455"/>
                  </a:lnTo>
                </a:path>
                <a:path w="558800" h="593089">
                  <a:moveTo>
                    <a:pt x="0" y="166674"/>
                  </a:moveTo>
                  <a:lnTo>
                    <a:pt x="0" y="183421"/>
                  </a:lnTo>
                </a:path>
                <a:path w="558800" h="593089">
                  <a:moveTo>
                    <a:pt x="0" y="233655"/>
                  </a:moveTo>
                  <a:lnTo>
                    <a:pt x="0" y="250402"/>
                  </a:lnTo>
                </a:path>
                <a:path w="558800" h="593089">
                  <a:moveTo>
                    <a:pt x="0" y="300636"/>
                  </a:moveTo>
                  <a:lnTo>
                    <a:pt x="0" y="317569"/>
                  </a:lnTo>
                </a:path>
                <a:path w="558800" h="593089">
                  <a:moveTo>
                    <a:pt x="0" y="367803"/>
                  </a:moveTo>
                  <a:lnTo>
                    <a:pt x="0" y="384551"/>
                  </a:lnTo>
                </a:path>
                <a:path w="558800" h="593089">
                  <a:moveTo>
                    <a:pt x="0" y="434785"/>
                  </a:moveTo>
                  <a:lnTo>
                    <a:pt x="0" y="451532"/>
                  </a:lnTo>
                </a:path>
                <a:path w="558800" h="593089">
                  <a:moveTo>
                    <a:pt x="0" y="501766"/>
                  </a:moveTo>
                  <a:lnTo>
                    <a:pt x="0" y="518513"/>
                  </a:lnTo>
                </a:path>
              </a:pathLst>
            </a:custGeom>
            <a:ln w="1670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60026" y="575585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16747"/>
                  </a:moveTo>
                  <a:lnTo>
                    <a:pt x="16674" y="16747"/>
                  </a:lnTo>
                  <a:lnTo>
                    <a:pt x="16674" y="0"/>
                  </a:lnTo>
                  <a:lnTo>
                    <a:pt x="0" y="0"/>
                  </a:lnTo>
                  <a:lnTo>
                    <a:pt x="0" y="16747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83374" y="5866064"/>
            <a:ext cx="66738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dirty="0">
                <a:latin typeface="Arial MT"/>
                <a:cs typeface="Arial MT"/>
              </a:rPr>
              <a:t>(iv) Step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729773" y="3927949"/>
            <a:ext cx="1983105" cy="1881505"/>
            <a:chOff x="6729773" y="3927949"/>
            <a:chExt cx="1983105" cy="1881505"/>
          </a:xfrm>
        </p:grpSpPr>
        <p:sp>
          <p:nvSpPr>
            <p:cNvPr id="29" name="object 29"/>
            <p:cNvSpPr/>
            <p:nvPr/>
          </p:nvSpPr>
          <p:spPr>
            <a:xfrm>
              <a:off x="6731043" y="3929219"/>
              <a:ext cx="1972945" cy="1877695"/>
            </a:xfrm>
            <a:custGeom>
              <a:avLst/>
              <a:gdLst/>
              <a:ahLst/>
              <a:cxnLst/>
              <a:rect l="l" t="t" r="r" b="b"/>
              <a:pathLst>
                <a:path w="1972945" h="1877695">
                  <a:moveTo>
                    <a:pt x="0" y="1877149"/>
                  </a:moveTo>
                  <a:lnTo>
                    <a:pt x="1972739" y="1877149"/>
                  </a:lnTo>
                  <a:lnTo>
                    <a:pt x="1972739" y="0"/>
                  </a:lnTo>
                  <a:lnTo>
                    <a:pt x="0" y="0"/>
                  </a:lnTo>
                  <a:lnTo>
                    <a:pt x="0" y="18771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49935" y="5339469"/>
              <a:ext cx="493395" cy="356870"/>
            </a:xfrm>
            <a:custGeom>
              <a:avLst/>
              <a:gdLst/>
              <a:ahLst/>
              <a:cxnLst/>
              <a:rect l="l" t="t" r="r" b="b"/>
              <a:pathLst>
                <a:path w="493395" h="356870">
                  <a:moveTo>
                    <a:pt x="109934" y="192089"/>
                  </a:moveTo>
                  <a:lnTo>
                    <a:pt x="0" y="192089"/>
                  </a:lnTo>
                </a:path>
                <a:path w="493395" h="356870">
                  <a:moveTo>
                    <a:pt x="55354" y="246586"/>
                  </a:moveTo>
                  <a:lnTo>
                    <a:pt x="55354" y="137397"/>
                  </a:lnTo>
                </a:path>
                <a:path w="493395" h="356870">
                  <a:moveTo>
                    <a:pt x="493145" y="192089"/>
                  </a:moveTo>
                  <a:lnTo>
                    <a:pt x="384181" y="192089"/>
                  </a:lnTo>
                </a:path>
                <a:path w="493395" h="356870">
                  <a:moveTo>
                    <a:pt x="438761" y="246586"/>
                  </a:moveTo>
                  <a:lnTo>
                    <a:pt x="438761" y="137397"/>
                  </a:lnTo>
                </a:path>
                <a:path w="493395" h="356870">
                  <a:moveTo>
                    <a:pt x="328826" y="302250"/>
                  </a:moveTo>
                  <a:lnTo>
                    <a:pt x="219869" y="302250"/>
                  </a:lnTo>
                </a:path>
                <a:path w="493395" h="356870">
                  <a:moveTo>
                    <a:pt x="274246" y="356739"/>
                  </a:moveTo>
                  <a:lnTo>
                    <a:pt x="274246" y="246586"/>
                  </a:lnTo>
                </a:path>
                <a:path w="493395" h="356870">
                  <a:moveTo>
                    <a:pt x="274246" y="54684"/>
                  </a:moveTo>
                  <a:lnTo>
                    <a:pt x="164319" y="54684"/>
                  </a:lnTo>
                </a:path>
                <a:path w="493395" h="356870">
                  <a:moveTo>
                    <a:pt x="219869" y="110153"/>
                  </a:moveTo>
                  <a:lnTo>
                    <a:pt x="219869" y="0"/>
                  </a:lnTo>
                </a:path>
              </a:pathLst>
            </a:custGeom>
            <a:ln w="1691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40978" y="4076119"/>
              <a:ext cx="1725930" cy="1647825"/>
            </a:xfrm>
            <a:custGeom>
              <a:avLst/>
              <a:gdLst/>
              <a:ahLst/>
              <a:cxnLst/>
              <a:rect l="l" t="t" r="r" b="b"/>
              <a:pathLst>
                <a:path w="1725929" h="1647825">
                  <a:moveTo>
                    <a:pt x="218891" y="631596"/>
                  </a:moveTo>
                  <a:lnTo>
                    <a:pt x="108956" y="631596"/>
                  </a:lnTo>
                </a:path>
                <a:path w="1725929" h="1647825">
                  <a:moveTo>
                    <a:pt x="1232567" y="1249316"/>
                  </a:moveTo>
                  <a:lnTo>
                    <a:pt x="1123579" y="1249316"/>
                  </a:lnTo>
                </a:path>
                <a:path w="1725929" h="1647825">
                  <a:moveTo>
                    <a:pt x="1725712" y="1015760"/>
                  </a:moveTo>
                  <a:lnTo>
                    <a:pt x="1616724" y="1015760"/>
                  </a:lnTo>
                </a:path>
                <a:path w="1725929" h="1647825">
                  <a:moveTo>
                    <a:pt x="972263" y="1592844"/>
                  </a:moveTo>
                  <a:lnTo>
                    <a:pt x="862336" y="1592844"/>
                  </a:lnTo>
                </a:path>
                <a:path w="1725929" h="1647825">
                  <a:moveTo>
                    <a:pt x="987285" y="940495"/>
                  </a:moveTo>
                  <a:lnTo>
                    <a:pt x="877279" y="940495"/>
                  </a:lnTo>
                </a:path>
                <a:path w="1725929" h="1647825">
                  <a:moveTo>
                    <a:pt x="1369643" y="356801"/>
                  </a:moveTo>
                  <a:lnTo>
                    <a:pt x="1259716" y="356801"/>
                  </a:lnTo>
                </a:path>
                <a:path w="1725929" h="1647825">
                  <a:moveTo>
                    <a:pt x="464971" y="906626"/>
                  </a:moveTo>
                  <a:lnTo>
                    <a:pt x="356014" y="906626"/>
                  </a:lnTo>
                </a:path>
                <a:path w="1725929" h="1647825">
                  <a:moveTo>
                    <a:pt x="1150806" y="54488"/>
                  </a:moveTo>
                  <a:lnTo>
                    <a:pt x="1040879" y="54488"/>
                  </a:lnTo>
                </a:path>
                <a:path w="1725929" h="1647825">
                  <a:moveTo>
                    <a:pt x="108956" y="1125913"/>
                  </a:moveTo>
                  <a:lnTo>
                    <a:pt x="0" y="1125913"/>
                  </a:lnTo>
                </a:path>
                <a:path w="1725929" h="1647825">
                  <a:moveTo>
                    <a:pt x="246079" y="0"/>
                  </a:moveTo>
                  <a:lnTo>
                    <a:pt x="136152" y="0"/>
                  </a:lnTo>
                </a:path>
                <a:path w="1725929" h="1647825">
                  <a:moveTo>
                    <a:pt x="1588558" y="754999"/>
                  </a:moveTo>
                  <a:lnTo>
                    <a:pt x="1479648" y="754999"/>
                  </a:lnTo>
                </a:path>
                <a:path w="1725929" h="1647825">
                  <a:moveTo>
                    <a:pt x="1164029" y="631596"/>
                  </a:moveTo>
                  <a:lnTo>
                    <a:pt x="1055040" y="631596"/>
                  </a:lnTo>
                </a:path>
                <a:path w="1725929" h="1647825">
                  <a:moveTo>
                    <a:pt x="712037" y="1180637"/>
                  </a:moveTo>
                  <a:lnTo>
                    <a:pt x="602102" y="1180637"/>
                  </a:lnTo>
                </a:path>
                <a:path w="1725929" h="1647825">
                  <a:moveTo>
                    <a:pt x="122946" y="1290594"/>
                  </a:moveTo>
                  <a:lnTo>
                    <a:pt x="13011" y="1290594"/>
                  </a:lnTo>
                </a:path>
                <a:path w="1725929" h="1647825">
                  <a:moveTo>
                    <a:pt x="1698485" y="82712"/>
                  </a:moveTo>
                  <a:lnTo>
                    <a:pt x="1588558" y="82712"/>
                  </a:lnTo>
                </a:path>
                <a:path w="1725929" h="1647825">
                  <a:moveTo>
                    <a:pt x="712037" y="769189"/>
                  </a:moveTo>
                  <a:lnTo>
                    <a:pt x="602102" y="769189"/>
                  </a:lnTo>
                </a:path>
                <a:path w="1725929" h="1647825">
                  <a:moveTo>
                    <a:pt x="876575" y="1373503"/>
                  </a:moveTo>
                  <a:lnTo>
                    <a:pt x="766570" y="1373503"/>
                  </a:lnTo>
                </a:path>
                <a:path w="1725929" h="1647825">
                  <a:moveTo>
                    <a:pt x="670648" y="1647537"/>
                  </a:moveTo>
                  <a:lnTo>
                    <a:pt x="561699" y="1647537"/>
                  </a:lnTo>
                </a:path>
              </a:pathLst>
            </a:custGeom>
            <a:ln w="24497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53679" y="4035664"/>
              <a:ext cx="634365" cy="706120"/>
            </a:xfrm>
            <a:custGeom>
              <a:avLst/>
              <a:gdLst/>
              <a:ahLst/>
              <a:cxnLst/>
              <a:rect l="l" t="t" r="r" b="b"/>
              <a:pathLst>
                <a:path w="634365" h="706120">
                  <a:moveTo>
                    <a:pt x="0" y="706077"/>
                  </a:moveTo>
                  <a:lnTo>
                    <a:pt x="16899" y="706077"/>
                  </a:lnTo>
                </a:path>
                <a:path w="634365" h="706120">
                  <a:moveTo>
                    <a:pt x="67787" y="706077"/>
                  </a:moveTo>
                  <a:lnTo>
                    <a:pt x="84686" y="706077"/>
                  </a:lnTo>
                </a:path>
                <a:path w="634365" h="706120">
                  <a:moveTo>
                    <a:pt x="135378" y="706077"/>
                  </a:moveTo>
                  <a:lnTo>
                    <a:pt x="152270" y="706077"/>
                  </a:lnTo>
                </a:path>
                <a:path w="634365" h="706120">
                  <a:moveTo>
                    <a:pt x="202969" y="706077"/>
                  </a:moveTo>
                  <a:lnTo>
                    <a:pt x="219861" y="706077"/>
                  </a:lnTo>
                </a:path>
                <a:path w="634365" h="706120">
                  <a:moveTo>
                    <a:pt x="270561" y="706077"/>
                  </a:moveTo>
                  <a:lnTo>
                    <a:pt x="287453" y="706077"/>
                  </a:lnTo>
                </a:path>
                <a:path w="634365" h="706120">
                  <a:moveTo>
                    <a:pt x="338309" y="706077"/>
                  </a:moveTo>
                  <a:lnTo>
                    <a:pt x="355208" y="706077"/>
                  </a:lnTo>
                </a:path>
                <a:path w="634365" h="706120">
                  <a:moveTo>
                    <a:pt x="405908" y="706077"/>
                  </a:moveTo>
                  <a:lnTo>
                    <a:pt x="422808" y="706077"/>
                  </a:lnTo>
                </a:path>
                <a:path w="634365" h="706120">
                  <a:moveTo>
                    <a:pt x="473507" y="706077"/>
                  </a:moveTo>
                  <a:lnTo>
                    <a:pt x="490407" y="706077"/>
                  </a:lnTo>
                </a:path>
                <a:path w="634365" h="706120">
                  <a:moveTo>
                    <a:pt x="541106" y="706077"/>
                  </a:moveTo>
                  <a:lnTo>
                    <a:pt x="558006" y="706077"/>
                  </a:lnTo>
                </a:path>
                <a:path w="634365" h="706120">
                  <a:moveTo>
                    <a:pt x="608862" y="706077"/>
                  </a:moveTo>
                  <a:lnTo>
                    <a:pt x="625762" y="706077"/>
                  </a:lnTo>
                </a:path>
                <a:path w="634365" h="706120">
                  <a:moveTo>
                    <a:pt x="634133" y="663662"/>
                  </a:moveTo>
                  <a:lnTo>
                    <a:pt x="634133" y="646727"/>
                  </a:lnTo>
                </a:path>
                <a:path w="634365" h="706120">
                  <a:moveTo>
                    <a:pt x="634133" y="595924"/>
                  </a:moveTo>
                  <a:lnTo>
                    <a:pt x="634133" y="578989"/>
                  </a:lnTo>
                </a:path>
                <a:path w="634365" h="706120">
                  <a:moveTo>
                    <a:pt x="634133" y="528029"/>
                  </a:moveTo>
                  <a:lnTo>
                    <a:pt x="634133" y="511094"/>
                  </a:lnTo>
                </a:path>
                <a:path w="634365" h="706120">
                  <a:moveTo>
                    <a:pt x="634133" y="460290"/>
                  </a:moveTo>
                  <a:lnTo>
                    <a:pt x="634133" y="443356"/>
                  </a:lnTo>
                </a:path>
                <a:path w="634365" h="706120">
                  <a:moveTo>
                    <a:pt x="634133" y="392552"/>
                  </a:moveTo>
                  <a:lnTo>
                    <a:pt x="634133" y="375618"/>
                  </a:lnTo>
                </a:path>
                <a:path w="634365" h="706120">
                  <a:moveTo>
                    <a:pt x="634133" y="324814"/>
                  </a:moveTo>
                  <a:lnTo>
                    <a:pt x="634133" y="307879"/>
                  </a:lnTo>
                </a:path>
                <a:path w="634365" h="706120">
                  <a:moveTo>
                    <a:pt x="634133" y="256919"/>
                  </a:moveTo>
                  <a:lnTo>
                    <a:pt x="634133" y="239984"/>
                  </a:lnTo>
                </a:path>
                <a:path w="634365" h="706120">
                  <a:moveTo>
                    <a:pt x="634133" y="189181"/>
                  </a:moveTo>
                  <a:lnTo>
                    <a:pt x="634133" y="172246"/>
                  </a:lnTo>
                </a:path>
                <a:path w="634365" h="706120">
                  <a:moveTo>
                    <a:pt x="634133" y="121442"/>
                  </a:moveTo>
                  <a:lnTo>
                    <a:pt x="634133" y="104508"/>
                  </a:lnTo>
                </a:path>
                <a:path w="634365" h="706120">
                  <a:moveTo>
                    <a:pt x="634133" y="53704"/>
                  </a:moveTo>
                  <a:lnTo>
                    <a:pt x="634133" y="36613"/>
                  </a:lnTo>
                </a:path>
                <a:path w="634365" h="706120">
                  <a:moveTo>
                    <a:pt x="620129" y="0"/>
                  </a:moveTo>
                  <a:lnTo>
                    <a:pt x="603229" y="0"/>
                  </a:lnTo>
                </a:path>
                <a:path w="634365" h="706120">
                  <a:moveTo>
                    <a:pt x="552373" y="0"/>
                  </a:moveTo>
                  <a:lnTo>
                    <a:pt x="535473" y="0"/>
                  </a:lnTo>
                </a:path>
                <a:path w="634365" h="706120">
                  <a:moveTo>
                    <a:pt x="484774" y="0"/>
                  </a:moveTo>
                  <a:lnTo>
                    <a:pt x="467874" y="0"/>
                  </a:lnTo>
                </a:path>
                <a:path w="634365" h="706120">
                  <a:moveTo>
                    <a:pt x="417174" y="0"/>
                  </a:moveTo>
                  <a:lnTo>
                    <a:pt x="400275" y="0"/>
                  </a:lnTo>
                </a:path>
                <a:path w="634365" h="706120">
                  <a:moveTo>
                    <a:pt x="349575" y="0"/>
                  </a:moveTo>
                  <a:lnTo>
                    <a:pt x="332707" y="0"/>
                  </a:lnTo>
                </a:path>
                <a:path w="634365" h="706120">
                  <a:moveTo>
                    <a:pt x="281819" y="0"/>
                  </a:moveTo>
                  <a:lnTo>
                    <a:pt x="264927" y="0"/>
                  </a:lnTo>
                </a:path>
                <a:path w="634365" h="706120">
                  <a:moveTo>
                    <a:pt x="214236" y="0"/>
                  </a:moveTo>
                  <a:lnTo>
                    <a:pt x="197336" y="0"/>
                  </a:lnTo>
                </a:path>
                <a:path w="634365" h="706120">
                  <a:moveTo>
                    <a:pt x="146644" y="0"/>
                  </a:moveTo>
                  <a:lnTo>
                    <a:pt x="129745" y="0"/>
                  </a:lnTo>
                </a:path>
                <a:path w="634365" h="706120">
                  <a:moveTo>
                    <a:pt x="79053" y="0"/>
                  </a:moveTo>
                  <a:lnTo>
                    <a:pt x="62153" y="0"/>
                  </a:lnTo>
                </a:path>
                <a:path w="634365" h="706120">
                  <a:moveTo>
                    <a:pt x="11266" y="0"/>
                  </a:moveTo>
                  <a:lnTo>
                    <a:pt x="0" y="0"/>
                  </a:lnTo>
                  <a:lnTo>
                    <a:pt x="0" y="5644"/>
                  </a:lnTo>
                </a:path>
                <a:path w="634365" h="706120">
                  <a:moveTo>
                    <a:pt x="0" y="56448"/>
                  </a:moveTo>
                  <a:lnTo>
                    <a:pt x="0" y="73383"/>
                  </a:lnTo>
                </a:path>
                <a:path w="634365" h="706120">
                  <a:moveTo>
                    <a:pt x="0" y="124186"/>
                  </a:moveTo>
                  <a:lnTo>
                    <a:pt x="0" y="141121"/>
                  </a:lnTo>
                </a:path>
                <a:path w="634365" h="706120">
                  <a:moveTo>
                    <a:pt x="0" y="192081"/>
                  </a:moveTo>
                  <a:lnTo>
                    <a:pt x="0" y="209016"/>
                  </a:lnTo>
                </a:path>
                <a:path w="634365" h="706120">
                  <a:moveTo>
                    <a:pt x="0" y="259820"/>
                  </a:moveTo>
                  <a:lnTo>
                    <a:pt x="0" y="276754"/>
                  </a:lnTo>
                </a:path>
                <a:path w="634365" h="706120">
                  <a:moveTo>
                    <a:pt x="0" y="327558"/>
                  </a:moveTo>
                  <a:lnTo>
                    <a:pt x="0" y="344492"/>
                  </a:lnTo>
                </a:path>
                <a:path w="634365" h="706120">
                  <a:moveTo>
                    <a:pt x="0" y="395296"/>
                  </a:moveTo>
                  <a:lnTo>
                    <a:pt x="0" y="412231"/>
                  </a:lnTo>
                </a:path>
                <a:path w="634365" h="706120">
                  <a:moveTo>
                    <a:pt x="0" y="463191"/>
                  </a:moveTo>
                  <a:lnTo>
                    <a:pt x="0" y="480126"/>
                  </a:lnTo>
                </a:path>
                <a:path w="634365" h="706120">
                  <a:moveTo>
                    <a:pt x="0" y="530930"/>
                  </a:moveTo>
                  <a:lnTo>
                    <a:pt x="0" y="547864"/>
                  </a:lnTo>
                </a:path>
                <a:path w="634365" h="706120">
                  <a:moveTo>
                    <a:pt x="0" y="598668"/>
                  </a:moveTo>
                  <a:lnTo>
                    <a:pt x="0" y="615602"/>
                  </a:lnTo>
                </a:path>
                <a:path w="634365" h="706120">
                  <a:moveTo>
                    <a:pt x="0" y="666406"/>
                  </a:moveTo>
                  <a:lnTo>
                    <a:pt x="0" y="683497"/>
                  </a:lnTo>
                </a:path>
              </a:pathLst>
            </a:custGeom>
            <a:ln w="1691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40127" y="579225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16932"/>
                  </a:moveTo>
                  <a:lnTo>
                    <a:pt x="16899" y="16932"/>
                  </a:lnTo>
                  <a:lnTo>
                    <a:pt x="16899" y="0"/>
                  </a:lnTo>
                  <a:lnTo>
                    <a:pt x="0" y="0"/>
                  </a:lnTo>
                  <a:lnTo>
                    <a:pt x="0" y="1693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40127" y="5201091"/>
              <a:ext cx="563880" cy="600075"/>
            </a:xfrm>
            <a:custGeom>
              <a:avLst/>
              <a:gdLst/>
              <a:ahLst/>
              <a:cxnLst/>
              <a:rect l="l" t="t" r="r" b="b"/>
              <a:pathLst>
                <a:path w="563879" h="600075">
                  <a:moveTo>
                    <a:pt x="67599" y="599632"/>
                  </a:moveTo>
                  <a:lnTo>
                    <a:pt x="84733" y="599632"/>
                  </a:lnTo>
                </a:path>
                <a:path w="563879" h="600075">
                  <a:moveTo>
                    <a:pt x="135433" y="599632"/>
                  </a:moveTo>
                  <a:lnTo>
                    <a:pt x="152332" y="599632"/>
                  </a:lnTo>
                </a:path>
                <a:path w="563879" h="600075">
                  <a:moveTo>
                    <a:pt x="203032" y="599632"/>
                  </a:moveTo>
                  <a:lnTo>
                    <a:pt x="219853" y="599632"/>
                  </a:lnTo>
                </a:path>
                <a:path w="563879" h="600075">
                  <a:moveTo>
                    <a:pt x="270553" y="599632"/>
                  </a:moveTo>
                  <a:lnTo>
                    <a:pt x="287453" y="599632"/>
                  </a:lnTo>
                </a:path>
                <a:path w="563879" h="600075">
                  <a:moveTo>
                    <a:pt x="338387" y="599632"/>
                  </a:moveTo>
                  <a:lnTo>
                    <a:pt x="355287" y="599632"/>
                  </a:lnTo>
                </a:path>
                <a:path w="563879" h="600075">
                  <a:moveTo>
                    <a:pt x="405986" y="599632"/>
                  </a:moveTo>
                  <a:lnTo>
                    <a:pt x="422886" y="599632"/>
                  </a:lnTo>
                </a:path>
                <a:path w="563879" h="600075">
                  <a:moveTo>
                    <a:pt x="473585" y="599632"/>
                  </a:moveTo>
                  <a:lnTo>
                    <a:pt x="490485" y="599632"/>
                  </a:lnTo>
                </a:path>
                <a:path w="563879" h="600075">
                  <a:moveTo>
                    <a:pt x="541106" y="599632"/>
                  </a:moveTo>
                  <a:lnTo>
                    <a:pt x="558006" y="599632"/>
                  </a:lnTo>
                </a:path>
                <a:path w="563879" h="600075">
                  <a:moveTo>
                    <a:pt x="563639" y="554481"/>
                  </a:moveTo>
                  <a:lnTo>
                    <a:pt x="563639" y="537547"/>
                  </a:lnTo>
                </a:path>
                <a:path w="563879" h="600075">
                  <a:moveTo>
                    <a:pt x="563639" y="486751"/>
                  </a:moveTo>
                  <a:lnTo>
                    <a:pt x="563639" y="469816"/>
                  </a:lnTo>
                </a:path>
                <a:path w="563879" h="600075">
                  <a:moveTo>
                    <a:pt x="563639" y="419020"/>
                  </a:moveTo>
                  <a:lnTo>
                    <a:pt x="563639" y="402086"/>
                  </a:lnTo>
                </a:path>
                <a:path w="563879" h="600075">
                  <a:moveTo>
                    <a:pt x="563639" y="351094"/>
                  </a:moveTo>
                  <a:lnTo>
                    <a:pt x="563639" y="334167"/>
                  </a:lnTo>
                </a:path>
                <a:path w="563879" h="600075">
                  <a:moveTo>
                    <a:pt x="563639" y="283363"/>
                  </a:moveTo>
                  <a:lnTo>
                    <a:pt x="563639" y="266437"/>
                  </a:lnTo>
                </a:path>
                <a:path w="563879" h="600075">
                  <a:moveTo>
                    <a:pt x="563639" y="215633"/>
                  </a:moveTo>
                  <a:lnTo>
                    <a:pt x="563639" y="198706"/>
                  </a:lnTo>
                </a:path>
                <a:path w="563879" h="600075">
                  <a:moveTo>
                    <a:pt x="563639" y="147903"/>
                  </a:moveTo>
                  <a:lnTo>
                    <a:pt x="563639" y="130772"/>
                  </a:lnTo>
                </a:path>
                <a:path w="563879" h="600075">
                  <a:moveTo>
                    <a:pt x="563639" y="79968"/>
                  </a:moveTo>
                  <a:lnTo>
                    <a:pt x="563639" y="63034"/>
                  </a:lnTo>
                </a:path>
                <a:path w="563879" h="600075">
                  <a:moveTo>
                    <a:pt x="563639" y="12230"/>
                  </a:moveTo>
                  <a:lnTo>
                    <a:pt x="563639" y="0"/>
                  </a:lnTo>
                  <a:lnTo>
                    <a:pt x="559023" y="0"/>
                  </a:lnTo>
                </a:path>
                <a:path w="563879" h="600075">
                  <a:moveTo>
                    <a:pt x="508324" y="0"/>
                  </a:moveTo>
                  <a:lnTo>
                    <a:pt x="491424" y="0"/>
                  </a:lnTo>
                </a:path>
                <a:path w="563879" h="600075">
                  <a:moveTo>
                    <a:pt x="440725" y="0"/>
                  </a:moveTo>
                  <a:lnTo>
                    <a:pt x="423825" y="0"/>
                  </a:lnTo>
                </a:path>
                <a:path w="563879" h="600075">
                  <a:moveTo>
                    <a:pt x="372969" y="0"/>
                  </a:moveTo>
                  <a:lnTo>
                    <a:pt x="356069" y="0"/>
                  </a:lnTo>
                </a:path>
                <a:path w="563879" h="600075">
                  <a:moveTo>
                    <a:pt x="305370" y="0"/>
                  </a:moveTo>
                  <a:lnTo>
                    <a:pt x="288470" y="0"/>
                  </a:lnTo>
                </a:path>
                <a:path w="563879" h="600075">
                  <a:moveTo>
                    <a:pt x="237770" y="0"/>
                  </a:moveTo>
                  <a:lnTo>
                    <a:pt x="220871" y="0"/>
                  </a:lnTo>
                </a:path>
                <a:path w="563879" h="600075">
                  <a:moveTo>
                    <a:pt x="170171" y="0"/>
                  </a:moveTo>
                  <a:lnTo>
                    <a:pt x="153271" y="0"/>
                  </a:lnTo>
                </a:path>
                <a:path w="563879" h="600075">
                  <a:moveTo>
                    <a:pt x="102415" y="0"/>
                  </a:moveTo>
                  <a:lnTo>
                    <a:pt x="85516" y="0"/>
                  </a:lnTo>
                </a:path>
                <a:path w="563879" h="600075">
                  <a:moveTo>
                    <a:pt x="34816" y="0"/>
                  </a:moveTo>
                  <a:lnTo>
                    <a:pt x="17916" y="0"/>
                  </a:lnTo>
                </a:path>
                <a:path w="563879" h="600075">
                  <a:moveTo>
                    <a:pt x="0" y="32849"/>
                  </a:moveTo>
                  <a:lnTo>
                    <a:pt x="0" y="49784"/>
                  </a:lnTo>
                </a:path>
                <a:path w="563879" h="600075">
                  <a:moveTo>
                    <a:pt x="0" y="100823"/>
                  </a:moveTo>
                  <a:lnTo>
                    <a:pt x="0" y="117757"/>
                  </a:lnTo>
                </a:path>
                <a:path w="563879" h="600075">
                  <a:moveTo>
                    <a:pt x="0" y="168538"/>
                  </a:moveTo>
                  <a:lnTo>
                    <a:pt x="0" y="185472"/>
                  </a:lnTo>
                </a:path>
                <a:path w="563879" h="600075">
                  <a:moveTo>
                    <a:pt x="0" y="236268"/>
                  </a:moveTo>
                  <a:lnTo>
                    <a:pt x="0" y="253203"/>
                  </a:lnTo>
                </a:path>
                <a:path w="563879" h="600075">
                  <a:moveTo>
                    <a:pt x="0" y="303998"/>
                  </a:moveTo>
                  <a:lnTo>
                    <a:pt x="0" y="321121"/>
                  </a:lnTo>
                </a:path>
                <a:path w="563879" h="600075">
                  <a:moveTo>
                    <a:pt x="0" y="371917"/>
                  </a:moveTo>
                  <a:lnTo>
                    <a:pt x="0" y="388852"/>
                  </a:lnTo>
                </a:path>
                <a:path w="563879" h="600075">
                  <a:moveTo>
                    <a:pt x="0" y="439647"/>
                  </a:moveTo>
                  <a:lnTo>
                    <a:pt x="0" y="456582"/>
                  </a:lnTo>
                </a:path>
                <a:path w="563879" h="600075">
                  <a:moveTo>
                    <a:pt x="0" y="507378"/>
                  </a:moveTo>
                  <a:lnTo>
                    <a:pt x="0" y="524312"/>
                  </a:lnTo>
                </a:path>
              </a:pathLst>
            </a:custGeom>
            <a:ln w="1691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31679" y="577639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16934"/>
                  </a:moveTo>
                  <a:lnTo>
                    <a:pt x="16897" y="16934"/>
                  </a:lnTo>
                  <a:lnTo>
                    <a:pt x="16897" y="0"/>
                  </a:lnTo>
                  <a:lnTo>
                    <a:pt x="0" y="0"/>
                  </a:lnTo>
                  <a:lnTo>
                    <a:pt x="0" y="16934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739509" y="4244250"/>
            <a:ext cx="1956435" cy="1363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11505">
              <a:lnSpc>
                <a:spcPct val="100000"/>
              </a:lnSpc>
              <a:spcBef>
                <a:spcPts val="130"/>
              </a:spcBef>
            </a:pPr>
            <a:r>
              <a:rPr sz="1450" spc="-25" dirty="0">
                <a:latin typeface="Arial MT"/>
                <a:cs typeface="Arial MT"/>
              </a:rPr>
              <a:t>R1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R="146050" algn="r">
              <a:lnSpc>
                <a:spcPct val="100000"/>
              </a:lnSpc>
            </a:pPr>
            <a:r>
              <a:rPr sz="1450" spc="-25" dirty="0">
                <a:latin typeface="Arial MT"/>
                <a:cs typeface="Arial MT"/>
              </a:rPr>
              <a:t>R2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31043" y="5306540"/>
            <a:ext cx="810260" cy="494665"/>
          </a:xfrm>
          <a:custGeom>
            <a:avLst/>
            <a:gdLst/>
            <a:ahLst/>
            <a:cxnLst/>
            <a:rect l="l" t="t" r="r" b="b"/>
            <a:pathLst>
              <a:path w="810259" h="494664">
                <a:moveTo>
                  <a:pt x="0" y="494183"/>
                </a:moveTo>
                <a:lnTo>
                  <a:pt x="16897" y="494183"/>
                </a:lnTo>
              </a:path>
              <a:path w="810259" h="494664">
                <a:moveTo>
                  <a:pt x="67591" y="494183"/>
                </a:moveTo>
                <a:lnTo>
                  <a:pt x="84491" y="494183"/>
                </a:lnTo>
              </a:path>
              <a:path w="810259" h="494664">
                <a:moveTo>
                  <a:pt x="135182" y="494183"/>
                </a:moveTo>
                <a:lnTo>
                  <a:pt x="152082" y="494183"/>
                </a:lnTo>
              </a:path>
              <a:path w="810259" h="494664">
                <a:moveTo>
                  <a:pt x="202774" y="494183"/>
                </a:moveTo>
                <a:lnTo>
                  <a:pt x="219674" y="494183"/>
                </a:lnTo>
              </a:path>
              <a:path w="810259" h="494664">
                <a:moveTo>
                  <a:pt x="270561" y="494183"/>
                </a:moveTo>
                <a:lnTo>
                  <a:pt x="287453" y="494183"/>
                </a:lnTo>
              </a:path>
              <a:path w="810259" h="494664">
                <a:moveTo>
                  <a:pt x="338144" y="494183"/>
                </a:moveTo>
                <a:lnTo>
                  <a:pt x="355044" y="494183"/>
                </a:lnTo>
              </a:path>
              <a:path w="810259" h="494664">
                <a:moveTo>
                  <a:pt x="405736" y="494183"/>
                </a:moveTo>
                <a:lnTo>
                  <a:pt x="422636" y="494183"/>
                </a:lnTo>
              </a:path>
              <a:path w="810259" h="494664">
                <a:moveTo>
                  <a:pt x="473327" y="494183"/>
                </a:moveTo>
                <a:lnTo>
                  <a:pt x="490423" y="494183"/>
                </a:lnTo>
              </a:path>
              <a:path w="810259" h="494664">
                <a:moveTo>
                  <a:pt x="541114" y="494183"/>
                </a:moveTo>
                <a:lnTo>
                  <a:pt x="558014" y="494183"/>
                </a:lnTo>
              </a:path>
              <a:path w="810259" h="494664">
                <a:moveTo>
                  <a:pt x="608706" y="494183"/>
                </a:moveTo>
                <a:lnTo>
                  <a:pt x="625605" y="494183"/>
                </a:lnTo>
              </a:path>
              <a:path w="810259" h="494664">
                <a:moveTo>
                  <a:pt x="676297" y="494183"/>
                </a:moveTo>
                <a:lnTo>
                  <a:pt x="693197" y="494183"/>
                </a:lnTo>
              </a:path>
              <a:path w="810259" h="494664">
                <a:moveTo>
                  <a:pt x="744084" y="494183"/>
                </a:moveTo>
                <a:lnTo>
                  <a:pt x="760945" y="494183"/>
                </a:lnTo>
              </a:path>
              <a:path w="810259" h="494664">
                <a:moveTo>
                  <a:pt x="809766" y="492435"/>
                </a:moveTo>
                <a:lnTo>
                  <a:pt x="809766" y="475500"/>
                </a:lnTo>
              </a:path>
              <a:path w="810259" h="494664">
                <a:moveTo>
                  <a:pt x="809766" y="424508"/>
                </a:moveTo>
                <a:lnTo>
                  <a:pt x="809766" y="407574"/>
                </a:lnTo>
              </a:path>
              <a:path w="810259" h="494664">
                <a:moveTo>
                  <a:pt x="809766" y="356778"/>
                </a:moveTo>
                <a:lnTo>
                  <a:pt x="809766" y="339843"/>
                </a:lnTo>
              </a:path>
              <a:path w="810259" h="494664">
                <a:moveTo>
                  <a:pt x="809766" y="289047"/>
                </a:moveTo>
                <a:lnTo>
                  <a:pt x="809766" y="272113"/>
                </a:lnTo>
              </a:path>
              <a:path w="810259" h="494664">
                <a:moveTo>
                  <a:pt x="809766" y="221317"/>
                </a:moveTo>
                <a:lnTo>
                  <a:pt x="809766" y="204382"/>
                </a:lnTo>
              </a:path>
              <a:path w="810259" h="494664">
                <a:moveTo>
                  <a:pt x="809766" y="153391"/>
                </a:moveTo>
                <a:lnTo>
                  <a:pt x="809766" y="136464"/>
                </a:lnTo>
              </a:path>
              <a:path w="810259" h="494664">
                <a:moveTo>
                  <a:pt x="809766" y="85668"/>
                </a:moveTo>
                <a:lnTo>
                  <a:pt x="809766" y="68733"/>
                </a:lnTo>
              </a:path>
              <a:path w="810259" h="494664">
                <a:moveTo>
                  <a:pt x="809766" y="17953"/>
                </a:moveTo>
                <a:lnTo>
                  <a:pt x="809766" y="1019"/>
                </a:lnTo>
              </a:path>
              <a:path w="810259" h="494664">
                <a:moveTo>
                  <a:pt x="760006" y="0"/>
                </a:moveTo>
                <a:lnTo>
                  <a:pt x="743106" y="0"/>
                </a:lnTo>
              </a:path>
              <a:path w="810259" h="494664">
                <a:moveTo>
                  <a:pt x="692414" y="0"/>
                </a:moveTo>
                <a:lnTo>
                  <a:pt x="675327" y="0"/>
                </a:lnTo>
              </a:path>
              <a:path w="810259" h="494664">
                <a:moveTo>
                  <a:pt x="624635" y="0"/>
                </a:moveTo>
                <a:lnTo>
                  <a:pt x="607735" y="0"/>
                </a:lnTo>
              </a:path>
              <a:path w="810259" h="494664">
                <a:moveTo>
                  <a:pt x="557044" y="0"/>
                </a:moveTo>
                <a:lnTo>
                  <a:pt x="540144" y="0"/>
                </a:lnTo>
              </a:path>
              <a:path w="810259" h="494664">
                <a:moveTo>
                  <a:pt x="489452" y="0"/>
                </a:moveTo>
                <a:lnTo>
                  <a:pt x="472553" y="0"/>
                </a:lnTo>
              </a:path>
              <a:path w="810259" h="494664">
                <a:moveTo>
                  <a:pt x="421665" y="0"/>
                </a:moveTo>
                <a:lnTo>
                  <a:pt x="404766" y="0"/>
                </a:lnTo>
              </a:path>
              <a:path w="810259" h="494664">
                <a:moveTo>
                  <a:pt x="354074" y="0"/>
                </a:moveTo>
                <a:lnTo>
                  <a:pt x="337174" y="0"/>
                </a:lnTo>
              </a:path>
              <a:path w="810259" h="494664">
                <a:moveTo>
                  <a:pt x="286483" y="0"/>
                </a:moveTo>
                <a:lnTo>
                  <a:pt x="269583" y="0"/>
                </a:lnTo>
              </a:path>
              <a:path w="810259" h="494664">
                <a:moveTo>
                  <a:pt x="218891" y="0"/>
                </a:moveTo>
                <a:lnTo>
                  <a:pt x="201991" y="0"/>
                </a:lnTo>
              </a:path>
              <a:path w="810259" h="494664">
                <a:moveTo>
                  <a:pt x="151104" y="0"/>
                </a:moveTo>
                <a:lnTo>
                  <a:pt x="134212" y="0"/>
                </a:lnTo>
              </a:path>
              <a:path w="810259" h="494664">
                <a:moveTo>
                  <a:pt x="83521" y="0"/>
                </a:moveTo>
                <a:lnTo>
                  <a:pt x="66621" y="0"/>
                </a:lnTo>
              </a:path>
              <a:path w="810259" h="494664">
                <a:moveTo>
                  <a:pt x="15926" y="0"/>
                </a:moveTo>
                <a:lnTo>
                  <a:pt x="0" y="0"/>
                </a:lnTo>
                <a:lnTo>
                  <a:pt x="0" y="1019"/>
                </a:lnTo>
              </a:path>
              <a:path w="810259" h="494664">
                <a:moveTo>
                  <a:pt x="0" y="51799"/>
                </a:moveTo>
                <a:lnTo>
                  <a:pt x="0" y="68733"/>
                </a:lnTo>
              </a:path>
              <a:path w="810259" h="494664">
                <a:moveTo>
                  <a:pt x="0" y="119529"/>
                </a:moveTo>
                <a:lnTo>
                  <a:pt x="0" y="136464"/>
                </a:lnTo>
              </a:path>
              <a:path w="810259" h="494664">
                <a:moveTo>
                  <a:pt x="0" y="187260"/>
                </a:moveTo>
                <a:lnTo>
                  <a:pt x="0" y="204382"/>
                </a:lnTo>
              </a:path>
              <a:path w="810259" h="494664">
                <a:moveTo>
                  <a:pt x="0" y="255186"/>
                </a:moveTo>
                <a:lnTo>
                  <a:pt x="0" y="272113"/>
                </a:lnTo>
              </a:path>
              <a:path w="810259" h="494664">
                <a:moveTo>
                  <a:pt x="0" y="322917"/>
                </a:moveTo>
                <a:lnTo>
                  <a:pt x="0" y="339843"/>
                </a:lnTo>
              </a:path>
              <a:path w="810259" h="494664">
                <a:moveTo>
                  <a:pt x="0" y="390639"/>
                </a:moveTo>
                <a:lnTo>
                  <a:pt x="0" y="407574"/>
                </a:lnTo>
              </a:path>
              <a:path w="810259" h="494664">
                <a:moveTo>
                  <a:pt x="0" y="458566"/>
                </a:moveTo>
                <a:lnTo>
                  <a:pt x="0" y="475500"/>
                </a:lnTo>
              </a:path>
            </a:pathLst>
          </a:custGeom>
          <a:ln w="1691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4096" y="1984755"/>
            <a:ext cx="6290945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sz="1600" u="sng" spc="-1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Rule</a:t>
            </a:r>
            <a:r>
              <a:rPr sz="1600" u="sng" spc="-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-1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Induction</a:t>
            </a:r>
            <a:r>
              <a:rPr sz="1600" u="sng" spc="-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-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Steps</a:t>
            </a:r>
            <a:r>
              <a:rPr sz="1600" spc="-85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569595" indent="-213995">
              <a:lnSpc>
                <a:spcPts val="1750"/>
              </a:lnSpc>
              <a:buFont typeface="Arial MT"/>
              <a:buChar char="•"/>
              <a:tabLst>
                <a:tab pos="569595" algn="l"/>
                <a:tab pos="570230" algn="l"/>
              </a:tabLst>
            </a:pPr>
            <a:r>
              <a:rPr sz="1600" spc="-180" dirty="0">
                <a:latin typeface="Verdana"/>
                <a:cs typeface="Verdana"/>
              </a:rPr>
              <a:t>Rules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85" dirty="0">
                <a:latin typeface="Verdana"/>
                <a:cs typeface="Verdana"/>
              </a:rPr>
              <a:t>are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learned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one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95" dirty="0">
                <a:latin typeface="Verdana"/>
                <a:cs typeface="Verdana"/>
              </a:rPr>
              <a:t>at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time</a:t>
            </a:r>
            <a:endParaRPr sz="1600">
              <a:latin typeface="Verdana"/>
              <a:cs typeface="Verdana"/>
            </a:endParaRPr>
          </a:p>
          <a:p>
            <a:pPr marL="569595" marR="577850" indent="-214629">
              <a:lnSpc>
                <a:spcPts val="1700"/>
              </a:lnSpc>
              <a:spcBef>
                <a:spcPts val="130"/>
              </a:spcBef>
              <a:buFont typeface="Arial MT"/>
              <a:buChar char="•"/>
              <a:tabLst>
                <a:tab pos="569595" algn="l"/>
                <a:tab pos="570230" algn="l"/>
              </a:tabLst>
            </a:pPr>
            <a:r>
              <a:rPr sz="1600" spc="-220" dirty="0">
                <a:latin typeface="Verdana"/>
                <a:cs typeface="Verdana"/>
              </a:rPr>
              <a:t>Each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time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rule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is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90" dirty="0">
                <a:latin typeface="Verdana"/>
                <a:cs typeface="Verdana"/>
              </a:rPr>
              <a:t>learned,</a:t>
            </a:r>
            <a:r>
              <a:rPr sz="1600" spc="-260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the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tuples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75" dirty="0">
                <a:latin typeface="Verdana"/>
                <a:cs typeface="Verdana"/>
              </a:rPr>
              <a:t>covered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40" dirty="0">
                <a:latin typeface="Verdana"/>
                <a:cs typeface="Verdana"/>
              </a:rPr>
              <a:t>by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the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60" dirty="0">
                <a:latin typeface="Verdana"/>
                <a:cs typeface="Verdana"/>
              </a:rPr>
              <a:t>rules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are </a:t>
            </a:r>
            <a:r>
              <a:rPr sz="1600" spc="-65" dirty="0">
                <a:latin typeface="Verdana"/>
                <a:cs typeface="Verdana"/>
              </a:rPr>
              <a:t>removed</a:t>
            </a:r>
            <a:endParaRPr sz="1600">
              <a:latin typeface="Verdana"/>
              <a:cs typeface="Verdana"/>
            </a:endParaRPr>
          </a:p>
          <a:p>
            <a:pPr marL="569595" marR="5080" indent="-214629">
              <a:lnSpc>
                <a:spcPct val="88100"/>
              </a:lnSpc>
              <a:spcBef>
                <a:spcPts val="95"/>
              </a:spcBef>
              <a:buFont typeface="Arial MT"/>
              <a:buChar char="•"/>
              <a:tabLst>
                <a:tab pos="569595" algn="l"/>
                <a:tab pos="570230" algn="l"/>
              </a:tabLst>
            </a:pPr>
            <a:r>
              <a:rPr sz="1600" spc="-190" dirty="0">
                <a:latin typeface="Verdana"/>
                <a:cs typeface="Verdana"/>
              </a:rPr>
              <a:t>Repeat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the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75" dirty="0">
                <a:latin typeface="Verdana"/>
                <a:cs typeface="Verdana"/>
              </a:rPr>
              <a:t>process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60" dirty="0">
                <a:latin typeface="Verdana"/>
                <a:cs typeface="Verdana"/>
              </a:rPr>
              <a:t>on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the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210" dirty="0">
                <a:latin typeface="Verdana"/>
                <a:cs typeface="Verdana"/>
              </a:rPr>
              <a:t>remaining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tuples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45" dirty="0">
                <a:latin typeface="Verdana"/>
                <a:cs typeface="Verdana"/>
              </a:rPr>
              <a:t>until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i="1" spc="-175" dirty="0">
                <a:latin typeface="Trebuchet MS"/>
                <a:cs typeface="Trebuchet MS"/>
              </a:rPr>
              <a:t>termination</a:t>
            </a:r>
            <a:r>
              <a:rPr sz="1600" i="1" dirty="0">
                <a:latin typeface="Trebuchet MS"/>
                <a:cs typeface="Trebuchet MS"/>
              </a:rPr>
              <a:t> </a:t>
            </a:r>
            <a:r>
              <a:rPr sz="1600" i="1" spc="-140" dirty="0">
                <a:latin typeface="Trebuchet MS"/>
                <a:cs typeface="Trebuchet MS"/>
              </a:rPr>
              <a:t>condition</a:t>
            </a:r>
            <a:r>
              <a:rPr sz="1600" spc="-140" dirty="0">
                <a:latin typeface="Verdana"/>
                <a:cs typeface="Verdana"/>
              </a:rPr>
              <a:t>, </a:t>
            </a:r>
            <a:r>
              <a:rPr sz="1600" spc="-245" dirty="0">
                <a:latin typeface="Verdana"/>
                <a:cs typeface="Verdana"/>
              </a:rPr>
              <a:t>e.g.,</a:t>
            </a:r>
            <a:r>
              <a:rPr sz="1600" spc="-265" dirty="0">
                <a:latin typeface="Verdana"/>
                <a:cs typeface="Verdana"/>
              </a:rPr>
              <a:t> </a:t>
            </a:r>
            <a:r>
              <a:rPr sz="1600" spc="-204" dirty="0">
                <a:latin typeface="Verdana"/>
                <a:cs typeface="Verdana"/>
              </a:rPr>
              <a:t>when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65" dirty="0">
                <a:latin typeface="Verdana"/>
                <a:cs typeface="Verdana"/>
              </a:rPr>
              <a:t>no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75" dirty="0">
                <a:latin typeface="Verdana"/>
                <a:cs typeface="Verdana"/>
              </a:rPr>
              <a:t>more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75" dirty="0">
                <a:latin typeface="Verdana"/>
                <a:cs typeface="Verdana"/>
              </a:rPr>
              <a:t>training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215" dirty="0">
                <a:latin typeface="Verdana"/>
                <a:cs typeface="Verdana"/>
              </a:rPr>
              <a:t>examples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or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204" dirty="0">
                <a:latin typeface="Verdana"/>
                <a:cs typeface="Verdana"/>
              </a:rPr>
              <a:t>when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the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85" dirty="0">
                <a:latin typeface="Verdana"/>
                <a:cs typeface="Verdana"/>
              </a:rPr>
              <a:t>quality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of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rule </a:t>
            </a:r>
            <a:r>
              <a:rPr sz="1600" spc="-160" dirty="0">
                <a:latin typeface="Verdana"/>
                <a:cs typeface="Verdana"/>
              </a:rPr>
              <a:t>returned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is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55" dirty="0">
                <a:latin typeface="Verdana"/>
                <a:cs typeface="Verdana"/>
              </a:rPr>
              <a:t>below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280" dirty="0">
                <a:latin typeface="Verdana"/>
                <a:cs typeface="Verdana"/>
              </a:rPr>
              <a:t>a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215" dirty="0">
                <a:latin typeface="Verdana"/>
                <a:cs typeface="Verdana"/>
              </a:rPr>
              <a:t>user-</a:t>
            </a:r>
            <a:r>
              <a:rPr sz="1600" spc="-175" dirty="0">
                <a:latin typeface="Verdana"/>
                <a:cs typeface="Verdana"/>
              </a:rPr>
              <a:t>specified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threshold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DIRECT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METHOD:</a:t>
                      </a:r>
                      <a:r>
                        <a:rPr sz="2800" spc="-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SEQUENTIAL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COVERING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32" y="2568955"/>
            <a:ext cx="272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</a:tabLst>
            </a:pPr>
            <a:r>
              <a:rPr sz="1700" spc="-285" dirty="0">
                <a:solidFill>
                  <a:srgbClr val="5ECCF3"/>
                </a:solidFill>
                <a:latin typeface="Verdana"/>
                <a:cs typeface="Verdana"/>
              </a:rPr>
              <a:t>1.</a:t>
            </a:r>
            <a:r>
              <a:rPr sz="1700" dirty="0">
                <a:solidFill>
                  <a:srgbClr val="5ECCF3"/>
                </a:solidFill>
                <a:latin typeface="Verdana"/>
                <a:cs typeface="Verdana"/>
              </a:rPr>
              <a:t>	</a:t>
            </a:r>
            <a:r>
              <a:rPr sz="1800" spc="-90" dirty="0">
                <a:solidFill>
                  <a:srgbClr val="212745"/>
                </a:solidFill>
              </a:rPr>
              <a:t>Start</a:t>
            </a:r>
            <a:r>
              <a:rPr sz="1800" spc="-20" dirty="0">
                <a:solidFill>
                  <a:srgbClr val="212745"/>
                </a:solidFill>
              </a:rPr>
              <a:t> </a:t>
            </a:r>
            <a:r>
              <a:rPr sz="1800" spc="-100" dirty="0">
                <a:solidFill>
                  <a:srgbClr val="212745"/>
                </a:solidFill>
              </a:rPr>
              <a:t>from</a:t>
            </a:r>
            <a:r>
              <a:rPr sz="1800" spc="-20" dirty="0">
                <a:solidFill>
                  <a:srgbClr val="212745"/>
                </a:solidFill>
              </a:rPr>
              <a:t> </a:t>
            </a:r>
            <a:r>
              <a:rPr sz="1800" spc="-145" dirty="0">
                <a:solidFill>
                  <a:srgbClr val="212745"/>
                </a:solidFill>
              </a:rPr>
              <a:t>an</a:t>
            </a:r>
            <a:r>
              <a:rPr sz="1800" spc="-20" dirty="0">
                <a:solidFill>
                  <a:srgbClr val="212745"/>
                </a:solidFill>
              </a:rPr>
              <a:t> </a:t>
            </a:r>
            <a:r>
              <a:rPr sz="1800" spc="-125" dirty="0">
                <a:solidFill>
                  <a:srgbClr val="212745"/>
                </a:solidFill>
              </a:rPr>
              <a:t>empty</a:t>
            </a:r>
            <a:r>
              <a:rPr sz="1800" spc="-15" dirty="0">
                <a:solidFill>
                  <a:srgbClr val="212745"/>
                </a:solidFill>
              </a:rPr>
              <a:t> </a:t>
            </a:r>
            <a:r>
              <a:rPr sz="1800" spc="-40" dirty="0">
                <a:solidFill>
                  <a:srgbClr val="212745"/>
                </a:solidFill>
              </a:rPr>
              <a:t>rule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2818892"/>
            <a:ext cx="7742555" cy="232600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1320"/>
              </a:spcBef>
              <a:buClr>
                <a:srgbClr val="5ECCF3"/>
              </a:buClr>
              <a:buSzPct val="94444"/>
              <a:buFont typeface="Verdana"/>
              <a:buAutoNum type="arabicPeriod" startAt="2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Grow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212745"/>
                </a:solidFill>
                <a:latin typeface="Trebuchet MS"/>
                <a:cs typeface="Trebuchet MS"/>
              </a:rPr>
              <a:t>Learn-</a:t>
            </a:r>
            <a:r>
              <a:rPr sz="1800" b="1" i="1" dirty="0">
                <a:solidFill>
                  <a:srgbClr val="212745"/>
                </a:solidFill>
                <a:latin typeface="Trebuchet MS"/>
                <a:cs typeface="Trebuchet MS"/>
              </a:rPr>
              <a:t>One-</a:t>
            </a:r>
            <a:r>
              <a:rPr sz="1800" b="1" i="1" spc="-45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b="1" i="1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50" dirty="0">
                <a:solidFill>
                  <a:srgbClr val="212745"/>
                </a:solidFill>
                <a:latin typeface="Trebuchet MS"/>
                <a:cs typeface="Trebuchet MS"/>
              </a:rPr>
              <a:t>function</a:t>
            </a:r>
            <a:endParaRPr sz="18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580"/>
              </a:lnSpc>
              <a:spcBef>
                <a:spcPts val="109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Used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extract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best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many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positive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examples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none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very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few)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of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negative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examples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training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set.</a:t>
            </a:r>
            <a:endParaRPr sz="1400">
              <a:latin typeface="Trebuchet MS"/>
              <a:cs typeface="Trebuchet MS"/>
            </a:endParaRPr>
          </a:p>
          <a:p>
            <a:pPr marL="412115" indent="-39941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4444"/>
              <a:buFont typeface="Verdana"/>
              <a:buAutoNum type="arabicPeriod" startAt="2"/>
              <a:tabLst>
                <a:tab pos="412115" algn="l"/>
                <a:tab pos="412750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Remove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training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records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covered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endParaRPr sz="1800">
              <a:latin typeface="Trebuchet MS"/>
              <a:cs typeface="Trebuchet MS"/>
            </a:endParaRPr>
          </a:p>
          <a:p>
            <a:pPr marL="412115" indent="-39941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Verdana"/>
              <a:buAutoNum type="arabicPeriod" startAt="2"/>
              <a:tabLst>
                <a:tab pos="412115" algn="l"/>
                <a:tab pos="412750" algn="l"/>
              </a:tabLst>
            </a:pP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Repeat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Step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(2)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(3)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until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stopping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criterion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met</a:t>
            </a:r>
            <a:endParaRPr sz="1800">
              <a:latin typeface="Trebuchet MS"/>
              <a:cs typeface="Trebuchet MS"/>
            </a:endParaRPr>
          </a:p>
          <a:p>
            <a:pPr marL="911860" marR="71755" lvl="1" indent="-269875">
              <a:lnSpc>
                <a:spcPts val="1610"/>
              </a:lnSpc>
              <a:spcBef>
                <a:spcPts val="944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Repeat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process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remaining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tuples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until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70" dirty="0">
                <a:solidFill>
                  <a:srgbClr val="212745"/>
                </a:solidFill>
                <a:latin typeface="Trebuchet MS"/>
                <a:cs typeface="Trebuchet MS"/>
              </a:rPr>
              <a:t>termination</a:t>
            </a:r>
            <a:r>
              <a:rPr sz="14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75" dirty="0">
                <a:solidFill>
                  <a:srgbClr val="212745"/>
                </a:solidFill>
                <a:latin typeface="Trebuchet MS"/>
                <a:cs typeface="Trebuchet MS"/>
              </a:rPr>
              <a:t>condition</a:t>
            </a:r>
            <a:r>
              <a:rPr sz="1400" spc="-17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e.g.,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no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training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examples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quality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returned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below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user-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specified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threshold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HOW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8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LEARN-</a:t>
                      </a:r>
                      <a:r>
                        <a:rPr sz="28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ONE-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RULE?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40739" y="2076082"/>
            <a:ext cx="6631305" cy="21107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305"/>
              </a:spcBef>
              <a:buClr>
                <a:srgbClr val="5ECCF3"/>
              </a:buClr>
              <a:buSzPct val="9000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000" spc="-100" dirty="0">
                <a:solidFill>
                  <a:srgbClr val="212745"/>
                </a:solidFill>
                <a:latin typeface="Trebuchet MS"/>
                <a:cs typeface="Trebuchet MS"/>
              </a:rPr>
              <a:t>Start</a:t>
            </a:r>
            <a:r>
              <a:rPr sz="20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20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20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i="1" spc="-200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20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i="1" spc="-210" dirty="0">
                <a:solidFill>
                  <a:srgbClr val="212745"/>
                </a:solidFill>
                <a:latin typeface="Trebuchet MS"/>
                <a:cs typeface="Trebuchet MS"/>
              </a:rPr>
              <a:t>general</a:t>
            </a:r>
            <a:r>
              <a:rPr sz="20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i="1" spc="-225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20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12745"/>
                </a:solidFill>
                <a:latin typeface="Trebuchet MS"/>
                <a:cs typeface="Trebuchet MS"/>
              </a:rPr>
              <a:t>possible</a:t>
            </a:r>
            <a:endParaRPr sz="20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  <a:tab pos="2886075" algn="l"/>
              </a:tabLst>
            </a:pP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condition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empty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800" b="1" dirty="0">
                <a:solidFill>
                  <a:srgbClr val="212745"/>
                </a:solidFill>
                <a:latin typeface="Verdana"/>
                <a:cs typeface="Verdana"/>
              </a:rPr>
              <a:t>	</a:t>
            </a:r>
            <a:r>
              <a:rPr sz="1800" b="1" spc="-590" dirty="0">
                <a:solidFill>
                  <a:srgbClr val="212745"/>
                </a:solidFill>
                <a:latin typeface="Verdana"/>
                <a:cs typeface="Verdana"/>
              </a:rPr>
              <a:t>{</a:t>
            </a:r>
            <a:r>
              <a:rPr sz="1800" b="1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590" dirty="0">
                <a:solidFill>
                  <a:srgbClr val="212745"/>
                </a:solidFill>
                <a:latin typeface="Verdana"/>
                <a:cs typeface="Verdana"/>
              </a:rPr>
              <a:t>}</a:t>
            </a:r>
            <a:r>
              <a:rPr sz="18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12745"/>
                </a:solidFill>
                <a:latin typeface="Wingdings"/>
                <a:cs typeface="Wingdings"/>
              </a:rPr>
              <a:t></a:t>
            </a:r>
            <a:r>
              <a:rPr sz="1750" spc="7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})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50"/>
              </a:spcBef>
              <a:buClr>
                <a:srgbClr val="5ECCF3"/>
              </a:buClr>
              <a:buSzPct val="9000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000" i="1" spc="-195" dirty="0">
                <a:solidFill>
                  <a:srgbClr val="212745"/>
                </a:solidFill>
                <a:latin typeface="Trebuchet MS"/>
                <a:cs typeface="Trebuchet MS"/>
              </a:rPr>
              <a:t>Adding</a:t>
            </a:r>
            <a:r>
              <a:rPr sz="2000" i="1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i="1" spc="-229" dirty="0">
                <a:solidFill>
                  <a:srgbClr val="212745"/>
                </a:solidFill>
                <a:latin typeface="Trebuchet MS"/>
                <a:cs typeface="Trebuchet MS"/>
              </a:rPr>
              <a:t>new</a:t>
            </a:r>
            <a:r>
              <a:rPr sz="2000" i="1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i="1" spc="-215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2000" i="1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20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212745"/>
                </a:solidFill>
                <a:latin typeface="Trebuchet MS"/>
                <a:cs typeface="Trebuchet MS"/>
              </a:rPr>
              <a:t>adopting</a:t>
            </a:r>
            <a:r>
              <a:rPr sz="20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0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212745"/>
                </a:solidFill>
                <a:latin typeface="Trebuchet MS"/>
                <a:cs typeface="Trebuchet MS"/>
              </a:rPr>
              <a:t>greedy</a:t>
            </a:r>
            <a:r>
              <a:rPr sz="20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212745"/>
                </a:solidFill>
                <a:latin typeface="Trebuchet MS"/>
                <a:cs typeface="Trebuchet MS"/>
              </a:rPr>
              <a:t>depth-first</a:t>
            </a:r>
            <a:r>
              <a:rPr sz="20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212745"/>
                </a:solidFill>
                <a:latin typeface="Trebuchet MS"/>
                <a:cs typeface="Trebuchet MS"/>
              </a:rPr>
              <a:t>strategy</a:t>
            </a:r>
            <a:endParaRPr sz="20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Picks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improves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rule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quality</a:t>
            </a:r>
            <a:endParaRPr sz="18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favors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rules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65" dirty="0">
                <a:solidFill>
                  <a:srgbClr val="212745"/>
                </a:solidFill>
                <a:latin typeface="Verdana"/>
                <a:cs typeface="Verdana"/>
              </a:rPr>
              <a:t>have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high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accuracy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9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cover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212745"/>
                </a:solidFill>
                <a:latin typeface="Verdana"/>
                <a:cs typeface="Verdana"/>
              </a:rPr>
              <a:t>many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positive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Verdana"/>
                <a:cs typeface="Verdana"/>
              </a:rPr>
              <a:t>tuples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1330</Words>
  <Application>Microsoft Office PowerPoint</Application>
  <PresentationFormat>On-screen Show (4:3)</PresentationFormat>
  <Paragraphs>222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MT</vt:lpstr>
      <vt:lpstr>Calibri</vt:lpstr>
      <vt:lpstr>Cambria</vt:lpstr>
      <vt:lpstr>Times New Roman</vt:lpstr>
      <vt:lpstr>Trebuchet MS</vt:lpstr>
      <vt:lpstr>Verdana</vt:lpstr>
      <vt:lpstr>Wingdings</vt:lpstr>
      <vt:lpstr>Office Theme</vt:lpstr>
      <vt:lpstr>      CS4038</vt:lpstr>
      <vt:lpstr>PowerPoint Presentation</vt:lpstr>
      <vt:lpstr>BUILDING CLASSIFICATION RULES</vt:lpstr>
      <vt:lpstr>PowerPoint Presentation</vt:lpstr>
      <vt:lpstr>PowerPoint Presentation</vt:lpstr>
      <vt:lpstr>PowerPoint Presentation</vt:lpstr>
      <vt:lpstr>PowerPoint Presentation</vt:lpstr>
      <vt:lpstr>1. Start from an empty rule</vt:lpstr>
      <vt:lpstr>PowerPoint Presentation</vt:lpstr>
      <vt:lpstr>PowerPoint Presentation</vt:lpstr>
      <vt:lpstr>PowerPoint Presentation</vt:lpstr>
      <vt:lpstr>PowerPoint Presentation</vt:lpstr>
      <vt:lpstr>Two common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</dc:title>
  <cp:lastModifiedBy>Ms. Ayesha Liaqat</cp:lastModifiedBy>
  <cp:revision>3</cp:revision>
  <dcterms:created xsi:type="dcterms:W3CDTF">2024-02-27T06:11:19Z</dcterms:created>
  <dcterms:modified xsi:type="dcterms:W3CDTF">2024-03-01T06:26:54Z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2022-10-06T00:00:00Z</vt:filetime>
  </property>
  <property fmtid="{D5CDD505-2E9C-101B-9397-08002B2CF9AE}" pid="3" name="LastSaved">
    <vt:filetime>2024-02-27T00:00:00Z</vt:filetime>
  </property>
  <property fmtid="{D5CDD505-2E9C-101B-9397-08002B2CF9AE}" pid="4" name="Producer">
    <vt:lpwstr>macOS Version 11.6.5 (Build 20G527) Quartz PDFContext</vt:lpwstr>
  </property>
</Properties>
</file>