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8441E-DBB9-4AF4-B7B4-13C09EBFB7A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44AC-BFD0-4DEB-A1F6-7393F395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0.38,0.61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E44AC-BFD0-4DEB-A1F6-7393F395BE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2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815" y="2899664"/>
            <a:ext cx="5754369" cy="1025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ticsvidhya.com/blog/2017/11/information-retrieval-using-kdtree/" TargetMode="External"/><Relationship Id="rId2" Type="http://schemas.openxmlformats.org/officeDocument/2006/relationships/hyperlink" Target="http://www.analyticsvidhya.com/blog/2018/03/introduction-k-neighbours-algorithm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3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     </a:t>
            </a:r>
            <a:r>
              <a:rPr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4038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pc="290" dirty="0"/>
              <a:t>D</a:t>
            </a:r>
            <a:r>
              <a:rPr spc="-90" dirty="0"/>
              <a:t>A</a:t>
            </a:r>
            <a:r>
              <a:rPr spc="-280" dirty="0"/>
              <a:t>T</a:t>
            </a:r>
            <a:r>
              <a:rPr spc="275" dirty="0"/>
              <a:t>A</a:t>
            </a:r>
            <a:r>
              <a:rPr spc="-90" dirty="0"/>
              <a:t> </a:t>
            </a:r>
            <a:r>
              <a:rPr spc="254" dirty="0"/>
              <a:t>M</a:t>
            </a:r>
            <a:r>
              <a:rPr spc="204" dirty="0"/>
              <a:t>ININ</a:t>
            </a:r>
            <a:r>
              <a:rPr spc="229" dirty="0"/>
              <a:t>G</a:t>
            </a:r>
            <a:endParaRPr spc="215" dirty="0"/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9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n-US"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NUC</a:t>
            </a:r>
            <a:r>
              <a:rPr sz="1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52798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lang="en-US"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AYESHA LIAQAT</a:t>
            </a:r>
            <a:endParaRPr lang="en-US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ayesha.liaqat#@nu.edu.pk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20" dirty="0">
                <a:solidFill>
                  <a:srgbClr val="FFFFFF"/>
                </a:solidFill>
              </a:rPr>
              <a:t>K</a:t>
            </a:r>
            <a:r>
              <a:rPr sz="2800" spc="380" dirty="0">
                <a:solidFill>
                  <a:srgbClr val="FFFFFF"/>
                </a:solidFill>
              </a:rPr>
              <a:t>D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00" dirty="0">
                <a:solidFill>
                  <a:srgbClr val="FFFFFF"/>
                </a:solidFill>
              </a:rPr>
              <a:t>EE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30" dirty="0">
                <a:solidFill>
                  <a:srgbClr val="FFFFFF"/>
                </a:solidFill>
              </a:rPr>
              <a:t>R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056891"/>
            <a:ext cx="7531734" cy="280670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If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there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just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point,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form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leaf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with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point.</a:t>
            </a:r>
            <a:endParaRPr sz="1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Otherwise,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divide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points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half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line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perpendicular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one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axes.</a:t>
            </a:r>
            <a:endParaRPr sz="1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Recursively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construct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k-d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trees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for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two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sets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points.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1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8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10" dirty="0">
                <a:solidFill>
                  <a:srgbClr val="212745"/>
                </a:solidFill>
                <a:latin typeface="Trebuchet MS"/>
                <a:cs typeface="Trebuchet MS"/>
              </a:rPr>
              <a:t>Division</a:t>
            </a:r>
            <a:r>
              <a:rPr sz="1800" b="1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212745"/>
                </a:solidFill>
                <a:latin typeface="Trebuchet MS"/>
                <a:cs typeface="Trebuchet MS"/>
              </a:rPr>
              <a:t>strategies:</a:t>
            </a:r>
            <a:endParaRPr sz="1800">
              <a:latin typeface="Trebuchet MS"/>
              <a:cs typeface="Trebuchet MS"/>
            </a:endParaRPr>
          </a:p>
          <a:p>
            <a:pPr marL="612775" lvl="1" indent="-25717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Arial MT"/>
              <a:buAutoNum type="arabicPeriod"/>
              <a:tabLst>
                <a:tab pos="612775" algn="l"/>
              </a:tabLst>
            </a:pP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divide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round-robin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fashion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(alternating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axes).</a:t>
            </a:r>
            <a:endParaRPr sz="1600">
              <a:latin typeface="Verdana"/>
              <a:cs typeface="Verdana"/>
            </a:endParaRPr>
          </a:p>
          <a:p>
            <a:pPr marL="612775" lvl="1" indent="-25717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Arial MT"/>
              <a:buAutoNum type="arabicPeriod"/>
              <a:tabLst>
                <a:tab pos="612775" algn="l"/>
              </a:tabLst>
            </a:pP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divide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points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perpendicular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axis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with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widest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spread.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20" dirty="0">
                <a:solidFill>
                  <a:srgbClr val="FFFFFF"/>
                </a:solidFill>
              </a:rPr>
              <a:t>K</a:t>
            </a:r>
            <a:r>
              <a:rPr sz="2800" spc="380" dirty="0">
                <a:solidFill>
                  <a:srgbClr val="FFFFFF"/>
                </a:solidFill>
              </a:rPr>
              <a:t>D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00" dirty="0">
                <a:solidFill>
                  <a:srgbClr val="FFFFFF"/>
                </a:solidFill>
              </a:rPr>
              <a:t>EE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135" dirty="0">
                <a:solidFill>
                  <a:srgbClr val="FFFFFF"/>
                </a:solidFill>
              </a:rPr>
              <a:t>(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420" dirty="0">
                <a:solidFill>
                  <a:srgbClr val="FFFFFF"/>
                </a:solidFill>
              </a:rPr>
              <a:t>’</a:t>
            </a:r>
            <a:r>
              <a:rPr sz="2800" spc="125" dirty="0">
                <a:solidFill>
                  <a:srgbClr val="FFFFFF"/>
                </a:solidFill>
              </a:rPr>
              <a:t>D)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962147"/>
            <a:ext cx="7740650" cy="1739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68325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we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move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down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tree,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we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divide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Arial MT"/>
                <a:cs typeface="Arial MT"/>
              </a:rPr>
              <a:t>space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along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C00000"/>
                </a:solidFill>
                <a:latin typeface="Arial MT"/>
                <a:cs typeface="Arial MT"/>
              </a:rPr>
              <a:t>alternating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(but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not </a:t>
            </a:r>
            <a:r>
              <a:rPr sz="1800" spc="-48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Arial MT"/>
                <a:cs typeface="Arial MT"/>
              </a:rPr>
              <a:t>always)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axis-aligned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hyperplanes:</a:t>
            </a:r>
            <a:endParaRPr sz="1800">
              <a:latin typeface="Arial MT"/>
              <a:cs typeface="Arial MT"/>
            </a:endParaRPr>
          </a:p>
          <a:p>
            <a:pPr marL="911860" marR="5080" lvl="1" indent="-269875">
              <a:lnSpc>
                <a:spcPct val="100000"/>
              </a:lnSpc>
              <a:spcBef>
                <a:spcPts val="92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5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Split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by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x-coordinate</a:t>
            </a:r>
            <a:r>
              <a:rPr sz="1500" i="1" spc="-5" dirty="0">
                <a:latin typeface="Arial"/>
                <a:cs typeface="Arial"/>
              </a:rPr>
              <a:t>: </a:t>
            </a:r>
            <a:r>
              <a:rPr sz="1500" dirty="0">
                <a:latin typeface="Arial MT"/>
                <a:cs typeface="Arial MT"/>
              </a:rPr>
              <a:t>split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 a </a:t>
            </a:r>
            <a:r>
              <a:rPr sz="1500" spc="-5" dirty="0">
                <a:latin typeface="Arial MT"/>
                <a:cs typeface="Arial MT"/>
              </a:rPr>
              <a:t>vertical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line </a:t>
            </a:r>
            <a:r>
              <a:rPr sz="1500" spc="-5" dirty="0">
                <a:latin typeface="Arial MT"/>
                <a:cs typeface="Arial MT"/>
              </a:rPr>
              <a:t>that </a:t>
            </a:r>
            <a:r>
              <a:rPr sz="1500" dirty="0">
                <a:latin typeface="Arial MT"/>
                <a:cs typeface="Arial MT"/>
              </a:rPr>
              <a:t>has (ideally) half</a:t>
            </a:r>
            <a:r>
              <a:rPr sz="1500" spc="-5" dirty="0">
                <a:latin typeface="Arial MT"/>
                <a:cs typeface="Arial MT"/>
              </a:rPr>
              <a:t> the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points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left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half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right.</a:t>
            </a:r>
            <a:endParaRPr sz="1500">
              <a:latin typeface="Arial MT"/>
              <a:cs typeface="Arial MT"/>
            </a:endParaRPr>
          </a:p>
          <a:p>
            <a:pPr marL="911860" marR="309245" lvl="1" indent="-26987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5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Split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by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y-coordinate</a:t>
            </a:r>
            <a:r>
              <a:rPr sz="1500" i="1" spc="-5" dirty="0">
                <a:latin typeface="Arial"/>
                <a:cs typeface="Arial"/>
              </a:rPr>
              <a:t>: </a:t>
            </a:r>
            <a:r>
              <a:rPr sz="1500" dirty="0">
                <a:latin typeface="Arial MT"/>
                <a:cs typeface="Arial MT"/>
              </a:rPr>
              <a:t>split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 a </a:t>
            </a:r>
            <a:r>
              <a:rPr sz="1500" spc="-5" dirty="0">
                <a:latin typeface="Arial MT"/>
                <a:cs typeface="Arial MT"/>
              </a:rPr>
              <a:t>horizontal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line </a:t>
            </a:r>
            <a:r>
              <a:rPr sz="1500" spc="-5" dirty="0">
                <a:latin typeface="Arial MT"/>
                <a:cs typeface="Arial MT"/>
              </a:rPr>
              <a:t>that</a:t>
            </a:r>
            <a:r>
              <a:rPr sz="1500" dirty="0">
                <a:latin typeface="Arial MT"/>
                <a:cs typeface="Arial MT"/>
              </a:rPr>
              <a:t> has (ideally) half</a:t>
            </a:r>
            <a:r>
              <a:rPr sz="1500" spc="-5" dirty="0">
                <a:latin typeface="Arial MT"/>
                <a:cs typeface="Arial MT"/>
              </a:rPr>
              <a:t> the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points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below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half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above.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0" y="5181600"/>
            <a:ext cx="3380104" cy="339090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600" spc="-35" dirty="0">
                <a:latin typeface="Verdana"/>
                <a:cs typeface="Verdana"/>
              </a:rPr>
              <a:t>A</a:t>
            </a:r>
            <a:r>
              <a:rPr sz="1600" spc="-95" dirty="0">
                <a:latin typeface="Verdana"/>
                <a:cs typeface="Verdana"/>
              </a:rPr>
              <a:t>l</a:t>
            </a:r>
            <a:r>
              <a:rPr sz="1600" spc="-325" dirty="0">
                <a:latin typeface="Verdana"/>
                <a:cs typeface="Verdana"/>
              </a:rPr>
              <a:t>m</a:t>
            </a:r>
            <a:r>
              <a:rPr sz="1600" spc="-90" dirty="0">
                <a:latin typeface="Verdana"/>
                <a:cs typeface="Verdana"/>
              </a:rPr>
              <a:t>o</a:t>
            </a:r>
            <a:r>
              <a:rPr sz="1600" spc="-225" dirty="0">
                <a:latin typeface="Verdana"/>
                <a:cs typeface="Verdana"/>
              </a:rPr>
              <a:t>s</a:t>
            </a:r>
            <a:r>
              <a:rPr sz="1600" spc="-100" dirty="0">
                <a:latin typeface="Verdana"/>
                <a:cs typeface="Verdana"/>
              </a:rPr>
              <a:t>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250" dirty="0">
                <a:latin typeface="Verdana"/>
                <a:cs typeface="Verdana"/>
              </a:rPr>
              <a:t>ha</a:t>
            </a:r>
            <a:r>
              <a:rPr sz="1600" spc="-95" dirty="0">
                <a:latin typeface="Verdana"/>
                <a:cs typeface="Verdana"/>
              </a:rPr>
              <a:t>l</a:t>
            </a:r>
            <a:r>
              <a:rPr sz="1600" spc="-270" dirty="0">
                <a:latin typeface="Verdana"/>
                <a:cs typeface="Verdana"/>
              </a:rPr>
              <a:t>f:</a:t>
            </a:r>
            <a:r>
              <a:rPr sz="1600" spc="-275" dirty="0">
                <a:latin typeface="Verdana"/>
                <a:cs typeface="Verdana"/>
              </a:rPr>
              <a:t> </a:t>
            </a:r>
            <a:r>
              <a:rPr sz="1600" spc="-175" dirty="0">
                <a:latin typeface="Verdana"/>
                <a:cs typeface="Verdana"/>
              </a:rPr>
              <a:t>ta</a:t>
            </a:r>
            <a:r>
              <a:rPr sz="1600" spc="-265" dirty="0">
                <a:latin typeface="Verdana"/>
                <a:cs typeface="Verdana"/>
              </a:rPr>
              <a:t>k</a:t>
            </a:r>
            <a:r>
              <a:rPr sz="1600" spc="-190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325" dirty="0">
                <a:latin typeface="Verdana"/>
                <a:cs typeface="Verdana"/>
              </a:rPr>
              <a:t>m</a:t>
            </a:r>
            <a:r>
              <a:rPr sz="1600" spc="-195" dirty="0">
                <a:latin typeface="Verdana"/>
                <a:cs typeface="Verdana"/>
              </a:rPr>
              <a:t>e</a:t>
            </a:r>
            <a:r>
              <a:rPr sz="1600" spc="-190" dirty="0">
                <a:latin typeface="Verdana"/>
                <a:cs typeface="Verdana"/>
              </a:rPr>
              <a:t>d</a:t>
            </a:r>
            <a:r>
              <a:rPr sz="1600" spc="-95" dirty="0">
                <a:latin typeface="Verdana"/>
                <a:cs typeface="Verdana"/>
              </a:rPr>
              <a:t>i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215" dirty="0">
                <a:latin typeface="Verdana"/>
                <a:cs typeface="Verdana"/>
              </a:rPr>
              <a:t>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o</a:t>
            </a:r>
            <a:r>
              <a:rPr sz="1600" spc="-165" dirty="0">
                <a:latin typeface="Verdana"/>
                <a:cs typeface="Verdana"/>
              </a:rPr>
              <a:t>f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0" dirty="0">
                <a:latin typeface="Verdana"/>
                <a:cs typeface="Verdana"/>
              </a:rPr>
              <a:t>t</a:t>
            </a:r>
            <a:r>
              <a:rPr sz="1600" spc="-200" dirty="0">
                <a:latin typeface="Verdana"/>
                <a:cs typeface="Verdana"/>
              </a:rPr>
              <a:t>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54" dirty="0">
                <a:latin typeface="Verdana"/>
                <a:cs typeface="Verdana"/>
              </a:rPr>
              <a:t>v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95" dirty="0">
                <a:latin typeface="Verdana"/>
                <a:cs typeface="Verdana"/>
              </a:rPr>
              <a:t>l</a:t>
            </a:r>
            <a:r>
              <a:rPr sz="1600" spc="-210" dirty="0">
                <a:latin typeface="Verdana"/>
                <a:cs typeface="Verdana"/>
              </a:rPr>
              <a:t>u</a:t>
            </a:r>
            <a:r>
              <a:rPr sz="1600" spc="-200" dirty="0">
                <a:latin typeface="Verdana"/>
                <a:cs typeface="Verdana"/>
              </a:rPr>
              <a:t>e</a:t>
            </a:r>
            <a:r>
              <a:rPr sz="1600" spc="-220" dirty="0"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20" dirty="0">
                <a:solidFill>
                  <a:srgbClr val="FFFFFF"/>
                </a:solidFill>
              </a:rPr>
              <a:t>K</a:t>
            </a:r>
            <a:r>
              <a:rPr sz="2800" spc="380" dirty="0">
                <a:solidFill>
                  <a:srgbClr val="FFFFFF"/>
                </a:solidFill>
              </a:rPr>
              <a:t>D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00" dirty="0">
                <a:solidFill>
                  <a:srgbClr val="FFFFFF"/>
                </a:solidFill>
              </a:rPr>
              <a:t>EE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125" dirty="0">
                <a:solidFill>
                  <a:srgbClr val="FFFFFF"/>
                </a:solidFill>
              </a:rPr>
              <a:t>-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155" dirty="0">
                <a:solidFill>
                  <a:srgbClr val="FFFFFF"/>
                </a:solidFill>
              </a:rPr>
              <a:t>E</a:t>
            </a:r>
            <a:r>
              <a:rPr sz="2800" spc="170" dirty="0">
                <a:solidFill>
                  <a:srgbClr val="FFFFFF"/>
                </a:solidFill>
              </a:rPr>
              <a:t>X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9760" y="3020547"/>
            <a:ext cx="4707559" cy="22545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6442" y="1925828"/>
            <a:ext cx="6593205" cy="12192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8770" marR="5080" indent="-306070">
              <a:lnSpc>
                <a:spcPts val="2090"/>
              </a:lnSpc>
              <a:spcBef>
                <a:spcPts val="2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Split by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y-coordinate</a:t>
            </a:r>
            <a:r>
              <a:rPr sz="1800" i="1" spc="-5" dirty="0">
                <a:latin typeface="Arial"/>
                <a:cs typeface="Arial"/>
              </a:rPr>
              <a:t>: </a:t>
            </a:r>
            <a:r>
              <a:rPr sz="1800" spc="-5" dirty="0">
                <a:latin typeface="Arial MT"/>
                <a:cs typeface="Arial MT"/>
              </a:rPr>
              <a:t>split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horizontal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has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half 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below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 and half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above.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Arial MT"/>
              <a:cs typeface="Arial MT"/>
            </a:endParaRPr>
          </a:p>
          <a:p>
            <a:pPr marR="1352550" algn="r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1684" y="3476244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8262" y="3912108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53639" y="3008376"/>
            <a:ext cx="1813560" cy="2329180"/>
            <a:chOff x="2453639" y="3008376"/>
            <a:chExt cx="1813560" cy="23291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7079" y="3008376"/>
              <a:ext cx="106679" cy="23286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60482" y="3036267"/>
              <a:ext cx="0" cy="2225040"/>
            </a:xfrm>
            <a:custGeom>
              <a:avLst/>
              <a:gdLst/>
              <a:ahLst/>
              <a:cxnLst/>
              <a:rect l="l" t="t" r="r" b="b"/>
              <a:pathLst>
                <a:path h="2225040">
                  <a:moveTo>
                    <a:pt x="0" y="0"/>
                  </a:moveTo>
                  <a:lnTo>
                    <a:pt x="1" y="2224415"/>
                  </a:lnTo>
                </a:path>
              </a:pathLst>
            </a:custGeom>
            <a:ln w="25400">
              <a:solidFill>
                <a:srgbClr val="4E6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3639" y="3864864"/>
              <a:ext cx="960119" cy="1066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05135" y="3892608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55346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7079" y="4166616"/>
              <a:ext cx="960120" cy="1066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60482" y="419446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55346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0943" y="3864864"/>
              <a:ext cx="115824" cy="13167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34635" y="3892608"/>
              <a:ext cx="10795" cy="1212850"/>
            </a:xfrm>
            <a:custGeom>
              <a:avLst/>
              <a:gdLst/>
              <a:ahLst/>
              <a:cxnLst/>
              <a:rect l="l" t="t" r="r" b="b"/>
              <a:pathLst>
                <a:path w="10794" h="1212850">
                  <a:moveTo>
                    <a:pt x="0" y="0"/>
                  </a:moveTo>
                  <a:lnTo>
                    <a:pt x="10183" y="1212611"/>
                  </a:lnTo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7959" y="3160776"/>
              <a:ext cx="124968" cy="8107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80068" y="3187843"/>
              <a:ext cx="20955" cy="704850"/>
            </a:xfrm>
            <a:custGeom>
              <a:avLst/>
              <a:gdLst/>
              <a:ahLst/>
              <a:cxnLst/>
              <a:rect l="l" t="t" r="r" b="b"/>
              <a:pathLst>
                <a:path w="20955" h="704850">
                  <a:moveTo>
                    <a:pt x="0" y="0"/>
                  </a:moveTo>
                  <a:lnTo>
                    <a:pt x="20365" y="704765"/>
                  </a:lnTo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7911" y="4166616"/>
              <a:ext cx="115824" cy="10149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20530" y="4194465"/>
              <a:ext cx="10795" cy="911225"/>
            </a:xfrm>
            <a:custGeom>
              <a:avLst/>
              <a:gdLst/>
              <a:ahLst/>
              <a:cxnLst/>
              <a:rect l="l" t="t" r="r" b="b"/>
              <a:pathLst>
                <a:path w="10795" h="911225">
                  <a:moveTo>
                    <a:pt x="0" y="0"/>
                  </a:moveTo>
                  <a:lnTo>
                    <a:pt x="10183" y="910753"/>
                  </a:lnTo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5991" y="3200400"/>
              <a:ext cx="112775" cy="101498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97566" y="3228004"/>
              <a:ext cx="10795" cy="911225"/>
            </a:xfrm>
            <a:custGeom>
              <a:avLst/>
              <a:gdLst/>
              <a:ahLst/>
              <a:cxnLst/>
              <a:rect l="l" t="t" r="r" b="b"/>
              <a:pathLst>
                <a:path w="10795" h="911225">
                  <a:moveTo>
                    <a:pt x="0" y="0"/>
                  </a:moveTo>
                  <a:lnTo>
                    <a:pt x="10183" y="910753"/>
                  </a:lnTo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4119" y="4209288"/>
              <a:ext cx="588263" cy="1066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35652" y="4237290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1"/>
                  </a:lnTo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19272" y="4590288"/>
              <a:ext cx="637031" cy="1036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70996" y="46171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1"/>
                  </a:lnTo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98118" y="3552444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15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85839" y="4018788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38683" y="4006596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11176" y="4037076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53328" y="4494276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6368" y="4408932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20" dirty="0">
                <a:solidFill>
                  <a:srgbClr val="FFFFFF"/>
                </a:solidFill>
              </a:rPr>
              <a:t>K</a:t>
            </a:r>
            <a:r>
              <a:rPr sz="2800" spc="380" dirty="0">
                <a:solidFill>
                  <a:srgbClr val="FFFFFF"/>
                </a:solidFill>
              </a:rPr>
              <a:t>D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00" dirty="0">
                <a:solidFill>
                  <a:srgbClr val="FFFFFF"/>
                </a:solidFill>
              </a:rPr>
              <a:t>EE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0240" y="2302764"/>
            <a:ext cx="5221605" cy="62293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49225" marR="5080" indent="-136525">
              <a:lnSpc>
                <a:spcPts val="2300"/>
              </a:lnSpc>
              <a:spcBef>
                <a:spcPts val="25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60" dirty="0">
                <a:latin typeface="Arial MT"/>
                <a:cs typeface="Arial MT"/>
              </a:rPr>
              <a:t> </a:t>
            </a:r>
            <a:r>
              <a:rPr sz="2000" b="1" spc="-35" dirty="0">
                <a:latin typeface="Arial"/>
                <a:cs typeface="Arial"/>
              </a:rPr>
              <a:t>b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35" dirty="0">
                <a:latin typeface="Arial"/>
                <a:cs typeface="Arial"/>
              </a:rPr>
              <a:t>n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sea</a:t>
            </a:r>
            <a:r>
              <a:rPr sz="2000" b="1" spc="-15" dirty="0">
                <a:latin typeface="Arial"/>
                <a:cs typeface="Arial"/>
              </a:rPr>
              <a:t>r</a:t>
            </a:r>
            <a:r>
              <a:rPr sz="2000" b="1" spc="-2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tr</a:t>
            </a:r>
            <a:r>
              <a:rPr sz="2000" b="1" spc="-2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-35" dirty="0">
                <a:latin typeface="Arial MT"/>
                <a:cs typeface="Arial MT"/>
              </a:rPr>
              <a:t>w</a:t>
            </a:r>
            <a:r>
              <a:rPr sz="2000" spc="-25" dirty="0">
                <a:latin typeface="Arial MT"/>
                <a:cs typeface="Arial MT"/>
              </a:rPr>
              <a:t>h</a:t>
            </a:r>
            <a:r>
              <a:rPr sz="2000" spc="-30" dirty="0">
                <a:latin typeface="Arial MT"/>
                <a:cs typeface="Arial MT"/>
              </a:rPr>
              <a:t>e</a:t>
            </a:r>
            <a:r>
              <a:rPr sz="2000" spc="-2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e</a:t>
            </a:r>
            <a:r>
              <a:rPr sz="2000" spc="-30" dirty="0">
                <a:latin typeface="Arial MT"/>
                <a:cs typeface="Arial MT"/>
              </a:rPr>
              <a:t>v</a:t>
            </a:r>
            <a:r>
              <a:rPr sz="2000" spc="-25" dirty="0">
                <a:latin typeface="Arial MT"/>
                <a:cs typeface="Arial MT"/>
              </a:rPr>
              <a:t>e</a:t>
            </a:r>
            <a:r>
              <a:rPr sz="2000" spc="-2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nod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 </a:t>
            </a:r>
            <a:r>
              <a:rPr sz="2000" spc="-25" dirty="0">
                <a:solidFill>
                  <a:srgbClr val="0070C0"/>
                </a:solidFill>
                <a:latin typeface="Arial MT"/>
                <a:cs typeface="Arial MT"/>
              </a:rPr>
              <a:t>k-dimensional</a:t>
            </a:r>
            <a:r>
              <a:rPr sz="20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point.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7496" y="3124832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60536" y="3157220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53,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8746" y="3582033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1786" y="3614420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27,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6246" y="3524882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89286" y="3556507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65,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38846" y="4039233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31886" y="4071620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31,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67196" y="4039233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60236" y="4071620"/>
            <a:ext cx="401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30,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53296" y="3982083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46336" y="4013707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70,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82047" y="3982082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75086" y="4013707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99,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52846" y="4586921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45886" y="4620259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29,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67246" y="4553583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60286" y="4586732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40,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38796" y="4553583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31836" y="4586732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7,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10346" y="4529771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03386" y="4562347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32,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53396" y="4496432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46436" y="4528820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82,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82047" y="5125083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75086" y="5156708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73,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53146" y="5182233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46186" y="5214620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15,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67196" y="5067933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26946" y="69809"/>
                </a:lnTo>
                <a:lnTo>
                  <a:pt x="100433" y="33477"/>
                </a:lnTo>
                <a:lnTo>
                  <a:pt x="151181" y="19520"/>
                </a:lnTo>
                <a:lnTo>
                  <a:pt x="209427" y="8982"/>
                </a:lnTo>
                <a:lnTo>
                  <a:pt x="273793" y="2322"/>
                </a:lnTo>
                <a:lnTo>
                  <a:pt x="342900" y="0"/>
                </a:lnTo>
                <a:lnTo>
                  <a:pt x="412006" y="2322"/>
                </a:lnTo>
                <a:lnTo>
                  <a:pt x="476372" y="8982"/>
                </a:lnTo>
                <a:lnTo>
                  <a:pt x="534618" y="19520"/>
                </a:lnTo>
                <a:lnTo>
                  <a:pt x="585366" y="33477"/>
                </a:lnTo>
                <a:lnTo>
                  <a:pt x="627238" y="50393"/>
                </a:lnTo>
                <a:lnTo>
                  <a:pt x="678833" y="91264"/>
                </a:lnTo>
                <a:lnTo>
                  <a:pt x="685800" y="114300"/>
                </a:lnTo>
                <a:lnTo>
                  <a:pt x="678833" y="137335"/>
                </a:lnTo>
                <a:lnTo>
                  <a:pt x="627238" y="178206"/>
                </a:lnTo>
                <a:lnTo>
                  <a:pt x="585366" y="195122"/>
                </a:lnTo>
                <a:lnTo>
                  <a:pt x="534618" y="209079"/>
                </a:lnTo>
                <a:lnTo>
                  <a:pt x="476372" y="219617"/>
                </a:lnTo>
                <a:lnTo>
                  <a:pt x="412006" y="226277"/>
                </a:lnTo>
                <a:lnTo>
                  <a:pt x="342900" y="228600"/>
                </a:lnTo>
                <a:lnTo>
                  <a:pt x="273793" y="226277"/>
                </a:lnTo>
                <a:lnTo>
                  <a:pt x="209427" y="219617"/>
                </a:lnTo>
                <a:lnTo>
                  <a:pt x="151181" y="209079"/>
                </a:lnTo>
                <a:lnTo>
                  <a:pt x="100433" y="195122"/>
                </a:lnTo>
                <a:lnTo>
                  <a:pt x="58561" y="178206"/>
                </a:lnTo>
                <a:lnTo>
                  <a:pt x="6966" y="13733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60236" y="5101844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38,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90984" y="3347082"/>
            <a:ext cx="5038725" cy="2044700"/>
            <a:chOff x="1890984" y="3347082"/>
            <a:chExt cx="5038725" cy="2044700"/>
          </a:xfrm>
        </p:grpSpPr>
        <p:sp>
          <p:nvSpPr>
            <p:cNvPr id="35" name="object 35"/>
            <p:cNvSpPr/>
            <p:nvPr/>
          </p:nvSpPr>
          <p:spPr>
            <a:xfrm>
              <a:off x="3610246" y="3353432"/>
              <a:ext cx="1028700" cy="228600"/>
            </a:xfrm>
            <a:custGeom>
              <a:avLst/>
              <a:gdLst/>
              <a:ahLst/>
              <a:cxnLst/>
              <a:rect l="l" t="t" r="r" b="b"/>
              <a:pathLst>
                <a:path w="1028700" h="228600">
                  <a:moveTo>
                    <a:pt x="102870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38996" y="3353432"/>
              <a:ext cx="1085850" cy="171450"/>
            </a:xfrm>
            <a:custGeom>
              <a:avLst/>
              <a:gdLst/>
              <a:ahLst/>
              <a:cxnLst/>
              <a:rect l="l" t="t" r="r" b="b"/>
              <a:pathLst>
                <a:path w="1085850" h="171450">
                  <a:moveTo>
                    <a:pt x="0" y="0"/>
                  </a:moveTo>
                  <a:lnTo>
                    <a:pt x="1085850" y="1714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67246" y="3753482"/>
              <a:ext cx="571500" cy="285750"/>
            </a:xfrm>
            <a:custGeom>
              <a:avLst/>
              <a:gdLst/>
              <a:ahLst/>
              <a:cxnLst/>
              <a:rect l="l" t="t" r="r" b="b"/>
              <a:pathLst>
                <a:path w="571500" h="285750">
                  <a:moveTo>
                    <a:pt x="571500" y="0"/>
                  </a:moveTo>
                  <a:lnTo>
                    <a:pt x="0" y="2857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67396" y="3753482"/>
              <a:ext cx="457200" cy="285750"/>
            </a:xfrm>
            <a:custGeom>
              <a:avLst/>
              <a:gdLst/>
              <a:ahLst/>
              <a:cxnLst/>
              <a:rect l="l" t="t" r="r" b="b"/>
              <a:pathLst>
                <a:path w="457200" h="285750">
                  <a:moveTo>
                    <a:pt x="0" y="0"/>
                  </a:moveTo>
                  <a:lnTo>
                    <a:pt x="457200" y="2857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3346" y="3753482"/>
              <a:ext cx="628650" cy="228600"/>
            </a:xfrm>
            <a:custGeom>
              <a:avLst/>
              <a:gdLst/>
              <a:ahLst/>
              <a:cxnLst/>
              <a:rect l="l" t="t" r="r" b="b"/>
              <a:pathLst>
                <a:path w="628650" h="228600">
                  <a:moveTo>
                    <a:pt x="62865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7746" y="3753482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0"/>
                  </a:moveTo>
                  <a:lnTo>
                    <a:pt x="45720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96296" y="4210682"/>
              <a:ext cx="457200" cy="285750"/>
            </a:xfrm>
            <a:custGeom>
              <a:avLst/>
              <a:gdLst/>
              <a:ahLst/>
              <a:cxnLst/>
              <a:rect l="l" t="t" r="r" b="b"/>
              <a:pathLst>
                <a:path w="457200" h="285750">
                  <a:moveTo>
                    <a:pt x="457200" y="0"/>
                  </a:moveTo>
                  <a:lnTo>
                    <a:pt x="0" y="2857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53446" y="4725032"/>
              <a:ext cx="571500" cy="400050"/>
            </a:xfrm>
            <a:custGeom>
              <a:avLst/>
              <a:gdLst/>
              <a:ahLst/>
              <a:cxnLst/>
              <a:rect l="l" t="t" r="r" b="b"/>
              <a:pathLst>
                <a:path w="571500" h="400050">
                  <a:moveTo>
                    <a:pt x="0" y="0"/>
                  </a:moveTo>
                  <a:lnTo>
                    <a:pt x="571500" y="4000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95746" y="4267832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900" y="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24396" y="4267832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0"/>
                  </a:moveTo>
                  <a:lnTo>
                    <a:pt x="285750" y="2857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67246" y="4782182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0"/>
                  </a:moveTo>
                  <a:lnTo>
                    <a:pt x="0" y="2857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38846" y="4267832"/>
              <a:ext cx="342900" cy="285750"/>
            </a:xfrm>
            <a:custGeom>
              <a:avLst/>
              <a:gdLst/>
              <a:ahLst/>
              <a:cxnLst/>
              <a:rect l="l" t="t" r="r" b="b"/>
              <a:pathLst>
                <a:path w="342900" h="285750">
                  <a:moveTo>
                    <a:pt x="342900" y="0"/>
                  </a:moveTo>
                  <a:lnTo>
                    <a:pt x="0" y="2857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96046" y="4267832"/>
              <a:ext cx="342900" cy="228600"/>
            </a:xfrm>
            <a:custGeom>
              <a:avLst/>
              <a:gdLst/>
              <a:ahLst/>
              <a:cxnLst/>
              <a:rect l="l" t="t" r="r" b="b"/>
              <a:pathLst>
                <a:path w="342900" h="228600">
                  <a:moveTo>
                    <a:pt x="0" y="0"/>
                  </a:moveTo>
                  <a:lnTo>
                    <a:pt x="34290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81896" y="5148896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114300"/>
                  </a:moveTo>
                  <a:lnTo>
                    <a:pt x="26946" y="69809"/>
                  </a:lnTo>
                  <a:lnTo>
                    <a:pt x="100433" y="33477"/>
                  </a:lnTo>
                  <a:lnTo>
                    <a:pt x="151181" y="19520"/>
                  </a:lnTo>
                  <a:lnTo>
                    <a:pt x="209427" y="8982"/>
                  </a:lnTo>
                  <a:lnTo>
                    <a:pt x="273793" y="2322"/>
                  </a:lnTo>
                  <a:lnTo>
                    <a:pt x="342900" y="0"/>
                  </a:lnTo>
                  <a:lnTo>
                    <a:pt x="412006" y="2322"/>
                  </a:lnTo>
                  <a:lnTo>
                    <a:pt x="476372" y="8982"/>
                  </a:lnTo>
                  <a:lnTo>
                    <a:pt x="534618" y="19520"/>
                  </a:lnTo>
                  <a:lnTo>
                    <a:pt x="585366" y="33477"/>
                  </a:lnTo>
                  <a:lnTo>
                    <a:pt x="627238" y="50393"/>
                  </a:lnTo>
                  <a:lnTo>
                    <a:pt x="678833" y="91264"/>
                  </a:lnTo>
                  <a:lnTo>
                    <a:pt x="685800" y="114300"/>
                  </a:lnTo>
                  <a:lnTo>
                    <a:pt x="678833" y="137335"/>
                  </a:lnTo>
                  <a:lnTo>
                    <a:pt x="627238" y="178206"/>
                  </a:lnTo>
                  <a:lnTo>
                    <a:pt x="585366" y="195122"/>
                  </a:lnTo>
                  <a:lnTo>
                    <a:pt x="534618" y="209079"/>
                  </a:lnTo>
                  <a:lnTo>
                    <a:pt x="476372" y="219617"/>
                  </a:lnTo>
                  <a:lnTo>
                    <a:pt x="412006" y="226277"/>
                  </a:lnTo>
                  <a:lnTo>
                    <a:pt x="342900" y="228600"/>
                  </a:lnTo>
                  <a:lnTo>
                    <a:pt x="273793" y="226277"/>
                  </a:lnTo>
                  <a:lnTo>
                    <a:pt x="209427" y="219617"/>
                  </a:lnTo>
                  <a:lnTo>
                    <a:pt x="151181" y="209079"/>
                  </a:lnTo>
                  <a:lnTo>
                    <a:pt x="100433" y="195122"/>
                  </a:lnTo>
                  <a:lnTo>
                    <a:pt x="58561" y="178206"/>
                  </a:lnTo>
                  <a:lnTo>
                    <a:pt x="6966" y="137335"/>
                  </a:lnTo>
                  <a:lnTo>
                    <a:pt x="0" y="1143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574936" y="5156708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55,62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776934" y="4685346"/>
            <a:ext cx="2354580" cy="525780"/>
            <a:chOff x="3776934" y="4685346"/>
            <a:chExt cx="2354580" cy="525780"/>
          </a:xfrm>
        </p:grpSpPr>
        <p:sp>
          <p:nvSpPr>
            <p:cNvPr id="51" name="object 51"/>
            <p:cNvSpPr/>
            <p:nvPr/>
          </p:nvSpPr>
          <p:spPr>
            <a:xfrm>
              <a:off x="5839096" y="4691696"/>
              <a:ext cx="285750" cy="457200"/>
            </a:xfrm>
            <a:custGeom>
              <a:avLst/>
              <a:gdLst/>
              <a:ahLst/>
              <a:cxnLst/>
              <a:rect l="l" t="t" r="r" b="b"/>
              <a:pathLst>
                <a:path w="285750" h="457200">
                  <a:moveTo>
                    <a:pt x="285750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81696" y="4805996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0" y="0"/>
                  </a:moveTo>
                  <a:lnTo>
                    <a:pt x="457200" y="4000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63348" y="2983484"/>
            <a:ext cx="141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Example: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k=2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95" dirty="0">
                <a:solidFill>
                  <a:srgbClr val="FFFFFF"/>
                </a:solidFill>
              </a:rPr>
              <a:t>A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70" dirty="0">
                <a:solidFill>
                  <a:srgbClr val="FFFFFF"/>
                </a:solidFill>
              </a:rPr>
              <a:t>I</a:t>
            </a:r>
            <a:r>
              <a:rPr sz="2800" spc="160" dirty="0">
                <a:solidFill>
                  <a:srgbClr val="FFFFFF"/>
                </a:solidFill>
              </a:rPr>
              <a:t>C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409" dirty="0">
                <a:solidFill>
                  <a:srgbClr val="FFFFFF"/>
                </a:solidFill>
              </a:rPr>
              <a:t>W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220" dirty="0">
                <a:solidFill>
                  <a:srgbClr val="FFFFFF"/>
                </a:solidFill>
              </a:rPr>
              <a:t>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20904" y="2337308"/>
            <a:ext cx="560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ue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o 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800" spc="10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but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8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8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b="1" spc="-12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b="1" spc="-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b="1" spc="-2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b="1" spc="-17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b="1" spc="-2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646" y="2900444"/>
            <a:ext cx="1611271" cy="3230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70" dirty="0">
                <a:solidFill>
                  <a:srgbClr val="FFFFFF"/>
                </a:solidFill>
              </a:rPr>
              <a:t>3</a:t>
            </a:r>
            <a:r>
              <a:rPr sz="2800" spc="-135" dirty="0">
                <a:solidFill>
                  <a:srgbClr val="FFFFFF"/>
                </a:solidFill>
              </a:rPr>
              <a:t>-</a:t>
            </a:r>
            <a:r>
              <a:rPr sz="2800" spc="165" dirty="0">
                <a:solidFill>
                  <a:srgbClr val="FFFFFF"/>
                </a:solidFill>
              </a:rPr>
              <a:t>DIM</a:t>
            </a:r>
            <a:r>
              <a:rPr sz="2800" spc="145" dirty="0">
                <a:solidFill>
                  <a:srgbClr val="FFFFFF"/>
                </a:solidFill>
              </a:rPr>
              <a:t>EN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00" dirty="0">
                <a:solidFill>
                  <a:srgbClr val="FFFFFF"/>
                </a:solidFill>
              </a:rPr>
              <a:t>EE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55" dirty="0">
                <a:solidFill>
                  <a:srgbClr val="FFFFFF"/>
                </a:solidFill>
              </a:rPr>
              <a:t>E</a:t>
            </a:r>
            <a:r>
              <a:rPr sz="2800" spc="170" dirty="0">
                <a:solidFill>
                  <a:srgbClr val="FFFFFF"/>
                </a:solidFill>
              </a:rPr>
              <a:t>X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520" y="2530840"/>
            <a:ext cx="1217031" cy="24396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9119" y="2542492"/>
            <a:ext cx="1499469" cy="24500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63440" y="4004841"/>
            <a:ext cx="401955" cy="165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35" dirty="0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r>
              <a:rPr sz="1100" spc="-3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100" spc="-80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1100" spc="-95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100" spc="-130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100" spc="-55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7331" y="2526927"/>
            <a:ext cx="3218320" cy="146725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70" dirty="0">
                <a:solidFill>
                  <a:srgbClr val="FFFFFF"/>
                </a:solidFill>
              </a:rPr>
              <a:t>3</a:t>
            </a:r>
            <a:r>
              <a:rPr sz="2800" spc="-135" dirty="0">
                <a:solidFill>
                  <a:srgbClr val="FFFFFF"/>
                </a:solidFill>
              </a:rPr>
              <a:t>-</a:t>
            </a:r>
            <a:r>
              <a:rPr sz="2800" spc="165" dirty="0">
                <a:solidFill>
                  <a:srgbClr val="FFFFFF"/>
                </a:solidFill>
              </a:rPr>
              <a:t>DIM</a:t>
            </a:r>
            <a:r>
              <a:rPr sz="2800" spc="145" dirty="0">
                <a:solidFill>
                  <a:srgbClr val="FFFFFF"/>
                </a:solidFill>
              </a:rPr>
              <a:t>EN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00" dirty="0">
                <a:solidFill>
                  <a:srgbClr val="FFFFFF"/>
                </a:solidFill>
              </a:rPr>
              <a:t>EE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55" dirty="0">
                <a:solidFill>
                  <a:srgbClr val="FFFFFF"/>
                </a:solidFill>
              </a:rPr>
              <a:t>E</a:t>
            </a:r>
            <a:r>
              <a:rPr sz="2800" spc="170" dirty="0">
                <a:solidFill>
                  <a:srgbClr val="FFFFFF"/>
                </a:solidFill>
              </a:rPr>
              <a:t>X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71" y="2106436"/>
            <a:ext cx="4297762" cy="1539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899" y="2303304"/>
            <a:ext cx="4014007" cy="18300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91912" y="3099681"/>
            <a:ext cx="401955" cy="165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35" dirty="0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r>
              <a:rPr sz="1100" spc="-3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100" spc="-80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1100" spc="-95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100" spc="-130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100" spc="-55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42636" y="3099681"/>
            <a:ext cx="389255" cy="165100"/>
          </a:xfrm>
          <a:custGeom>
            <a:avLst/>
            <a:gdLst/>
            <a:ahLst/>
            <a:cxnLst/>
            <a:rect l="l" t="t" r="r" b="b"/>
            <a:pathLst>
              <a:path w="389254" h="165100">
                <a:moveTo>
                  <a:pt x="388937" y="0"/>
                </a:moveTo>
                <a:lnTo>
                  <a:pt x="0" y="0"/>
                </a:lnTo>
                <a:lnTo>
                  <a:pt x="0" y="165100"/>
                </a:lnTo>
                <a:lnTo>
                  <a:pt x="388937" y="165100"/>
                </a:lnTo>
                <a:lnTo>
                  <a:pt x="38893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29936" y="3075432"/>
            <a:ext cx="4178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r>
              <a:rPr sz="1100" spc="-3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100" spc="-80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1100" spc="-95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100" spc="-130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100" spc="-55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6509" y="5268467"/>
            <a:ext cx="2090420" cy="8610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69900" marR="5080" indent="-457200">
              <a:lnSpc>
                <a:spcPct val="97100"/>
              </a:lnSpc>
              <a:spcBef>
                <a:spcPts val="145"/>
              </a:spcBef>
            </a:pP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20" dirty="0">
                <a:latin typeface="Trebuchet MS"/>
                <a:cs typeface="Trebuchet MS"/>
              </a:rPr>
              <a:t>f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110" dirty="0">
                <a:latin typeface="Trebuchet MS"/>
                <a:cs typeface="Trebuchet MS"/>
              </a:rPr>
              <a:t>pp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5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g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c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30" dirty="0">
                <a:latin typeface="Trebuchet MS"/>
                <a:cs typeface="Trebuchet MS"/>
              </a:rPr>
              <a:t>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n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m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85" dirty="0">
                <a:latin typeface="Trebuchet MS"/>
                <a:cs typeface="Trebuchet MS"/>
              </a:rPr>
              <a:t>:  </a:t>
            </a:r>
            <a:r>
              <a:rPr sz="1400" spc="-85" dirty="0">
                <a:latin typeface="Trebuchet MS"/>
                <a:cs typeface="Trebuchet MS"/>
              </a:rPr>
              <a:t>S</a:t>
            </a:r>
            <a:r>
              <a:rPr sz="1400" spc="-90" dirty="0">
                <a:latin typeface="Trebuchet MS"/>
                <a:cs typeface="Trebuchet MS"/>
              </a:rPr>
              <a:t>p</a:t>
            </a:r>
            <a:r>
              <a:rPr sz="1400" spc="-120" dirty="0">
                <a:latin typeface="Trebuchet MS"/>
                <a:cs typeface="Trebuchet MS"/>
              </a:rPr>
              <a:t>l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tt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105" dirty="0">
                <a:latin typeface="Trebuchet MS"/>
                <a:cs typeface="Trebuchet MS"/>
              </a:rPr>
              <a:t>ib</a:t>
            </a:r>
            <a:r>
              <a:rPr sz="1400" spc="-90" dirty="0">
                <a:latin typeface="Trebuchet MS"/>
                <a:cs typeface="Trebuchet MS"/>
              </a:rPr>
              <a:t>u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85" dirty="0">
                <a:latin typeface="Trebuchet MS"/>
                <a:cs typeface="Trebuchet MS"/>
              </a:rPr>
              <a:t>,  </a:t>
            </a:r>
            <a:r>
              <a:rPr sz="1400" spc="-85" dirty="0">
                <a:latin typeface="Trebuchet MS"/>
                <a:cs typeface="Trebuchet MS"/>
              </a:rPr>
              <a:t>S</a:t>
            </a:r>
            <a:r>
              <a:rPr sz="1400" spc="-90" dirty="0">
                <a:latin typeface="Trebuchet MS"/>
                <a:cs typeface="Trebuchet MS"/>
              </a:rPr>
              <a:t>p</a:t>
            </a:r>
            <a:r>
              <a:rPr sz="1400" spc="-120" dirty="0">
                <a:latin typeface="Trebuchet MS"/>
                <a:cs typeface="Trebuchet MS"/>
              </a:rPr>
              <a:t>l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tt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105" dirty="0">
                <a:latin typeface="Trebuchet MS"/>
                <a:cs typeface="Trebuchet MS"/>
              </a:rPr>
              <a:t>ib</a:t>
            </a:r>
            <a:r>
              <a:rPr sz="1400" spc="-90" dirty="0">
                <a:latin typeface="Trebuchet MS"/>
                <a:cs typeface="Trebuchet MS"/>
              </a:rPr>
              <a:t>u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b</a:t>
            </a:r>
            <a:r>
              <a:rPr sz="1400" spc="-185" dirty="0">
                <a:latin typeface="Trebuchet MS"/>
                <a:cs typeface="Trebuchet MS"/>
              </a:rPr>
              <a:t>,  </a:t>
            </a:r>
            <a:r>
              <a:rPr sz="1400" spc="-85" dirty="0">
                <a:latin typeface="Trebuchet MS"/>
                <a:cs typeface="Trebuchet MS"/>
              </a:rPr>
              <a:t>t</a:t>
            </a:r>
            <a:r>
              <a:rPr sz="1400" spc="-114" dirty="0">
                <a:latin typeface="Trebuchet MS"/>
                <a:cs typeface="Trebuchet MS"/>
              </a:rPr>
              <a:t>h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c</a:t>
            </a:r>
            <a:r>
              <a:rPr sz="1400" spc="-210" dirty="0">
                <a:latin typeface="Trebuchet MS"/>
                <a:cs typeface="Trebuchet MS"/>
              </a:rPr>
              <a:t>,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spc="370" dirty="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24024" y="4666343"/>
            <a:ext cx="3811845" cy="153488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20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70" dirty="0">
                <a:solidFill>
                  <a:srgbClr val="FFFFFF"/>
                </a:solidFill>
              </a:rPr>
              <a:t>3</a:t>
            </a:r>
            <a:r>
              <a:rPr sz="2800" spc="-135" dirty="0">
                <a:solidFill>
                  <a:srgbClr val="FFFFFF"/>
                </a:solidFill>
              </a:rPr>
              <a:t>-</a:t>
            </a:r>
            <a:r>
              <a:rPr sz="2800" spc="165" dirty="0">
                <a:solidFill>
                  <a:srgbClr val="FFFFFF"/>
                </a:solidFill>
              </a:rPr>
              <a:t>DIM</a:t>
            </a:r>
            <a:r>
              <a:rPr sz="2800" spc="145" dirty="0">
                <a:solidFill>
                  <a:srgbClr val="FFFFFF"/>
                </a:solidFill>
              </a:rPr>
              <a:t>EN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00" dirty="0">
                <a:solidFill>
                  <a:srgbClr val="FFFFFF"/>
                </a:solidFill>
              </a:rPr>
              <a:t>EE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55" dirty="0">
                <a:solidFill>
                  <a:srgbClr val="FFFFFF"/>
                </a:solidFill>
              </a:rPr>
              <a:t>E</a:t>
            </a:r>
            <a:r>
              <a:rPr sz="2800" spc="170" dirty="0">
                <a:solidFill>
                  <a:srgbClr val="FFFFFF"/>
                </a:solidFill>
              </a:rPr>
              <a:t>X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71" y="2106436"/>
            <a:ext cx="4297762" cy="1539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899" y="2303304"/>
            <a:ext cx="4014007" cy="18300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91912" y="3099681"/>
            <a:ext cx="401955" cy="165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35" dirty="0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r>
              <a:rPr sz="1100" spc="-3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100" spc="-80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1100" spc="-95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100" spc="-130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100" spc="-55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42636" y="3099681"/>
            <a:ext cx="389255" cy="165100"/>
          </a:xfrm>
          <a:custGeom>
            <a:avLst/>
            <a:gdLst/>
            <a:ahLst/>
            <a:cxnLst/>
            <a:rect l="l" t="t" r="r" b="b"/>
            <a:pathLst>
              <a:path w="389254" h="165100">
                <a:moveTo>
                  <a:pt x="388937" y="0"/>
                </a:moveTo>
                <a:lnTo>
                  <a:pt x="0" y="0"/>
                </a:lnTo>
                <a:lnTo>
                  <a:pt x="0" y="165100"/>
                </a:lnTo>
                <a:lnTo>
                  <a:pt x="388937" y="165100"/>
                </a:lnTo>
                <a:lnTo>
                  <a:pt x="38893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29936" y="3075432"/>
            <a:ext cx="4178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r>
              <a:rPr sz="1100" spc="-3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100" spc="-80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1100" spc="-95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100" spc="-130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100" spc="-55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6509" y="5268467"/>
            <a:ext cx="2090420" cy="8610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69900" marR="5080" indent="-457200">
              <a:lnSpc>
                <a:spcPct val="97100"/>
              </a:lnSpc>
              <a:spcBef>
                <a:spcPts val="145"/>
              </a:spcBef>
            </a:pP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20" dirty="0">
                <a:latin typeface="Trebuchet MS"/>
                <a:cs typeface="Trebuchet MS"/>
              </a:rPr>
              <a:t>f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110" dirty="0">
                <a:latin typeface="Trebuchet MS"/>
                <a:cs typeface="Trebuchet MS"/>
              </a:rPr>
              <a:t>pp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5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g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c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30" dirty="0">
                <a:latin typeface="Trebuchet MS"/>
                <a:cs typeface="Trebuchet MS"/>
              </a:rPr>
              <a:t>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n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m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85" dirty="0">
                <a:latin typeface="Trebuchet MS"/>
                <a:cs typeface="Trebuchet MS"/>
              </a:rPr>
              <a:t>:  </a:t>
            </a:r>
            <a:r>
              <a:rPr sz="1400" spc="-85" dirty="0">
                <a:latin typeface="Trebuchet MS"/>
                <a:cs typeface="Trebuchet MS"/>
              </a:rPr>
              <a:t>S</a:t>
            </a:r>
            <a:r>
              <a:rPr sz="1400" spc="-90" dirty="0">
                <a:latin typeface="Trebuchet MS"/>
                <a:cs typeface="Trebuchet MS"/>
              </a:rPr>
              <a:t>p</a:t>
            </a:r>
            <a:r>
              <a:rPr sz="1400" spc="-120" dirty="0">
                <a:latin typeface="Trebuchet MS"/>
                <a:cs typeface="Trebuchet MS"/>
              </a:rPr>
              <a:t>l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tt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105" dirty="0">
                <a:latin typeface="Trebuchet MS"/>
                <a:cs typeface="Trebuchet MS"/>
              </a:rPr>
              <a:t>ib</a:t>
            </a:r>
            <a:r>
              <a:rPr sz="1400" spc="-90" dirty="0">
                <a:latin typeface="Trebuchet MS"/>
                <a:cs typeface="Trebuchet MS"/>
              </a:rPr>
              <a:t>u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85" dirty="0">
                <a:latin typeface="Trebuchet MS"/>
                <a:cs typeface="Trebuchet MS"/>
              </a:rPr>
              <a:t>,  </a:t>
            </a:r>
            <a:r>
              <a:rPr sz="1400" spc="-85" dirty="0">
                <a:latin typeface="Trebuchet MS"/>
                <a:cs typeface="Trebuchet MS"/>
              </a:rPr>
              <a:t>S</a:t>
            </a:r>
            <a:r>
              <a:rPr sz="1400" spc="-90" dirty="0">
                <a:latin typeface="Trebuchet MS"/>
                <a:cs typeface="Trebuchet MS"/>
              </a:rPr>
              <a:t>p</a:t>
            </a:r>
            <a:r>
              <a:rPr sz="1400" spc="-120" dirty="0">
                <a:latin typeface="Trebuchet MS"/>
                <a:cs typeface="Trebuchet MS"/>
              </a:rPr>
              <a:t>l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tt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105" dirty="0">
                <a:latin typeface="Trebuchet MS"/>
                <a:cs typeface="Trebuchet MS"/>
              </a:rPr>
              <a:t>ib</a:t>
            </a:r>
            <a:r>
              <a:rPr sz="1400" spc="-90" dirty="0">
                <a:latin typeface="Trebuchet MS"/>
                <a:cs typeface="Trebuchet MS"/>
              </a:rPr>
              <a:t>u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b</a:t>
            </a:r>
            <a:r>
              <a:rPr sz="1400" spc="-185" dirty="0">
                <a:latin typeface="Trebuchet MS"/>
                <a:cs typeface="Trebuchet MS"/>
              </a:rPr>
              <a:t>,  </a:t>
            </a:r>
            <a:r>
              <a:rPr sz="1400" spc="-85" dirty="0">
                <a:latin typeface="Trebuchet MS"/>
                <a:cs typeface="Trebuchet MS"/>
              </a:rPr>
              <a:t>t</a:t>
            </a:r>
            <a:r>
              <a:rPr sz="1400" spc="-114" dirty="0">
                <a:latin typeface="Trebuchet MS"/>
                <a:cs typeface="Trebuchet MS"/>
              </a:rPr>
              <a:t>h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c</a:t>
            </a:r>
            <a:r>
              <a:rPr sz="1400" spc="-210" dirty="0">
                <a:latin typeface="Trebuchet MS"/>
                <a:cs typeface="Trebuchet MS"/>
              </a:rPr>
              <a:t>,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spc="370" dirty="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24024" y="4666343"/>
            <a:ext cx="3811845" cy="153488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40147" y="6230370"/>
            <a:ext cx="4142104" cy="508000"/>
          </a:xfrm>
          <a:custGeom>
            <a:avLst/>
            <a:gdLst/>
            <a:ahLst/>
            <a:cxnLst/>
            <a:rect l="l" t="t" r="r" b="b"/>
            <a:pathLst>
              <a:path w="4142104" h="508000">
                <a:moveTo>
                  <a:pt x="4142089" y="0"/>
                </a:moveTo>
                <a:lnTo>
                  <a:pt x="0" y="0"/>
                </a:lnTo>
                <a:lnTo>
                  <a:pt x="0" y="507830"/>
                </a:lnTo>
                <a:lnTo>
                  <a:pt x="4142089" y="507830"/>
                </a:lnTo>
                <a:lnTo>
                  <a:pt x="4142089" y="0"/>
                </a:lnTo>
                <a:close/>
              </a:path>
            </a:pathLst>
          </a:custGeom>
          <a:solidFill>
            <a:srgbClr val="FFC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8887" y="6249923"/>
            <a:ext cx="329565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r>
              <a:rPr sz="1400" spc="15" dirty="0">
                <a:latin typeface="Trebuchet MS"/>
                <a:cs typeface="Trebuchet MS"/>
              </a:rPr>
              <a:t>o</a:t>
            </a:r>
            <a:r>
              <a:rPr sz="1400" spc="-35" dirty="0">
                <a:latin typeface="Trebuchet MS"/>
                <a:cs typeface="Trebuchet MS"/>
              </a:rPr>
              <a:t>w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we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85" dirty="0">
                <a:latin typeface="Trebuchet MS"/>
                <a:cs typeface="Trebuchet MS"/>
              </a:rPr>
              <a:t>f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70" dirty="0">
                <a:latin typeface="Trebuchet MS"/>
                <a:cs typeface="Trebuchet MS"/>
              </a:rPr>
              <a:t>d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0" dirty="0">
                <a:latin typeface="Trebuchet MS"/>
                <a:cs typeface="Trebuchet MS"/>
              </a:rPr>
              <a:t>h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35" dirty="0">
                <a:latin typeface="Trebuchet MS"/>
                <a:cs typeface="Trebuchet MS"/>
              </a:rPr>
              <a:t>g</a:t>
            </a:r>
            <a:r>
              <a:rPr sz="1400" spc="-90" dirty="0">
                <a:latin typeface="Trebuchet MS"/>
                <a:cs typeface="Trebuchet MS"/>
              </a:rPr>
              <a:t>h</a:t>
            </a:r>
            <a:r>
              <a:rPr sz="1400" spc="-105" dirty="0">
                <a:latin typeface="Trebuchet MS"/>
                <a:cs typeface="Trebuchet MS"/>
              </a:rPr>
              <a:t>b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10" dirty="0">
                <a:latin typeface="Trebuchet MS"/>
                <a:cs typeface="Trebuchet MS"/>
              </a:rPr>
              <a:t>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170" dirty="0">
                <a:latin typeface="Trebuchet MS"/>
                <a:cs typeface="Trebuchet MS"/>
              </a:rPr>
              <a:t>f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p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t  </a:t>
            </a:r>
            <a:r>
              <a:rPr sz="1400" spc="-95" dirty="0">
                <a:latin typeface="Trebuchet MS"/>
                <a:cs typeface="Trebuchet MS"/>
              </a:rPr>
              <a:t>(9,25,16)?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21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1271523"/>
            <a:ext cx="8239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FFFFFF"/>
                </a:solidFill>
              </a:rPr>
              <a:t>KD-TREE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65" dirty="0">
                <a:solidFill>
                  <a:srgbClr val="FFFFFF"/>
                </a:solidFill>
              </a:rPr>
              <a:t>EXAMPLE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953" y="1981166"/>
            <a:ext cx="3305266" cy="17601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8930" y="1823487"/>
            <a:ext cx="4527245" cy="25073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2153" y="4714901"/>
            <a:ext cx="5302250" cy="462280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57150" rIns="0" bIns="0" rtlCol="0">
            <a:spAutoFit/>
          </a:bodyPr>
          <a:lstStyle/>
          <a:p>
            <a:pPr marL="91440" marR="218440">
              <a:lnSpc>
                <a:spcPts val="1390"/>
              </a:lnSpc>
              <a:spcBef>
                <a:spcPts val="450"/>
              </a:spcBef>
            </a:pPr>
            <a:r>
              <a:rPr sz="1200" spc="-50" dirty="0">
                <a:latin typeface="Trebuchet MS"/>
                <a:cs typeface="Trebuchet MS"/>
              </a:rPr>
              <a:t>Given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KD-tree,</a:t>
            </a:r>
            <a:r>
              <a:rPr sz="1200" spc="-14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we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can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identify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the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region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which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will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contain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nearest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neighbors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for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new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data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point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which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we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would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like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to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classify.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894" y="4053332"/>
            <a:ext cx="453707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Inpu</a:t>
            </a:r>
            <a:r>
              <a:rPr sz="1200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sz="1200" u="sng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1200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1200" u="sng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405"/>
              </a:lnSpc>
            </a:pPr>
            <a:r>
              <a:rPr sz="1200" spc="-30" dirty="0">
                <a:latin typeface="Trebuchet MS"/>
                <a:cs typeface="Trebuchet MS"/>
              </a:rPr>
              <a:t>S</a:t>
            </a:r>
            <a:r>
              <a:rPr sz="1200" spc="-105" dirty="0">
                <a:latin typeface="Trebuchet MS"/>
                <a:cs typeface="Trebuchet MS"/>
              </a:rPr>
              <a:t>p</a:t>
            </a:r>
            <a:r>
              <a:rPr sz="1200" spc="-65" dirty="0">
                <a:latin typeface="Trebuchet MS"/>
                <a:cs typeface="Trebuchet MS"/>
              </a:rPr>
              <a:t>l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tt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75" dirty="0">
                <a:latin typeface="Trebuchet MS"/>
                <a:cs typeface="Trebuchet MS"/>
              </a:rPr>
              <a:t>ng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25" dirty="0">
                <a:latin typeface="Trebuchet MS"/>
                <a:cs typeface="Trebuchet MS"/>
              </a:rPr>
              <a:t>s </a:t>
            </a:r>
            <a:r>
              <a:rPr sz="1200" spc="-75" dirty="0">
                <a:latin typeface="Trebuchet MS"/>
                <a:cs typeface="Trebuchet MS"/>
              </a:rPr>
              <a:t>pe</a:t>
            </a:r>
            <a:r>
              <a:rPr sz="1200" dirty="0">
                <a:latin typeface="Trebuchet MS"/>
                <a:cs typeface="Trebuchet MS"/>
              </a:rPr>
              <a:t>r</a:t>
            </a:r>
            <a:r>
              <a:rPr sz="1200" spc="-160" dirty="0">
                <a:latin typeface="Trebuchet MS"/>
                <a:cs typeface="Trebuchet MS"/>
              </a:rPr>
              <a:t>f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dirty="0">
                <a:latin typeface="Trebuchet MS"/>
                <a:cs typeface="Trebuchet MS"/>
              </a:rPr>
              <a:t>r</a:t>
            </a:r>
            <a:r>
              <a:rPr sz="1200" spc="-80" dirty="0">
                <a:latin typeface="Trebuchet MS"/>
                <a:cs typeface="Trebuchet MS"/>
              </a:rPr>
              <a:t>me</a:t>
            </a:r>
            <a:r>
              <a:rPr sz="1200" spc="-60" dirty="0">
                <a:latin typeface="Trebuchet MS"/>
                <a:cs typeface="Trebuchet MS"/>
              </a:rPr>
              <a:t>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me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145" dirty="0">
                <a:latin typeface="Trebuchet MS"/>
                <a:cs typeface="Trebuchet MS"/>
              </a:rPr>
              <a:t>f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5" dirty="0">
                <a:latin typeface="Trebuchet MS"/>
                <a:cs typeface="Trebuchet MS"/>
              </a:rPr>
              <a:t>x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nd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6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v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100" dirty="0">
                <a:latin typeface="Trebuchet MS"/>
                <a:cs typeface="Trebuchet MS"/>
              </a:rPr>
              <a:t>l</a:t>
            </a:r>
            <a:r>
              <a:rPr sz="1200" spc="-70" dirty="0">
                <a:latin typeface="Trebuchet MS"/>
                <a:cs typeface="Trebuchet MS"/>
              </a:rPr>
              <a:t>ue</a:t>
            </a:r>
            <a:r>
              <a:rPr sz="1200" spc="-25" dirty="0">
                <a:latin typeface="Trebuchet MS"/>
                <a:cs typeface="Trebuchet MS"/>
              </a:rPr>
              <a:t>s</a:t>
            </a:r>
            <a:r>
              <a:rPr sz="1200" spc="-180" dirty="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430"/>
              </a:lnSpc>
            </a:pPr>
            <a:r>
              <a:rPr sz="1200" spc="15" dirty="0">
                <a:latin typeface="Trebuchet MS"/>
                <a:cs typeface="Trebuchet MS"/>
              </a:rPr>
              <a:t>We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keep</a:t>
            </a:r>
            <a:r>
              <a:rPr sz="1200" spc="-20" dirty="0">
                <a:latin typeface="Trebuchet MS"/>
                <a:cs typeface="Trebuchet MS"/>
              </a:rPr>
              <a:t> on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splitting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until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we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get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maximum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of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two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data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points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in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node.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55" dirty="0">
                <a:solidFill>
                  <a:srgbClr val="FFFFFF"/>
                </a:solidFill>
              </a:rPr>
              <a:t>KD-TREE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65" dirty="0">
                <a:solidFill>
                  <a:srgbClr val="FFFFFF"/>
                </a:solidFill>
              </a:rPr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7936" y="2388022"/>
            <a:ext cx="3594841" cy="23965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179" y="2609943"/>
            <a:ext cx="3929315" cy="212569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163" y="5091615"/>
            <a:ext cx="7084695" cy="300355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400" spc="-75" dirty="0">
                <a:latin typeface="Trebuchet MS"/>
                <a:cs typeface="Trebuchet MS"/>
              </a:rPr>
              <a:t>But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are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we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certain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that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all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nearest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neighbors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lie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in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the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same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region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suggested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by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KD-tree?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3200" spc="60" dirty="0">
                <a:solidFill>
                  <a:srgbClr val="FFFFFF"/>
                </a:solidFill>
              </a:rPr>
              <a:t>T</a:t>
            </a:r>
            <a:r>
              <a:rPr sz="3200" spc="310" dirty="0">
                <a:solidFill>
                  <a:srgbClr val="FFFFFF"/>
                </a:solidFill>
              </a:rPr>
              <a:t>O</a:t>
            </a:r>
            <a:r>
              <a:rPr sz="3200" spc="280" dirty="0">
                <a:solidFill>
                  <a:srgbClr val="FFFFFF"/>
                </a:solidFill>
              </a:rPr>
              <a:t>D</a:t>
            </a:r>
            <a:r>
              <a:rPr sz="3200" spc="-95" dirty="0">
                <a:solidFill>
                  <a:srgbClr val="FFFFFF"/>
                </a:solidFill>
              </a:rPr>
              <a:t>A</a:t>
            </a:r>
            <a:r>
              <a:rPr sz="3200" spc="120" dirty="0">
                <a:solidFill>
                  <a:srgbClr val="FFFFFF"/>
                </a:solidFill>
              </a:rPr>
              <a:t>Y</a:t>
            </a:r>
            <a:r>
              <a:rPr sz="3200" spc="-465" dirty="0">
                <a:solidFill>
                  <a:srgbClr val="FFFFFF"/>
                </a:solidFill>
              </a:rPr>
              <a:t>’</a:t>
            </a:r>
            <a:r>
              <a:rPr sz="3200" spc="-75" dirty="0">
                <a:solidFill>
                  <a:srgbClr val="FFFFFF"/>
                </a:solidFill>
              </a:rPr>
              <a:t>S</a:t>
            </a:r>
            <a:r>
              <a:rPr sz="3200" spc="-459" dirty="0">
                <a:solidFill>
                  <a:srgbClr val="FFFFFF"/>
                </a:solidFill>
              </a:rPr>
              <a:t> </a:t>
            </a:r>
            <a:r>
              <a:rPr sz="3200" spc="60" dirty="0">
                <a:solidFill>
                  <a:srgbClr val="FFFFFF"/>
                </a:solidFill>
              </a:rPr>
              <a:t>T</a:t>
            </a:r>
            <a:r>
              <a:rPr sz="3200" spc="310" dirty="0">
                <a:solidFill>
                  <a:srgbClr val="FFFFFF"/>
                </a:solidFill>
              </a:rPr>
              <a:t>O</a:t>
            </a:r>
            <a:r>
              <a:rPr sz="3200" spc="-140" dirty="0">
                <a:solidFill>
                  <a:srgbClr val="FFFFFF"/>
                </a:solidFill>
              </a:rPr>
              <a:t>P</a:t>
            </a:r>
            <a:r>
              <a:rPr sz="3200" spc="-85" dirty="0">
                <a:solidFill>
                  <a:srgbClr val="FFFFFF"/>
                </a:solidFill>
              </a:rPr>
              <a:t>I</a:t>
            </a:r>
            <a:r>
              <a:rPr sz="3200" spc="370" dirty="0">
                <a:solidFill>
                  <a:srgbClr val="FFFFFF"/>
                </a:solidFill>
              </a:rPr>
              <a:t>C</a:t>
            </a:r>
            <a:r>
              <a:rPr sz="3200" spc="-75" dirty="0">
                <a:solidFill>
                  <a:srgbClr val="FFFFFF"/>
                </a:solidFill>
              </a:rPr>
              <a:t>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3371341"/>
            <a:ext cx="2799080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70" dirty="0">
                <a:solidFill>
                  <a:srgbClr val="212745"/>
                </a:solidFill>
                <a:latin typeface="Arial MT"/>
                <a:cs typeface="Arial MT"/>
              </a:rPr>
              <a:t>Nearest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neighbor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classifier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3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55" dirty="0">
                <a:solidFill>
                  <a:srgbClr val="FFFFFF"/>
                </a:solidFill>
              </a:rPr>
              <a:t>KD-TREE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65" dirty="0">
                <a:solidFill>
                  <a:srgbClr val="FFFFFF"/>
                </a:solidFill>
              </a:rPr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605" y="2037825"/>
            <a:ext cx="2721360" cy="18142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3297" y="3980688"/>
            <a:ext cx="2729230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spc="-140" dirty="0">
                <a:latin typeface="Trebuchet MS"/>
                <a:cs typeface="Trebuchet MS"/>
              </a:rPr>
              <a:t>1</a:t>
            </a:r>
            <a:r>
              <a:rPr sz="1100" spc="-8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L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85" dirty="0">
                <a:latin typeface="Trebuchet MS"/>
                <a:cs typeface="Trebuchet MS"/>
              </a:rPr>
              <a:t>’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y</a:t>
            </a:r>
            <a:r>
              <a:rPr sz="1100" spc="-165" dirty="0">
                <a:latin typeface="Trebuchet MS"/>
                <a:cs typeface="Trebuchet MS"/>
              </a:rPr>
              <a:t>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160" dirty="0">
                <a:latin typeface="Trebuchet MS"/>
                <a:cs typeface="Trebuchet MS"/>
              </a:rPr>
              <a:t>Q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p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in</a:t>
            </a:r>
            <a:r>
              <a:rPr sz="1100" spc="-55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f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w</a:t>
            </a:r>
            <a:r>
              <a:rPr sz="1100" spc="-110" dirty="0">
                <a:latin typeface="Trebuchet MS"/>
                <a:cs typeface="Trebuchet MS"/>
              </a:rPr>
              <a:t>h</a:t>
            </a:r>
            <a:r>
              <a:rPr sz="1100" spc="-65" dirty="0">
                <a:latin typeface="Trebuchet MS"/>
                <a:cs typeface="Trebuchet MS"/>
              </a:rPr>
              <a:t>i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55" dirty="0">
                <a:latin typeface="Trebuchet MS"/>
                <a:cs typeface="Trebuchet MS"/>
              </a:rPr>
              <a:t>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we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h</a:t>
            </a:r>
            <a:r>
              <a:rPr sz="1100" spc="-100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v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f</a:t>
            </a:r>
            <a:r>
              <a:rPr sz="1100" spc="-110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40" dirty="0">
                <a:latin typeface="Trebuchet MS"/>
                <a:cs typeface="Trebuchet MS"/>
              </a:rPr>
              <a:t>d  </a:t>
            </a:r>
            <a:r>
              <a:rPr sz="1100" spc="-75" dirty="0">
                <a:latin typeface="Trebuchet MS"/>
                <a:cs typeface="Trebuchet MS"/>
              </a:rPr>
              <a:t>t</a:t>
            </a:r>
            <a:r>
              <a:rPr sz="1100" spc="-100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5" dirty="0">
                <a:latin typeface="Trebuchet MS"/>
                <a:cs typeface="Trebuchet MS"/>
              </a:rPr>
              <a:t>n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n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ig</a:t>
            </a:r>
            <a:r>
              <a:rPr sz="1100" spc="-85" dirty="0">
                <a:latin typeface="Trebuchet MS"/>
                <a:cs typeface="Trebuchet MS"/>
              </a:rPr>
              <a:t>h</a:t>
            </a:r>
            <a:r>
              <a:rPr sz="1100" spc="-95" dirty="0">
                <a:latin typeface="Trebuchet MS"/>
                <a:cs typeface="Trebuchet MS"/>
              </a:rPr>
              <a:t>b</a:t>
            </a:r>
            <a:r>
              <a:rPr sz="1100" spc="-20" dirty="0">
                <a:latin typeface="Trebuchet MS"/>
                <a:cs typeface="Trebuchet MS"/>
              </a:rPr>
              <a:t>or</a:t>
            </a:r>
            <a:r>
              <a:rPr sz="1100" spc="-25" dirty="0"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9732" y="2155378"/>
            <a:ext cx="3014616" cy="16308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58097" y="3956304"/>
            <a:ext cx="25342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40" dirty="0">
                <a:latin typeface="Trebuchet MS"/>
                <a:cs typeface="Trebuchet MS"/>
              </a:rPr>
              <a:t>2</a:t>
            </a:r>
            <a:r>
              <a:rPr sz="1100" spc="-8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155" dirty="0">
                <a:latin typeface="Trebuchet MS"/>
                <a:cs typeface="Trebuchet MS"/>
              </a:rPr>
              <a:t>W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v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90" dirty="0">
                <a:latin typeface="Trebuchet MS"/>
                <a:cs typeface="Trebuchet MS"/>
              </a:rPr>
              <a:t>th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f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55" dirty="0">
                <a:latin typeface="Trebuchet MS"/>
                <a:cs typeface="Trebuchet MS"/>
              </a:rPr>
              <a:t>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th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105" dirty="0">
                <a:latin typeface="Trebuchet MS"/>
                <a:cs typeface="Trebuchet MS"/>
              </a:rPr>
              <a:t>g</a:t>
            </a:r>
            <a:r>
              <a:rPr sz="1100" spc="-95" dirty="0">
                <a:latin typeface="Trebuchet MS"/>
                <a:cs typeface="Trebuchet MS"/>
              </a:rPr>
              <a:t>h</a:t>
            </a:r>
            <a:r>
              <a:rPr sz="1100" spc="-55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n</a:t>
            </a:r>
            <a:r>
              <a:rPr sz="1100" spc="-55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16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9503" y="4624854"/>
            <a:ext cx="2989700" cy="19931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53947" y="4303776"/>
            <a:ext cx="23596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40" dirty="0">
                <a:latin typeface="Trebuchet MS"/>
                <a:cs typeface="Trebuchet MS"/>
              </a:rPr>
              <a:t>3</a:t>
            </a:r>
            <a:r>
              <a:rPr sz="1100" spc="-8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155" dirty="0">
                <a:latin typeface="Trebuchet MS"/>
                <a:cs typeface="Trebuchet MS"/>
              </a:rPr>
              <a:t>W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150" dirty="0">
                <a:latin typeface="Trebuchet MS"/>
                <a:cs typeface="Trebuchet MS"/>
              </a:rPr>
              <a:t>f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55" dirty="0">
                <a:latin typeface="Trebuchet MS"/>
                <a:cs typeface="Trebuchet MS"/>
              </a:rPr>
              <a:t>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th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n</a:t>
            </a:r>
            <a:r>
              <a:rPr sz="1100" spc="-95" dirty="0">
                <a:latin typeface="Trebuchet MS"/>
                <a:cs typeface="Trebuchet MS"/>
              </a:rPr>
              <a:t>e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n</a:t>
            </a:r>
            <a:r>
              <a:rPr sz="1100" spc="-95" dirty="0">
                <a:latin typeface="Trebuchet MS"/>
                <a:cs typeface="Trebuchet MS"/>
              </a:rPr>
              <a:t>ei</a:t>
            </a:r>
            <a:r>
              <a:rPr sz="1100" spc="-105" dirty="0">
                <a:latin typeface="Trebuchet MS"/>
                <a:cs typeface="Trebuchet MS"/>
              </a:rPr>
              <a:t>g</a:t>
            </a:r>
            <a:r>
              <a:rPr sz="1100" spc="-60" dirty="0">
                <a:latin typeface="Trebuchet MS"/>
                <a:cs typeface="Trebuchet MS"/>
              </a:rPr>
              <a:t>hb</a:t>
            </a:r>
            <a:r>
              <a:rPr sz="1100" spc="-7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12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120" dirty="0">
                <a:latin typeface="Trebuchet MS"/>
                <a:cs typeface="Trebuchet MS"/>
              </a:rPr>
              <a:t>3.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5980" y="4940063"/>
            <a:ext cx="5181600" cy="508000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 marR="488315">
              <a:lnSpc>
                <a:spcPts val="1610"/>
              </a:lnSpc>
              <a:spcBef>
                <a:spcPts val="370"/>
              </a:spcBef>
            </a:pPr>
            <a:r>
              <a:rPr sz="1400" spc="-40" dirty="0">
                <a:latin typeface="Trebuchet MS"/>
                <a:cs typeface="Trebuchet MS"/>
              </a:rPr>
              <a:t>Can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we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say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that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all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nearest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neighbors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lie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in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the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same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region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as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s</a:t>
            </a:r>
            <a:r>
              <a:rPr sz="1400" spc="-80" dirty="0">
                <a:latin typeface="Trebuchet MS"/>
                <a:cs typeface="Trebuchet MS"/>
              </a:rPr>
              <a:t>u</a:t>
            </a:r>
            <a:r>
              <a:rPr sz="1400" spc="-135" dirty="0">
                <a:latin typeface="Trebuchet MS"/>
                <a:cs typeface="Trebuchet MS"/>
              </a:rPr>
              <a:t>gg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75" dirty="0">
                <a:latin typeface="Trebuchet MS"/>
                <a:cs typeface="Trebuchet MS"/>
              </a:rPr>
              <a:t>s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d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b</a:t>
            </a:r>
            <a:r>
              <a:rPr sz="1400" spc="-80" dirty="0">
                <a:latin typeface="Trebuchet MS"/>
                <a:cs typeface="Trebuchet MS"/>
              </a:rPr>
              <a:t>y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K</a:t>
            </a:r>
            <a:r>
              <a:rPr sz="1400" spc="150" dirty="0">
                <a:latin typeface="Trebuchet MS"/>
                <a:cs typeface="Trebuchet MS"/>
              </a:rPr>
              <a:t>D</a:t>
            </a:r>
            <a:r>
              <a:rPr sz="1400" spc="-80" dirty="0">
                <a:latin typeface="Trebuchet MS"/>
                <a:cs typeface="Trebuchet MS"/>
              </a:rPr>
              <a:t>-</a:t>
            </a:r>
            <a:r>
              <a:rPr sz="1400" spc="-60" dirty="0">
                <a:latin typeface="Trebuchet MS"/>
                <a:cs typeface="Trebuchet MS"/>
              </a:rPr>
              <a:t>t</a:t>
            </a:r>
            <a:r>
              <a:rPr sz="1400" spc="-85" dirty="0">
                <a:latin typeface="Trebuchet MS"/>
                <a:cs typeface="Trebuchet MS"/>
              </a:rPr>
              <a:t>r</a:t>
            </a:r>
            <a:r>
              <a:rPr sz="1400" spc="-120" dirty="0">
                <a:latin typeface="Trebuchet MS"/>
                <a:cs typeface="Trebuchet MS"/>
              </a:rPr>
              <a:t>ee</a:t>
            </a:r>
            <a:r>
              <a:rPr sz="1400" spc="-50" dirty="0">
                <a:latin typeface="Trebuchet MS"/>
                <a:cs typeface="Trebuchet MS"/>
              </a:rPr>
              <a:t>?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55" dirty="0">
                <a:solidFill>
                  <a:srgbClr val="FFFFFF"/>
                </a:solidFill>
              </a:rPr>
              <a:t>KD-TREE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65" dirty="0">
                <a:solidFill>
                  <a:srgbClr val="FFFFFF"/>
                </a:solidFill>
              </a:rPr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258" y="2258117"/>
            <a:ext cx="2827932" cy="18990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6278" y="3837432"/>
            <a:ext cx="517017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6435">
              <a:lnSpc>
                <a:spcPct val="100000"/>
              </a:lnSpc>
              <a:spcBef>
                <a:spcPts val="100"/>
              </a:spcBef>
            </a:pPr>
            <a:r>
              <a:rPr sz="1100" spc="-140" dirty="0">
                <a:latin typeface="Trebuchet MS"/>
                <a:cs typeface="Trebuchet MS"/>
              </a:rPr>
              <a:t>5</a:t>
            </a:r>
            <a:r>
              <a:rPr sz="1100" spc="-8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v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90" dirty="0">
                <a:latin typeface="Trebuchet MS"/>
                <a:cs typeface="Trebuchet MS"/>
              </a:rPr>
              <a:t>n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le</a:t>
            </a:r>
            <a:r>
              <a:rPr sz="1100" spc="-80" dirty="0">
                <a:latin typeface="Trebuchet MS"/>
                <a:cs typeface="Trebuchet MS"/>
              </a:rPr>
              <a:t>v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l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u</a:t>
            </a:r>
            <a:r>
              <a:rPr sz="1100" spc="-60" dirty="0">
                <a:latin typeface="Trebuchet MS"/>
                <a:cs typeface="Trebuchet MS"/>
              </a:rPr>
              <a:t>p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12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120" dirty="0">
                <a:latin typeface="Trebuchet MS"/>
                <a:cs typeface="Trebuchet MS"/>
              </a:rPr>
              <a:t>1.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 marR="2675890">
              <a:lnSpc>
                <a:spcPct val="100000"/>
              </a:lnSpc>
              <a:spcBef>
                <a:spcPts val="935"/>
              </a:spcBef>
            </a:pPr>
            <a:r>
              <a:rPr sz="1100" spc="-140" dirty="0">
                <a:latin typeface="Trebuchet MS"/>
                <a:cs typeface="Trebuchet MS"/>
              </a:rPr>
              <a:t>4</a:t>
            </a:r>
            <a:r>
              <a:rPr sz="1100" spc="-8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155" dirty="0">
                <a:latin typeface="Trebuchet MS"/>
                <a:cs typeface="Trebuchet MS"/>
              </a:rPr>
              <a:t>W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10" dirty="0">
                <a:latin typeface="Trebuchet MS"/>
                <a:cs typeface="Trebuchet MS"/>
              </a:rPr>
              <a:t>h</a:t>
            </a:r>
            <a:r>
              <a:rPr sz="1100" spc="-100" dirty="0">
                <a:latin typeface="Trebuchet MS"/>
                <a:cs typeface="Trebuchet MS"/>
              </a:rPr>
              <a:t>a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n</a:t>
            </a:r>
            <a:r>
              <a:rPr sz="1100" spc="-55" dirty="0">
                <a:latin typeface="Trebuchet MS"/>
                <a:cs typeface="Trebuchet MS"/>
              </a:rPr>
              <a:t>o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f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th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n</a:t>
            </a:r>
            <a:r>
              <a:rPr sz="1100" spc="-95" dirty="0">
                <a:latin typeface="Trebuchet MS"/>
                <a:cs typeface="Trebuchet MS"/>
              </a:rPr>
              <a:t>e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60" dirty="0">
                <a:latin typeface="Trebuchet MS"/>
                <a:cs typeface="Trebuchet MS"/>
              </a:rPr>
              <a:t>t  </a:t>
            </a:r>
            <a:r>
              <a:rPr sz="1100" spc="-90" dirty="0">
                <a:latin typeface="Trebuchet MS"/>
                <a:cs typeface="Trebuchet MS"/>
              </a:rPr>
              <a:t>n</a:t>
            </a:r>
            <a:r>
              <a:rPr sz="1100" spc="-95" dirty="0">
                <a:latin typeface="Trebuchet MS"/>
                <a:cs typeface="Trebuchet MS"/>
              </a:rPr>
              <a:t>ei</a:t>
            </a:r>
            <a:r>
              <a:rPr sz="1100" spc="-105" dirty="0">
                <a:latin typeface="Trebuchet MS"/>
                <a:cs typeface="Trebuchet MS"/>
              </a:rPr>
              <a:t>g</a:t>
            </a:r>
            <a:r>
              <a:rPr sz="1100" spc="-60" dirty="0">
                <a:latin typeface="Trebuchet MS"/>
                <a:cs typeface="Trebuchet MS"/>
              </a:rPr>
              <a:t>hb</a:t>
            </a:r>
            <a:r>
              <a:rPr sz="1100" spc="-7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p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in</a:t>
            </a:r>
            <a:r>
              <a:rPr sz="1100" spc="-55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160" dirty="0">
                <a:latin typeface="Trebuchet MS"/>
                <a:cs typeface="Trebuchet MS"/>
              </a:rPr>
              <a:t>Q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25269" y="1993392"/>
            <a:ext cx="3014616" cy="16308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01315" y="4654422"/>
            <a:ext cx="2292985" cy="415925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 marR="137160">
              <a:lnSpc>
                <a:spcPts val="1300"/>
              </a:lnSpc>
              <a:spcBef>
                <a:spcPts val="325"/>
              </a:spcBef>
            </a:pPr>
            <a:r>
              <a:rPr sz="1100" b="1" spc="60" dirty="0">
                <a:latin typeface="Trebuchet MS"/>
                <a:cs typeface="Trebuchet MS"/>
              </a:rPr>
              <a:t>D</a:t>
            </a:r>
            <a:r>
              <a:rPr sz="1100" b="1" spc="95" dirty="0">
                <a:latin typeface="Trebuchet MS"/>
                <a:cs typeface="Trebuchet MS"/>
              </a:rPr>
              <a:t>o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w</a:t>
            </a:r>
            <a:r>
              <a:rPr sz="1100" b="1" spc="-30" dirty="0">
                <a:latin typeface="Trebuchet MS"/>
                <a:cs typeface="Trebuchet MS"/>
              </a:rPr>
              <a:t>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-65" dirty="0">
                <a:latin typeface="Trebuchet MS"/>
                <a:cs typeface="Trebuchet MS"/>
              </a:rPr>
              <a:t>ee</a:t>
            </a:r>
            <a:r>
              <a:rPr sz="1100" b="1" dirty="0">
                <a:latin typeface="Trebuchet MS"/>
                <a:cs typeface="Trebuchet MS"/>
              </a:rPr>
              <a:t>d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5" dirty="0">
                <a:latin typeface="Trebuchet MS"/>
                <a:cs typeface="Trebuchet MS"/>
              </a:rPr>
              <a:t>t</a:t>
            </a:r>
            <a:r>
              <a:rPr sz="1100" b="1" spc="30" dirty="0">
                <a:latin typeface="Trebuchet MS"/>
                <a:cs typeface="Trebuchet MS"/>
              </a:rPr>
              <a:t>o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-25" dirty="0">
                <a:latin typeface="Trebuchet MS"/>
                <a:cs typeface="Trebuchet MS"/>
              </a:rPr>
              <a:t>s</a:t>
            </a:r>
            <a:r>
              <a:rPr sz="1100" b="1" spc="-30" dirty="0">
                <a:latin typeface="Trebuchet MS"/>
                <a:cs typeface="Trebuchet MS"/>
              </a:rPr>
              <a:t>p</a:t>
            </a:r>
            <a:r>
              <a:rPr sz="1100" b="1" spc="-65" dirty="0">
                <a:latin typeface="Trebuchet MS"/>
                <a:cs typeface="Trebuchet MS"/>
              </a:rPr>
              <a:t>e</a:t>
            </a:r>
            <a:r>
              <a:rPr sz="1100" b="1" spc="-40" dirty="0">
                <a:latin typeface="Trebuchet MS"/>
                <a:cs typeface="Trebuchet MS"/>
              </a:rPr>
              <a:t>c</a:t>
            </a:r>
            <a:r>
              <a:rPr sz="1100" b="1" spc="10" dirty="0">
                <a:latin typeface="Trebuchet MS"/>
                <a:cs typeface="Trebuchet MS"/>
              </a:rPr>
              <a:t>t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a</a:t>
            </a:r>
            <a:r>
              <a:rPr sz="1100" b="1" spc="-45" dirty="0">
                <a:latin typeface="Trebuchet MS"/>
                <a:cs typeface="Trebuchet MS"/>
              </a:rPr>
              <a:t>l</a:t>
            </a:r>
            <a:r>
              <a:rPr sz="1100" b="1" spc="-30" dirty="0">
                <a:latin typeface="Trebuchet MS"/>
                <a:cs typeface="Trebuchet MS"/>
              </a:rPr>
              <a:t>l</a:t>
            </a:r>
            <a:r>
              <a:rPr sz="1100" b="1" spc="-55" dirty="0">
                <a:latin typeface="Trebuchet MS"/>
                <a:cs typeface="Trebuchet MS"/>
              </a:rPr>
              <a:t> </a:t>
            </a:r>
            <a:r>
              <a:rPr sz="1100" b="1" spc="-15" dirty="0">
                <a:latin typeface="Trebuchet MS"/>
                <a:cs typeface="Trebuchet MS"/>
              </a:rPr>
              <a:t>t</a:t>
            </a:r>
            <a:r>
              <a:rPr sz="1100" b="1" spc="-45" dirty="0">
                <a:latin typeface="Trebuchet MS"/>
                <a:cs typeface="Trebuchet MS"/>
              </a:rPr>
              <a:t>h</a:t>
            </a:r>
            <a:r>
              <a:rPr sz="1100" b="1" spc="-20" dirty="0">
                <a:latin typeface="Trebuchet MS"/>
                <a:cs typeface="Trebuchet MS"/>
              </a:rPr>
              <a:t>e  </a:t>
            </a:r>
            <a:r>
              <a:rPr sz="1100" b="1" spc="-25" dirty="0">
                <a:latin typeface="Trebuchet MS"/>
                <a:cs typeface="Trebuchet MS"/>
              </a:rPr>
              <a:t>r</a:t>
            </a:r>
            <a:r>
              <a:rPr sz="1100" b="1" spc="-40" dirty="0">
                <a:latin typeface="Trebuchet MS"/>
                <a:cs typeface="Trebuchet MS"/>
              </a:rPr>
              <a:t>e</a:t>
            </a:r>
            <a:r>
              <a:rPr sz="1100" b="1" spc="50" dirty="0">
                <a:latin typeface="Trebuchet MS"/>
                <a:cs typeface="Trebuchet MS"/>
              </a:rPr>
              <a:t>m</a:t>
            </a:r>
            <a:r>
              <a:rPr sz="1100" b="1" spc="-30" dirty="0">
                <a:latin typeface="Trebuchet MS"/>
                <a:cs typeface="Trebuchet MS"/>
              </a:rPr>
              <a:t>a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40" dirty="0">
                <a:latin typeface="Trebuchet MS"/>
                <a:cs typeface="Trebuchet MS"/>
              </a:rPr>
              <a:t>g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da</a:t>
            </a:r>
            <a:r>
              <a:rPr sz="1100" b="1" spc="-15" dirty="0">
                <a:latin typeface="Trebuchet MS"/>
                <a:cs typeface="Trebuchet MS"/>
              </a:rPr>
              <a:t>t</a:t>
            </a:r>
            <a:r>
              <a:rPr sz="1100" b="1" spc="-5" dirty="0">
                <a:latin typeface="Trebuchet MS"/>
                <a:cs typeface="Trebuchet MS"/>
              </a:rPr>
              <a:t>a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p</a:t>
            </a:r>
            <a:r>
              <a:rPr sz="1100" b="1" dirty="0">
                <a:latin typeface="Trebuchet MS"/>
                <a:cs typeface="Trebuchet MS"/>
              </a:rPr>
              <a:t>o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-15" dirty="0">
                <a:latin typeface="Trebuchet MS"/>
                <a:cs typeface="Trebuchet MS"/>
              </a:rPr>
              <a:t>t</a:t>
            </a:r>
            <a:r>
              <a:rPr sz="1100" b="1" spc="-5" dirty="0">
                <a:latin typeface="Trebuchet MS"/>
                <a:cs typeface="Trebuchet MS"/>
              </a:rPr>
              <a:t>s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10" dirty="0">
                <a:latin typeface="Trebuchet MS"/>
                <a:cs typeface="Trebuchet MS"/>
              </a:rPr>
              <a:t>n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145" dirty="0">
                <a:latin typeface="Trebuchet MS"/>
                <a:cs typeface="Trebuchet MS"/>
              </a:rPr>
              <a:t>N</a:t>
            </a:r>
            <a:r>
              <a:rPr sz="1100" b="1" dirty="0">
                <a:latin typeface="Trebuchet MS"/>
                <a:cs typeface="Trebuchet MS"/>
              </a:rPr>
              <a:t>o</a:t>
            </a:r>
            <a:r>
              <a:rPr sz="1100" b="1" spc="-30" dirty="0">
                <a:latin typeface="Trebuchet MS"/>
                <a:cs typeface="Trebuchet MS"/>
              </a:rPr>
              <a:t>de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75" dirty="0">
                <a:latin typeface="Trebuchet MS"/>
                <a:cs typeface="Trebuchet MS"/>
              </a:rPr>
              <a:t>1</a:t>
            </a:r>
            <a:r>
              <a:rPr sz="1100" b="1" spc="-70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1969" y="3928793"/>
            <a:ext cx="3119035" cy="209453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33207" y="6239255"/>
            <a:ext cx="2255520" cy="5105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170"/>
              </a:spcBef>
            </a:pPr>
            <a:r>
              <a:rPr sz="1100" spc="-140" dirty="0">
                <a:latin typeface="Trebuchet MS"/>
                <a:cs typeface="Trebuchet MS"/>
              </a:rPr>
              <a:t>6</a:t>
            </a:r>
            <a:r>
              <a:rPr sz="1100" spc="-8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155" dirty="0">
                <a:latin typeface="Trebuchet MS"/>
                <a:cs typeface="Trebuchet MS"/>
              </a:rPr>
              <a:t>W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b</a:t>
            </a:r>
            <a:r>
              <a:rPr sz="1100" spc="-100" dirty="0">
                <a:latin typeface="Trebuchet MS"/>
                <a:cs typeface="Trebuchet MS"/>
              </a:rPr>
              <a:t>e</a:t>
            </a:r>
            <a:r>
              <a:rPr sz="1100" spc="-90" dirty="0">
                <a:latin typeface="Trebuchet MS"/>
                <a:cs typeface="Trebuchet MS"/>
              </a:rPr>
              <a:t>tt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90" dirty="0">
                <a:latin typeface="Trebuchet MS"/>
                <a:cs typeface="Trebuchet MS"/>
              </a:rPr>
              <a:t>h</a:t>
            </a:r>
            <a:r>
              <a:rPr sz="1100" spc="-95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30" dirty="0">
                <a:latin typeface="Trebuchet MS"/>
                <a:cs typeface="Trebuchet MS"/>
              </a:rPr>
              <a:t>k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th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105" dirty="0">
                <a:latin typeface="Trebuchet MS"/>
                <a:cs typeface="Trebuchet MS"/>
              </a:rPr>
              <a:t>g</a:t>
            </a:r>
            <a:r>
              <a:rPr sz="1100" spc="-95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t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b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5" dirty="0">
                <a:latin typeface="Trebuchet MS"/>
                <a:cs typeface="Trebuchet MS"/>
              </a:rPr>
              <a:t>x  </a:t>
            </a:r>
            <a:r>
              <a:rPr sz="1100" spc="-45" dirty="0">
                <a:latin typeface="Trebuchet MS"/>
                <a:cs typeface="Trebuchet MS"/>
              </a:rPr>
              <a:t>c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14" dirty="0">
                <a:latin typeface="Trebuchet MS"/>
                <a:cs typeface="Trebuchet MS"/>
              </a:rPr>
              <a:t>ai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85" dirty="0">
                <a:latin typeface="Trebuchet MS"/>
                <a:cs typeface="Trebuchet MS"/>
              </a:rPr>
              <a:t>g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al</a:t>
            </a:r>
            <a:r>
              <a:rPr sz="1100" spc="-85" dirty="0">
                <a:latin typeface="Trebuchet MS"/>
                <a:cs typeface="Trebuchet MS"/>
              </a:rPr>
              <a:t>l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110" dirty="0">
                <a:latin typeface="Trebuchet MS"/>
                <a:cs typeface="Trebuchet MS"/>
              </a:rPr>
              <a:t>ata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p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135" dirty="0">
                <a:latin typeface="Trebuchet MS"/>
                <a:cs typeface="Trebuchet MS"/>
              </a:rPr>
              <a:t>f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120" dirty="0">
                <a:latin typeface="Trebuchet MS"/>
                <a:cs typeface="Trebuchet MS"/>
              </a:rPr>
              <a:t>N</a:t>
            </a:r>
            <a:r>
              <a:rPr sz="1100" spc="-55" dirty="0">
                <a:latin typeface="Trebuchet MS"/>
                <a:cs typeface="Trebuchet MS"/>
              </a:rPr>
              <a:t>4</a:t>
            </a:r>
            <a:r>
              <a:rPr sz="1100" spc="-145" dirty="0">
                <a:latin typeface="Trebuchet MS"/>
                <a:cs typeface="Trebuchet MS"/>
              </a:rPr>
              <a:t>.  </a:t>
            </a:r>
            <a:r>
              <a:rPr sz="1100" spc="-40" dirty="0">
                <a:latin typeface="Trebuchet MS"/>
                <a:cs typeface="Trebuchet MS"/>
              </a:rPr>
              <a:t>I</a:t>
            </a:r>
            <a:r>
              <a:rPr sz="1100" spc="-3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05" dirty="0">
                <a:latin typeface="Trebuchet MS"/>
                <a:cs typeface="Trebuchet MS"/>
              </a:rPr>
              <a:t>l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80" dirty="0">
                <a:latin typeface="Trebuchet MS"/>
                <a:cs typeface="Trebuchet MS"/>
              </a:rPr>
              <a:t>u</a:t>
            </a:r>
            <a:r>
              <a:rPr sz="1100" spc="-20" dirty="0">
                <a:latin typeface="Trebuchet MS"/>
                <a:cs typeface="Trebuchet MS"/>
              </a:rPr>
              <a:t>rr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p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40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8235" y="5269464"/>
            <a:ext cx="2797175" cy="577215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 marR="279400">
              <a:lnSpc>
                <a:spcPct val="95500"/>
              </a:lnSpc>
              <a:spcBef>
                <a:spcPts val="305"/>
              </a:spcBef>
            </a:pP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-40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90" dirty="0">
                <a:latin typeface="Trebuchet MS"/>
                <a:cs typeface="Trebuchet MS"/>
              </a:rPr>
              <a:t>b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und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85" dirty="0">
                <a:latin typeface="Trebuchet MS"/>
                <a:cs typeface="Trebuchet MS"/>
              </a:rPr>
              <a:t>g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b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5" dirty="0">
                <a:latin typeface="Trebuchet MS"/>
                <a:cs typeface="Trebuchet MS"/>
              </a:rPr>
              <a:t>x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f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12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30" dirty="0">
                <a:latin typeface="Trebuchet MS"/>
                <a:cs typeface="Trebuchet MS"/>
              </a:rPr>
              <a:t>4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l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5" dirty="0">
                <a:latin typeface="Trebuchet MS"/>
                <a:cs typeface="Trebuchet MS"/>
              </a:rPr>
              <a:t>e</a:t>
            </a:r>
            <a:r>
              <a:rPr sz="1100" spc="-4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w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55" dirty="0">
                <a:latin typeface="Trebuchet MS"/>
                <a:cs typeface="Trebuchet MS"/>
              </a:rPr>
              <a:t>e  </a:t>
            </a:r>
            <a:r>
              <a:rPr sz="1100" spc="-90" dirty="0">
                <a:latin typeface="Trebuchet MS"/>
                <a:cs typeface="Trebuchet MS"/>
              </a:rPr>
              <a:t>ci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95" dirty="0">
                <a:latin typeface="Trebuchet MS"/>
                <a:cs typeface="Trebuchet MS"/>
              </a:rPr>
              <a:t>cl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165" dirty="0">
                <a:latin typeface="Trebuchet MS"/>
                <a:cs typeface="Trebuchet MS"/>
              </a:rPr>
              <a:t>,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nd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105" dirty="0">
                <a:latin typeface="Trebuchet MS"/>
                <a:cs typeface="Trebuchet MS"/>
              </a:rPr>
              <a:t>cat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85" dirty="0">
                <a:latin typeface="Trebuchet MS"/>
                <a:cs typeface="Trebuchet MS"/>
              </a:rPr>
              <a:t>g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12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12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30" dirty="0">
                <a:latin typeface="Trebuchet MS"/>
                <a:cs typeface="Trebuchet MS"/>
              </a:rPr>
              <a:t>4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m</a:t>
            </a:r>
            <a:r>
              <a:rPr sz="1100" spc="-110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y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c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14" dirty="0">
                <a:latin typeface="Trebuchet MS"/>
                <a:cs typeface="Trebuchet MS"/>
              </a:rPr>
              <a:t>ai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a  </a:t>
            </a:r>
            <a:r>
              <a:rPr sz="1100" spc="-50" dirty="0">
                <a:latin typeface="Trebuchet MS"/>
                <a:cs typeface="Trebuchet MS"/>
              </a:rPr>
              <a:t>p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in</a:t>
            </a:r>
            <a:r>
              <a:rPr sz="1100" spc="-55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10" dirty="0">
                <a:latin typeface="Trebuchet MS"/>
                <a:cs typeface="Trebuchet MS"/>
              </a:rPr>
              <a:t>h</a:t>
            </a:r>
            <a:r>
              <a:rPr sz="1100" spc="-100" dirty="0">
                <a:latin typeface="Trebuchet MS"/>
                <a:cs typeface="Trebuchet MS"/>
              </a:rPr>
              <a:t>a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85" dirty="0">
                <a:latin typeface="Trebuchet MS"/>
                <a:cs typeface="Trebuchet MS"/>
              </a:rPr>
              <a:t>’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05" dirty="0">
                <a:latin typeface="Trebuchet MS"/>
                <a:cs typeface="Trebuchet MS"/>
              </a:rPr>
              <a:t>l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th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qu</a:t>
            </a:r>
            <a:r>
              <a:rPr sz="1100" spc="-95" dirty="0">
                <a:latin typeface="Trebuchet MS"/>
                <a:cs typeface="Trebuchet MS"/>
              </a:rPr>
              <a:t>e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85" dirty="0">
                <a:latin typeface="Trebuchet MS"/>
                <a:cs typeface="Trebuchet MS"/>
              </a:rPr>
              <a:t>y</a:t>
            </a:r>
            <a:r>
              <a:rPr sz="1100" spc="-16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1271523"/>
            <a:ext cx="8239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FFFFFF"/>
                </a:solidFill>
              </a:rPr>
              <a:t>KD-TREE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65" dirty="0">
                <a:solidFill>
                  <a:srgbClr val="FFFFFF"/>
                </a:solidFill>
              </a:rPr>
              <a:t>EXAMPLE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953" y="1981166"/>
            <a:ext cx="3305266" cy="17601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8930" y="1823487"/>
            <a:ext cx="4527245" cy="25073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8369" y="5241512"/>
            <a:ext cx="5462905" cy="831215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46355" rIns="0" bIns="0" rtlCol="0">
            <a:spAutoFit/>
          </a:bodyPr>
          <a:lstStyle/>
          <a:p>
            <a:pPr marL="90805">
              <a:lnSpc>
                <a:spcPts val="1415"/>
              </a:lnSpc>
              <a:spcBef>
                <a:spcPts val="365"/>
              </a:spcBef>
            </a:pPr>
            <a:r>
              <a:rPr sz="1200" spc="-60" dirty="0">
                <a:latin typeface="Trebuchet MS"/>
                <a:cs typeface="Trebuchet MS"/>
              </a:rPr>
              <a:t>Hence,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at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each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node,</a:t>
            </a:r>
            <a:r>
              <a:rPr sz="1200" spc="-14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we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will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save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three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things:</a:t>
            </a:r>
            <a:endParaRPr sz="1200">
              <a:latin typeface="Trebuchet MS"/>
              <a:cs typeface="Trebuchet MS"/>
            </a:endParaRPr>
          </a:p>
          <a:p>
            <a:pPr marL="306070" indent="-215265">
              <a:lnSpc>
                <a:spcPts val="1390"/>
              </a:lnSpc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1200" spc="55" dirty="0">
                <a:latin typeface="Trebuchet MS"/>
                <a:cs typeface="Trebuchet MS"/>
              </a:rPr>
              <a:t>D</a:t>
            </a:r>
            <a:r>
              <a:rPr sz="1200" spc="20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me</a:t>
            </a:r>
            <a:r>
              <a:rPr sz="1200" spc="-40" dirty="0">
                <a:latin typeface="Trebuchet MS"/>
                <a:cs typeface="Trebuchet MS"/>
              </a:rPr>
              <a:t>ns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w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25" dirty="0">
                <a:latin typeface="Trebuchet MS"/>
                <a:cs typeface="Trebuchet MS"/>
              </a:rPr>
              <a:t> s</a:t>
            </a:r>
            <a:r>
              <a:rPr sz="1200" spc="-105" dirty="0">
                <a:latin typeface="Trebuchet MS"/>
                <a:cs typeface="Trebuchet MS"/>
              </a:rPr>
              <a:t>p</a:t>
            </a:r>
            <a:r>
              <a:rPr sz="1200" spc="-65" dirty="0">
                <a:latin typeface="Trebuchet MS"/>
                <a:cs typeface="Trebuchet MS"/>
              </a:rPr>
              <a:t>l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  <a:p>
            <a:pPr marL="306070" indent="-215265">
              <a:lnSpc>
                <a:spcPts val="1415"/>
              </a:lnSpc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1200" spc="-60" dirty="0">
                <a:latin typeface="Trebuchet MS"/>
                <a:cs typeface="Trebuchet MS"/>
              </a:rPr>
              <a:t>V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100" dirty="0">
                <a:latin typeface="Trebuchet MS"/>
                <a:cs typeface="Trebuchet MS"/>
              </a:rPr>
              <a:t>l</a:t>
            </a:r>
            <a:r>
              <a:rPr sz="1200" spc="-70" dirty="0">
                <a:latin typeface="Trebuchet MS"/>
                <a:cs typeface="Trebuchet MS"/>
              </a:rPr>
              <a:t>ue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w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25" dirty="0">
                <a:latin typeface="Trebuchet MS"/>
                <a:cs typeface="Trebuchet MS"/>
              </a:rPr>
              <a:t> s</a:t>
            </a:r>
            <a:r>
              <a:rPr sz="1200" spc="-105" dirty="0">
                <a:latin typeface="Trebuchet MS"/>
                <a:cs typeface="Trebuchet MS"/>
              </a:rPr>
              <a:t>p</a:t>
            </a:r>
            <a:r>
              <a:rPr sz="1200" spc="-65" dirty="0">
                <a:latin typeface="Trebuchet MS"/>
                <a:cs typeface="Trebuchet MS"/>
              </a:rPr>
              <a:t>l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439" y="5846031"/>
            <a:ext cx="4246245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spc="-60" dirty="0">
                <a:latin typeface="Trebuchet MS"/>
                <a:cs typeface="Trebuchet MS"/>
              </a:rPr>
              <a:t>Tightest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bounding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box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which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contains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all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the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points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within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that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node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1358" y="4577918"/>
            <a:ext cx="3600450" cy="5779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3343" y="4601971"/>
            <a:ext cx="453707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Inpu</a:t>
            </a:r>
            <a:r>
              <a:rPr sz="1200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sz="1200" u="sng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1200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1200" u="sng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405"/>
              </a:lnSpc>
            </a:pPr>
            <a:r>
              <a:rPr sz="1200" spc="-30" dirty="0">
                <a:latin typeface="Trebuchet MS"/>
                <a:cs typeface="Trebuchet MS"/>
              </a:rPr>
              <a:t>S</a:t>
            </a:r>
            <a:r>
              <a:rPr sz="1200" spc="-105" dirty="0">
                <a:latin typeface="Trebuchet MS"/>
                <a:cs typeface="Trebuchet MS"/>
              </a:rPr>
              <a:t>p</a:t>
            </a:r>
            <a:r>
              <a:rPr sz="1200" spc="-65" dirty="0">
                <a:latin typeface="Trebuchet MS"/>
                <a:cs typeface="Trebuchet MS"/>
              </a:rPr>
              <a:t>l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tt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75" dirty="0">
                <a:latin typeface="Trebuchet MS"/>
                <a:cs typeface="Trebuchet MS"/>
              </a:rPr>
              <a:t>ng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25" dirty="0">
                <a:latin typeface="Trebuchet MS"/>
                <a:cs typeface="Trebuchet MS"/>
              </a:rPr>
              <a:t>s </a:t>
            </a:r>
            <a:r>
              <a:rPr sz="1200" spc="-75" dirty="0">
                <a:latin typeface="Trebuchet MS"/>
                <a:cs typeface="Trebuchet MS"/>
              </a:rPr>
              <a:t>pe</a:t>
            </a:r>
            <a:r>
              <a:rPr sz="1200" dirty="0">
                <a:latin typeface="Trebuchet MS"/>
                <a:cs typeface="Trebuchet MS"/>
              </a:rPr>
              <a:t>r</a:t>
            </a:r>
            <a:r>
              <a:rPr sz="1200" spc="-160" dirty="0">
                <a:latin typeface="Trebuchet MS"/>
                <a:cs typeface="Trebuchet MS"/>
              </a:rPr>
              <a:t>f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dirty="0">
                <a:latin typeface="Trebuchet MS"/>
                <a:cs typeface="Trebuchet MS"/>
              </a:rPr>
              <a:t>r</a:t>
            </a:r>
            <a:r>
              <a:rPr sz="1200" spc="-80" dirty="0">
                <a:latin typeface="Trebuchet MS"/>
                <a:cs typeface="Trebuchet MS"/>
              </a:rPr>
              <a:t>me</a:t>
            </a:r>
            <a:r>
              <a:rPr sz="1200" spc="-60" dirty="0">
                <a:latin typeface="Trebuchet MS"/>
                <a:cs typeface="Trebuchet MS"/>
              </a:rPr>
              <a:t>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me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145" dirty="0">
                <a:latin typeface="Trebuchet MS"/>
                <a:cs typeface="Trebuchet MS"/>
              </a:rPr>
              <a:t>f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5" dirty="0">
                <a:latin typeface="Trebuchet MS"/>
                <a:cs typeface="Trebuchet MS"/>
              </a:rPr>
              <a:t>x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nd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6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v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100" dirty="0">
                <a:latin typeface="Trebuchet MS"/>
                <a:cs typeface="Trebuchet MS"/>
              </a:rPr>
              <a:t>l</a:t>
            </a:r>
            <a:r>
              <a:rPr sz="1200" spc="-70" dirty="0">
                <a:latin typeface="Trebuchet MS"/>
                <a:cs typeface="Trebuchet MS"/>
              </a:rPr>
              <a:t>ue</a:t>
            </a:r>
            <a:r>
              <a:rPr sz="1200" spc="-25" dirty="0">
                <a:latin typeface="Trebuchet MS"/>
                <a:cs typeface="Trebuchet MS"/>
              </a:rPr>
              <a:t>s</a:t>
            </a:r>
            <a:r>
              <a:rPr sz="1200" spc="-180" dirty="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415"/>
              </a:lnSpc>
            </a:pPr>
            <a:r>
              <a:rPr sz="1200" spc="15" dirty="0">
                <a:latin typeface="Trebuchet MS"/>
                <a:cs typeface="Trebuchet MS"/>
              </a:rPr>
              <a:t>We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keep</a:t>
            </a:r>
            <a:r>
              <a:rPr sz="1200" spc="-20" dirty="0">
                <a:latin typeface="Trebuchet MS"/>
                <a:cs typeface="Trebuchet MS"/>
              </a:rPr>
              <a:t> on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splitting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until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we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get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maximum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of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two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data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points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in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node.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26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55" dirty="0">
                <a:solidFill>
                  <a:srgbClr val="FFFFFF"/>
                </a:solidFill>
              </a:rPr>
              <a:t>KD-TREE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65" dirty="0">
                <a:solidFill>
                  <a:srgbClr val="FFFFFF"/>
                </a:solidFill>
              </a:rPr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258" y="2258117"/>
            <a:ext cx="2827932" cy="18990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6278" y="3810000"/>
            <a:ext cx="523494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1204">
              <a:lnSpc>
                <a:spcPct val="100000"/>
              </a:lnSpc>
              <a:spcBef>
                <a:spcPts val="100"/>
              </a:spcBef>
            </a:pPr>
            <a:r>
              <a:rPr sz="1100" spc="-140" dirty="0">
                <a:latin typeface="Trebuchet MS"/>
                <a:cs typeface="Trebuchet MS"/>
              </a:rPr>
              <a:t>5</a:t>
            </a:r>
            <a:r>
              <a:rPr sz="1100" spc="-8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v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90" dirty="0">
                <a:latin typeface="Trebuchet MS"/>
                <a:cs typeface="Trebuchet MS"/>
              </a:rPr>
              <a:t>n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le</a:t>
            </a:r>
            <a:r>
              <a:rPr sz="1100" spc="-80" dirty="0">
                <a:latin typeface="Trebuchet MS"/>
                <a:cs typeface="Trebuchet MS"/>
              </a:rPr>
              <a:t>v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l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u</a:t>
            </a:r>
            <a:r>
              <a:rPr sz="1100" spc="-60" dirty="0">
                <a:latin typeface="Trebuchet MS"/>
                <a:cs typeface="Trebuchet MS"/>
              </a:rPr>
              <a:t>p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12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120" dirty="0">
                <a:latin typeface="Trebuchet MS"/>
                <a:cs typeface="Trebuchet MS"/>
              </a:rPr>
              <a:t>1.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 marR="2740660">
              <a:lnSpc>
                <a:spcPct val="100000"/>
              </a:lnSpc>
              <a:spcBef>
                <a:spcPts val="1155"/>
              </a:spcBef>
            </a:pPr>
            <a:r>
              <a:rPr sz="1100" spc="-140" dirty="0">
                <a:latin typeface="Trebuchet MS"/>
                <a:cs typeface="Trebuchet MS"/>
              </a:rPr>
              <a:t>4</a:t>
            </a:r>
            <a:r>
              <a:rPr sz="1100" spc="-8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155" dirty="0">
                <a:latin typeface="Trebuchet MS"/>
                <a:cs typeface="Trebuchet MS"/>
              </a:rPr>
              <a:t>W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10" dirty="0">
                <a:latin typeface="Trebuchet MS"/>
                <a:cs typeface="Trebuchet MS"/>
              </a:rPr>
              <a:t>h</a:t>
            </a:r>
            <a:r>
              <a:rPr sz="1100" spc="-100" dirty="0">
                <a:latin typeface="Trebuchet MS"/>
                <a:cs typeface="Trebuchet MS"/>
              </a:rPr>
              <a:t>a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n</a:t>
            </a:r>
            <a:r>
              <a:rPr sz="1100" spc="-55" dirty="0">
                <a:latin typeface="Trebuchet MS"/>
                <a:cs typeface="Trebuchet MS"/>
              </a:rPr>
              <a:t>o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f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th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n</a:t>
            </a:r>
            <a:r>
              <a:rPr sz="1100" spc="-95" dirty="0">
                <a:latin typeface="Trebuchet MS"/>
                <a:cs typeface="Trebuchet MS"/>
              </a:rPr>
              <a:t>e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60" dirty="0">
                <a:latin typeface="Trebuchet MS"/>
                <a:cs typeface="Trebuchet MS"/>
              </a:rPr>
              <a:t>t  </a:t>
            </a:r>
            <a:r>
              <a:rPr sz="1100" spc="-90" dirty="0">
                <a:latin typeface="Trebuchet MS"/>
                <a:cs typeface="Trebuchet MS"/>
              </a:rPr>
              <a:t>n</a:t>
            </a:r>
            <a:r>
              <a:rPr sz="1100" spc="-95" dirty="0">
                <a:latin typeface="Trebuchet MS"/>
                <a:cs typeface="Trebuchet MS"/>
              </a:rPr>
              <a:t>ei</a:t>
            </a:r>
            <a:r>
              <a:rPr sz="1100" spc="-105" dirty="0">
                <a:latin typeface="Trebuchet MS"/>
                <a:cs typeface="Trebuchet MS"/>
              </a:rPr>
              <a:t>g</a:t>
            </a:r>
            <a:r>
              <a:rPr sz="1100" spc="-60" dirty="0">
                <a:latin typeface="Trebuchet MS"/>
                <a:cs typeface="Trebuchet MS"/>
              </a:rPr>
              <a:t>hb</a:t>
            </a:r>
            <a:r>
              <a:rPr sz="1100" spc="-7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p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in</a:t>
            </a:r>
            <a:r>
              <a:rPr sz="1100" spc="-55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160" dirty="0">
                <a:latin typeface="Trebuchet MS"/>
                <a:cs typeface="Trebuchet MS"/>
              </a:rPr>
              <a:t>Q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9701" y="1966058"/>
            <a:ext cx="3014616" cy="16308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83018" y="4791407"/>
            <a:ext cx="2292985" cy="415925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 marR="137160">
              <a:lnSpc>
                <a:spcPts val="1300"/>
              </a:lnSpc>
              <a:spcBef>
                <a:spcPts val="325"/>
              </a:spcBef>
            </a:pPr>
            <a:r>
              <a:rPr sz="1100" b="1" spc="60" dirty="0">
                <a:latin typeface="Trebuchet MS"/>
                <a:cs typeface="Trebuchet MS"/>
              </a:rPr>
              <a:t>D</a:t>
            </a:r>
            <a:r>
              <a:rPr sz="1100" b="1" spc="95" dirty="0">
                <a:latin typeface="Trebuchet MS"/>
                <a:cs typeface="Trebuchet MS"/>
              </a:rPr>
              <a:t>o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w</a:t>
            </a:r>
            <a:r>
              <a:rPr sz="1100" b="1" spc="-30" dirty="0">
                <a:latin typeface="Trebuchet MS"/>
                <a:cs typeface="Trebuchet MS"/>
              </a:rPr>
              <a:t>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-65" dirty="0">
                <a:latin typeface="Trebuchet MS"/>
                <a:cs typeface="Trebuchet MS"/>
              </a:rPr>
              <a:t>ee</a:t>
            </a:r>
            <a:r>
              <a:rPr sz="1100" b="1" dirty="0">
                <a:latin typeface="Trebuchet MS"/>
                <a:cs typeface="Trebuchet MS"/>
              </a:rPr>
              <a:t>d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5" dirty="0">
                <a:latin typeface="Trebuchet MS"/>
                <a:cs typeface="Trebuchet MS"/>
              </a:rPr>
              <a:t>t</a:t>
            </a:r>
            <a:r>
              <a:rPr sz="1100" b="1" spc="30" dirty="0">
                <a:latin typeface="Trebuchet MS"/>
                <a:cs typeface="Trebuchet MS"/>
              </a:rPr>
              <a:t>o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-25" dirty="0">
                <a:latin typeface="Trebuchet MS"/>
                <a:cs typeface="Trebuchet MS"/>
              </a:rPr>
              <a:t>s</a:t>
            </a:r>
            <a:r>
              <a:rPr sz="1100" b="1" spc="-30" dirty="0">
                <a:latin typeface="Trebuchet MS"/>
                <a:cs typeface="Trebuchet MS"/>
              </a:rPr>
              <a:t>p</a:t>
            </a:r>
            <a:r>
              <a:rPr sz="1100" b="1" spc="-65" dirty="0">
                <a:latin typeface="Trebuchet MS"/>
                <a:cs typeface="Trebuchet MS"/>
              </a:rPr>
              <a:t>e</a:t>
            </a:r>
            <a:r>
              <a:rPr sz="1100" b="1" spc="-40" dirty="0">
                <a:latin typeface="Trebuchet MS"/>
                <a:cs typeface="Trebuchet MS"/>
              </a:rPr>
              <a:t>c</a:t>
            </a:r>
            <a:r>
              <a:rPr sz="1100" b="1" spc="10" dirty="0">
                <a:latin typeface="Trebuchet MS"/>
                <a:cs typeface="Trebuchet MS"/>
              </a:rPr>
              <a:t>t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a</a:t>
            </a:r>
            <a:r>
              <a:rPr sz="1100" b="1" spc="-45" dirty="0">
                <a:latin typeface="Trebuchet MS"/>
                <a:cs typeface="Trebuchet MS"/>
              </a:rPr>
              <a:t>l</a:t>
            </a:r>
            <a:r>
              <a:rPr sz="1100" b="1" spc="-30" dirty="0">
                <a:latin typeface="Trebuchet MS"/>
                <a:cs typeface="Trebuchet MS"/>
              </a:rPr>
              <a:t>l</a:t>
            </a:r>
            <a:r>
              <a:rPr sz="1100" b="1" spc="-55" dirty="0">
                <a:latin typeface="Trebuchet MS"/>
                <a:cs typeface="Trebuchet MS"/>
              </a:rPr>
              <a:t> </a:t>
            </a:r>
            <a:r>
              <a:rPr sz="1100" b="1" spc="-15" dirty="0">
                <a:latin typeface="Trebuchet MS"/>
                <a:cs typeface="Trebuchet MS"/>
              </a:rPr>
              <a:t>t</a:t>
            </a:r>
            <a:r>
              <a:rPr sz="1100" b="1" spc="-45" dirty="0">
                <a:latin typeface="Trebuchet MS"/>
                <a:cs typeface="Trebuchet MS"/>
              </a:rPr>
              <a:t>h</a:t>
            </a:r>
            <a:r>
              <a:rPr sz="1100" b="1" spc="-20" dirty="0">
                <a:latin typeface="Trebuchet MS"/>
                <a:cs typeface="Trebuchet MS"/>
              </a:rPr>
              <a:t>e  </a:t>
            </a:r>
            <a:r>
              <a:rPr sz="1100" b="1" spc="-25" dirty="0">
                <a:latin typeface="Trebuchet MS"/>
                <a:cs typeface="Trebuchet MS"/>
              </a:rPr>
              <a:t>r</a:t>
            </a:r>
            <a:r>
              <a:rPr sz="1100" b="1" spc="-40" dirty="0">
                <a:latin typeface="Trebuchet MS"/>
                <a:cs typeface="Trebuchet MS"/>
              </a:rPr>
              <a:t>e</a:t>
            </a:r>
            <a:r>
              <a:rPr sz="1100" b="1" spc="50" dirty="0">
                <a:latin typeface="Trebuchet MS"/>
                <a:cs typeface="Trebuchet MS"/>
              </a:rPr>
              <a:t>m</a:t>
            </a:r>
            <a:r>
              <a:rPr sz="1100" b="1" spc="-30" dirty="0">
                <a:latin typeface="Trebuchet MS"/>
                <a:cs typeface="Trebuchet MS"/>
              </a:rPr>
              <a:t>a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40" dirty="0">
                <a:latin typeface="Trebuchet MS"/>
                <a:cs typeface="Trebuchet MS"/>
              </a:rPr>
              <a:t>g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da</a:t>
            </a:r>
            <a:r>
              <a:rPr sz="1100" b="1" spc="-15" dirty="0">
                <a:latin typeface="Trebuchet MS"/>
                <a:cs typeface="Trebuchet MS"/>
              </a:rPr>
              <a:t>t</a:t>
            </a:r>
            <a:r>
              <a:rPr sz="1100" b="1" spc="-5" dirty="0">
                <a:latin typeface="Trebuchet MS"/>
                <a:cs typeface="Trebuchet MS"/>
              </a:rPr>
              <a:t>a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p</a:t>
            </a:r>
            <a:r>
              <a:rPr sz="1100" b="1" dirty="0">
                <a:latin typeface="Trebuchet MS"/>
                <a:cs typeface="Trebuchet MS"/>
              </a:rPr>
              <a:t>o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-15" dirty="0">
                <a:latin typeface="Trebuchet MS"/>
                <a:cs typeface="Trebuchet MS"/>
              </a:rPr>
              <a:t>t</a:t>
            </a:r>
            <a:r>
              <a:rPr sz="1100" b="1" spc="-5" dirty="0">
                <a:latin typeface="Trebuchet MS"/>
                <a:cs typeface="Trebuchet MS"/>
              </a:rPr>
              <a:t>s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10" dirty="0">
                <a:latin typeface="Trebuchet MS"/>
                <a:cs typeface="Trebuchet MS"/>
              </a:rPr>
              <a:t>n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145" dirty="0">
                <a:latin typeface="Trebuchet MS"/>
                <a:cs typeface="Trebuchet MS"/>
              </a:rPr>
              <a:t>N</a:t>
            </a:r>
            <a:r>
              <a:rPr sz="1100" b="1" dirty="0">
                <a:latin typeface="Trebuchet MS"/>
                <a:cs typeface="Trebuchet MS"/>
              </a:rPr>
              <a:t>o</a:t>
            </a:r>
            <a:r>
              <a:rPr sz="1100" b="1" spc="-30" dirty="0">
                <a:latin typeface="Trebuchet MS"/>
                <a:cs typeface="Trebuchet MS"/>
              </a:rPr>
              <a:t>de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75" dirty="0">
                <a:latin typeface="Trebuchet MS"/>
                <a:cs typeface="Trebuchet MS"/>
              </a:rPr>
              <a:t>1</a:t>
            </a:r>
            <a:r>
              <a:rPr sz="1100" b="1" spc="-70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5571" y="3880091"/>
            <a:ext cx="3120313" cy="20945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86752" y="6057391"/>
            <a:ext cx="230568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065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27</a:t>
            </a:r>
            <a:endParaRPr sz="900">
              <a:latin typeface="Trebuchet MS"/>
              <a:cs typeface="Trebuchet MS"/>
            </a:endParaRPr>
          </a:p>
          <a:p>
            <a:pPr marL="12700" marR="54610">
              <a:lnSpc>
                <a:spcPct val="94500"/>
              </a:lnSpc>
              <a:spcBef>
                <a:spcPts val="55"/>
              </a:spcBef>
            </a:pPr>
            <a:r>
              <a:rPr sz="1100" spc="-140" dirty="0">
                <a:latin typeface="Trebuchet MS"/>
                <a:cs typeface="Trebuchet MS"/>
              </a:rPr>
              <a:t>6</a:t>
            </a:r>
            <a:r>
              <a:rPr sz="1100" spc="-8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155" dirty="0">
                <a:latin typeface="Trebuchet MS"/>
                <a:cs typeface="Trebuchet MS"/>
              </a:rPr>
              <a:t>W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b</a:t>
            </a:r>
            <a:r>
              <a:rPr sz="1100" spc="-100" dirty="0">
                <a:latin typeface="Trebuchet MS"/>
                <a:cs typeface="Trebuchet MS"/>
              </a:rPr>
              <a:t>e</a:t>
            </a:r>
            <a:r>
              <a:rPr sz="1100" spc="-90" dirty="0">
                <a:latin typeface="Trebuchet MS"/>
                <a:cs typeface="Trebuchet MS"/>
              </a:rPr>
              <a:t>tt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90" dirty="0">
                <a:latin typeface="Trebuchet MS"/>
                <a:cs typeface="Trebuchet MS"/>
              </a:rPr>
              <a:t>h</a:t>
            </a:r>
            <a:r>
              <a:rPr sz="1100" spc="-95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30" dirty="0">
                <a:latin typeface="Trebuchet MS"/>
                <a:cs typeface="Trebuchet MS"/>
              </a:rPr>
              <a:t>k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th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105" dirty="0">
                <a:latin typeface="Trebuchet MS"/>
                <a:cs typeface="Trebuchet MS"/>
              </a:rPr>
              <a:t>g</a:t>
            </a:r>
            <a:r>
              <a:rPr sz="1100" spc="-95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t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b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5" dirty="0">
                <a:latin typeface="Trebuchet MS"/>
                <a:cs typeface="Trebuchet MS"/>
              </a:rPr>
              <a:t>x  </a:t>
            </a:r>
            <a:r>
              <a:rPr sz="1100" spc="-45" dirty="0">
                <a:latin typeface="Trebuchet MS"/>
                <a:cs typeface="Trebuchet MS"/>
              </a:rPr>
              <a:t>c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14" dirty="0">
                <a:latin typeface="Trebuchet MS"/>
                <a:cs typeface="Trebuchet MS"/>
              </a:rPr>
              <a:t>ai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85" dirty="0">
                <a:latin typeface="Trebuchet MS"/>
                <a:cs typeface="Trebuchet MS"/>
              </a:rPr>
              <a:t>g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al</a:t>
            </a:r>
            <a:r>
              <a:rPr sz="1100" spc="-85" dirty="0">
                <a:latin typeface="Trebuchet MS"/>
                <a:cs typeface="Trebuchet MS"/>
              </a:rPr>
              <a:t>l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110" dirty="0">
                <a:latin typeface="Trebuchet MS"/>
                <a:cs typeface="Trebuchet MS"/>
              </a:rPr>
              <a:t>ata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p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135" dirty="0">
                <a:latin typeface="Trebuchet MS"/>
                <a:cs typeface="Trebuchet MS"/>
              </a:rPr>
              <a:t>f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120" dirty="0">
                <a:latin typeface="Trebuchet MS"/>
                <a:cs typeface="Trebuchet MS"/>
              </a:rPr>
              <a:t>N</a:t>
            </a:r>
            <a:r>
              <a:rPr sz="1100" spc="-55" dirty="0">
                <a:latin typeface="Trebuchet MS"/>
                <a:cs typeface="Trebuchet MS"/>
              </a:rPr>
              <a:t>4</a:t>
            </a:r>
            <a:r>
              <a:rPr sz="1100" spc="-145" dirty="0">
                <a:latin typeface="Trebuchet MS"/>
                <a:cs typeface="Trebuchet MS"/>
              </a:rPr>
              <a:t>.  </a:t>
            </a:r>
            <a:r>
              <a:rPr sz="1100" spc="-40" dirty="0">
                <a:latin typeface="Trebuchet MS"/>
                <a:cs typeface="Trebuchet MS"/>
              </a:rPr>
              <a:t>I</a:t>
            </a:r>
            <a:r>
              <a:rPr sz="1100" spc="-3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05" dirty="0">
                <a:latin typeface="Trebuchet MS"/>
                <a:cs typeface="Trebuchet MS"/>
              </a:rPr>
              <a:t>l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80" dirty="0">
                <a:latin typeface="Trebuchet MS"/>
                <a:cs typeface="Trebuchet MS"/>
              </a:rPr>
              <a:t>u</a:t>
            </a:r>
            <a:r>
              <a:rPr sz="1100" spc="-20" dirty="0">
                <a:latin typeface="Trebuchet MS"/>
                <a:cs typeface="Trebuchet MS"/>
              </a:rPr>
              <a:t>rr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p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40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9938" y="5406449"/>
            <a:ext cx="2797175" cy="577215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 marR="279400">
              <a:lnSpc>
                <a:spcPct val="95500"/>
              </a:lnSpc>
              <a:spcBef>
                <a:spcPts val="305"/>
              </a:spcBef>
            </a:pP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-40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90" dirty="0">
                <a:latin typeface="Trebuchet MS"/>
                <a:cs typeface="Trebuchet MS"/>
              </a:rPr>
              <a:t>b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und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85" dirty="0">
                <a:latin typeface="Trebuchet MS"/>
                <a:cs typeface="Trebuchet MS"/>
              </a:rPr>
              <a:t>g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b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5" dirty="0">
                <a:latin typeface="Trebuchet MS"/>
                <a:cs typeface="Trebuchet MS"/>
              </a:rPr>
              <a:t>x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f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12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30" dirty="0">
                <a:latin typeface="Trebuchet MS"/>
                <a:cs typeface="Trebuchet MS"/>
              </a:rPr>
              <a:t>4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l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5" dirty="0">
                <a:latin typeface="Trebuchet MS"/>
                <a:cs typeface="Trebuchet MS"/>
              </a:rPr>
              <a:t>e</a:t>
            </a:r>
            <a:r>
              <a:rPr sz="1100" spc="-4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w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55" dirty="0">
                <a:latin typeface="Trebuchet MS"/>
                <a:cs typeface="Trebuchet MS"/>
              </a:rPr>
              <a:t>e  </a:t>
            </a:r>
            <a:r>
              <a:rPr sz="1100" spc="-90" dirty="0">
                <a:latin typeface="Trebuchet MS"/>
                <a:cs typeface="Trebuchet MS"/>
              </a:rPr>
              <a:t>ci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95" dirty="0">
                <a:latin typeface="Trebuchet MS"/>
                <a:cs typeface="Trebuchet MS"/>
              </a:rPr>
              <a:t>cl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165" dirty="0">
                <a:latin typeface="Trebuchet MS"/>
                <a:cs typeface="Trebuchet MS"/>
              </a:rPr>
              <a:t>,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nd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105" dirty="0">
                <a:latin typeface="Trebuchet MS"/>
                <a:cs typeface="Trebuchet MS"/>
              </a:rPr>
              <a:t>cat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85" dirty="0">
                <a:latin typeface="Trebuchet MS"/>
                <a:cs typeface="Trebuchet MS"/>
              </a:rPr>
              <a:t>g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12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12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30" dirty="0">
                <a:latin typeface="Trebuchet MS"/>
                <a:cs typeface="Trebuchet MS"/>
              </a:rPr>
              <a:t>4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m</a:t>
            </a:r>
            <a:r>
              <a:rPr sz="1100" spc="-110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y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c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14" dirty="0">
                <a:latin typeface="Trebuchet MS"/>
                <a:cs typeface="Trebuchet MS"/>
              </a:rPr>
              <a:t>ai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a  </a:t>
            </a:r>
            <a:r>
              <a:rPr sz="1100" spc="-50" dirty="0">
                <a:latin typeface="Trebuchet MS"/>
                <a:cs typeface="Trebuchet MS"/>
              </a:rPr>
              <a:t>p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in</a:t>
            </a:r>
            <a:r>
              <a:rPr sz="1100" spc="-55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10" dirty="0">
                <a:latin typeface="Trebuchet MS"/>
                <a:cs typeface="Trebuchet MS"/>
              </a:rPr>
              <a:t>h</a:t>
            </a:r>
            <a:r>
              <a:rPr sz="1100" spc="-100" dirty="0">
                <a:latin typeface="Trebuchet MS"/>
                <a:cs typeface="Trebuchet MS"/>
              </a:rPr>
              <a:t>a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85" dirty="0">
                <a:latin typeface="Trebuchet MS"/>
                <a:cs typeface="Trebuchet MS"/>
              </a:rPr>
              <a:t>’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05" dirty="0">
                <a:latin typeface="Trebuchet MS"/>
                <a:cs typeface="Trebuchet MS"/>
              </a:rPr>
              <a:t>l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th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qu</a:t>
            </a:r>
            <a:r>
              <a:rPr sz="1100" spc="-95" dirty="0">
                <a:latin typeface="Trebuchet MS"/>
                <a:cs typeface="Trebuchet MS"/>
              </a:rPr>
              <a:t>e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85" dirty="0">
                <a:latin typeface="Trebuchet MS"/>
                <a:cs typeface="Trebuchet MS"/>
              </a:rPr>
              <a:t>y</a:t>
            </a:r>
            <a:r>
              <a:rPr sz="1100" spc="-16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55" dirty="0">
                <a:solidFill>
                  <a:srgbClr val="FFFFFF"/>
                </a:solidFill>
              </a:rPr>
              <a:t>KD-TREE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65" dirty="0">
                <a:solidFill>
                  <a:srgbClr val="FFFFFF"/>
                </a:solidFill>
              </a:rPr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954" y="2116783"/>
            <a:ext cx="2800283" cy="18804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4242" y="3822192"/>
            <a:ext cx="506031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7395">
              <a:lnSpc>
                <a:spcPct val="100000"/>
              </a:lnSpc>
              <a:spcBef>
                <a:spcPts val="100"/>
              </a:spcBef>
            </a:pPr>
            <a:r>
              <a:rPr sz="1100" spc="-140" dirty="0">
                <a:latin typeface="Trebuchet MS"/>
                <a:cs typeface="Trebuchet MS"/>
              </a:rPr>
              <a:t>8</a:t>
            </a:r>
            <a:r>
              <a:rPr sz="1100" spc="-8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12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75" dirty="0">
                <a:latin typeface="Trebuchet MS"/>
                <a:cs typeface="Trebuchet MS"/>
              </a:rPr>
              <a:t>w</a:t>
            </a:r>
            <a:r>
              <a:rPr sz="1100" spc="-165" dirty="0">
                <a:latin typeface="Trebuchet MS"/>
                <a:cs typeface="Trebuchet MS"/>
              </a:rPr>
              <a:t>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v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90" dirty="0">
                <a:latin typeface="Trebuchet MS"/>
                <a:cs typeface="Trebuchet MS"/>
              </a:rPr>
              <a:t>n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le</a:t>
            </a:r>
            <a:r>
              <a:rPr sz="1100" spc="-80" dirty="0">
                <a:latin typeface="Trebuchet MS"/>
                <a:cs typeface="Trebuchet MS"/>
              </a:rPr>
              <a:t>v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l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u</a:t>
            </a:r>
            <a:r>
              <a:rPr sz="1100" spc="-60" dirty="0">
                <a:latin typeface="Trebuchet MS"/>
                <a:cs typeface="Trebuchet MS"/>
              </a:rPr>
              <a:t>p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o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rebuchet MS"/>
              <a:cs typeface="Trebuchet MS"/>
            </a:endParaRPr>
          </a:p>
          <a:p>
            <a:pPr marL="12700" marR="2409190">
              <a:lnSpc>
                <a:spcPct val="94500"/>
              </a:lnSpc>
            </a:pPr>
            <a:r>
              <a:rPr sz="1100" spc="-140" dirty="0">
                <a:latin typeface="Trebuchet MS"/>
                <a:cs typeface="Trebuchet MS"/>
              </a:rPr>
              <a:t>7</a:t>
            </a:r>
            <a:r>
              <a:rPr sz="1100" spc="-8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rebuchet MS"/>
                <a:cs typeface="Trebuchet MS"/>
              </a:rPr>
              <a:t>A</a:t>
            </a:r>
            <a:r>
              <a:rPr sz="1100" spc="-150" dirty="0">
                <a:latin typeface="Trebuchet MS"/>
                <a:cs typeface="Trebuchet MS"/>
              </a:rPr>
              <a:t>f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105" dirty="0">
                <a:latin typeface="Trebuchet MS"/>
                <a:cs typeface="Trebuchet MS"/>
              </a:rPr>
              <a:t>m</a:t>
            </a:r>
            <a:r>
              <a:rPr sz="1100" spc="-95" dirty="0">
                <a:latin typeface="Trebuchet MS"/>
                <a:cs typeface="Trebuchet MS"/>
              </a:rPr>
              <a:t>pu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95" dirty="0">
                <a:latin typeface="Trebuchet MS"/>
                <a:cs typeface="Trebuchet MS"/>
              </a:rPr>
              <a:t>in</a:t>
            </a:r>
            <a:r>
              <a:rPr sz="1100" spc="-65" dirty="0">
                <a:latin typeface="Trebuchet MS"/>
                <a:cs typeface="Trebuchet MS"/>
              </a:rPr>
              <a:t>g 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n</a:t>
            </a:r>
            <a:r>
              <a:rPr sz="1100" spc="-75" dirty="0">
                <a:latin typeface="Trebuchet MS"/>
                <a:cs typeface="Trebuchet MS"/>
              </a:rPr>
              <a:t>ce 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135" dirty="0">
                <a:latin typeface="Trebuchet MS"/>
                <a:cs typeface="Trebuchet MS"/>
              </a:rPr>
              <a:t>f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th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p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in</a:t>
            </a:r>
            <a:r>
              <a:rPr sz="1100" spc="-75" dirty="0">
                <a:latin typeface="Trebuchet MS"/>
                <a:cs typeface="Trebuchet MS"/>
              </a:rPr>
              <a:t>t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w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10" dirty="0">
                <a:latin typeface="Trebuchet MS"/>
                <a:cs typeface="Trebuchet MS"/>
              </a:rPr>
              <a:t>h</a:t>
            </a:r>
            <a:r>
              <a:rPr sz="1100" spc="-65" dirty="0">
                <a:latin typeface="Trebuchet MS"/>
                <a:cs typeface="Trebuchet MS"/>
              </a:rPr>
              <a:t>i</a:t>
            </a:r>
            <a:r>
              <a:rPr sz="1100" spc="-40" dirty="0">
                <a:latin typeface="Trebuchet MS"/>
                <a:cs typeface="Trebuchet MS"/>
              </a:rPr>
              <a:t>n  </a:t>
            </a:r>
            <a:r>
              <a:rPr sz="1100" spc="-15" dirty="0">
                <a:latin typeface="Trebuchet MS"/>
                <a:cs typeface="Trebuchet MS"/>
              </a:rPr>
              <a:t>Node </a:t>
            </a:r>
            <a:r>
              <a:rPr sz="1100" spc="-30" dirty="0">
                <a:latin typeface="Trebuchet MS"/>
                <a:cs typeface="Trebuchet MS"/>
              </a:rPr>
              <a:t>4 </a:t>
            </a:r>
            <a:r>
              <a:rPr sz="1100" spc="-90" dirty="0">
                <a:latin typeface="Trebuchet MS"/>
                <a:cs typeface="Trebuchet MS"/>
              </a:rPr>
              <a:t>and </a:t>
            </a:r>
            <a:r>
              <a:rPr sz="1100" spc="-80" dirty="0">
                <a:latin typeface="Trebuchet MS"/>
                <a:cs typeface="Trebuchet MS"/>
              </a:rPr>
              <a:t>comparing with </a:t>
            </a:r>
            <a:r>
              <a:rPr sz="1100" spc="-85" dirty="0">
                <a:latin typeface="Trebuchet MS"/>
                <a:cs typeface="Trebuchet MS"/>
              </a:rPr>
              <a:t>the </a:t>
            </a:r>
            <a:r>
              <a:rPr sz="1100" spc="-65" dirty="0">
                <a:latin typeface="Trebuchet MS"/>
                <a:cs typeface="Trebuchet MS"/>
              </a:rPr>
              <a:t>previous </a:t>
            </a:r>
            <a:r>
              <a:rPr sz="1100" spc="-70" dirty="0">
                <a:latin typeface="Trebuchet MS"/>
                <a:cs typeface="Trebuchet MS"/>
              </a:rPr>
              <a:t>closest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p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in</a:t>
            </a:r>
            <a:r>
              <a:rPr sz="1100" spc="-75" dirty="0">
                <a:latin typeface="Trebuchet MS"/>
                <a:cs typeface="Trebuchet MS"/>
              </a:rPr>
              <a:t>t</a:t>
            </a:r>
            <a:r>
              <a:rPr sz="1100" spc="-165" dirty="0">
                <a:latin typeface="Trebuchet MS"/>
                <a:cs typeface="Trebuchet MS"/>
              </a:rPr>
              <a:t>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we </a:t>
            </a:r>
            <a:r>
              <a:rPr sz="1100" spc="-150" dirty="0">
                <a:latin typeface="Trebuchet MS"/>
                <a:cs typeface="Trebuchet MS"/>
              </a:rPr>
              <a:t>f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55" dirty="0">
                <a:latin typeface="Trebuchet MS"/>
                <a:cs typeface="Trebuchet MS"/>
              </a:rPr>
              <a:t>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b</a:t>
            </a:r>
            <a:r>
              <a:rPr sz="1100" spc="-100" dirty="0">
                <a:latin typeface="Trebuchet MS"/>
                <a:cs typeface="Trebuchet MS"/>
              </a:rPr>
              <a:t>e</a:t>
            </a:r>
            <a:r>
              <a:rPr sz="1100" spc="-90" dirty="0">
                <a:latin typeface="Trebuchet MS"/>
                <a:cs typeface="Trebuchet MS"/>
              </a:rPr>
              <a:t>tt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n</a:t>
            </a:r>
            <a:r>
              <a:rPr sz="1100" spc="-95" dirty="0">
                <a:latin typeface="Trebuchet MS"/>
                <a:cs typeface="Trebuchet MS"/>
              </a:rPr>
              <a:t>ei</a:t>
            </a:r>
            <a:r>
              <a:rPr sz="1100" spc="-105" dirty="0">
                <a:latin typeface="Trebuchet MS"/>
                <a:cs typeface="Trebuchet MS"/>
              </a:rPr>
              <a:t>g</a:t>
            </a:r>
            <a:r>
              <a:rPr sz="1100" spc="-60" dirty="0">
                <a:latin typeface="Trebuchet MS"/>
                <a:cs typeface="Trebuchet MS"/>
              </a:rPr>
              <a:t>hb</a:t>
            </a:r>
            <a:r>
              <a:rPr sz="1100" spc="-7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p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in</a:t>
            </a:r>
            <a:r>
              <a:rPr sz="1100" spc="-75" dirty="0">
                <a:latin typeface="Trebuchet MS"/>
                <a:cs typeface="Trebuchet MS"/>
              </a:rPr>
              <a:t>t</a:t>
            </a:r>
            <a:r>
              <a:rPr sz="1100" spc="-16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5958" y="1851378"/>
            <a:ext cx="3162876" cy="17677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93744" y="3844782"/>
            <a:ext cx="30226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100" spc="-10" dirty="0">
                <a:latin typeface="Trebuchet MS"/>
                <a:cs typeface="Trebuchet MS"/>
              </a:rPr>
              <a:t>R</a:t>
            </a:r>
            <a:r>
              <a:rPr sz="1100" spc="-20" dirty="0">
                <a:latin typeface="Trebuchet MS"/>
                <a:cs typeface="Trebuchet MS"/>
              </a:rPr>
              <a:t>oo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6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9487" y="4729248"/>
            <a:ext cx="2331720" cy="415925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 marR="175895">
              <a:lnSpc>
                <a:spcPts val="1300"/>
              </a:lnSpc>
              <a:spcBef>
                <a:spcPts val="310"/>
              </a:spcBef>
            </a:pPr>
            <a:r>
              <a:rPr sz="1100" b="1" spc="60" dirty="0">
                <a:latin typeface="Trebuchet MS"/>
                <a:cs typeface="Trebuchet MS"/>
              </a:rPr>
              <a:t>D</a:t>
            </a:r>
            <a:r>
              <a:rPr sz="1100" b="1" spc="95" dirty="0">
                <a:latin typeface="Trebuchet MS"/>
                <a:cs typeface="Trebuchet MS"/>
              </a:rPr>
              <a:t>o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w</a:t>
            </a:r>
            <a:r>
              <a:rPr sz="1100" b="1" spc="-30" dirty="0">
                <a:latin typeface="Trebuchet MS"/>
                <a:cs typeface="Trebuchet MS"/>
              </a:rPr>
              <a:t>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-65" dirty="0">
                <a:latin typeface="Trebuchet MS"/>
                <a:cs typeface="Trebuchet MS"/>
              </a:rPr>
              <a:t>ee</a:t>
            </a:r>
            <a:r>
              <a:rPr sz="1100" b="1" dirty="0">
                <a:latin typeface="Trebuchet MS"/>
                <a:cs typeface="Trebuchet MS"/>
              </a:rPr>
              <a:t>d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5" dirty="0">
                <a:latin typeface="Trebuchet MS"/>
                <a:cs typeface="Trebuchet MS"/>
              </a:rPr>
              <a:t>t</a:t>
            </a:r>
            <a:r>
              <a:rPr sz="1100" b="1" spc="30" dirty="0">
                <a:latin typeface="Trebuchet MS"/>
                <a:cs typeface="Trebuchet MS"/>
              </a:rPr>
              <a:t>o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-25" dirty="0">
                <a:latin typeface="Trebuchet MS"/>
                <a:cs typeface="Trebuchet MS"/>
              </a:rPr>
              <a:t>s</a:t>
            </a:r>
            <a:r>
              <a:rPr sz="1100" b="1" spc="-30" dirty="0">
                <a:latin typeface="Trebuchet MS"/>
                <a:cs typeface="Trebuchet MS"/>
              </a:rPr>
              <a:t>p</a:t>
            </a:r>
            <a:r>
              <a:rPr sz="1100" b="1" spc="-65" dirty="0">
                <a:latin typeface="Trebuchet MS"/>
                <a:cs typeface="Trebuchet MS"/>
              </a:rPr>
              <a:t>e</a:t>
            </a:r>
            <a:r>
              <a:rPr sz="1100" b="1" spc="-40" dirty="0">
                <a:latin typeface="Trebuchet MS"/>
                <a:cs typeface="Trebuchet MS"/>
              </a:rPr>
              <a:t>c</a:t>
            </a:r>
            <a:r>
              <a:rPr sz="1100" b="1" spc="10" dirty="0">
                <a:latin typeface="Trebuchet MS"/>
                <a:cs typeface="Trebuchet MS"/>
              </a:rPr>
              <a:t>t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a</a:t>
            </a:r>
            <a:r>
              <a:rPr sz="1100" b="1" spc="-45" dirty="0">
                <a:latin typeface="Trebuchet MS"/>
                <a:cs typeface="Trebuchet MS"/>
              </a:rPr>
              <a:t>l</a:t>
            </a:r>
            <a:r>
              <a:rPr sz="1100" b="1" spc="-30" dirty="0">
                <a:latin typeface="Trebuchet MS"/>
                <a:cs typeface="Trebuchet MS"/>
              </a:rPr>
              <a:t>l</a:t>
            </a:r>
            <a:r>
              <a:rPr sz="1100" b="1" spc="-55" dirty="0">
                <a:latin typeface="Trebuchet MS"/>
                <a:cs typeface="Trebuchet MS"/>
              </a:rPr>
              <a:t> </a:t>
            </a:r>
            <a:r>
              <a:rPr sz="1100" b="1" spc="-15" dirty="0">
                <a:latin typeface="Trebuchet MS"/>
                <a:cs typeface="Trebuchet MS"/>
              </a:rPr>
              <a:t>t</a:t>
            </a:r>
            <a:r>
              <a:rPr sz="1100" b="1" spc="-45" dirty="0">
                <a:latin typeface="Trebuchet MS"/>
                <a:cs typeface="Trebuchet MS"/>
              </a:rPr>
              <a:t>h</a:t>
            </a:r>
            <a:r>
              <a:rPr sz="1100" b="1" spc="-20" dirty="0">
                <a:latin typeface="Trebuchet MS"/>
                <a:cs typeface="Trebuchet MS"/>
              </a:rPr>
              <a:t>e  </a:t>
            </a:r>
            <a:r>
              <a:rPr sz="1100" b="1" spc="-25" dirty="0">
                <a:latin typeface="Trebuchet MS"/>
                <a:cs typeface="Trebuchet MS"/>
              </a:rPr>
              <a:t>r</a:t>
            </a:r>
            <a:r>
              <a:rPr sz="1100" b="1" spc="-40" dirty="0">
                <a:latin typeface="Trebuchet MS"/>
                <a:cs typeface="Trebuchet MS"/>
              </a:rPr>
              <a:t>e</a:t>
            </a:r>
            <a:r>
              <a:rPr sz="1100" b="1" spc="50" dirty="0">
                <a:latin typeface="Trebuchet MS"/>
                <a:cs typeface="Trebuchet MS"/>
              </a:rPr>
              <a:t>m</a:t>
            </a:r>
            <a:r>
              <a:rPr sz="1100" b="1" spc="-30" dirty="0">
                <a:latin typeface="Trebuchet MS"/>
                <a:cs typeface="Trebuchet MS"/>
              </a:rPr>
              <a:t>a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40" dirty="0">
                <a:latin typeface="Trebuchet MS"/>
                <a:cs typeface="Trebuchet MS"/>
              </a:rPr>
              <a:t>g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da</a:t>
            </a:r>
            <a:r>
              <a:rPr sz="1100" b="1" spc="-15" dirty="0">
                <a:latin typeface="Trebuchet MS"/>
                <a:cs typeface="Trebuchet MS"/>
              </a:rPr>
              <a:t>t</a:t>
            </a:r>
            <a:r>
              <a:rPr sz="1100" b="1" spc="-5" dirty="0">
                <a:latin typeface="Trebuchet MS"/>
                <a:cs typeface="Trebuchet MS"/>
              </a:rPr>
              <a:t>a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p</a:t>
            </a:r>
            <a:r>
              <a:rPr sz="1100" b="1" dirty="0">
                <a:latin typeface="Trebuchet MS"/>
                <a:cs typeface="Trebuchet MS"/>
              </a:rPr>
              <a:t>o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40" dirty="0">
                <a:latin typeface="Trebuchet MS"/>
                <a:cs typeface="Trebuchet MS"/>
              </a:rPr>
              <a:t>n</a:t>
            </a:r>
            <a:r>
              <a:rPr sz="1100" b="1" spc="-15" dirty="0">
                <a:latin typeface="Trebuchet MS"/>
                <a:cs typeface="Trebuchet MS"/>
              </a:rPr>
              <a:t>t</a:t>
            </a:r>
            <a:r>
              <a:rPr sz="1100" b="1" spc="-5" dirty="0">
                <a:latin typeface="Trebuchet MS"/>
                <a:cs typeface="Trebuchet MS"/>
              </a:rPr>
              <a:t>s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i</a:t>
            </a:r>
            <a:r>
              <a:rPr sz="1100" b="1" spc="-10" dirty="0">
                <a:latin typeface="Trebuchet MS"/>
                <a:cs typeface="Trebuchet MS"/>
              </a:rPr>
              <a:t>n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145" dirty="0">
                <a:latin typeface="Trebuchet MS"/>
                <a:cs typeface="Trebuchet MS"/>
              </a:rPr>
              <a:t>N</a:t>
            </a:r>
            <a:r>
              <a:rPr sz="1100" b="1" dirty="0">
                <a:latin typeface="Trebuchet MS"/>
                <a:cs typeface="Trebuchet MS"/>
              </a:rPr>
              <a:t>o</a:t>
            </a:r>
            <a:r>
              <a:rPr sz="1100" b="1" spc="-30" dirty="0">
                <a:latin typeface="Trebuchet MS"/>
                <a:cs typeface="Trebuchet MS"/>
              </a:rPr>
              <a:t>de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75" dirty="0">
                <a:latin typeface="Trebuchet MS"/>
                <a:cs typeface="Trebuchet MS"/>
              </a:rPr>
              <a:t>2</a:t>
            </a:r>
            <a:r>
              <a:rPr sz="1100" b="1" spc="-70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5203" y="3891165"/>
            <a:ext cx="3195210" cy="21301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41280" y="6208776"/>
            <a:ext cx="2255520" cy="5130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500"/>
              </a:lnSpc>
              <a:spcBef>
                <a:spcPts val="160"/>
              </a:spcBef>
            </a:pPr>
            <a:r>
              <a:rPr sz="1100" spc="-140" dirty="0">
                <a:latin typeface="Trebuchet MS"/>
                <a:cs typeface="Trebuchet MS"/>
              </a:rPr>
              <a:t>9</a:t>
            </a:r>
            <a:r>
              <a:rPr sz="1100" spc="-8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155" dirty="0">
                <a:latin typeface="Trebuchet MS"/>
                <a:cs typeface="Trebuchet MS"/>
              </a:rPr>
              <a:t>W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b</a:t>
            </a:r>
            <a:r>
              <a:rPr sz="1100" spc="-100" dirty="0">
                <a:latin typeface="Trebuchet MS"/>
                <a:cs typeface="Trebuchet MS"/>
              </a:rPr>
              <a:t>e</a:t>
            </a:r>
            <a:r>
              <a:rPr sz="1100" spc="-90" dirty="0">
                <a:latin typeface="Trebuchet MS"/>
                <a:cs typeface="Trebuchet MS"/>
              </a:rPr>
              <a:t>tt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90" dirty="0">
                <a:latin typeface="Trebuchet MS"/>
                <a:cs typeface="Trebuchet MS"/>
              </a:rPr>
              <a:t>h</a:t>
            </a:r>
            <a:r>
              <a:rPr sz="1100" spc="-95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30" dirty="0">
                <a:latin typeface="Trebuchet MS"/>
                <a:cs typeface="Trebuchet MS"/>
              </a:rPr>
              <a:t>k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th</a:t>
            </a:r>
            <a:r>
              <a:rPr sz="1100" spc="-6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105" dirty="0">
                <a:latin typeface="Trebuchet MS"/>
                <a:cs typeface="Trebuchet MS"/>
              </a:rPr>
              <a:t>g</a:t>
            </a:r>
            <a:r>
              <a:rPr sz="1100" spc="-95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t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b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5" dirty="0">
                <a:latin typeface="Trebuchet MS"/>
                <a:cs typeface="Trebuchet MS"/>
              </a:rPr>
              <a:t>x  </a:t>
            </a:r>
            <a:r>
              <a:rPr sz="1100" spc="-45" dirty="0">
                <a:latin typeface="Trebuchet MS"/>
                <a:cs typeface="Trebuchet MS"/>
              </a:rPr>
              <a:t>c</a:t>
            </a:r>
            <a:r>
              <a:rPr sz="1100" spc="-6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14" dirty="0">
                <a:latin typeface="Trebuchet MS"/>
                <a:cs typeface="Trebuchet MS"/>
              </a:rPr>
              <a:t>ai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85" dirty="0">
                <a:latin typeface="Trebuchet MS"/>
                <a:cs typeface="Trebuchet MS"/>
              </a:rPr>
              <a:t>g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al</a:t>
            </a:r>
            <a:r>
              <a:rPr sz="1100" spc="-85" dirty="0">
                <a:latin typeface="Trebuchet MS"/>
                <a:cs typeface="Trebuchet MS"/>
              </a:rPr>
              <a:t>l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110" dirty="0">
                <a:latin typeface="Trebuchet MS"/>
                <a:cs typeface="Trebuchet MS"/>
              </a:rPr>
              <a:t>ata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p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135" dirty="0">
                <a:latin typeface="Trebuchet MS"/>
                <a:cs typeface="Trebuchet MS"/>
              </a:rPr>
              <a:t>f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120" dirty="0">
                <a:latin typeface="Trebuchet MS"/>
                <a:cs typeface="Trebuchet MS"/>
              </a:rPr>
              <a:t>N</a:t>
            </a:r>
            <a:r>
              <a:rPr sz="1100" spc="-55" dirty="0">
                <a:latin typeface="Trebuchet MS"/>
                <a:cs typeface="Trebuchet MS"/>
              </a:rPr>
              <a:t>2</a:t>
            </a:r>
            <a:r>
              <a:rPr sz="1100" spc="-145" dirty="0">
                <a:latin typeface="Trebuchet MS"/>
                <a:cs typeface="Trebuchet MS"/>
              </a:rPr>
              <a:t>.  </a:t>
            </a:r>
            <a:r>
              <a:rPr sz="1100" spc="-40" dirty="0">
                <a:latin typeface="Trebuchet MS"/>
                <a:cs typeface="Trebuchet MS"/>
              </a:rPr>
              <a:t>I</a:t>
            </a:r>
            <a:r>
              <a:rPr sz="1100" spc="-3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05" dirty="0">
                <a:latin typeface="Trebuchet MS"/>
                <a:cs typeface="Trebuchet MS"/>
              </a:rPr>
              <a:t>l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80" dirty="0">
                <a:latin typeface="Trebuchet MS"/>
                <a:cs typeface="Trebuchet MS"/>
              </a:rPr>
              <a:t>u</a:t>
            </a:r>
            <a:r>
              <a:rPr sz="1100" spc="-20" dirty="0">
                <a:latin typeface="Trebuchet MS"/>
                <a:cs typeface="Trebuchet MS"/>
              </a:rPr>
              <a:t>rr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p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40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9760" y="6133608"/>
            <a:ext cx="2705735" cy="577215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 marR="194945">
              <a:lnSpc>
                <a:spcPct val="94500"/>
              </a:lnSpc>
              <a:spcBef>
                <a:spcPts val="330"/>
              </a:spcBef>
            </a:pPr>
            <a:r>
              <a:rPr sz="1100" spc="30" dirty="0">
                <a:latin typeface="Trebuchet MS"/>
                <a:cs typeface="Trebuchet MS"/>
              </a:rPr>
              <a:t>W</a:t>
            </a:r>
            <a:r>
              <a:rPr sz="1100" spc="50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5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5" dirty="0">
                <a:latin typeface="Trebuchet MS"/>
                <a:cs typeface="Trebuchet MS"/>
              </a:rPr>
              <a:t>h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5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5" dirty="0">
                <a:latin typeface="Trebuchet MS"/>
                <a:cs typeface="Trebuchet MS"/>
              </a:rPr>
              <a:t>T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105" dirty="0">
                <a:latin typeface="Trebuchet MS"/>
                <a:cs typeface="Trebuchet MS"/>
              </a:rPr>
              <a:t>g</a:t>
            </a:r>
            <a:r>
              <a:rPr sz="1100" spc="-85" dirty="0">
                <a:latin typeface="Trebuchet MS"/>
                <a:cs typeface="Trebuchet MS"/>
              </a:rPr>
              <a:t>h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b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5" dirty="0">
                <a:latin typeface="Trebuchet MS"/>
                <a:cs typeface="Trebuchet MS"/>
              </a:rPr>
              <a:t>x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f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f</a:t>
            </a:r>
            <a:r>
              <a:rPr sz="1100" spc="-20" dirty="0">
                <a:latin typeface="Trebuchet MS"/>
                <a:cs typeface="Trebuchet MS"/>
              </a:rPr>
              <a:t>ro</a:t>
            </a:r>
            <a:r>
              <a:rPr sz="1100" spc="-40" dirty="0">
                <a:latin typeface="Trebuchet MS"/>
                <a:cs typeface="Trebuchet MS"/>
              </a:rPr>
              <a:t>m  </a:t>
            </a:r>
            <a:r>
              <a:rPr sz="1100" spc="-75" dirty="0">
                <a:latin typeface="Trebuchet MS"/>
                <a:cs typeface="Trebuchet MS"/>
              </a:rPr>
              <a:t>t</a:t>
            </a:r>
            <a:r>
              <a:rPr sz="1100" spc="-100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5" dirty="0">
                <a:latin typeface="Trebuchet MS"/>
                <a:cs typeface="Trebuchet MS"/>
              </a:rPr>
              <a:t>cu</a:t>
            </a:r>
            <a:r>
              <a:rPr sz="1100" spc="-20" dirty="0">
                <a:latin typeface="Trebuchet MS"/>
                <a:cs typeface="Trebuchet MS"/>
              </a:rPr>
              <a:t>rr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n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120" dirty="0">
                <a:latin typeface="Trebuchet MS"/>
                <a:cs typeface="Trebuchet MS"/>
              </a:rPr>
              <a:t>N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p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65" dirty="0">
                <a:latin typeface="Trebuchet MS"/>
                <a:cs typeface="Trebuchet MS"/>
              </a:rPr>
              <a:t>i</a:t>
            </a:r>
            <a:r>
              <a:rPr sz="1100" spc="-114" dirty="0">
                <a:latin typeface="Trebuchet MS"/>
                <a:cs typeface="Trebuchet MS"/>
              </a:rPr>
              <a:t>n</a:t>
            </a:r>
            <a:r>
              <a:rPr sz="1100" spc="-145" dirty="0">
                <a:latin typeface="Trebuchet MS"/>
                <a:cs typeface="Trebuchet MS"/>
              </a:rPr>
              <a:t>t</a:t>
            </a:r>
            <a:r>
              <a:rPr sz="1100" spc="-114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H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nc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165" dirty="0">
                <a:latin typeface="Trebuchet MS"/>
                <a:cs typeface="Trebuchet MS"/>
              </a:rPr>
              <a:t>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we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40" dirty="0">
                <a:latin typeface="Trebuchet MS"/>
                <a:cs typeface="Trebuchet MS"/>
              </a:rPr>
              <a:t>n  </a:t>
            </a:r>
            <a:r>
              <a:rPr sz="1100" spc="-55" dirty="0">
                <a:solidFill>
                  <a:srgbClr val="0070C0"/>
                </a:solidFill>
                <a:latin typeface="Trebuchet MS"/>
                <a:cs typeface="Trebuchet MS"/>
              </a:rPr>
              <a:t>pr</a:t>
            </a:r>
            <a:r>
              <a:rPr sz="1100" spc="-85" dirty="0">
                <a:solidFill>
                  <a:srgbClr val="0070C0"/>
                </a:solidFill>
                <a:latin typeface="Trebuchet MS"/>
                <a:cs typeface="Trebuchet MS"/>
              </a:rPr>
              <a:t>un</a:t>
            </a:r>
            <a:r>
              <a:rPr sz="1100" spc="-6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100" spc="-7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100" spc="-110" dirty="0">
                <a:solidFill>
                  <a:srgbClr val="0070C0"/>
                </a:solidFill>
                <a:latin typeface="Trebuchet MS"/>
                <a:cs typeface="Trebuchet MS"/>
              </a:rPr>
              <a:t>h</a:t>
            </a:r>
            <a:r>
              <a:rPr sz="1100" spc="-100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100" spc="-7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100" spc="-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100" spc="-114" dirty="0">
                <a:solidFill>
                  <a:srgbClr val="0070C0"/>
                </a:solidFill>
                <a:latin typeface="Trebuchet MS"/>
                <a:cs typeface="Trebuchet MS"/>
              </a:rPr>
              <a:t>p</a:t>
            </a:r>
            <a:r>
              <a:rPr sz="1100" spc="-105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100" spc="-20" dirty="0">
                <a:solidFill>
                  <a:srgbClr val="0070C0"/>
                </a:solidFill>
                <a:latin typeface="Trebuchet MS"/>
                <a:cs typeface="Trebuchet MS"/>
              </a:rPr>
              <a:t>r</a:t>
            </a:r>
            <a:r>
              <a:rPr sz="1100" spc="-7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100" spc="-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0070C0"/>
                </a:solidFill>
                <a:latin typeface="Trebuchet MS"/>
                <a:cs typeface="Trebuchet MS"/>
              </a:rPr>
              <a:t>o</a:t>
            </a:r>
            <a:r>
              <a:rPr sz="1100" spc="-135" dirty="0">
                <a:solidFill>
                  <a:srgbClr val="0070C0"/>
                </a:solidFill>
                <a:latin typeface="Trebuchet MS"/>
                <a:cs typeface="Trebuchet MS"/>
              </a:rPr>
              <a:t>f</a:t>
            </a:r>
            <a:r>
              <a:rPr sz="1100" spc="-6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0070C0"/>
                </a:solidFill>
                <a:latin typeface="Trebuchet MS"/>
                <a:cs typeface="Trebuchet MS"/>
              </a:rPr>
              <a:t>th</a:t>
            </a:r>
            <a:r>
              <a:rPr sz="1100" spc="-65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100" spc="-7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0070C0"/>
                </a:solidFill>
                <a:latin typeface="Trebuchet MS"/>
                <a:cs typeface="Trebuchet MS"/>
              </a:rPr>
              <a:t>r</a:t>
            </a:r>
            <a:r>
              <a:rPr sz="1100" spc="-105" dirty="0">
                <a:solidFill>
                  <a:srgbClr val="0070C0"/>
                </a:solidFill>
                <a:latin typeface="Trebuchet MS"/>
                <a:cs typeface="Trebuchet MS"/>
              </a:rPr>
              <a:t>ee</a:t>
            </a:r>
            <a:r>
              <a:rPr sz="1100" spc="-16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131" y="5350636"/>
            <a:ext cx="2705735" cy="577215"/>
          </a:xfrm>
          <a:prstGeom prst="rect">
            <a:avLst/>
          </a:prstGeom>
          <a:solidFill>
            <a:srgbClr val="FFE6D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805" marR="371475">
              <a:lnSpc>
                <a:spcPct val="94500"/>
              </a:lnSpc>
              <a:spcBef>
                <a:spcPts val="330"/>
              </a:spcBef>
            </a:pPr>
            <a:r>
              <a:rPr sz="1100" spc="30" dirty="0">
                <a:latin typeface="Trebuchet MS"/>
                <a:cs typeface="Trebuchet MS"/>
              </a:rPr>
              <a:t>W</a:t>
            </a:r>
            <a:r>
              <a:rPr sz="1100" spc="50" dirty="0">
                <a:latin typeface="Trebuchet MS"/>
                <a:cs typeface="Trebuchet MS"/>
              </a:rPr>
              <a:t>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105" dirty="0">
                <a:latin typeface="Trebuchet MS"/>
                <a:cs typeface="Trebuchet MS"/>
              </a:rPr>
              <a:t>l</a:t>
            </a:r>
            <a:r>
              <a:rPr sz="1100" spc="-85" dirty="0">
                <a:latin typeface="Trebuchet MS"/>
                <a:cs typeface="Trebuchet MS"/>
              </a:rPr>
              <a:t>l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nn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b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85" dirty="0">
                <a:latin typeface="Trebuchet MS"/>
                <a:cs typeface="Trebuchet MS"/>
              </a:rPr>
              <a:t>u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135" dirty="0">
                <a:latin typeface="Trebuchet MS"/>
                <a:cs typeface="Trebuchet MS"/>
              </a:rPr>
              <a:t>f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5" dirty="0">
                <a:latin typeface="Trebuchet MS"/>
                <a:cs typeface="Trebuchet MS"/>
              </a:rPr>
              <a:t>h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25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5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5" dirty="0">
                <a:latin typeface="Trebuchet MS"/>
                <a:cs typeface="Trebuchet MS"/>
              </a:rPr>
              <a:t>n</a:t>
            </a:r>
            <a:r>
              <a:rPr sz="1100" spc="-105" dirty="0">
                <a:latin typeface="Trebuchet MS"/>
                <a:cs typeface="Trebuchet MS"/>
              </a:rPr>
              <a:t>l</a:t>
            </a:r>
            <a:r>
              <a:rPr sz="1100" spc="-45" dirty="0">
                <a:latin typeface="Trebuchet MS"/>
                <a:cs typeface="Trebuchet MS"/>
              </a:rPr>
              <a:t>y  </a:t>
            </a:r>
            <a:r>
              <a:rPr sz="1100" spc="-95" dirty="0">
                <a:latin typeface="Trebuchet MS"/>
                <a:cs typeface="Trebuchet MS"/>
              </a:rPr>
              <a:t>cl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95" dirty="0">
                <a:latin typeface="Trebuchet MS"/>
                <a:cs typeface="Trebuchet MS"/>
              </a:rPr>
              <a:t>i</a:t>
            </a:r>
            <a:r>
              <a:rPr sz="1100" spc="-85" dirty="0">
                <a:latin typeface="Trebuchet MS"/>
                <a:cs typeface="Trebuchet MS"/>
              </a:rPr>
              <a:t>g</a:t>
            </a:r>
            <a:r>
              <a:rPr sz="1100" spc="-95" dirty="0">
                <a:latin typeface="Trebuchet MS"/>
                <a:cs typeface="Trebuchet MS"/>
              </a:rPr>
              <a:t>h</a:t>
            </a:r>
            <a:r>
              <a:rPr sz="1100" spc="-90" dirty="0">
                <a:latin typeface="Trebuchet MS"/>
                <a:cs typeface="Trebuchet MS"/>
              </a:rPr>
              <a:t>b</a:t>
            </a:r>
            <a:r>
              <a:rPr sz="1100" spc="-20" dirty="0">
                <a:latin typeface="Trebuchet MS"/>
                <a:cs typeface="Trebuchet MS"/>
              </a:rPr>
              <a:t>or</a:t>
            </a:r>
            <a:r>
              <a:rPr sz="1100" spc="-165" dirty="0">
                <a:latin typeface="Trebuchet MS"/>
                <a:cs typeface="Trebuchet MS"/>
              </a:rPr>
              <a:t>.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H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85" dirty="0">
                <a:latin typeface="Trebuchet MS"/>
                <a:cs typeface="Trebuchet MS"/>
              </a:rPr>
              <a:t>c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165" dirty="0">
                <a:latin typeface="Trebuchet MS"/>
                <a:cs typeface="Trebuchet MS"/>
              </a:rPr>
              <a:t>,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90" dirty="0">
                <a:latin typeface="Trebuchet MS"/>
                <a:cs typeface="Trebuchet MS"/>
              </a:rPr>
              <a:t>p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12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90" dirty="0">
                <a:latin typeface="Trebuchet MS"/>
                <a:cs typeface="Trebuchet MS"/>
              </a:rPr>
              <a:t>a</a:t>
            </a:r>
            <a:r>
              <a:rPr sz="1100" spc="-150" dirty="0">
                <a:latin typeface="Trebuchet MS"/>
                <a:cs typeface="Trebuchet MS"/>
              </a:rPr>
              <a:t>m</a:t>
            </a:r>
            <a:r>
              <a:rPr sz="1100" spc="-55" dirty="0">
                <a:latin typeface="Trebuchet MS"/>
                <a:cs typeface="Trebuchet MS"/>
              </a:rPr>
              <a:t>e  </a:t>
            </a:r>
            <a:r>
              <a:rPr sz="1100" spc="-95" dirty="0">
                <a:latin typeface="Trebuchet MS"/>
                <a:cs typeface="Trebuchet MS"/>
              </a:rPr>
              <a:t>method.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28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55" dirty="0">
                <a:solidFill>
                  <a:srgbClr val="FFFFFF"/>
                </a:solidFill>
              </a:rPr>
              <a:t>KD-TREE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65" dirty="0">
                <a:solidFill>
                  <a:srgbClr val="FFFFFF"/>
                </a:solidFill>
              </a:rPr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4136" y="2108936"/>
            <a:ext cx="3507553" cy="23383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089" y="2229993"/>
            <a:ext cx="3899173" cy="21093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13145" y="4694424"/>
            <a:ext cx="4156075" cy="415925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 marR="133985">
              <a:lnSpc>
                <a:spcPts val="1300"/>
              </a:lnSpc>
              <a:spcBef>
                <a:spcPts val="325"/>
              </a:spcBef>
            </a:pPr>
            <a:r>
              <a:rPr sz="1100" spc="-80" dirty="0">
                <a:latin typeface="Trebuchet MS"/>
                <a:cs typeface="Trebuchet MS"/>
              </a:rPr>
              <a:t>Since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we’ve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traversed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the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whole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tree,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we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are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done;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data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point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marked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is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i</a:t>
            </a:r>
            <a:r>
              <a:rPr sz="1100" spc="-110" dirty="0">
                <a:latin typeface="Trebuchet MS"/>
                <a:cs typeface="Trebuchet MS"/>
              </a:rPr>
              <a:t>n</a:t>
            </a:r>
            <a:r>
              <a:rPr sz="1100" spc="-80" dirty="0">
                <a:latin typeface="Trebuchet MS"/>
                <a:cs typeface="Trebuchet MS"/>
              </a:rPr>
              <a:t>d</a:t>
            </a:r>
            <a:r>
              <a:rPr sz="1100" spc="-105" dirty="0">
                <a:latin typeface="Trebuchet MS"/>
                <a:cs typeface="Trebuchet MS"/>
              </a:rPr>
              <a:t>ee</a:t>
            </a:r>
            <a:r>
              <a:rPr sz="1100" spc="-55" dirty="0">
                <a:latin typeface="Trebuchet MS"/>
                <a:cs typeface="Trebuchet MS"/>
              </a:rPr>
              <a:t>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t</a:t>
            </a:r>
            <a:r>
              <a:rPr sz="1100" spc="-95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55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r</a:t>
            </a:r>
            <a:r>
              <a:rPr sz="1100" spc="-80" dirty="0">
                <a:latin typeface="Trebuchet MS"/>
                <a:cs typeface="Trebuchet MS"/>
              </a:rPr>
              <a:t>u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50" dirty="0">
                <a:latin typeface="Trebuchet MS"/>
                <a:cs typeface="Trebuchet MS"/>
              </a:rPr>
              <a:t>s</a:t>
            </a:r>
            <a:r>
              <a:rPr sz="1100" spc="-70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n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ig</a:t>
            </a:r>
            <a:r>
              <a:rPr sz="1100" spc="-80" dirty="0">
                <a:latin typeface="Trebuchet MS"/>
                <a:cs typeface="Trebuchet MS"/>
              </a:rPr>
              <a:t>h</a:t>
            </a:r>
            <a:r>
              <a:rPr sz="1100" spc="-90" dirty="0">
                <a:latin typeface="Trebuchet MS"/>
                <a:cs typeface="Trebuchet MS"/>
              </a:rPr>
              <a:t>b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u</a:t>
            </a: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135" dirty="0">
                <a:latin typeface="Trebuchet MS"/>
                <a:cs typeface="Trebuchet MS"/>
              </a:rPr>
              <a:t>f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t</a:t>
            </a:r>
            <a:r>
              <a:rPr sz="1100" spc="-95" dirty="0">
                <a:latin typeface="Trebuchet MS"/>
                <a:cs typeface="Trebuchet MS"/>
              </a:rPr>
              <a:t>h</a:t>
            </a:r>
            <a:r>
              <a:rPr sz="1100" spc="-75" dirty="0">
                <a:latin typeface="Trebuchet MS"/>
                <a:cs typeface="Trebuchet MS"/>
              </a:rPr>
              <a:t>e </a:t>
            </a:r>
            <a:r>
              <a:rPr sz="1100" spc="-90" dirty="0">
                <a:latin typeface="Trebuchet MS"/>
                <a:cs typeface="Trebuchet MS"/>
              </a:rPr>
              <a:t>q</a:t>
            </a:r>
            <a:r>
              <a:rPr sz="1100" spc="-80" dirty="0">
                <a:latin typeface="Trebuchet MS"/>
                <a:cs typeface="Trebuchet MS"/>
              </a:rPr>
              <a:t>u</a:t>
            </a:r>
            <a:r>
              <a:rPr sz="1100" spc="-105" dirty="0">
                <a:latin typeface="Trebuchet MS"/>
                <a:cs typeface="Trebuchet MS"/>
              </a:rPr>
              <a:t>e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85" dirty="0">
                <a:latin typeface="Trebuchet MS"/>
                <a:cs typeface="Trebuchet MS"/>
              </a:rPr>
              <a:t>y</a:t>
            </a:r>
            <a:r>
              <a:rPr sz="1100" spc="-16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40" dirty="0">
                <a:solidFill>
                  <a:srgbClr val="FFFFFF"/>
                </a:solidFill>
              </a:rPr>
              <a:t>KD-TREES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65" dirty="0">
                <a:solidFill>
                  <a:srgbClr val="FFFFFF"/>
                </a:solidFill>
              </a:rPr>
              <a:t>NEAREST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130" dirty="0">
                <a:solidFill>
                  <a:srgbClr val="FFFFFF"/>
                </a:solidFill>
              </a:rPr>
              <a:t>NEIGHBOR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3050540"/>
            <a:ext cx="7604759" cy="15659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30" dirty="0">
                <a:solidFill>
                  <a:srgbClr val="212745"/>
                </a:solidFill>
                <a:latin typeface="Arial MT"/>
                <a:cs typeface="Arial MT"/>
              </a:rPr>
              <a:t>Idea: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traverse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whole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tree,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b="1" spc="200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800" b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rgbClr val="212745"/>
                </a:solidFill>
                <a:latin typeface="Trebuchet MS"/>
                <a:cs typeface="Trebuchet MS"/>
              </a:rPr>
              <a:t>make</a:t>
            </a:r>
            <a:r>
              <a:rPr sz="18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212745"/>
                </a:solidFill>
                <a:latin typeface="Trebuchet MS"/>
                <a:cs typeface="Trebuchet MS"/>
              </a:rPr>
              <a:t>modifications</a:t>
            </a:r>
            <a:r>
              <a:rPr sz="18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b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212745"/>
                </a:solidFill>
                <a:latin typeface="Trebuchet MS"/>
                <a:cs typeface="Trebuchet MS"/>
              </a:rPr>
              <a:t>prune</a:t>
            </a:r>
            <a:r>
              <a:rPr sz="1800" b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800" b="1" spc="-5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212745"/>
                </a:solidFill>
                <a:latin typeface="Trebuchet MS"/>
                <a:cs typeface="Trebuchet MS"/>
              </a:rPr>
              <a:t>search</a:t>
            </a:r>
            <a:r>
              <a:rPr sz="1800" b="1" spc="-50" dirty="0">
                <a:solidFill>
                  <a:srgbClr val="212745"/>
                </a:solidFill>
                <a:latin typeface="Trebuchet MS"/>
                <a:cs typeface="Trebuchet MS"/>
              </a:rPr>
              <a:t> space:</a:t>
            </a:r>
            <a:endParaRPr sz="1800">
              <a:latin typeface="Trebuchet MS"/>
              <a:cs typeface="Trebuchet MS"/>
            </a:endParaRPr>
          </a:p>
          <a:p>
            <a:pPr marL="612140" marR="280670" lvl="1" indent="-257175">
              <a:lnSpc>
                <a:spcPct val="105000"/>
              </a:lnSpc>
              <a:spcBef>
                <a:spcPts val="825"/>
              </a:spcBef>
              <a:buClr>
                <a:srgbClr val="5ECCF3"/>
              </a:buClr>
              <a:buSzPct val="93750"/>
              <a:buFont typeface="Arial MT"/>
              <a:buAutoNum type="arabicPeriod"/>
              <a:tabLst>
                <a:tab pos="612775" algn="l"/>
              </a:tabLst>
            </a:pP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Keep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variable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closest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point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found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so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far.</a:t>
            </a:r>
            <a:r>
              <a:rPr sz="16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Prune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subtrees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once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their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bounding </a:t>
            </a:r>
            <a:r>
              <a:rPr sz="1600" spc="-5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boxes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212745"/>
                </a:solidFill>
                <a:latin typeface="Verdana"/>
                <a:cs typeface="Verdana"/>
              </a:rPr>
              <a:t>say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they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can’t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contain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60" dirty="0">
                <a:solidFill>
                  <a:srgbClr val="212745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point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212745"/>
                </a:solidFill>
                <a:latin typeface="Verdana"/>
                <a:cs typeface="Verdana"/>
              </a:rPr>
              <a:t>closer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than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endParaRPr sz="1600">
              <a:latin typeface="Verdana"/>
              <a:cs typeface="Verdana"/>
            </a:endParaRPr>
          </a:p>
          <a:p>
            <a:pPr marL="612775" lvl="1" indent="-25717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Arial MT"/>
              <a:buAutoNum type="arabicPeriod"/>
              <a:tabLst>
                <a:tab pos="612775" algn="l"/>
              </a:tabLst>
            </a:pP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Search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subtrees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order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maximizes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chance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pruning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40" dirty="0">
                <a:solidFill>
                  <a:srgbClr val="FFFFFF"/>
                </a:solidFill>
              </a:rPr>
              <a:t>KD-TREES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80" dirty="0">
                <a:solidFill>
                  <a:srgbClr val="FFFFFF"/>
                </a:solidFill>
              </a:rPr>
              <a:t>SUMMARY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588006"/>
            <a:ext cx="7167880" cy="23291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Three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important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concepts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reoccur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nearest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neighbor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Arial MT"/>
                <a:cs typeface="Arial MT"/>
              </a:rPr>
              <a:t>searching: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i="1" spc="-150" dirty="0">
                <a:solidFill>
                  <a:srgbClr val="212745"/>
                </a:solidFill>
                <a:latin typeface="Trebuchet MS"/>
                <a:cs typeface="Trebuchet MS"/>
              </a:rPr>
              <a:t>storing</a:t>
            </a:r>
            <a:r>
              <a:rPr sz="16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i="1" spc="-150" dirty="0">
                <a:solidFill>
                  <a:srgbClr val="212745"/>
                </a:solidFill>
                <a:latin typeface="Trebuchet MS"/>
                <a:cs typeface="Trebuchet MS"/>
              </a:rPr>
              <a:t>partial</a:t>
            </a:r>
            <a:r>
              <a:rPr sz="16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i="1" spc="-190" dirty="0">
                <a:solidFill>
                  <a:srgbClr val="212745"/>
                </a:solidFill>
                <a:latin typeface="Trebuchet MS"/>
                <a:cs typeface="Trebuchet MS"/>
              </a:rPr>
              <a:t>results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6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keep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best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so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far,</a:t>
            </a:r>
            <a:r>
              <a:rPr sz="16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update</a:t>
            </a:r>
            <a:endParaRPr sz="16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i="1" spc="-175" dirty="0">
                <a:solidFill>
                  <a:srgbClr val="212745"/>
                </a:solidFill>
                <a:latin typeface="Trebuchet MS"/>
                <a:cs typeface="Trebuchet MS"/>
              </a:rPr>
              <a:t>pruning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6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reduce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search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space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35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eliminating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irrelevant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trees</a:t>
            </a:r>
            <a:endParaRPr sz="16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i="1" spc="-155" dirty="0">
                <a:solidFill>
                  <a:srgbClr val="212745"/>
                </a:solidFill>
                <a:latin typeface="Trebuchet MS"/>
                <a:cs typeface="Trebuchet MS"/>
              </a:rPr>
              <a:t>traversal</a:t>
            </a:r>
            <a:r>
              <a:rPr sz="16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i="1" spc="-204" dirty="0">
                <a:solidFill>
                  <a:srgbClr val="212745"/>
                </a:solidFill>
                <a:latin typeface="Trebuchet MS"/>
                <a:cs typeface="Trebuchet MS"/>
              </a:rPr>
              <a:t>order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6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visit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most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promising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subtree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first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ECCF3"/>
              </a:buClr>
              <a:buFont typeface="Cambria"/>
              <a:buChar char="◾"/>
            </a:pPr>
            <a:endParaRPr sz="135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ne</a:t>
            </a:r>
            <a:r>
              <a:rPr sz="1800" spc="10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li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z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1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o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6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6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40" dirty="0">
                <a:solidFill>
                  <a:srgbClr val="FFFFFF"/>
                </a:solidFill>
              </a:rPr>
              <a:t>KD-TREES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80" dirty="0">
                <a:solidFill>
                  <a:srgbClr val="FFFFFF"/>
                </a:solidFill>
              </a:rPr>
              <a:t>SUMMARY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532" y="2269490"/>
            <a:ext cx="5304155" cy="267081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44170" indent="-306070">
              <a:lnSpc>
                <a:spcPct val="100000"/>
              </a:lnSpc>
              <a:spcBef>
                <a:spcPts val="11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K-dimensional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Arial MT"/>
                <a:cs typeface="Arial MT"/>
              </a:rPr>
              <a:t>binary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trees</a:t>
            </a:r>
            <a:endParaRPr sz="1800">
              <a:latin typeface="Arial MT"/>
              <a:cs typeface="Arial MT"/>
            </a:endParaRPr>
          </a:p>
          <a:p>
            <a:pPr marL="557530" lvl="1" indent="-261620">
              <a:lnSpc>
                <a:spcPct val="100000"/>
              </a:lnSpc>
              <a:spcBef>
                <a:spcPts val="944"/>
              </a:spcBef>
              <a:buClr>
                <a:srgbClr val="5ECCF3"/>
              </a:buClr>
              <a:buSzPct val="68750"/>
              <a:buFont typeface="Wingdings"/>
              <a:buChar char=""/>
              <a:tabLst>
                <a:tab pos="556895" algn="l"/>
                <a:tab pos="557530" algn="l"/>
              </a:tabLst>
            </a:pP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Size</a:t>
            </a:r>
            <a:r>
              <a:rPr sz="1600" spc="-4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ECCF3"/>
                </a:solidFill>
                <a:latin typeface="Calibri"/>
                <a:cs typeface="Calibri"/>
              </a:rPr>
              <a:t>O(n)</a:t>
            </a:r>
            <a:endParaRPr sz="1600">
              <a:latin typeface="Calibri"/>
              <a:cs typeface="Calibri"/>
            </a:endParaRPr>
          </a:p>
          <a:p>
            <a:pPr marL="557530" lvl="1" indent="-26162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68750"/>
              <a:buFont typeface="Wingdings"/>
              <a:buChar char=""/>
              <a:tabLst>
                <a:tab pos="556895" algn="l"/>
                <a:tab pos="557530" algn="l"/>
              </a:tabLst>
            </a:pP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Construction</a:t>
            </a:r>
            <a:r>
              <a:rPr sz="16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time </a:t>
            </a:r>
            <a:r>
              <a:rPr sz="1600" b="1" dirty="0">
                <a:solidFill>
                  <a:srgbClr val="5ECCF3"/>
                </a:solidFill>
                <a:latin typeface="Calibri"/>
                <a:cs typeface="Calibri"/>
              </a:rPr>
              <a:t>O(n</a:t>
            </a:r>
            <a:r>
              <a:rPr sz="1600" b="1" spc="-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5ECCF3"/>
                </a:solidFill>
                <a:latin typeface="Calibri"/>
                <a:cs typeface="Calibri"/>
              </a:rPr>
              <a:t>log </a:t>
            </a:r>
            <a:r>
              <a:rPr sz="1600" b="1" dirty="0">
                <a:solidFill>
                  <a:srgbClr val="5ECCF3"/>
                </a:solidFill>
                <a:latin typeface="Calibri"/>
                <a:cs typeface="Calibri"/>
              </a:rPr>
              <a:t>n)</a:t>
            </a:r>
            <a:endParaRPr sz="1600">
              <a:latin typeface="Calibri"/>
              <a:cs typeface="Calibri"/>
            </a:endParaRPr>
          </a:p>
          <a:p>
            <a:pPr marL="557530" lvl="1" indent="-261620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68750"/>
              <a:buFont typeface="Wingdings"/>
              <a:buChar char=""/>
              <a:tabLst>
                <a:tab pos="556895" algn="l"/>
                <a:tab pos="557530" algn="l"/>
              </a:tabLst>
            </a:pP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Query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 time: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 worst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case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ECCF3"/>
                </a:solidFill>
                <a:latin typeface="Calibri"/>
                <a:cs typeface="Calibri"/>
              </a:rPr>
              <a:t>O(n),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but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for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745"/>
                </a:solidFill>
                <a:latin typeface="Calibri"/>
                <a:cs typeface="Calibri"/>
              </a:rPr>
              <a:t>many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cases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ECCF3"/>
                </a:solidFill>
                <a:latin typeface="Calibri"/>
                <a:cs typeface="Calibri"/>
              </a:rPr>
              <a:t>O(</a:t>
            </a:r>
            <a:r>
              <a:rPr sz="1600" b="1" i="1" dirty="0">
                <a:solidFill>
                  <a:srgbClr val="5ECCF3"/>
                </a:solidFill>
                <a:latin typeface="Calibri"/>
                <a:cs typeface="Calibri"/>
              </a:rPr>
              <a:t>log </a:t>
            </a:r>
            <a:r>
              <a:rPr sz="1600" b="1" dirty="0">
                <a:solidFill>
                  <a:srgbClr val="5ECCF3"/>
                </a:solidFill>
                <a:latin typeface="Calibri"/>
                <a:cs typeface="Calibri"/>
              </a:rPr>
              <a:t>n)</a:t>
            </a:r>
            <a:endParaRPr sz="1600">
              <a:latin typeface="Calibri"/>
              <a:cs typeface="Calibri"/>
            </a:endParaRPr>
          </a:p>
          <a:p>
            <a:pPr marL="668020" lvl="2" indent="-306070">
              <a:lnSpc>
                <a:spcPct val="100000"/>
              </a:lnSpc>
              <a:spcBef>
                <a:spcPts val="96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In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 practice,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 runtime is closer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745"/>
                </a:solidFill>
                <a:latin typeface="Calibri"/>
                <a:cs typeface="Calibri"/>
              </a:rPr>
              <a:t>to:</a:t>
            </a:r>
            <a:endParaRPr sz="1600">
              <a:latin typeface="Calibri"/>
              <a:cs typeface="Calibri"/>
            </a:endParaRPr>
          </a:p>
          <a:p>
            <a:pPr marL="937894" lvl="3" indent="-270510">
              <a:lnSpc>
                <a:spcPct val="100000"/>
              </a:lnSpc>
              <a:spcBef>
                <a:spcPts val="894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37260" algn="l"/>
                <a:tab pos="937894" algn="l"/>
              </a:tabLst>
            </a:pP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O(2</a:t>
            </a:r>
            <a:r>
              <a:rPr sz="1350" spc="-7" baseline="24691" dirty="0">
                <a:solidFill>
                  <a:srgbClr val="212745"/>
                </a:solidFill>
                <a:latin typeface="Calibri"/>
                <a:cs typeface="Calibri"/>
              </a:rPr>
              <a:t>d</a:t>
            </a:r>
            <a:r>
              <a:rPr sz="1350" spc="157" baseline="24691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12745"/>
                </a:solidFill>
                <a:latin typeface="Calibri"/>
                <a:cs typeface="Calibri"/>
              </a:rPr>
              <a:t>+</a:t>
            </a:r>
            <a:r>
              <a:rPr sz="14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log</a:t>
            </a:r>
            <a:r>
              <a:rPr sz="14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12745"/>
                </a:solidFill>
                <a:latin typeface="Calibri"/>
                <a:cs typeface="Calibri"/>
              </a:rPr>
              <a:t>n)</a:t>
            </a:r>
            <a:endParaRPr sz="14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log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12745"/>
                </a:solidFill>
                <a:latin typeface="Calibri"/>
                <a:cs typeface="Calibri"/>
              </a:rPr>
              <a:t>n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to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find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cells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212745"/>
                </a:solidFill>
                <a:latin typeface="Calibri"/>
                <a:cs typeface="Calibri"/>
              </a:rPr>
              <a:t>“near”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12745"/>
                </a:solidFill>
                <a:latin typeface="Calibri"/>
                <a:cs typeface="Calibri"/>
              </a:rPr>
              <a:t>query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point</a:t>
            </a:r>
            <a:endParaRPr sz="14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</a:pPr>
            <a:r>
              <a:rPr sz="1400" dirty="0">
                <a:solidFill>
                  <a:srgbClr val="212745"/>
                </a:solidFill>
                <a:latin typeface="Calibri"/>
                <a:cs typeface="Calibri"/>
              </a:rPr>
              <a:t>2d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to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search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around cells </a:t>
            </a:r>
            <a:r>
              <a:rPr sz="1400" dirty="0">
                <a:solidFill>
                  <a:srgbClr val="212745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that</a:t>
            </a:r>
            <a:r>
              <a:rPr sz="1400" spc="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Calibri"/>
                <a:cs typeface="Calibri"/>
              </a:rPr>
              <a:t>neighbourhood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65" dirty="0">
                <a:solidFill>
                  <a:srgbClr val="FFFFFF"/>
                </a:solidFill>
              </a:rPr>
              <a:t>NEAREST</a:t>
            </a:r>
            <a:r>
              <a:rPr sz="2800" spc="-90" dirty="0">
                <a:solidFill>
                  <a:srgbClr val="FFFFFF"/>
                </a:solidFill>
              </a:rPr>
              <a:t> </a:t>
            </a:r>
            <a:r>
              <a:rPr sz="2800" spc="65" dirty="0">
                <a:solidFill>
                  <a:srgbClr val="FFFFFF"/>
                </a:solidFill>
              </a:rPr>
              <a:t>NEIGHBOR(S)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65" dirty="0">
                <a:solidFill>
                  <a:srgbClr val="FFFFFF"/>
                </a:solidFill>
              </a:rPr>
              <a:t>QUERY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2218" y="2078228"/>
            <a:ext cx="419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5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4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800" spc="-21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o 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6875" y="2457451"/>
            <a:ext cx="5461635" cy="2821940"/>
            <a:chOff x="1666875" y="2457451"/>
            <a:chExt cx="5461635" cy="2821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2457451"/>
              <a:ext cx="5461471" cy="28217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61161" y="4031456"/>
              <a:ext cx="839469" cy="690880"/>
            </a:xfrm>
            <a:custGeom>
              <a:avLst/>
              <a:gdLst/>
              <a:ahLst/>
              <a:cxnLst/>
              <a:rect l="l" t="t" r="r" b="b"/>
              <a:pathLst>
                <a:path w="839470" h="690879">
                  <a:moveTo>
                    <a:pt x="0" y="345281"/>
                  </a:moveTo>
                  <a:lnTo>
                    <a:pt x="3270" y="301970"/>
                  </a:lnTo>
                  <a:lnTo>
                    <a:pt x="12817" y="260264"/>
                  </a:lnTo>
                  <a:lnTo>
                    <a:pt x="28250" y="220487"/>
                  </a:lnTo>
                  <a:lnTo>
                    <a:pt x="49173" y="182962"/>
                  </a:lnTo>
                  <a:lnTo>
                    <a:pt x="75195" y="148014"/>
                  </a:lnTo>
                  <a:lnTo>
                    <a:pt x="105921" y="115966"/>
                  </a:lnTo>
                  <a:lnTo>
                    <a:pt x="140958" y="87141"/>
                  </a:lnTo>
                  <a:lnTo>
                    <a:pt x="179914" y="61862"/>
                  </a:lnTo>
                  <a:lnTo>
                    <a:pt x="222394" y="40455"/>
                  </a:lnTo>
                  <a:lnTo>
                    <a:pt x="268005" y="23241"/>
                  </a:lnTo>
                  <a:lnTo>
                    <a:pt x="316355" y="10545"/>
                  </a:lnTo>
                  <a:lnTo>
                    <a:pt x="367049" y="2690"/>
                  </a:lnTo>
                  <a:lnTo>
                    <a:pt x="419695" y="0"/>
                  </a:lnTo>
                  <a:lnTo>
                    <a:pt x="472340" y="2690"/>
                  </a:lnTo>
                  <a:lnTo>
                    <a:pt x="523034" y="10545"/>
                  </a:lnTo>
                  <a:lnTo>
                    <a:pt x="571384" y="23241"/>
                  </a:lnTo>
                  <a:lnTo>
                    <a:pt x="616995" y="40455"/>
                  </a:lnTo>
                  <a:lnTo>
                    <a:pt x="659475" y="61862"/>
                  </a:lnTo>
                  <a:lnTo>
                    <a:pt x="698431" y="87141"/>
                  </a:lnTo>
                  <a:lnTo>
                    <a:pt x="733468" y="115966"/>
                  </a:lnTo>
                  <a:lnTo>
                    <a:pt x="764194" y="148014"/>
                  </a:lnTo>
                  <a:lnTo>
                    <a:pt x="790216" y="182962"/>
                  </a:lnTo>
                  <a:lnTo>
                    <a:pt x="811139" y="220487"/>
                  </a:lnTo>
                  <a:lnTo>
                    <a:pt x="826572" y="260264"/>
                  </a:lnTo>
                  <a:lnTo>
                    <a:pt x="836119" y="301970"/>
                  </a:lnTo>
                  <a:lnTo>
                    <a:pt x="839390" y="345281"/>
                  </a:lnTo>
                  <a:lnTo>
                    <a:pt x="836119" y="388592"/>
                  </a:lnTo>
                  <a:lnTo>
                    <a:pt x="826572" y="430298"/>
                  </a:lnTo>
                  <a:lnTo>
                    <a:pt x="811139" y="470075"/>
                  </a:lnTo>
                  <a:lnTo>
                    <a:pt x="790216" y="507600"/>
                  </a:lnTo>
                  <a:lnTo>
                    <a:pt x="764194" y="542548"/>
                  </a:lnTo>
                  <a:lnTo>
                    <a:pt x="733468" y="574596"/>
                  </a:lnTo>
                  <a:lnTo>
                    <a:pt x="698431" y="603421"/>
                  </a:lnTo>
                  <a:lnTo>
                    <a:pt x="659475" y="628700"/>
                  </a:lnTo>
                  <a:lnTo>
                    <a:pt x="616995" y="650107"/>
                  </a:lnTo>
                  <a:lnTo>
                    <a:pt x="571384" y="667321"/>
                  </a:lnTo>
                  <a:lnTo>
                    <a:pt x="523034" y="680017"/>
                  </a:lnTo>
                  <a:lnTo>
                    <a:pt x="472340" y="687872"/>
                  </a:lnTo>
                  <a:lnTo>
                    <a:pt x="419695" y="690563"/>
                  </a:lnTo>
                  <a:lnTo>
                    <a:pt x="367049" y="687872"/>
                  </a:lnTo>
                  <a:lnTo>
                    <a:pt x="316355" y="680017"/>
                  </a:lnTo>
                  <a:lnTo>
                    <a:pt x="268005" y="667321"/>
                  </a:lnTo>
                  <a:lnTo>
                    <a:pt x="222394" y="650107"/>
                  </a:lnTo>
                  <a:lnTo>
                    <a:pt x="179914" y="628700"/>
                  </a:lnTo>
                  <a:lnTo>
                    <a:pt x="140958" y="603421"/>
                  </a:lnTo>
                  <a:lnTo>
                    <a:pt x="105921" y="574596"/>
                  </a:lnTo>
                  <a:lnTo>
                    <a:pt x="75195" y="542548"/>
                  </a:lnTo>
                  <a:lnTo>
                    <a:pt x="49173" y="507600"/>
                  </a:lnTo>
                  <a:lnTo>
                    <a:pt x="28250" y="470075"/>
                  </a:lnTo>
                  <a:lnTo>
                    <a:pt x="12817" y="430298"/>
                  </a:lnTo>
                  <a:lnTo>
                    <a:pt x="3270" y="388592"/>
                  </a:lnTo>
                  <a:lnTo>
                    <a:pt x="0" y="34528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65" dirty="0">
                <a:solidFill>
                  <a:srgbClr val="FFFFFF"/>
                </a:solidFill>
              </a:rPr>
              <a:t>IL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60" dirty="0">
                <a:solidFill>
                  <a:srgbClr val="FFFFFF"/>
                </a:solidFill>
              </a:rPr>
              <a:t>SS</a:t>
            </a:r>
            <a:r>
              <a:rPr sz="2800" spc="-85" dirty="0">
                <a:solidFill>
                  <a:srgbClr val="FFFFFF"/>
                </a:solidFill>
              </a:rPr>
              <a:t>I</a:t>
            </a:r>
            <a:r>
              <a:rPr sz="2800" spc="-160" dirty="0">
                <a:solidFill>
                  <a:srgbClr val="FFFFFF"/>
                </a:solidFill>
              </a:rPr>
              <a:t>F</a:t>
            </a:r>
            <a:r>
              <a:rPr sz="2800" spc="70" dirty="0">
                <a:solidFill>
                  <a:srgbClr val="FFFFFF"/>
                </a:solidFill>
              </a:rPr>
              <a:t>I</a:t>
            </a:r>
            <a:r>
              <a:rPr sz="2800" spc="225" dirty="0">
                <a:solidFill>
                  <a:srgbClr val="FFFFFF"/>
                </a:solidFill>
              </a:rPr>
              <a:t>C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-220" dirty="0">
                <a:solidFill>
                  <a:srgbClr val="FFFFFF"/>
                </a:solidFill>
              </a:rPr>
              <a:t>T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220" dirty="0">
                <a:solidFill>
                  <a:srgbClr val="FFFFFF"/>
                </a:solidFill>
              </a:rPr>
              <a:t>K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697059" y="3930408"/>
            <a:ext cx="755650" cy="549275"/>
            <a:chOff x="6697059" y="3930408"/>
            <a:chExt cx="755650" cy="549275"/>
          </a:xfrm>
        </p:grpSpPr>
        <p:sp>
          <p:nvSpPr>
            <p:cNvPr id="4" name="object 4"/>
            <p:cNvSpPr/>
            <p:nvPr/>
          </p:nvSpPr>
          <p:spPr>
            <a:xfrm>
              <a:off x="6834594" y="3931319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6" y="409672"/>
                  </a:move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8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8"/>
                  </a:lnTo>
                  <a:lnTo>
                    <a:pt x="546496" y="0"/>
                  </a:lnTo>
                  <a:lnTo>
                    <a:pt x="548546" y="1062"/>
                  </a:lnTo>
                  <a:lnTo>
                    <a:pt x="70361" y="1062"/>
                  </a:lnTo>
                  <a:lnTo>
                    <a:pt x="20009" y="20028"/>
                  </a:lnTo>
                  <a:lnTo>
                    <a:pt x="0" y="68278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6" y="4096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66281" y="3999598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7" y="0"/>
                  </a:moveTo>
                  <a:lnTo>
                    <a:pt x="548546" y="1061"/>
                  </a:lnTo>
                  <a:lnTo>
                    <a:pt x="70361" y="1061"/>
                  </a:lnTo>
                  <a:lnTo>
                    <a:pt x="68312" y="0"/>
                  </a:lnTo>
                  <a:lnTo>
                    <a:pt x="41723" y="5398"/>
                  </a:lnTo>
                  <a:lnTo>
                    <a:pt x="20009" y="20028"/>
                  </a:lnTo>
                  <a:lnTo>
                    <a:pt x="5368" y="41714"/>
                  </a:lnTo>
                  <a:lnTo>
                    <a:pt x="0" y="68279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7" y="409672"/>
                  </a:ln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9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8"/>
                  </a:lnTo>
                  <a:lnTo>
                    <a:pt x="546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6282" y="3999598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6" y="409672"/>
                  </a:move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8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8"/>
                  </a:lnTo>
                  <a:lnTo>
                    <a:pt x="546496" y="0"/>
                  </a:lnTo>
                  <a:lnTo>
                    <a:pt x="548546" y="1062"/>
                  </a:lnTo>
                  <a:lnTo>
                    <a:pt x="70361" y="1062"/>
                  </a:lnTo>
                  <a:lnTo>
                    <a:pt x="20009" y="20028"/>
                  </a:lnTo>
                  <a:lnTo>
                    <a:pt x="0" y="68278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6" y="4096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97969" y="4067877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7" y="0"/>
                  </a:moveTo>
                  <a:lnTo>
                    <a:pt x="548546" y="1061"/>
                  </a:lnTo>
                  <a:lnTo>
                    <a:pt x="70361" y="1061"/>
                  </a:lnTo>
                  <a:lnTo>
                    <a:pt x="68312" y="0"/>
                  </a:lnTo>
                  <a:lnTo>
                    <a:pt x="41723" y="5397"/>
                  </a:lnTo>
                  <a:lnTo>
                    <a:pt x="20009" y="20028"/>
                  </a:lnTo>
                  <a:lnTo>
                    <a:pt x="5368" y="41714"/>
                  </a:lnTo>
                  <a:lnTo>
                    <a:pt x="0" y="68279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7" y="409672"/>
                  </a:ln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9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7"/>
                  </a:lnTo>
                  <a:lnTo>
                    <a:pt x="546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7969" y="4067877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6" y="409672"/>
                  </a:move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8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8"/>
                  </a:lnTo>
                  <a:lnTo>
                    <a:pt x="546496" y="0"/>
                  </a:lnTo>
                  <a:lnTo>
                    <a:pt x="548546" y="1062"/>
                  </a:lnTo>
                  <a:lnTo>
                    <a:pt x="70361" y="1062"/>
                  </a:lnTo>
                  <a:lnTo>
                    <a:pt x="20009" y="20028"/>
                  </a:lnTo>
                  <a:lnTo>
                    <a:pt x="0" y="68278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6" y="4096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331728" y="4420066"/>
            <a:ext cx="818515" cy="521970"/>
            <a:chOff x="5331728" y="4420066"/>
            <a:chExt cx="818515" cy="521970"/>
          </a:xfrm>
        </p:grpSpPr>
        <p:sp>
          <p:nvSpPr>
            <p:cNvPr id="10" name="object 10"/>
            <p:cNvSpPr/>
            <p:nvPr/>
          </p:nvSpPr>
          <p:spPr>
            <a:xfrm>
              <a:off x="5331728" y="4420066"/>
              <a:ext cx="818515" cy="521970"/>
            </a:xfrm>
            <a:custGeom>
              <a:avLst/>
              <a:gdLst/>
              <a:ahLst/>
              <a:cxnLst/>
              <a:rect l="l" t="t" r="r" b="b"/>
              <a:pathLst>
                <a:path w="818514" h="521970">
                  <a:moveTo>
                    <a:pt x="818044" y="0"/>
                  </a:moveTo>
                  <a:lnTo>
                    <a:pt x="0" y="0"/>
                  </a:lnTo>
                  <a:lnTo>
                    <a:pt x="0" y="521734"/>
                  </a:lnTo>
                  <a:lnTo>
                    <a:pt x="818044" y="521734"/>
                  </a:lnTo>
                  <a:lnTo>
                    <a:pt x="8180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1728" y="4420067"/>
              <a:ext cx="818515" cy="65405"/>
            </a:xfrm>
            <a:custGeom>
              <a:avLst/>
              <a:gdLst/>
              <a:ahLst/>
              <a:cxnLst/>
              <a:rect l="l" t="t" r="r" b="b"/>
              <a:pathLst>
                <a:path w="818514" h="65404">
                  <a:moveTo>
                    <a:pt x="818043" y="0"/>
                  </a:moveTo>
                  <a:lnTo>
                    <a:pt x="0" y="0"/>
                  </a:lnTo>
                  <a:lnTo>
                    <a:pt x="69880" y="65176"/>
                  </a:lnTo>
                  <a:lnTo>
                    <a:pt x="748177" y="65176"/>
                  </a:lnTo>
                  <a:lnTo>
                    <a:pt x="818043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1728" y="4420067"/>
              <a:ext cx="70485" cy="521970"/>
            </a:xfrm>
            <a:custGeom>
              <a:avLst/>
              <a:gdLst/>
              <a:ahLst/>
              <a:cxnLst/>
              <a:rect l="l" t="t" r="r" b="b"/>
              <a:pathLst>
                <a:path w="70485" h="521970">
                  <a:moveTo>
                    <a:pt x="0" y="0"/>
                  </a:moveTo>
                  <a:lnTo>
                    <a:pt x="0" y="521733"/>
                  </a:lnTo>
                  <a:lnTo>
                    <a:pt x="69880" y="456558"/>
                  </a:lnTo>
                  <a:lnTo>
                    <a:pt x="69880" y="65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1728" y="4876626"/>
              <a:ext cx="818515" cy="65405"/>
            </a:xfrm>
            <a:custGeom>
              <a:avLst/>
              <a:gdLst/>
              <a:ahLst/>
              <a:cxnLst/>
              <a:rect l="l" t="t" r="r" b="b"/>
              <a:pathLst>
                <a:path w="818514" h="65404">
                  <a:moveTo>
                    <a:pt x="748177" y="0"/>
                  </a:moveTo>
                  <a:lnTo>
                    <a:pt x="69880" y="0"/>
                  </a:lnTo>
                  <a:lnTo>
                    <a:pt x="0" y="65175"/>
                  </a:lnTo>
                  <a:lnTo>
                    <a:pt x="818043" y="65175"/>
                  </a:lnTo>
                  <a:lnTo>
                    <a:pt x="74817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79905" y="4420067"/>
              <a:ext cx="70485" cy="521970"/>
            </a:xfrm>
            <a:custGeom>
              <a:avLst/>
              <a:gdLst/>
              <a:ahLst/>
              <a:cxnLst/>
              <a:rect l="l" t="t" r="r" b="b"/>
              <a:pathLst>
                <a:path w="70485" h="521970">
                  <a:moveTo>
                    <a:pt x="69866" y="0"/>
                  </a:moveTo>
                  <a:lnTo>
                    <a:pt x="0" y="65176"/>
                  </a:lnTo>
                  <a:lnTo>
                    <a:pt x="0" y="456558"/>
                  </a:lnTo>
                  <a:lnTo>
                    <a:pt x="69866" y="521733"/>
                  </a:lnTo>
                  <a:lnTo>
                    <a:pt x="69866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31728" y="4420066"/>
            <a:ext cx="818515" cy="5219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09550" marR="182880" indent="-10795">
              <a:lnSpc>
                <a:spcPct val="113700"/>
              </a:lnSpc>
              <a:spcBef>
                <a:spcPts val="260"/>
              </a:spcBef>
            </a:pPr>
            <a:r>
              <a:rPr sz="1100" b="1" spc="20" dirty="0">
                <a:latin typeface="Arial"/>
                <a:cs typeface="Arial"/>
              </a:rPr>
              <a:t>Apply </a:t>
            </a:r>
            <a:r>
              <a:rPr sz="1100" b="1" spc="-29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M</a:t>
            </a:r>
            <a:r>
              <a:rPr sz="1100" b="1" spc="40" dirty="0">
                <a:latin typeface="Arial"/>
                <a:cs typeface="Arial"/>
              </a:rPr>
              <a:t>od</a:t>
            </a:r>
            <a:r>
              <a:rPr sz="1100" b="1" spc="10" dirty="0">
                <a:latin typeface="Arial"/>
                <a:cs typeface="Arial"/>
              </a:rPr>
              <a:t>el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99267" y="3157644"/>
            <a:ext cx="833119" cy="434340"/>
            <a:chOff x="4399267" y="3157644"/>
            <a:chExt cx="833119" cy="434340"/>
          </a:xfrm>
        </p:grpSpPr>
        <p:sp>
          <p:nvSpPr>
            <p:cNvPr id="17" name="object 17"/>
            <p:cNvSpPr/>
            <p:nvPr/>
          </p:nvSpPr>
          <p:spPr>
            <a:xfrm>
              <a:off x="4400177" y="3158556"/>
              <a:ext cx="831215" cy="432434"/>
            </a:xfrm>
            <a:custGeom>
              <a:avLst/>
              <a:gdLst/>
              <a:ahLst/>
              <a:cxnLst/>
              <a:rect l="l" t="t" r="r" b="b"/>
              <a:pathLst>
                <a:path w="831214" h="432435">
                  <a:moveTo>
                    <a:pt x="22771" y="0"/>
                  </a:moveTo>
                  <a:lnTo>
                    <a:pt x="0" y="45518"/>
                  </a:lnTo>
                  <a:lnTo>
                    <a:pt x="751433" y="386913"/>
                  </a:lnTo>
                  <a:lnTo>
                    <a:pt x="728662" y="432431"/>
                  </a:lnTo>
                  <a:lnTo>
                    <a:pt x="831131" y="398292"/>
                  </a:lnTo>
                  <a:lnTo>
                    <a:pt x="791282" y="295874"/>
                  </a:lnTo>
                  <a:lnTo>
                    <a:pt x="768511" y="341393"/>
                  </a:lnTo>
                  <a:lnTo>
                    <a:pt x="2277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0177" y="3158555"/>
              <a:ext cx="831215" cy="432434"/>
            </a:xfrm>
            <a:custGeom>
              <a:avLst/>
              <a:gdLst/>
              <a:ahLst/>
              <a:cxnLst/>
              <a:rect l="l" t="t" r="r" b="b"/>
              <a:pathLst>
                <a:path w="831214" h="432435">
                  <a:moveTo>
                    <a:pt x="831130" y="398292"/>
                  </a:moveTo>
                  <a:lnTo>
                    <a:pt x="791282" y="295874"/>
                  </a:lnTo>
                  <a:lnTo>
                    <a:pt x="768511" y="341393"/>
                  </a:lnTo>
                  <a:lnTo>
                    <a:pt x="22770" y="0"/>
                  </a:lnTo>
                  <a:lnTo>
                    <a:pt x="0" y="45519"/>
                  </a:lnTo>
                  <a:lnTo>
                    <a:pt x="751433" y="386913"/>
                  </a:lnTo>
                  <a:lnTo>
                    <a:pt x="728662" y="432432"/>
                  </a:lnTo>
                  <a:lnTo>
                    <a:pt x="831130" y="3982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60841" y="5143918"/>
            <a:ext cx="663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alibri"/>
                <a:cs typeface="Calibri"/>
              </a:rPr>
              <a:t>Deduction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31728" y="3453419"/>
            <a:ext cx="818515" cy="521334"/>
            <a:chOff x="5331728" y="3453419"/>
            <a:chExt cx="818515" cy="521334"/>
          </a:xfrm>
        </p:grpSpPr>
        <p:sp>
          <p:nvSpPr>
            <p:cNvPr id="21" name="object 21"/>
            <p:cNvSpPr/>
            <p:nvPr/>
          </p:nvSpPr>
          <p:spPr>
            <a:xfrm>
              <a:off x="5331728" y="3453419"/>
              <a:ext cx="818515" cy="521334"/>
            </a:xfrm>
            <a:custGeom>
              <a:avLst/>
              <a:gdLst/>
              <a:ahLst/>
              <a:cxnLst/>
              <a:rect l="l" t="t" r="r" b="b"/>
              <a:pathLst>
                <a:path w="818514" h="521335">
                  <a:moveTo>
                    <a:pt x="0" y="521222"/>
                  </a:moveTo>
                  <a:lnTo>
                    <a:pt x="818044" y="521222"/>
                  </a:lnTo>
                  <a:lnTo>
                    <a:pt x="818044" y="0"/>
                  </a:lnTo>
                  <a:lnTo>
                    <a:pt x="0" y="0"/>
                  </a:lnTo>
                  <a:lnTo>
                    <a:pt x="0" y="52122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6692" y="3453419"/>
              <a:ext cx="808355" cy="65405"/>
            </a:xfrm>
            <a:custGeom>
              <a:avLst/>
              <a:gdLst/>
              <a:ahLst/>
              <a:cxnLst/>
              <a:rect l="l" t="t" r="r" b="b"/>
              <a:pathLst>
                <a:path w="808354" h="65404">
                  <a:moveTo>
                    <a:pt x="808116" y="0"/>
                  </a:moveTo>
                  <a:lnTo>
                    <a:pt x="0" y="0"/>
                  </a:lnTo>
                  <a:lnTo>
                    <a:pt x="64916" y="65112"/>
                  </a:lnTo>
                  <a:lnTo>
                    <a:pt x="743213" y="65112"/>
                  </a:lnTo>
                  <a:lnTo>
                    <a:pt x="80811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1728" y="3453419"/>
              <a:ext cx="70485" cy="521334"/>
            </a:xfrm>
            <a:custGeom>
              <a:avLst/>
              <a:gdLst/>
              <a:ahLst/>
              <a:cxnLst/>
              <a:rect l="l" t="t" r="r" b="b"/>
              <a:pathLst>
                <a:path w="70485" h="521335">
                  <a:moveTo>
                    <a:pt x="4964" y="0"/>
                  </a:moveTo>
                  <a:lnTo>
                    <a:pt x="0" y="0"/>
                  </a:lnTo>
                  <a:lnTo>
                    <a:pt x="0" y="521222"/>
                  </a:lnTo>
                  <a:lnTo>
                    <a:pt x="69880" y="455940"/>
                  </a:lnTo>
                  <a:lnTo>
                    <a:pt x="69880" y="65112"/>
                  </a:lnTo>
                  <a:lnTo>
                    <a:pt x="496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1728" y="3909359"/>
              <a:ext cx="818515" cy="65405"/>
            </a:xfrm>
            <a:custGeom>
              <a:avLst/>
              <a:gdLst/>
              <a:ahLst/>
              <a:cxnLst/>
              <a:rect l="l" t="t" r="r" b="b"/>
              <a:pathLst>
                <a:path w="818514" h="65404">
                  <a:moveTo>
                    <a:pt x="748177" y="0"/>
                  </a:moveTo>
                  <a:lnTo>
                    <a:pt x="69880" y="0"/>
                  </a:lnTo>
                  <a:lnTo>
                    <a:pt x="0" y="65281"/>
                  </a:lnTo>
                  <a:lnTo>
                    <a:pt x="818043" y="65281"/>
                  </a:lnTo>
                  <a:lnTo>
                    <a:pt x="74817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79905" y="3453419"/>
              <a:ext cx="70485" cy="521334"/>
            </a:xfrm>
            <a:custGeom>
              <a:avLst/>
              <a:gdLst/>
              <a:ahLst/>
              <a:cxnLst/>
              <a:rect l="l" t="t" r="r" b="b"/>
              <a:pathLst>
                <a:path w="70485" h="521335">
                  <a:moveTo>
                    <a:pt x="69866" y="0"/>
                  </a:moveTo>
                  <a:lnTo>
                    <a:pt x="64903" y="0"/>
                  </a:lnTo>
                  <a:lnTo>
                    <a:pt x="0" y="65112"/>
                  </a:lnTo>
                  <a:lnTo>
                    <a:pt x="0" y="455940"/>
                  </a:lnTo>
                  <a:lnTo>
                    <a:pt x="69866" y="521222"/>
                  </a:lnTo>
                  <a:lnTo>
                    <a:pt x="69866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31728" y="3453419"/>
            <a:ext cx="818515" cy="52133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09550" marR="182880" indent="-5715">
              <a:lnSpc>
                <a:spcPct val="116599"/>
              </a:lnSpc>
              <a:spcBef>
                <a:spcPts val="180"/>
              </a:spcBef>
            </a:pPr>
            <a:r>
              <a:rPr sz="1100" b="1" spc="20" dirty="0">
                <a:latin typeface="Arial"/>
                <a:cs typeface="Arial"/>
              </a:rPr>
              <a:t>Learn </a:t>
            </a:r>
            <a:r>
              <a:rPr sz="1100" b="1" spc="-29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M</a:t>
            </a:r>
            <a:r>
              <a:rPr sz="1100" b="1" spc="40" dirty="0">
                <a:latin typeface="Arial"/>
                <a:cs typeface="Arial"/>
              </a:rPr>
              <a:t>od</a:t>
            </a:r>
            <a:r>
              <a:rPr sz="1100" b="1" spc="10" dirty="0">
                <a:latin typeface="Arial"/>
                <a:cs typeface="Arial"/>
              </a:rPr>
              <a:t>el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09538" y="3840432"/>
            <a:ext cx="423545" cy="264160"/>
            <a:chOff x="6209538" y="3840432"/>
            <a:chExt cx="423545" cy="264160"/>
          </a:xfrm>
        </p:grpSpPr>
        <p:sp>
          <p:nvSpPr>
            <p:cNvPr id="28" name="object 28"/>
            <p:cNvSpPr/>
            <p:nvPr/>
          </p:nvSpPr>
          <p:spPr>
            <a:xfrm>
              <a:off x="6210448" y="3841343"/>
              <a:ext cx="421640" cy="262255"/>
            </a:xfrm>
            <a:custGeom>
              <a:avLst/>
              <a:gdLst/>
              <a:ahLst/>
              <a:cxnLst/>
              <a:rect l="l" t="t" r="r" b="b"/>
              <a:pathLst>
                <a:path w="421640" h="262254">
                  <a:moveTo>
                    <a:pt x="22771" y="0"/>
                  </a:moveTo>
                  <a:lnTo>
                    <a:pt x="0" y="45519"/>
                  </a:lnTo>
                  <a:lnTo>
                    <a:pt x="341561" y="216216"/>
                  </a:lnTo>
                  <a:lnTo>
                    <a:pt x="318790" y="261734"/>
                  </a:lnTo>
                  <a:lnTo>
                    <a:pt x="421258" y="227595"/>
                  </a:lnTo>
                  <a:lnTo>
                    <a:pt x="387102" y="125177"/>
                  </a:lnTo>
                  <a:lnTo>
                    <a:pt x="364331" y="170696"/>
                  </a:lnTo>
                  <a:lnTo>
                    <a:pt x="2277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10449" y="3841343"/>
              <a:ext cx="421640" cy="262255"/>
            </a:xfrm>
            <a:custGeom>
              <a:avLst/>
              <a:gdLst/>
              <a:ahLst/>
              <a:cxnLst/>
              <a:rect l="l" t="t" r="r" b="b"/>
              <a:pathLst>
                <a:path w="421640" h="262254">
                  <a:moveTo>
                    <a:pt x="421258" y="227595"/>
                  </a:moveTo>
                  <a:lnTo>
                    <a:pt x="387101" y="125177"/>
                  </a:lnTo>
                  <a:lnTo>
                    <a:pt x="364331" y="170696"/>
                  </a:lnTo>
                  <a:lnTo>
                    <a:pt x="22770" y="0"/>
                  </a:lnTo>
                  <a:lnTo>
                    <a:pt x="0" y="45519"/>
                  </a:lnTo>
                  <a:lnTo>
                    <a:pt x="341560" y="216216"/>
                  </a:lnTo>
                  <a:lnTo>
                    <a:pt x="318789" y="261735"/>
                  </a:lnTo>
                  <a:lnTo>
                    <a:pt x="421258" y="2275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220924" y="4318384"/>
            <a:ext cx="423545" cy="264160"/>
            <a:chOff x="6220924" y="4318384"/>
            <a:chExt cx="423545" cy="264160"/>
          </a:xfrm>
        </p:grpSpPr>
        <p:sp>
          <p:nvSpPr>
            <p:cNvPr id="31" name="object 31"/>
            <p:cNvSpPr/>
            <p:nvPr/>
          </p:nvSpPr>
          <p:spPr>
            <a:xfrm>
              <a:off x="6221834" y="4319294"/>
              <a:ext cx="421640" cy="262255"/>
            </a:xfrm>
            <a:custGeom>
              <a:avLst/>
              <a:gdLst/>
              <a:ahLst/>
              <a:cxnLst/>
              <a:rect l="l" t="t" r="r" b="b"/>
              <a:pathLst>
                <a:path w="421640" h="262254">
                  <a:moveTo>
                    <a:pt x="398487" y="0"/>
                  </a:moveTo>
                  <a:lnTo>
                    <a:pt x="56926" y="170696"/>
                  </a:lnTo>
                  <a:lnTo>
                    <a:pt x="34156" y="125178"/>
                  </a:lnTo>
                  <a:lnTo>
                    <a:pt x="0" y="227596"/>
                  </a:lnTo>
                  <a:lnTo>
                    <a:pt x="102468" y="261735"/>
                  </a:lnTo>
                  <a:lnTo>
                    <a:pt x="79697" y="216216"/>
                  </a:lnTo>
                  <a:lnTo>
                    <a:pt x="421257" y="45519"/>
                  </a:lnTo>
                  <a:lnTo>
                    <a:pt x="398487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21834" y="4319294"/>
              <a:ext cx="421640" cy="262255"/>
            </a:xfrm>
            <a:custGeom>
              <a:avLst/>
              <a:gdLst/>
              <a:ahLst/>
              <a:cxnLst/>
              <a:rect l="l" t="t" r="r" b="b"/>
              <a:pathLst>
                <a:path w="421640" h="262254">
                  <a:moveTo>
                    <a:pt x="0" y="227595"/>
                  </a:moveTo>
                  <a:lnTo>
                    <a:pt x="102468" y="261735"/>
                  </a:lnTo>
                  <a:lnTo>
                    <a:pt x="79697" y="216216"/>
                  </a:lnTo>
                  <a:lnTo>
                    <a:pt x="421258" y="45519"/>
                  </a:lnTo>
                  <a:lnTo>
                    <a:pt x="398487" y="0"/>
                  </a:lnTo>
                  <a:lnTo>
                    <a:pt x="56926" y="170696"/>
                  </a:lnTo>
                  <a:lnTo>
                    <a:pt x="34156" y="125177"/>
                  </a:lnTo>
                  <a:lnTo>
                    <a:pt x="0" y="2275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410652" y="4830474"/>
            <a:ext cx="827405" cy="406400"/>
            <a:chOff x="4410652" y="4830474"/>
            <a:chExt cx="827405" cy="406400"/>
          </a:xfrm>
        </p:grpSpPr>
        <p:sp>
          <p:nvSpPr>
            <p:cNvPr id="34" name="object 34"/>
            <p:cNvSpPr/>
            <p:nvPr/>
          </p:nvSpPr>
          <p:spPr>
            <a:xfrm>
              <a:off x="4411563" y="4831384"/>
              <a:ext cx="825500" cy="404495"/>
            </a:xfrm>
            <a:custGeom>
              <a:avLst/>
              <a:gdLst/>
              <a:ahLst/>
              <a:cxnLst/>
              <a:rect l="l" t="t" r="r" b="b"/>
              <a:pathLst>
                <a:path w="825500" h="404495">
                  <a:moveTo>
                    <a:pt x="808360" y="0"/>
                  </a:moveTo>
                  <a:lnTo>
                    <a:pt x="56926" y="307254"/>
                  </a:lnTo>
                  <a:lnTo>
                    <a:pt x="39848" y="261735"/>
                  </a:lnTo>
                  <a:lnTo>
                    <a:pt x="0" y="364153"/>
                  </a:lnTo>
                  <a:lnTo>
                    <a:pt x="96775" y="403983"/>
                  </a:lnTo>
                  <a:lnTo>
                    <a:pt x="79697" y="358463"/>
                  </a:lnTo>
                  <a:lnTo>
                    <a:pt x="825437" y="45519"/>
                  </a:lnTo>
                  <a:lnTo>
                    <a:pt x="808360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11563" y="4831385"/>
              <a:ext cx="825500" cy="404495"/>
            </a:xfrm>
            <a:custGeom>
              <a:avLst/>
              <a:gdLst/>
              <a:ahLst/>
              <a:cxnLst/>
              <a:rect l="l" t="t" r="r" b="b"/>
              <a:pathLst>
                <a:path w="825500" h="404495">
                  <a:moveTo>
                    <a:pt x="0" y="364153"/>
                  </a:moveTo>
                  <a:lnTo>
                    <a:pt x="96775" y="403982"/>
                  </a:lnTo>
                  <a:lnTo>
                    <a:pt x="79697" y="358463"/>
                  </a:lnTo>
                  <a:lnTo>
                    <a:pt x="825438" y="45519"/>
                  </a:lnTo>
                  <a:lnTo>
                    <a:pt x="808360" y="0"/>
                  </a:lnTo>
                  <a:lnTo>
                    <a:pt x="56926" y="307254"/>
                  </a:lnTo>
                  <a:lnTo>
                    <a:pt x="39848" y="261735"/>
                  </a:lnTo>
                  <a:lnTo>
                    <a:pt x="0" y="3641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822425" y="4157812"/>
            <a:ext cx="419734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430744" y="2402597"/>
          <a:ext cx="1828798" cy="1800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9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65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9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97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81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18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60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81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576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220K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691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333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2436187" y="4202655"/>
            <a:ext cx="1823085" cy="5715"/>
            <a:chOff x="2436187" y="4202655"/>
            <a:chExt cx="1823085" cy="5715"/>
          </a:xfrm>
        </p:grpSpPr>
        <p:sp>
          <p:nvSpPr>
            <p:cNvPr id="39" name="object 39"/>
            <p:cNvSpPr/>
            <p:nvPr/>
          </p:nvSpPr>
          <p:spPr>
            <a:xfrm>
              <a:off x="2436187" y="4202655"/>
              <a:ext cx="220345" cy="5715"/>
            </a:xfrm>
            <a:custGeom>
              <a:avLst/>
              <a:gdLst/>
              <a:ahLst/>
              <a:cxnLst/>
              <a:rect l="l" t="t" r="r" b="b"/>
              <a:pathLst>
                <a:path w="220344" h="5714">
                  <a:moveTo>
                    <a:pt x="220045" y="0"/>
                  </a:moveTo>
                  <a:lnTo>
                    <a:pt x="0" y="0"/>
                  </a:lnTo>
                  <a:lnTo>
                    <a:pt x="0" y="5449"/>
                  </a:lnTo>
                  <a:lnTo>
                    <a:pt x="220045" y="5449"/>
                  </a:lnTo>
                  <a:lnTo>
                    <a:pt x="22004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38281" y="4204751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102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1676" y="4202655"/>
              <a:ext cx="369570" cy="5715"/>
            </a:xfrm>
            <a:custGeom>
              <a:avLst/>
              <a:gdLst/>
              <a:ahLst/>
              <a:cxnLst/>
              <a:rect l="l" t="t" r="r" b="b"/>
              <a:pathLst>
                <a:path w="369569" h="5714">
                  <a:moveTo>
                    <a:pt x="369010" y="0"/>
                  </a:moveTo>
                  <a:lnTo>
                    <a:pt x="0" y="0"/>
                  </a:lnTo>
                  <a:lnTo>
                    <a:pt x="0" y="5449"/>
                  </a:lnTo>
                  <a:lnTo>
                    <a:pt x="369010" y="5449"/>
                  </a:lnTo>
                  <a:lnTo>
                    <a:pt x="369010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3770" y="4204751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68088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36130" y="4202655"/>
              <a:ext cx="471805" cy="5715"/>
            </a:xfrm>
            <a:custGeom>
              <a:avLst/>
              <a:gdLst/>
              <a:ahLst/>
              <a:cxnLst/>
              <a:rect l="l" t="t" r="r" b="b"/>
              <a:pathLst>
                <a:path w="471804" h="5714">
                  <a:moveTo>
                    <a:pt x="471788" y="0"/>
                  </a:moveTo>
                  <a:lnTo>
                    <a:pt x="0" y="0"/>
                  </a:lnTo>
                  <a:lnTo>
                    <a:pt x="0" y="5449"/>
                  </a:lnTo>
                  <a:lnTo>
                    <a:pt x="471788" y="5449"/>
                  </a:lnTo>
                  <a:lnTo>
                    <a:pt x="47178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38223" y="4204751"/>
              <a:ext cx="471170" cy="0"/>
            </a:xfrm>
            <a:custGeom>
              <a:avLst/>
              <a:gdLst/>
              <a:ahLst/>
              <a:cxnLst/>
              <a:rect l="l" t="t" r="r" b="b"/>
              <a:pathLst>
                <a:path w="471170">
                  <a:moveTo>
                    <a:pt x="0" y="0"/>
                  </a:moveTo>
                  <a:lnTo>
                    <a:pt x="470867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13404" y="4202655"/>
              <a:ext cx="403860" cy="5715"/>
            </a:xfrm>
            <a:custGeom>
              <a:avLst/>
              <a:gdLst/>
              <a:ahLst/>
              <a:cxnLst/>
              <a:rect l="l" t="t" r="r" b="b"/>
              <a:pathLst>
                <a:path w="403860" h="5714">
                  <a:moveTo>
                    <a:pt x="403660" y="0"/>
                  </a:moveTo>
                  <a:lnTo>
                    <a:pt x="0" y="0"/>
                  </a:lnTo>
                  <a:lnTo>
                    <a:pt x="0" y="5449"/>
                  </a:lnTo>
                  <a:lnTo>
                    <a:pt x="403660" y="5449"/>
                  </a:lnTo>
                  <a:lnTo>
                    <a:pt x="403660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15497" y="4204751"/>
              <a:ext cx="403225" cy="0"/>
            </a:xfrm>
            <a:custGeom>
              <a:avLst/>
              <a:gdLst/>
              <a:ahLst/>
              <a:cxnLst/>
              <a:rect l="l" t="t" r="r" b="b"/>
              <a:pathLst>
                <a:path w="403225">
                  <a:moveTo>
                    <a:pt x="0" y="0"/>
                  </a:moveTo>
                  <a:lnTo>
                    <a:pt x="402697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22466" y="4202655"/>
              <a:ext cx="335915" cy="5715"/>
            </a:xfrm>
            <a:custGeom>
              <a:avLst/>
              <a:gdLst/>
              <a:ahLst/>
              <a:cxnLst/>
              <a:rect l="l" t="t" r="r" b="b"/>
              <a:pathLst>
                <a:path w="335914" h="5714">
                  <a:moveTo>
                    <a:pt x="335406" y="0"/>
                  </a:moveTo>
                  <a:lnTo>
                    <a:pt x="0" y="0"/>
                  </a:lnTo>
                  <a:lnTo>
                    <a:pt x="0" y="5449"/>
                  </a:lnTo>
                  <a:lnTo>
                    <a:pt x="335406" y="5449"/>
                  </a:lnTo>
                  <a:lnTo>
                    <a:pt x="33540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24559" y="4204751"/>
              <a:ext cx="334645" cy="0"/>
            </a:xfrm>
            <a:custGeom>
              <a:avLst/>
              <a:gdLst/>
              <a:ahLst/>
              <a:cxnLst/>
              <a:rect l="l" t="t" r="r" b="b"/>
              <a:pathLst>
                <a:path w="334645">
                  <a:moveTo>
                    <a:pt x="0" y="0"/>
                  </a:moveTo>
                  <a:lnTo>
                    <a:pt x="334485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07157" y="4193633"/>
            <a:ext cx="33020" cy="3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430744" y="4725814"/>
          <a:ext cx="1828163" cy="983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509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65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789"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33"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110K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24"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238"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67K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2407157" y="5697893"/>
            <a:ext cx="33020" cy="3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06472" y="5758389"/>
            <a:ext cx="5156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alibri"/>
                <a:cs typeface="Calibri"/>
              </a:rPr>
              <a:t>Test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279540" y="2257536"/>
            <a:ext cx="857885" cy="685800"/>
            <a:chOff x="5279540" y="2257536"/>
            <a:chExt cx="857885" cy="685800"/>
          </a:xfrm>
        </p:grpSpPr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0493" y="2258489"/>
              <a:ext cx="855950" cy="6838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280493" y="2258489"/>
              <a:ext cx="855980" cy="683895"/>
            </a:xfrm>
            <a:custGeom>
              <a:avLst/>
              <a:gdLst/>
              <a:ahLst/>
              <a:cxnLst/>
              <a:rect l="l" t="t" r="r" b="b"/>
              <a:pathLst>
                <a:path w="855979" h="683894">
                  <a:moveTo>
                    <a:pt x="785589" y="682787"/>
                  </a:moveTo>
                  <a:lnTo>
                    <a:pt x="812177" y="677433"/>
                  </a:lnTo>
                  <a:lnTo>
                    <a:pt x="833891" y="662825"/>
                  </a:lnTo>
                  <a:lnTo>
                    <a:pt x="848532" y="641148"/>
                  </a:lnTo>
                  <a:lnTo>
                    <a:pt x="853901" y="614584"/>
                  </a:lnTo>
                  <a:lnTo>
                    <a:pt x="855950" y="615571"/>
                  </a:lnTo>
                  <a:lnTo>
                    <a:pt x="855950" y="69340"/>
                  </a:lnTo>
                  <a:lnTo>
                    <a:pt x="853901" y="68278"/>
                  </a:lnTo>
                  <a:lnTo>
                    <a:pt x="848532" y="41714"/>
                  </a:lnTo>
                  <a:lnTo>
                    <a:pt x="833891" y="20028"/>
                  </a:lnTo>
                  <a:lnTo>
                    <a:pt x="812177" y="5398"/>
                  </a:lnTo>
                  <a:lnTo>
                    <a:pt x="785589" y="0"/>
                  </a:lnTo>
                  <a:lnTo>
                    <a:pt x="787638" y="1062"/>
                  </a:lnTo>
                  <a:lnTo>
                    <a:pt x="70361" y="1062"/>
                  </a:lnTo>
                  <a:lnTo>
                    <a:pt x="20009" y="20028"/>
                  </a:lnTo>
                  <a:lnTo>
                    <a:pt x="0" y="68278"/>
                  </a:lnTo>
                  <a:lnTo>
                    <a:pt x="2049" y="69340"/>
                  </a:lnTo>
                  <a:lnTo>
                    <a:pt x="2049" y="615571"/>
                  </a:lnTo>
                  <a:lnTo>
                    <a:pt x="20009" y="662816"/>
                  </a:lnTo>
                  <a:lnTo>
                    <a:pt x="68312" y="682787"/>
                  </a:lnTo>
                  <a:lnTo>
                    <a:pt x="70361" y="683849"/>
                  </a:lnTo>
                  <a:lnTo>
                    <a:pt x="787638" y="683849"/>
                  </a:lnTo>
                  <a:lnTo>
                    <a:pt x="785589" y="68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786269" y="2390007"/>
            <a:ext cx="123380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665" marR="5080" indent="33655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alibri"/>
                <a:cs typeface="Calibri"/>
              </a:rPr>
              <a:t>Learning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Induction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628885" y="2941428"/>
            <a:ext cx="155575" cy="514350"/>
            <a:chOff x="5628885" y="2941428"/>
            <a:chExt cx="155575" cy="514350"/>
          </a:xfrm>
        </p:grpSpPr>
        <p:sp>
          <p:nvSpPr>
            <p:cNvPr id="58" name="object 58"/>
            <p:cNvSpPr/>
            <p:nvPr/>
          </p:nvSpPr>
          <p:spPr>
            <a:xfrm>
              <a:off x="5629795" y="2942339"/>
              <a:ext cx="154305" cy="512445"/>
            </a:xfrm>
            <a:custGeom>
              <a:avLst/>
              <a:gdLst/>
              <a:ahLst/>
              <a:cxnLst/>
              <a:rect l="l" t="t" r="r" b="b"/>
              <a:pathLst>
                <a:path w="154304" h="512445">
                  <a:moveTo>
                    <a:pt x="102468" y="0"/>
                  </a:moveTo>
                  <a:lnTo>
                    <a:pt x="51234" y="0"/>
                  </a:lnTo>
                  <a:lnTo>
                    <a:pt x="51234" y="432431"/>
                  </a:lnTo>
                  <a:lnTo>
                    <a:pt x="0" y="432431"/>
                  </a:lnTo>
                  <a:lnTo>
                    <a:pt x="79697" y="512090"/>
                  </a:lnTo>
                  <a:lnTo>
                    <a:pt x="153703" y="432431"/>
                  </a:lnTo>
                  <a:lnTo>
                    <a:pt x="102468" y="432431"/>
                  </a:lnTo>
                  <a:lnTo>
                    <a:pt x="102468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29796" y="2942339"/>
              <a:ext cx="154305" cy="512445"/>
            </a:xfrm>
            <a:custGeom>
              <a:avLst/>
              <a:gdLst/>
              <a:ahLst/>
              <a:cxnLst/>
              <a:rect l="l" t="t" r="r" b="b"/>
              <a:pathLst>
                <a:path w="154304" h="512445">
                  <a:moveTo>
                    <a:pt x="79697" y="512090"/>
                  </a:moveTo>
                  <a:lnTo>
                    <a:pt x="153702" y="432432"/>
                  </a:lnTo>
                  <a:lnTo>
                    <a:pt x="102468" y="432432"/>
                  </a:lnTo>
                  <a:lnTo>
                    <a:pt x="102468" y="0"/>
                  </a:lnTo>
                  <a:lnTo>
                    <a:pt x="51234" y="0"/>
                  </a:lnTo>
                  <a:lnTo>
                    <a:pt x="51234" y="432432"/>
                  </a:lnTo>
                  <a:lnTo>
                    <a:pt x="0" y="432432"/>
                  </a:lnTo>
                  <a:lnTo>
                    <a:pt x="79697" y="5120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914896" y="4227617"/>
            <a:ext cx="7562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alibri"/>
                <a:cs typeface="Calibri"/>
              </a:rPr>
              <a:t>Training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304165" rIns="0" bIns="0" rtlCol="0">
            <a:spAutoFit/>
          </a:bodyPr>
          <a:lstStyle/>
          <a:p>
            <a:pPr marL="224154" marR="2235835">
              <a:lnSpc>
                <a:spcPts val="3220"/>
              </a:lnSpc>
              <a:spcBef>
                <a:spcPts val="2395"/>
              </a:spcBef>
            </a:pPr>
            <a:r>
              <a:rPr sz="2700" spc="60" dirty="0">
                <a:solidFill>
                  <a:srgbClr val="FFFFFF"/>
                </a:solidFill>
              </a:rPr>
              <a:t>NEAREST</a:t>
            </a:r>
            <a:r>
              <a:rPr sz="2700" spc="-75" dirty="0">
                <a:solidFill>
                  <a:srgbClr val="FFFFFF"/>
                </a:solidFill>
              </a:rPr>
              <a:t> </a:t>
            </a:r>
            <a:r>
              <a:rPr sz="2700" spc="125" dirty="0">
                <a:solidFill>
                  <a:srgbClr val="FFFFFF"/>
                </a:solidFill>
              </a:rPr>
              <a:t>NEIGHBOR</a:t>
            </a:r>
            <a:r>
              <a:rPr sz="2700" spc="-75" dirty="0">
                <a:solidFill>
                  <a:srgbClr val="FFFFFF"/>
                </a:solidFill>
              </a:rPr>
              <a:t> </a:t>
            </a:r>
            <a:r>
              <a:rPr sz="2700" spc="65" dirty="0">
                <a:solidFill>
                  <a:srgbClr val="FFFFFF"/>
                </a:solidFill>
              </a:rPr>
              <a:t>QUERY</a:t>
            </a:r>
            <a:r>
              <a:rPr sz="2700" spc="-75" dirty="0">
                <a:solidFill>
                  <a:srgbClr val="FFFFFF"/>
                </a:solidFill>
              </a:rPr>
              <a:t> </a:t>
            </a:r>
            <a:r>
              <a:rPr sz="2700" spc="150" dirty="0">
                <a:solidFill>
                  <a:srgbClr val="FFFFFF"/>
                </a:solidFill>
              </a:rPr>
              <a:t>IN</a:t>
            </a:r>
            <a:r>
              <a:rPr sz="2700" spc="-65" dirty="0">
                <a:solidFill>
                  <a:srgbClr val="FFFFFF"/>
                </a:solidFill>
              </a:rPr>
              <a:t> </a:t>
            </a:r>
            <a:r>
              <a:rPr sz="2700" spc="120" dirty="0">
                <a:solidFill>
                  <a:srgbClr val="FFFFFF"/>
                </a:solidFill>
              </a:rPr>
              <a:t>HIGH </a:t>
            </a:r>
            <a:r>
              <a:rPr sz="2700" spc="-795" dirty="0">
                <a:solidFill>
                  <a:srgbClr val="FFFFFF"/>
                </a:solidFill>
              </a:rPr>
              <a:t> </a:t>
            </a:r>
            <a:r>
              <a:rPr sz="2700" spc="135" dirty="0">
                <a:solidFill>
                  <a:srgbClr val="FFFFFF"/>
                </a:solidFill>
              </a:rPr>
              <a:t>DIMENSIONS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659932" y="2133854"/>
            <a:ext cx="3873500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9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6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i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14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p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!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300" dirty="0">
                <a:solidFill>
                  <a:srgbClr val="212745"/>
                </a:solidFill>
                <a:latin typeface="Verdana"/>
                <a:cs typeface="Verdana"/>
              </a:rPr>
              <a:t>Im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31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54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8191" y="2949177"/>
            <a:ext cx="3151583" cy="22324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2106" y="3819525"/>
            <a:ext cx="247650" cy="2762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38038" y="4363211"/>
            <a:ext cx="853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 MT"/>
                <a:cs typeface="Arial MT"/>
              </a:rPr>
              <a:t>(f</a:t>
            </a:r>
            <a:r>
              <a:rPr sz="1350" spc="-22" baseline="-12345" dirty="0">
                <a:latin typeface="Arial MT"/>
                <a:cs typeface="Arial MT"/>
              </a:rPr>
              <a:t>1</a:t>
            </a:r>
            <a:r>
              <a:rPr sz="1400" spc="-15" dirty="0">
                <a:latin typeface="Arial MT"/>
                <a:cs typeface="Arial MT"/>
              </a:rPr>
              <a:t>,f</a:t>
            </a:r>
            <a:r>
              <a:rPr sz="1350" spc="-22" baseline="-12345" dirty="0">
                <a:latin typeface="Arial MT"/>
                <a:cs typeface="Arial MT"/>
              </a:rPr>
              <a:t>2</a:t>
            </a:r>
            <a:r>
              <a:rPr sz="1400" spc="-15" dirty="0">
                <a:latin typeface="Arial MT"/>
                <a:cs typeface="Arial MT"/>
              </a:rPr>
              <a:t>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..,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350" spc="-15" baseline="-12345" dirty="0">
                <a:latin typeface="Arial MT"/>
                <a:cs typeface="Arial MT"/>
              </a:rPr>
              <a:t>k</a:t>
            </a:r>
            <a:r>
              <a:rPr sz="1400" spc="-10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14140" y="3877468"/>
            <a:ext cx="435609" cy="160655"/>
            <a:chOff x="2014140" y="3877468"/>
            <a:chExt cx="435609" cy="160655"/>
          </a:xfrm>
        </p:grpSpPr>
        <p:sp>
          <p:nvSpPr>
            <p:cNvPr id="8" name="object 8"/>
            <p:cNvSpPr/>
            <p:nvPr/>
          </p:nvSpPr>
          <p:spPr>
            <a:xfrm>
              <a:off x="2025252" y="3888581"/>
              <a:ext cx="413384" cy="138430"/>
            </a:xfrm>
            <a:custGeom>
              <a:avLst/>
              <a:gdLst/>
              <a:ahLst/>
              <a:cxnLst/>
              <a:rect l="l" t="t" r="r" b="b"/>
              <a:pathLst>
                <a:path w="413385" h="138429">
                  <a:moveTo>
                    <a:pt x="344091" y="0"/>
                  </a:moveTo>
                  <a:lnTo>
                    <a:pt x="344091" y="34527"/>
                  </a:lnTo>
                  <a:lnTo>
                    <a:pt x="0" y="34527"/>
                  </a:lnTo>
                  <a:lnTo>
                    <a:pt x="0" y="103583"/>
                  </a:lnTo>
                  <a:lnTo>
                    <a:pt x="344091" y="103583"/>
                  </a:lnTo>
                  <a:lnTo>
                    <a:pt x="344091" y="138112"/>
                  </a:lnTo>
                  <a:lnTo>
                    <a:pt x="413147" y="69056"/>
                  </a:lnTo>
                  <a:lnTo>
                    <a:pt x="344091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5252" y="3888581"/>
              <a:ext cx="413384" cy="138430"/>
            </a:xfrm>
            <a:custGeom>
              <a:avLst/>
              <a:gdLst/>
              <a:ahLst/>
              <a:cxnLst/>
              <a:rect l="l" t="t" r="r" b="b"/>
              <a:pathLst>
                <a:path w="413385" h="138429">
                  <a:moveTo>
                    <a:pt x="0" y="34528"/>
                  </a:moveTo>
                  <a:lnTo>
                    <a:pt x="344090" y="34528"/>
                  </a:lnTo>
                  <a:lnTo>
                    <a:pt x="344090" y="0"/>
                  </a:lnTo>
                  <a:lnTo>
                    <a:pt x="413147" y="69056"/>
                  </a:lnTo>
                  <a:lnTo>
                    <a:pt x="344090" y="138113"/>
                  </a:lnTo>
                  <a:lnTo>
                    <a:pt x="344090" y="103584"/>
                  </a:lnTo>
                  <a:lnTo>
                    <a:pt x="0" y="103584"/>
                  </a:lnTo>
                  <a:lnTo>
                    <a:pt x="0" y="34528"/>
                  </a:lnTo>
                  <a:close/>
                </a:path>
              </a:pathLst>
            </a:custGeom>
            <a:ln w="22225">
              <a:solidFill>
                <a:srgbClr val="374A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953918" y="3946525"/>
            <a:ext cx="436880" cy="160655"/>
            <a:chOff x="5953918" y="3946525"/>
            <a:chExt cx="436880" cy="160655"/>
          </a:xfrm>
        </p:grpSpPr>
        <p:sp>
          <p:nvSpPr>
            <p:cNvPr id="11" name="object 11"/>
            <p:cNvSpPr/>
            <p:nvPr/>
          </p:nvSpPr>
          <p:spPr>
            <a:xfrm>
              <a:off x="5965031" y="3957637"/>
              <a:ext cx="414655" cy="138430"/>
            </a:xfrm>
            <a:custGeom>
              <a:avLst/>
              <a:gdLst/>
              <a:ahLst/>
              <a:cxnLst/>
              <a:rect l="l" t="t" r="r" b="b"/>
              <a:pathLst>
                <a:path w="414654" h="138429">
                  <a:moveTo>
                    <a:pt x="345281" y="0"/>
                  </a:moveTo>
                  <a:lnTo>
                    <a:pt x="345281" y="34528"/>
                  </a:lnTo>
                  <a:lnTo>
                    <a:pt x="0" y="34528"/>
                  </a:lnTo>
                  <a:lnTo>
                    <a:pt x="0" y="103585"/>
                  </a:lnTo>
                  <a:lnTo>
                    <a:pt x="345281" y="103585"/>
                  </a:lnTo>
                  <a:lnTo>
                    <a:pt x="345281" y="138113"/>
                  </a:lnTo>
                  <a:lnTo>
                    <a:pt x="414337" y="69056"/>
                  </a:lnTo>
                  <a:lnTo>
                    <a:pt x="345281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65031" y="3957637"/>
              <a:ext cx="414655" cy="138430"/>
            </a:xfrm>
            <a:custGeom>
              <a:avLst/>
              <a:gdLst/>
              <a:ahLst/>
              <a:cxnLst/>
              <a:rect l="l" t="t" r="r" b="b"/>
              <a:pathLst>
                <a:path w="414654" h="138429">
                  <a:moveTo>
                    <a:pt x="0" y="34528"/>
                  </a:moveTo>
                  <a:lnTo>
                    <a:pt x="345281" y="34528"/>
                  </a:lnTo>
                  <a:lnTo>
                    <a:pt x="345281" y="0"/>
                  </a:lnTo>
                  <a:lnTo>
                    <a:pt x="414338" y="69056"/>
                  </a:lnTo>
                  <a:lnTo>
                    <a:pt x="345281" y="138113"/>
                  </a:lnTo>
                  <a:lnTo>
                    <a:pt x="345281" y="103585"/>
                  </a:lnTo>
                  <a:lnTo>
                    <a:pt x="0" y="103585"/>
                  </a:lnTo>
                  <a:lnTo>
                    <a:pt x="0" y="34528"/>
                  </a:lnTo>
                  <a:close/>
                </a:path>
              </a:pathLst>
            </a:custGeom>
            <a:ln w="22225">
              <a:solidFill>
                <a:srgbClr val="374A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58108" y="3765804"/>
            <a:ext cx="1456690" cy="659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20"/>
              </a:spcBef>
            </a:pPr>
            <a:r>
              <a:rPr sz="1400" spc="-15" dirty="0">
                <a:latin typeface="Arial MT"/>
                <a:cs typeface="Arial MT"/>
              </a:rPr>
              <a:t>find </a:t>
            </a:r>
            <a:r>
              <a:rPr sz="1400" dirty="0">
                <a:latin typeface="Arial MT"/>
                <a:cs typeface="Arial MT"/>
              </a:rPr>
              <a:t>N </a:t>
            </a:r>
            <a:r>
              <a:rPr sz="1400" spc="-25" dirty="0">
                <a:latin typeface="Arial MT"/>
                <a:cs typeface="Arial MT"/>
              </a:rPr>
              <a:t>closest 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matches </a:t>
            </a:r>
            <a:r>
              <a:rPr sz="1400" spc="-20" dirty="0">
                <a:latin typeface="Arial MT"/>
                <a:cs typeface="Arial MT"/>
              </a:rPr>
              <a:t>(i.e., </a:t>
            </a:r>
            <a:r>
              <a:rPr sz="1400" dirty="0">
                <a:latin typeface="Arial MT"/>
                <a:cs typeface="Arial MT"/>
              </a:rPr>
              <a:t>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nea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es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 ne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ghbo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304165" rIns="0" bIns="0" rtlCol="0">
            <a:spAutoFit/>
          </a:bodyPr>
          <a:lstStyle/>
          <a:p>
            <a:pPr marL="224154" marR="2235835">
              <a:lnSpc>
                <a:spcPts val="3220"/>
              </a:lnSpc>
              <a:spcBef>
                <a:spcPts val="2395"/>
              </a:spcBef>
            </a:pPr>
            <a:r>
              <a:rPr sz="2700" spc="60" dirty="0">
                <a:solidFill>
                  <a:srgbClr val="FFFFFF"/>
                </a:solidFill>
              </a:rPr>
              <a:t>NEAREST</a:t>
            </a:r>
            <a:r>
              <a:rPr sz="2700" spc="-75" dirty="0">
                <a:solidFill>
                  <a:srgbClr val="FFFFFF"/>
                </a:solidFill>
              </a:rPr>
              <a:t> </a:t>
            </a:r>
            <a:r>
              <a:rPr sz="2700" spc="125" dirty="0">
                <a:solidFill>
                  <a:srgbClr val="FFFFFF"/>
                </a:solidFill>
              </a:rPr>
              <a:t>NEIGHBOR</a:t>
            </a:r>
            <a:r>
              <a:rPr sz="2700" spc="-75" dirty="0">
                <a:solidFill>
                  <a:srgbClr val="FFFFFF"/>
                </a:solidFill>
              </a:rPr>
              <a:t> </a:t>
            </a:r>
            <a:r>
              <a:rPr sz="2700" spc="65" dirty="0">
                <a:solidFill>
                  <a:srgbClr val="FFFFFF"/>
                </a:solidFill>
              </a:rPr>
              <a:t>QUERY</a:t>
            </a:r>
            <a:r>
              <a:rPr sz="2700" spc="-75" dirty="0">
                <a:solidFill>
                  <a:srgbClr val="FFFFFF"/>
                </a:solidFill>
              </a:rPr>
              <a:t> </a:t>
            </a:r>
            <a:r>
              <a:rPr sz="2700" spc="150" dirty="0">
                <a:solidFill>
                  <a:srgbClr val="FFFFFF"/>
                </a:solidFill>
              </a:rPr>
              <a:t>IN</a:t>
            </a:r>
            <a:r>
              <a:rPr sz="2700" spc="-65" dirty="0">
                <a:solidFill>
                  <a:srgbClr val="FFFFFF"/>
                </a:solidFill>
              </a:rPr>
              <a:t> </a:t>
            </a:r>
            <a:r>
              <a:rPr sz="2700" spc="120" dirty="0">
                <a:solidFill>
                  <a:srgbClr val="FFFFFF"/>
                </a:solidFill>
              </a:rPr>
              <a:t>HIGH </a:t>
            </a:r>
            <a:r>
              <a:rPr sz="2700" spc="-795" dirty="0">
                <a:solidFill>
                  <a:srgbClr val="FFFFFF"/>
                </a:solidFill>
              </a:rPr>
              <a:t> </a:t>
            </a:r>
            <a:r>
              <a:rPr sz="2700" spc="135" dirty="0">
                <a:solidFill>
                  <a:srgbClr val="FFFFFF"/>
                </a:solidFill>
              </a:rPr>
              <a:t>DIMENSIONS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975645" y="2737611"/>
            <a:ext cx="16929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31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it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0646" y="2687242"/>
            <a:ext cx="1832372" cy="23598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248" y="3344466"/>
            <a:ext cx="450056" cy="6953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93987" y="3583385"/>
            <a:ext cx="412750" cy="296545"/>
            <a:chOff x="2693987" y="3583385"/>
            <a:chExt cx="412750" cy="296545"/>
          </a:xfrm>
        </p:grpSpPr>
        <p:sp>
          <p:nvSpPr>
            <p:cNvPr id="7" name="object 7"/>
            <p:cNvSpPr/>
            <p:nvPr/>
          </p:nvSpPr>
          <p:spPr>
            <a:xfrm>
              <a:off x="2705100" y="3594497"/>
              <a:ext cx="390525" cy="274320"/>
            </a:xfrm>
            <a:custGeom>
              <a:avLst/>
              <a:gdLst/>
              <a:ahLst/>
              <a:cxnLst/>
              <a:rect l="l" t="t" r="r" b="b"/>
              <a:pathLst>
                <a:path w="390525" h="274320">
                  <a:moveTo>
                    <a:pt x="253603" y="0"/>
                  </a:moveTo>
                  <a:lnTo>
                    <a:pt x="253603" y="68461"/>
                  </a:lnTo>
                  <a:lnTo>
                    <a:pt x="0" y="68461"/>
                  </a:lnTo>
                  <a:lnTo>
                    <a:pt x="0" y="205383"/>
                  </a:lnTo>
                  <a:lnTo>
                    <a:pt x="253603" y="205383"/>
                  </a:lnTo>
                  <a:lnTo>
                    <a:pt x="253603" y="273843"/>
                  </a:lnTo>
                  <a:lnTo>
                    <a:pt x="390525" y="136922"/>
                  </a:lnTo>
                  <a:lnTo>
                    <a:pt x="253603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05100" y="3594497"/>
              <a:ext cx="390525" cy="274320"/>
            </a:xfrm>
            <a:custGeom>
              <a:avLst/>
              <a:gdLst/>
              <a:ahLst/>
              <a:cxnLst/>
              <a:rect l="l" t="t" r="r" b="b"/>
              <a:pathLst>
                <a:path w="390525" h="274320">
                  <a:moveTo>
                    <a:pt x="0" y="68461"/>
                  </a:moveTo>
                  <a:lnTo>
                    <a:pt x="253603" y="68461"/>
                  </a:lnTo>
                  <a:lnTo>
                    <a:pt x="253603" y="0"/>
                  </a:lnTo>
                  <a:lnTo>
                    <a:pt x="390525" y="136922"/>
                  </a:lnTo>
                  <a:lnTo>
                    <a:pt x="253603" y="273844"/>
                  </a:lnTo>
                  <a:lnTo>
                    <a:pt x="253603" y="205382"/>
                  </a:lnTo>
                  <a:lnTo>
                    <a:pt x="0" y="205382"/>
                  </a:lnTo>
                  <a:lnTo>
                    <a:pt x="0" y="68461"/>
                  </a:lnTo>
                  <a:close/>
                </a:path>
              </a:pathLst>
            </a:custGeom>
            <a:ln w="22225">
              <a:solidFill>
                <a:srgbClr val="374A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332412" y="3652439"/>
            <a:ext cx="412750" cy="294005"/>
            <a:chOff x="5332412" y="3652439"/>
            <a:chExt cx="412750" cy="294005"/>
          </a:xfrm>
        </p:grpSpPr>
        <p:sp>
          <p:nvSpPr>
            <p:cNvPr id="10" name="object 10"/>
            <p:cNvSpPr/>
            <p:nvPr/>
          </p:nvSpPr>
          <p:spPr>
            <a:xfrm>
              <a:off x="5343525" y="3663552"/>
              <a:ext cx="390525" cy="271780"/>
            </a:xfrm>
            <a:custGeom>
              <a:avLst/>
              <a:gdLst/>
              <a:ahLst/>
              <a:cxnLst/>
              <a:rect l="l" t="t" r="r" b="b"/>
              <a:pathLst>
                <a:path w="390525" h="271779">
                  <a:moveTo>
                    <a:pt x="254793" y="0"/>
                  </a:moveTo>
                  <a:lnTo>
                    <a:pt x="254793" y="67866"/>
                  </a:lnTo>
                  <a:lnTo>
                    <a:pt x="0" y="67866"/>
                  </a:lnTo>
                  <a:lnTo>
                    <a:pt x="0" y="203597"/>
                  </a:lnTo>
                  <a:lnTo>
                    <a:pt x="254793" y="203597"/>
                  </a:lnTo>
                  <a:lnTo>
                    <a:pt x="254793" y="271463"/>
                  </a:lnTo>
                  <a:lnTo>
                    <a:pt x="390525" y="135732"/>
                  </a:lnTo>
                  <a:lnTo>
                    <a:pt x="254793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3525" y="3663552"/>
              <a:ext cx="390525" cy="271780"/>
            </a:xfrm>
            <a:custGeom>
              <a:avLst/>
              <a:gdLst/>
              <a:ahLst/>
              <a:cxnLst/>
              <a:rect l="l" t="t" r="r" b="b"/>
              <a:pathLst>
                <a:path w="390525" h="271779">
                  <a:moveTo>
                    <a:pt x="0" y="67865"/>
                  </a:moveTo>
                  <a:lnTo>
                    <a:pt x="254793" y="67865"/>
                  </a:lnTo>
                  <a:lnTo>
                    <a:pt x="254793" y="0"/>
                  </a:lnTo>
                  <a:lnTo>
                    <a:pt x="390525" y="135731"/>
                  </a:lnTo>
                  <a:lnTo>
                    <a:pt x="254793" y="271463"/>
                  </a:lnTo>
                  <a:lnTo>
                    <a:pt x="254793" y="203597"/>
                  </a:lnTo>
                  <a:lnTo>
                    <a:pt x="0" y="203597"/>
                  </a:lnTo>
                  <a:lnTo>
                    <a:pt x="0" y="67865"/>
                  </a:lnTo>
                  <a:close/>
                </a:path>
              </a:pathLst>
            </a:custGeom>
            <a:ln w="22225">
              <a:solidFill>
                <a:srgbClr val="374A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43760" y="3573779"/>
            <a:ext cx="175006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15" dirty="0">
                <a:latin typeface="Arial MT"/>
                <a:cs typeface="Arial MT"/>
              </a:rPr>
              <a:t>find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closest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match </a:t>
            </a:r>
            <a:r>
              <a:rPr sz="1400" spc="-20" dirty="0">
                <a:latin typeface="Arial MT"/>
                <a:cs typeface="Arial MT"/>
              </a:rPr>
              <a:t> (i.e.,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nearest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neighbor)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43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30" dirty="0">
                <a:solidFill>
                  <a:srgbClr val="FFFFFF"/>
                </a:solidFill>
              </a:rPr>
              <a:t>DIVISION/SPLITTING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-15" dirty="0">
                <a:solidFill>
                  <a:srgbClr val="FFFFFF"/>
                </a:solidFill>
              </a:rPr>
              <a:t>STRATEGIES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263546"/>
            <a:ext cx="4498975" cy="1926589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05435" marR="413384" indent="-305435" algn="r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05435" algn="l"/>
                <a:tab pos="306070" algn="l"/>
              </a:tabLst>
            </a:pPr>
            <a:r>
              <a:rPr sz="1800" spc="3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8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int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6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6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4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  <a:p>
            <a:pPr marL="305435" marR="436880" lvl="1" indent="-305435" algn="r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05435" algn="l"/>
                <a:tab pos="306070" algn="l"/>
              </a:tabLst>
            </a:pP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ss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ne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Arial MT"/>
              <a:cs typeface="Arial MT"/>
            </a:endParaRPr>
          </a:p>
          <a:p>
            <a:pPr marL="382270" indent="-36957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81635" algn="l"/>
                <a:tab pos="382270" algn="l"/>
              </a:tabLst>
            </a:pPr>
            <a:r>
              <a:rPr sz="1800" spc="3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Assumes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all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points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available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ahead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time.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4506874"/>
            <a:ext cx="5182235" cy="7867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82270" indent="-369570">
              <a:lnSpc>
                <a:spcPct val="100000"/>
              </a:lnSpc>
              <a:spcBef>
                <a:spcPts val="12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81635" algn="l"/>
                <a:tab pos="382270" algn="l"/>
              </a:tabLst>
            </a:pP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Divide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perpendicular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axis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with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widest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spread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92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31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x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ht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8540" y="4972303"/>
            <a:ext cx="14916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070C0"/>
                </a:solidFill>
                <a:latin typeface="Arial MT"/>
                <a:cs typeface="Arial MT"/>
              </a:rPr>
              <a:t>…</a:t>
            </a:r>
            <a:r>
              <a:rPr sz="21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21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0070C0"/>
                </a:solidFill>
                <a:latin typeface="Arial MT"/>
                <a:cs typeface="Arial MT"/>
              </a:rPr>
              <a:t>more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45" dirty="0">
                <a:solidFill>
                  <a:srgbClr val="FFFFFF"/>
                </a:solidFill>
              </a:rPr>
              <a:t>READING</a:t>
            </a:r>
            <a:r>
              <a:rPr sz="2800" spc="-90" dirty="0">
                <a:solidFill>
                  <a:srgbClr val="FFFFFF"/>
                </a:solidFill>
              </a:rPr>
              <a:t> </a:t>
            </a:r>
            <a:r>
              <a:rPr sz="2800" spc="25" dirty="0">
                <a:solidFill>
                  <a:srgbClr val="FFFFFF"/>
                </a:solidFill>
              </a:rPr>
              <a:t>MATERIAL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45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002536"/>
            <a:ext cx="7574280" cy="356552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96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18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5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700" spc="-1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70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7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nba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um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endParaRPr sz="1700" dirty="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86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18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Trebuchet MS"/>
                <a:cs typeface="Trebuchet MS"/>
              </a:rPr>
              <a:t>8:</a:t>
            </a:r>
            <a:r>
              <a:rPr sz="17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12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70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7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endParaRPr sz="1700" dirty="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74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18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10:</a:t>
            </a:r>
            <a:r>
              <a:rPr sz="17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254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7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22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254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7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700" dirty="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86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Articles</a:t>
            </a: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212745"/>
                </a:solidFill>
                <a:latin typeface="Trebuchet MS"/>
                <a:cs typeface="Trebuchet MS"/>
              </a:rPr>
              <a:t>KNN:</a:t>
            </a:r>
            <a:endParaRPr sz="1700" dirty="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7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u="sng" spc="-7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https://towardsdatascience.com/k-nearest-neighbor-85bd50ea3e4d</a:t>
            </a:r>
            <a:endParaRPr sz="1500" dirty="0">
              <a:latin typeface="Arial MT"/>
              <a:cs typeface="Arial MT"/>
            </a:endParaRPr>
          </a:p>
          <a:p>
            <a:pPr marL="641985" marR="465455" lvl="1" indent="-306070">
              <a:lnSpc>
                <a:spcPts val="161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u="sng" spc="-6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https://</a:t>
            </a:r>
            <a:r>
              <a:rPr sz="1500" u="sng" spc="-6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  <a:hlinkClick r:id="rId2"/>
              </a:rPr>
              <a:t>www.analyticsvidhya.com/blog/2018/03/introduction-k-neighbours-algorithm- </a:t>
            </a:r>
            <a:r>
              <a:rPr sz="1500" spc="-55" dirty="0">
                <a:solidFill>
                  <a:srgbClr val="56C7AA"/>
                </a:solidFill>
                <a:latin typeface="Arial MT"/>
                <a:cs typeface="Arial MT"/>
              </a:rPr>
              <a:t> </a:t>
            </a:r>
            <a:r>
              <a:rPr sz="1500" u="sng" spc="-5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clustering/</a:t>
            </a:r>
            <a:endParaRPr sz="1500" dirty="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76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Articles</a:t>
            </a: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KD-Trees:</a:t>
            </a:r>
            <a:endParaRPr sz="1700" dirty="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7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u="sng" spc="-6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https://</a:t>
            </a:r>
            <a:r>
              <a:rPr sz="1500" u="sng" spc="-6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  <a:hlinkClick r:id="rId3"/>
              </a:rPr>
              <a:t>www.analyticsvidhya.com/blog/2017/11/information-retrieval-using-kdtree/</a:t>
            </a:r>
            <a:endParaRPr sz="1500" dirty="0">
              <a:latin typeface="Arial MT"/>
              <a:cs typeface="Arial MT"/>
            </a:endParaRPr>
          </a:p>
          <a:p>
            <a:pPr marL="641985" marR="5080" lvl="1" indent="-306070">
              <a:lnSpc>
                <a:spcPts val="161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u="sng" spc="-5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https://ashokharnal.wordpress.com/2015/01/20/a-working-example-of-k-d-tree-formation- </a:t>
            </a:r>
            <a:r>
              <a:rPr sz="1500" spc="-405" dirty="0">
                <a:solidFill>
                  <a:srgbClr val="56C7AA"/>
                </a:solidFill>
                <a:latin typeface="Arial MT"/>
                <a:cs typeface="Arial MT"/>
              </a:rPr>
              <a:t> </a:t>
            </a:r>
            <a:r>
              <a:rPr sz="1500" u="sng" spc="-7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and-k-nearest-neighbor-algorithms/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65" dirty="0">
                <a:solidFill>
                  <a:srgbClr val="FFFFFF"/>
                </a:solidFill>
              </a:rPr>
              <a:t>NEAREST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130" dirty="0">
                <a:solidFill>
                  <a:srgbClr val="FFFFFF"/>
                </a:solidFill>
              </a:rPr>
              <a:t>NEIGHBOR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CLASSIFIER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650740" y="2159507"/>
            <a:ext cx="4135120" cy="3223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505"/>
              </a:spcBef>
              <a:buClr>
                <a:srgbClr val="0C7B9C"/>
              </a:buClr>
              <a:buSzPct val="71428"/>
              <a:buFont typeface="Lucida Sans Unicode"/>
              <a:buChar char="●"/>
              <a:tabLst>
                <a:tab pos="269240" algn="l"/>
                <a:tab pos="269875" algn="l"/>
              </a:tabLst>
            </a:pPr>
            <a:r>
              <a:rPr sz="1400" spc="-70" dirty="0">
                <a:latin typeface="Trebuchet MS"/>
                <a:cs typeface="Trebuchet MS"/>
              </a:rPr>
              <a:t>R</a:t>
            </a:r>
            <a:r>
              <a:rPr sz="1400" spc="-60" dirty="0">
                <a:latin typeface="Trebuchet MS"/>
                <a:cs typeface="Trebuchet MS"/>
              </a:rPr>
              <a:t>e</a:t>
            </a:r>
            <a:r>
              <a:rPr sz="1400" spc="-105" dirty="0">
                <a:latin typeface="Trebuchet MS"/>
                <a:cs typeface="Trebuchet MS"/>
              </a:rPr>
              <a:t>q</a:t>
            </a:r>
            <a:r>
              <a:rPr sz="1400" spc="-90" dirty="0">
                <a:latin typeface="Trebuchet MS"/>
                <a:cs typeface="Trebuchet MS"/>
              </a:rPr>
              <a:t>u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30" dirty="0">
                <a:latin typeface="Trebuchet MS"/>
                <a:cs typeface="Trebuchet MS"/>
              </a:rPr>
              <a:t>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0" dirty="0">
                <a:latin typeface="Trebuchet MS"/>
                <a:cs typeface="Trebuchet MS"/>
              </a:rPr>
              <a:t>h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0" dirty="0">
                <a:latin typeface="Trebuchet MS"/>
                <a:cs typeface="Trebuchet MS"/>
              </a:rPr>
              <a:t>h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135" dirty="0">
                <a:latin typeface="Trebuchet MS"/>
                <a:cs typeface="Trebuchet MS"/>
              </a:rPr>
              <a:t>g</a:t>
            </a:r>
            <a:r>
              <a:rPr sz="1400" spc="-3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409"/>
              </a:spcBef>
              <a:buClr>
                <a:srgbClr val="0C7B9C"/>
              </a:buClr>
              <a:buFont typeface="Arial MT"/>
              <a:buChar char="–"/>
              <a:tabLst>
                <a:tab pos="570230" algn="l"/>
              </a:tabLst>
            </a:pPr>
            <a:r>
              <a:rPr sz="1400" spc="-55" dirty="0">
                <a:latin typeface="Trebuchet MS"/>
                <a:cs typeface="Trebuchet MS"/>
              </a:rPr>
              <a:t>T</a:t>
            </a:r>
            <a:r>
              <a:rPr sz="1400" spc="-45" dirty="0">
                <a:latin typeface="Trebuchet MS"/>
                <a:cs typeface="Trebuchet MS"/>
              </a:rPr>
              <a:t>h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170" dirty="0">
                <a:latin typeface="Trebuchet MS"/>
                <a:cs typeface="Trebuchet MS"/>
              </a:rPr>
              <a:t>f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C3260C"/>
                </a:solidFill>
                <a:latin typeface="Trebuchet MS"/>
                <a:cs typeface="Trebuchet MS"/>
              </a:rPr>
              <a:t>s</a:t>
            </a:r>
            <a:r>
              <a:rPr sz="1400" spc="-80" dirty="0">
                <a:solidFill>
                  <a:srgbClr val="C3260C"/>
                </a:solidFill>
                <a:latin typeface="Trebuchet MS"/>
                <a:cs typeface="Trebuchet MS"/>
              </a:rPr>
              <a:t>t</a:t>
            </a:r>
            <a:r>
              <a:rPr sz="1400" spc="-5" dirty="0">
                <a:solidFill>
                  <a:srgbClr val="C3260C"/>
                </a:solidFill>
                <a:latin typeface="Trebuchet MS"/>
                <a:cs typeface="Trebuchet MS"/>
              </a:rPr>
              <a:t>o</a:t>
            </a:r>
            <a:r>
              <a:rPr sz="1400" spc="-35" dirty="0">
                <a:solidFill>
                  <a:srgbClr val="C3260C"/>
                </a:solidFill>
                <a:latin typeface="Trebuchet MS"/>
                <a:cs typeface="Trebuchet MS"/>
              </a:rPr>
              <a:t>r</a:t>
            </a:r>
            <a:r>
              <a:rPr sz="1400" spc="-120" dirty="0">
                <a:solidFill>
                  <a:srgbClr val="C3260C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C3260C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C3260C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C3260C"/>
                </a:solidFill>
                <a:latin typeface="Trebuchet MS"/>
                <a:cs typeface="Trebuchet MS"/>
              </a:rPr>
              <a:t>r</a:t>
            </a:r>
            <a:r>
              <a:rPr sz="1400" spc="-120" dirty="0">
                <a:solidFill>
                  <a:srgbClr val="C3260C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C3260C"/>
                </a:solidFill>
                <a:latin typeface="Trebuchet MS"/>
                <a:cs typeface="Trebuchet MS"/>
              </a:rPr>
              <a:t>c</a:t>
            </a:r>
            <a:r>
              <a:rPr sz="1400" spc="-5" dirty="0">
                <a:solidFill>
                  <a:srgbClr val="C3260C"/>
                </a:solidFill>
                <a:latin typeface="Trebuchet MS"/>
                <a:cs typeface="Trebuchet MS"/>
              </a:rPr>
              <a:t>o</a:t>
            </a:r>
            <a:r>
              <a:rPr sz="1400" spc="-30" dirty="0">
                <a:solidFill>
                  <a:srgbClr val="C3260C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C3260C"/>
                </a:solidFill>
                <a:latin typeface="Trebuchet MS"/>
                <a:cs typeface="Trebuchet MS"/>
              </a:rPr>
              <a:t>d</a:t>
            </a:r>
            <a:r>
              <a:rPr sz="1400" spc="-30" dirty="0">
                <a:solidFill>
                  <a:srgbClr val="C3260C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570230" marR="327660" lvl="1" indent="-214629">
              <a:lnSpc>
                <a:spcPts val="1610"/>
              </a:lnSpc>
              <a:spcBef>
                <a:spcPts val="545"/>
              </a:spcBef>
              <a:buClr>
                <a:srgbClr val="0C7B9C"/>
              </a:buClr>
              <a:buFont typeface="Arial MT"/>
              <a:buChar char="–"/>
              <a:tabLst>
                <a:tab pos="570230" algn="l"/>
              </a:tabLst>
            </a:pPr>
            <a:r>
              <a:rPr sz="1400" spc="25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1400" spc="20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400" spc="-45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400" spc="-11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400" spc="-165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400" spc="-90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r>
              <a:rPr sz="1400" spc="-110" dirty="0">
                <a:solidFill>
                  <a:srgbClr val="0070C0"/>
                </a:solidFill>
                <a:latin typeface="Trebuchet MS"/>
                <a:cs typeface="Trebuchet MS"/>
              </a:rPr>
              <a:t>c</a:t>
            </a:r>
            <a:r>
              <a:rPr sz="1400" spc="-95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r>
              <a:rPr sz="1400" spc="-12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400" spc="-10" dirty="0">
                <a:solidFill>
                  <a:srgbClr val="0070C0"/>
                </a:solidFill>
                <a:latin typeface="Trebuchet MS"/>
                <a:cs typeface="Trebuchet MS"/>
              </a:rPr>
              <a:t>r</a:t>
            </a:r>
            <a:r>
              <a:rPr sz="1400" spc="-105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400" spc="-80" dirty="0">
                <a:solidFill>
                  <a:srgbClr val="0070C0"/>
                </a:solidFill>
                <a:latin typeface="Trebuchet MS"/>
                <a:cs typeface="Trebuchet MS"/>
              </a:rPr>
              <a:t>c</a:t>
            </a:r>
            <a:r>
              <a:rPr sz="1400" spc="-7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t</a:t>
            </a:r>
            <a:r>
              <a:rPr sz="1400" spc="-40" dirty="0">
                <a:latin typeface="Trebuchet MS"/>
                <a:cs typeface="Trebuchet MS"/>
              </a:rPr>
              <a:t>o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130" dirty="0">
                <a:latin typeface="Trebuchet MS"/>
                <a:cs typeface="Trebuchet MS"/>
              </a:rPr>
              <a:t>m</a:t>
            </a:r>
            <a:r>
              <a:rPr sz="1400" spc="-105" dirty="0">
                <a:latin typeface="Trebuchet MS"/>
                <a:cs typeface="Trebuchet MS"/>
              </a:rPr>
              <a:t>p</a:t>
            </a:r>
            <a:r>
              <a:rPr sz="1400" spc="-90" dirty="0">
                <a:latin typeface="Trebuchet MS"/>
                <a:cs typeface="Trebuchet MS"/>
              </a:rPr>
              <a:t>u</a:t>
            </a:r>
            <a:r>
              <a:rPr sz="1400" spc="-100" dirty="0">
                <a:latin typeface="Trebuchet MS"/>
                <a:cs typeface="Trebuchet MS"/>
              </a:rPr>
              <a:t>t</a:t>
            </a:r>
            <a:r>
              <a:rPr sz="1400" spc="-110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120" dirty="0">
                <a:latin typeface="Trebuchet MS"/>
                <a:cs typeface="Trebuchet MS"/>
              </a:rPr>
              <a:t>t</a:t>
            </a:r>
            <a:r>
              <a:rPr sz="1400" spc="-155" dirty="0">
                <a:latin typeface="Trebuchet MS"/>
                <a:cs typeface="Trebuchet MS"/>
              </a:rPr>
              <a:t>a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b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65" dirty="0">
                <a:latin typeface="Trebuchet MS"/>
                <a:cs typeface="Trebuchet MS"/>
              </a:rPr>
              <a:t>t</a:t>
            </a:r>
            <a:r>
              <a:rPr sz="1400" spc="-145" dirty="0">
                <a:latin typeface="Trebuchet MS"/>
                <a:cs typeface="Trebuchet MS"/>
              </a:rPr>
              <a:t>w</a:t>
            </a:r>
            <a:r>
              <a:rPr sz="1400" spc="-120" dirty="0">
                <a:latin typeface="Trebuchet MS"/>
                <a:cs typeface="Trebuchet MS"/>
              </a:rPr>
              <a:t>ee</a:t>
            </a:r>
            <a:r>
              <a:rPr sz="1400" spc="-50" dirty="0">
                <a:latin typeface="Trebuchet MS"/>
                <a:cs typeface="Trebuchet MS"/>
              </a:rPr>
              <a:t>n  </a:t>
            </a:r>
            <a:r>
              <a:rPr sz="1400" spc="-65" dirty="0">
                <a:latin typeface="Trebuchet MS"/>
                <a:cs typeface="Trebuchet MS"/>
              </a:rPr>
              <a:t>records</a:t>
            </a:r>
            <a:endParaRPr sz="1400">
              <a:latin typeface="Trebuchet MS"/>
              <a:cs typeface="Trebuchet MS"/>
            </a:endParaRPr>
          </a:p>
          <a:p>
            <a:pPr marL="570230" marR="17145" lvl="1" indent="-214629">
              <a:lnSpc>
                <a:spcPts val="1610"/>
              </a:lnSpc>
              <a:spcBef>
                <a:spcPts val="475"/>
              </a:spcBef>
              <a:buClr>
                <a:srgbClr val="0C7B9C"/>
              </a:buClr>
              <a:buFont typeface="Arial MT"/>
              <a:buChar char="–"/>
              <a:tabLst>
                <a:tab pos="570230" algn="l"/>
              </a:tabLst>
            </a:pPr>
            <a:r>
              <a:rPr sz="1400" spc="-65" dirty="0">
                <a:latin typeface="Trebuchet MS"/>
                <a:cs typeface="Trebuchet MS"/>
              </a:rPr>
              <a:t>The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value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of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i="1" spc="-155" dirty="0">
                <a:solidFill>
                  <a:srgbClr val="FF0000"/>
                </a:solidFill>
                <a:latin typeface="Trebuchet MS"/>
                <a:cs typeface="Trebuchet MS"/>
              </a:rPr>
              <a:t>k</a:t>
            </a:r>
            <a:r>
              <a:rPr sz="1400" spc="-155" dirty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1400" spc="-1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1400" spc="-7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0070C0"/>
                </a:solidFill>
                <a:latin typeface="Trebuchet MS"/>
                <a:cs typeface="Trebuchet MS"/>
              </a:rPr>
              <a:t>number</a:t>
            </a:r>
            <a:r>
              <a:rPr sz="1400" spc="-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0070C0"/>
                </a:solidFill>
                <a:latin typeface="Trebuchet MS"/>
                <a:cs typeface="Trebuchet MS"/>
              </a:rPr>
              <a:t>of</a:t>
            </a:r>
            <a:r>
              <a:rPr sz="1400" spc="-5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0070C0"/>
                </a:solidFill>
                <a:latin typeface="Trebuchet MS"/>
                <a:cs typeface="Trebuchet MS"/>
              </a:rPr>
              <a:t>nearest</a:t>
            </a:r>
            <a:r>
              <a:rPr sz="1400" spc="-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0070C0"/>
                </a:solidFill>
                <a:latin typeface="Trebuchet MS"/>
                <a:cs typeface="Trebuchet MS"/>
              </a:rPr>
              <a:t>neighbors</a:t>
            </a:r>
            <a:r>
              <a:rPr sz="1400" spc="-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retrieve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C7B9C"/>
              </a:buClr>
              <a:buFont typeface="Arial MT"/>
              <a:buChar char="–"/>
            </a:pPr>
            <a:endParaRPr sz="2050">
              <a:latin typeface="Trebuchet MS"/>
              <a:cs typeface="Trebuchet MS"/>
            </a:endParaRPr>
          </a:p>
          <a:p>
            <a:pPr marL="269875" indent="-257175">
              <a:lnSpc>
                <a:spcPct val="100000"/>
              </a:lnSpc>
              <a:buClr>
                <a:srgbClr val="0C7B9C"/>
              </a:buClr>
              <a:buSzPct val="71428"/>
              <a:buFont typeface="Lucida Sans Unicode"/>
              <a:buChar char="●"/>
              <a:tabLst>
                <a:tab pos="269240" algn="l"/>
                <a:tab pos="269875" algn="l"/>
              </a:tabLst>
            </a:pPr>
            <a:r>
              <a:rPr sz="1400" spc="-215" dirty="0">
                <a:latin typeface="Trebuchet MS"/>
                <a:cs typeface="Trebuchet MS"/>
              </a:rPr>
              <a:t>T</a:t>
            </a:r>
            <a:r>
              <a:rPr sz="1400" spc="25" dirty="0">
                <a:latin typeface="Trebuchet MS"/>
                <a:cs typeface="Trebuchet MS"/>
              </a:rPr>
              <a:t>o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120" dirty="0">
                <a:latin typeface="Trebuchet MS"/>
                <a:cs typeface="Trebuchet MS"/>
              </a:rPr>
              <a:t>l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45" dirty="0">
                <a:latin typeface="Trebuchet MS"/>
                <a:cs typeface="Trebuchet MS"/>
              </a:rPr>
              <a:t>ss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85" dirty="0">
                <a:latin typeface="Trebuchet MS"/>
                <a:cs typeface="Trebuchet MS"/>
              </a:rPr>
              <a:t>f</a:t>
            </a:r>
            <a:r>
              <a:rPr sz="1400" spc="-80" dirty="0">
                <a:latin typeface="Trebuchet MS"/>
                <a:cs typeface="Trebuchet MS"/>
              </a:rPr>
              <a:t>y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un</a:t>
            </a:r>
            <a:r>
              <a:rPr sz="1400" spc="-60" dirty="0">
                <a:latin typeface="Trebuchet MS"/>
                <a:cs typeface="Trebuchet MS"/>
              </a:rPr>
              <a:t>k</a:t>
            </a:r>
            <a:r>
              <a:rPr sz="1400" spc="-95" dirty="0">
                <a:latin typeface="Trebuchet MS"/>
                <a:cs typeface="Trebuchet MS"/>
              </a:rPr>
              <a:t>n</a:t>
            </a:r>
            <a:r>
              <a:rPr sz="1400" spc="-20" dirty="0">
                <a:latin typeface="Trebuchet MS"/>
                <a:cs typeface="Trebuchet MS"/>
              </a:rPr>
              <a:t>o</a:t>
            </a:r>
            <a:r>
              <a:rPr sz="1400" spc="-70" dirty="0">
                <a:latin typeface="Trebuchet MS"/>
                <a:cs typeface="Trebuchet MS"/>
              </a:rPr>
              <a:t>w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114" dirty="0">
                <a:latin typeface="Trebuchet MS"/>
                <a:cs typeface="Trebuchet MS"/>
              </a:rPr>
              <a:t>e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30" dirty="0">
                <a:latin typeface="Trebuchet MS"/>
                <a:cs typeface="Trebuchet MS"/>
              </a:rPr>
              <a:t>r</a:t>
            </a:r>
            <a:r>
              <a:rPr sz="1400" spc="-100" dirty="0">
                <a:latin typeface="Trebuchet MS"/>
                <a:cs typeface="Trebuchet MS"/>
              </a:rPr>
              <a:t>d</a:t>
            </a:r>
            <a:r>
              <a:rPr sz="1400" spc="-210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612775" indent="-257175">
              <a:lnSpc>
                <a:spcPct val="100000"/>
              </a:lnSpc>
              <a:spcBef>
                <a:spcPts val="405"/>
              </a:spcBef>
              <a:buClr>
                <a:srgbClr val="0C7B9C"/>
              </a:buClr>
              <a:buAutoNum type="arabicPeriod"/>
              <a:tabLst>
                <a:tab pos="612140" algn="l"/>
                <a:tab pos="612775" algn="l"/>
              </a:tabLst>
            </a:pPr>
            <a:r>
              <a:rPr sz="1400" spc="-60" dirty="0">
                <a:solidFill>
                  <a:srgbClr val="C3260C"/>
                </a:solidFill>
                <a:latin typeface="Trebuchet MS"/>
                <a:cs typeface="Trebuchet MS"/>
              </a:rPr>
              <a:t>Compute</a:t>
            </a:r>
            <a:r>
              <a:rPr sz="1400" spc="-70" dirty="0">
                <a:solidFill>
                  <a:srgbClr val="C3260C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C3260C"/>
                </a:solidFill>
                <a:latin typeface="Trebuchet MS"/>
                <a:cs typeface="Trebuchet MS"/>
              </a:rPr>
              <a:t>distance</a:t>
            </a:r>
            <a:r>
              <a:rPr sz="1400" spc="-70" dirty="0">
                <a:solidFill>
                  <a:srgbClr val="C3260C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to</a:t>
            </a:r>
            <a:r>
              <a:rPr sz="1400" spc="-65" dirty="0">
                <a:latin typeface="Trebuchet MS"/>
                <a:cs typeface="Trebuchet MS"/>
              </a:rPr>
              <a:t> other </a:t>
            </a:r>
            <a:r>
              <a:rPr sz="1400" spc="-100" dirty="0">
                <a:latin typeface="Trebuchet MS"/>
                <a:cs typeface="Trebuchet MS"/>
              </a:rPr>
              <a:t>training</a:t>
            </a:r>
            <a:r>
              <a:rPr sz="1400" spc="-65" dirty="0">
                <a:latin typeface="Trebuchet MS"/>
                <a:cs typeface="Trebuchet MS"/>
              </a:rPr>
              <a:t> records</a:t>
            </a:r>
            <a:endParaRPr sz="1400">
              <a:latin typeface="Trebuchet MS"/>
              <a:cs typeface="Trebuchet MS"/>
            </a:endParaRPr>
          </a:p>
          <a:p>
            <a:pPr marL="612775" indent="-257175">
              <a:lnSpc>
                <a:spcPct val="100000"/>
              </a:lnSpc>
              <a:spcBef>
                <a:spcPts val="434"/>
              </a:spcBef>
              <a:buClr>
                <a:srgbClr val="0C7B9C"/>
              </a:buClr>
              <a:buAutoNum type="arabicPeriod"/>
              <a:tabLst>
                <a:tab pos="612140" algn="l"/>
                <a:tab pos="612775" algn="l"/>
              </a:tabLst>
            </a:pPr>
            <a:r>
              <a:rPr sz="1400" spc="-55" dirty="0">
                <a:latin typeface="Trebuchet MS"/>
                <a:cs typeface="Trebuchet MS"/>
              </a:rPr>
              <a:t>I</a:t>
            </a:r>
            <a:r>
              <a:rPr sz="1400" spc="-105" dirty="0">
                <a:latin typeface="Trebuchet MS"/>
                <a:cs typeface="Trebuchet MS"/>
              </a:rPr>
              <a:t>d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95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20" dirty="0">
                <a:latin typeface="Trebuchet MS"/>
                <a:cs typeface="Trebuchet MS"/>
              </a:rPr>
              <a:t>f</a:t>
            </a:r>
            <a:r>
              <a:rPr sz="1400" spc="-140" dirty="0">
                <a:latin typeface="Trebuchet MS"/>
                <a:cs typeface="Trebuchet MS"/>
              </a:rPr>
              <a:t>y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i="1" spc="-65" dirty="0">
                <a:solidFill>
                  <a:srgbClr val="FF0000"/>
                </a:solidFill>
                <a:latin typeface="Trebuchet MS"/>
                <a:cs typeface="Trebuchet MS"/>
              </a:rPr>
              <a:t>k</a:t>
            </a:r>
            <a:r>
              <a:rPr sz="1400" i="1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400" spc="-165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0070C0"/>
                </a:solidFill>
                <a:latin typeface="Trebuchet MS"/>
                <a:cs typeface="Trebuchet MS"/>
              </a:rPr>
              <a:t>r</a:t>
            </a:r>
            <a:r>
              <a:rPr sz="1400" spc="-12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400" spc="-45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400" spc="-9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400" spc="-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0070C0"/>
                </a:solidFill>
                <a:latin typeface="Trebuchet MS"/>
                <a:cs typeface="Trebuchet MS"/>
              </a:rPr>
              <a:t>ei</a:t>
            </a:r>
            <a:r>
              <a:rPr sz="1400" spc="-135" dirty="0">
                <a:solidFill>
                  <a:srgbClr val="0070C0"/>
                </a:solidFill>
                <a:latin typeface="Trebuchet MS"/>
                <a:cs typeface="Trebuchet MS"/>
              </a:rPr>
              <a:t>g</a:t>
            </a:r>
            <a:r>
              <a:rPr sz="1400" spc="-75" dirty="0">
                <a:solidFill>
                  <a:srgbClr val="0070C0"/>
                </a:solidFill>
                <a:latin typeface="Trebuchet MS"/>
                <a:cs typeface="Trebuchet MS"/>
              </a:rPr>
              <a:t>hb</a:t>
            </a:r>
            <a:r>
              <a:rPr sz="1400" spc="-70" dirty="0">
                <a:solidFill>
                  <a:srgbClr val="0070C0"/>
                </a:solidFill>
                <a:latin typeface="Trebuchet MS"/>
                <a:cs typeface="Trebuchet MS"/>
              </a:rPr>
              <a:t>o</a:t>
            </a:r>
            <a:r>
              <a:rPr sz="1400" spc="-10" dirty="0">
                <a:solidFill>
                  <a:srgbClr val="0070C0"/>
                </a:solidFill>
                <a:latin typeface="Trebuchet MS"/>
                <a:cs typeface="Trebuchet MS"/>
              </a:rPr>
              <a:t>r</a:t>
            </a:r>
            <a:r>
              <a:rPr sz="1400" spc="-30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612775" marR="5080" indent="-257175">
              <a:lnSpc>
                <a:spcPct val="95000"/>
              </a:lnSpc>
              <a:spcBef>
                <a:spcPts val="490"/>
              </a:spcBef>
              <a:buClr>
                <a:srgbClr val="0C7B9C"/>
              </a:buClr>
              <a:buAutoNum type="arabicPeriod"/>
              <a:tabLst>
                <a:tab pos="612140" algn="l"/>
                <a:tab pos="612775" algn="l"/>
              </a:tabLst>
            </a:pPr>
            <a:r>
              <a:rPr sz="1400" spc="-35" dirty="0">
                <a:latin typeface="Trebuchet MS"/>
                <a:cs typeface="Trebuchet MS"/>
              </a:rPr>
              <a:t>Use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class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labels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of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nearest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neighbors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to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determine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the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class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label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of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unknown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record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(e.g.,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by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taking 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185" dirty="0">
                <a:solidFill>
                  <a:srgbClr val="C3260C"/>
                </a:solidFill>
                <a:latin typeface="Trebuchet MS"/>
                <a:cs typeface="Trebuchet MS"/>
              </a:rPr>
              <a:t>m</a:t>
            </a:r>
            <a:r>
              <a:rPr sz="1400" spc="-114" dirty="0">
                <a:solidFill>
                  <a:srgbClr val="C3260C"/>
                </a:solidFill>
                <a:latin typeface="Trebuchet MS"/>
                <a:cs typeface="Trebuchet MS"/>
              </a:rPr>
              <a:t>a</a:t>
            </a:r>
            <a:r>
              <a:rPr sz="1400" spc="-220" dirty="0">
                <a:solidFill>
                  <a:srgbClr val="C3260C"/>
                </a:solidFill>
                <a:latin typeface="Trebuchet MS"/>
                <a:cs typeface="Trebuchet MS"/>
              </a:rPr>
              <a:t>j</a:t>
            </a:r>
            <a:r>
              <a:rPr sz="1400" spc="-5" dirty="0">
                <a:solidFill>
                  <a:srgbClr val="C3260C"/>
                </a:solidFill>
                <a:latin typeface="Trebuchet MS"/>
                <a:cs typeface="Trebuchet MS"/>
              </a:rPr>
              <a:t>o</a:t>
            </a:r>
            <a:r>
              <a:rPr sz="1400" spc="-10" dirty="0">
                <a:solidFill>
                  <a:srgbClr val="C3260C"/>
                </a:solidFill>
                <a:latin typeface="Trebuchet MS"/>
                <a:cs typeface="Trebuchet MS"/>
              </a:rPr>
              <a:t>r</a:t>
            </a:r>
            <a:r>
              <a:rPr sz="1400" spc="-105" dirty="0">
                <a:solidFill>
                  <a:srgbClr val="C3260C"/>
                </a:solidFill>
                <a:latin typeface="Trebuchet MS"/>
                <a:cs typeface="Trebuchet MS"/>
              </a:rPr>
              <a:t>i</a:t>
            </a:r>
            <a:r>
              <a:rPr sz="1400" spc="-110" dirty="0">
                <a:solidFill>
                  <a:srgbClr val="C3260C"/>
                </a:solidFill>
                <a:latin typeface="Trebuchet MS"/>
                <a:cs typeface="Trebuchet MS"/>
              </a:rPr>
              <a:t>t</a:t>
            </a:r>
            <a:r>
              <a:rPr sz="1400" spc="-80" dirty="0">
                <a:solidFill>
                  <a:srgbClr val="C3260C"/>
                </a:solidFill>
                <a:latin typeface="Trebuchet MS"/>
                <a:cs typeface="Trebuchet MS"/>
              </a:rPr>
              <a:t>y</a:t>
            </a:r>
            <a:r>
              <a:rPr sz="1400" spc="-75" dirty="0">
                <a:solidFill>
                  <a:srgbClr val="C3260C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C3260C"/>
                </a:solidFill>
                <a:latin typeface="Trebuchet MS"/>
                <a:cs typeface="Trebuchet MS"/>
              </a:rPr>
              <a:t>v</a:t>
            </a:r>
            <a:r>
              <a:rPr sz="1400" spc="-5" dirty="0">
                <a:solidFill>
                  <a:srgbClr val="C3260C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C3260C"/>
                </a:solidFill>
                <a:latin typeface="Trebuchet MS"/>
                <a:cs typeface="Trebuchet MS"/>
              </a:rPr>
              <a:t>t</a:t>
            </a:r>
            <a:r>
              <a:rPr sz="1400" spc="-120" dirty="0">
                <a:solidFill>
                  <a:srgbClr val="C3260C"/>
                </a:solidFill>
                <a:latin typeface="Trebuchet MS"/>
                <a:cs typeface="Trebuchet MS"/>
              </a:rPr>
              <a:t>e</a:t>
            </a:r>
            <a:r>
              <a:rPr sz="1400" spc="-65" dirty="0"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1037" y="2141183"/>
            <a:ext cx="3218180" cy="3234690"/>
            <a:chOff x="1101037" y="2141183"/>
            <a:chExt cx="3218180" cy="3234690"/>
          </a:xfrm>
        </p:grpSpPr>
        <p:sp>
          <p:nvSpPr>
            <p:cNvPr id="5" name="object 5"/>
            <p:cNvSpPr/>
            <p:nvPr/>
          </p:nvSpPr>
          <p:spPr>
            <a:xfrm>
              <a:off x="1101740" y="2319896"/>
              <a:ext cx="3216910" cy="3054985"/>
            </a:xfrm>
            <a:custGeom>
              <a:avLst/>
              <a:gdLst/>
              <a:ahLst/>
              <a:cxnLst/>
              <a:rect l="l" t="t" r="r" b="b"/>
              <a:pathLst>
                <a:path w="3216910" h="3054985">
                  <a:moveTo>
                    <a:pt x="0" y="3054970"/>
                  </a:moveTo>
                  <a:lnTo>
                    <a:pt x="3216571" y="3054970"/>
                  </a:lnTo>
                  <a:lnTo>
                    <a:pt x="3216571" y="0"/>
                  </a:lnTo>
                  <a:lnTo>
                    <a:pt x="0" y="0"/>
                  </a:lnTo>
                  <a:lnTo>
                    <a:pt x="0" y="30549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9137" y="2603282"/>
              <a:ext cx="2725420" cy="2593340"/>
            </a:xfrm>
            <a:custGeom>
              <a:avLst/>
              <a:gdLst/>
              <a:ahLst/>
              <a:cxnLst/>
              <a:rect l="l" t="t" r="r" b="b"/>
              <a:pathLst>
                <a:path w="2725420" h="2593340">
                  <a:moveTo>
                    <a:pt x="625464" y="447022"/>
                  </a:moveTo>
                  <a:lnTo>
                    <a:pt x="446726" y="447022"/>
                  </a:lnTo>
                </a:path>
                <a:path w="2725420" h="2593340">
                  <a:moveTo>
                    <a:pt x="536124" y="536426"/>
                  </a:moveTo>
                  <a:lnTo>
                    <a:pt x="536124" y="357617"/>
                  </a:lnTo>
                </a:path>
                <a:path w="2725420" h="2593340">
                  <a:moveTo>
                    <a:pt x="982821" y="536426"/>
                  </a:moveTo>
                  <a:lnTo>
                    <a:pt x="804142" y="536426"/>
                  </a:lnTo>
                </a:path>
                <a:path w="2725420" h="2593340">
                  <a:moveTo>
                    <a:pt x="893482" y="625830"/>
                  </a:moveTo>
                  <a:lnTo>
                    <a:pt x="893482" y="447022"/>
                  </a:lnTo>
                </a:path>
                <a:path w="2725420" h="2593340">
                  <a:moveTo>
                    <a:pt x="714803" y="804639"/>
                  </a:moveTo>
                  <a:lnTo>
                    <a:pt x="536124" y="804639"/>
                  </a:lnTo>
                </a:path>
                <a:path w="2725420" h="2593340">
                  <a:moveTo>
                    <a:pt x="625464" y="894044"/>
                  </a:moveTo>
                  <a:lnTo>
                    <a:pt x="625464" y="715235"/>
                  </a:lnTo>
                </a:path>
                <a:path w="2725420" h="2593340">
                  <a:moveTo>
                    <a:pt x="1161559" y="89404"/>
                  </a:moveTo>
                  <a:lnTo>
                    <a:pt x="982821" y="89404"/>
                  </a:lnTo>
                </a:path>
                <a:path w="2725420" h="2593340">
                  <a:moveTo>
                    <a:pt x="1072219" y="178808"/>
                  </a:moveTo>
                  <a:lnTo>
                    <a:pt x="1072219" y="0"/>
                  </a:lnTo>
                </a:path>
                <a:path w="2725420" h="2593340">
                  <a:moveTo>
                    <a:pt x="1250898" y="894044"/>
                  </a:moveTo>
                  <a:lnTo>
                    <a:pt x="1072219" y="894044"/>
                  </a:lnTo>
                </a:path>
                <a:path w="2725420" h="2593340">
                  <a:moveTo>
                    <a:pt x="1161559" y="983448"/>
                  </a:moveTo>
                  <a:lnTo>
                    <a:pt x="1161559" y="804639"/>
                  </a:lnTo>
                </a:path>
                <a:path w="2725420" h="2593340">
                  <a:moveTo>
                    <a:pt x="178702" y="2324574"/>
                  </a:moveTo>
                  <a:lnTo>
                    <a:pt x="0" y="2324574"/>
                  </a:lnTo>
                </a:path>
                <a:path w="2725420" h="2593340">
                  <a:moveTo>
                    <a:pt x="89351" y="2413979"/>
                  </a:moveTo>
                  <a:lnTo>
                    <a:pt x="89351" y="2235170"/>
                  </a:lnTo>
                </a:path>
                <a:path w="2725420" h="2593340">
                  <a:moveTo>
                    <a:pt x="804142" y="2324574"/>
                  </a:moveTo>
                  <a:lnTo>
                    <a:pt x="625464" y="2324574"/>
                  </a:lnTo>
                </a:path>
                <a:path w="2725420" h="2593340">
                  <a:moveTo>
                    <a:pt x="714803" y="2413979"/>
                  </a:moveTo>
                  <a:lnTo>
                    <a:pt x="714803" y="2235170"/>
                  </a:lnTo>
                </a:path>
                <a:path w="2725420" h="2593340">
                  <a:moveTo>
                    <a:pt x="536124" y="2503383"/>
                  </a:moveTo>
                  <a:lnTo>
                    <a:pt x="357387" y="2503383"/>
                  </a:lnTo>
                </a:path>
                <a:path w="2725420" h="2593340">
                  <a:moveTo>
                    <a:pt x="446726" y="2592770"/>
                  </a:moveTo>
                  <a:lnTo>
                    <a:pt x="446726" y="2413979"/>
                  </a:lnTo>
                </a:path>
                <a:path w="2725420" h="2593340">
                  <a:moveTo>
                    <a:pt x="446726" y="2101063"/>
                  </a:moveTo>
                  <a:lnTo>
                    <a:pt x="268047" y="2101063"/>
                  </a:lnTo>
                </a:path>
                <a:path w="2725420" h="2593340">
                  <a:moveTo>
                    <a:pt x="357387" y="2190468"/>
                  </a:moveTo>
                  <a:lnTo>
                    <a:pt x="357387" y="2011659"/>
                  </a:lnTo>
                </a:path>
                <a:path w="2725420" h="2593340">
                  <a:moveTo>
                    <a:pt x="2591166" y="2145766"/>
                  </a:moveTo>
                  <a:lnTo>
                    <a:pt x="2412428" y="2145766"/>
                  </a:lnTo>
                </a:path>
                <a:path w="2725420" h="2593340">
                  <a:moveTo>
                    <a:pt x="2501768" y="2235170"/>
                  </a:moveTo>
                  <a:lnTo>
                    <a:pt x="2501768" y="2056361"/>
                  </a:lnTo>
                </a:path>
                <a:path w="2725420" h="2593340">
                  <a:moveTo>
                    <a:pt x="2725146" y="2503383"/>
                  </a:moveTo>
                  <a:lnTo>
                    <a:pt x="2546467" y="2503383"/>
                  </a:lnTo>
                </a:path>
                <a:path w="2725420" h="2593340">
                  <a:moveTo>
                    <a:pt x="2635806" y="2592770"/>
                  </a:moveTo>
                  <a:lnTo>
                    <a:pt x="2635806" y="2413979"/>
                  </a:lnTo>
                </a:path>
                <a:path w="2725420" h="2593340">
                  <a:moveTo>
                    <a:pt x="2323089" y="2413979"/>
                  </a:moveTo>
                  <a:lnTo>
                    <a:pt x="2144410" y="2413979"/>
                  </a:lnTo>
                </a:path>
                <a:path w="2725420" h="2593340">
                  <a:moveTo>
                    <a:pt x="2233749" y="2503383"/>
                  </a:moveTo>
                  <a:lnTo>
                    <a:pt x="2233749" y="2324574"/>
                  </a:lnTo>
                </a:path>
                <a:path w="2725420" h="2593340">
                  <a:moveTo>
                    <a:pt x="2233749" y="1966957"/>
                  </a:moveTo>
                  <a:lnTo>
                    <a:pt x="2055071" y="1966957"/>
                  </a:lnTo>
                </a:path>
                <a:path w="2725420" h="2593340">
                  <a:moveTo>
                    <a:pt x="2144410" y="2056361"/>
                  </a:moveTo>
                  <a:lnTo>
                    <a:pt x="2144410" y="1877552"/>
                  </a:lnTo>
                </a:path>
              </a:pathLst>
            </a:custGeom>
            <a:ln w="1264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0441" y="2558580"/>
              <a:ext cx="2948940" cy="2682240"/>
            </a:xfrm>
            <a:custGeom>
              <a:avLst/>
              <a:gdLst/>
              <a:ahLst/>
              <a:cxnLst/>
              <a:rect l="l" t="t" r="r" b="b"/>
              <a:pathLst>
                <a:path w="2948940" h="2682240">
                  <a:moveTo>
                    <a:pt x="357398" y="1028150"/>
                  </a:moveTo>
                  <a:lnTo>
                    <a:pt x="178696" y="1028150"/>
                  </a:lnTo>
                </a:path>
                <a:path w="2948940" h="2682240">
                  <a:moveTo>
                    <a:pt x="2010389" y="2034010"/>
                  </a:moveTo>
                  <a:lnTo>
                    <a:pt x="1831652" y="2034010"/>
                  </a:lnTo>
                </a:path>
                <a:path w="2948940" h="2682240">
                  <a:moveTo>
                    <a:pt x="2814503" y="1654041"/>
                  </a:moveTo>
                  <a:lnTo>
                    <a:pt x="2635824" y="1654041"/>
                  </a:lnTo>
                </a:path>
                <a:path w="2948940" h="2682240">
                  <a:moveTo>
                    <a:pt x="1585953" y="2592788"/>
                  </a:moveTo>
                  <a:lnTo>
                    <a:pt x="1407275" y="2592788"/>
                  </a:lnTo>
                </a:path>
                <a:path w="2948940" h="2682240">
                  <a:moveTo>
                    <a:pt x="1610148" y="1531080"/>
                  </a:moveTo>
                  <a:lnTo>
                    <a:pt x="1431469" y="1531080"/>
                  </a:lnTo>
                </a:path>
                <a:path w="2948940" h="2682240">
                  <a:moveTo>
                    <a:pt x="2233767" y="581128"/>
                  </a:moveTo>
                  <a:lnTo>
                    <a:pt x="2055030" y="581128"/>
                  </a:lnTo>
                </a:path>
                <a:path w="2948940" h="2682240">
                  <a:moveTo>
                    <a:pt x="759461" y="1475172"/>
                  </a:moveTo>
                  <a:lnTo>
                    <a:pt x="580782" y="1475172"/>
                  </a:lnTo>
                </a:path>
                <a:path w="2948940" h="2682240">
                  <a:moveTo>
                    <a:pt x="1876351" y="89404"/>
                  </a:moveTo>
                  <a:lnTo>
                    <a:pt x="1697672" y="89404"/>
                  </a:lnTo>
                </a:path>
                <a:path w="2948940" h="2682240">
                  <a:moveTo>
                    <a:pt x="178696" y="1832850"/>
                  </a:moveTo>
                  <a:lnTo>
                    <a:pt x="0" y="1832850"/>
                  </a:lnTo>
                </a:path>
                <a:path w="2948940" h="2682240">
                  <a:moveTo>
                    <a:pt x="402045" y="0"/>
                  </a:moveTo>
                  <a:lnTo>
                    <a:pt x="223372" y="0"/>
                  </a:lnTo>
                </a:path>
                <a:path w="2948940" h="2682240">
                  <a:moveTo>
                    <a:pt x="2591125" y="1229310"/>
                  </a:moveTo>
                  <a:lnTo>
                    <a:pt x="2412446" y="1229310"/>
                  </a:lnTo>
                </a:path>
                <a:path w="2948940" h="2682240">
                  <a:moveTo>
                    <a:pt x="1898671" y="1028150"/>
                  </a:moveTo>
                  <a:lnTo>
                    <a:pt x="1719992" y="1028150"/>
                  </a:lnTo>
                </a:path>
                <a:path w="2948940" h="2682240">
                  <a:moveTo>
                    <a:pt x="1161518" y="1922255"/>
                  </a:moveTo>
                  <a:lnTo>
                    <a:pt x="982839" y="1922255"/>
                  </a:lnTo>
                </a:path>
                <a:path w="2948940" h="2682240">
                  <a:moveTo>
                    <a:pt x="201034" y="2101063"/>
                  </a:moveTo>
                  <a:lnTo>
                    <a:pt x="22337" y="2101063"/>
                  </a:lnTo>
                </a:path>
                <a:path w="2948940" h="2682240">
                  <a:moveTo>
                    <a:pt x="2769862" y="134106"/>
                  </a:moveTo>
                  <a:lnTo>
                    <a:pt x="2591125" y="134106"/>
                  </a:lnTo>
                </a:path>
                <a:path w="2948940" h="2682240">
                  <a:moveTo>
                    <a:pt x="1161518" y="1251661"/>
                  </a:moveTo>
                  <a:lnTo>
                    <a:pt x="982839" y="1251661"/>
                  </a:lnTo>
                </a:path>
                <a:path w="2948940" h="2682240">
                  <a:moveTo>
                    <a:pt x="1429595" y="2235170"/>
                  </a:moveTo>
                  <a:lnTo>
                    <a:pt x="1250916" y="2235170"/>
                  </a:lnTo>
                </a:path>
                <a:path w="2948940" h="2682240">
                  <a:moveTo>
                    <a:pt x="1094557" y="2682174"/>
                  </a:moveTo>
                  <a:lnTo>
                    <a:pt x="915820" y="2682174"/>
                  </a:lnTo>
                </a:path>
                <a:path w="2948940" h="2682240">
                  <a:moveTo>
                    <a:pt x="2948541" y="1966957"/>
                  </a:moveTo>
                  <a:lnTo>
                    <a:pt x="2769862" y="1966957"/>
                  </a:lnTo>
                </a:path>
              </a:pathLst>
            </a:custGeom>
            <a:ln w="1826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8797" y="2404399"/>
              <a:ext cx="937894" cy="938530"/>
            </a:xfrm>
            <a:custGeom>
              <a:avLst/>
              <a:gdLst/>
              <a:ahLst/>
              <a:cxnLst/>
              <a:rect l="l" t="t" r="r" b="b"/>
              <a:pathLst>
                <a:path w="937894" h="938529">
                  <a:moveTo>
                    <a:pt x="0" y="469013"/>
                  </a:moveTo>
                  <a:lnTo>
                    <a:pt x="2419" y="421067"/>
                  </a:lnTo>
                  <a:lnTo>
                    <a:pt x="9522" y="374503"/>
                  </a:lnTo>
                  <a:lnTo>
                    <a:pt x="21072" y="329559"/>
                  </a:lnTo>
                  <a:lnTo>
                    <a:pt x="36833" y="286470"/>
                  </a:lnTo>
                  <a:lnTo>
                    <a:pt x="56570" y="245473"/>
                  </a:lnTo>
                  <a:lnTo>
                    <a:pt x="80048" y="206802"/>
                  </a:lnTo>
                  <a:lnTo>
                    <a:pt x="107030" y="170695"/>
                  </a:lnTo>
                  <a:lnTo>
                    <a:pt x="137282" y="137387"/>
                  </a:lnTo>
                  <a:lnTo>
                    <a:pt x="170568" y="107114"/>
                  </a:lnTo>
                  <a:lnTo>
                    <a:pt x="206651" y="80111"/>
                  </a:lnTo>
                  <a:lnTo>
                    <a:pt x="245298" y="56616"/>
                  </a:lnTo>
                  <a:lnTo>
                    <a:pt x="286271" y="36863"/>
                  </a:lnTo>
                  <a:lnTo>
                    <a:pt x="329336" y="21089"/>
                  </a:lnTo>
                  <a:lnTo>
                    <a:pt x="374257" y="9530"/>
                  </a:lnTo>
                  <a:lnTo>
                    <a:pt x="420798" y="2421"/>
                  </a:lnTo>
                  <a:lnTo>
                    <a:pt x="468724" y="0"/>
                  </a:lnTo>
                  <a:lnTo>
                    <a:pt x="516650" y="2421"/>
                  </a:lnTo>
                  <a:lnTo>
                    <a:pt x="563191" y="9530"/>
                  </a:lnTo>
                  <a:lnTo>
                    <a:pt x="608112" y="21089"/>
                  </a:lnTo>
                  <a:lnTo>
                    <a:pt x="651177" y="36863"/>
                  </a:lnTo>
                  <a:lnTo>
                    <a:pt x="692150" y="56616"/>
                  </a:lnTo>
                  <a:lnTo>
                    <a:pt x="730797" y="80111"/>
                  </a:lnTo>
                  <a:lnTo>
                    <a:pt x="766881" y="107114"/>
                  </a:lnTo>
                  <a:lnTo>
                    <a:pt x="800166" y="137387"/>
                  </a:lnTo>
                  <a:lnTo>
                    <a:pt x="830418" y="170695"/>
                  </a:lnTo>
                  <a:lnTo>
                    <a:pt x="857400" y="206802"/>
                  </a:lnTo>
                  <a:lnTo>
                    <a:pt x="880878" y="245473"/>
                  </a:lnTo>
                  <a:lnTo>
                    <a:pt x="900615" y="286470"/>
                  </a:lnTo>
                  <a:lnTo>
                    <a:pt x="916377" y="329559"/>
                  </a:lnTo>
                  <a:lnTo>
                    <a:pt x="927926" y="374503"/>
                  </a:lnTo>
                  <a:lnTo>
                    <a:pt x="935029" y="421067"/>
                  </a:lnTo>
                  <a:lnTo>
                    <a:pt x="937449" y="469013"/>
                  </a:lnTo>
                  <a:lnTo>
                    <a:pt x="935029" y="516970"/>
                  </a:lnTo>
                  <a:lnTo>
                    <a:pt x="927926" y="563540"/>
                  </a:lnTo>
                  <a:lnTo>
                    <a:pt x="916377" y="608489"/>
                  </a:lnTo>
                  <a:lnTo>
                    <a:pt x="900615" y="651581"/>
                  </a:lnTo>
                  <a:lnTo>
                    <a:pt x="880878" y="692580"/>
                  </a:lnTo>
                  <a:lnTo>
                    <a:pt x="857400" y="731250"/>
                  </a:lnTo>
                  <a:lnTo>
                    <a:pt x="830418" y="767356"/>
                  </a:lnTo>
                  <a:lnTo>
                    <a:pt x="800166" y="800662"/>
                  </a:lnTo>
                  <a:lnTo>
                    <a:pt x="766881" y="830932"/>
                  </a:lnTo>
                  <a:lnTo>
                    <a:pt x="730797" y="857931"/>
                  </a:lnTo>
                  <a:lnTo>
                    <a:pt x="692150" y="881423"/>
                  </a:lnTo>
                  <a:lnTo>
                    <a:pt x="651177" y="901172"/>
                  </a:lnTo>
                  <a:lnTo>
                    <a:pt x="608112" y="916942"/>
                  </a:lnTo>
                  <a:lnTo>
                    <a:pt x="563191" y="928499"/>
                  </a:lnTo>
                  <a:lnTo>
                    <a:pt x="516650" y="935606"/>
                  </a:lnTo>
                  <a:lnTo>
                    <a:pt x="468724" y="938027"/>
                  </a:lnTo>
                  <a:lnTo>
                    <a:pt x="420798" y="935606"/>
                  </a:lnTo>
                  <a:lnTo>
                    <a:pt x="374257" y="928499"/>
                  </a:lnTo>
                  <a:lnTo>
                    <a:pt x="329336" y="916942"/>
                  </a:lnTo>
                  <a:lnTo>
                    <a:pt x="286271" y="901172"/>
                  </a:lnTo>
                  <a:lnTo>
                    <a:pt x="245298" y="881423"/>
                  </a:lnTo>
                  <a:lnTo>
                    <a:pt x="206651" y="857931"/>
                  </a:lnTo>
                  <a:lnTo>
                    <a:pt x="170568" y="830932"/>
                  </a:lnTo>
                  <a:lnTo>
                    <a:pt x="137282" y="800662"/>
                  </a:lnTo>
                  <a:lnTo>
                    <a:pt x="107030" y="767356"/>
                  </a:lnTo>
                  <a:lnTo>
                    <a:pt x="80048" y="731250"/>
                  </a:lnTo>
                  <a:lnTo>
                    <a:pt x="56570" y="692580"/>
                  </a:lnTo>
                  <a:lnTo>
                    <a:pt x="36833" y="651581"/>
                  </a:lnTo>
                  <a:lnTo>
                    <a:pt x="21072" y="608489"/>
                  </a:lnTo>
                  <a:lnTo>
                    <a:pt x="9522" y="563540"/>
                  </a:lnTo>
                  <a:lnTo>
                    <a:pt x="2419" y="516970"/>
                  </a:lnTo>
                  <a:lnTo>
                    <a:pt x="0" y="469013"/>
                  </a:lnTo>
                </a:path>
              </a:pathLst>
            </a:custGeom>
            <a:ln w="23879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0287" y="2802334"/>
              <a:ext cx="142061" cy="1421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25084" y="2141879"/>
              <a:ext cx="140970" cy="662940"/>
            </a:xfrm>
            <a:custGeom>
              <a:avLst/>
              <a:gdLst/>
              <a:ahLst/>
              <a:cxnLst/>
              <a:rect l="l" t="t" r="r" b="b"/>
              <a:pathLst>
                <a:path w="140969" h="662939">
                  <a:moveTo>
                    <a:pt x="112303" y="0"/>
                  </a:moveTo>
                  <a:lnTo>
                    <a:pt x="27710" y="618639"/>
                  </a:lnTo>
                  <a:lnTo>
                    <a:pt x="0" y="614805"/>
                  </a:lnTo>
                  <a:lnTo>
                    <a:pt x="36203" y="662564"/>
                  </a:lnTo>
                  <a:lnTo>
                    <a:pt x="83949" y="626310"/>
                  </a:lnTo>
                  <a:lnTo>
                    <a:pt x="56239" y="622534"/>
                  </a:lnTo>
                  <a:lnTo>
                    <a:pt x="140892" y="3954"/>
                  </a:lnTo>
                  <a:lnTo>
                    <a:pt x="112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5084" y="2141878"/>
              <a:ext cx="140970" cy="662940"/>
            </a:xfrm>
            <a:custGeom>
              <a:avLst/>
              <a:gdLst/>
              <a:ahLst/>
              <a:cxnLst/>
              <a:rect l="l" t="t" r="r" b="b"/>
              <a:pathLst>
                <a:path w="140969" h="662939">
                  <a:moveTo>
                    <a:pt x="36204" y="662563"/>
                  </a:moveTo>
                  <a:lnTo>
                    <a:pt x="83949" y="626310"/>
                  </a:lnTo>
                  <a:lnTo>
                    <a:pt x="56239" y="622535"/>
                  </a:lnTo>
                  <a:lnTo>
                    <a:pt x="140892" y="3954"/>
                  </a:lnTo>
                  <a:lnTo>
                    <a:pt x="112304" y="0"/>
                  </a:lnTo>
                  <a:lnTo>
                    <a:pt x="27709" y="618640"/>
                  </a:lnTo>
                  <a:lnTo>
                    <a:pt x="0" y="614805"/>
                  </a:lnTo>
                  <a:lnTo>
                    <a:pt x="36204" y="6625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41967" y="1929630"/>
            <a:ext cx="112141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Unknown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record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379220" marR="5080" indent="-1367155">
              <a:lnSpc>
                <a:spcPts val="3910"/>
              </a:lnSpc>
              <a:spcBef>
                <a:spcPts val="250"/>
              </a:spcBef>
            </a:pPr>
            <a:r>
              <a:rPr spc="170" dirty="0"/>
              <a:t>FINDING</a:t>
            </a:r>
            <a:r>
              <a:rPr spc="-110" dirty="0"/>
              <a:t> </a:t>
            </a:r>
            <a:r>
              <a:rPr spc="75" dirty="0"/>
              <a:t>NEAREST</a:t>
            </a:r>
            <a:r>
              <a:rPr spc="-110" dirty="0"/>
              <a:t> </a:t>
            </a:r>
            <a:r>
              <a:rPr spc="155" dirty="0"/>
              <a:t>NEIGHBOR </a:t>
            </a:r>
            <a:r>
              <a:rPr spc="-980" dirty="0"/>
              <a:t> </a:t>
            </a:r>
            <a:r>
              <a:rPr spc="140" dirty="0"/>
              <a:t>USING</a:t>
            </a:r>
            <a:r>
              <a:rPr spc="-100" dirty="0"/>
              <a:t> </a:t>
            </a:r>
            <a:r>
              <a:rPr spc="65" dirty="0"/>
              <a:t>KD-TREE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65" dirty="0">
                <a:solidFill>
                  <a:srgbClr val="FFFFFF"/>
                </a:solidFill>
              </a:rPr>
              <a:t>NEAREST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130" dirty="0">
                <a:solidFill>
                  <a:srgbClr val="FFFFFF"/>
                </a:solidFill>
              </a:rPr>
              <a:t>NEIGHBOR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105" dirty="0">
                <a:solidFill>
                  <a:srgbClr val="FFFFFF"/>
                </a:solidFill>
              </a:rPr>
              <a:t>SEARCH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34532" y="2467762"/>
            <a:ext cx="5454015" cy="820419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44170" indent="-306070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kd-tree</a:t>
            </a:r>
            <a:r>
              <a:rPr sz="1800" b="1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0000"/>
                </a:solidFill>
                <a:latin typeface="Arial MT"/>
                <a:cs typeface="Arial MT"/>
              </a:rPr>
              <a:t>(k-dimensional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tree)</a:t>
            </a:r>
            <a:endParaRPr sz="1800">
              <a:latin typeface="Arial MT"/>
              <a:cs typeface="Arial MT"/>
            </a:endParaRPr>
          </a:p>
          <a:p>
            <a:pPr marL="668020" lvl="1" indent="-306070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structure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for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answering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nearest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neighbor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queries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0070C0"/>
                </a:solidFill>
                <a:latin typeface="Arial MT"/>
                <a:cs typeface="Arial MT"/>
              </a:rPr>
              <a:t>R</a:t>
            </a:r>
            <a:r>
              <a:rPr sz="1500" spc="-165" baseline="22222" dirty="0">
                <a:solidFill>
                  <a:srgbClr val="0070C0"/>
                </a:solidFill>
                <a:latin typeface="Trebuchet MS"/>
                <a:cs typeface="Trebuchet MS"/>
              </a:rPr>
              <a:t>2</a:t>
            </a:r>
            <a:endParaRPr sz="1500" baseline="22222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3942384"/>
            <a:ext cx="6393180" cy="150368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25" dirty="0">
                <a:solidFill>
                  <a:srgbClr val="212745"/>
                </a:solidFill>
                <a:latin typeface="Trebuchet MS"/>
                <a:cs typeface="Trebuchet MS"/>
              </a:rPr>
              <a:t>kd-tree</a:t>
            </a:r>
            <a:r>
              <a:rPr sz="1800" b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construction</a:t>
            </a:r>
            <a:r>
              <a:rPr sz="1800" b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20" dirty="0">
                <a:solidFill>
                  <a:srgbClr val="212745"/>
                </a:solidFill>
                <a:latin typeface="Trebuchet MS"/>
                <a:cs typeface="Trebuchet MS"/>
              </a:rPr>
              <a:t>algorithm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31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70C0"/>
                </a:solidFill>
                <a:latin typeface="Arial MT"/>
                <a:cs typeface="Arial MT"/>
              </a:rPr>
              <a:t>x</a:t>
            </a:r>
            <a:r>
              <a:rPr sz="15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500" spc="5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3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0070C0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ee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o)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Partition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Arial MT"/>
                <a:cs typeface="Arial MT"/>
              </a:rPr>
              <a:t>space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into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two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with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line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Arial MT"/>
                <a:cs typeface="Arial MT"/>
              </a:rPr>
              <a:t>passing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median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point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Repeat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recursively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two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partitions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long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there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enough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points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6338" y="2282669"/>
            <a:ext cx="3369240" cy="272748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7285" y="2263619"/>
            <a:ext cx="4025265" cy="4500880"/>
            <a:chOff x="147285" y="2263619"/>
            <a:chExt cx="4025265" cy="45008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8421" y="2263619"/>
              <a:ext cx="2993528" cy="27084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285" y="5010151"/>
              <a:ext cx="2473960" cy="1754505"/>
            </a:xfrm>
            <a:custGeom>
              <a:avLst/>
              <a:gdLst/>
              <a:ahLst/>
              <a:cxnLst/>
              <a:rect l="l" t="t" r="r" b="b"/>
              <a:pathLst>
                <a:path w="2473960" h="1754504">
                  <a:moveTo>
                    <a:pt x="2473376" y="0"/>
                  </a:moveTo>
                  <a:lnTo>
                    <a:pt x="0" y="0"/>
                  </a:lnTo>
                  <a:lnTo>
                    <a:pt x="0" y="1754325"/>
                  </a:lnTo>
                  <a:lnTo>
                    <a:pt x="2473376" y="1754325"/>
                  </a:lnTo>
                  <a:lnTo>
                    <a:pt x="2473376" y="0"/>
                  </a:lnTo>
                  <a:close/>
                </a:path>
              </a:pathLst>
            </a:custGeom>
            <a:solidFill>
              <a:srgbClr val="EDF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65" dirty="0">
                <a:solidFill>
                  <a:srgbClr val="FFFFFF"/>
                </a:solidFill>
              </a:rPr>
              <a:t>NEAREST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130" dirty="0">
                <a:solidFill>
                  <a:srgbClr val="FFFFFF"/>
                </a:solidFill>
              </a:rPr>
              <a:t>NEIGHBOR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105" dirty="0">
                <a:solidFill>
                  <a:srgbClr val="FFFFFF"/>
                </a:solidFill>
              </a:rPr>
              <a:t>SEARCH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6569900" y="5153659"/>
            <a:ext cx="215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2-dimensional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kd-trees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04457" y="5811205"/>
            <a:ext cx="4953000" cy="646430"/>
          </a:xfrm>
          <a:custGeom>
            <a:avLst/>
            <a:gdLst/>
            <a:ahLst/>
            <a:cxnLst/>
            <a:rect l="l" t="t" r="r" b="b"/>
            <a:pathLst>
              <a:path w="4953000" h="646429">
                <a:moveTo>
                  <a:pt x="4952999" y="0"/>
                </a:moveTo>
                <a:lnTo>
                  <a:pt x="0" y="0"/>
                </a:lnTo>
                <a:lnTo>
                  <a:pt x="0" y="646331"/>
                </a:lnTo>
                <a:lnTo>
                  <a:pt x="4952999" y="646331"/>
                </a:lnTo>
                <a:lnTo>
                  <a:pt x="49529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95897" y="5830316"/>
            <a:ext cx="473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75" dirty="0">
                <a:latin typeface="Arial MT"/>
                <a:cs typeface="Arial MT"/>
              </a:rPr>
              <a:t>really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important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alternate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between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different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5897" y="6110732"/>
            <a:ext cx="457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20" dirty="0">
                <a:latin typeface="Arial MT"/>
                <a:cs typeface="Arial MT"/>
              </a:rPr>
              <a:t>m</a:t>
            </a:r>
            <a:r>
              <a:rPr sz="1800" spc="-140" dirty="0">
                <a:latin typeface="Arial MT"/>
                <a:cs typeface="Arial MT"/>
              </a:rPr>
              <a:t>e</a:t>
            </a:r>
            <a:r>
              <a:rPr sz="1800" spc="-165" dirty="0">
                <a:latin typeface="Arial MT"/>
                <a:cs typeface="Arial MT"/>
              </a:rPr>
              <a:t>n</a:t>
            </a:r>
            <a:r>
              <a:rPr sz="1800" spc="-16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20" dirty="0">
                <a:latin typeface="Arial MT"/>
                <a:cs typeface="Arial MT"/>
              </a:rPr>
              <a:t>o</a:t>
            </a:r>
            <a:r>
              <a:rPr sz="1800" spc="-155" dirty="0">
                <a:latin typeface="Arial MT"/>
                <a:cs typeface="Arial MT"/>
              </a:rPr>
              <a:t>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</a:t>
            </a:r>
            <a:r>
              <a:rPr sz="1800" spc="-80" dirty="0">
                <a:latin typeface="Arial MT"/>
                <a:cs typeface="Arial MT"/>
              </a:rPr>
              <a:t>h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4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li</a:t>
            </a:r>
            <a:r>
              <a:rPr sz="1800" spc="-12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70" dirty="0">
                <a:latin typeface="Arial MT"/>
                <a:cs typeface="Arial MT"/>
              </a:rPr>
              <a:t>n</a:t>
            </a:r>
            <a:r>
              <a:rPr sz="1800" spc="-180" dirty="0">
                <a:latin typeface="Arial MT"/>
                <a:cs typeface="Arial MT"/>
              </a:rPr>
              <a:t>g</a:t>
            </a:r>
            <a:r>
              <a:rPr sz="1800" spc="-5" dirty="0">
                <a:latin typeface="Arial MT"/>
                <a:cs typeface="Arial MT"/>
              </a:rPr>
              <a:t>/</a:t>
            </a:r>
            <a:r>
              <a:rPr sz="1800" spc="-12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ut</a:t>
            </a:r>
            <a:r>
              <a:rPr sz="1800" spc="9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70" dirty="0">
                <a:latin typeface="Arial MT"/>
                <a:cs typeface="Arial MT"/>
              </a:rPr>
              <a:t>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t</a:t>
            </a:r>
            <a:r>
              <a:rPr sz="1800" spc="-120" dirty="0">
                <a:latin typeface="Arial MT"/>
                <a:cs typeface="Arial MT"/>
              </a:rPr>
              <a:t>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s</a:t>
            </a:r>
            <a:r>
              <a:rPr sz="1800" spc="-140" dirty="0">
                <a:latin typeface="Arial MT"/>
                <a:cs typeface="Arial MT"/>
              </a:rPr>
              <a:t>e</a:t>
            </a:r>
            <a:r>
              <a:rPr sz="1800" spc="-245" dirty="0">
                <a:latin typeface="Arial MT"/>
                <a:cs typeface="Arial MT"/>
              </a:rPr>
              <a:t>a</a:t>
            </a:r>
            <a:r>
              <a:rPr sz="1800" spc="60" dirty="0">
                <a:latin typeface="Arial MT"/>
                <a:cs typeface="Arial MT"/>
              </a:rPr>
              <a:t>r</a:t>
            </a:r>
            <a:r>
              <a:rPr sz="1800" spc="-120" dirty="0">
                <a:latin typeface="Arial MT"/>
                <a:cs typeface="Arial MT"/>
              </a:rPr>
              <a:t>c</a:t>
            </a:r>
            <a:r>
              <a:rPr sz="1800" spc="-105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s</a:t>
            </a:r>
            <a:r>
              <a:rPr sz="1800" spc="-170" dirty="0">
                <a:latin typeface="Arial MT"/>
                <a:cs typeface="Arial MT"/>
              </a:rPr>
              <a:t>p</a:t>
            </a:r>
            <a:r>
              <a:rPr sz="1800" spc="-180" dirty="0">
                <a:latin typeface="Arial MT"/>
                <a:cs typeface="Arial MT"/>
              </a:rPr>
              <a:t>a</a:t>
            </a:r>
            <a:r>
              <a:rPr sz="1800" spc="-120" dirty="0">
                <a:latin typeface="Arial MT"/>
                <a:cs typeface="Arial MT"/>
              </a:rPr>
              <a:t>c</a:t>
            </a:r>
            <a:r>
              <a:rPr sz="1800" spc="-140" dirty="0">
                <a:latin typeface="Arial MT"/>
                <a:cs typeface="Arial MT"/>
              </a:rPr>
              <a:t>e</a:t>
            </a:r>
            <a:r>
              <a:rPr sz="1800" spc="-40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025" y="5031740"/>
            <a:ext cx="2226945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spc="-15" dirty="0">
                <a:latin typeface="Arial MT"/>
                <a:cs typeface="Arial MT"/>
              </a:rPr>
              <a:t>T</a:t>
            </a:r>
            <a:r>
              <a:rPr sz="1800" spc="-120" dirty="0">
                <a:latin typeface="Arial MT"/>
                <a:cs typeface="Arial MT"/>
              </a:rPr>
              <a:t>he 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95" dirty="0">
                <a:latin typeface="Arial MT"/>
                <a:cs typeface="Arial MT"/>
              </a:rPr>
              <a:t>d</a:t>
            </a:r>
            <a:r>
              <a:rPr sz="1800" spc="-140" dirty="0">
                <a:latin typeface="Arial MT"/>
                <a:cs typeface="Arial MT"/>
              </a:rPr>
              <a:t>e</a:t>
            </a:r>
            <a:r>
              <a:rPr sz="1800" spc="-23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210" dirty="0">
                <a:latin typeface="Arial MT"/>
                <a:cs typeface="Arial MT"/>
              </a:rPr>
              <a:t>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t</a:t>
            </a:r>
            <a:r>
              <a:rPr sz="1800" spc="-10" dirty="0">
                <a:latin typeface="Arial MT"/>
                <a:cs typeface="Arial MT"/>
              </a:rPr>
              <a:t>o </a:t>
            </a:r>
            <a:r>
              <a:rPr sz="1800" spc="-220" dirty="0">
                <a:latin typeface="Arial MT"/>
                <a:cs typeface="Arial MT"/>
              </a:rPr>
              <a:t>s</a:t>
            </a:r>
            <a:r>
              <a:rPr sz="1800" spc="-80" dirty="0">
                <a:latin typeface="Arial MT"/>
                <a:cs typeface="Arial MT"/>
              </a:rPr>
              <a:t>p</a:t>
            </a:r>
            <a:r>
              <a:rPr sz="1800" spc="-30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9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t</a:t>
            </a:r>
            <a:r>
              <a:rPr sz="1800" spc="-90" dirty="0">
                <a:latin typeface="Arial MT"/>
                <a:cs typeface="Arial MT"/>
              </a:rPr>
              <a:t>he  </a:t>
            </a:r>
            <a:r>
              <a:rPr sz="1800" spc="-220" dirty="0">
                <a:latin typeface="Arial MT"/>
                <a:cs typeface="Arial MT"/>
              </a:rPr>
              <a:t>s</a:t>
            </a:r>
            <a:r>
              <a:rPr sz="1800" spc="-140" dirty="0">
                <a:latin typeface="Arial MT"/>
                <a:cs typeface="Arial MT"/>
              </a:rPr>
              <a:t>e</a:t>
            </a:r>
            <a:r>
              <a:rPr sz="1800" spc="-245" dirty="0">
                <a:latin typeface="Arial MT"/>
                <a:cs typeface="Arial MT"/>
              </a:rPr>
              <a:t>a</a:t>
            </a:r>
            <a:r>
              <a:rPr sz="1800" spc="60" dirty="0">
                <a:latin typeface="Arial MT"/>
                <a:cs typeface="Arial MT"/>
              </a:rPr>
              <a:t>r</a:t>
            </a:r>
            <a:r>
              <a:rPr sz="1800" spc="-120" dirty="0">
                <a:latin typeface="Arial MT"/>
                <a:cs typeface="Arial MT"/>
              </a:rPr>
              <a:t>c</a:t>
            </a:r>
            <a:r>
              <a:rPr sz="1800" spc="-105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s</a:t>
            </a:r>
            <a:r>
              <a:rPr sz="1800" spc="-170" dirty="0">
                <a:latin typeface="Arial MT"/>
                <a:cs typeface="Arial MT"/>
              </a:rPr>
              <a:t>p</a:t>
            </a:r>
            <a:r>
              <a:rPr sz="1800" spc="-180" dirty="0">
                <a:latin typeface="Arial MT"/>
                <a:cs typeface="Arial MT"/>
              </a:rPr>
              <a:t>a</a:t>
            </a:r>
            <a:r>
              <a:rPr sz="1800" spc="-120" dirty="0">
                <a:latin typeface="Arial MT"/>
                <a:cs typeface="Arial MT"/>
              </a:rPr>
              <a:t>c</a:t>
            </a:r>
            <a:r>
              <a:rPr sz="1800" spc="-14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s</a:t>
            </a:r>
            <a:r>
              <a:rPr sz="1800" spc="-10" dirty="0">
                <a:latin typeface="Arial MT"/>
                <a:cs typeface="Arial MT"/>
              </a:rPr>
              <a:t>o </a:t>
            </a:r>
            <a:r>
              <a:rPr sz="1800" spc="95" dirty="0">
                <a:latin typeface="Arial MT"/>
                <a:cs typeface="Arial MT"/>
              </a:rPr>
              <a:t>t</a:t>
            </a:r>
            <a:r>
              <a:rPr sz="1800" spc="-170" dirty="0">
                <a:latin typeface="Arial MT"/>
                <a:cs typeface="Arial MT"/>
              </a:rPr>
              <a:t>h</a:t>
            </a:r>
            <a:r>
              <a:rPr sz="1800" spc="-180" dirty="0">
                <a:latin typeface="Arial MT"/>
                <a:cs typeface="Arial MT"/>
              </a:rPr>
              <a:t>a</a:t>
            </a:r>
            <a:r>
              <a:rPr sz="1800" spc="9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w</a:t>
            </a:r>
            <a:r>
              <a:rPr sz="1800" spc="-95" dirty="0">
                <a:latin typeface="Arial MT"/>
                <a:cs typeface="Arial MT"/>
              </a:rPr>
              <a:t>e  d</a:t>
            </a:r>
            <a:r>
              <a:rPr sz="1800" spc="-10" dirty="0">
                <a:latin typeface="Arial MT"/>
                <a:cs typeface="Arial MT"/>
              </a:rPr>
              <a:t>o </a:t>
            </a:r>
            <a:r>
              <a:rPr sz="1800" spc="-55" dirty="0">
                <a:latin typeface="Arial MT"/>
                <a:cs typeface="Arial MT"/>
              </a:rPr>
              <a:t>n</a:t>
            </a:r>
            <a:r>
              <a:rPr sz="1800" spc="-65" dirty="0">
                <a:latin typeface="Arial MT"/>
                <a:cs typeface="Arial MT"/>
              </a:rPr>
              <a:t>o</a:t>
            </a:r>
            <a:r>
              <a:rPr sz="1800" spc="9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70" dirty="0">
                <a:latin typeface="Arial MT"/>
                <a:cs typeface="Arial MT"/>
              </a:rPr>
              <a:t>h</a:t>
            </a:r>
            <a:r>
              <a:rPr sz="1800" spc="-240" dirty="0">
                <a:latin typeface="Arial MT"/>
                <a:cs typeface="Arial MT"/>
              </a:rPr>
              <a:t>a</a:t>
            </a:r>
            <a:r>
              <a:rPr sz="1800" spc="-155" dirty="0">
                <a:latin typeface="Arial MT"/>
                <a:cs typeface="Arial MT"/>
              </a:rPr>
              <a:t>v</a:t>
            </a:r>
            <a:r>
              <a:rPr sz="1800" spc="-14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t</a:t>
            </a:r>
            <a:r>
              <a:rPr sz="1800" spc="-10" dirty="0">
                <a:latin typeface="Arial MT"/>
                <a:cs typeface="Arial MT"/>
              </a:rPr>
              <a:t>o </a:t>
            </a:r>
            <a:r>
              <a:rPr sz="1800" spc="-120" dirty="0">
                <a:latin typeface="Arial MT"/>
                <a:cs typeface="Arial MT"/>
              </a:rPr>
              <a:t>v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22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95" dirty="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025" y="6135116"/>
            <a:ext cx="13722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45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find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nearest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neighbors.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932" y="6054344"/>
            <a:ext cx="1373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95" dirty="0">
                <a:solidFill>
                  <a:srgbClr val="5ECCF3"/>
                </a:solidFill>
                <a:latin typeface="Trebuchet MS"/>
                <a:cs typeface="Trebuchet MS"/>
              </a:rPr>
              <a:t>D</a:t>
            </a:r>
            <a:r>
              <a:rPr sz="900" spc="85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900" spc="10" dirty="0">
                <a:solidFill>
                  <a:srgbClr val="5ECCF3"/>
                </a:solidFill>
                <a:latin typeface="Trebuchet MS"/>
                <a:cs typeface="Trebuchet MS"/>
              </a:rPr>
              <a:t>T</a:t>
            </a:r>
            <a:r>
              <a:rPr sz="900" spc="65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900" spc="55" dirty="0">
                <a:solidFill>
                  <a:srgbClr val="5ECCF3"/>
                </a:solidFill>
                <a:latin typeface="Trebuchet MS"/>
                <a:cs typeface="Trebuchet MS"/>
              </a:rPr>
              <a:t>M</a:t>
            </a:r>
            <a:r>
              <a:rPr sz="900" spc="30" dirty="0">
                <a:solidFill>
                  <a:srgbClr val="5ECCF3"/>
                </a:solidFill>
                <a:latin typeface="Trebuchet MS"/>
                <a:cs typeface="Trebuchet MS"/>
              </a:rPr>
              <a:t>I</a:t>
            </a:r>
            <a:r>
              <a:rPr sz="900" spc="65" dirty="0">
                <a:solidFill>
                  <a:srgbClr val="5ECCF3"/>
                </a:solidFill>
                <a:latin typeface="Trebuchet MS"/>
                <a:cs typeface="Trebuchet MS"/>
              </a:rPr>
              <a:t>N</a:t>
            </a:r>
            <a:r>
              <a:rPr sz="900" spc="30" dirty="0">
                <a:solidFill>
                  <a:srgbClr val="5ECCF3"/>
                </a:solidFill>
                <a:latin typeface="Trebuchet MS"/>
                <a:cs typeface="Trebuchet MS"/>
              </a:rPr>
              <a:t>I</a:t>
            </a:r>
            <a:r>
              <a:rPr sz="900" spc="65" dirty="0">
                <a:solidFill>
                  <a:srgbClr val="5ECCF3"/>
                </a:solidFill>
                <a:latin typeface="Trebuchet MS"/>
                <a:cs typeface="Trebuchet MS"/>
              </a:rPr>
              <a:t>N</a:t>
            </a:r>
            <a:r>
              <a:rPr sz="900" spc="55" dirty="0">
                <a:solidFill>
                  <a:srgbClr val="5ECCF3"/>
                </a:solidFill>
                <a:latin typeface="Trebuchet MS"/>
                <a:cs typeface="Trebuchet MS"/>
              </a:rPr>
              <a:t>G</a:t>
            </a: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900" spc="-40" dirty="0">
                <a:solidFill>
                  <a:srgbClr val="5ECCF3"/>
                </a:solidFill>
                <a:latin typeface="Trebuchet MS"/>
                <a:cs typeface="Trebuchet MS"/>
              </a:rPr>
              <a:t>-</a:t>
            </a: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900" spc="-55" dirty="0">
                <a:solidFill>
                  <a:srgbClr val="5ECCF3"/>
                </a:solidFill>
                <a:latin typeface="Trebuchet MS"/>
                <a:cs typeface="Trebuchet MS"/>
              </a:rPr>
              <a:t>F</a:t>
            </a:r>
            <a:r>
              <a:rPr sz="900" spc="60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900" spc="-20" dirty="0">
                <a:solidFill>
                  <a:srgbClr val="5ECCF3"/>
                </a:solidFill>
                <a:latin typeface="Trebuchet MS"/>
                <a:cs typeface="Trebuchet MS"/>
              </a:rPr>
              <a:t>L</a:t>
            </a:r>
            <a:r>
              <a:rPr sz="900" spc="-15" dirty="0">
                <a:solidFill>
                  <a:srgbClr val="5ECCF3"/>
                </a:solidFill>
                <a:latin typeface="Trebuchet MS"/>
                <a:cs typeface="Trebuchet MS"/>
              </a:rPr>
              <a:t>L</a:t>
            </a: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 2022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2140" y="6057391"/>
            <a:ext cx="69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20" dirty="0">
                <a:solidFill>
                  <a:srgbClr val="FFFFFF"/>
                </a:solidFill>
              </a:rPr>
              <a:t>K</a:t>
            </a:r>
            <a:r>
              <a:rPr sz="2800" spc="380" dirty="0">
                <a:solidFill>
                  <a:srgbClr val="FFFFFF"/>
                </a:solidFill>
              </a:rPr>
              <a:t>D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00" dirty="0">
                <a:solidFill>
                  <a:srgbClr val="FFFFFF"/>
                </a:solidFill>
              </a:rPr>
              <a:t>EE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6869" y="3106827"/>
            <a:ext cx="4082327" cy="20786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6442" y="2370835"/>
            <a:ext cx="397891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indent="-256540">
              <a:lnSpc>
                <a:spcPts val="2130"/>
              </a:lnSpc>
              <a:spcBef>
                <a:spcPts val="100"/>
              </a:spcBef>
              <a:buFont typeface="Wingdings"/>
              <a:buChar char=""/>
              <a:tabLst>
                <a:tab pos="256540" algn="l"/>
                <a:tab pos="26987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k-dimensional tree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binary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tree.</a:t>
            </a:r>
            <a:endParaRPr sz="1800">
              <a:latin typeface="Arial MT"/>
              <a:cs typeface="Arial MT"/>
            </a:endParaRPr>
          </a:p>
          <a:p>
            <a:pPr marR="95885" algn="ctr">
              <a:lnSpc>
                <a:spcPts val="1770"/>
              </a:lnSpc>
            </a:pPr>
            <a:r>
              <a:rPr sz="15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Example: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 stored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leaves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20" dirty="0">
                <a:solidFill>
                  <a:srgbClr val="FFFFFF"/>
                </a:solidFill>
              </a:rPr>
              <a:t>K</a:t>
            </a:r>
            <a:r>
              <a:rPr sz="2800" spc="380" dirty="0">
                <a:solidFill>
                  <a:srgbClr val="FFFFFF"/>
                </a:solidFill>
              </a:rPr>
              <a:t>D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00" dirty="0">
                <a:solidFill>
                  <a:srgbClr val="FFFFFF"/>
                </a:solidFill>
              </a:rPr>
              <a:t>EE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135" dirty="0">
                <a:solidFill>
                  <a:srgbClr val="FFFFFF"/>
                </a:solidFill>
              </a:rPr>
              <a:t>(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420" dirty="0">
                <a:solidFill>
                  <a:srgbClr val="FFFFFF"/>
                </a:solidFill>
              </a:rPr>
              <a:t>’</a:t>
            </a:r>
            <a:r>
              <a:rPr sz="2800" spc="125" dirty="0">
                <a:solidFill>
                  <a:srgbClr val="FFFFFF"/>
                </a:solidFill>
              </a:rPr>
              <a:t>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3565" y="2270252"/>
            <a:ext cx="5664835" cy="11137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2900">
              <a:lnSpc>
                <a:spcPts val="2090"/>
              </a:lnSpc>
              <a:spcBef>
                <a:spcPts val="2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Every node (except leaves) represents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hyperplane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divides the space into two parts.</a:t>
            </a:r>
            <a:endParaRPr sz="1800">
              <a:latin typeface="Arial MT"/>
              <a:cs typeface="Arial MT"/>
            </a:endParaRPr>
          </a:p>
          <a:p>
            <a:pPr marL="355600" marR="106680" indent="-342900">
              <a:lnSpc>
                <a:spcPts val="211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Points to the left (right)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this hyperplane represent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left (right)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sub-tree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 </a:t>
            </a:r>
            <a:r>
              <a:rPr sz="1800" spc="-5" dirty="0">
                <a:latin typeface="Arial MT"/>
                <a:cs typeface="Arial MT"/>
              </a:rPr>
              <a:t>nod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0782" y="3118422"/>
            <a:ext cx="1905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 MT"/>
                <a:cs typeface="Arial MT"/>
              </a:rPr>
              <a:t>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7178" y="3232814"/>
            <a:ext cx="3064712" cy="197383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68170" y="4153757"/>
            <a:ext cx="327025" cy="307975"/>
            <a:chOff x="1868170" y="4153757"/>
            <a:chExt cx="327025" cy="3079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170" y="4153757"/>
              <a:ext cx="98425" cy="793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93582" y="4279169"/>
              <a:ext cx="76200" cy="57150"/>
            </a:xfrm>
            <a:custGeom>
              <a:avLst/>
              <a:gdLst/>
              <a:ahLst/>
              <a:cxnLst/>
              <a:rect l="l" t="t" r="r" b="b"/>
              <a:pathLst>
                <a:path w="76200" h="57150">
                  <a:moveTo>
                    <a:pt x="38100" y="0"/>
                  </a:moveTo>
                  <a:lnTo>
                    <a:pt x="23270" y="2245"/>
                  </a:lnTo>
                  <a:lnTo>
                    <a:pt x="11159" y="8369"/>
                  </a:lnTo>
                  <a:lnTo>
                    <a:pt x="2994" y="17452"/>
                  </a:lnTo>
                  <a:lnTo>
                    <a:pt x="0" y="28575"/>
                  </a:lnTo>
                  <a:lnTo>
                    <a:pt x="2994" y="39697"/>
                  </a:lnTo>
                  <a:lnTo>
                    <a:pt x="11159" y="48780"/>
                  </a:lnTo>
                  <a:lnTo>
                    <a:pt x="23270" y="54904"/>
                  </a:lnTo>
                  <a:lnTo>
                    <a:pt x="38100" y="57150"/>
                  </a:lnTo>
                  <a:lnTo>
                    <a:pt x="52930" y="54904"/>
                  </a:lnTo>
                  <a:lnTo>
                    <a:pt x="65040" y="48780"/>
                  </a:lnTo>
                  <a:lnTo>
                    <a:pt x="73205" y="39697"/>
                  </a:lnTo>
                  <a:lnTo>
                    <a:pt x="76200" y="28575"/>
                  </a:lnTo>
                  <a:lnTo>
                    <a:pt x="73205" y="17452"/>
                  </a:lnTo>
                  <a:lnTo>
                    <a:pt x="65040" y="8369"/>
                  </a:lnTo>
                  <a:lnTo>
                    <a:pt x="52930" y="224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3582" y="4279169"/>
              <a:ext cx="76200" cy="57150"/>
            </a:xfrm>
            <a:custGeom>
              <a:avLst/>
              <a:gdLst/>
              <a:ahLst/>
              <a:cxnLst/>
              <a:rect l="l" t="t" r="r" b="b"/>
              <a:pathLst>
                <a:path w="76200" h="57150">
                  <a:moveTo>
                    <a:pt x="0" y="28575"/>
                  </a:moveTo>
                  <a:lnTo>
                    <a:pt x="2994" y="17452"/>
                  </a:lnTo>
                  <a:lnTo>
                    <a:pt x="11159" y="8369"/>
                  </a:lnTo>
                  <a:lnTo>
                    <a:pt x="23269" y="2245"/>
                  </a:lnTo>
                  <a:lnTo>
                    <a:pt x="38100" y="0"/>
                  </a:lnTo>
                  <a:lnTo>
                    <a:pt x="52930" y="2245"/>
                  </a:lnTo>
                  <a:lnTo>
                    <a:pt x="65040" y="8369"/>
                  </a:lnTo>
                  <a:lnTo>
                    <a:pt x="73205" y="17452"/>
                  </a:lnTo>
                  <a:lnTo>
                    <a:pt x="76200" y="28575"/>
                  </a:lnTo>
                  <a:lnTo>
                    <a:pt x="73205" y="39697"/>
                  </a:lnTo>
                  <a:lnTo>
                    <a:pt x="65040" y="48780"/>
                  </a:lnTo>
                  <a:lnTo>
                    <a:pt x="52930" y="54904"/>
                  </a:lnTo>
                  <a:lnTo>
                    <a:pt x="38100" y="57150"/>
                  </a:lnTo>
                  <a:lnTo>
                    <a:pt x="23269" y="54904"/>
                  </a:lnTo>
                  <a:lnTo>
                    <a:pt x="11159" y="48780"/>
                  </a:lnTo>
                  <a:lnTo>
                    <a:pt x="2994" y="39697"/>
                  </a:lnTo>
                  <a:lnTo>
                    <a:pt x="0" y="28575"/>
                  </a:lnTo>
                  <a:close/>
                </a:path>
              </a:pathLst>
            </a:custGeom>
            <a:ln w="22225">
              <a:solidFill>
                <a:srgbClr val="374A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3582" y="4279169"/>
              <a:ext cx="76200" cy="57150"/>
            </a:xfrm>
            <a:custGeom>
              <a:avLst/>
              <a:gdLst/>
              <a:ahLst/>
              <a:cxnLst/>
              <a:rect l="l" t="t" r="r" b="b"/>
              <a:pathLst>
                <a:path w="76200" h="57150">
                  <a:moveTo>
                    <a:pt x="38100" y="0"/>
                  </a:moveTo>
                  <a:lnTo>
                    <a:pt x="23270" y="2245"/>
                  </a:lnTo>
                  <a:lnTo>
                    <a:pt x="11159" y="8369"/>
                  </a:lnTo>
                  <a:lnTo>
                    <a:pt x="2994" y="17452"/>
                  </a:lnTo>
                  <a:lnTo>
                    <a:pt x="0" y="28575"/>
                  </a:lnTo>
                  <a:lnTo>
                    <a:pt x="2994" y="39697"/>
                  </a:lnTo>
                  <a:lnTo>
                    <a:pt x="11159" y="48780"/>
                  </a:lnTo>
                  <a:lnTo>
                    <a:pt x="23270" y="54904"/>
                  </a:lnTo>
                  <a:lnTo>
                    <a:pt x="38100" y="57150"/>
                  </a:lnTo>
                  <a:lnTo>
                    <a:pt x="52930" y="54904"/>
                  </a:lnTo>
                  <a:lnTo>
                    <a:pt x="65040" y="48780"/>
                  </a:lnTo>
                  <a:lnTo>
                    <a:pt x="73205" y="39697"/>
                  </a:lnTo>
                  <a:lnTo>
                    <a:pt x="76200" y="28575"/>
                  </a:lnTo>
                  <a:lnTo>
                    <a:pt x="73205" y="17452"/>
                  </a:lnTo>
                  <a:lnTo>
                    <a:pt x="65040" y="8369"/>
                  </a:lnTo>
                  <a:lnTo>
                    <a:pt x="52930" y="224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3582" y="4279169"/>
              <a:ext cx="76200" cy="57150"/>
            </a:xfrm>
            <a:custGeom>
              <a:avLst/>
              <a:gdLst/>
              <a:ahLst/>
              <a:cxnLst/>
              <a:rect l="l" t="t" r="r" b="b"/>
              <a:pathLst>
                <a:path w="76200" h="57150">
                  <a:moveTo>
                    <a:pt x="0" y="28575"/>
                  </a:moveTo>
                  <a:lnTo>
                    <a:pt x="2994" y="17452"/>
                  </a:lnTo>
                  <a:lnTo>
                    <a:pt x="11159" y="8369"/>
                  </a:lnTo>
                  <a:lnTo>
                    <a:pt x="23269" y="2245"/>
                  </a:lnTo>
                  <a:lnTo>
                    <a:pt x="38100" y="0"/>
                  </a:lnTo>
                  <a:lnTo>
                    <a:pt x="52930" y="2245"/>
                  </a:lnTo>
                  <a:lnTo>
                    <a:pt x="65040" y="8369"/>
                  </a:lnTo>
                  <a:lnTo>
                    <a:pt x="73205" y="17452"/>
                  </a:lnTo>
                  <a:lnTo>
                    <a:pt x="76200" y="28575"/>
                  </a:lnTo>
                  <a:lnTo>
                    <a:pt x="73205" y="39697"/>
                  </a:lnTo>
                  <a:lnTo>
                    <a:pt x="65040" y="48780"/>
                  </a:lnTo>
                  <a:lnTo>
                    <a:pt x="52930" y="54904"/>
                  </a:lnTo>
                  <a:lnTo>
                    <a:pt x="38100" y="57150"/>
                  </a:lnTo>
                  <a:lnTo>
                    <a:pt x="23269" y="54904"/>
                  </a:lnTo>
                  <a:lnTo>
                    <a:pt x="11159" y="48780"/>
                  </a:lnTo>
                  <a:lnTo>
                    <a:pt x="2994" y="39697"/>
                  </a:lnTo>
                  <a:lnTo>
                    <a:pt x="0" y="28575"/>
                  </a:lnTo>
                  <a:close/>
                </a:path>
              </a:pathLst>
            </a:custGeom>
            <a:ln w="22225">
              <a:solidFill>
                <a:srgbClr val="374A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6770" y="4382357"/>
              <a:ext cx="98425" cy="7937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4870" y="4125182"/>
            <a:ext cx="98425" cy="7937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944370" y="4563332"/>
            <a:ext cx="212725" cy="193675"/>
            <a:chOff x="1944370" y="4563332"/>
            <a:chExt cx="212725" cy="19367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4370" y="4563332"/>
              <a:ext cx="98425" cy="793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8670" y="4677632"/>
              <a:ext cx="98425" cy="79375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0220" y="4591907"/>
            <a:ext cx="98425" cy="793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7320" y="4125182"/>
            <a:ext cx="98425" cy="79375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058670" y="4868132"/>
            <a:ext cx="212725" cy="193675"/>
            <a:chOff x="2058670" y="4868132"/>
            <a:chExt cx="212725" cy="19367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8670" y="4868132"/>
              <a:ext cx="98425" cy="793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2970" y="4982432"/>
              <a:ext cx="98425" cy="79375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4020" y="4254960"/>
            <a:ext cx="98425" cy="7937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7845" y="4868132"/>
            <a:ext cx="98425" cy="7937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9720" y="4591907"/>
            <a:ext cx="98425" cy="7937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3595" y="4277582"/>
            <a:ext cx="98425" cy="7937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9220" y="5011007"/>
            <a:ext cx="98425" cy="7937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517457" y="3726719"/>
            <a:ext cx="28575" cy="1666875"/>
          </a:xfrm>
          <a:custGeom>
            <a:avLst/>
            <a:gdLst/>
            <a:ahLst/>
            <a:cxnLst/>
            <a:rect l="l" t="t" r="r" b="b"/>
            <a:pathLst>
              <a:path w="28575" h="1666875">
                <a:moveTo>
                  <a:pt x="28575" y="0"/>
                </a:moveTo>
                <a:lnTo>
                  <a:pt x="0" y="1666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32622" y="3771900"/>
            <a:ext cx="343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15" baseline="7936" dirty="0">
                <a:latin typeface="Arial MT"/>
                <a:cs typeface="Arial MT"/>
              </a:rPr>
              <a:t>P</a:t>
            </a:r>
            <a:r>
              <a:rPr sz="900" spc="-10" dirty="0">
                <a:latin typeface="Arial MT"/>
                <a:cs typeface="Arial MT"/>
              </a:rPr>
              <a:t>left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9" name="object 29"/>
          <p:cNvSpPr txBox="1"/>
          <p:nvPr/>
        </p:nvSpPr>
        <p:spPr>
          <a:xfrm>
            <a:off x="2789872" y="3848100"/>
            <a:ext cx="412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15" baseline="7936" dirty="0">
                <a:latin typeface="Arial MT"/>
                <a:cs typeface="Arial MT"/>
              </a:rPr>
              <a:t>P</a:t>
            </a:r>
            <a:r>
              <a:rPr sz="900" spc="-10" dirty="0">
                <a:latin typeface="Arial MT"/>
                <a:cs typeface="Arial MT"/>
              </a:rPr>
              <a:t>right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1682</Words>
  <Application>Microsoft Office PowerPoint</Application>
  <PresentationFormat>On-screen Show (4:3)</PresentationFormat>
  <Paragraphs>359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Aptos</vt:lpstr>
      <vt:lpstr>Arial</vt:lpstr>
      <vt:lpstr>Arial MT</vt:lpstr>
      <vt:lpstr>Calibri</vt:lpstr>
      <vt:lpstr>Cambria</vt:lpstr>
      <vt:lpstr>Lucida Sans Unicode</vt:lpstr>
      <vt:lpstr>Times New Roman</vt:lpstr>
      <vt:lpstr>Trebuchet MS</vt:lpstr>
      <vt:lpstr>Verdana</vt:lpstr>
      <vt:lpstr>Wingdings</vt:lpstr>
      <vt:lpstr>Office Theme</vt:lpstr>
      <vt:lpstr>     CS4038</vt:lpstr>
      <vt:lpstr> TODAY’S TOPICS</vt:lpstr>
      <vt:lpstr> ILLUSTRATING CLASSIFICATION TASK</vt:lpstr>
      <vt:lpstr> NEAREST NEIGHBOR CLASSIFIER</vt:lpstr>
      <vt:lpstr>FINDING NEAREST NEIGHBOR  USING KD-TREE</vt:lpstr>
      <vt:lpstr> NEAREST NEIGHBOR SEARCH</vt:lpstr>
      <vt:lpstr> NEAREST NEIGHBOR SEARCH</vt:lpstr>
      <vt:lpstr> KD TREE</vt:lpstr>
      <vt:lpstr> KD TREE (CONT’D)</vt:lpstr>
      <vt:lpstr> KD TREE CONSTRUCTION</vt:lpstr>
      <vt:lpstr> KD TREE (CONT’D)</vt:lpstr>
      <vt:lpstr> KD TREE - EXAMPLE</vt:lpstr>
      <vt:lpstr> KD TREE</vt:lpstr>
      <vt:lpstr> PRACTICE WORK</vt:lpstr>
      <vt:lpstr> 3-DIMENSIONAL TREE EXAMPLE</vt:lpstr>
      <vt:lpstr> 3-DIMENSIONAL TREE EXAMPLE</vt:lpstr>
      <vt:lpstr> 3-DIMENSIONAL TREE EXAMPLE</vt:lpstr>
      <vt:lpstr>KD-TREE EXAMPLE</vt:lpstr>
      <vt:lpstr> KD-TREE EXAMPLE</vt:lpstr>
      <vt:lpstr> KD-TREE EXAMPLE</vt:lpstr>
      <vt:lpstr> KD-TREE EXAMPLE</vt:lpstr>
      <vt:lpstr>KD-TREE EXAMPLE</vt:lpstr>
      <vt:lpstr> KD-TREE EXAMPLE</vt:lpstr>
      <vt:lpstr> KD-TREE EXAMPLE</vt:lpstr>
      <vt:lpstr> KD-TREE EXAMPLE</vt:lpstr>
      <vt:lpstr> KD-TREES NEAREST NEIGHBOR</vt:lpstr>
      <vt:lpstr> KD-TREES SUMMARY</vt:lpstr>
      <vt:lpstr> KD-TREES SUMMARY</vt:lpstr>
      <vt:lpstr> NEAREST NEIGHBOR(S) QUERY</vt:lpstr>
      <vt:lpstr>NEAREST NEIGHBOR QUERY IN HIGH  DIMENSIONS</vt:lpstr>
      <vt:lpstr>NEAREST NEIGHBOR QUERY IN HIGH  DIMENSIONS</vt:lpstr>
      <vt:lpstr> DIVISION/SPLITTING STRATEGIES</vt:lpstr>
      <vt:lpstr>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CS4038</dc:title>
  <cp:lastModifiedBy>Ms. Ayesha Liaqat</cp:lastModifiedBy>
  <cp:revision>2</cp:revision>
  <dcterms:created xsi:type="dcterms:W3CDTF">2024-03-04T05:01:21Z</dcterms:created>
  <dcterms:modified xsi:type="dcterms:W3CDTF">2024-03-08T09:30:14Z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2022-10-13T00:00:00Z</vt:filetime>
  </property>
  <property fmtid="{D5CDD505-2E9C-101B-9397-08002B2CF9AE}" pid="3" name="LastSaved">
    <vt:filetime>2024-03-04T00:00:00Z</vt:filetime>
  </property>
</Properties>
</file>