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pc="290" dirty="0"/>
              <a:t>D</a:t>
            </a:r>
            <a:r>
              <a:rPr spc="-90" dirty="0"/>
              <a:t>A</a:t>
            </a:r>
            <a:r>
              <a:rPr spc="-280" dirty="0"/>
              <a:t>T</a:t>
            </a:r>
            <a:r>
              <a:rPr spc="275" dirty="0"/>
              <a:t>A</a:t>
            </a:r>
            <a:r>
              <a:rPr spc="-90" dirty="0"/>
              <a:t> </a:t>
            </a:r>
            <a:r>
              <a:rPr spc="254" dirty="0"/>
              <a:t>M</a:t>
            </a:r>
            <a:r>
              <a:rPr spc="204" dirty="0"/>
              <a:t>ININ</a:t>
            </a:r>
            <a:r>
              <a:rPr spc="229" dirty="0"/>
              <a:t>G</a:t>
            </a:r>
            <a:endParaRPr spc="215" dirty="0"/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r>
              <a:rPr sz="1800" b="1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 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32" y="1271523"/>
            <a:ext cx="3341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689" y="2339413"/>
            <a:ext cx="302260" cy="5702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350" spc="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911" y="2679394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(b)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434" y="5234805"/>
            <a:ext cx="22860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(c)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782" y="2050954"/>
            <a:ext cx="947419" cy="273685"/>
          </a:xfrm>
          <a:prstGeom prst="rect">
            <a:avLst/>
          </a:prstGeom>
          <a:ln w="19706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15"/>
              </a:spcBef>
            </a:pPr>
            <a:r>
              <a:rPr sz="900" spc="20" dirty="0">
                <a:latin typeface="Times New Roman"/>
                <a:cs typeface="Times New Roman"/>
              </a:rPr>
              <a:t>Defaulted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541" y="1683915"/>
            <a:ext cx="577850" cy="338455"/>
            <a:chOff x="4408541" y="1683915"/>
            <a:chExt cx="577850" cy="338455"/>
          </a:xfrm>
        </p:grpSpPr>
        <p:sp>
          <p:nvSpPr>
            <p:cNvPr id="9" name="object 9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280300" y="0"/>
                  </a:moveTo>
                  <a:lnTo>
                    <a:pt x="223809" y="3263"/>
                  </a:lnTo>
                  <a:lnTo>
                    <a:pt x="171193" y="12623"/>
                  </a:lnTo>
                  <a:lnTo>
                    <a:pt x="123580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0" y="293801"/>
                  </a:lnTo>
                  <a:lnTo>
                    <a:pt x="171193" y="308609"/>
                  </a:lnTo>
                  <a:lnTo>
                    <a:pt x="223809" y="317967"/>
                  </a:lnTo>
                  <a:lnTo>
                    <a:pt x="280300" y="321231"/>
                  </a:lnTo>
                  <a:lnTo>
                    <a:pt x="336791" y="317967"/>
                  </a:lnTo>
                  <a:lnTo>
                    <a:pt x="389407" y="308609"/>
                  </a:lnTo>
                  <a:lnTo>
                    <a:pt x="437021" y="293801"/>
                  </a:lnTo>
                  <a:lnTo>
                    <a:pt x="478504" y="274190"/>
                  </a:lnTo>
                  <a:lnTo>
                    <a:pt x="512731" y="250424"/>
                  </a:lnTo>
                  <a:lnTo>
                    <a:pt x="554907" y="193008"/>
                  </a:lnTo>
                  <a:lnTo>
                    <a:pt x="560602" y="160652"/>
                  </a:lnTo>
                  <a:lnTo>
                    <a:pt x="554907" y="128272"/>
                  </a:lnTo>
                  <a:lnTo>
                    <a:pt x="512731" y="70825"/>
                  </a:lnTo>
                  <a:lnTo>
                    <a:pt x="478504" y="47049"/>
                  </a:lnTo>
                  <a:lnTo>
                    <a:pt x="437021" y="27433"/>
                  </a:lnTo>
                  <a:lnTo>
                    <a:pt x="389407" y="12623"/>
                  </a:lnTo>
                  <a:lnTo>
                    <a:pt x="336791" y="3263"/>
                  </a:lnTo>
                  <a:lnTo>
                    <a:pt x="28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602" y="160652"/>
                  </a:moveTo>
                  <a:lnTo>
                    <a:pt x="538575" y="98114"/>
                  </a:lnTo>
                  <a:lnTo>
                    <a:pt x="478505" y="47049"/>
                  </a:lnTo>
                  <a:lnTo>
                    <a:pt x="437021" y="27433"/>
                  </a:lnTo>
                  <a:lnTo>
                    <a:pt x="389408" y="12623"/>
                  </a:lnTo>
                  <a:lnTo>
                    <a:pt x="336792" y="3263"/>
                  </a:lnTo>
                  <a:lnTo>
                    <a:pt x="280301" y="0"/>
                  </a:lnTo>
                  <a:lnTo>
                    <a:pt x="223810" y="3263"/>
                  </a:lnTo>
                  <a:lnTo>
                    <a:pt x="171194" y="12623"/>
                  </a:lnTo>
                  <a:lnTo>
                    <a:pt x="123581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1" y="293801"/>
                  </a:lnTo>
                  <a:lnTo>
                    <a:pt x="171194" y="308609"/>
                  </a:lnTo>
                  <a:lnTo>
                    <a:pt x="223810" y="317968"/>
                  </a:lnTo>
                  <a:lnTo>
                    <a:pt x="280301" y="321231"/>
                  </a:lnTo>
                  <a:lnTo>
                    <a:pt x="336792" y="317968"/>
                  </a:lnTo>
                  <a:lnTo>
                    <a:pt x="389408" y="308609"/>
                  </a:lnTo>
                  <a:lnTo>
                    <a:pt x="437021" y="293801"/>
                  </a:lnTo>
                  <a:lnTo>
                    <a:pt x="478505" y="274190"/>
                  </a:lnTo>
                  <a:lnTo>
                    <a:pt x="512732" y="250424"/>
                  </a:lnTo>
                  <a:lnTo>
                    <a:pt x="554908" y="193008"/>
                  </a:lnTo>
                  <a:lnTo>
                    <a:pt x="560602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7710" y="1697693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0826" y="2024370"/>
            <a:ext cx="684530" cy="224790"/>
          </a:xfrm>
          <a:custGeom>
            <a:avLst/>
            <a:gdLst/>
            <a:ahLst/>
            <a:cxnLst/>
            <a:rect l="l" t="t" r="r" b="b"/>
            <a:pathLst>
              <a:path w="684529" h="224789">
                <a:moveTo>
                  <a:pt x="336361" y="0"/>
                </a:moveTo>
                <a:lnTo>
                  <a:pt x="0" y="224707"/>
                </a:lnTo>
              </a:path>
              <a:path w="684529" h="224789">
                <a:moveTo>
                  <a:pt x="336361" y="0"/>
                </a:moveTo>
                <a:lnTo>
                  <a:pt x="684038" y="224707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2572" y="2001173"/>
            <a:ext cx="2063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3760" y="2001173"/>
            <a:ext cx="1612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3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252" y="2249100"/>
            <a:ext cx="76962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695" y="2249100"/>
            <a:ext cx="79248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8962" y="3859936"/>
            <a:ext cx="686435" cy="192405"/>
          </a:xfrm>
          <a:custGeom>
            <a:avLst/>
            <a:gdLst/>
            <a:ahLst/>
            <a:cxnLst/>
            <a:rect l="l" t="t" r="r" b="b"/>
            <a:pathLst>
              <a:path w="686435" h="192404">
                <a:moveTo>
                  <a:pt x="345795" y="0"/>
                </a:moveTo>
                <a:lnTo>
                  <a:pt x="0" y="192018"/>
                </a:lnTo>
              </a:path>
              <a:path w="686435" h="192404">
                <a:moveTo>
                  <a:pt x="345795" y="0"/>
                </a:moveTo>
                <a:lnTo>
                  <a:pt x="685904" y="19201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2251" y="3836831"/>
            <a:ext cx="205104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9788" y="3836831"/>
            <a:ext cx="16002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6813" y="4057170"/>
            <a:ext cx="516255" cy="321945"/>
          </a:xfrm>
          <a:custGeom>
            <a:avLst/>
            <a:gdLst/>
            <a:ahLst/>
            <a:cxnLst/>
            <a:rect l="l" t="t" r="r" b="b"/>
            <a:pathLst>
              <a:path w="516255" h="321945">
                <a:moveTo>
                  <a:pt x="515857" y="160946"/>
                </a:moveTo>
                <a:lnTo>
                  <a:pt x="489636" y="90167"/>
                </a:lnTo>
                <a:lnTo>
                  <a:pt x="459183" y="60284"/>
                </a:lnTo>
                <a:lnTo>
                  <a:pt x="419234" y="35359"/>
                </a:lnTo>
                <a:lnTo>
                  <a:pt x="371336" y="16359"/>
                </a:lnTo>
                <a:lnTo>
                  <a:pt x="317039" y="4250"/>
                </a:lnTo>
                <a:lnTo>
                  <a:pt x="257892" y="0"/>
                </a:lnTo>
                <a:lnTo>
                  <a:pt x="198748" y="4250"/>
                </a:lnTo>
                <a:lnTo>
                  <a:pt x="144462" y="16359"/>
                </a:lnTo>
                <a:lnTo>
                  <a:pt x="96578" y="35359"/>
                </a:lnTo>
                <a:lnTo>
                  <a:pt x="56644" y="60284"/>
                </a:lnTo>
                <a:lnTo>
                  <a:pt x="26206" y="90167"/>
                </a:lnTo>
                <a:lnTo>
                  <a:pt x="6809" y="124044"/>
                </a:lnTo>
                <a:lnTo>
                  <a:pt x="0" y="160946"/>
                </a:lnTo>
                <a:lnTo>
                  <a:pt x="6809" y="197821"/>
                </a:lnTo>
                <a:lnTo>
                  <a:pt x="26206" y="231677"/>
                </a:lnTo>
                <a:lnTo>
                  <a:pt x="56644" y="261548"/>
                </a:lnTo>
                <a:lnTo>
                  <a:pt x="96578" y="286465"/>
                </a:lnTo>
                <a:lnTo>
                  <a:pt x="144462" y="305461"/>
                </a:lnTo>
                <a:lnTo>
                  <a:pt x="198748" y="317568"/>
                </a:lnTo>
                <a:lnTo>
                  <a:pt x="257892" y="321819"/>
                </a:lnTo>
                <a:lnTo>
                  <a:pt x="317039" y="317568"/>
                </a:lnTo>
                <a:lnTo>
                  <a:pt x="371336" y="305461"/>
                </a:lnTo>
                <a:lnTo>
                  <a:pt x="419234" y="286465"/>
                </a:lnTo>
                <a:lnTo>
                  <a:pt x="459183" y="261548"/>
                </a:lnTo>
                <a:lnTo>
                  <a:pt x="489636" y="231677"/>
                </a:lnTo>
                <a:lnTo>
                  <a:pt x="509044" y="197821"/>
                </a:lnTo>
                <a:lnTo>
                  <a:pt x="515857" y="160946"/>
                </a:lnTo>
                <a:close/>
              </a:path>
            </a:pathLst>
          </a:custGeom>
          <a:ln w="16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56418" y="4075620"/>
            <a:ext cx="391160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marR="5080" indent="-34290">
              <a:lnSpc>
                <a:spcPct val="100000"/>
              </a:lnSpc>
              <a:spcBef>
                <a:spcPts val="105"/>
              </a:spcBef>
            </a:pPr>
            <a:r>
              <a:rPr sz="850" b="1" spc="10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0740" y="4378989"/>
            <a:ext cx="788035" cy="223520"/>
          </a:xfrm>
          <a:custGeom>
            <a:avLst/>
            <a:gdLst/>
            <a:ahLst/>
            <a:cxnLst/>
            <a:rect l="l" t="t" r="r" b="b"/>
            <a:pathLst>
              <a:path w="788035" h="223520">
                <a:moveTo>
                  <a:pt x="408145" y="0"/>
                </a:moveTo>
                <a:lnTo>
                  <a:pt x="0" y="223238"/>
                </a:lnTo>
              </a:path>
              <a:path w="788035" h="223520">
                <a:moveTo>
                  <a:pt x="408145" y="0"/>
                </a:moveTo>
                <a:lnTo>
                  <a:pt x="787929" y="22323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6579" y="4433750"/>
            <a:ext cx="45720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Divorced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1285" y="4376673"/>
            <a:ext cx="38989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Married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6374" y="3240573"/>
            <a:ext cx="2115820" cy="221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4495" algn="ctr">
              <a:lnSpc>
                <a:spcPts val="940"/>
              </a:lnSpc>
            </a:pPr>
            <a:r>
              <a:rPr sz="850" b="1" spc="20" dirty="0">
                <a:latin typeface="Times New Roman"/>
                <a:cs typeface="Times New Roman"/>
              </a:rPr>
              <a:t>Home</a:t>
            </a:r>
            <a:endParaRPr sz="850">
              <a:latin typeface="Times New Roman"/>
              <a:cs typeface="Times New Roman"/>
            </a:endParaRPr>
          </a:p>
          <a:p>
            <a:pPr marR="404495" algn="ctr">
              <a:lnSpc>
                <a:spcPct val="100000"/>
              </a:lnSpc>
              <a:spcBef>
                <a:spcPts val="15"/>
              </a:spcBef>
            </a:pP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280"/>
              </a:spcBef>
              <a:tabLst>
                <a:tab pos="1136650" algn="l"/>
              </a:tabLst>
            </a:pPr>
            <a:r>
              <a:rPr sz="750" b="1" spc="15" dirty="0">
                <a:latin typeface="Arial"/>
                <a:cs typeface="Arial"/>
              </a:rPr>
              <a:t>Yes	</a:t>
            </a:r>
            <a:r>
              <a:rPr sz="750" b="1" spc="2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1059180" marR="727710" indent="-992505">
              <a:lnSpc>
                <a:spcPct val="102499"/>
              </a:lnSpc>
              <a:tabLst>
                <a:tab pos="1019810" algn="l"/>
              </a:tabLst>
            </a:pPr>
            <a:r>
              <a:rPr sz="1125" b="1" spc="30" baseline="3703" dirty="0">
                <a:latin typeface="Times New Roman"/>
                <a:cs typeface="Times New Roman"/>
              </a:rPr>
              <a:t>Defaulted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37" baseline="3703" dirty="0">
                <a:latin typeface="Times New Roman"/>
                <a:cs typeface="Times New Roman"/>
              </a:rPr>
              <a:t>=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44" baseline="3703" dirty="0">
                <a:latin typeface="Times New Roman"/>
                <a:cs typeface="Times New Roman"/>
              </a:rPr>
              <a:t>No</a:t>
            </a:r>
            <a:r>
              <a:rPr sz="1125" b="1" baseline="3703" dirty="0">
                <a:latin typeface="Times New Roman"/>
                <a:cs typeface="Times New Roman"/>
              </a:rPr>
              <a:t>	</a:t>
            </a:r>
            <a:r>
              <a:rPr sz="850" b="1" spc="5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  <a:p>
            <a:pPr marL="535305">
              <a:lnSpc>
                <a:spcPts val="425"/>
              </a:lnSpc>
            </a:pPr>
            <a:r>
              <a:rPr sz="750" b="1" spc="1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  <a:p>
            <a:pPr marL="231140">
              <a:lnSpc>
                <a:spcPts val="960"/>
              </a:lnSpc>
              <a:tabLst>
                <a:tab pos="1470660" algn="l"/>
              </a:tabLst>
            </a:pPr>
            <a:r>
              <a:rPr sz="1100" spc="-15" dirty="0">
                <a:latin typeface="Arial MT"/>
                <a:cs typeface="Arial MT"/>
              </a:rPr>
              <a:t>(3,0)</a:t>
            </a:r>
            <a:r>
              <a:rPr sz="1125" b="1" spc="-22" baseline="-25925" dirty="0">
                <a:latin typeface="Arial"/>
                <a:cs typeface="Arial"/>
              </a:rPr>
              <a:t>Divorced	</a:t>
            </a:r>
            <a:r>
              <a:rPr sz="1125" b="1" spc="22" baseline="7407" dirty="0">
                <a:latin typeface="Arial"/>
                <a:cs typeface="Arial"/>
              </a:rPr>
              <a:t>Married</a:t>
            </a:r>
            <a:endParaRPr sz="1125" baseline="7407">
              <a:latin typeface="Arial"/>
              <a:cs typeface="Arial"/>
            </a:endParaRPr>
          </a:p>
          <a:p>
            <a:pPr marL="612140">
              <a:lnSpc>
                <a:spcPct val="100000"/>
              </a:lnSpc>
              <a:spcBef>
                <a:spcPts val="700"/>
              </a:spcBef>
              <a:tabLst>
                <a:tab pos="1459230" algn="l"/>
              </a:tabLst>
            </a:pPr>
            <a:r>
              <a:rPr sz="1275" b="1" spc="7" baseline="-16339" dirty="0">
                <a:latin typeface="Times New Roman"/>
                <a:cs typeface="Times New Roman"/>
              </a:rPr>
              <a:t>Annual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  <a:p>
            <a:pPr marL="613410">
              <a:lnSpc>
                <a:spcPct val="100000"/>
              </a:lnSpc>
              <a:spcBef>
                <a:spcPts val="215"/>
              </a:spcBef>
            </a:pPr>
            <a:r>
              <a:rPr sz="850" b="1" spc="5" dirty="0">
                <a:latin typeface="Times New Roman"/>
                <a:cs typeface="Times New Roman"/>
              </a:rPr>
              <a:t>Income</a:t>
            </a:r>
            <a:endParaRPr sz="8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40"/>
              </a:spcBef>
              <a:tabLst>
                <a:tab pos="1080770" algn="l"/>
                <a:tab pos="1645285" algn="l"/>
              </a:tabLst>
            </a:pPr>
            <a:r>
              <a:rPr sz="750" b="1" spc="15" dirty="0">
                <a:latin typeface="Arial"/>
                <a:cs typeface="Arial"/>
              </a:rPr>
              <a:t>&lt;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	&gt;=</a:t>
            </a:r>
            <a:r>
              <a:rPr sz="750" b="1" spc="1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	</a:t>
            </a:r>
            <a:r>
              <a:rPr sz="1650" spc="-30" baseline="17676" dirty="0">
                <a:latin typeface="Arial MT"/>
                <a:cs typeface="Arial MT"/>
              </a:rPr>
              <a:t>(3,0)</a:t>
            </a:r>
            <a:endParaRPr sz="1650" baseline="17676">
              <a:latin typeface="Arial MT"/>
              <a:cs typeface="Arial MT"/>
            </a:endParaRPr>
          </a:p>
          <a:p>
            <a:pPr marR="487680" algn="ctr">
              <a:lnSpc>
                <a:spcPct val="100000"/>
              </a:lnSpc>
              <a:spcBef>
                <a:spcPts val="844"/>
              </a:spcBef>
              <a:tabLst>
                <a:tab pos="929640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R="467995" algn="ctr">
              <a:lnSpc>
                <a:spcPts val="1165"/>
              </a:lnSpc>
              <a:tabLst>
                <a:tab pos="899794" algn="l"/>
              </a:tabLst>
            </a:pPr>
            <a:r>
              <a:rPr sz="1100" spc="-20" dirty="0">
                <a:latin typeface="Arial MT"/>
                <a:cs typeface="Arial MT"/>
              </a:rPr>
              <a:t>(1,0)	(0,3)</a:t>
            </a:r>
            <a:endParaRPr sz="1100">
              <a:latin typeface="Arial MT"/>
              <a:cs typeface="Arial MT"/>
            </a:endParaRPr>
          </a:p>
          <a:p>
            <a:pPr marR="308610" algn="ctr">
              <a:lnSpc>
                <a:spcPts val="1465"/>
              </a:lnSpc>
            </a:pPr>
            <a:r>
              <a:rPr sz="1350" spc="5" dirty="0">
                <a:latin typeface="Arial MT"/>
                <a:cs typeface="Arial MT"/>
              </a:rPr>
              <a:t>(d)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20077" y="3528273"/>
            <a:ext cx="560705" cy="321310"/>
          </a:xfrm>
          <a:custGeom>
            <a:avLst/>
            <a:gdLst/>
            <a:ahLst/>
            <a:cxnLst/>
            <a:rect l="l" t="t" r="r" b="b"/>
            <a:pathLst>
              <a:path w="560705" h="321310">
                <a:moveTo>
                  <a:pt x="560573" y="160578"/>
                </a:moveTo>
                <a:lnTo>
                  <a:pt x="538546" y="98083"/>
                </a:lnTo>
                <a:lnTo>
                  <a:pt x="478476" y="47040"/>
                </a:lnTo>
                <a:lnTo>
                  <a:pt x="436992" y="27430"/>
                </a:lnTo>
                <a:lnTo>
                  <a:pt x="389379" y="12622"/>
                </a:lnTo>
                <a:lnTo>
                  <a:pt x="336763" y="3263"/>
                </a:lnTo>
                <a:lnTo>
                  <a:pt x="280272" y="0"/>
                </a:lnTo>
                <a:lnTo>
                  <a:pt x="223788" y="3263"/>
                </a:lnTo>
                <a:lnTo>
                  <a:pt x="171178" y="12622"/>
                </a:lnTo>
                <a:lnTo>
                  <a:pt x="123570" y="27430"/>
                </a:lnTo>
                <a:lnTo>
                  <a:pt x="82091" y="47040"/>
                </a:lnTo>
                <a:lnTo>
                  <a:pt x="47866" y="70807"/>
                </a:lnTo>
                <a:lnTo>
                  <a:pt x="5694" y="128222"/>
                </a:lnTo>
                <a:lnTo>
                  <a:pt x="0" y="160578"/>
                </a:lnTo>
                <a:lnTo>
                  <a:pt x="5694" y="192959"/>
                </a:lnTo>
                <a:lnTo>
                  <a:pt x="47866" y="250406"/>
                </a:lnTo>
                <a:lnTo>
                  <a:pt x="82091" y="274181"/>
                </a:lnTo>
                <a:lnTo>
                  <a:pt x="123570" y="293797"/>
                </a:lnTo>
                <a:lnTo>
                  <a:pt x="171178" y="308608"/>
                </a:lnTo>
                <a:lnTo>
                  <a:pt x="223788" y="317967"/>
                </a:lnTo>
                <a:lnTo>
                  <a:pt x="280272" y="321231"/>
                </a:lnTo>
                <a:lnTo>
                  <a:pt x="336763" y="317967"/>
                </a:lnTo>
                <a:lnTo>
                  <a:pt x="389379" y="308608"/>
                </a:lnTo>
                <a:lnTo>
                  <a:pt x="436992" y="293797"/>
                </a:lnTo>
                <a:lnTo>
                  <a:pt x="478476" y="274181"/>
                </a:lnTo>
                <a:lnTo>
                  <a:pt x="512703" y="250406"/>
                </a:lnTo>
                <a:lnTo>
                  <a:pt x="554878" y="192959"/>
                </a:lnTo>
                <a:lnTo>
                  <a:pt x="560573" y="160578"/>
                </a:lnTo>
                <a:close/>
              </a:path>
            </a:pathLst>
          </a:custGeom>
          <a:ln w="16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0666" y="3533480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6547" y="4072721"/>
            <a:ext cx="77152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00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0639" y="4278524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30" baseline="-35353" dirty="0">
                <a:latin typeface="Arial MT"/>
                <a:cs typeface="Arial MT"/>
              </a:rPr>
              <a:t>(3,0)</a:t>
            </a:r>
            <a:r>
              <a:rPr sz="1650" spc="-7" baseline="-35353" dirty="0">
                <a:latin typeface="Arial MT"/>
                <a:cs typeface="Arial MT"/>
              </a:rPr>
              <a:t> </a:t>
            </a:r>
            <a:r>
              <a:rPr sz="750" b="1" spc="2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6597" y="4612593"/>
            <a:ext cx="75501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5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77821" y="4612593"/>
            <a:ext cx="782320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22090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9352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8939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0502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43300" y="3114441"/>
            <a:ext cx="2457450" cy="2429510"/>
          </a:xfrm>
          <a:custGeom>
            <a:avLst/>
            <a:gdLst/>
            <a:ahLst/>
            <a:cxnLst/>
            <a:rect l="l" t="t" r="r" b="b"/>
            <a:pathLst>
              <a:path w="2457450" h="2429510">
                <a:moveTo>
                  <a:pt x="2457450" y="0"/>
                </a:moveTo>
                <a:lnTo>
                  <a:pt x="0" y="0"/>
                </a:lnTo>
                <a:lnTo>
                  <a:pt x="0" y="2429109"/>
                </a:lnTo>
                <a:lnTo>
                  <a:pt x="2457450" y="2429109"/>
                </a:lnTo>
                <a:lnTo>
                  <a:pt x="245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510272" y="2485372"/>
          <a:ext cx="2188844" cy="22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7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indent="1016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930" indent="-889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165" indent="508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31115" indent="-5715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3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7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8" name="object 38"/>
          <p:cNvSpPr txBox="1"/>
          <p:nvPr/>
        </p:nvSpPr>
        <p:spPr>
          <a:xfrm>
            <a:off x="6490219" y="4746805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32" y="1271523"/>
            <a:ext cx="3341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689" y="2339413"/>
            <a:ext cx="302260" cy="5702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350" spc="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911" y="2679394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(b)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434" y="5234805"/>
            <a:ext cx="22860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(c)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782" y="2050954"/>
            <a:ext cx="947419" cy="273685"/>
          </a:xfrm>
          <a:prstGeom prst="rect">
            <a:avLst/>
          </a:prstGeom>
          <a:ln w="19706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15"/>
              </a:spcBef>
            </a:pPr>
            <a:r>
              <a:rPr sz="900" spc="20" dirty="0">
                <a:latin typeface="Times New Roman"/>
                <a:cs typeface="Times New Roman"/>
              </a:rPr>
              <a:t>Defaulted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541" y="1683915"/>
            <a:ext cx="577850" cy="338455"/>
            <a:chOff x="4408541" y="1683915"/>
            <a:chExt cx="577850" cy="338455"/>
          </a:xfrm>
        </p:grpSpPr>
        <p:sp>
          <p:nvSpPr>
            <p:cNvPr id="9" name="object 9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280300" y="0"/>
                  </a:moveTo>
                  <a:lnTo>
                    <a:pt x="223809" y="3263"/>
                  </a:lnTo>
                  <a:lnTo>
                    <a:pt x="171193" y="12623"/>
                  </a:lnTo>
                  <a:lnTo>
                    <a:pt x="123580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0" y="293801"/>
                  </a:lnTo>
                  <a:lnTo>
                    <a:pt x="171193" y="308609"/>
                  </a:lnTo>
                  <a:lnTo>
                    <a:pt x="223809" y="317967"/>
                  </a:lnTo>
                  <a:lnTo>
                    <a:pt x="280300" y="321231"/>
                  </a:lnTo>
                  <a:lnTo>
                    <a:pt x="336791" y="317967"/>
                  </a:lnTo>
                  <a:lnTo>
                    <a:pt x="389407" y="308609"/>
                  </a:lnTo>
                  <a:lnTo>
                    <a:pt x="437021" y="293801"/>
                  </a:lnTo>
                  <a:lnTo>
                    <a:pt x="478504" y="274190"/>
                  </a:lnTo>
                  <a:lnTo>
                    <a:pt x="512731" y="250424"/>
                  </a:lnTo>
                  <a:lnTo>
                    <a:pt x="554907" y="193008"/>
                  </a:lnTo>
                  <a:lnTo>
                    <a:pt x="560602" y="160652"/>
                  </a:lnTo>
                  <a:lnTo>
                    <a:pt x="554907" y="128272"/>
                  </a:lnTo>
                  <a:lnTo>
                    <a:pt x="512731" y="70825"/>
                  </a:lnTo>
                  <a:lnTo>
                    <a:pt x="478504" y="47049"/>
                  </a:lnTo>
                  <a:lnTo>
                    <a:pt x="437021" y="27433"/>
                  </a:lnTo>
                  <a:lnTo>
                    <a:pt x="389407" y="12623"/>
                  </a:lnTo>
                  <a:lnTo>
                    <a:pt x="336791" y="3263"/>
                  </a:lnTo>
                  <a:lnTo>
                    <a:pt x="28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602" y="160652"/>
                  </a:moveTo>
                  <a:lnTo>
                    <a:pt x="538575" y="98114"/>
                  </a:lnTo>
                  <a:lnTo>
                    <a:pt x="478505" y="47049"/>
                  </a:lnTo>
                  <a:lnTo>
                    <a:pt x="437021" y="27433"/>
                  </a:lnTo>
                  <a:lnTo>
                    <a:pt x="389408" y="12623"/>
                  </a:lnTo>
                  <a:lnTo>
                    <a:pt x="336792" y="3263"/>
                  </a:lnTo>
                  <a:lnTo>
                    <a:pt x="280301" y="0"/>
                  </a:lnTo>
                  <a:lnTo>
                    <a:pt x="223810" y="3263"/>
                  </a:lnTo>
                  <a:lnTo>
                    <a:pt x="171194" y="12623"/>
                  </a:lnTo>
                  <a:lnTo>
                    <a:pt x="123581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1" y="293801"/>
                  </a:lnTo>
                  <a:lnTo>
                    <a:pt x="171194" y="308609"/>
                  </a:lnTo>
                  <a:lnTo>
                    <a:pt x="223810" y="317968"/>
                  </a:lnTo>
                  <a:lnTo>
                    <a:pt x="280301" y="321231"/>
                  </a:lnTo>
                  <a:lnTo>
                    <a:pt x="336792" y="317968"/>
                  </a:lnTo>
                  <a:lnTo>
                    <a:pt x="389408" y="308609"/>
                  </a:lnTo>
                  <a:lnTo>
                    <a:pt x="437021" y="293801"/>
                  </a:lnTo>
                  <a:lnTo>
                    <a:pt x="478505" y="274190"/>
                  </a:lnTo>
                  <a:lnTo>
                    <a:pt x="512732" y="250424"/>
                  </a:lnTo>
                  <a:lnTo>
                    <a:pt x="554908" y="193008"/>
                  </a:lnTo>
                  <a:lnTo>
                    <a:pt x="560602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7710" y="1697693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0826" y="2024370"/>
            <a:ext cx="684530" cy="224790"/>
          </a:xfrm>
          <a:custGeom>
            <a:avLst/>
            <a:gdLst/>
            <a:ahLst/>
            <a:cxnLst/>
            <a:rect l="l" t="t" r="r" b="b"/>
            <a:pathLst>
              <a:path w="684529" h="224789">
                <a:moveTo>
                  <a:pt x="336361" y="0"/>
                </a:moveTo>
                <a:lnTo>
                  <a:pt x="0" y="224707"/>
                </a:lnTo>
              </a:path>
              <a:path w="684529" h="224789">
                <a:moveTo>
                  <a:pt x="336361" y="0"/>
                </a:moveTo>
                <a:lnTo>
                  <a:pt x="684038" y="224707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2572" y="2001173"/>
            <a:ext cx="2063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3760" y="2001173"/>
            <a:ext cx="1612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3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252" y="2249100"/>
            <a:ext cx="76962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695" y="2249100"/>
            <a:ext cx="79248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8962" y="3859936"/>
            <a:ext cx="686435" cy="192405"/>
          </a:xfrm>
          <a:custGeom>
            <a:avLst/>
            <a:gdLst/>
            <a:ahLst/>
            <a:cxnLst/>
            <a:rect l="l" t="t" r="r" b="b"/>
            <a:pathLst>
              <a:path w="686435" h="192404">
                <a:moveTo>
                  <a:pt x="345795" y="0"/>
                </a:moveTo>
                <a:lnTo>
                  <a:pt x="0" y="192018"/>
                </a:lnTo>
              </a:path>
              <a:path w="686435" h="192404">
                <a:moveTo>
                  <a:pt x="345795" y="0"/>
                </a:moveTo>
                <a:lnTo>
                  <a:pt x="685904" y="19201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2251" y="3836831"/>
            <a:ext cx="205104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9788" y="3836831"/>
            <a:ext cx="16002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6813" y="4057170"/>
            <a:ext cx="516255" cy="321945"/>
          </a:xfrm>
          <a:custGeom>
            <a:avLst/>
            <a:gdLst/>
            <a:ahLst/>
            <a:cxnLst/>
            <a:rect l="l" t="t" r="r" b="b"/>
            <a:pathLst>
              <a:path w="516255" h="321945">
                <a:moveTo>
                  <a:pt x="515857" y="160946"/>
                </a:moveTo>
                <a:lnTo>
                  <a:pt x="489636" y="90167"/>
                </a:lnTo>
                <a:lnTo>
                  <a:pt x="459183" y="60284"/>
                </a:lnTo>
                <a:lnTo>
                  <a:pt x="419234" y="35359"/>
                </a:lnTo>
                <a:lnTo>
                  <a:pt x="371336" y="16359"/>
                </a:lnTo>
                <a:lnTo>
                  <a:pt x="317039" y="4250"/>
                </a:lnTo>
                <a:lnTo>
                  <a:pt x="257892" y="0"/>
                </a:lnTo>
                <a:lnTo>
                  <a:pt x="198748" y="4250"/>
                </a:lnTo>
                <a:lnTo>
                  <a:pt x="144462" y="16359"/>
                </a:lnTo>
                <a:lnTo>
                  <a:pt x="96578" y="35359"/>
                </a:lnTo>
                <a:lnTo>
                  <a:pt x="56644" y="60284"/>
                </a:lnTo>
                <a:lnTo>
                  <a:pt x="26206" y="90167"/>
                </a:lnTo>
                <a:lnTo>
                  <a:pt x="6809" y="124044"/>
                </a:lnTo>
                <a:lnTo>
                  <a:pt x="0" y="160946"/>
                </a:lnTo>
                <a:lnTo>
                  <a:pt x="6809" y="197821"/>
                </a:lnTo>
                <a:lnTo>
                  <a:pt x="26206" y="231677"/>
                </a:lnTo>
                <a:lnTo>
                  <a:pt x="56644" y="261548"/>
                </a:lnTo>
                <a:lnTo>
                  <a:pt x="96578" y="286465"/>
                </a:lnTo>
                <a:lnTo>
                  <a:pt x="144462" y="305461"/>
                </a:lnTo>
                <a:lnTo>
                  <a:pt x="198748" y="317568"/>
                </a:lnTo>
                <a:lnTo>
                  <a:pt x="257892" y="321819"/>
                </a:lnTo>
                <a:lnTo>
                  <a:pt x="317039" y="317568"/>
                </a:lnTo>
                <a:lnTo>
                  <a:pt x="371336" y="305461"/>
                </a:lnTo>
                <a:lnTo>
                  <a:pt x="419234" y="286465"/>
                </a:lnTo>
                <a:lnTo>
                  <a:pt x="459183" y="261548"/>
                </a:lnTo>
                <a:lnTo>
                  <a:pt x="489636" y="231677"/>
                </a:lnTo>
                <a:lnTo>
                  <a:pt x="509044" y="197821"/>
                </a:lnTo>
                <a:lnTo>
                  <a:pt x="515857" y="160946"/>
                </a:lnTo>
                <a:close/>
              </a:path>
            </a:pathLst>
          </a:custGeom>
          <a:ln w="16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56418" y="4075620"/>
            <a:ext cx="391160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marR="5080" indent="-34290">
              <a:lnSpc>
                <a:spcPct val="100000"/>
              </a:lnSpc>
              <a:spcBef>
                <a:spcPts val="105"/>
              </a:spcBef>
            </a:pPr>
            <a:r>
              <a:rPr sz="850" b="1" spc="10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0740" y="4378989"/>
            <a:ext cx="788035" cy="223520"/>
          </a:xfrm>
          <a:custGeom>
            <a:avLst/>
            <a:gdLst/>
            <a:ahLst/>
            <a:cxnLst/>
            <a:rect l="l" t="t" r="r" b="b"/>
            <a:pathLst>
              <a:path w="788035" h="223520">
                <a:moveTo>
                  <a:pt x="408145" y="0"/>
                </a:moveTo>
                <a:lnTo>
                  <a:pt x="0" y="223238"/>
                </a:lnTo>
              </a:path>
              <a:path w="788035" h="223520">
                <a:moveTo>
                  <a:pt x="408145" y="0"/>
                </a:moveTo>
                <a:lnTo>
                  <a:pt x="787929" y="22323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6579" y="4433750"/>
            <a:ext cx="45720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Divorced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1285" y="4376673"/>
            <a:ext cx="38989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Married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6600" y="5234805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(d)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71122" y="3540614"/>
            <a:ext cx="673735" cy="189230"/>
          </a:xfrm>
          <a:custGeom>
            <a:avLst/>
            <a:gdLst/>
            <a:ahLst/>
            <a:cxnLst/>
            <a:rect l="l" t="t" r="r" b="b"/>
            <a:pathLst>
              <a:path w="673735" h="189229">
                <a:moveTo>
                  <a:pt x="339594" y="0"/>
                </a:moveTo>
                <a:lnTo>
                  <a:pt x="0" y="188933"/>
                </a:lnTo>
              </a:path>
              <a:path w="673735" h="189229">
                <a:moveTo>
                  <a:pt x="339594" y="0"/>
                </a:moveTo>
                <a:lnTo>
                  <a:pt x="673678" y="188933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24992" y="3512607"/>
            <a:ext cx="2019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0824" y="3512607"/>
            <a:ext cx="1581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2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10934" y="3729548"/>
            <a:ext cx="506730" cy="316865"/>
          </a:xfrm>
          <a:custGeom>
            <a:avLst/>
            <a:gdLst/>
            <a:ahLst/>
            <a:cxnLst/>
            <a:rect l="l" t="t" r="r" b="b"/>
            <a:pathLst>
              <a:path w="506729" h="316864">
                <a:moveTo>
                  <a:pt x="506673" y="158228"/>
                </a:moveTo>
                <a:lnTo>
                  <a:pt x="480920" y="88631"/>
                </a:lnTo>
                <a:lnTo>
                  <a:pt x="451011" y="59252"/>
                </a:lnTo>
                <a:lnTo>
                  <a:pt x="411777" y="34752"/>
                </a:lnTo>
                <a:lnTo>
                  <a:pt x="364738" y="16077"/>
                </a:lnTo>
                <a:lnTo>
                  <a:pt x="311418" y="4177"/>
                </a:lnTo>
                <a:lnTo>
                  <a:pt x="253336" y="0"/>
                </a:lnTo>
                <a:lnTo>
                  <a:pt x="195255" y="4177"/>
                </a:lnTo>
                <a:lnTo>
                  <a:pt x="141934" y="16077"/>
                </a:lnTo>
                <a:lnTo>
                  <a:pt x="94896" y="34752"/>
                </a:lnTo>
                <a:lnTo>
                  <a:pt x="55661" y="59252"/>
                </a:lnTo>
                <a:lnTo>
                  <a:pt x="25753" y="88631"/>
                </a:lnTo>
                <a:lnTo>
                  <a:pt x="6691" y="121939"/>
                </a:lnTo>
                <a:lnTo>
                  <a:pt x="0" y="158228"/>
                </a:lnTo>
                <a:lnTo>
                  <a:pt x="6691" y="194517"/>
                </a:lnTo>
                <a:lnTo>
                  <a:pt x="25753" y="227825"/>
                </a:lnTo>
                <a:lnTo>
                  <a:pt x="55661" y="257203"/>
                </a:lnTo>
                <a:lnTo>
                  <a:pt x="94896" y="281704"/>
                </a:lnTo>
                <a:lnTo>
                  <a:pt x="141934" y="300378"/>
                </a:lnTo>
                <a:lnTo>
                  <a:pt x="195255" y="312279"/>
                </a:lnTo>
                <a:lnTo>
                  <a:pt x="253336" y="316456"/>
                </a:lnTo>
                <a:lnTo>
                  <a:pt x="311418" y="312279"/>
                </a:lnTo>
                <a:lnTo>
                  <a:pt x="364738" y="300378"/>
                </a:lnTo>
                <a:lnTo>
                  <a:pt x="411777" y="281704"/>
                </a:lnTo>
                <a:lnTo>
                  <a:pt x="451011" y="257203"/>
                </a:lnTo>
                <a:lnTo>
                  <a:pt x="480920" y="227825"/>
                </a:lnTo>
                <a:lnTo>
                  <a:pt x="499981" y="194517"/>
                </a:lnTo>
                <a:lnTo>
                  <a:pt x="506673" y="158228"/>
                </a:lnTo>
                <a:close/>
              </a:path>
            </a:pathLst>
          </a:custGeom>
          <a:ln w="1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53927" y="3747457"/>
            <a:ext cx="384810" cy="2870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1435" marR="5080" indent="-39370">
              <a:lnSpc>
                <a:spcPct val="102499"/>
              </a:lnSpc>
              <a:spcBef>
                <a:spcPts val="65"/>
              </a:spcBef>
            </a:pPr>
            <a:r>
              <a:rPr sz="850" b="1" spc="5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49513" y="4046004"/>
            <a:ext cx="802005" cy="229870"/>
          </a:xfrm>
          <a:custGeom>
            <a:avLst/>
            <a:gdLst/>
            <a:ahLst/>
            <a:cxnLst/>
            <a:rect l="l" t="t" r="r" b="b"/>
            <a:pathLst>
              <a:path w="802004" h="229870">
                <a:moveTo>
                  <a:pt x="428644" y="0"/>
                </a:moveTo>
                <a:lnTo>
                  <a:pt x="0" y="229702"/>
                </a:lnTo>
              </a:path>
              <a:path w="802004" h="229870">
                <a:moveTo>
                  <a:pt x="428644" y="0"/>
                </a:moveTo>
                <a:lnTo>
                  <a:pt x="801669" y="224634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19407" y="4104751"/>
            <a:ext cx="4502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Divorced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4908" y="4048630"/>
            <a:ext cx="3841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Married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3167" y="4280849"/>
            <a:ext cx="713105" cy="327025"/>
          </a:xfrm>
          <a:custGeom>
            <a:avLst/>
            <a:gdLst/>
            <a:ahLst/>
            <a:cxnLst/>
            <a:rect l="l" t="t" r="r" b="b"/>
            <a:pathLst>
              <a:path w="713104" h="327025">
                <a:moveTo>
                  <a:pt x="712619" y="163370"/>
                </a:moveTo>
                <a:lnTo>
                  <a:pt x="690330" y="106343"/>
                </a:lnTo>
                <a:lnTo>
                  <a:pt x="628827" y="58091"/>
                </a:lnTo>
                <a:lnTo>
                  <a:pt x="585887" y="38405"/>
                </a:lnTo>
                <a:lnTo>
                  <a:pt x="536163" y="22293"/>
                </a:lnTo>
                <a:lnTo>
                  <a:pt x="480660" y="10214"/>
                </a:lnTo>
                <a:lnTo>
                  <a:pt x="420386" y="2630"/>
                </a:lnTo>
                <a:lnTo>
                  <a:pt x="356346" y="0"/>
                </a:lnTo>
                <a:lnTo>
                  <a:pt x="292284" y="2630"/>
                </a:lnTo>
                <a:lnTo>
                  <a:pt x="231993" y="10214"/>
                </a:lnTo>
                <a:lnTo>
                  <a:pt x="176477" y="22293"/>
                </a:lnTo>
                <a:lnTo>
                  <a:pt x="126744" y="38405"/>
                </a:lnTo>
                <a:lnTo>
                  <a:pt x="83798" y="58091"/>
                </a:lnTo>
                <a:lnTo>
                  <a:pt x="48644" y="80890"/>
                </a:lnTo>
                <a:lnTo>
                  <a:pt x="5740" y="133990"/>
                </a:lnTo>
                <a:lnTo>
                  <a:pt x="0" y="163370"/>
                </a:lnTo>
                <a:lnTo>
                  <a:pt x="5740" y="192728"/>
                </a:lnTo>
                <a:lnTo>
                  <a:pt x="48644" y="245798"/>
                </a:lnTo>
                <a:lnTo>
                  <a:pt x="83798" y="268588"/>
                </a:lnTo>
                <a:lnTo>
                  <a:pt x="126744" y="288268"/>
                </a:lnTo>
                <a:lnTo>
                  <a:pt x="176477" y="304376"/>
                </a:lnTo>
                <a:lnTo>
                  <a:pt x="231993" y="316453"/>
                </a:lnTo>
                <a:lnTo>
                  <a:pt x="292284" y="324036"/>
                </a:lnTo>
                <a:lnTo>
                  <a:pt x="356346" y="326667"/>
                </a:lnTo>
                <a:lnTo>
                  <a:pt x="420386" y="324036"/>
                </a:lnTo>
                <a:lnTo>
                  <a:pt x="480660" y="316453"/>
                </a:lnTo>
                <a:lnTo>
                  <a:pt x="536163" y="304376"/>
                </a:lnTo>
                <a:lnTo>
                  <a:pt x="585887" y="288268"/>
                </a:lnTo>
                <a:lnTo>
                  <a:pt x="628827" y="268588"/>
                </a:lnTo>
                <a:lnTo>
                  <a:pt x="663977" y="245798"/>
                </a:lnTo>
                <a:lnTo>
                  <a:pt x="706879" y="192728"/>
                </a:lnTo>
                <a:lnTo>
                  <a:pt x="712619" y="163370"/>
                </a:lnTo>
                <a:close/>
              </a:path>
            </a:pathLst>
          </a:custGeom>
          <a:ln w="1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45929" y="4303900"/>
            <a:ext cx="374015" cy="2819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3970" marR="5080" indent="-1905">
              <a:lnSpc>
                <a:spcPts val="1000"/>
              </a:lnSpc>
              <a:spcBef>
                <a:spcPts val="145"/>
              </a:spcBef>
            </a:pPr>
            <a:r>
              <a:rPr sz="850" b="1" spc="5" dirty="0">
                <a:latin typeface="Times New Roman"/>
                <a:cs typeface="Times New Roman"/>
              </a:rPr>
              <a:t>Annual  Income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6488" y="4602448"/>
            <a:ext cx="802005" cy="229870"/>
          </a:xfrm>
          <a:custGeom>
            <a:avLst/>
            <a:gdLst/>
            <a:ahLst/>
            <a:cxnLst/>
            <a:rect l="l" t="t" r="r" b="b"/>
            <a:pathLst>
              <a:path w="802004" h="229870">
                <a:moveTo>
                  <a:pt x="373025" y="0"/>
                </a:moveTo>
                <a:lnTo>
                  <a:pt x="0" y="229702"/>
                </a:lnTo>
              </a:path>
              <a:path w="802004" h="229870">
                <a:moveTo>
                  <a:pt x="373025" y="0"/>
                </a:moveTo>
                <a:lnTo>
                  <a:pt x="801669" y="229702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3461" y="4620352"/>
            <a:ext cx="29337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&lt;</a:t>
            </a:r>
            <a:r>
              <a:rPr sz="750" b="1" spc="-5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</a:t>
            </a:r>
            <a:endParaRPr sz="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5131" y="4620352"/>
            <a:ext cx="3511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&gt;=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10892" y="3202359"/>
            <a:ext cx="1609090" cy="1262380"/>
            <a:chOff x="4310892" y="3202359"/>
            <a:chExt cx="1609090" cy="1262380"/>
          </a:xfrm>
        </p:grpSpPr>
        <p:sp>
          <p:nvSpPr>
            <p:cNvPr id="40" name="object 40"/>
            <p:cNvSpPr/>
            <p:nvPr/>
          </p:nvSpPr>
          <p:spPr>
            <a:xfrm>
              <a:off x="5111806" y="4260450"/>
              <a:ext cx="807720" cy="204470"/>
            </a:xfrm>
            <a:custGeom>
              <a:avLst/>
              <a:gdLst/>
              <a:ahLst/>
              <a:cxnLst/>
              <a:rect l="l" t="t" r="r" b="b"/>
              <a:pathLst>
                <a:path w="807720" h="204470">
                  <a:moveTo>
                    <a:pt x="807620" y="0"/>
                  </a:moveTo>
                  <a:lnTo>
                    <a:pt x="0" y="0"/>
                  </a:lnTo>
                  <a:lnTo>
                    <a:pt x="0" y="204190"/>
                  </a:lnTo>
                  <a:lnTo>
                    <a:pt x="807620" y="204190"/>
                  </a:lnTo>
                  <a:lnTo>
                    <a:pt x="80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19174" y="3210641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529" y="160652"/>
                  </a:moveTo>
                  <a:lnTo>
                    <a:pt x="538502" y="98114"/>
                  </a:lnTo>
                  <a:lnTo>
                    <a:pt x="478431" y="47049"/>
                  </a:lnTo>
                  <a:lnTo>
                    <a:pt x="436948" y="27433"/>
                  </a:lnTo>
                  <a:lnTo>
                    <a:pt x="389335" y="12623"/>
                  </a:lnTo>
                  <a:lnTo>
                    <a:pt x="336719" y="3263"/>
                  </a:lnTo>
                  <a:lnTo>
                    <a:pt x="280227" y="0"/>
                  </a:lnTo>
                  <a:lnTo>
                    <a:pt x="223761" y="3263"/>
                  </a:lnTo>
                  <a:lnTo>
                    <a:pt x="171163" y="12623"/>
                  </a:lnTo>
                  <a:lnTo>
                    <a:pt x="123563" y="27433"/>
                  </a:lnTo>
                  <a:lnTo>
                    <a:pt x="82088" y="47049"/>
                  </a:lnTo>
                  <a:lnTo>
                    <a:pt x="47866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66" y="250424"/>
                  </a:lnTo>
                  <a:lnTo>
                    <a:pt x="82088" y="274190"/>
                  </a:lnTo>
                  <a:lnTo>
                    <a:pt x="123563" y="293801"/>
                  </a:lnTo>
                  <a:lnTo>
                    <a:pt x="171163" y="308609"/>
                  </a:lnTo>
                  <a:lnTo>
                    <a:pt x="223761" y="317968"/>
                  </a:lnTo>
                  <a:lnTo>
                    <a:pt x="280227" y="321231"/>
                  </a:lnTo>
                  <a:lnTo>
                    <a:pt x="336719" y="317968"/>
                  </a:lnTo>
                  <a:lnTo>
                    <a:pt x="389335" y="308609"/>
                  </a:lnTo>
                  <a:lnTo>
                    <a:pt x="436948" y="293801"/>
                  </a:lnTo>
                  <a:lnTo>
                    <a:pt x="478431" y="274190"/>
                  </a:lnTo>
                  <a:lnTo>
                    <a:pt x="512659" y="250424"/>
                  </a:lnTo>
                  <a:lnTo>
                    <a:pt x="554834" y="193008"/>
                  </a:lnTo>
                  <a:lnTo>
                    <a:pt x="560529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720077" y="3528273"/>
            <a:ext cx="560705" cy="321310"/>
          </a:xfrm>
          <a:custGeom>
            <a:avLst/>
            <a:gdLst/>
            <a:ahLst/>
            <a:cxnLst/>
            <a:rect l="l" t="t" r="r" b="b"/>
            <a:pathLst>
              <a:path w="560705" h="321310">
                <a:moveTo>
                  <a:pt x="560573" y="160578"/>
                </a:moveTo>
                <a:lnTo>
                  <a:pt x="538546" y="98083"/>
                </a:lnTo>
                <a:lnTo>
                  <a:pt x="478476" y="47040"/>
                </a:lnTo>
                <a:lnTo>
                  <a:pt x="436992" y="27430"/>
                </a:lnTo>
                <a:lnTo>
                  <a:pt x="389379" y="12622"/>
                </a:lnTo>
                <a:lnTo>
                  <a:pt x="336763" y="3263"/>
                </a:lnTo>
                <a:lnTo>
                  <a:pt x="280272" y="0"/>
                </a:lnTo>
                <a:lnTo>
                  <a:pt x="223788" y="3263"/>
                </a:lnTo>
                <a:lnTo>
                  <a:pt x="171178" y="12622"/>
                </a:lnTo>
                <a:lnTo>
                  <a:pt x="123570" y="27430"/>
                </a:lnTo>
                <a:lnTo>
                  <a:pt x="82091" y="47040"/>
                </a:lnTo>
                <a:lnTo>
                  <a:pt x="47866" y="70807"/>
                </a:lnTo>
                <a:lnTo>
                  <a:pt x="5694" y="128222"/>
                </a:lnTo>
                <a:lnTo>
                  <a:pt x="0" y="160578"/>
                </a:lnTo>
                <a:lnTo>
                  <a:pt x="5694" y="192959"/>
                </a:lnTo>
                <a:lnTo>
                  <a:pt x="47866" y="250406"/>
                </a:lnTo>
                <a:lnTo>
                  <a:pt x="82091" y="274181"/>
                </a:lnTo>
                <a:lnTo>
                  <a:pt x="123570" y="293797"/>
                </a:lnTo>
                <a:lnTo>
                  <a:pt x="171178" y="308608"/>
                </a:lnTo>
                <a:lnTo>
                  <a:pt x="223788" y="317967"/>
                </a:lnTo>
                <a:lnTo>
                  <a:pt x="280272" y="321231"/>
                </a:lnTo>
                <a:lnTo>
                  <a:pt x="336763" y="317967"/>
                </a:lnTo>
                <a:lnTo>
                  <a:pt x="389379" y="308608"/>
                </a:lnTo>
                <a:lnTo>
                  <a:pt x="436992" y="293797"/>
                </a:lnTo>
                <a:lnTo>
                  <a:pt x="478476" y="274181"/>
                </a:lnTo>
                <a:lnTo>
                  <a:pt x="512703" y="250406"/>
                </a:lnTo>
                <a:lnTo>
                  <a:pt x="554878" y="192959"/>
                </a:lnTo>
                <a:lnTo>
                  <a:pt x="560573" y="160578"/>
                </a:lnTo>
                <a:close/>
              </a:path>
            </a:pathLst>
          </a:custGeom>
          <a:ln w="16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20666" y="3533480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4" name="object 44"/>
          <p:cNvSpPr txBox="1"/>
          <p:nvPr/>
        </p:nvSpPr>
        <p:spPr>
          <a:xfrm>
            <a:off x="1216547" y="4072721"/>
            <a:ext cx="77152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00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0639" y="4278524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30" baseline="-35353" dirty="0">
                <a:latin typeface="Arial MT"/>
                <a:cs typeface="Arial MT"/>
              </a:rPr>
              <a:t>(3,0)</a:t>
            </a:r>
            <a:r>
              <a:rPr sz="1650" spc="-7" baseline="-35353" dirty="0">
                <a:latin typeface="Arial MT"/>
                <a:cs typeface="Arial MT"/>
              </a:rPr>
              <a:t> </a:t>
            </a:r>
            <a:r>
              <a:rPr sz="750" b="1" spc="2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6597" y="4612593"/>
            <a:ext cx="75501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5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77821" y="4612593"/>
            <a:ext cx="782320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9770" y="3215921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3934" y="3729497"/>
            <a:ext cx="78613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70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8616" y="4832151"/>
            <a:ext cx="78994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6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11806" y="4260450"/>
            <a:ext cx="80772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1884" y="4832151"/>
            <a:ext cx="775335" cy="204470"/>
          </a:xfrm>
          <a:prstGeom prst="rect">
            <a:avLst/>
          </a:prstGeom>
          <a:ln w="2156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6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39540" y="3949800"/>
            <a:ext cx="7061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30" baseline="-27777" dirty="0">
                <a:latin typeface="Arial MT"/>
                <a:cs typeface="Arial MT"/>
              </a:rPr>
              <a:t>(</a:t>
            </a:r>
            <a:r>
              <a:rPr sz="1650" spc="-37" baseline="-27777" dirty="0">
                <a:latin typeface="Arial MT"/>
                <a:cs typeface="Arial MT"/>
              </a:rPr>
              <a:t>3</a:t>
            </a:r>
            <a:r>
              <a:rPr sz="1650" spc="-30" baseline="-27777" dirty="0">
                <a:latin typeface="Arial MT"/>
                <a:cs typeface="Arial MT"/>
              </a:rPr>
              <a:t>,</a:t>
            </a:r>
            <a:r>
              <a:rPr sz="1650" spc="-37" baseline="-27777" dirty="0">
                <a:latin typeface="Arial MT"/>
                <a:cs typeface="Arial MT"/>
              </a:rPr>
              <a:t>0</a:t>
            </a:r>
            <a:r>
              <a:rPr sz="1650" baseline="-27777" dirty="0">
                <a:latin typeface="Arial MT"/>
                <a:cs typeface="Arial MT"/>
              </a:rPr>
              <a:t>)</a:t>
            </a:r>
            <a:r>
              <a:rPr sz="1650" spc="-135" baseline="-27777" dirty="0">
                <a:latin typeface="Arial MT"/>
                <a:cs typeface="Arial MT"/>
              </a:rPr>
              <a:t> </a:t>
            </a:r>
            <a:r>
              <a:rPr sz="750" b="1" spc="1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22090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79352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78939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50502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510272" y="2485372"/>
          <a:ext cx="2188844" cy="22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7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indent="1016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930" indent="-889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165" indent="508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31115" indent="-5715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3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7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6490219" y="4746805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1974" y="5259089"/>
            <a:ext cx="244475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400" spc="-80" dirty="0">
                <a:latin typeface="Verdana"/>
                <a:cs typeface="Verdana"/>
              </a:rPr>
              <a:t>C</a:t>
            </a:r>
            <a:r>
              <a:rPr sz="1400" spc="-55" dirty="0">
                <a:latin typeface="Verdana"/>
                <a:cs typeface="Verdana"/>
              </a:rPr>
              <a:t>o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20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15" dirty="0">
                <a:latin typeface="Verdana"/>
                <a:cs typeface="Verdana"/>
              </a:rPr>
              <a:t>h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d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v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215" dirty="0">
                <a:latin typeface="Verdana"/>
                <a:cs typeface="Verdana"/>
              </a:rPr>
              <a:t>u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75" dirty="0">
                <a:latin typeface="Verdana"/>
                <a:cs typeface="Verdana"/>
              </a:rPr>
              <a:t>y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215" dirty="0">
                <a:latin typeface="Verdana"/>
                <a:cs typeface="Verdana"/>
              </a:rPr>
              <a:t>u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45" dirty="0">
                <a:latin typeface="Verdana"/>
                <a:cs typeface="Verdana"/>
              </a:rPr>
              <a:t>f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32" y="1271523"/>
            <a:ext cx="3341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689" y="2339413"/>
            <a:ext cx="302260" cy="5702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350" spc="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911" y="2679394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(b)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434" y="5234805"/>
            <a:ext cx="22860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(c)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782" y="2050954"/>
            <a:ext cx="947419" cy="273685"/>
          </a:xfrm>
          <a:prstGeom prst="rect">
            <a:avLst/>
          </a:prstGeom>
          <a:ln w="19706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15"/>
              </a:spcBef>
            </a:pPr>
            <a:r>
              <a:rPr sz="900" spc="20" dirty="0">
                <a:latin typeface="Times New Roman"/>
                <a:cs typeface="Times New Roman"/>
              </a:rPr>
              <a:t>Defaulted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541" y="1683915"/>
            <a:ext cx="577850" cy="338455"/>
            <a:chOff x="4408541" y="1683915"/>
            <a:chExt cx="577850" cy="338455"/>
          </a:xfrm>
        </p:grpSpPr>
        <p:sp>
          <p:nvSpPr>
            <p:cNvPr id="9" name="object 9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280300" y="0"/>
                  </a:moveTo>
                  <a:lnTo>
                    <a:pt x="223809" y="3263"/>
                  </a:lnTo>
                  <a:lnTo>
                    <a:pt x="171193" y="12623"/>
                  </a:lnTo>
                  <a:lnTo>
                    <a:pt x="123580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0" y="293801"/>
                  </a:lnTo>
                  <a:lnTo>
                    <a:pt x="171193" y="308609"/>
                  </a:lnTo>
                  <a:lnTo>
                    <a:pt x="223809" y="317967"/>
                  </a:lnTo>
                  <a:lnTo>
                    <a:pt x="280300" y="321231"/>
                  </a:lnTo>
                  <a:lnTo>
                    <a:pt x="336791" y="317967"/>
                  </a:lnTo>
                  <a:lnTo>
                    <a:pt x="389407" y="308609"/>
                  </a:lnTo>
                  <a:lnTo>
                    <a:pt x="437021" y="293801"/>
                  </a:lnTo>
                  <a:lnTo>
                    <a:pt x="478504" y="274190"/>
                  </a:lnTo>
                  <a:lnTo>
                    <a:pt x="512731" y="250424"/>
                  </a:lnTo>
                  <a:lnTo>
                    <a:pt x="554907" y="193008"/>
                  </a:lnTo>
                  <a:lnTo>
                    <a:pt x="560602" y="160652"/>
                  </a:lnTo>
                  <a:lnTo>
                    <a:pt x="554907" y="128272"/>
                  </a:lnTo>
                  <a:lnTo>
                    <a:pt x="512731" y="70825"/>
                  </a:lnTo>
                  <a:lnTo>
                    <a:pt x="478504" y="47049"/>
                  </a:lnTo>
                  <a:lnTo>
                    <a:pt x="437021" y="27433"/>
                  </a:lnTo>
                  <a:lnTo>
                    <a:pt x="389407" y="12623"/>
                  </a:lnTo>
                  <a:lnTo>
                    <a:pt x="336791" y="3263"/>
                  </a:lnTo>
                  <a:lnTo>
                    <a:pt x="28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602" y="160652"/>
                  </a:moveTo>
                  <a:lnTo>
                    <a:pt x="538575" y="98114"/>
                  </a:lnTo>
                  <a:lnTo>
                    <a:pt x="478505" y="47049"/>
                  </a:lnTo>
                  <a:lnTo>
                    <a:pt x="437021" y="27433"/>
                  </a:lnTo>
                  <a:lnTo>
                    <a:pt x="389408" y="12623"/>
                  </a:lnTo>
                  <a:lnTo>
                    <a:pt x="336792" y="3263"/>
                  </a:lnTo>
                  <a:lnTo>
                    <a:pt x="280301" y="0"/>
                  </a:lnTo>
                  <a:lnTo>
                    <a:pt x="223810" y="3263"/>
                  </a:lnTo>
                  <a:lnTo>
                    <a:pt x="171194" y="12623"/>
                  </a:lnTo>
                  <a:lnTo>
                    <a:pt x="123581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1" y="293801"/>
                  </a:lnTo>
                  <a:lnTo>
                    <a:pt x="171194" y="308609"/>
                  </a:lnTo>
                  <a:lnTo>
                    <a:pt x="223810" y="317968"/>
                  </a:lnTo>
                  <a:lnTo>
                    <a:pt x="280301" y="321231"/>
                  </a:lnTo>
                  <a:lnTo>
                    <a:pt x="336792" y="317968"/>
                  </a:lnTo>
                  <a:lnTo>
                    <a:pt x="389408" y="308609"/>
                  </a:lnTo>
                  <a:lnTo>
                    <a:pt x="437021" y="293801"/>
                  </a:lnTo>
                  <a:lnTo>
                    <a:pt x="478505" y="274190"/>
                  </a:lnTo>
                  <a:lnTo>
                    <a:pt x="512732" y="250424"/>
                  </a:lnTo>
                  <a:lnTo>
                    <a:pt x="554908" y="193008"/>
                  </a:lnTo>
                  <a:lnTo>
                    <a:pt x="560602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7710" y="1697693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0826" y="2024370"/>
            <a:ext cx="684530" cy="224790"/>
          </a:xfrm>
          <a:custGeom>
            <a:avLst/>
            <a:gdLst/>
            <a:ahLst/>
            <a:cxnLst/>
            <a:rect l="l" t="t" r="r" b="b"/>
            <a:pathLst>
              <a:path w="684529" h="224789">
                <a:moveTo>
                  <a:pt x="336361" y="0"/>
                </a:moveTo>
                <a:lnTo>
                  <a:pt x="0" y="224707"/>
                </a:lnTo>
              </a:path>
              <a:path w="684529" h="224789">
                <a:moveTo>
                  <a:pt x="336361" y="0"/>
                </a:moveTo>
                <a:lnTo>
                  <a:pt x="684038" y="224707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2572" y="2001173"/>
            <a:ext cx="2063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3760" y="2001173"/>
            <a:ext cx="1612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3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252" y="2249100"/>
            <a:ext cx="76962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695" y="2249100"/>
            <a:ext cx="79248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8962" y="3859936"/>
            <a:ext cx="686435" cy="192405"/>
          </a:xfrm>
          <a:custGeom>
            <a:avLst/>
            <a:gdLst/>
            <a:ahLst/>
            <a:cxnLst/>
            <a:rect l="l" t="t" r="r" b="b"/>
            <a:pathLst>
              <a:path w="686435" h="192404">
                <a:moveTo>
                  <a:pt x="345795" y="0"/>
                </a:moveTo>
                <a:lnTo>
                  <a:pt x="0" y="192018"/>
                </a:lnTo>
              </a:path>
              <a:path w="686435" h="192404">
                <a:moveTo>
                  <a:pt x="345795" y="0"/>
                </a:moveTo>
                <a:lnTo>
                  <a:pt x="685904" y="19201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2251" y="3836831"/>
            <a:ext cx="205104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9788" y="3836831"/>
            <a:ext cx="16002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5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6813" y="4057170"/>
            <a:ext cx="516255" cy="321945"/>
          </a:xfrm>
          <a:custGeom>
            <a:avLst/>
            <a:gdLst/>
            <a:ahLst/>
            <a:cxnLst/>
            <a:rect l="l" t="t" r="r" b="b"/>
            <a:pathLst>
              <a:path w="516255" h="321945">
                <a:moveTo>
                  <a:pt x="515857" y="160946"/>
                </a:moveTo>
                <a:lnTo>
                  <a:pt x="489636" y="90167"/>
                </a:lnTo>
                <a:lnTo>
                  <a:pt x="459183" y="60284"/>
                </a:lnTo>
                <a:lnTo>
                  <a:pt x="419234" y="35359"/>
                </a:lnTo>
                <a:lnTo>
                  <a:pt x="371336" y="16359"/>
                </a:lnTo>
                <a:lnTo>
                  <a:pt x="317039" y="4250"/>
                </a:lnTo>
                <a:lnTo>
                  <a:pt x="257892" y="0"/>
                </a:lnTo>
                <a:lnTo>
                  <a:pt x="198748" y="4250"/>
                </a:lnTo>
                <a:lnTo>
                  <a:pt x="144462" y="16359"/>
                </a:lnTo>
                <a:lnTo>
                  <a:pt x="96578" y="35359"/>
                </a:lnTo>
                <a:lnTo>
                  <a:pt x="56644" y="60284"/>
                </a:lnTo>
                <a:lnTo>
                  <a:pt x="26206" y="90167"/>
                </a:lnTo>
                <a:lnTo>
                  <a:pt x="6809" y="124044"/>
                </a:lnTo>
                <a:lnTo>
                  <a:pt x="0" y="160946"/>
                </a:lnTo>
                <a:lnTo>
                  <a:pt x="6809" y="197821"/>
                </a:lnTo>
                <a:lnTo>
                  <a:pt x="26206" y="231677"/>
                </a:lnTo>
                <a:lnTo>
                  <a:pt x="56644" y="261548"/>
                </a:lnTo>
                <a:lnTo>
                  <a:pt x="96578" y="286465"/>
                </a:lnTo>
                <a:lnTo>
                  <a:pt x="144462" y="305461"/>
                </a:lnTo>
                <a:lnTo>
                  <a:pt x="198748" y="317568"/>
                </a:lnTo>
                <a:lnTo>
                  <a:pt x="257892" y="321819"/>
                </a:lnTo>
                <a:lnTo>
                  <a:pt x="317039" y="317568"/>
                </a:lnTo>
                <a:lnTo>
                  <a:pt x="371336" y="305461"/>
                </a:lnTo>
                <a:lnTo>
                  <a:pt x="419234" y="286465"/>
                </a:lnTo>
                <a:lnTo>
                  <a:pt x="459183" y="261548"/>
                </a:lnTo>
                <a:lnTo>
                  <a:pt x="489636" y="231677"/>
                </a:lnTo>
                <a:lnTo>
                  <a:pt x="509044" y="197821"/>
                </a:lnTo>
                <a:lnTo>
                  <a:pt x="515857" y="160946"/>
                </a:lnTo>
                <a:close/>
              </a:path>
            </a:pathLst>
          </a:custGeom>
          <a:ln w="16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56418" y="4075620"/>
            <a:ext cx="391160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marR="5080" indent="-34290">
              <a:lnSpc>
                <a:spcPct val="100000"/>
              </a:lnSpc>
              <a:spcBef>
                <a:spcPts val="105"/>
              </a:spcBef>
            </a:pPr>
            <a:r>
              <a:rPr sz="850" b="1" spc="10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0740" y="4378989"/>
            <a:ext cx="788035" cy="223520"/>
          </a:xfrm>
          <a:custGeom>
            <a:avLst/>
            <a:gdLst/>
            <a:ahLst/>
            <a:cxnLst/>
            <a:rect l="l" t="t" r="r" b="b"/>
            <a:pathLst>
              <a:path w="788035" h="223520">
                <a:moveTo>
                  <a:pt x="408145" y="0"/>
                </a:moveTo>
                <a:lnTo>
                  <a:pt x="0" y="223238"/>
                </a:lnTo>
              </a:path>
              <a:path w="788035" h="223520">
                <a:moveTo>
                  <a:pt x="408145" y="0"/>
                </a:moveTo>
                <a:lnTo>
                  <a:pt x="787929" y="223238"/>
                </a:lnTo>
              </a:path>
            </a:pathLst>
          </a:custGeom>
          <a:ln w="16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6579" y="4433750"/>
            <a:ext cx="45720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Divorced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1285" y="4376673"/>
            <a:ext cx="38989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20" dirty="0">
                <a:latin typeface="Arial"/>
                <a:cs typeface="Arial"/>
              </a:rPr>
              <a:t>Married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6600" y="5234805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(d)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71122" y="3540614"/>
            <a:ext cx="673735" cy="189230"/>
          </a:xfrm>
          <a:custGeom>
            <a:avLst/>
            <a:gdLst/>
            <a:ahLst/>
            <a:cxnLst/>
            <a:rect l="l" t="t" r="r" b="b"/>
            <a:pathLst>
              <a:path w="673735" h="189229">
                <a:moveTo>
                  <a:pt x="339594" y="0"/>
                </a:moveTo>
                <a:lnTo>
                  <a:pt x="0" y="188933"/>
                </a:lnTo>
              </a:path>
              <a:path w="673735" h="189229">
                <a:moveTo>
                  <a:pt x="339594" y="0"/>
                </a:moveTo>
                <a:lnTo>
                  <a:pt x="673678" y="188933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24992" y="3512607"/>
            <a:ext cx="2019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0824" y="3512607"/>
            <a:ext cx="1581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2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10934" y="3729548"/>
            <a:ext cx="506730" cy="316865"/>
          </a:xfrm>
          <a:custGeom>
            <a:avLst/>
            <a:gdLst/>
            <a:ahLst/>
            <a:cxnLst/>
            <a:rect l="l" t="t" r="r" b="b"/>
            <a:pathLst>
              <a:path w="506729" h="316864">
                <a:moveTo>
                  <a:pt x="506673" y="158228"/>
                </a:moveTo>
                <a:lnTo>
                  <a:pt x="480920" y="88631"/>
                </a:lnTo>
                <a:lnTo>
                  <a:pt x="451011" y="59252"/>
                </a:lnTo>
                <a:lnTo>
                  <a:pt x="411777" y="34752"/>
                </a:lnTo>
                <a:lnTo>
                  <a:pt x="364738" y="16077"/>
                </a:lnTo>
                <a:lnTo>
                  <a:pt x="311418" y="4177"/>
                </a:lnTo>
                <a:lnTo>
                  <a:pt x="253336" y="0"/>
                </a:lnTo>
                <a:lnTo>
                  <a:pt x="195255" y="4177"/>
                </a:lnTo>
                <a:lnTo>
                  <a:pt x="141934" y="16077"/>
                </a:lnTo>
                <a:lnTo>
                  <a:pt x="94896" y="34752"/>
                </a:lnTo>
                <a:lnTo>
                  <a:pt x="55661" y="59252"/>
                </a:lnTo>
                <a:lnTo>
                  <a:pt x="25753" y="88631"/>
                </a:lnTo>
                <a:lnTo>
                  <a:pt x="6691" y="121939"/>
                </a:lnTo>
                <a:lnTo>
                  <a:pt x="0" y="158228"/>
                </a:lnTo>
                <a:lnTo>
                  <a:pt x="6691" y="194517"/>
                </a:lnTo>
                <a:lnTo>
                  <a:pt x="25753" y="227825"/>
                </a:lnTo>
                <a:lnTo>
                  <a:pt x="55661" y="257203"/>
                </a:lnTo>
                <a:lnTo>
                  <a:pt x="94896" y="281704"/>
                </a:lnTo>
                <a:lnTo>
                  <a:pt x="141934" y="300378"/>
                </a:lnTo>
                <a:lnTo>
                  <a:pt x="195255" y="312279"/>
                </a:lnTo>
                <a:lnTo>
                  <a:pt x="253336" y="316456"/>
                </a:lnTo>
                <a:lnTo>
                  <a:pt x="311418" y="312279"/>
                </a:lnTo>
                <a:lnTo>
                  <a:pt x="364738" y="300378"/>
                </a:lnTo>
                <a:lnTo>
                  <a:pt x="411777" y="281704"/>
                </a:lnTo>
                <a:lnTo>
                  <a:pt x="451011" y="257203"/>
                </a:lnTo>
                <a:lnTo>
                  <a:pt x="480920" y="227825"/>
                </a:lnTo>
                <a:lnTo>
                  <a:pt x="499981" y="194517"/>
                </a:lnTo>
                <a:lnTo>
                  <a:pt x="506673" y="158228"/>
                </a:lnTo>
                <a:close/>
              </a:path>
            </a:pathLst>
          </a:custGeom>
          <a:ln w="1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53927" y="3747457"/>
            <a:ext cx="384810" cy="2870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1435" marR="5080" indent="-39370">
              <a:lnSpc>
                <a:spcPct val="102499"/>
              </a:lnSpc>
              <a:spcBef>
                <a:spcPts val="65"/>
              </a:spcBef>
            </a:pPr>
            <a:r>
              <a:rPr sz="850" b="1" spc="5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49513" y="4046004"/>
            <a:ext cx="802005" cy="229870"/>
          </a:xfrm>
          <a:custGeom>
            <a:avLst/>
            <a:gdLst/>
            <a:ahLst/>
            <a:cxnLst/>
            <a:rect l="l" t="t" r="r" b="b"/>
            <a:pathLst>
              <a:path w="802004" h="229870">
                <a:moveTo>
                  <a:pt x="428644" y="0"/>
                </a:moveTo>
                <a:lnTo>
                  <a:pt x="0" y="229702"/>
                </a:lnTo>
              </a:path>
              <a:path w="802004" h="229870">
                <a:moveTo>
                  <a:pt x="428644" y="0"/>
                </a:moveTo>
                <a:lnTo>
                  <a:pt x="801669" y="224634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19407" y="4104751"/>
            <a:ext cx="45021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Divorced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4908" y="4048630"/>
            <a:ext cx="38417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Married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3167" y="4280849"/>
            <a:ext cx="713105" cy="327025"/>
          </a:xfrm>
          <a:custGeom>
            <a:avLst/>
            <a:gdLst/>
            <a:ahLst/>
            <a:cxnLst/>
            <a:rect l="l" t="t" r="r" b="b"/>
            <a:pathLst>
              <a:path w="713104" h="327025">
                <a:moveTo>
                  <a:pt x="712619" y="163370"/>
                </a:moveTo>
                <a:lnTo>
                  <a:pt x="690330" y="106343"/>
                </a:lnTo>
                <a:lnTo>
                  <a:pt x="628827" y="58091"/>
                </a:lnTo>
                <a:lnTo>
                  <a:pt x="585887" y="38405"/>
                </a:lnTo>
                <a:lnTo>
                  <a:pt x="536163" y="22293"/>
                </a:lnTo>
                <a:lnTo>
                  <a:pt x="480660" y="10214"/>
                </a:lnTo>
                <a:lnTo>
                  <a:pt x="420386" y="2630"/>
                </a:lnTo>
                <a:lnTo>
                  <a:pt x="356346" y="0"/>
                </a:lnTo>
                <a:lnTo>
                  <a:pt x="292284" y="2630"/>
                </a:lnTo>
                <a:lnTo>
                  <a:pt x="231993" y="10214"/>
                </a:lnTo>
                <a:lnTo>
                  <a:pt x="176477" y="22293"/>
                </a:lnTo>
                <a:lnTo>
                  <a:pt x="126744" y="38405"/>
                </a:lnTo>
                <a:lnTo>
                  <a:pt x="83798" y="58091"/>
                </a:lnTo>
                <a:lnTo>
                  <a:pt x="48644" y="80890"/>
                </a:lnTo>
                <a:lnTo>
                  <a:pt x="5740" y="133990"/>
                </a:lnTo>
                <a:lnTo>
                  <a:pt x="0" y="163370"/>
                </a:lnTo>
                <a:lnTo>
                  <a:pt x="5740" y="192728"/>
                </a:lnTo>
                <a:lnTo>
                  <a:pt x="48644" y="245798"/>
                </a:lnTo>
                <a:lnTo>
                  <a:pt x="83798" y="268588"/>
                </a:lnTo>
                <a:lnTo>
                  <a:pt x="126744" y="288268"/>
                </a:lnTo>
                <a:lnTo>
                  <a:pt x="176477" y="304376"/>
                </a:lnTo>
                <a:lnTo>
                  <a:pt x="231993" y="316453"/>
                </a:lnTo>
                <a:lnTo>
                  <a:pt x="292284" y="324036"/>
                </a:lnTo>
                <a:lnTo>
                  <a:pt x="356346" y="326667"/>
                </a:lnTo>
                <a:lnTo>
                  <a:pt x="420386" y="324036"/>
                </a:lnTo>
                <a:lnTo>
                  <a:pt x="480660" y="316453"/>
                </a:lnTo>
                <a:lnTo>
                  <a:pt x="536163" y="304376"/>
                </a:lnTo>
                <a:lnTo>
                  <a:pt x="585887" y="288268"/>
                </a:lnTo>
                <a:lnTo>
                  <a:pt x="628827" y="268588"/>
                </a:lnTo>
                <a:lnTo>
                  <a:pt x="663977" y="245798"/>
                </a:lnTo>
                <a:lnTo>
                  <a:pt x="706879" y="192728"/>
                </a:lnTo>
                <a:lnTo>
                  <a:pt x="712619" y="163370"/>
                </a:lnTo>
                <a:close/>
              </a:path>
            </a:pathLst>
          </a:custGeom>
          <a:ln w="1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45929" y="4303900"/>
            <a:ext cx="374015" cy="2819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3970" marR="5080" indent="-1905">
              <a:lnSpc>
                <a:spcPts val="1000"/>
              </a:lnSpc>
              <a:spcBef>
                <a:spcPts val="145"/>
              </a:spcBef>
            </a:pPr>
            <a:r>
              <a:rPr sz="850" b="1" spc="5" dirty="0">
                <a:latin typeface="Times New Roman"/>
                <a:cs typeface="Times New Roman"/>
              </a:rPr>
              <a:t>Annual  Income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6488" y="4602448"/>
            <a:ext cx="802005" cy="229870"/>
          </a:xfrm>
          <a:custGeom>
            <a:avLst/>
            <a:gdLst/>
            <a:ahLst/>
            <a:cxnLst/>
            <a:rect l="l" t="t" r="r" b="b"/>
            <a:pathLst>
              <a:path w="802004" h="229870">
                <a:moveTo>
                  <a:pt x="373025" y="0"/>
                </a:moveTo>
                <a:lnTo>
                  <a:pt x="0" y="229702"/>
                </a:lnTo>
              </a:path>
              <a:path w="802004" h="229870">
                <a:moveTo>
                  <a:pt x="373025" y="0"/>
                </a:moveTo>
                <a:lnTo>
                  <a:pt x="801669" y="229702"/>
                </a:lnTo>
              </a:path>
            </a:pathLst>
          </a:custGeom>
          <a:ln w="16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3461" y="4620352"/>
            <a:ext cx="29337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&lt;</a:t>
            </a:r>
            <a:r>
              <a:rPr sz="750" b="1" spc="-5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</a:t>
            </a:r>
            <a:endParaRPr sz="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5131" y="4620352"/>
            <a:ext cx="3511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5" dirty="0">
                <a:latin typeface="Arial"/>
                <a:cs typeface="Arial"/>
              </a:rPr>
              <a:t>&gt;=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10892" y="3202359"/>
            <a:ext cx="1609090" cy="1262380"/>
            <a:chOff x="4310892" y="3202359"/>
            <a:chExt cx="1609090" cy="1262380"/>
          </a:xfrm>
        </p:grpSpPr>
        <p:sp>
          <p:nvSpPr>
            <p:cNvPr id="40" name="object 40"/>
            <p:cNvSpPr/>
            <p:nvPr/>
          </p:nvSpPr>
          <p:spPr>
            <a:xfrm>
              <a:off x="5111806" y="4260450"/>
              <a:ext cx="807720" cy="204470"/>
            </a:xfrm>
            <a:custGeom>
              <a:avLst/>
              <a:gdLst/>
              <a:ahLst/>
              <a:cxnLst/>
              <a:rect l="l" t="t" r="r" b="b"/>
              <a:pathLst>
                <a:path w="807720" h="204470">
                  <a:moveTo>
                    <a:pt x="807620" y="0"/>
                  </a:moveTo>
                  <a:lnTo>
                    <a:pt x="0" y="0"/>
                  </a:lnTo>
                  <a:lnTo>
                    <a:pt x="0" y="204190"/>
                  </a:lnTo>
                  <a:lnTo>
                    <a:pt x="807620" y="204190"/>
                  </a:lnTo>
                  <a:lnTo>
                    <a:pt x="80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19174" y="3210641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529" y="160652"/>
                  </a:moveTo>
                  <a:lnTo>
                    <a:pt x="538502" y="98114"/>
                  </a:lnTo>
                  <a:lnTo>
                    <a:pt x="478431" y="47049"/>
                  </a:lnTo>
                  <a:lnTo>
                    <a:pt x="436948" y="27433"/>
                  </a:lnTo>
                  <a:lnTo>
                    <a:pt x="389335" y="12623"/>
                  </a:lnTo>
                  <a:lnTo>
                    <a:pt x="336719" y="3263"/>
                  </a:lnTo>
                  <a:lnTo>
                    <a:pt x="280227" y="0"/>
                  </a:lnTo>
                  <a:lnTo>
                    <a:pt x="223761" y="3263"/>
                  </a:lnTo>
                  <a:lnTo>
                    <a:pt x="171163" y="12623"/>
                  </a:lnTo>
                  <a:lnTo>
                    <a:pt x="123563" y="27433"/>
                  </a:lnTo>
                  <a:lnTo>
                    <a:pt x="82088" y="47049"/>
                  </a:lnTo>
                  <a:lnTo>
                    <a:pt x="47866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66" y="250424"/>
                  </a:lnTo>
                  <a:lnTo>
                    <a:pt x="82088" y="274190"/>
                  </a:lnTo>
                  <a:lnTo>
                    <a:pt x="123563" y="293801"/>
                  </a:lnTo>
                  <a:lnTo>
                    <a:pt x="171163" y="308609"/>
                  </a:lnTo>
                  <a:lnTo>
                    <a:pt x="223761" y="317968"/>
                  </a:lnTo>
                  <a:lnTo>
                    <a:pt x="280227" y="321231"/>
                  </a:lnTo>
                  <a:lnTo>
                    <a:pt x="336719" y="317968"/>
                  </a:lnTo>
                  <a:lnTo>
                    <a:pt x="389335" y="308609"/>
                  </a:lnTo>
                  <a:lnTo>
                    <a:pt x="436948" y="293801"/>
                  </a:lnTo>
                  <a:lnTo>
                    <a:pt x="478431" y="274190"/>
                  </a:lnTo>
                  <a:lnTo>
                    <a:pt x="512659" y="250424"/>
                  </a:lnTo>
                  <a:lnTo>
                    <a:pt x="554834" y="193008"/>
                  </a:lnTo>
                  <a:lnTo>
                    <a:pt x="560529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720077" y="3528273"/>
            <a:ext cx="560705" cy="321310"/>
          </a:xfrm>
          <a:custGeom>
            <a:avLst/>
            <a:gdLst/>
            <a:ahLst/>
            <a:cxnLst/>
            <a:rect l="l" t="t" r="r" b="b"/>
            <a:pathLst>
              <a:path w="560705" h="321310">
                <a:moveTo>
                  <a:pt x="560573" y="160578"/>
                </a:moveTo>
                <a:lnTo>
                  <a:pt x="538546" y="98083"/>
                </a:lnTo>
                <a:lnTo>
                  <a:pt x="478476" y="47040"/>
                </a:lnTo>
                <a:lnTo>
                  <a:pt x="436992" y="27430"/>
                </a:lnTo>
                <a:lnTo>
                  <a:pt x="389379" y="12622"/>
                </a:lnTo>
                <a:lnTo>
                  <a:pt x="336763" y="3263"/>
                </a:lnTo>
                <a:lnTo>
                  <a:pt x="280272" y="0"/>
                </a:lnTo>
                <a:lnTo>
                  <a:pt x="223788" y="3263"/>
                </a:lnTo>
                <a:lnTo>
                  <a:pt x="171178" y="12622"/>
                </a:lnTo>
                <a:lnTo>
                  <a:pt x="123570" y="27430"/>
                </a:lnTo>
                <a:lnTo>
                  <a:pt x="82091" y="47040"/>
                </a:lnTo>
                <a:lnTo>
                  <a:pt x="47866" y="70807"/>
                </a:lnTo>
                <a:lnTo>
                  <a:pt x="5694" y="128222"/>
                </a:lnTo>
                <a:lnTo>
                  <a:pt x="0" y="160578"/>
                </a:lnTo>
                <a:lnTo>
                  <a:pt x="5694" y="192959"/>
                </a:lnTo>
                <a:lnTo>
                  <a:pt x="47866" y="250406"/>
                </a:lnTo>
                <a:lnTo>
                  <a:pt x="82091" y="274181"/>
                </a:lnTo>
                <a:lnTo>
                  <a:pt x="123570" y="293797"/>
                </a:lnTo>
                <a:lnTo>
                  <a:pt x="171178" y="308608"/>
                </a:lnTo>
                <a:lnTo>
                  <a:pt x="223788" y="317967"/>
                </a:lnTo>
                <a:lnTo>
                  <a:pt x="280272" y="321231"/>
                </a:lnTo>
                <a:lnTo>
                  <a:pt x="336763" y="317967"/>
                </a:lnTo>
                <a:lnTo>
                  <a:pt x="389379" y="308608"/>
                </a:lnTo>
                <a:lnTo>
                  <a:pt x="436992" y="293797"/>
                </a:lnTo>
                <a:lnTo>
                  <a:pt x="478476" y="274181"/>
                </a:lnTo>
                <a:lnTo>
                  <a:pt x="512703" y="250406"/>
                </a:lnTo>
                <a:lnTo>
                  <a:pt x="554878" y="192959"/>
                </a:lnTo>
                <a:lnTo>
                  <a:pt x="560573" y="160578"/>
                </a:lnTo>
                <a:close/>
              </a:path>
            </a:pathLst>
          </a:custGeom>
          <a:ln w="16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20666" y="3533480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4" name="object 44"/>
          <p:cNvSpPr txBox="1"/>
          <p:nvPr/>
        </p:nvSpPr>
        <p:spPr>
          <a:xfrm>
            <a:off x="1216547" y="4072721"/>
            <a:ext cx="77152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00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0639" y="4278524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30" baseline="-35353" dirty="0">
                <a:latin typeface="Arial MT"/>
                <a:cs typeface="Arial MT"/>
              </a:rPr>
              <a:t>(3,0)</a:t>
            </a:r>
            <a:r>
              <a:rPr sz="1650" spc="-7" baseline="-35353" dirty="0">
                <a:latin typeface="Arial MT"/>
                <a:cs typeface="Arial MT"/>
              </a:rPr>
              <a:t> </a:t>
            </a:r>
            <a:r>
              <a:rPr sz="750" b="1" spc="2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6597" y="4612593"/>
            <a:ext cx="755015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5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77821" y="4612593"/>
            <a:ext cx="782320" cy="228600"/>
          </a:xfrm>
          <a:prstGeom prst="rect">
            <a:avLst/>
          </a:prstGeom>
          <a:ln w="1646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9770" y="3215921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3934" y="3729497"/>
            <a:ext cx="78613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70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8616" y="4832151"/>
            <a:ext cx="78994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6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11806" y="4260450"/>
            <a:ext cx="807720" cy="204470"/>
          </a:xfrm>
          <a:prstGeom prst="rect">
            <a:avLst/>
          </a:prstGeom>
          <a:ln w="21568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1884" y="4832151"/>
            <a:ext cx="775335" cy="204470"/>
          </a:xfrm>
          <a:prstGeom prst="rect">
            <a:avLst/>
          </a:prstGeom>
          <a:ln w="2156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65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39540" y="3949800"/>
            <a:ext cx="7061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30" baseline="-27777" dirty="0">
                <a:latin typeface="Arial MT"/>
                <a:cs typeface="Arial MT"/>
              </a:rPr>
              <a:t>(</a:t>
            </a:r>
            <a:r>
              <a:rPr sz="1650" spc="-37" baseline="-27777" dirty="0">
                <a:latin typeface="Arial MT"/>
                <a:cs typeface="Arial MT"/>
              </a:rPr>
              <a:t>3</a:t>
            </a:r>
            <a:r>
              <a:rPr sz="1650" spc="-30" baseline="-27777" dirty="0">
                <a:latin typeface="Arial MT"/>
                <a:cs typeface="Arial MT"/>
              </a:rPr>
              <a:t>,</a:t>
            </a:r>
            <a:r>
              <a:rPr sz="1650" spc="-37" baseline="-27777" dirty="0">
                <a:latin typeface="Arial MT"/>
                <a:cs typeface="Arial MT"/>
              </a:rPr>
              <a:t>0</a:t>
            </a:r>
            <a:r>
              <a:rPr sz="1650" baseline="-27777" dirty="0">
                <a:latin typeface="Arial MT"/>
                <a:cs typeface="Arial MT"/>
              </a:rPr>
              <a:t>)</a:t>
            </a:r>
            <a:r>
              <a:rPr sz="1650" spc="-135" baseline="-27777" dirty="0">
                <a:latin typeface="Arial MT"/>
                <a:cs typeface="Arial MT"/>
              </a:rPr>
              <a:t> </a:t>
            </a:r>
            <a:r>
              <a:rPr sz="750" b="1" spc="1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22090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79352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78939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50502" y="4931664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64940" y="5105400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65052" y="5105400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79402" y="4532376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510272" y="2485372"/>
          <a:ext cx="2188844" cy="22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7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indent="1016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930" indent="-889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165" indent="508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31115" indent="-5715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3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7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6490219" y="4746805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45" dirty="0">
                <a:solidFill>
                  <a:srgbClr val="FFFFFF"/>
                </a:solidFill>
                <a:latin typeface="Trebuchet MS"/>
                <a:cs typeface="Trebuchet MS"/>
              </a:rPr>
              <a:t>IG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20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85462"/>
            <a:ext cx="4519930" cy="13303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2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30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tr</a:t>
            </a:r>
            <a:r>
              <a:rPr sz="1500" b="1" spc="-2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24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r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3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b="1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365" dirty="0">
                <a:solidFill>
                  <a:srgbClr val="212745"/>
                </a:solidFill>
                <a:latin typeface="Verdana"/>
                <a:cs typeface="Verdana"/>
              </a:rPr>
              <a:t>?</a:t>
            </a:r>
            <a:endParaRPr sz="15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Method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expressing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endParaRPr sz="1400" dirty="0">
              <a:latin typeface="Verdana"/>
              <a:cs typeface="Verdana"/>
            </a:endParaRPr>
          </a:p>
          <a:p>
            <a:pPr marL="641985">
              <a:lnSpc>
                <a:spcPct val="100000"/>
              </a:lnSpc>
              <a:spcBef>
                <a:spcPts val="919"/>
              </a:spcBef>
              <a:tabLst>
                <a:tab pos="911860" algn="l"/>
              </a:tabLst>
            </a:pPr>
            <a:r>
              <a:rPr sz="1100" dirty="0">
                <a:solidFill>
                  <a:srgbClr val="5ECCF3"/>
                </a:solidFill>
                <a:latin typeface="Arial MT"/>
                <a:cs typeface="Arial MT"/>
              </a:rPr>
              <a:t>–	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ype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2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5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evaluating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goodness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433352"/>
            <a:ext cx="6802120" cy="10191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212745"/>
                </a:solidFill>
                <a:latin typeface="Verdana"/>
                <a:cs typeface="Verdana"/>
              </a:rPr>
              <a:t>should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procedure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04" dirty="0">
                <a:solidFill>
                  <a:srgbClr val="212745"/>
                </a:solidFill>
                <a:latin typeface="Verdana"/>
                <a:cs typeface="Verdana"/>
              </a:rPr>
              <a:t>stop?</a:t>
            </a:r>
            <a:endParaRPr sz="15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Stop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belong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identical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 dirty="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lang="en-US" sz="1400" spc="-250" dirty="0">
                <a:solidFill>
                  <a:srgbClr val="212745"/>
                </a:solidFill>
                <a:latin typeface="Verdana"/>
                <a:cs typeface="Verdana"/>
              </a:rPr>
              <a:t>A n y   other criteria for 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970094"/>
            <a:ext cx="2715260" cy="1687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De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ili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b="1" spc="-155" dirty="0">
                <a:solidFill>
                  <a:srgbClr val="212745"/>
                </a:solidFill>
                <a:latin typeface="Verdana"/>
                <a:cs typeface="Verdana"/>
              </a:rPr>
              <a:t>Nominal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b="1" spc="-140" dirty="0">
                <a:solidFill>
                  <a:srgbClr val="212745"/>
                </a:solidFill>
                <a:latin typeface="Verdana"/>
                <a:cs typeface="Verdana"/>
              </a:rPr>
              <a:t>Ordinal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Continuous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718308"/>
            <a:ext cx="172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5" dirty="0">
                <a:solidFill>
                  <a:srgbClr val="FF0000"/>
                </a:solidFill>
                <a:latin typeface="Arial MT"/>
                <a:cs typeface="Arial MT"/>
              </a:rPr>
              <a:t>Multi-way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split: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32" y="3125215"/>
            <a:ext cx="3369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ECCF3"/>
                </a:solidFill>
                <a:latin typeface="Arial MT"/>
                <a:cs typeface="Arial MT"/>
              </a:rPr>
              <a:t>– </a:t>
            </a:r>
            <a:r>
              <a:rPr sz="1400" spc="130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1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ns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2" y="4149648"/>
            <a:ext cx="2997200" cy="7937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FF0000"/>
                </a:solidFill>
                <a:latin typeface="Arial MT"/>
                <a:cs typeface="Arial MT"/>
              </a:rPr>
              <a:t>Binary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split: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solidFill>
                  <a:srgbClr val="5ECCF3"/>
                </a:solidFill>
                <a:latin typeface="Arial MT"/>
                <a:cs typeface="Arial MT"/>
              </a:rPr>
              <a:t>– </a:t>
            </a:r>
            <a:r>
              <a:rPr sz="1400" spc="130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ub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6204" y="2145183"/>
            <a:ext cx="832485" cy="600075"/>
          </a:xfrm>
          <a:custGeom>
            <a:avLst/>
            <a:gdLst/>
            <a:ahLst/>
            <a:cxnLst/>
            <a:rect l="l" t="t" r="r" b="b"/>
            <a:pathLst>
              <a:path w="832484" h="600075">
                <a:moveTo>
                  <a:pt x="0" y="299946"/>
                </a:moveTo>
                <a:lnTo>
                  <a:pt x="3799" y="259254"/>
                </a:lnTo>
                <a:lnTo>
                  <a:pt x="14868" y="220224"/>
                </a:lnTo>
                <a:lnTo>
                  <a:pt x="32709" y="183212"/>
                </a:lnTo>
                <a:lnTo>
                  <a:pt x="56827" y="148577"/>
                </a:lnTo>
                <a:lnTo>
                  <a:pt x="86724" y="116677"/>
                </a:lnTo>
                <a:lnTo>
                  <a:pt x="121905" y="87868"/>
                </a:lnTo>
                <a:lnTo>
                  <a:pt x="161873" y="62511"/>
                </a:lnTo>
                <a:lnTo>
                  <a:pt x="206132" y="40961"/>
                </a:lnTo>
                <a:lnTo>
                  <a:pt x="254186" y="23577"/>
                </a:lnTo>
                <a:lnTo>
                  <a:pt x="305538" y="10717"/>
                </a:lnTo>
                <a:lnTo>
                  <a:pt x="359692" y="2739"/>
                </a:lnTo>
                <a:lnTo>
                  <a:pt x="416151" y="0"/>
                </a:lnTo>
                <a:lnTo>
                  <a:pt x="472628" y="2739"/>
                </a:lnTo>
                <a:lnTo>
                  <a:pt x="526793" y="10717"/>
                </a:lnTo>
                <a:lnTo>
                  <a:pt x="578151" y="23577"/>
                </a:lnTo>
                <a:lnTo>
                  <a:pt x="626206" y="40961"/>
                </a:lnTo>
                <a:lnTo>
                  <a:pt x="670464" y="62511"/>
                </a:lnTo>
                <a:lnTo>
                  <a:pt x="710428" y="87868"/>
                </a:lnTo>
                <a:lnTo>
                  <a:pt x="745603" y="116677"/>
                </a:lnTo>
                <a:lnTo>
                  <a:pt x="775494" y="148577"/>
                </a:lnTo>
                <a:lnTo>
                  <a:pt x="799605" y="183212"/>
                </a:lnTo>
                <a:lnTo>
                  <a:pt x="817440" y="220224"/>
                </a:lnTo>
                <a:lnTo>
                  <a:pt x="828505" y="259254"/>
                </a:lnTo>
                <a:lnTo>
                  <a:pt x="832303" y="299946"/>
                </a:lnTo>
                <a:lnTo>
                  <a:pt x="828505" y="340637"/>
                </a:lnTo>
                <a:lnTo>
                  <a:pt x="817440" y="379665"/>
                </a:lnTo>
                <a:lnTo>
                  <a:pt x="799605" y="416673"/>
                </a:lnTo>
                <a:lnTo>
                  <a:pt x="775494" y="451304"/>
                </a:lnTo>
                <a:lnTo>
                  <a:pt x="745603" y="483200"/>
                </a:lnTo>
                <a:lnTo>
                  <a:pt x="710428" y="512003"/>
                </a:lnTo>
                <a:lnTo>
                  <a:pt x="670464" y="537356"/>
                </a:lnTo>
                <a:lnTo>
                  <a:pt x="626206" y="558901"/>
                </a:lnTo>
                <a:lnTo>
                  <a:pt x="578151" y="576281"/>
                </a:lnTo>
                <a:lnTo>
                  <a:pt x="526793" y="589138"/>
                </a:lnTo>
                <a:lnTo>
                  <a:pt x="472628" y="597114"/>
                </a:lnTo>
                <a:lnTo>
                  <a:pt x="416151" y="599852"/>
                </a:lnTo>
                <a:lnTo>
                  <a:pt x="359692" y="597114"/>
                </a:lnTo>
                <a:lnTo>
                  <a:pt x="305538" y="589138"/>
                </a:lnTo>
                <a:lnTo>
                  <a:pt x="254186" y="576281"/>
                </a:lnTo>
                <a:lnTo>
                  <a:pt x="206132" y="558901"/>
                </a:lnTo>
                <a:lnTo>
                  <a:pt x="161873" y="537356"/>
                </a:lnTo>
                <a:lnTo>
                  <a:pt x="121905" y="512003"/>
                </a:lnTo>
                <a:lnTo>
                  <a:pt x="86724" y="483200"/>
                </a:lnTo>
                <a:lnTo>
                  <a:pt x="56827" y="451304"/>
                </a:lnTo>
                <a:lnTo>
                  <a:pt x="32709" y="416673"/>
                </a:lnTo>
                <a:lnTo>
                  <a:pt x="14868" y="379665"/>
                </a:lnTo>
                <a:lnTo>
                  <a:pt x="3799" y="340637"/>
                </a:lnTo>
                <a:lnTo>
                  <a:pt x="0" y="2999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7159" y="2252465"/>
            <a:ext cx="450850" cy="358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" marR="5080" indent="-12065">
              <a:lnSpc>
                <a:spcPct val="103800"/>
              </a:lnSpc>
              <a:spcBef>
                <a:spcPts val="90"/>
              </a:spcBef>
            </a:pPr>
            <a:r>
              <a:rPr sz="1050" spc="25" dirty="0">
                <a:latin typeface="Arial MT"/>
                <a:cs typeface="Arial MT"/>
              </a:rPr>
              <a:t>Marital  Status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59764" y="2719437"/>
            <a:ext cx="1985645" cy="520700"/>
            <a:chOff x="5559764" y="2719437"/>
            <a:chExt cx="1985645" cy="520700"/>
          </a:xfrm>
        </p:grpSpPr>
        <p:sp>
          <p:nvSpPr>
            <p:cNvPr id="9" name="object 9"/>
            <p:cNvSpPr/>
            <p:nvPr/>
          </p:nvSpPr>
          <p:spPr>
            <a:xfrm>
              <a:off x="5560707" y="2720381"/>
              <a:ext cx="1003300" cy="502920"/>
            </a:xfrm>
            <a:custGeom>
              <a:avLst/>
              <a:gdLst/>
              <a:ahLst/>
              <a:cxnLst/>
              <a:rect l="l" t="t" r="r" b="b"/>
              <a:pathLst>
                <a:path w="1003300" h="502919">
                  <a:moveTo>
                    <a:pt x="980255" y="0"/>
                  </a:moveTo>
                  <a:lnTo>
                    <a:pt x="62784" y="405544"/>
                  </a:lnTo>
                  <a:lnTo>
                    <a:pt x="40634" y="357691"/>
                  </a:lnTo>
                  <a:lnTo>
                    <a:pt x="0" y="462987"/>
                  </a:lnTo>
                  <a:lnTo>
                    <a:pt x="107763" y="502690"/>
                  </a:lnTo>
                  <a:lnTo>
                    <a:pt x="85613" y="454837"/>
                  </a:lnTo>
                  <a:lnTo>
                    <a:pt x="1003043" y="49301"/>
                  </a:lnTo>
                  <a:lnTo>
                    <a:pt x="980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0707" y="2720381"/>
              <a:ext cx="1003300" cy="502920"/>
            </a:xfrm>
            <a:custGeom>
              <a:avLst/>
              <a:gdLst/>
              <a:ahLst/>
              <a:cxnLst/>
              <a:rect l="l" t="t" r="r" b="b"/>
              <a:pathLst>
                <a:path w="1003300" h="502919">
                  <a:moveTo>
                    <a:pt x="0" y="462986"/>
                  </a:moveTo>
                  <a:lnTo>
                    <a:pt x="107762" y="502690"/>
                  </a:lnTo>
                  <a:lnTo>
                    <a:pt x="85612" y="454837"/>
                  </a:lnTo>
                  <a:lnTo>
                    <a:pt x="1003043" y="49301"/>
                  </a:lnTo>
                  <a:lnTo>
                    <a:pt x="980255" y="0"/>
                  </a:lnTo>
                  <a:lnTo>
                    <a:pt x="62785" y="405544"/>
                  </a:lnTo>
                  <a:lnTo>
                    <a:pt x="40635" y="357691"/>
                  </a:lnTo>
                  <a:lnTo>
                    <a:pt x="0" y="4629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928" y="2745036"/>
              <a:ext cx="163195" cy="438784"/>
            </a:xfrm>
            <a:custGeom>
              <a:avLst/>
              <a:gdLst/>
              <a:ahLst/>
              <a:cxnLst/>
              <a:rect l="l" t="t" r="r" b="b"/>
              <a:pathLst>
                <a:path w="163195" h="438785">
                  <a:moveTo>
                    <a:pt x="109156" y="0"/>
                  </a:moveTo>
                  <a:lnTo>
                    <a:pt x="53781" y="0"/>
                  </a:lnTo>
                  <a:lnTo>
                    <a:pt x="53781" y="358766"/>
                  </a:lnTo>
                  <a:lnTo>
                    <a:pt x="0" y="358766"/>
                  </a:lnTo>
                  <a:lnTo>
                    <a:pt x="81429" y="438332"/>
                  </a:lnTo>
                  <a:lnTo>
                    <a:pt x="162858" y="358766"/>
                  </a:lnTo>
                  <a:lnTo>
                    <a:pt x="109156" y="358766"/>
                  </a:lnTo>
                  <a:lnTo>
                    <a:pt x="1091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0927" y="2745036"/>
              <a:ext cx="163195" cy="438784"/>
            </a:xfrm>
            <a:custGeom>
              <a:avLst/>
              <a:gdLst/>
              <a:ahLst/>
              <a:cxnLst/>
              <a:rect l="l" t="t" r="r" b="b"/>
              <a:pathLst>
                <a:path w="163195" h="438785">
                  <a:moveTo>
                    <a:pt x="81429" y="438332"/>
                  </a:moveTo>
                  <a:lnTo>
                    <a:pt x="162859" y="358765"/>
                  </a:lnTo>
                  <a:lnTo>
                    <a:pt x="109157" y="358765"/>
                  </a:lnTo>
                  <a:lnTo>
                    <a:pt x="109157" y="0"/>
                  </a:lnTo>
                  <a:lnTo>
                    <a:pt x="53781" y="0"/>
                  </a:lnTo>
                  <a:lnTo>
                    <a:pt x="53781" y="358765"/>
                  </a:lnTo>
                  <a:lnTo>
                    <a:pt x="0" y="358765"/>
                  </a:lnTo>
                  <a:lnTo>
                    <a:pt x="81429" y="4383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0564" y="2720549"/>
              <a:ext cx="1003935" cy="518795"/>
            </a:xfrm>
            <a:custGeom>
              <a:avLst/>
              <a:gdLst/>
              <a:ahLst/>
              <a:cxnLst/>
              <a:rect l="l" t="t" r="r" b="b"/>
              <a:pathLst>
                <a:path w="1003934" h="518794">
                  <a:moveTo>
                    <a:pt x="23585" y="0"/>
                  </a:moveTo>
                  <a:lnTo>
                    <a:pt x="0" y="48966"/>
                  </a:lnTo>
                  <a:lnTo>
                    <a:pt x="917957" y="470745"/>
                  </a:lnTo>
                  <a:lnTo>
                    <a:pt x="895089" y="518271"/>
                  </a:lnTo>
                  <a:lnTo>
                    <a:pt x="1003449" y="480120"/>
                  </a:lnTo>
                  <a:lnTo>
                    <a:pt x="964408" y="374252"/>
                  </a:lnTo>
                  <a:lnTo>
                    <a:pt x="941541" y="421778"/>
                  </a:lnTo>
                  <a:lnTo>
                    <a:pt x="235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0565" y="2720548"/>
              <a:ext cx="1003935" cy="518795"/>
            </a:xfrm>
            <a:custGeom>
              <a:avLst/>
              <a:gdLst/>
              <a:ahLst/>
              <a:cxnLst/>
              <a:rect l="l" t="t" r="r" b="b"/>
              <a:pathLst>
                <a:path w="1003934" h="518794">
                  <a:moveTo>
                    <a:pt x="1003449" y="480120"/>
                  </a:moveTo>
                  <a:lnTo>
                    <a:pt x="964407" y="374252"/>
                  </a:lnTo>
                  <a:lnTo>
                    <a:pt x="941540" y="421779"/>
                  </a:lnTo>
                  <a:lnTo>
                    <a:pt x="23584" y="0"/>
                  </a:lnTo>
                  <a:lnTo>
                    <a:pt x="0" y="48967"/>
                  </a:lnTo>
                  <a:lnTo>
                    <a:pt x="917956" y="470746"/>
                  </a:lnTo>
                  <a:lnTo>
                    <a:pt x="895089" y="518272"/>
                  </a:lnTo>
                  <a:lnTo>
                    <a:pt x="1003449" y="4801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97983" y="3281406"/>
            <a:ext cx="419734" cy="191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30" dirty="0">
                <a:latin typeface="Arial MT"/>
                <a:cs typeface="Arial MT"/>
              </a:rPr>
              <a:t>Single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0150" y="3281406"/>
            <a:ext cx="584835" cy="191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30" dirty="0">
                <a:latin typeface="Arial MT"/>
                <a:cs typeface="Arial MT"/>
              </a:rPr>
              <a:t>Divorced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8936" y="3298709"/>
            <a:ext cx="506095" cy="191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30" dirty="0">
                <a:latin typeface="Arial MT"/>
                <a:cs typeface="Arial MT"/>
              </a:rPr>
              <a:t>Married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43063" y="4273611"/>
            <a:ext cx="709930" cy="1163320"/>
            <a:chOff x="5843063" y="4273611"/>
            <a:chExt cx="709930" cy="1163320"/>
          </a:xfrm>
        </p:grpSpPr>
        <p:sp>
          <p:nvSpPr>
            <p:cNvPr id="19" name="object 19"/>
            <p:cNvSpPr/>
            <p:nvPr/>
          </p:nvSpPr>
          <p:spPr>
            <a:xfrm>
              <a:off x="5843968" y="4869271"/>
              <a:ext cx="386715" cy="567055"/>
            </a:xfrm>
            <a:custGeom>
              <a:avLst/>
              <a:gdLst/>
              <a:ahLst/>
              <a:cxnLst/>
              <a:rect l="l" t="t" r="r" b="b"/>
              <a:pathLst>
                <a:path w="386714" h="567054">
                  <a:moveTo>
                    <a:pt x="343885" y="0"/>
                  </a:moveTo>
                  <a:lnTo>
                    <a:pt x="41334" y="484179"/>
                  </a:lnTo>
                  <a:lnTo>
                    <a:pt x="0" y="454442"/>
                  </a:lnTo>
                  <a:lnTo>
                    <a:pt x="20667" y="566719"/>
                  </a:lnTo>
                  <a:lnTo>
                    <a:pt x="125331" y="544551"/>
                  </a:lnTo>
                  <a:lnTo>
                    <a:pt x="83997" y="514814"/>
                  </a:lnTo>
                  <a:lnTo>
                    <a:pt x="386474" y="30675"/>
                  </a:lnTo>
                  <a:lnTo>
                    <a:pt x="3438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43968" y="4869270"/>
              <a:ext cx="386715" cy="567055"/>
            </a:xfrm>
            <a:custGeom>
              <a:avLst/>
              <a:gdLst/>
              <a:ahLst/>
              <a:cxnLst/>
              <a:rect l="l" t="t" r="r" b="b"/>
              <a:pathLst>
                <a:path w="386714" h="567054">
                  <a:moveTo>
                    <a:pt x="20667" y="566720"/>
                  </a:moveTo>
                  <a:lnTo>
                    <a:pt x="125330" y="544551"/>
                  </a:lnTo>
                  <a:lnTo>
                    <a:pt x="83996" y="514815"/>
                  </a:lnTo>
                  <a:lnTo>
                    <a:pt x="386474" y="30675"/>
                  </a:lnTo>
                  <a:lnTo>
                    <a:pt x="343885" y="0"/>
                  </a:lnTo>
                  <a:lnTo>
                    <a:pt x="41334" y="484179"/>
                  </a:lnTo>
                  <a:lnTo>
                    <a:pt x="0" y="454443"/>
                  </a:lnTo>
                  <a:lnTo>
                    <a:pt x="20667" y="566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7189" y="4870322"/>
              <a:ext cx="359410" cy="565785"/>
            </a:xfrm>
            <a:custGeom>
              <a:avLst/>
              <a:gdLst/>
              <a:ahLst/>
              <a:cxnLst/>
              <a:rect l="l" t="t" r="r" b="b"/>
              <a:pathLst>
                <a:path w="359409" h="565785">
                  <a:moveTo>
                    <a:pt x="43844" y="0"/>
                  </a:moveTo>
                  <a:lnTo>
                    <a:pt x="0" y="28571"/>
                  </a:lnTo>
                  <a:lnTo>
                    <a:pt x="272583" y="510735"/>
                  </a:lnTo>
                  <a:lnTo>
                    <a:pt x="229994" y="538433"/>
                  </a:lnTo>
                  <a:lnTo>
                    <a:pt x="333625" y="565668"/>
                  </a:lnTo>
                  <a:lnTo>
                    <a:pt x="359016" y="454507"/>
                  </a:lnTo>
                  <a:lnTo>
                    <a:pt x="316428" y="482205"/>
                  </a:lnTo>
                  <a:lnTo>
                    <a:pt x="43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7189" y="4870323"/>
              <a:ext cx="359410" cy="565785"/>
            </a:xfrm>
            <a:custGeom>
              <a:avLst/>
              <a:gdLst/>
              <a:ahLst/>
              <a:cxnLst/>
              <a:rect l="l" t="t" r="r" b="b"/>
              <a:pathLst>
                <a:path w="359409" h="565785">
                  <a:moveTo>
                    <a:pt x="333625" y="565668"/>
                  </a:moveTo>
                  <a:lnTo>
                    <a:pt x="359016" y="454508"/>
                  </a:lnTo>
                  <a:lnTo>
                    <a:pt x="316427" y="482205"/>
                  </a:lnTo>
                  <a:lnTo>
                    <a:pt x="43843" y="0"/>
                  </a:lnTo>
                  <a:lnTo>
                    <a:pt x="0" y="28571"/>
                  </a:lnTo>
                  <a:lnTo>
                    <a:pt x="272583" y="510735"/>
                  </a:lnTo>
                  <a:lnTo>
                    <a:pt x="229994" y="538432"/>
                  </a:lnTo>
                  <a:lnTo>
                    <a:pt x="333625" y="5656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6259" y="4274537"/>
              <a:ext cx="685800" cy="610235"/>
            </a:xfrm>
            <a:custGeom>
              <a:avLst/>
              <a:gdLst/>
              <a:ahLst/>
              <a:cxnLst/>
              <a:rect l="l" t="t" r="r" b="b"/>
              <a:pathLst>
                <a:path w="685800" h="610235">
                  <a:moveTo>
                    <a:pt x="342851" y="0"/>
                  </a:moveTo>
                  <a:lnTo>
                    <a:pt x="292193" y="3308"/>
                  </a:lnTo>
                  <a:lnTo>
                    <a:pt x="243841" y="12919"/>
                  </a:lnTo>
                  <a:lnTo>
                    <a:pt x="198325" y="28359"/>
                  </a:lnTo>
                  <a:lnTo>
                    <a:pt x="156177" y="49157"/>
                  </a:lnTo>
                  <a:lnTo>
                    <a:pt x="117926" y="74840"/>
                  </a:lnTo>
                  <a:lnTo>
                    <a:pt x="84104" y="104934"/>
                  </a:lnTo>
                  <a:lnTo>
                    <a:pt x="55242" y="138969"/>
                  </a:lnTo>
                  <a:lnTo>
                    <a:pt x="31869" y="176471"/>
                  </a:lnTo>
                  <a:lnTo>
                    <a:pt x="14518" y="216967"/>
                  </a:lnTo>
                  <a:lnTo>
                    <a:pt x="3717" y="259986"/>
                  </a:lnTo>
                  <a:lnTo>
                    <a:pt x="0" y="305055"/>
                  </a:lnTo>
                  <a:lnTo>
                    <a:pt x="3717" y="350122"/>
                  </a:lnTo>
                  <a:lnTo>
                    <a:pt x="14518" y="393135"/>
                  </a:lnTo>
                  <a:lnTo>
                    <a:pt x="31869" y="433624"/>
                  </a:lnTo>
                  <a:lnTo>
                    <a:pt x="55242" y="471117"/>
                  </a:lnTo>
                  <a:lnTo>
                    <a:pt x="84104" y="505141"/>
                  </a:lnTo>
                  <a:lnTo>
                    <a:pt x="117926" y="535225"/>
                  </a:lnTo>
                  <a:lnTo>
                    <a:pt x="156177" y="560896"/>
                  </a:lnTo>
                  <a:lnTo>
                    <a:pt x="198325" y="581685"/>
                  </a:lnTo>
                  <a:lnTo>
                    <a:pt x="243841" y="597118"/>
                  </a:lnTo>
                  <a:lnTo>
                    <a:pt x="292193" y="606723"/>
                  </a:lnTo>
                  <a:lnTo>
                    <a:pt x="342851" y="610030"/>
                  </a:lnTo>
                  <a:lnTo>
                    <a:pt x="393526" y="606723"/>
                  </a:lnTo>
                  <a:lnTo>
                    <a:pt x="441889" y="597118"/>
                  </a:lnTo>
                  <a:lnTo>
                    <a:pt x="487409" y="581685"/>
                  </a:lnTo>
                  <a:lnTo>
                    <a:pt x="529558" y="560896"/>
                  </a:lnTo>
                  <a:lnTo>
                    <a:pt x="567806" y="535225"/>
                  </a:lnTo>
                  <a:lnTo>
                    <a:pt x="601623" y="505141"/>
                  </a:lnTo>
                  <a:lnTo>
                    <a:pt x="630479" y="471117"/>
                  </a:lnTo>
                  <a:lnTo>
                    <a:pt x="653845" y="433624"/>
                  </a:lnTo>
                  <a:lnTo>
                    <a:pt x="671191" y="393135"/>
                  </a:lnTo>
                  <a:lnTo>
                    <a:pt x="681987" y="350122"/>
                  </a:lnTo>
                  <a:lnTo>
                    <a:pt x="685703" y="305055"/>
                  </a:lnTo>
                  <a:lnTo>
                    <a:pt x="681987" y="259986"/>
                  </a:lnTo>
                  <a:lnTo>
                    <a:pt x="671191" y="216967"/>
                  </a:lnTo>
                  <a:lnTo>
                    <a:pt x="653845" y="176471"/>
                  </a:lnTo>
                  <a:lnTo>
                    <a:pt x="630479" y="138969"/>
                  </a:lnTo>
                  <a:lnTo>
                    <a:pt x="601623" y="104934"/>
                  </a:lnTo>
                  <a:lnTo>
                    <a:pt x="567806" y="74840"/>
                  </a:lnTo>
                  <a:lnTo>
                    <a:pt x="529558" y="49157"/>
                  </a:lnTo>
                  <a:lnTo>
                    <a:pt x="487409" y="28359"/>
                  </a:lnTo>
                  <a:lnTo>
                    <a:pt x="441889" y="12919"/>
                  </a:lnTo>
                  <a:lnTo>
                    <a:pt x="393526" y="3308"/>
                  </a:lnTo>
                  <a:lnTo>
                    <a:pt x="3428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6259" y="4274537"/>
              <a:ext cx="685800" cy="610235"/>
            </a:xfrm>
            <a:custGeom>
              <a:avLst/>
              <a:gdLst/>
              <a:ahLst/>
              <a:cxnLst/>
              <a:rect l="l" t="t" r="r" b="b"/>
              <a:pathLst>
                <a:path w="685800" h="610235">
                  <a:moveTo>
                    <a:pt x="0" y="305055"/>
                  </a:moveTo>
                  <a:lnTo>
                    <a:pt x="3717" y="259987"/>
                  </a:lnTo>
                  <a:lnTo>
                    <a:pt x="14518" y="216968"/>
                  </a:lnTo>
                  <a:lnTo>
                    <a:pt x="31869" y="176471"/>
                  </a:lnTo>
                  <a:lnTo>
                    <a:pt x="55242" y="138969"/>
                  </a:lnTo>
                  <a:lnTo>
                    <a:pt x="84104" y="104935"/>
                  </a:lnTo>
                  <a:lnTo>
                    <a:pt x="117926" y="74840"/>
                  </a:lnTo>
                  <a:lnTo>
                    <a:pt x="156177" y="49157"/>
                  </a:lnTo>
                  <a:lnTo>
                    <a:pt x="198325" y="28360"/>
                  </a:lnTo>
                  <a:lnTo>
                    <a:pt x="243841" y="12919"/>
                  </a:lnTo>
                  <a:lnTo>
                    <a:pt x="292193" y="3308"/>
                  </a:lnTo>
                  <a:lnTo>
                    <a:pt x="342851" y="0"/>
                  </a:lnTo>
                  <a:lnTo>
                    <a:pt x="393526" y="3308"/>
                  </a:lnTo>
                  <a:lnTo>
                    <a:pt x="441889" y="12919"/>
                  </a:lnTo>
                  <a:lnTo>
                    <a:pt x="487409" y="28360"/>
                  </a:lnTo>
                  <a:lnTo>
                    <a:pt x="529558" y="49157"/>
                  </a:lnTo>
                  <a:lnTo>
                    <a:pt x="567806" y="74840"/>
                  </a:lnTo>
                  <a:lnTo>
                    <a:pt x="601623" y="104935"/>
                  </a:lnTo>
                  <a:lnTo>
                    <a:pt x="630479" y="138969"/>
                  </a:lnTo>
                  <a:lnTo>
                    <a:pt x="653845" y="176471"/>
                  </a:lnTo>
                  <a:lnTo>
                    <a:pt x="671191" y="216968"/>
                  </a:lnTo>
                  <a:lnTo>
                    <a:pt x="681987" y="259987"/>
                  </a:lnTo>
                  <a:lnTo>
                    <a:pt x="685703" y="305055"/>
                  </a:lnTo>
                  <a:lnTo>
                    <a:pt x="681987" y="350122"/>
                  </a:lnTo>
                  <a:lnTo>
                    <a:pt x="671191" y="393136"/>
                  </a:lnTo>
                  <a:lnTo>
                    <a:pt x="653845" y="433625"/>
                  </a:lnTo>
                  <a:lnTo>
                    <a:pt x="630479" y="471117"/>
                  </a:lnTo>
                  <a:lnTo>
                    <a:pt x="601623" y="505141"/>
                  </a:lnTo>
                  <a:lnTo>
                    <a:pt x="567806" y="535225"/>
                  </a:lnTo>
                  <a:lnTo>
                    <a:pt x="529558" y="560897"/>
                  </a:lnTo>
                  <a:lnTo>
                    <a:pt x="487409" y="581685"/>
                  </a:lnTo>
                  <a:lnTo>
                    <a:pt x="441889" y="597118"/>
                  </a:lnTo>
                  <a:lnTo>
                    <a:pt x="393526" y="606723"/>
                  </a:lnTo>
                  <a:lnTo>
                    <a:pt x="342851" y="610030"/>
                  </a:lnTo>
                  <a:lnTo>
                    <a:pt x="292193" y="606723"/>
                  </a:lnTo>
                  <a:lnTo>
                    <a:pt x="243841" y="597118"/>
                  </a:lnTo>
                  <a:lnTo>
                    <a:pt x="198325" y="581685"/>
                  </a:lnTo>
                  <a:lnTo>
                    <a:pt x="156177" y="560897"/>
                  </a:lnTo>
                  <a:lnTo>
                    <a:pt x="117926" y="535225"/>
                  </a:lnTo>
                  <a:lnTo>
                    <a:pt x="84104" y="505141"/>
                  </a:lnTo>
                  <a:lnTo>
                    <a:pt x="55242" y="471117"/>
                  </a:lnTo>
                  <a:lnTo>
                    <a:pt x="31869" y="433625"/>
                  </a:lnTo>
                  <a:lnTo>
                    <a:pt x="14518" y="393136"/>
                  </a:lnTo>
                  <a:lnTo>
                    <a:pt x="3717" y="350122"/>
                  </a:lnTo>
                  <a:lnTo>
                    <a:pt x="0" y="305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58477" y="5465529"/>
            <a:ext cx="47815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Arial MT"/>
                <a:cs typeface="Arial MT"/>
              </a:rPr>
              <a:t>{Single}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25728" y="5469049"/>
            <a:ext cx="587375" cy="36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">
              <a:lnSpc>
                <a:spcPct val="100800"/>
              </a:lnSpc>
              <a:spcBef>
                <a:spcPts val="95"/>
              </a:spcBef>
            </a:pPr>
            <a:r>
              <a:rPr sz="1100" spc="-30" dirty="0">
                <a:latin typeface="Arial MT"/>
                <a:cs typeface="Arial MT"/>
              </a:rPr>
              <a:t>{Married,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Divorced}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9557" y="4383864"/>
            <a:ext cx="419734" cy="36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 marR="5080" indent="-11430">
              <a:lnSpc>
                <a:spcPct val="100800"/>
              </a:lnSpc>
              <a:spcBef>
                <a:spcPts val="95"/>
              </a:spcBef>
            </a:pPr>
            <a:r>
              <a:rPr sz="1100" spc="-30" dirty="0">
                <a:latin typeface="Arial MT"/>
                <a:cs typeface="Arial MT"/>
              </a:rPr>
              <a:t>Marital  Status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01353" y="4273611"/>
            <a:ext cx="687705" cy="1163320"/>
            <a:chOff x="4401353" y="4273611"/>
            <a:chExt cx="687705" cy="1163320"/>
          </a:xfrm>
        </p:grpSpPr>
        <p:sp>
          <p:nvSpPr>
            <p:cNvPr id="29" name="object 29"/>
            <p:cNvSpPr/>
            <p:nvPr/>
          </p:nvSpPr>
          <p:spPr>
            <a:xfrm>
              <a:off x="4416694" y="4870646"/>
              <a:ext cx="351155" cy="565785"/>
            </a:xfrm>
            <a:custGeom>
              <a:avLst/>
              <a:gdLst/>
              <a:ahLst/>
              <a:cxnLst/>
              <a:rect l="l" t="t" r="r" b="b"/>
              <a:pathLst>
                <a:path w="351154" h="565785">
                  <a:moveTo>
                    <a:pt x="306307" y="0"/>
                  </a:moveTo>
                  <a:lnTo>
                    <a:pt x="42950" y="481622"/>
                  </a:lnTo>
                  <a:lnTo>
                    <a:pt x="0" y="454597"/>
                  </a:lnTo>
                  <a:lnTo>
                    <a:pt x="26896" y="565344"/>
                  </a:lnTo>
                  <a:lnTo>
                    <a:pt x="130143" y="536489"/>
                  </a:lnTo>
                  <a:lnTo>
                    <a:pt x="87199" y="509465"/>
                  </a:lnTo>
                  <a:lnTo>
                    <a:pt x="350558" y="27842"/>
                  </a:lnTo>
                  <a:lnTo>
                    <a:pt x="3063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16694" y="4870646"/>
              <a:ext cx="351155" cy="565785"/>
            </a:xfrm>
            <a:custGeom>
              <a:avLst/>
              <a:gdLst/>
              <a:ahLst/>
              <a:cxnLst/>
              <a:rect l="l" t="t" r="r" b="b"/>
              <a:pathLst>
                <a:path w="351154" h="565785">
                  <a:moveTo>
                    <a:pt x="26896" y="565344"/>
                  </a:moveTo>
                  <a:lnTo>
                    <a:pt x="130143" y="536490"/>
                  </a:lnTo>
                  <a:lnTo>
                    <a:pt x="87200" y="509465"/>
                  </a:lnTo>
                  <a:lnTo>
                    <a:pt x="350557" y="27842"/>
                  </a:lnTo>
                  <a:lnTo>
                    <a:pt x="306308" y="0"/>
                  </a:lnTo>
                  <a:lnTo>
                    <a:pt x="42950" y="481622"/>
                  </a:lnTo>
                  <a:lnTo>
                    <a:pt x="0" y="454597"/>
                  </a:lnTo>
                  <a:lnTo>
                    <a:pt x="26896" y="5653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2773" y="4871131"/>
              <a:ext cx="340360" cy="565150"/>
            </a:xfrm>
            <a:custGeom>
              <a:avLst/>
              <a:gdLst/>
              <a:ahLst/>
              <a:cxnLst/>
              <a:rect l="l" t="t" r="r" b="b"/>
              <a:pathLst>
                <a:path w="340360" h="565150">
                  <a:moveTo>
                    <a:pt x="44715" y="0"/>
                  </a:moveTo>
                  <a:lnTo>
                    <a:pt x="0" y="26953"/>
                  </a:lnTo>
                  <a:lnTo>
                    <a:pt x="252072" y="507806"/>
                  </a:lnTo>
                  <a:lnTo>
                    <a:pt x="208671" y="533989"/>
                  </a:lnTo>
                  <a:lnTo>
                    <a:pt x="311415" y="564859"/>
                  </a:lnTo>
                  <a:lnTo>
                    <a:pt x="340128" y="454654"/>
                  </a:lnTo>
                  <a:lnTo>
                    <a:pt x="296801" y="480837"/>
                  </a:lnTo>
                  <a:lnTo>
                    <a:pt x="447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2773" y="4871132"/>
              <a:ext cx="340360" cy="565150"/>
            </a:xfrm>
            <a:custGeom>
              <a:avLst/>
              <a:gdLst/>
              <a:ahLst/>
              <a:cxnLst/>
              <a:rect l="l" t="t" r="r" b="b"/>
              <a:pathLst>
                <a:path w="340360" h="565150">
                  <a:moveTo>
                    <a:pt x="311415" y="564859"/>
                  </a:moveTo>
                  <a:lnTo>
                    <a:pt x="340128" y="454653"/>
                  </a:lnTo>
                  <a:lnTo>
                    <a:pt x="296801" y="480837"/>
                  </a:lnTo>
                  <a:lnTo>
                    <a:pt x="44714" y="0"/>
                  </a:lnTo>
                  <a:lnTo>
                    <a:pt x="0" y="26952"/>
                  </a:lnTo>
                  <a:lnTo>
                    <a:pt x="252071" y="507805"/>
                  </a:lnTo>
                  <a:lnTo>
                    <a:pt x="208670" y="533989"/>
                  </a:lnTo>
                  <a:lnTo>
                    <a:pt x="311415" y="564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02278" y="4274537"/>
              <a:ext cx="685800" cy="610235"/>
            </a:xfrm>
            <a:custGeom>
              <a:avLst/>
              <a:gdLst/>
              <a:ahLst/>
              <a:cxnLst/>
              <a:rect l="l" t="t" r="r" b="b"/>
              <a:pathLst>
                <a:path w="685800" h="610235">
                  <a:moveTo>
                    <a:pt x="342851" y="0"/>
                  </a:moveTo>
                  <a:lnTo>
                    <a:pt x="292187" y="3308"/>
                  </a:lnTo>
                  <a:lnTo>
                    <a:pt x="243830" y="12919"/>
                  </a:lnTo>
                  <a:lnTo>
                    <a:pt x="198312" y="28359"/>
                  </a:lnTo>
                  <a:lnTo>
                    <a:pt x="156164" y="49157"/>
                  </a:lnTo>
                  <a:lnTo>
                    <a:pt x="117914" y="74840"/>
                  </a:lnTo>
                  <a:lnTo>
                    <a:pt x="84094" y="104934"/>
                  </a:lnTo>
                  <a:lnTo>
                    <a:pt x="55234" y="138969"/>
                  </a:lnTo>
                  <a:lnTo>
                    <a:pt x="31865" y="176471"/>
                  </a:lnTo>
                  <a:lnTo>
                    <a:pt x="14515" y="216967"/>
                  </a:lnTo>
                  <a:lnTo>
                    <a:pt x="3717" y="259986"/>
                  </a:lnTo>
                  <a:lnTo>
                    <a:pt x="0" y="305055"/>
                  </a:lnTo>
                  <a:lnTo>
                    <a:pt x="3717" y="350122"/>
                  </a:lnTo>
                  <a:lnTo>
                    <a:pt x="14515" y="393135"/>
                  </a:lnTo>
                  <a:lnTo>
                    <a:pt x="31865" y="433624"/>
                  </a:lnTo>
                  <a:lnTo>
                    <a:pt x="55234" y="471117"/>
                  </a:lnTo>
                  <a:lnTo>
                    <a:pt x="84094" y="505141"/>
                  </a:lnTo>
                  <a:lnTo>
                    <a:pt x="117914" y="535225"/>
                  </a:lnTo>
                  <a:lnTo>
                    <a:pt x="156164" y="560896"/>
                  </a:lnTo>
                  <a:lnTo>
                    <a:pt x="198312" y="581685"/>
                  </a:lnTo>
                  <a:lnTo>
                    <a:pt x="243830" y="597118"/>
                  </a:lnTo>
                  <a:lnTo>
                    <a:pt x="292187" y="606723"/>
                  </a:lnTo>
                  <a:lnTo>
                    <a:pt x="342851" y="610030"/>
                  </a:lnTo>
                  <a:lnTo>
                    <a:pt x="393513" y="606723"/>
                  </a:lnTo>
                  <a:lnTo>
                    <a:pt x="441869" y="597118"/>
                  </a:lnTo>
                  <a:lnTo>
                    <a:pt x="487387" y="581685"/>
                  </a:lnTo>
                  <a:lnTo>
                    <a:pt x="529537" y="560896"/>
                  </a:lnTo>
                  <a:lnTo>
                    <a:pt x="567789" y="535225"/>
                  </a:lnTo>
                  <a:lnTo>
                    <a:pt x="601612" y="505141"/>
                  </a:lnTo>
                  <a:lnTo>
                    <a:pt x="630475" y="471117"/>
                  </a:lnTo>
                  <a:lnTo>
                    <a:pt x="653848" y="433624"/>
                  </a:lnTo>
                  <a:lnTo>
                    <a:pt x="671200" y="393135"/>
                  </a:lnTo>
                  <a:lnTo>
                    <a:pt x="682000" y="350122"/>
                  </a:lnTo>
                  <a:lnTo>
                    <a:pt x="685718" y="305055"/>
                  </a:lnTo>
                  <a:lnTo>
                    <a:pt x="682000" y="259986"/>
                  </a:lnTo>
                  <a:lnTo>
                    <a:pt x="671200" y="216967"/>
                  </a:lnTo>
                  <a:lnTo>
                    <a:pt x="653848" y="176471"/>
                  </a:lnTo>
                  <a:lnTo>
                    <a:pt x="630475" y="138969"/>
                  </a:lnTo>
                  <a:lnTo>
                    <a:pt x="601612" y="104934"/>
                  </a:lnTo>
                  <a:lnTo>
                    <a:pt x="567789" y="74840"/>
                  </a:lnTo>
                  <a:lnTo>
                    <a:pt x="529537" y="49157"/>
                  </a:lnTo>
                  <a:lnTo>
                    <a:pt x="487387" y="28359"/>
                  </a:lnTo>
                  <a:lnTo>
                    <a:pt x="441869" y="12919"/>
                  </a:lnTo>
                  <a:lnTo>
                    <a:pt x="393513" y="3308"/>
                  </a:lnTo>
                  <a:lnTo>
                    <a:pt x="3428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2278" y="4274537"/>
              <a:ext cx="685800" cy="610235"/>
            </a:xfrm>
            <a:custGeom>
              <a:avLst/>
              <a:gdLst/>
              <a:ahLst/>
              <a:cxnLst/>
              <a:rect l="l" t="t" r="r" b="b"/>
              <a:pathLst>
                <a:path w="685800" h="610235">
                  <a:moveTo>
                    <a:pt x="0" y="305055"/>
                  </a:moveTo>
                  <a:lnTo>
                    <a:pt x="3717" y="259987"/>
                  </a:lnTo>
                  <a:lnTo>
                    <a:pt x="14515" y="216968"/>
                  </a:lnTo>
                  <a:lnTo>
                    <a:pt x="31865" y="176471"/>
                  </a:lnTo>
                  <a:lnTo>
                    <a:pt x="55234" y="138969"/>
                  </a:lnTo>
                  <a:lnTo>
                    <a:pt x="84094" y="104935"/>
                  </a:lnTo>
                  <a:lnTo>
                    <a:pt x="117914" y="74840"/>
                  </a:lnTo>
                  <a:lnTo>
                    <a:pt x="156164" y="49157"/>
                  </a:lnTo>
                  <a:lnTo>
                    <a:pt x="198312" y="28360"/>
                  </a:lnTo>
                  <a:lnTo>
                    <a:pt x="243830" y="12919"/>
                  </a:lnTo>
                  <a:lnTo>
                    <a:pt x="292187" y="3308"/>
                  </a:lnTo>
                  <a:lnTo>
                    <a:pt x="342851" y="0"/>
                  </a:lnTo>
                  <a:lnTo>
                    <a:pt x="393513" y="3308"/>
                  </a:lnTo>
                  <a:lnTo>
                    <a:pt x="441868" y="12919"/>
                  </a:lnTo>
                  <a:lnTo>
                    <a:pt x="487386" y="28360"/>
                  </a:lnTo>
                  <a:lnTo>
                    <a:pt x="529537" y="49157"/>
                  </a:lnTo>
                  <a:lnTo>
                    <a:pt x="567789" y="74840"/>
                  </a:lnTo>
                  <a:lnTo>
                    <a:pt x="601612" y="104935"/>
                  </a:lnTo>
                  <a:lnTo>
                    <a:pt x="630475" y="138969"/>
                  </a:lnTo>
                  <a:lnTo>
                    <a:pt x="653848" y="176471"/>
                  </a:lnTo>
                  <a:lnTo>
                    <a:pt x="671200" y="216968"/>
                  </a:lnTo>
                  <a:lnTo>
                    <a:pt x="682000" y="259987"/>
                  </a:lnTo>
                  <a:lnTo>
                    <a:pt x="685718" y="305055"/>
                  </a:lnTo>
                  <a:lnTo>
                    <a:pt x="682000" y="350122"/>
                  </a:lnTo>
                  <a:lnTo>
                    <a:pt x="671200" y="393136"/>
                  </a:lnTo>
                  <a:lnTo>
                    <a:pt x="653848" y="433625"/>
                  </a:lnTo>
                  <a:lnTo>
                    <a:pt x="630475" y="471117"/>
                  </a:lnTo>
                  <a:lnTo>
                    <a:pt x="601612" y="505141"/>
                  </a:lnTo>
                  <a:lnTo>
                    <a:pt x="567789" y="535225"/>
                  </a:lnTo>
                  <a:lnTo>
                    <a:pt x="529537" y="560897"/>
                  </a:lnTo>
                  <a:lnTo>
                    <a:pt x="487386" y="581685"/>
                  </a:lnTo>
                  <a:lnTo>
                    <a:pt x="441868" y="597118"/>
                  </a:lnTo>
                  <a:lnTo>
                    <a:pt x="393513" y="606723"/>
                  </a:lnTo>
                  <a:lnTo>
                    <a:pt x="342851" y="610030"/>
                  </a:lnTo>
                  <a:lnTo>
                    <a:pt x="292187" y="606723"/>
                  </a:lnTo>
                  <a:lnTo>
                    <a:pt x="243830" y="597118"/>
                  </a:lnTo>
                  <a:lnTo>
                    <a:pt x="198312" y="581685"/>
                  </a:lnTo>
                  <a:lnTo>
                    <a:pt x="156164" y="560897"/>
                  </a:lnTo>
                  <a:lnTo>
                    <a:pt x="117914" y="535225"/>
                  </a:lnTo>
                  <a:lnTo>
                    <a:pt x="84094" y="505141"/>
                  </a:lnTo>
                  <a:lnTo>
                    <a:pt x="55234" y="471117"/>
                  </a:lnTo>
                  <a:lnTo>
                    <a:pt x="31865" y="433625"/>
                  </a:lnTo>
                  <a:lnTo>
                    <a:pt x="14515" y="393136"/>
                  </a:lnTo>
                  <a:lnTo>
                    <a:pt x="3717" y="350122"/>
                  </a:lnTo>
                  <a:lnTo>
                    <a:pt x="0" y="305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10301" y="5465529"/>
            <a:ext cx="55816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Arial MT"/>
                <a:cs typeface="Arial MT"/>
              </a:rPr>
              <a:t>{Married}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9840" y="5486646"/>
            <a:ext cx="587375" cy="36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00800"/>
              </a:lnSpc>
              <a:spcBef>
                <a:spcPts val="95"/>
              </a:spcBef>
            </a:pPr>
            <a:r>
              <a:rPr sz="1100" spc="-30" dirty="0">
                <a:latin typeface="Arial MT"/>
                <a:cs typeface="Arial MT"/>
              </a:rPr>
              <a:t>{Single, 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Divorced}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5539" y="4383864"/>
            <a:ext cx="419734" cy="36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 marR="5080" indent="-11430">
              <a:lnSpc>
                <a:spcPct val="100800"/>
              </a:lnSpc>
              <a:spcBef>
                <a:spcPts val="95"/>
              </a:spcBef>
            </a:pPr>
            <a:r>
              <a:rPr sz="1100" spc="-30" dirty="0">
                <a:latin typeface="Arial MT"/>
                <a:cs typeface="Arial MT"/>
              </a:rPr>
              <a:t>Marital  Status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2716" y="4821069"/>
            <a:ext cx="2444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40" dirty="0">
                <a:latin typeface="Arial MT"/>
                <a:cs typeface="Arial MT"/>
              </a:rPr>
              <a:t>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40181" y="4803781"/>
            <a:ext cx="25209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50" dirty="0">
                <a:latin typeface="Arial MT"/>
                <a:cs typeface="Arial MT"/>
              </a:rPr>
              <a:t>OR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90414" y="4273906"/>
            <a:ext cx="721995" cy="1166495"/>
            <a:chOff x="7490414" y="4273906"/>
            <a:chExt cx="721995" cy="1166495"/>
          </a:xfrm>
        </p:grpSpPr>
        <p:sp>
          <p:nvSpPr>
            <p:cNvPr id="41" name="object 41"/>
            <p:cNvSpPr/>
            <p:nvPr/>
          </p:nvSpPr>
          <p:spPr>
            <a:xfrm>
              <a:off x="7491351" y="4889397"/>
              <a:ext cx="382270" cy="549910"/>
            </a:xfrm>
            <a:custGeom>
              <a:avLst/>
              <a:gdLst/>
              <a:ahLst/>
              <a:cxnLst/>
              <a:rect l="l" t="t" r="r" b="b"/>
              <a:pathLst>
                <a:path w="382270" h="549910">
                  <a:moveTo>
                    <a:pt x="338350" y="0"/>
                  </a:moveTo>
                  <a:lnTo>
                    <a:pt x="42524" y="464431"/>
                  </a:lnTo>
                  <a:lnTo>
                    <a:pt x="0" y="433294"/>
                  </a:lnTo>
                  <a:lnTo>
                    <a:pt x="20434" y="549542"/>
                  </a:lnTo>
                  <a:lnTo>
                    <a:pt x="128856" y="527632"/>
                  </a:lnTo>
                  <a:lnTo>
                    <a:pt x="86339" y="496505"/>
                  </a:lnTo>
                  <a:lnTo>
                    <a:pt x="382164" y="32040"/>
                  </a:lnTo>
                  <a:lnTo>
                    <a:pt x="338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91350" y="4889397"/>
              <a:ext cx="382270" cy="549910"/>
            </a:xfrm>
            <a:custGeom>
              <a:avLst/>
              <a:gdLst/>
              <a:ahLst/>
              <a:cxnLst/>
              <a:rect l="l" t="t" r="r" b="b"/>
              <a:pathLst>
                <a:path w="382270" h="549910">
                  <a:moveTo>
                    <a:pt x="20434" y="549541"/>
                  </a:moveTo>
                  <a:lnTo>
                    <a:pt x="128856" y="527632"/>
                  </a:lnTo>
                  <a:lnTo>
                    <a:pt x="86339" y="496504"/>
                  </a:lnTo>
                  <a:lnTo>
                    <a:pt x="382165" y="32040"/>
                  </a:lnTo>
                  <a:lnTo>
                    <a:pt x="338350" y="0"/>
                  </a:lnTo>
                  <a:lnTo>
                    <a:pt x="42524" y="464430"/>
                  </a:lnTo>
                  <a:lnTo>
                    <a:pt x="0" y="433294"/>
                  </a:lnTo>
                  <a:lnTo>
                    <a:pt x="20434" y="5495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29702" y="4889397"/>
              <a:ext cx="381635" cy="549910"/>
            </a:xfrm>
            <a:custGeom>
              <a:avLst/>
              <a:gdLst/>
              <a:ahLst/>
              <a:cxnLst/>
              <a:rect l="l" t="t" r="r" b="b"/>
              <a:pathLst>
                <a:path w="381634" h="549910">
                  <a:moveTo>
                    <a:pt x="43813" y="0"/>
                  </a:moveTo>
                  <a:lnTo>
                    <a:pt x="0" y="32040"/>
                  </a:lnTo>
                  <a:lnTo>
                    <a:pt x="294871" y="496404"/>
                  </a:lnTo>
                  <a:lnTo>
                    <a:pt x="252277" y="527465"/>
                  </a:lnTo>
                  <a:lnTo>
                    <a:pt x="360669" y="549542"/>
                  </a:lnTo>
                  <a:lnTo>
                    <a:pt x="381279" y="433327"/>
                  </a:lnTo>
                  <a:lnTo>
                    <a:pt x="338686" y="464398"/>
                  </a:lnTo>
                  <a:lnTo>
                    <a:pt x="438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9701" y="4889397"/>
              <a:ext cx="381635" cy="549910"/>
            </a:xfrm>
            <a:custGeom>
              <a:avLst/>
              <a:gdLst/>
              <a:ahLst/>
              <a:cxnLst/>
              <a:rect l="l" t="t" r="r" b="b"/>
              <a:pathLst>
                <a:path w="381634" h="549910">
                  <a:moveTo>
                    <a:pt x="360670" y="549541"/>
                  </a:moveTo>
                  <a:lnTo>
                    <a:pt x="381279" y="433327"/>
                  </a:lnTo>
                  <a:lnTo>
                    <a:pt x="338686" y="464397"/>
                  </a:lnTo>
                  <a:lnTo>
                    <a:pt x="43814" y="0"/>
                  </a:lnTo>
                  <a:lnTo>
                    <a:pt x="0" y="32040"/>
                  </a:lnTo>
                  <a:lnTo>
                    <a:pt x="294871" y="496403"/>
                  </a:lnTo>
                  <a:lnTo>
                    <a:pt x="252278" y="527465"/>
                  </a:lnTo>
                  <a:lnTo>
                    <a:pt x="360670" y="5495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97046" y="4274863"/>
              <a:ext cx="709295" cy="630555"/>
            </a:xfrm>
            <a:custGeom>
              <a:avLst/>
              <a:gdLst/>
              <a:ahLst/>
              <a:cxnLst/>
              <a:rect l="l" t="t" r="r" b="b"/>
              <a:pathLst>
                <a:path w="709295" h="630554">
                  <a:moveTo>
                    <a:pt x="354562" y="0"/>
                  </a:moveTo>
                  <a:lnTo>
                    <a:pt x="302168" y="3419"/>
                  </a:lnTo>
                  <a:lnTo>
                    <a:pt x="252161" y="13353"/>
                  </a:lnTo>
                  <a:lnTo>
                    <a:pt x="205089" y="29312"/>
                  </a:lnTo>
                  <a:lnTo>
                    <a:pt x="161501" y="50808"/>
                  </a:lnTo>
                  <a:lnTo>
                    <a:pt x="121945" y="77353"/>
                  </a:lnTo>
                  <a:lnTo>
                    <a:pt x="86969" y="108458"/>
                  </a:lnTo>
                  <a:lnTo>
                    <a:pt x="57123" y="143635"/>
                  </a:lnTo>
                  <a:lnTo>
                    <a:pt x="32954" y="182396"/>
                  </a:lnTo>
                  <a:lnTo>
                    <a:pt x="15012" y="224253"/>
                  </a:lnTo>
                  <a:lnTo>
                    <a:pt x="3844" y="268716"/>
                  </a:lnTo>
                  <a:lnTo>
                    <a:pt x="0" y="315297"/>
                  </a:lnTo>
                  <a:lnTo>
                    <a:pt x="3844" y="361877"/>
                  </a:lnTo>
                  <a:lnTo>
                    <a:pt x="15012" y="406335"/>
                  </a:lnTo>
                  <a:lnTo>
                    <a:pt x="32954" y="448184"/>
                  </a:lnTo>
                  <a:lnTo>
                    <a:pt x="57123" y="486935"/>
                  </a:lnTo>
                  <a:lnTo>
                    <a:pt x="86969" y="522101"/>
                  </a:lnTo>
                  <a:lnTo>
                    <a:pt x="121945" y="553195"/>
                  </a:lnTo>
                  <a:lnTo>
                    <a:pt x="161501" y="579729"/>
                  </a:lnTo>
                  <a:lnTo>
                    <a:pt x="205089" y="601216"/>
                  </a:lnTo>
                  <a:lnTo>
                    <a:pt x="252161" y="617167"/>
                  </a:lnTo>
                  <a:lnTo>
                    <a:pt x="302168" y="627095"/>
                  </a:lnTo>
                  <a:lnTo>
                    <a:pt x="354562" y="630513"/>
                  </a:lnTo>
                  <a:lnTo>
                    <a:pt x="406951" y="627095"/>
                  </a:lnTo>
                  <a:lnTo>
                    <a:pt x="456955" y="617167"/>
                  </a:lnTo>
                  <a:lnTo>
                    <a:pt x="504025" y="601216"/>
                  </a:lnTo>
                  <a:lnTo>
                    <a:pt x="547614" y="579729"/>
                  </a:lnTo>
                  <a:lnTo>
                    <a:pt x="587171" y="553195"/>
                  </a:lnTo>
                  <a:lnTo>
                    <a:pt x="622148" y="522101"/>
                  </a:lnTo>
                  <a:lnTo>
                    <a:pt x="651996" y="486935"/>
                  </a:lnTo>
                  <a:lnTo>
                    <a:pt x="676167" y="448184"/>
                  </a:lnTo>
                  <a:lnTo>
                    <a:pt x="694112" y="406335"/>
                  </a:lnTo>
                  <a:lnTo>
                    <a:pt x="705281" y="361877"/>
                  </a:lnTo>
                  <a:lnTo>
                    <a:pt x="709126" y="315297"/>
                  </a:lnTo>
                  <a:lnTo>
                    <a:pt x="705281" y="268716"/>
                  </a:lnTo>
                  <a:lnTo>
                    <a:pt x="694112" y="224253"/>
                  </a:lnTo>
                  <a:lnTo>
                    <a:pt x="676167" y="182396"/>
                  </a:lnTo>
                  <a:lnTo>
                    <a:pt x="651996" y="143635"/>
                  </a:lnTo>
                  <a:lnTo>
                    <a:pt x="622148" y="108458"/>
                  </a:lnTo>
                  <a:lnTo>
                    <a:pt x="587171" y="77353"/>
                  </a:lnTo>
                  <a:lnTo>
                    <a:pt x="547614" y="50808"/>
                  </a:lnTo>
                  <a:lnTo>
                    <a:pt x="504025" y="29312"/>
                  </a:lnTo>
                  <a:lnTo>
                    <a:pt x="456955" y="13353"/>
                  </a:lnTo>
                  <a:lnTo>
                    <a:pt x="406951" y="3419"/>
                  </a:lnTo>
                  <a:lnTo>
                    <a:pt x="354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97045" y="4274863"/>
              <a:ext cx="709295" cy="630555"/>
            </a:xfrm>
            <a:custGeom>
              <a:avLst/>
              <a:gdLst/>
              <a:ahLst/>
              <a:cxnLst/>
              <a:rect l="l" t="t" r="r" b="b"/>
              <a:pathLst>
                <a:path w="709295" h="630554">
                  <a:moveTo>
                    <a:pt x="0" y="315297"/>
                  </a:moveTo>
                  <a:lnTo>
                    <a:pt x="3844" y="268716"/>
                  </a:lnTo>
                  <a:lnTo>
                    <a:pt x="15012" y="224252"/>
                  </a:lnTo>
                  <a:lnTo>
                    <a:pt x="32954" y="182396"/>
                  </a:lnTo>
                  <a:lnTo>
                    <a:pt x="57123" y="143635"/>
                  </a:lnTo>
                  <a:lnTo>
                    <a:pt x="86970" y="108458"/>
                  </a:lnTo>
                  <a:lnTo>
                    <a:pt x="121945" y="77353"/>
                  </a:lnTo>
                  <a:lnTo>
                    <a:pt x="161502" y="50808"/>
                  </a:lnTo>
                  <a:lnTo>
                    <a:pt x="205090" y="29312"/>
                  </a:lnTo>
                  <a:lnTo>
                    <a:pt x="252162" y="13353"/>
                  </a:lnTo>
                  <a:lnTo>
                    <a:pt x="302169" y="3419"/>
                  </a:lnTo>
                  <a:lnTo>
                    <a:pt x="354563" y="0"/>
                  </a:lnTo>
                  <a:lnTo>
                    <a:pt x="406952" y="3419"/>
                  </a:lnTo>
                  <a:lnTo>
                    <a:pt x="456956" y="13353"/>
                  </a:lnTo>
                  <a:lnTo>
                    <a:pt x="504026" y="29312"/>
                  </a:lnTo>
                  <a:lnTo>
                    <a:pt x="547614" y="50808"/>
                  </a:lnTo>
                  <a:lnTo>
                    <a:pt x="587171" y="77353"/>
                  </a:lnTo>
                  <a:lnTo>
                    <a:pt x="622149" y="108458"/>
                  </a:lnTo>
                  <a:lnTo>
                    <a:pt x="651997" y="143635"/>
                  </a:lnTo>
                  <a:lnTo>
                    <a:pt x="676168" y="182396"/>
                  </a:lnTo>
                  <a:lnTo>
                    <a:pt x="694112" y="224252"/>
                  </a:lnTo>
                  <a:lnTo>
                    <a:pt x="705281" y="268716"/>
                  </a:lnTo>
                  <a:lnTo>
                    <a:pt x="709126" y="315297"/>
                  </a:lnTo>
                  <a:lnTo>
                    <a:pt x="705281" y="361877"/>
                  </a:lnTo>
                  <a:lnTo>
                    <a:pt x="694112" y="406335"/>
                  </a:lnTo>
                  <a:lnTo>
                    <a:pt x="676168" y="448183"/>
                  </a:lnTo>
                  <a:lnTo>
                    <a:pt x="651997" y="486935"/>
                  </a:lnTo>
                  <a:lnTo>
                    <a:pt x="622149" y="522101"/>
                  </a:lnTo>
                  <a:lnTo>
                    <a:pt x="587171" y="553195"/>
                  </a:lnTo>
                  <a:lnTo>
                    <a:pt x="547614" y="579729"/>
                  </a:lnTo>
                  <a:lnTo>
                    <a:pt x="504026" y="601215"/>
                  </a:lnTo>
                  <a:lnTo>
                    <a:pt x="456956" y="617166"/>
                  </a:lnTo>
                  <a:lnTo>
                    <a:pt x="406952" y="627094"/>
                  </a:lnTo>
                  <a:lnTo>
                    <a:pt x="354563" y="630512"/>
                  </a:lnTo>
                  <a:lnTo>
                    <a:pt x="302169" y="627094"/>
                  </a:lnTo>
                  <a:lnTo>
                    <a:pt x="252162" y="617166"/>
                  </a:lnTo>
                  <a:lnTo>
                    <a:pt x="205090" y="601215"/>
                  </a:lnTo>
                  <a:lnTo>
                    <a:pt x="161502" y="579729"/>
                  </a:lnTo>
                  <a:lnTo>
                    <a:pt x="121945" y="553195"/>
                  </a:lnTo>
                  <a:lnTo>
                    <a:pt x="86970" y="522101"/>
                  </a:lnTo>
                  <a:lnTo>
                    <a:pt x="57123" y="486935"/>
                  </a:lnTo>
                  <a:lnTo>
                    <a:pt x="32954" y="448183"/>
                  </a:lnTo>
                  <a:lnTo>
                    <a:pt x="15012" y="406335"/>
                  </a:lnTo>
                  <a:lnTo>
                    <a:pt x="3844" y="361877"/>
                  </a:lnTo>
                  <a:lnTo>
                    <a:pt x="0" y="3152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72966" y="5473525"/>
            <a:ext cx="53086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95"/>
              </a:spcBef>
            </a:pPr>
            <a:r>
              <a:rPr sz="1150" spc="-35" dirty="0">
                <a:latin typeface="Arial MT"/>
                <a:cs typeface="Arial MT"/>
              </a:rPr>
              <a:t>{Single,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40" dirty="0">
                <a:latin typeface="Arial MT"/>
                <a:cs typeface="Arial MT"/>
              </a:rPr>
              <a:t>Married}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8" name="object 48"/>
          <p:cNvSpPr txBox="1"/>
          <p:nvPr/>
        </p:nvSpPr>
        <p:spPr>
          <a:xfrm>
            <a:off x="7635299" y="4388287"/>
            <a:ext cx="43307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95"/>
              </a:spcBef>
            </a:pPr>
            <a:r>
              <a:rPr sz="1150" spc="-35" dirty="0">
                <a:latin typeface="Arial MT"/>
                <a:cs typeface="Arial MT"/>
              </a:rPr>
              <a:t>Marital  Status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25087" y="5488082"/>
            <a:ext cx="6521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40" dirty="0">
                <a:latin typeface="Arial MT"/>
                <a:cs typeface="Arial MT"/>
              </a:rPr>
              <a:t>{Divorced}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29" dirty="0">
                <a:solidFill>
                  <a:srgbClr val="FFFFFF"/>
                </a:solidFill>
                <a:latin typeface="Trebuchet MS"/>
                <a:cs typeface="Trebuchet MS"/>
              </a:rPr>
              <a:t>DIN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559202"/>
            <a:ext cx="3712845" cy="82041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5" dirty="0">
                <a:solidFill>
                  <a:srgbClr val="FF0000"/>
                </a:solidFill>
                <a:latin typeface="Arial MT"/>
                <a:cs typeface="Arial MT"/>
              </a:rPr>
              <a:t>Multi-way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split: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solidFill>
                  <a:srgbClr val="5ECCF3"/>
                </a:solidFill>
                <a:latin typeface="Arial MT"/>
                <a:cs typeface="Arial MT"/>
              </a:rPr>
              <a:t>– </a:t>
            </a:r>
            <a:r>
              <a:rPr sz="1400" spc="130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12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ns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149648"/>
            <a:ext cx="2997200" cy="7937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FF0000"/>
                </a:solidFill>
                <a:latin typeface="Arial MT"/>
                <a:cs typeface="Arial MT"/>
              </a:rPr>
              <a:t>Binary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split: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solidFill>
                  <a:srgbClr val="5ECCF3"/>
                </a:solidFill>
                <a:latin typeface="Arial MT"/>
                <a:cs typeface="Arial MT"/>
              </a:rPr>
              <a:t>– </a:t>
            </a:r>
            <a:r>
              <a:rPr sz="1400" spc="130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ub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3034" y="3097910"/>
            <a:ext cx="3060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5" dirty="0">
                <a:latin typeface="Arial MT"/>
                <a:cs typeface="Arial MT"/>
              </a:rPr>
              <a:t>Large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5516" y="1945296"/>
            <a:ext cx="695960" cy="540385"/>
          </a:xfrm>
          <a:custGeom>
            <a:avLst/>
            <a:gdLst/>
            <a:ahLst/>
            <a:cxnLst/>
            <a:rect l="l" t="t" r="r" b="b"/>
            <a:pathLst>
              <a:path w="695959" h="540385">
                <a:moveTo>
                  <a:pt x="0" y="269945"/>
                </a:moveTo>
                <a:lnTo>
                  <a:pt x="3771" y="230048"/>
                </a:lnTo>
                <a:lnTo>
                  <a:pt x="14729" y="191971"/>
                </a:lnTo>
                <a:lnTo>
                  <a:pt x="32334" y="156130"/>
                </a:lnTo>
                <a:lnTo>
                  <a:pt x="56049" y="122944"/>
                </a:lnTo>
                <a:lnTo>
                  <a:pt x="85337" y="92829"/>
                </a:lnTo>
                <a:lnTo>
                  <a:pt x="119659" y="66203"/>
                </a:lnTo>
                <a:lnTo>
                  <a:pt x="158479" y="43482"/>
                </a:lnTo>
                <a:lnTo>
                  <a:pt x="201257" y="25084"/>
                </a:lnTo>
                <a:lnTo>
                  <a:pt x="247457" y="11426"/>
                </a:lnTo>
                <a:lnTo>
                  <a:pt x="296541" y="2926"/>
                </a:lnTo>
                <a:lnTo>
                  <a:pt x="347972" y="0"/>
                </a:lnTo>
                <a:lnTo>
                  <a:pt x="399382" y="2926"/>
                </a:lnTo>
                <a:lnTo>
                  <a:pt x="448450" y="11426"/>
                </a:lnTo>
                <a:lnTo>
                  <a:pt x="494638" y="25084"/>
                </a:lnTo>
                <a:lnTo>
                  <a:pt x="537408" y="43482"/>
                </a:lnTo>
                <a:lnTo>
                  <a:pt x="576221" y="66203"/>
                </a:lnTo>
                <a:lnTo>
                  <a:pt x="610539" y="92829"/>
                </a:lnTo>
                <a:lnTo>
                  <a:pt x="639824" y="122944"/>
                </a:lnTo>
                <a:lnTo>
                  <a:pt x="663538" y="156130"/>
                </a:lnTo>
                <a:lnTo>
                  <a:pt x="681143" y="191971"/>
                </a:lnTo>
                <a:lnTo>
                  <a:pt x="692100" y="230048"/>
                </a:lnTo>
                <a:lnTo>
                  <a:pt x="695872" y="269945"/>
                </a:lnTo>
                <a:lnTo>
                  <a:pt x="692100" y="309823"/>
                </a:lnTo>
                <a:lnTo>
                  <a:pt x="681143" y="347883"/>
                </a:lnTo>
                <a:lnTo>
                  <a:pt x="663538" y="383709"/>
                </a:lnTo>
                <a:lnTo>
                  <a:pt x="639824" y="416883"/>
                </a:lnTo>
                <a:lnTo>
                  <a:pt x="610539" y="446988"/>
                </a:lnTo>
                <a:lnTo>
                  <a:pt x="576221" y="473607"/>
                </a:lnTo>
                <a:lnTo>
                  <a:pt x="537408" y="496322"/>
                </a:lnTo>
                <a:lnTo>
                  <a:pt x="494638" y="514716"/>
                </a:lnTo>
                <a:lnTo>
                  <a:pt x="448450" y="528371"/>
                </a:lnTo>
                <a:lnTo>
                  <a:pt x="399382" y="536870"/>
                </a:lnTo>
                <a:lnTo>
                  <a:pt x="347972" y="539796"/>
                </a:lnTo>
                <a:lnTo>
                  <a:pt x="296541" y="536870"/>
                </a:lnTo>
                <a:lnTo>
                  <a:pt x="247457" y="528371"/>
                </a:lnTo>
                <a:lnTo>
                  <a:pt x="201257" y="514716"/>
                </a:lnTo>
                <a:lnTo>
                  <a:pt x="158479" y="496322"/>
                </a:lnTo>
                <a:lnTo>
                  <a:pt x="119659" y="473607"/>
                </a:lnTo>
                <a:lnTo>
                  <a:pt x="85337" y="446988"/>
                </a:lnTo>
                <a:lnTo>
                  <a:pt x="56049" y="416883"/>
                </a:lnTo>
                <a:lnTo>
                  <a:pt x="32334" y="383709"/>
                </a:lnTo>
                <a:lnTo>
                  <a:pt x="14729" y="347883"/>
                </a:lnTo>
                <a:lnTo>
                  <a:pt x="3771" y="309823"/>
                </a:lnTo>
                <a:lnTo>
                  <a:pt x="0" y="2699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85888" y="2023369"/>
            <a:ext cx="315595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" marR="5080" indent="-8255">
              <a:lnSpc>
                <a:spcPct val="103299"/>
              </a:lnSpc>
              <a:spcBef>
                <a:spcPts val="90"/>
              </a:spcBef>
            </a:pPr>
            <a:r>
              <a:rPr sz="1050" spc="20" dirty="0">
                <a:latin typeface="Arial MT"/>
                <a:cs typeface="Arial MT"/>
              </a:rPr>
              <a:t>Shirt  Size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67362" y="2461113"/>
            <a:ext cx="1552575" cy="604520"/>
            <a:chOff x="5867362" y="2461113"/>
            <a:chExt cx="1552575" cy="604520"/>
          </a:xfrm>
        </p:grpSpPr>
        <p:sp>
          <p:nvSpPr>
            <p:cNvPr id="9" name="object 9"/>
            <p:cNvSpPr/>
            <p:nvPr/>
          </p:nvSpPr>
          <p:spPr>
            <a:xfrm>
              <a:off x="6345176" y="2473865"/>
              <a:ext cx="323850" cy="562610"/>
            </a:xfrm>
            <a:custGeom>
              <a:avLst/>
              <a:gdLst/>
              <a:ahLst/>
              <a:cxnLst/>
              <a:rect l="l" t="t" r="r" b="b"/>
              <a:pathLst>
                <a:path w="323850" h="562610">
                  <a:moveTo>
                    <a:pt x="273263" y="0"/>
                  </a:moveTo>
                  <a:lnTo>
                    <a:pt x="48621" y="479239"/>
                  </a:lnTo>
                  <a:lnTo>
                    <a:pt x="0" y="457450"/>
                  </a:lnTo>
                  <a:lnTo>
                    <a:pt x="39902" y="562474"/>
                  </a:lnTo>
                  <a:lnTo>
                    <a:pt x="147308" y="523467"/>
                  </a:lnTo>
                  <a:lnTo>
                    <a:pt x="98718" y="501677"/>
                  </a:lnTo>
                  <a:lnTo>
                    <a:pt x="323279" y="22447"/>
                  </a:lnTo>
                  <a:lnTo>
                    <a:pt x="2732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5176" y="2473866"/>
              <a:ext cx="323850" cy="562610"/>
            </a:xfrm>
            <a:custGeom>
              <a:avLst/>
              <a:gdLst/>
              <a:ahLst/>
              <a:cxnLst/>
              <a:rect l="l" t="t" r="r" b="b"/>
              <a:pathLst>
                <a:path w="323850" h="562610">
                  <a:moveTo>
                    <a:pt x="39902" y="562473"/>
                  </a:moveTo>
                  <a:lnTo>
                    <a:pt x="147308" y="523466"/>
                  </a:lnTo>
                  <a:lnTo>
                    <a:pt x="98718" y="501677"/>
                  </a:lnTo>
                  <a:lnTo>
                    <a:pt x="323280" y="22446"/>
                  </a:lnTo>
                  <a:lnTo>
                    <a:pt x="273263" y="0"/>
                  </a:lnTo>
                  <a:lnTo>
                    <a:pt x="48622" y="479239"/>
                  </a:lnTo>
                  <a:lnTo>
                    <a:pt x="0" y="457450"/>
                  </a:lnTo>
                  <a:lnTo>
                    <a:pt x="39902" y="5624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18201" y="2474293"/>
              <a:ext cx="313690" cy="562610"/>
            </a:xfrm>
            <a:custGeom>
              <a:avLst/>
              <a:gdLst/>
              <a:ahLst/>
              <a:cxnLst/>
              <a:rect l="l" t="t" r="r" b="b"/>
              <a:pathLst>
                <a:path w="313690" h="562610">
                  <a:moveTo>
                    <a:pt x="50492" y="0"/>
                  </a:moveTo>
                  <a:lnTo>
                    <a:pt x="0" y="21591"/>
                  </a:lnTo>
                  <a:lnTo>
                    <a:pt x="214179" y="500268"/>
                  </a:lnTo>
                  <a:lnTo>
                    <a:pt x="165191" y="521224"/>
                  </a:lnTo>
                  <a:lnTo>
                    <a:pt x="271884" y="562046"/>
                  </a:lnTo>
                  <a:lnTo>
                    <a:pt x="313658" y="457711"/>
                  </a:lnTo>
                  <a:lnTo>
                    <a:pt x="264671" y="478676"/>
                  </a:lnTo>
                  <a:lnTo>
                    <a:pt x="504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8202" y="2474294"/>
              <a:ext cx="313690" cy="562610"/>
            </a:xfrm>
            <a:custGeom>
              <a:avLst/>
              <a:gdLst/>
              <a:ahLst/>
              <a:cxnLst/>
              <a:rect l="l" t="t" r="r" b="b"/>
              <a:pathLst>
                <a:path w="313690" h="562610">
                  <a:moveTo>
                    <a:pt x="271884" y="562045"/>
                  </a:moveTo>
                  <a:lnTo>
                    <a:pt x="313657" y="457711"/>
                  </a:lnTo>
                  <a:lnTo>
                    <a:pt x="264670" y="478676"/>
                  </a:lnTo>
                  <a:lnTo>
                    <a:pt x="50492" y="0"/>
                  </a:lnTo>
                  <a:lnTo>
                    <a:pt x="0" y="21590"/>
                  </a:lnTo>
                  <a:lnTo>
                    <a:pt x="214178" y="500267"/>
                  </a:lnTo>
                  <a:lnTo>
                    <a:pt x="165191" y="521224"/>
                  </a:lnTo>
                  <a:lnTo>
                    <a:pt x="271884" y="562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300" y="2462052"/>
              <a:ext cx="789940" cy="509270"/>
            </a:xfrm>
            <a:custGeom>
              <a:avLst/>
              <a:gdLst/>
              <a:ahLst/>
              <a:cxnLst/>
              <a:rect l="l" t="t" r="r" b="b"/>
              <a:pathLst>
                <a:path w="789940" h="509269">
                  <a:moveTo>
                    <a:pt x="760840" y="0"/>
                  </a:moveTo>
                  <a:lnTo>
                    <a:pt x="55011" y="418317"/>
                  </a:lnTo>
                  <a:lnTo>
                    <a:pt x="27292" y="373606"/>
                  </a:lnTo>
                  <a:lnTo>
                    <a:pt x="0" y="482417"/>
                  </a:lnTo>
                  <a:lnTo>
                    <a:pt x="111274" y="509102"/>
                  </a:lnTo>
                  <a:lnTo>
                    <a:pt x="83563" y="464390"/>
                  </a:lnTo>
                  <a:lnTo>
                    <a:pt x="789454" y="46074"/>
                  </a:lnTo>
                  <a:lnTo>
                    <a:pt x="7608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8301" y="2462052"/>
              <a:ext cx="789940" cy="509270"/>
            </a:xfrm>
            <a:custGeom>
              <a:avLst/>
              <a:gdLst/>
              <a:ahLst/>
              <a:cxnLst/>
              <a:rect l="l" t="t" r="r" b="b"/>
              <a:pathLst>
                <a:path w="789940" h="509269">
                  <a:moveTo>
                    <a:pt x="0" y="482416"/>
                  </a:moveTo>
                  <a:lnTo>
                    <a:pt x="111274" y="509102"/>
                  </a:lnTo>
                  <a:lnTo>
                    <a:pt x="83562" y="464390"/>
                  </a:lnTo>
                  <a:lnTo>
                    <a:pt x="789454" y="46073"/>
                  </a:lnTo>
                  <a:lnTo>
                    <a:pt x="760839" y="0"/>
                  </a:lnTo>
                  <a:lnTo>
                    <a:pt x="55010" y="418317"/>
                  </a:lnTo>
                  <a:lnTo>
                    <a:pt x="27291" y="373606"/>
                  </a:lnTo>
                  <a:lnTo>
                    <a:pt x="0" y="4824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6999" y="2463478"/>
              <a:ext cx="791845" cy="601345"/>
            </a:xfrm>
            <a:custGeom>
              <a:avLst/>
              <a:gdLst/>
              <a:ahLst/>
              <a:cxnLst/>
              <a:rect l="l" t="t" r="r" b="b"/>
              <a:pathLst>
                <a:path w="791845" h="601344">
                  <a:moveTo>
                    <a:pt x="32895" y="0"/>
                  </a:moveTo>
                  <a:lnTo>
                    <a:pt x="0" y="43237"/>
                  </a:lnTo>
                  <a:lnTo>
                    <a:pt x="710149" y="558749"/>
                  </a:lnTo>
                  <a:lnTo>
                    <a:pt x="678284" y="600735"/>
                  </a:lnTo>
                  <a:lnTo>
                    <a:pt x="791635" y="584349"/>
                  </a:lnTo>
                  <a:lnTo>
                    <a:pt x="774830" y="473518"/>
                  </a:lnTo>
                  <a:lnTo>
                    <a:pt x="742965" y="515496"/>
                  </a:lnTo>
                  <a:lnTo>
                    <a:pt x="328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7000" y="2463478"/>
              <a:ext cx="791845" cy="601345"/>
            </a:xfrm>
            <a:custGeom>
              <a:avLst/>
              <a:gdLst/>
              <a:ahLst/>
              <a:cxnLst/>
              <a:rect l="l" t="t" r="r" b="b"/>
              <a:pathLst>
                <a:path w="791845" h="601344">
                  <a:moveTo>
                    <a:pt x="791634" y="584349"/>
                  </a:moveTo>
                  <a:lnTo>
                    <a:pt x="774830" y="473518"/>
                  </a:lnTo>
                  <a:lnTo>
                    <a:pt x="742964" y="515496"/>
                  </a:lnTo>
                  <a:lnTo>
                    <a:pt x="32895" y="0"/>
                  </a:lnTo>
                  <a:lnTo>
                    <a:pt x="0" y="43237"/>
                  </a:lnTo>
                  <a:lnTo>
                    <a:pt x="710148" y="558749"/>
                  </a:lnTo>
                  <a:lnTo>
                    <a:pt x="678283" y="600734"/>
                  </a:lnTo>
                  <a:lnTo>
                    <a:pt x="791634" y="5843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53944" y="3097910"/>
            <a:ext cx="4152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5" dirty="0">
                <a:latin typeface="Arial MT"/>
                <a:cs typeface="Arial MT"/>
              </a:rPr>
              <a:t>Medium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4842" y="3046228"/>
            <a:ext cx="5924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5" dirty="0">
                <a:latin typeface="Arial MT"/>
                <a:cs typeface="Arial MT"/>
              </a:rPr>
              <a:t>Extra Large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9816" y="2977328"/>
            <a:ext cx="29972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5" dirty="0">
                <a:latin typeface="Arial MT"/>
                <a:cs typeface="Arial MT"/>
              </a:rPr>
              <a:t>Small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5315" y="4605159"/>
            <a:ext cx="1130300" cy="251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110"/>
              </a:spcBef>
            </a:pPr>
            <a:r>
              <a:rPr sz="750" spc="10" dirty="0">
                <a:latin typeface="Arial MT"/>
                <a:cs typeface="Arial MT"/>
              </a:rPr>
              <a:t>{Small} 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1125" spc="22" baseline="3703" dirty="0">
                <a:latin typeface="Arial MT"/>
                <a:cs typeface="Arial MT"/>
              </a:rPr>
              <a:t>{Medium,</a:t>
            </a:r>
            <a:r>
              <a:rPr sz="1125" spc="-15" baseline="3703" dirty="0">
                <a:latin typeface="Arial MT"/>
                <a:cs typeface="Arial MT"/>
              </a:rPr>
              <a:t> </a:t>
            </a:r>
            <a:r>
              <a:rPr sz="1125" spc="15" baseline="3703" dirty="0">
                <a:latin typeface="Arial MT"/>
                <a:cs typeface="Arial MT"/>
              </a:rPr>
              <a:t>Large,</a:t>
            </a:r>
            <a:endParaRPr sz="1125" baseline="3703">
              <a:latin typeface="Arial MT"/>
              <a:cs typeface="Arial MT"/>
            </a:endParaRPr>
          </a:p>
          <a:p>
            <a:pPr marL="483870">
              <a:lnSpc>
                <a:spcPts val="885"/>
              </a:lnSpc>
            </a:pPr>
            <a:r>
              <a:rPr sz="750" spc="10" dirty="0">
                <a:latin typeface="Arial MT"/>
                <a:cs typeface="Arial MT"/>
              </a:rPr>
              <a:t>Extra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Large}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15107" y="3566235"/>
            <a:ext cx="629285" cy="487680"/>
          </a:xfrm>
          <a:custGeom>
            <a:avLst/>
            <a:gdLst/>
            <a:ahLst/>
            <a:cxnLst/>
            <a:rect l="l" t="t" r="r" b="b"/>
            <a:pathLst>
              <a:path w="629284" h="487679">
                <a:moveTo>
                  <a:pt x="0" y="243609"/>
                </a:moveTo>
                <a:lnTo>
                  <a:pt x="4115" y="204088"/>
                </a:lnTo>
                <a:lnTo>
                  <a:pt x="16029" y="166599"/>
                </a:lnTo>
                <a:lnTo>
                  <a:pt x="35096" y="131645"/>
                </a:lnTo>
                <a:lnTo>
                  <a:pt x="60666" y="99725"/>
                </a:lnTo>
                <a:lnTo>
                  <a:pt x="92094" y="71341"/>
                </a:lnTo>
                <a:lnTo>
                  <a:pt x="128732" y="46994"/>
                </a:lnTo>
                <a:lnTo>
                  <a:pt x="169931" y="27186"/>
                </a:lnTo>
                <a:lnTo>
                  <a:pt x="215046" y="12416"/>
                </a:lnTo>
                <a:lnTo>
                  <a:pt x="263429" y="3187"/>
                </a:lnTo>
                <a:lnTo>
                  <a:pt x="314432" y="0"/>
                </a:lnTo>
                <a:lnTo>
                  <a:pt x="365437" y="3187"/>
                </a:lnTo>
                <a:lnTo>
                  <a:pt x="413825" y="12416"/>
                </a:lnTo>
                <a:lnTo>
                  <a:pt x="458948" y="27186"/>
                </a:lnTo>
                <a:lnTo>
                  <a:pt x="500158" y="46994"/>
                </a:lnTo>
                <a:lnTo>
                  <a:pt x="536806" y="71341"/>
                </a:lnTo>
                <a:lnTo>
                  <a:pt x="568244" y="99725"/>
                </a:lnTo>
                <a:lnTo>
                  <a:pt x="593825" y="131645"/>
                </a:lnTo>
                <a:lnTo>
                  <a:pt x="612899" y="166599"/>
                </a:lnTo>
                <a:lnTo>
                  <a:pt x="624819" y="204088"/>
                </a:lnTo>
                <a:lnTo>
                  <a:pt x="628936" y="243609"/>
                </a:lnTo>
                <a:lnTo>
                  <a:pt x="624819" y="283110"/>
                </a:lnTo>
                <a:lnTo>
                  <a:pt x="612899" y="320583"/>
                </a:lnTo>
                <a:lnTo>
                  <a:pt x="593825" y="355526"/>
                </a:lnTo>
                <a:lnTo>
                  <a:pt x="568244" y="387436"/>
                </a:lnTo>
                <a:lnTo>
                  <a:pt x="536806" y="415814"/>
                </a:lnTo>
                <a:lnTo>
                  <a:pt x="500158" y="440156"/>
                </a:lnTo>
                <a:lnTo>
                  <a:pt x="458948" y="459962"/>
                </a:lnTo>
                <a:lnTo>
                  <a:pt x="413825" y="474730"/>
                </a:lnTo>
                <a:lnTo>
                  <a:pt x="365437" y="483959"/>
                </a:lnTo>
                <a:lnTo>
                  <a:pt x="314432" y="487146"/>
                </a:lnTo>
                <a:lnTo>
                  <a:pt x="263429" y="483959"/>
                </a:lnTo>
                <a:lnTo>
                  <a:pt x="215046" y="474730"/>
                </a:lnTo>
                <a:lnTo>
                  <a:pt x="169931" y="459962"/>
                </a:lnTo>
                <a:lnTo>
                  <a:pt x="128732" y="440156"/>
                </a:lnTo>
                <a:lnTo>
                  <a:pt x="92094" y="415814"/>
                </a:lnTo>
                <a:lnTo>
                  <a:pt x="60666" y="387436"/>
                </a:lnTo>
                <a:lnTo>
                  <a:pt x="35096" y="355526"/>
                </a:lnTo>
                <a:lnTo>
                  <a:pt x="16029" y="320583"/>
                </a:lnTo>
                <a:lnTo>
                  <a:pt x="4115" y="283110"/>
                </a:lnTo>
                <a:lnTo>
                  <a:pt x="0" y="243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85879" y="3635452"/>
            <a:ext cx="287655" cy="324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>
              <a:lnSpc>
                <a:spcPct val="103099"/>
              </a:lnSpc>
              <a:spcBef>
                <a:spcPts val="90"/>
              </a:spcBef>
            </a:pPr>
            <a:r>
              <a:rPr sz="950" spc="20" dirty="0">
                <a:latin typeface="Arial MT"/>
                <a:cs typeface="Arial MT"/>
              </a:rPr>
              <a:t>Shirt  Size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59105" y="4042380"/>
            <a:ext cx="532130" cy="509905"/>
            <a:chOff x="6659105" y="4042380"/>
            <a:chExt cx="532130" cy="509905"/>
          </a:xfrm>
        </p:grpSpPr>
        <p:sp>
          <p:nvSpPr>
            <p:cNvPr id="24" name="object 24"/>
            <p:cNvSpPr/>
            <p:nvPr/>
          </p:nvSpPr>
          <p:spPr>
            <a:xfrm>
              <a:off x="6659953" y="4043230"/>
              <a:ext cx="292735" cy="508000"/>
            </a:xfrm>
            <a:custGeom>
              <a:avLst/>
              <a:gdLst/>
              <a:ahLst/>
              <a:cxnLst/>
              <a:rect l="l" t="t" r="r" b="b"/>
              <a:pathLst>
                <a:path w="292734" h="508000">
                  <a:moveTo>
                    <a:pt x="246946" y="0"/>
                  </a:moveTo>
                  <a:lnTo>
                    <a:pt x="43987" y="432489"/>
                  </a:lnTo>
                  <a:lnTo>
                    <a:pt x="0" y="412826"/>
                  </a:lnTo>
                  <a:lnTo>
                    <a:pt x="36107" y="507603"/>
                  </a:lnTo>
                  <a:lnTo>
                    <a:pt x="133181" y="472403"/>
                  </a:lnTo>
                  <a:lnTo>
                    <a:pt x="89193" y="452739"/>
                  </a:lnTo>
                  <a:lnTo>
                    <a:pt x="292224" y="20234"/>
                  </a:lnTo>
                  <a:lnTo>
                    <a:pt x="2469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59953" y="4043229"/>
              <a:ext cx="292735" cy="508000"/>
            </a:xfrm>
            <a:custGeom>
              <a:avLst/>
              <a:gdLst/>
              <a:ahLst/>
              <a:cxnLst/>
              <a:rect l="l" t="t" r="r" b="b"/>
              <a:pathLst>
                <a:path w="292734" h="508000">
                  <a:moveTo>
                    <a:pt x="36107" y="507603"/>
                  </a:moveTo>
                  <a:lnTo>
                    <a:pt x="133180" y="472403"/>
                  </a:lnTo>
                  <a:lnTo>
                    <a:pt x="89193" y="452739"/>
                  </a:lnTo>
                  <a:lnTo>
                    <a:pt x="292223" y="20235"/>
                  </a:lnTo>
                  <a:lnTo>
                    <a:pt x="246946" y="0"/>
                  </a:lnTo>
                  <a:lnTo>
                    <a:pt x="43987" y="432490"/>
                  </a:lnTo>
                  <a:lnTo>
                    <a:pt x="0" y="412827"/>
                  </a:lnTo>
                  <a:lnTo>
                    <a:pt x="36107" y="50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06756" y="4043587"/>
              <a:ext cx="283845" cy="507365"/>
            </a:xfrm>
            <a:custGeom>
              <a:avLst/>
              <a:gdLst/>
              <a:ahLst/>
              <a:cxnLst/>
              <a:rect l="l" t="t" r="r" b="b"/>
              <a:pathLst>
                <a:path w="283845" h="507364">
                  <a:moveTo>
                    <a:pt x="45636" y="0"/>
                  </a:moveTo>
                  <a:lnTo>
                    <a:pt x="0" y="19519"/>
                  </a:lnTo>
                  <a:lnTo>
                    <a:pt x="193574" y="451496"/>
                  </a:lnTo>
                  <a:lnTo>
                    <a:pt x="149299" y="470408"/>
                  </a:lnTo>
                  <a:lnTo>
                    <a:pt x="245729" y="507246"/>
                  </a:lnTo>
                  <a:lnTo>
                    <a:pt x="283411" y="413091"/>
                  </a:lnTo>
                  <a:lnTo>
                    <a:pt x="239138" y="432010"/>
                  </a:lnTo>
                  <a:lnTo>
                    <a:pt x="456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06757" y="4043586"/>
              <a:ext cx="283845" cy="507365"/>
            </a:xfrm>
            <a:custGeom>
              <a:avLst/>
              <a:gdLst/>
              <a:ahLst/>
              <a:cxnLst/>
              <a:rect l="l" t="t" r="r" b="b"/>
              <a:pathLst>
                <a:path w="283845" h="507364">
                  <a:moveTo>
                    <a:pt x="245728" y="507246"/>
                  </a:moveTo>
                  <a:lnTo>
                    <a:pt x="283411" y="413091"/>
                  </a:lnTo>
                  <a:lnTo>
                    <a:pt x="239137" y="432011"/>
                  </a:lnTo>
                  <a:lnTo>
                    <a:pt x="45635" y="0"/>
                  </a:lnTo>
                  <a:lnTo>
                    <a:pt x="0" y="19520"/>
                  </a:lnTo>
                  <a:lnTo>
                    <a:pt x="193574" y="451495"/>
                  </a:lnTo>
                  <a:lnTo>
                    <a:pt x="149299" y="470408"/>
                  </a:lnTo>
                  <a:lnTo>
                    <a:pt x="245728" y="5072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7454" y="4598939"/>
            <a:ext cx="5708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{Large, 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Extra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Large}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63692" y="3566235"/>
            <a:ext cx="629285" cy="487680"/>
          </a:xfrm>
          <a:custGeom>
            <a:avLst/>
            <a:gdLst/>
            <a:ahLst/>
            <a:cxnLst/>
            <a:rect l="l" t="t" r="r" b="b"/>
            <a:pathLst>
              <a:path w="629285" h="487679">
                <a:moveTo>
                  <a:pt x="0" y="243609"/>
                </a:moveTo>
                <a:lnTo>
                  <a:pt x="4115" y="204088"/>
                </a:lnTo>
                <a:lnTo>
                  <a:pt x="16032" y="166599"/>
                </a:lnTo>
                <a:lnTo>
                  <a:pt x="35101" y="131645"/>
                </a:lnTo>
                <a:lnTo>
                  <a:pt x="60675" y="99725"/>
                </a:lnTo>
                <a:lnTo>
                  <a:pt x="92107" y="71341"/>
                </a:lnTo>
                <a:lnTo>
                  <a:pt x="128749" y="46994"/>
                </a:lnTo>
                <a:lnTo>
                  <a:pt x="169953" y="27186"/>
                </a:lnTo>
                <a:lnTo>
                  <a:pt x="215073" y="12416"/>
                </a:lnTo>
                <a:lnTo>
                  <a:pt x="263460" y="3187"/>
                </a:lnTo>
                <a:lnTo>
                  <a:pt x="314468" y="0"/>
                </a:lnTo>
                <a:lnTo>
                  <a:pt x="365475" y="3187"/>
                </a:lnTo>
                <a:lnTo>
                  <a:pt x="413860" y="12416"/>
                </a:lnTo>
                <a:lnTo>
                  <a:pt x="458978" y="27186"/>
                </a:lnTo>
                <a:lnTo>
                  <a:pt x="500179" y="46994"/>
                </a:lnTo>
                <a:lnTo>
                  <a:pt x="536818" y="71341"/>
                </a:lnTo>
                <a:lnTo>
                  <a:pt x="568247" y="99725"/>
                </a:lnTo>
                <a:lnTo>
                  <a:pt x="593818" y="131645"/>
                </a:lnTo>
                <a:lnTo>
                  <a:pt x="612885" y="166599"/>
                </a:lnTo>
                <a:lnTo>
                  <a:pt x="624799" y="204088"/>
                </a:lnTo>
                <a:lnTo>
                  <a:pt x="628915" y="243609"/>
                </a:lnTo>
                <a:lnTo>
                  <a:pt x="624799" y="283110"/>
                </a:lnTo>
                <a:lnTo>
                  <a:pt x="612885" y="320583"/>
                </a:lnTo>
                <a:lnTo>
                  <a:pt x="593818" y="355526"/>
                </a:lnTo>
                <a:lnTo>
                  <a:pt x="568247" y="387436"/>
                </a:lnTo>
                <a:lnTo>
                  <a:pt x="536818" y="415814"/>
                </a:lnTo>
                <a:lnTo>
                  <a:pt x="500179" y="440156"/>
                </a:lnTo>
                <a:lnTo>
                  <a:pt x="458978" y="459962"/>
                </a:lnTo>
                <a:lnTo>
                  <a:pt x="413860" y="474730"/>
                </a:lnTo>
                <a:lnTo>
                  <a:pt x="365475" y="483959"/>
                </a:lnTo>
                <a:lnTo>
                  <a:pt x="314468" y="487146"/>
                </a:lnTo>
                <a:lnTo>
                  <a:pt x="263460" y="483959"/>
                </a:lnTo>
                <a:lnTo>
                  <a:pt x="215073" y="474730"/>
                </a:lnTo>
                <a:lnTo>
                  <a:pt x="169953" y="459962"/>
                </a:lnTo>
                <a:lnTo>
                  <a:pt x="128749" y="440156"/>
                </a:lnTo>
                <a:lnTo>
                  <a:pt x="92107" y="415814"/>
                </a:lnTo>
                <a:lnTo>
                  <a:pt x="60675" y="387436"/>
                </a:lnTo>
                <a:lnTo>
                  <a:pt x="35101" y="355526"/>
                </a:lnTo>
                <a:lnTo>
                  <a:pt x="16032" y="320583"/>
                </a:lnTo>
                <a:lnTo>
                  <a:pt x="4115" y="283110"/>
                </a:lnTo>
                <a:lnTo>
                  <a:pt x="0" y="243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34507" y="3635452"/>
            <a:ext cx="287655" cy="324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>
              <a:lnSpc>
                <a:spcPct val="103099"/>
              </a:lnSpc>
              <a:spcBef>
                <a:spcPts val="90"/>
              </a:spcBef>
            </a:pPr>
            <a:r>
              <a:rPr sz="950" spc="20" dirty="0">
                <a:latin typeface="Arial MT"/>
                <a:cs typeface="Arial MT"/>
              </a:rPr>
              <a:t>Shirt  Size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07726" y="4042380"/>
            <a:ext cx="532130" cy="509905"/>
            <a:chOff x="5307726" y="4042380"/>
            <a:chExt cx="532130" cy="509905"/>
          </a:xfrm>
        </p:grpSpPr>
        <p:sp>
          <p:nvSpPr>
            <p:cNvPr id="32" name="object 32"/>
            <p:cNvSpPr/>
            <p:nvPr/>
          </p:nvSpPr>
          <p:spPr>
            <a:xfrm>
              <a:off x="5308574" y="4043230"/>
              <a:ext cx="292735" cy="508000"/>
            </a:xfrm>
            <a:custGeom>
              <a:avLst/>
              <a:gdLst/>
              <a:ahLst/>
              <a:cxnLst/>
              <a:rect l="l" t="t" r="r" b="b"/>
              <a:pathLst>
                <a:path w="292735" h="508000">
                  <a:moveTo>
                    <a:pt x="246954" y="0"/>
                  </a:moveTo>
                  <a:lnTo>
                    <a:pt x="43938" y="432489"/>
                  </a:lnTo>
                  <a:lnTo>
                    <a:pt x="0" y="412826"/>
                  </a:lnTo>
                  <a:lnTo>
                    <a:pt x="36056" y="507603"/>
                  </a:lnTo>
                  <a:lnTo>
                    <a:pt x="133130" y="472403"/>
                  </a:lnTo>
                  <a:lnTo>
                    <a:pt x="89200" y="452739"/>
                  </a:lnTo>
                  <a:lnTo>
                    <a:pt x="292216" y="20234"/>
                  </a:lnTo>
                  <a:lnTo>
                    <a:pt x="2469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08575" y="4043229"/>
              <a:ext cx="292735" cy="508000"/>
            </a:xfrm>
            <a:custGeom>
              <a:avLst/>
              <a:gdLst/>
              <a:ahLst/>
              <a:cxnLst/>
              <a:rect l="l" t="t" r="r" b="b"/>
              <a:pathLst>
                <a:path w="292735" h="508000">
                  <a:moveTo>
                    <a:pt x="36056" y="507603"/>
                  </a:moveTo>
                  <a:lnTo>
                    <a:pt x="133130" y="472403"/>
                  </a:lnTo>
                  <a:lnTo>
                    <a:pt x="89200" y="452739"/>
                  </a:lnTo>
                  <a:lnTo>
                    <a:pt x="292216" y="20235"/>
                  </a:lnTo>
                  <a:lnTo>
                    <a:pt x="246953" y="0"/>
                  </a:lnTo>
                  <a:lnTo>
                    <a:pt x="43937" y="432490"/>
                  </a:lnTo>
                  <a:lnTo>
                    <a:pt x="0" y="412827"/>
                  </a:lnTo>
                  <a:lnTo>
                    <a:pt x="36056" y="50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5349" y="4043587"/>
              <a:ext cx="283845" cy="507365"/>
            </a:xfrm>
            <a:custGeom>
              <a:avLst/>
              <a:gdLst/>
              <a:ahLst/>
              <a:cxnLst/>
              <a:rect l="l" t="t" r="r" b="b"/>
              <a:pathLst>
                <a:path w="283845" h="507364">
                  <a:moveTo>
                    <a:pt x="45613" y="0"/>
                  </a:moveTo>
                  <a:lnTo>
                    <a:pt x="0" y="19519"/>
                  </a:lnTo>
                  <a:lnTo>
                    <a:pt x="193559" y="451496"/>
                  </a:lnTo>
                  <a:lnTo>
                    <a:pt x="149285" y="470408"/>
                  </a:lnTo>
                  <a:lnTo>
                    <a:pt x="245720" y="507246"/>
                  </a:lnTo>
                  <a:lnTo>
                    <a:pt x="283455" y="413091"/>
                  </a:lnTo>
                  <a:lnTo>
                    <a:pt x="239180" y="432010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5349" y="4043586"/>
              <a:ext cx="283845" cy="507365"/>
            </a:xfrm>
            <a:custGeom>
              <a:avLst/>
              <a:gdLst/>
              <a:ahLst/>
              <a:cxnLst/>
              <a:rect l="l" t="t" r="r" b="b"/>
              <a:pathLst>
                <a:path w="283845" h="507364">
                  <a:moveTo>
                    <a:pt x="245721" y="507246"/>
                  </a:moveTo>
                  <a:lnTo>
                    <a:pt x="283454" y="413091"/>
                  </a:lnTo>
                  <a:lnTo>
                    <a:pt x="239180" y="432011"/>
                  </a:lnTo>
                  <a:lnTo>
                    <a:pt x="45613" y="0"/>
                  </a:lnTo>
                  <a:lnTo>
                    <a:pt x="0" y="19520"/>
                  </a:lnTo>
                  <a:lnTo>
                    <a:pt x="193559" y="451495"/>
                  </a:lnTo>
                  <a:lnTo>
                    <a:pt x="149285" y="470408"/>
                  </a:lnTo>
                  <a:lnTo>
                    <a:pt x="245721" y="5072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86134" y="4598939"/>
            <a:ext cx="4108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0">
              <a:lnSpc>
                <a:spcPct val="1016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{Small, </a:t>
            </a:r>
            <a:r>
              <a:rPr sz="750" spc="15" dirty="0">
                <a:latin typeface="Arial MT"/>
                <a:cs typeface="Arial MT"/>
              </a:rPr>
              <a:t> Medium}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83726" y="4641840"/>
            <a:ext cx="57721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5"/>
              </a:spcBef>
            </a:pPr>
            <a:r>
              <a:rPr sz="750" spc="20" dirty="0">
                <a:latin typeface="Arial MT"/>
                <a:cs typeface="Arial MT"/>
              </a:rPr>
              <a:t>{Medium, 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Extra</a:t>
            </a:r>
            <a:r>
              <a:rPr sz="750" spc="-5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Large}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33706" y="3594868"/>
            <a:ext cx="636270" cy="494030"/>
          </a:xfrm>
          <a:custGeom>
            <a:avLst/>
            <a:gdLst/>
            <a:ahLst/>
            <a:cxnLst/>
            <a:rect l="l" t="t" r="r" b="b"/>
            <a:pathLst>
              <a:path w="636270" h="494029">
                <a:moveTo>
                  <a:pt x="0" y="246934"/>
                </a:moveTo>
                <a:lnTo>
                  <a:pt x="4161" y="206873"/>
                </a:lnTo>
                <a:lnTo>
                  <a:pt x="16211" y="168873"/>
                </a:lnTo>
                <a:lnTo>
                  <a:pt x="35493" y="133441"/>
                </a:lnTo>
                <a:lnTo>
                  <a:pt x="61353" y="101086"/>
                </a:lnTo>
                <a:lnTo>
                  <a:pt x="93137" y="72315"/>
                </a:lnTo>
                <a:lnTo>
                  <a:pt x="130190" y="47636"/>
                </a:lnTo>
                <a:lnTo>
                  <a:pt x="171856" y="27557"/>
                </a:lnTo>
                <a:lnTo>
                  <a:pt x="217481" y="12586"/>
                </a:lnTo>
                <a:lnTo>
                  <a:pt x="266412" y="3231"/>
                </a:lnTo>
                <a:lnTo>
                  <a:pt x="317991" y="0"/>
                </a:lnTo>
                <a:lnTo>
                  <a:pt x="369572" y="3231"/>
                </a:lnTo>
                <a:lnTo>
                  <a:pt x="418505" y="12586"/>
                </a:lnTo>
                <a:lnTo>
                  <a:pt x="464135" y="27557"/>
                </a:lnTo>
                <a:lnTo>
                  <a:pt x="505806" y="47636"/>
                </a:lnTo>
                <a:lnTo>
                  <a:pt x="542864" y="72315"/>
                </a:lnTo>
                <a:lnTo>
                  <a:pt x="574653" y="101086"/>
                </a:lnTo>
                <a:lnTo>
                  <a:pt x="600518" y="133441"/>
                </a:lnTo>
                <a:lnTo>
                  <a:pt x="619804" y="168873"/>
                </a:lnTo>
                <a:lnTo>
                  <a:pt x="631857" y="206873"/>
                </a:lnTo>
                <a:lnTo>
                  <a:pt x="636020" y="246934"/>
                </a:lnTo>
                <a:lnTo>
                  <a:pt x="631857" y="286974"/>
                </a:lnTo>
                <a:lnTo>
                  <a:pt x="619804" y="324959"/>
                </a:lnTo>
                <a:lnTo>
                  <a:pt x="600518" y="360378"/>
                </a:lnTo>
                <a:lnTo>
                  <a:pt x="574653" y="392724"/>
                </a:lnTo>
                <a:lnTo>
                  <a:pt x="542864" y="421489"/>
                </a:lnTo>
                <a:lnTo>
                  <a:pt x="505806" y="446164"/>
                </a:lnTo>
                <a:lnTo>
                  <a:pt x="464135" y="466240"/>
                </a:lnTo>
                <a:lnTo>
                  <a:pt x="418505" y="481210"/>
                </a:lnTo>
                <a:lnTo>
                  <a:pt x="369572" y="490564"/>
                </a:lnTo>
                <a:lnTo>
                  <a:pt x="317991" y="493795"/>
                </a:lnTo>
                <a:lnTo>
                  <a:pt x="266412" y="490564"/>
                </a:lnTo>
                <a:lnTo>
                  <a:pt x="217481" y="481210"/>
                </a:lnTo>
                <a:lnTo>
                  <a:pt x="171856" y="466240"/>
                </a:lnTo>
                <a:lnTo>
                  <a:pt x="130190" y="446164"/>
                </a:lnTo>
                <a:lnTo>
                  <a:pt x="93137" y="421489"/>
                </a:lnTo>
                <a:lnTo>
                  <a:pt x="61353" y="392724"/>
                </a:lnTo>
                <a:lnTo>
                  <a:pt x="35493" y="360378"/>
                </a:lnTo>
                <a:lnTo>
                  <a:pt x="16211" y="324959"/>
                </a:lnTo>
                <a:lnTo>
                  <a:pt x="4161" y="286974"/>
                </a:lnTo>
                <a:lnTo>
                  <a:pt x="0" y="246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06575" y="3665204"/>
            <a:ext cx="290830" cy="32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90"/>
              </a:spcBef>
            </a:pPr>
            <a:r>
              <a:rPr sz="1000" spc="5" dirty="0">
                <a:latin typeface="Arial MT"/>
                <a:cs typeface="Arial MT"/>
              </a:rPr>
              <a:t>Shirt  Size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78234" y="4077514"/>
            <a:ext cx="538480" cy="516255"/>
            <a:chOff x="7978234" y="4077514"/>
            <a:chExt cx="538480" cy="516255"/>
          </a:xfrm>
        </p:grpSpPr>
        <p:sp>
          <p:nvSpPr>
            <p:cNvPr id="41" name="object 41"/>
            <p:cNvSpPr/>
            <p:nvPr/>
          </p:nvSpPr>
          <p:spPr>
            <a:xfrm>
              <a:off x="7979093" y="4078374"/>
              <a:ext cx="295910" cy="514984"/>
            </a:xfrm>
            <a:custGeom>
              <a:avLst/>
              <a:gdLst/>
              <a:ahLst/>
              <a:cxnLst/>
              <a:rect l="l" t="t" r="r" b="b"/>
              <a:pathLst>
                <a:path w="295909" h="514985">
                  <a:moveTo>
                    <a:pt x="249720" y="0"/>
                  </a:moveTo>
                  <a:lnTo>
                    <a:pt x="44423" y="438392"/>
                  </a:lnTo>
                  <a:lnTo>
                    <a:pt x="0" y="418461"/>
                  </a:lnTo>
                  <a:lnTo>
                    <a:pt x="36455" y="514531"/>
                  </a:lnTo>
                  <a:lnTo>
                    <a:pt x="134618" y="478849"/>
                  </a:lnTo>
                  <a:lnTo>
                    <a:pt x="90195" y="458918"/>
                  </a:lnTo>
                  <a:lnTo>
                    <a:pt x="295490" y="20510"/>
                  </a:lnTo>
                  <a:lnTo>
                    <a:pt x="249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79093" y="4078373"/>
              <a:ext cx="295910" cy="514984"/>
            </a:xfrm>
            <a:custGeom>
              <a:avLst/>
              <a:gdLst/>
              <a:ahLst/>
              <a:cxnLst/>
              <a:rect l="l" t="t" r="r" b="b"/>
              <a:pathLst>
                <a:path w="295909" h="514985">
                  <a:moveTo>
                    <a:pt x="36454" y="514531"/>
                  </a:moveTo>
                  <a:lnTo>
                    <a:pt x="134618" y="478850"/>
                  </a:lnTo>
                  <a:lnTo>
                    <a:pt x="90194" y="458919"/>
                  </a:lnTo>
                  <a:lnTo>
                    <a:pt x="295490" y="20511"/>
                  </a:lnTo>
                  <a:lnTo>
                    <a:pt x="249719" y="0"/>
                  </a:lnTo>
                  <a:lnTo>
                    <a:pt x="44423" y="438393"/>
                  </a:lnTo>
                  <a:lnTo>
                    <a:pt x="0" y="418461"/>
                  </a:lnTo>
                  <a:lnTo>
                    <a:pt x="36454" y="5145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28632" y="4078735"/>
              <a:ext cx="287020" cy="514350"/>
            </a:xfrm>
            <a:custGeom>
              <a:avLst/>
              <a:gdLst/>
              <a:ahLst/>
              <a:cxnLst/>
              <a:rect l="l" t="t" r="r" b="b"/>
              <a:pathLst>
                <a:path w="287020" h="514350">
                  <a:moveTo>
                    <a:pt x="46134" y="0"/>
                  </a:moveTo>
                  <a:lnTo>
                    <a:pt x="0" y="19786"/>
                  </a:lnTo>
                  <a:lnTo>
                    <a:pt x="195740" y="457658"/>
                  </a:lnTo>
                  <a:lnTo>
                    <a:pt x="150968" y="476829"/>
                  </a:lnTo>
                  <a:lnTo>
                    <a:pt x="248480" y="514169"/>
                  </a:lnTo>
                  <a:lnTo>
                    <a:pt x="286616" y="418729"/>
                  </a:lnTo>
                  <a:lnTo>
                    <a:pt x="241866" y="437907"/>
                  </a:lnTo>
                  <a:lnTo>
                    <a:pt x="461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28631" y="4078735"/>
              <a:ext cx="287020" cy="514350"/>
            </a:xfrm>
            <a:custGeom>
              <a:avLst/>
              <a:gdLst/>
              <a:ahLst/>
              <a:cxnLst/>
              <a:rect l="l" t="t" r="r" b="b"/>
              <a:pathLst>
                <a:path w="287020" h="514350">
                  <a:moveTo>
                    <a:pt x="248480" y="514169"/>
                  </a:moveTo>
                  <a:lnTo>
                    <a:pt x="286615" y="418729"/>
                  </a:lnTo>
                  <a:lnTo>
                    <a:pt x="241866" y="437907"/>
                  </a:lnTo>
                  <a:lnTo>
                    <a:pt x="46133" y="0"/>
                  </a:lnTo>
                  <a:lnTo>
                    <a:pt x="0" y="19786"/>
                  </a:lnTo>
                  <a:lnTo>
                    <a:pt x="195740" y="457658"/>
                  </a:lnTo>
                  <a:lnTo>
                    <a:pt x="150969" y="476828"/>
                  </a:lnTo>
                  <a:lnTo>
                    <a:pt x="248480" y="5141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61077" y="4641840"/>
            <a:ext cx="3378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 marR="5080" indent="-11430">
              <a:lnSpc>
                <a:spcPct val="102899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{Small,  Large}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29113" y="4757260"/>
            <a:ext cx="1491615" cy="993775"/>
            <a:chOff x="6729113" y="4757260"/>
            <a:chExt cx="1491615" cy="993775"/>
          </a:xfrm>
        </p:grpSpPr>
        <p:sp>
          <p:nvSpPr>
            <p:cNvPr id="47" name="object 47"/>
            <p:cNvSpPr/>
            <p:nvPr/>
          </p:nvSpPr>
          <p:spPr>
            <a:xfrm>
              <a:off x="7077197" y="5207717"/>
              <a:ext cx="1143000" cy="542925"/>
            </a:xfrm>
            <a:custGeom>
              <a:avLst/>
              <a:gdLst/>
              <a:ahLst/>
              <a:cxnLst/>
              <a:rect l="l" t="t" r="r" b="b"/>
              <a:pathLst>
                <a:path w="1143000" h="542925">
                  <a:moveTo>
                    <a:pt x="1143000" y="0"/>
                  </a:moveTo>
                  <a:lnTo>
                    <a:pt x="0" y="0"/>
                  </a:lnTo>
                  <a:lnTo>
                    <a:pt x="0" y="542924"/>
                  </a:lnTo>
                  <a:lnTo>
                    <a:pt x="1143000" y="5429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CF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35463" y="4763610"/>
              <a:ext cx="1029969" cy="530225"/>
            </a:xfrm>
            <a:custGeom>
              <a:avLst/>
              <a:gdLst/>
              <a:ahLst/>
              <a:cxnLst/>
              <a:rect l="l" t="t" r="r" b="b"/>
              <a:pathLst>
                <a:path w="1029970" h="530225">
                  <a:moveTo>
                    <a:pt x="284583" y="529846"/>
                  </a:moveTo>
                  <a:lnTo>
                    <a:pt x="0" y="529846"/>
                  </a:lnTo>
                  <a:lnTo>
                    <a:pt x="10299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077196" y="5207717"/>
            <a:ext cx="1143000" cy="542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229235" algn="just">
              <a:lnSpc>
                <a:spcPct val="94500"/>
              </a:lnSpc>
              <a:spcBef>
                <a:spcPts val="325"/>
              </a:spcBef>
            </a:pPr>
            <a:r>
              <a:rPr sz="1100" spc="-35" dirty="0">
                <a:latin typeface="Arial MT"/>
                <a:cs typeface="Arial MT"/>
              </a:rPr>
              <a:t>T</a:t>
            </a:r>
            <a:r>
              <a:rPr sz="1100" spc="-25" dirty="0">
                <a:latin typeface="Arial MT"/>
                <a:cs typeface="Arial MT"/>
              </a:rPr>
              <a:t>h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g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oup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-2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g  </a:t>
            </a:r>
            <a:r>
              <a:rPr sz="1100" spc="-25" dirty="0">
                <a:latin typeface="Arial MT"/>
                <a:cs typeface="Arial MT"/>
              </a:rPr>
              <a:t>v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de</a:t>
            </a:r>
            <a:r>
              <a:rPr sz="1100" dirty="0">
                <a:latin typeface="Arial MT"/>
                <a:cs typeface="Arial MT"/>
              </a:rPr>
              <a:t>r  </a:t>
            </a:r>
            <a:r>
              <a:rPr sz="1100" spc="-20" dirty="0">
                <a:latin typeface="Arial MT"/>
                <a:cs typeface="Arial MT"/>
              </a:rPr>
              <a:t>property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0" name="object 50"/>
          <p:cNvSpPr txBox="1"/>
          <p:nvPr/>
        </p:nvSpPr>
        <p:spPr>
          <a:xfrm>
            <a:off x="2072639" y="5390738"/>
            <a:ext cx="368236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050"/>
              </a:lnSpc>
            </a:pPr>
            <a:r>
              <a:rPr sz="1800" spc="-13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20" dirty="0">
                <a:latin typeface="Arial MT"/>
                <a:cs typeface="Arial MT"/>
              </a:rPr>
              <a:t>he</a:t>
            </a:r>
            <a:r>
              <a:rPr sz="1800" spc="70" dirty="0">
                <a:latin typeface="Arial MT"/>
                <a:cs typeface="Arial MT"/>
              </a:rPr>
              <a:t>r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45" dirty="0">
                <a:latin typeface="Arial MT"/>
                <a:cs typeface="Arial MT"/>
              </a:rPr>
              <a:t>a</a:t>
            </a:r>
            <a:r>
              <a:rPr sz="1800" spc="-145" dirty="0">
                <a:latin typeface="Arial MT"/>
                <a:cs typeface="Arial MT"/>
              </a:rPr>
              <a:t>n</a:t>
            </a:r>
            <a:r>
              <a:rPr sz="1800" spc="-114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i</a:t>
            </a:r>
            <a:r>
              <a:rPr sz="1800" spc="-220" dirty="0">
                <a:latin typeface="Arial MT"/>
                <a:cs typeface="Arial MT"/>
              </a:rPr>
              <a:t>ss</a:t>
            </a:r>
            <a:r>
              <a:rPr sz="1800" spc="-120" dirty="0">
                <a:latin typeface="Arial MT"/>
                <a:cs typeface="Arial MT"/>
              </a:rPr>
              <a:t>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120" dirty="0">
                <a:latin typeface="Arial MT"/>
                <a:cs typeface="Arial MT"/>
              </a:rPr>
              <a:t>he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1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-170" dirty="0">
                <a:latin typeface="Arial MT"/>
                <a:cs typeface="Arial MT"/>
              </a:rPr>
              <a:t>n</a:t>
            </a:r>
            <a:r>
              <a:rPr sz="1800" spc="-180" dirty="0">
                <a:latin typeface="Arial MT"/>
                <a:cs typeface="Arial MT"/>
              </a:rPr>
              <a:t>a</a:t>
            </a:r>
            <a:r>
              <a:rPr sz="1800" spc="160" dirty="0">
                <a:latin typeface="Arial MT"/>
                <a:cs typeface="Arial MT"/>
              </a:rPr>
              <a:t>r</a:t>
            </a:r>
            <a:r>
              <a:rPr sz="1800" spc="-114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80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95" dirty="0">
                <a:latin typeface="Arial MT"/>
                <a:cs typeface="Arial MT"/>
              </a:rPr>
              <a:t>t</a:t>
            </a:r>
            <a:r>
              <a:rPr sz="1800" spc="-220" dirty="0">
                <a:latin typeface="Arial MT"/>
                <a:cs typeface="Arial MT"/>
              </a:rPr>
              <a:t>s</a:t>
            </a:r>
            <a:r>
              <a:rPr sz="1800" spc="-40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853564">
              <a:lnSpc>
                <a:spcPct val="101400"/>
              </a:lnSpc>
              <a:spcBef>
                <a:spcPts val="1980"/>
              </a:spcBef>
            </a:pPr>
            <a:r>
              <a:rPr sz="2800" b="0" spc="-1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45" dirty="0">
                <a:solidFill>
                  <a:srgbClr val="FFFFFF"/>
                </a:solidFill>
                <a:latin typeface="Trebuchet MS"/>
                <a:cs typeface="Trebuchet MS"/>
              </a:rPr>
              <a:t>CONDITION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sz="2800" b="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5" dirty="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1036" y="2559106"/>
            <a:ext cx="1052830" cy="932180"/>
          </a:xfrm>
          <a:custGeom>
            <a:avLst/>
            <a:gdLst/>
            <a:ahLst/>
            <a:cxnLst/>
            <a:rect l="l" t="t" r="r" b="b"/>
            <a:pathLst>
              <a:path w="1052830" h="932179">
                <a:moveTo>
                  <a:pt x="0" y="466043"/>
                </a:moveTo>
                <a:lnTo>
                  <a:pt x="2409" y="421160"/>
                </a:lnTo>
                <a:lnTo>
                  <a:pt x="9491" y="377483"/>
                </a:lnTo>
                <a:lnTo>
                  <a:pt x="21024" y="335210"/>
                </a:lnTo>
                <a:lnTo>
                  <a:pt x="36788" y="294534"/>
                </a:lnTo>
                <a:lnTo>
                  <a:pt x="56563" y="255651"/>
                </a:lnTo>
                <a:lnTo>
                  <a:pt x="80128" y="218756"/>
                </a:lnTo>
                <a:lnTo>
                  <a:pt x="107262" y="184045"/>
                </a:lnTo>
                <a:lnTo>
                  <a:pt x="137744" y="151713"/>
                </a:lnTo>
                <a:lnTo>
                  <a:pt x="171355" y="121955"/>
                </a:lnTo>
                <a:lnTo>
                  <a:pt x="207873" y="94967"/>
                </a:lnTo>
                <a:lnTo>
                  <a:pt x="247078" y="70943"/>
                </a:lnTo>
                <a:lnTo>
                  <a:pt x="288749" y="50080"/>
                </a:lnTo>
                <a:lnTo>
                  <a:pt x="332666" y="32572"/>
                </a:lnTo>
                <a:lnTo>
                  <a:pt x="378609" y="18614"/>
                </a:lnTo>
                <a:lnTo>
                  <a:pt x="426356" y="8403"/>
                </a:lnTo>
                <a:lnTo>
                  <a:pt x="475687" y="2133"/>
                </a:lnTo>
                <a:lnTo>
                  <a:pt x="526381" y="0"/>
                </a:lnTo>
                <a:lnTo>
                  <a:pt x="577077" y="2133"/>
                </a:lnTo>
                <a:lnTo>
                  <a:pt x="626409" y="8403"/>
                </a:lnTo>
                <a:lnTo>
                  <a:pt x="674157" y="18614"/>
                </a:lnTo>
                <a:lnTo>
                  <a:pt x="720100" y="32572"/>
                </a:lnTo>
                <a:lnTo>
                  <a:pt x="764017" y="50080"/>
                </a:lnTo>
                <a:lnTo>
                  <a:pt x="805689" y="70943"/>
                </a:lnTo>
                <a:lnTo>
                  <a:pt x="844893" y="94967"/>
                </a:lnTo>
                <a:lnTo>
                  <a:pt x="881411" y="121955"/>
                </a:lnTo>
                <a:lnTo>
                  <a:pt x="915021" y="151713"/>
                </a:lnTo>
                <a:lnTo>
                  <a:pt x="945503" y="184045"/>
                </a:lnTo>
                <a:lnTo>
                  <a:pt x="972637" y="218756"/>
                </a:lnTo>
                <a:lnTo>
                  <a:pt x="996201" y="255651"/>
                </a:lnTo>
                <a:lnTo>
                  <a:pt x="1015975" y="294534"/>
                </a:lnTo>
                <a:lnTo>
                  <a:pt x="1031739" y="335210"/>
                </a:lnTo>
                <a:lnTo>
                  <a:pt x="1043272" y="377483"/>
                </a:lnTo>
                <a:lnTo>
                  <a:pt x="1050354" y="421160"/>
                </a:lnTo>
                <a:lnTo>
                  <a:pt x="1052763" y="466043"/>
                </a:lnTo>
                <a:lnTo>
                  <a:pt x="1050354" y="510926"/>
                </a:lnTo>
                <a:lnTo>
                  <a:pt x="1043272" y="554602"/>
                </a:lnTo>
                <a:lnTo>
                  <a:pt x="1031739" y="596876"/>
                </a:lnTo>
                <a:lnTo>
                  <a:pt x="1015975" y="637552"/>
                </a:lnTo>
                <a:lnTo>
                  <a:pt x="996201" y="676435"/>
                </a:lnTo>
                <a:lnTo>
                  <a:pt x="972637" y="713330"/>
                </a:lnTo>
                <a:lnTo>
                  <a:pt x="945503" y="748041"/>
                </a:lnTo>
                <a:lnTo>
                  <a:pt x="915021" y="780373"/>
                </a:lnTo>
                <a:lnTo>
                  <a:pt x="881411" y="810131"/>
                </a:lnTo>
                <a:lnTo>
                  <a:pt x="844893" y="837119"/>
                </a:lnTo>
                <a:lnTo>
                  <a:pt x="805689" y="861143"/>
                </a:lnTo>
                <a:lnTo>
                  <a:pt x="764017" y="882006"/>
                </a:lnTo>
                <a:lnTo>
                  <a:pt x="720100" y="899514"/>
                </a:lnTo>
                <a:lnTo>
                  <a:pt x="674157" y="913472"/>
                </a:lnTo>
                <a:lnTo>
                  <a:pt x="626409" y="923683"/>
                </a:lnTo>
                <a:lnTo>
                  <a:pt x="577077" y="929953"/>
                </a:lnTo>
                <a:lnTo>
                  <a:pt x="526381" y="932086"/>
                </a:lnTo>
                <a:lnTo>
                  <a:pt x="475687" y="929953"/>
                </a:lnTo>
                <a:lnTo>
                  <a:pt x="426356" y="923683"/>
                </a:lnTo>
                <a:lnTo>
                  <a:pt x="378609" y="913472"/>
                </a:lnTo>
                <a:lnTo>
                  <a:pt x="332666" y="899514"/>
                </a:lnTo>
                <a:lnTo>
                  <a:pt x="288749" y="882006"/>
                </a:lnTo>
                <a:lnTo>
                  <a:pt x="247078" y="861143"/>
                </a:lnTo>
                <a:lnTo>
                  <a:pt x="207873" y="837119"/>
                </a:lnTo>
                <a:lnTo>
                  <a:pt x="171355" y="810131"/>
                </a:lnTo>
                <a:lnTo>
                  <a:pt x="137744" y="780373"/>
                </a:lnTo>
                <a:lnTo>
                  <a:pt x="107262" y="748041"/>
                </a:lnTo>
                <a:lnTo>
                  <a:pt x="80128" y="713330"/>
                </a:lnTo>
                <a:lnTo>
                  <a:pt x="56563" y="676435"/>
                </a:lnTo>
                <a:lnTo>
                  <a:pt x="36788" y="637552"/>
                </a:lnTo>
                <a:lnTo>
                  <a:pt x="21024" y="596876"/>
                </a:lnTo>
                <a:lnTo>
                  <a:pt x="9491" y="554602"/>
                </a:lnTo>
                <a:lnTo>
                  <a:pt x="2409" y="510926"/>
                </a:lnTo>
                <a:lnTo>
                  <a:pt x="0" y="466043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921" y="2639640"/>
            <a:ext cx="683260" cy="73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95"/>
              </a:spcBef>
            </a:pPr>
            <a:r>
              <a:rPr sz="1550" spc="10" dirty="0">
                <a:latin typeface="Arial MT"/>
                <a:cs typeface="Arial MT"/>
              </a:rPr>
              <a:t>Annual  Income</a:t>
            </a:r>
            <a:endParaRPr sz="1550">
              <a:latin typeface="Arial MT"/>
              <a:cs typeface="Arial MT"/>
            </a:endParaRPr>
          </a:p>
          <a:p>
            <a:pPr marL="20320">
              <a:lnSpc>
                <a:spcPts val="1850"/>
              </a:lnSpc>
            </a:pPr>
            <a:r>
              <a:rPr sz="1550" spc="15" dirty="0">
                <a:latin typeface="Arial MT"/>
                <a:cs typeface="Arial MT"/>
              </a:rPr>
              <a:t>&gt;</a:t>
            </a:r>
            <a:r>
              <a:rPr sz="1550" spc="-9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80K?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95490" y="3480375"/>
            <a:ext cx="636905" cy="772795"/>
            <a:chOff x="2095490" y="3480375"/>
            <a:chExt cx="636905" cy="772795"/>
          </a:xfrm>
        </p:grpSpPr>
        <p:sp>
          <p:nvSpPr>
            <p:cNvPr id="6" name="object 6"/>
            <p:cNvSpPr/>
            <p:nvPr/>
          </p:nvSpPr>
          <p:spPr>
            <a:xfrm>
              <a:off x="2096493" y="3482563"/>
              <a:ext cx="329565" cy="768985"/>
            </a:xfrm>
            <a:custGeom>
              <a:avLst/>
              <a:gdLst/>
              <a:ahLst/>
              <a:cxnLst/>
              <a:rect l="l" t="t" r="r" b="b"/>
              <a:pathLst>
                <a:path w="329564" h="768985">
                  <a:moveTo>
                    <a:pt x="272884" y="0"/>
                  </a:moveTo>
                  <a:lnTo>
                    <a:pt x="54430" y="679688"/>
                  </a:lnTo>
                  <a:lnTo>
                    <a:pt x="0" y="662934"/>
                  </a:lnTo>
                  <a:lnTo>
                    <a:pt x="56528" y="768988"/>
                  </a:lnTo>
                  <a:lnTo>
                    <a:pt x="164943" y="713668"/>
                  </a:lnTo>
                  <a:lnTo>
                    <a:pt x="110512" y="696915"/>
                  </a:lnTo>
                  <a:lnTo>
                    <a:pt x="328965" y="17260"/>
                  </a:lnTo>
                  <a:lnTo>
                    <a:pt x="2728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6493" y="3482563"/>
              <a:ext cx="329565" cy="768985"/>
            </a:xfrm>
            <a:custGeom>
              <a:avLst/>
              <a:gdLst/>
              <a:ahLst/>
              <a:cxnLst/>
              <a:rect l="l" t="t" r="r" b="b"/>
              <a:pathLst>
                <a:path w="329564" h="768985">
                  <a:moveTo>
                    <a:pt x="56529" y="768988"/>
                  </a:moveTo>
                  <a:lnTo>
                    <a:pt x="164943" y="713669"/>
                  </a:lnTo>
                  <a:lnTo>
                    <a:pt x="110512" y="696916"/>
                  </a:lnTo>
                  <a:lnTo>
                    <a:pt x="328965" y="17260"/>
                  </a:lnTo>
                  <a:lnTo>
                    <a:pt x="272884" y="0"/>
                  </a:lnTo>
                  <a:lnTo>
                    <a:pt x="54431" y="679688"/>
                  </a:lnTo>
                  <a:lnTo>
                    <a:pt x="0" y="662935"/>
                  </a:lnTo>
                  <a:lnTo>
                    <a:pt x="56529" y="7689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9783" y="3481378"/>
              <a:ext cx="361950" cy="770255"/>
            </a:xfrm>
            <a:custGeom>
              <a:avLst/>
              <a:gdLst/>
              <a:ahLst/>
              <a:cxnLst/>
              <a:rect l="l" t="t" r="r" b="b"/>
              <a:pathLst>
                <a:path w="361950" h="770254">
                  <a:moveTo>
                    <a:pt x="55269" y="0"/>
                  </a:moveTo>
                  <a:lnTo>
                    <a:pt x="0" y="19630"/>
                  </a:lnTo>
                  <a:lnTo>
                    <a:pt x="252465" y="700460"/>
                  </a:lnTo>
                  <a:lnTo>
                    <a:pt x="198862" y="719507"/>
                  </a:lnTo>
                  <a:lnTo>
                    <a:pt x="309646" y="770173"/>
                  </a:lnTo>
                  <a:lnTo>
                    <a:pt x="361412" y="661751"/>
                  </a:lnTo>
                  <a:lnTo>
                    <a:pt x="307785" y="680873"/>
                  </a:lnTo>
                  <a:lnTo>
                    <a:pt x="552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9783" y="3481378"/>
              <a:ext cx="361950" cy="770255"/>
            </a:xfrm>
            <a:custGeom>
              <a:avLst/>
              <a:gdLst/>
              <a:ahLst/>
              <a:cxnLst/>
              <a:rect l="l" t="t" r="r" b="b"/>
              <a:pathLst>
                <a:path w="361950" h="770254">
                  <a:moveTo>
                    <a:pt x="309645" y="770173"/>
                  </a:moveTo>
                  <a:lnTo>
                    <a:pt x="361412" y="661751"/>
                  </a:lnTo>
                  <a:lnTo>
                    <a:pt x="307784" y="680873"/>
                  </a:lnTo>
                  <a:lnTo>
                    <a:pt x="55268" y="0"/>
                  </a:lnTo>
                  <a:lnTo>
                    <a:pt x="0" y="19630"/>
                  </a:lnTo>
                  <a:lnTo>
                    <a:pt x="252465" y="700461"/>
                  </a:lnTo>
                  <a:lnTo>
                    <a:pt x="198862" y="719507"/>
                  </a:lnTo>
                  <a:lnTo>
                    <a:pt x="309645" y="7701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35555" y="3767921"/>
            <a:ext cx="2851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Yes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5752" y="3767921"/>
            <a:ext cx="2178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No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01675" y="2637287"/>
            <a:ext cx="1939289" cy="1508125"/>
            <a:chOff x="4501675" y="2637287"/>
            <a:chExt cx="1939289" cy="1508125"/>
          </a:xfrm>
        </p:grpSpPr>
        <p:sp>
          <p:nvSpPr>
            <p:cNvPr id="13" name="object 13"/>
            <p:cNvSpPr/>
            <p:nvPr/>
          </p:nvSpPr>
          <p:spPr>
            <a:xfrm>
              <a:off x="5177692" y="3329923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5" h="780414">
                  <a:moveTo>
                    <a:pt x="732857" y="0"/>
                  </a:moveTo>
                  <a:lnTo>
                    <a:pt x="41023" y="699571"/>
                  </a:lnTo>
                  <a:lnTo>
                    <a:pt x="0" y="660735"/>
                  </a:lnTo>
                  <a:lnTo>
                    <a:pt x="2029" y="780376"/>
                  </a:lnTo>
                  <a:lnTo>
                    <a:pt x="124256" y="778346"/>
                  </a:lnTo>
                  <a:lnTo>
                    <a:pt x="83231" y="739593"/>
                  </a:lnTo>
                  <a:lnTo>
                    <a:pt x="775149" y="39936"/>
                  </a:lnTo>
                  <a:lnTo>
                    <a:pt x="7328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691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5" h="780414">
                  <a:moveTo>
                    <a:pt x="2030" y="780377"/>
                  </a:moveTo>
                  <a:lnTo>
                    <a:pt x="124257" y="778346"/>
                  </a:lnTo>
                  <a:lnTo>
                    <a:pt x="83233" y="739594"/>
                  </a:lnTo>
                  <a:lnTo>
                    <a:pt x="775150" y="39936"/>
                  </a:lnTo>
                  <a:lnTo>
                    <a:pt x="732857" y="0"/>
                  </a:lnTo>
                  <a:lnTo>
                    <a:pt x="41024" y="699572"/>
                  </a:lnTo>
                  <a:lnTo>
                    <a:pt x="0" y="660735"/>
                  </a:lnTo>
                  <a:lnTo>
                    <a:pt x="2030" y="780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2945" y="3324592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1414708" y="0"/>
                  </a:moveTo>
                  <a:lnTo>
                    <a:pt x="61917" y="719964"/>
                  </a:lnTo>
                  <a:lnTo>
                    <a:pt x="34681" y="670974"/>
                  </a:lnTo>
                  <a:lnTo>
                    <a:pt x="0" y="785708"/>
                  </a:lnTo>
                  <a:lnTo>
                    <a:pt x="117237" y="819552"/>
                  </a:lnTo>
                  <a:lnTo>
                    <a:pt x="89999" y="770562"/>
                  </a:lnTo>
                  <a:lnTo>
                    <a:pt x="1442792" y="50598"/>
                  </a:lnTo>
                  <a:lnTo>
                    <a:pt x="14147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2945" y="3324592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0" y="785707"/>
                  </a:moveTo>
                  <a:lnTo>
                    <a:pt x="117236" y="819552"/>
                  </a:lnTo>
                  <a:lnTo>
                    <a:pt x="90000" y="770562"/>
                  </a:lnTo>
                  <a:lnTo>
                    <a:pt x="1442791" y="50598"/>
                  </a:lnTo>
                  <a:lnTo>
                    <a:pt x="1414709" y="0"/>
                  </a:lnTo>
                  <a:lnTo>
                    <a:pt x="61917" y="719964"/>
                  </a:lnTo>
                  <a:lnTo>
                    <a:pt x="34680" y="670973"/>
                  </a:lnTo>
                  <a:lnTo>
                    <a:pt x="0" y="7857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4092" y="2638557"/>
              <a:ext cx="1015365" cy="711835"/>
            </a:xfrm>
            <a:custGeom>
              <a:avLst/>
              <a:gdLst/>
              <a:ahLst/>
              <a:cxnLst/>
              <a:rect l="l" t="t" r="r" b="b"/>
              <a:pathLst>
                <a:path w="1015364" h="711835">
                  <a:moveTo>
                    <a:pt x="507603" y="0"/>
                  </a:moveTo>
                  <a:lnTo>
                    <a:pt x="452298" y="2087"/>
                  </a:lnTo>
                  <a:lnTo>
                    <a:pt x="398717" y="8203"/>
                  </a:lnTo>
                  <a:lnTo>
                    <a:pt x="347169" y="18132"/>
                  </a:lnTo>
                  <a:lnTo>
                    <a:pt x="297966" y="31657"/>
                  </a:lnTo>
                  <a:lnTo>
                    <a:pt x="251415" y="48561"/>
                  </a:lnTo>
                  <a:lnTo>
                    <a:pt x="207828" y="68626"/>
                  </a:lnTo>
                  <a:lnTo>
                    <a:pt x="167514" y="91636"/>
                  </a:lnTo>
                  <a:lnTo>
                    <a:pt x="130783" y="117375"/>
                  </a:lnTo>
                  <a:lnTo>
                    <a:pt x="97944" y="145624"/>
                  </a:lnTo>
                  <a:lnTo>
                    <a:pt x="69307" y="176168"/>
                  </a:lnTo>
                  <a:lnTo>
                    <a:pt x="45182" y="208789"/>
                  </a:lnTo>
                  <a:lnTo>
                    <a:pt x="25879" y="243271"/>
                  </a:lnTo>
                  <a:lnTo>
                    <a:pt x="11708" y="279396"/>
                  </a:lnTo>
                  <a:lnTo>
                    <a:pt x="2978" y="316947"/>
                  </a:lnTo>
                  <a:lnTo>
                    <a:pt x="0" y="355709"/>
                  </a:lnTo>
                  <a:lnTo>
                    <a:pt x="2978" y="394454"/>
                  </a:lnTo>
                  <a:lnTo>
                    <a:pt x="11708" y="431992"/>
                  </a:lnTo>
                  <a:lnTo>
                    <a:pt x="25879" y="468106"/>
                  </a:lnTo>
                  <a:lnTo>
                    <a:pt x="45182" y="502577"/>
                  </a:lnTo>
                  <a:lnTo>
                    <a:pt x="69307" y="535190"/>
                  </a:lnTo>
                  <a:lnTo>
                    <a:pt x="97944" y="565727"/>
                  </a:lnTo>
                  <a:lnTo>
                    <a:pt x="130783" y="593971"/>
                  </a:lnTo>
                  <a:lnTo>
                    <a:pt x="167514" y="619706"/>
                  </a:lnTo>
                  <a:lnTo>
                    <a:pt x="207828" y="642713"/>
                  </a:lnTo>
                  <a:lnTo>
                    <a:pt x="251415" y="662776"/>
                  </a:lnTo>
                  <a:lnTo>
                    <a:pt x="297966" y="679678"/>
                  </a:lnTo>
                  <a:lnTo>
                    <a:pt x="347169" y="693202"/>
                  </a:lnTo>
                  <a:lnTo>
                    <a:pt x="398717" y="703131"/>
                  </a:lnTo>
                  <a:lnTo>
                    <a:pt x="452298" y="709247"/>
                  </a:lnTo>
                  <a:lnTo>
                    <a:pt x="507603" y="711334"/>
                  </a:lnTo>
                  <a:lnTo>
                    <a:pt x="562908" y="709247"/>
                  </a:lnTo>
                  <a:lnTo>
                    <a:pt x="616489" y="703131"/>
                  </a:lnTo>
                  <a:lnTo>
                    <a:pt x="668037" y="693202"/>
                  </a:lnTo>
                  <a:lnTo>
                    <a:pt x="717240" y="679678"/>
                  </a:lnTo>
                  <a:lnTo>
                    <a:pt x="763790" y="662776"/>
                  </a:lnTo>
                  <a:lnTo>
                    <a:pt x="807377" y="642713"/>
                  </a:lnTo>
                  <a:lnTo>
                    <a:pt x="847691" y="619706"/>
                  </a:lnTo>
                  <a:lnTo>
                    <a:pt x="884423" y="593971"/>
                  </a:lnTo>
                  <a:lnTo>
                    <a:pt x="917262" y="565727"/>
                  </a:lnTo>
                  <a:lnTo>
                    <a:pt x="945898" y="535190"/>
                  </a:lnTo>
                  <a:lnTo>
                    <a:pt x="970023" y="502577"/>
                  </a:lnTo>
                  <a:lnTo>
                    <a:pt x="989326" y="468106"/>
                  </a:lnTo>
                  <a:lnTo>
                    <a:pt x="1003497" y="431992"/>
                  </a:lnTo>
                  <a:lnTo>
                    <a:pt x="1012227" y="394454"/>
                  </a:lnTo>
                  <a:lnTo>
                    <a:pt x="1015206" y="355709"/>
                  </a:lnTo>
                  <a:lnTo>
                    <a:pt x="1012227" y="316947"/>
                  </a:lnTo>
                  <a:lnTo>
                    <a:pt x="1003497" y="279396"/>
                  </a:lnTo>
                  <a:lnTo>
                    <a:pt x="989326" y="243271"/>
                  </a:lnTo>
                  <a:lnTo>
                    <a:pt x="970023" y="208789"/>
                  </a:lnTo>
                  <a:lnTo>
                    <a:pt x="945898" y="176168"/>
                  </a:lnTo>
                  <a:lnTo>
                    <a:pt x="917262" y="145624"/>
                  </a:lnTo>
                  <a:lnTo>
                    <a:pt x="884423" y="117375"/>
                  </a:lnTo>
                  <a:lnTo>
                    <a:pt x="847691" y="91636"/>
                  </a:lnTo>
                  <a:lnTo>
                    <a:pt x="807377" y="68626"/>
                  </a:lnTo>
                  <a:lnTo>
                    <a:pt x="763790" y="48561"/>
                  </a:lnTo>
                  <a:lnTo>
                    <a:pt x="717240" y="31657"/>
                  </a:lnTo>
                  <a:lnTo>
                    <a:pt x="668037" y="18132"/>
                  </a:lnTo>
                  <a:lnTo>
                    <a:pt x="616489" y="8203"/>
                  </a:lnTo>
                  <a:lnTo>
                    <a:pt x="562908" y="2087"/>
                  </a:lnTo>
                  <a:lnTo>
                    <a:pt x="507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4092" y="2638557"/>
              <a:ext cx="1015365" cy="711835"/>
            </a:xfrm>
            <a:custGeom>
              <a:avLst/>
              <a:gdLst/>
              <a:ahLst/>
              <a:cxnLst/>
              <a:rect l="l" t="t" r="r" b="b"/>
              <a:pathLst>
                <a:path w="1015364" h="711835">
                  <a:moveTo>
                    <a:pt x="0" y="355709"/>
                  </a:moveTo>
                  <a:lnTo>
                    <a:pt x="2978" y="316947"/>
                  </a:lnTo>
                  <a:lnTo>
                    <a:pt x="11708" y="279396"/>
                  </a:lnTo>
                  <a:lnTo>
                    <a:pt x="25880" y="243271"/>
                  </a:lnTo>
                  <a:lnTo>
                    <a:pt x="45182" y="208789"/>
                  </a:lnTo>
                  <a:lnTo>
                    <a:pt x="69307" y="176168"/>
                  </a:lnTo>
                  <a:lnTo>
                    <a:pt x="97944" y="145624"/>
                  </a:lnTo>
                  <a:lnTo>
                    <a:pt x="130783" y="117375"/>
                  </a:lnTo>
                  <a:lnTo>
                    <a:pt x="167514" y="91636"/>
                  </a:lnTo>
                  <a:lnTo>
                    <a:pt x="207829" y="68626"/>
                  </a:lnTo>
                  <a:lnTo>
                    <a:pt x="251416" y="48561"/>
                  </a:lnTo>
                  <a:lnTo>
                    <a:pt x="297966" y="31657"/>
                  </a:lnTo>
                  <a:lnTo>
                    <a:pt x="347170" y="18132"/>
                  </a:lnTo>
                  <a:lnTo>
                    <a:pt x="398717" y="8203"/>
                  </a:lnTo>
                  <a:lnTo>
                    <a:pt x="452298" y="2087"/>
                  </a:lnTo>
                  <a:lnTo>
                    <a:pt x="507603" y="0"/>
                  </a:lnTo>
                  <a:lnTo>
                    <a:pt x="562908" y="2087"/>
                  </a:lnTo>
                  <a:lnTo>
                    <a:pt x="616489" y="8203"/>
                  </a:lnTo>
                  <a:lnTo>
                    <a:pt x="668037" y="18132"/>
                  </a:lnTo>
                  <a:lnTo>
                    <a:pt x="717240" y="31657"/>
                  </a:lnTo>
                  <a:lnTo>
                    <a:pt x="763791" y="48561"/>
                  </a:lnTo>
                  <a:lnTo>
                    <a:pt x="807378" y="68626"/>
                  </a:lnTo>
                  <a:lnTo>
                    <a:pt x="847692" y="91636"/>
                  </a:lnTo>
                  <a:lnTo>
                    <a:pt x="884423" y="117375"/>
                  </a:lnTo>
                  <a:lnTo>
                    <a:pt x="917262" y="145624"/>
                  </a:lnTo>
                  <a:lnTo>
                    <a:pt x="945899" y="176168"/>
                  </a:lnTo>
                  <a:lnTo>
                    <a:pt x="970024" y="208789"/>
                  </a:lnTo>
                  <a:lnTo>
                    <a:pt x="989327" y="243271"/>
                  </a:lnTo>
                  <a:lnTo>
                    <a:pt x="1003498" y="279396"/>
                  </a:lnTo>
                  <a:lnTo>
                    <a:pt x="1012228" y="316947"/>
                  </a:lnTo>
                  <a:lnTo>
                    <a:pt x="1015207" y="355709"/>
                  </a:lnTo>
                  <a:lnTo>
                    <a:pt x="1012228" y="394454"/>
                  </a:lnTo>
                  <a:lnTo>
                    <a:pt x="1003498" y="431992"/>
                  </a:lnTo>
                  <a:lnTo>
                    <a:pt x="989327" y="468105"/>
                  </a:lnTo>
                  <a:lnTo>
                    <a:pt x="970024" y="502577"/>
                  </a:lnTo>
                  <a:lnTo>
                    <a:pt x="945899" y="535190"/>
                  </a:lnTo>
                  <a:lnTo>
                    <a:pt x="917262" y="565727"/>
                  </a:lnTo>
                  <a:lnTo>
                    <a:pt x="884423" y="593971"/>
                  </a:lnTo>
                  <a:lnTo>
                    <a:pt x="847692" y="619705"/>
                  </a:lnTo>
                  <a:lnTo>
                    <a:pt x="807378" y="642712"/>
                  </a:lnTo>
                  <a:lnTo>
                    <a:pt x="763791" y="662775"/>
                  </a:lnTo>
                  <a:lnTo>
                    <a:pt x="717240" y="679678"/>
                  </a:lnTo>
                  <a:lnTo>
                    <a:pt x="668037" y="693201"/>
                  </a:lnTo>
                  <a:lnTo>
                    <a:pt x="616489" y="703130"/>
                  </a:lnTo>
                  <a:lnTo>
                    <a:pt x="562908" y="709246"/>
                  </a:lnTo>
                  <a:lnTo>
                    <a:pt x="507603" y="711333"/>
                  </a:lnTo>
                  <a:lnTo>
                    <a:pt x="452298" y="709246"/>
                  </a:lnTo>
                  <a:lnTo>
                    <a:pt x="398717" y="703130"/>
                  </a:lnTo>
                  <a:lnTo>
                    <a:pt x="347170" y="693201"/>
                  </a:lnTo>
                  <a:lnTo>
                    <a:pt x="297966" y="679678"/>
                  </a:lnTo>
                  <a:lnTo>
                    <a:pt x="251416" y="662775"/>
                  </a:lnTo>
                  <a:lnTo>
                    <a:pt x="207829" y="642712"/>
                  </a:lnTo>
                  <a:lnTo>
                    <a:pt x="167514" y="619705"/>
                  </a:lnTo>
                  <a:lnTo>
                    <a:pt x="130783" y="593971"/>
                  </a:lnTo>
                  <a:lnTo>
                    <a:pt x="97944" y="565727"/>
                  </a:lnTo>
                  <a:lnTo>
                    <a:pt x="69307" y="535190"/>
                  </a:lnTo>
                  <a:lnTo>
                    <a:pt x="45182" y="502577"/>
                  </a:lnTo>
                  <a:lnTo>
                    <a:pt x="25880" y="468105"/>
                  </a:lnTo>
                  <a:lnTo>
                    <a:pt x="11708" y="431992"/>
                  </a:lnTo>
                  <a:lnTo>
                    <a:pt x="2978" y="394454"/>
                  </a:lnTo>
                  <a:lnTo>
                    <a:pt x="0" y="355709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34465" y="2726451"/>
            <a:ext cx="795020" cy="49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755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Arial MT"/>
                <a:cs typeface="Arial MT"/>
              </a:rPr>
              <a:t>Annual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Income?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44245" y="3323589"/>
            <a:ext cx="1517650" cy="821690"/>
            <a:chOff x="5844245" y="3323589"/>
            <a:chExt cx="1517650" cy="821690"/>
          </a:xfrm>
        </p:grpSpPr>
        <p:sp>
          <p:nvSpPr>
            <p:cNvPr id="21" name="object 21"/>
            <p:cNvSpPr/>
            <p:nvPr/>
          </p:nvSpPr>
          <p:spPr>
            <a:xfrm>
              <a:off x="5845248" y="3349891"/>
              <a:ext cx="173355" cy="735965"/>
            </a:xfrm>
            <a:custGeom>
              <a:avLst/>
              <a:gdLst/>
              <a:ahLst/>
              <a:cxnLst/>
              <a:rect l="l" t="t" r="r" b="b"/>
              <a:pathLst>
                <a:path w="173354" h="735964">
                  <a:moveTo>
                    <a:pt x="115883" y="0"/>
                  </a:moveTo>
                  <a:lnTo>
                    <a:pt x="57011" y="0"/>
                  </a:lnTo>
                  <a:lnTo>
                    <a:pt x="57011" y="651258"/>
                  </a:lnTo>
                  <a:lnTo>
                    <a:pt x="0" y="651258"/>
                  </a:lnTo>
                  <a:lnTo>
                    <a:pt x="86447" y="735871"/>
                  </a:lnTo>
                  <a:lnTo>
                    <a:pt x="172893" y="651258"/>
                  </a:lnTo>
                  <a:lnTo>
                    <a:pt x="115883" y="651258"/>
                  </a:lnTo>
                  <a:lnTo>
                    <a:pt x="1158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45248" y="3349891"/>
              <a:ext cx="173355" cy="735965"/>
            </a:xfrm>
            <a:custGeom>
              <a:avLst/>
              <a:gdLst/>
              <a:ahLst/>
              <a:cxnLst/>
              <a:rect l="l" t="t" r="r" b="b"/>
              <a:pathLst>
                <a:path w="173354" h="735964">
                  <a:moveTo>
                    <a:pt x="86447" y="735871"/>
                  </a:moveTo>
                  <a:lnTo>
                    <a:pt x="172894" y="651259"/>
                  </a:lnTo>
                  <a:lnTo>
                    <a:pt x="115883" y="651259"/>
                  </a:lnTo>
                  <a:lnTo>
                    <a:pt x="115883" y="0"/>
                  </a:lnTo>
                  <a:lnTo>
                    <a:pt x="57011" y="0"/>
                  </a:lnTo>
                  <a:lnTo>
                    <a:pt x="57011" y="651259"/>
                  </a:lnTo>
                  <a:lnTo>
                    <a:pt x="0" y="651259"/>
                  </a:lnTo>
                  <a:lnTo>
                    <a:pt x="86447" y="735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0549" y="3329923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4" h="780414">
                  <a:moveTo>
                    <a:pt x="42292" y="0"/>
                  </a:moveTo>
                  <a:lnTo>
                    <a:pt x="0" y="39936"/>
                  </a:lnTo>
                  <a:lnTo>
                    <a:pt x="691832" y="739593"/>
                  </a:lnTo>
                  <a:lnTo>
                    <a:pt x="650892" y="778346"/>
                  </a:lnTo>
                  <a:lnTo>
                    <a:pt x="773120" y="780376"/>
                  </a:lnTo>
                  <a:lnTo>
                    <a:pt x="775150" y="660735"/>
                  </a:lnTo>
                  <a:lnTo>
                    <a:pt x="734126" y="699571"/>
                  </a:lnTo>
                  <a:lnTo>
                    <a:pt x="422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0549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4" h="780414">
                  <a:moveTo>
                    <a:pt x="773120" y="780377"/>
                  </a:moveTo>
                  <a:lnTo>
                    <a:pt x="775150" y="660735"/>
                  </a:lnTo>
                  <a:lnTo>
                    <a:pt x="734126" y="699572"/>
                  </a:lnTo>
                  <a:lnTo>
                    <a:pt x="42293" y="0"/>
                  </a:lnTo>
                  <a:lnTo>
                    <a:pt x="0" y="39936"/>
                  </a:lnTo>
                  <a:lnTo>
                    <a:pt x="691832" y="739594"/>
                  </a:lnTo>
                  <a:lnTo>
                    <a:pt x="650893" y="778346"/>
                  </a:lnTo>
                  <a:lnTo>
                    <a:pt x="773120" y="780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7653" y="3324591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28083" y="0"/>
                  </a:moveTo>
                  <a:lnTo>
                    <a:pt x="0" y="50598"/>
                  </a:lnTo>
                  <a:lnTo>
                    <a:pt x="1352792" y="770562"/>
                  </a:lnTo>
                  <a:lnTo>
                    <a:pt x="1325554" y="819552"/>
                  </a:lnTo>
                  <a:lnTo>
                    <a:pt x="1442792" y="785708"/>
                  </a:lnTo>
                  <a:lnTo>
                    <a:pt x="1408112" y="670974"/>
                  </a:lnTo>
                  <a:lnTo>
                    <a:pt x="1380874" y="719964"/>
                  </a:lnTo>
                  <a:lnTo>
                    <a:pt x="280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7654" y="3324592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1442791" y="785707"/>
                  </a:moveTo>
                  <a:lnTo>
                    <a:pt x="1408111" y="670973"/>
                  </a:lnTo>
                  <a:lnTo>
                    <a:pt x="1380874" y="719964"/>
                  </a:lnTo>
                  <a:lnTo>
                    <a:pt x="28082" y="0"/>
                  </a:lnTo>
                  <a:lnTo>
                    <a:pt x="0" y="50598"/>
                  </a:lnTo>
                  <a:lnTo>
                    <a:pt x="1352791" y="770562"/>
                  </a:lnTo>
                  <a:lnTo>
                    <a:pt x="1325555" y="819552"/>
                  </a:lnTo>
                  <a:lnTo>
                    <a:pt x="1442791" y="7857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34631" y="4616593"/>
            <a:ext cx="12401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latin typeface="Arial MT"/>
                <a:cs typeface="Arial MT"/>
              </a:rPr>
              <a:t>(i)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Binary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split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5156702" y="4616593"/>
            <a:ext cx="156337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latin typeface="Arial MT"/>
                <a:cs typeface="Arial MT"/>
              </a:rPr>
              <a:t>(ii)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Multi-way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split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5263" y="3479479"/>
            <a:ext cx="42290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&lt;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10K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7369" y="4141721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[10K,25K)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4540" y="4141721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[25K,50K)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9352" y="4141721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[50K,80K)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533" y="3479479"/>
            <a:ext cx="42290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&gt;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80K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266594"/>
            <a:ext cx="7799070" cy="1783714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31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5" dirty="0">
                <a:solidFill>
                  <a:srgbClr val="CC3300"/>
                </a:solidFill>
                <a:latin typeface="Arial MT"/>
                <a:cs typeface="Arial MT"/>
              </a:rPr>
              <a:t>Discretization</a:t>
            </a:r>
            <a:r>
              <a:rPr sz="15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form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ordinal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categorical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endParaRPr sz="1500">
              <a:latin typeface="Arial MT"/>
              <a:cs typeface="Arial MT"/>
            </a:endParaRPr>
          </a:p>
          <a:p>
            <a:pPr marL="689610">
              <a:lnSpc>
                <a:spcPct val="100000"/>
              </a:lnSpc>
              <a:spcBef>
                <a:spcPts val="795"/>
              </a:spcBef>
            </a:pP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Ranges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found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equal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interval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bucketing,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equal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frequency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bucketing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(percentiles),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clustering.</a:t>
            </a:r>
            <a:endParaRPr sz="1400">
              <a:latin typeface="Verdana"/>
              <a:cs typeface="Verdana"/>
            </a:endParaRPr>
          </a:p>
          <a:p>
            <a:pPr marL="960119" lvl="2" indent="-318135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2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30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nn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 marL="960119" lvl="2" indent="-318135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782" y="4612966"/>
            <a:ext cx="4167504" cy="10255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55" dirty="0">
                <a:solidFill>
                  <a:srgbClr val="CC3300"/>
                </a:solidFill>
                <a:latin typeface="Arial MT"/>
                <a:cs typeface="Arial MT"/>
              </a:rPr>
              <a:t>B</a:t>
            </a:r>
            <a:r>
              <a:rPr sz="1500" spc="-10" dirty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CC3300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CC3300"/>
                </a:solidFill>
                <a:latin typeface="Arial MT"/>
                <a:cs typeface="Arial MT"/>
              </a:rPr>
              <a:t>a</a:t>
            </a:r>
            <a:r>
              <a:rPr sz="1500" spc="140" dirty="0">
                <a:solidFill>
                  <a:srgbClr val="CC3300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CC3300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CC3300"/>
                </a:solidFill>
                <a:latin typeface="Arial MT"/>
                <a:cs typeface="Arial MT"/>
              </a:rPr>
              <a:t>De</a:t>
            </a:r>
            <a:r>
              <a:rPr sz="1500" spc="-90" dirty="0">
                <a:solidFill>
                  <a:srgbClr val="CC3300"/>
                </a:solidFill>
                <a:latin typeface="Arial MT"/>
                <a:cs typeface="Arial MT"/>
              </a:rPr>
              <a:t>c</a:t>
            </a:r>
            <a:r>
              <a:rPr sz="1500" spc="-10" dirty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CC3300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CC3300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CC3300"/>
                </a:solidFill>
                <a:latin typeface="Arial MT"/>
                <a:cs typeface="Arial MT"/>
              </a:rPr>
              <a:t>n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&lt;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500" spc="3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v)</a:t>
            </a:r>
            <a:endParaRPr sz="1500">
              <a:latin typeface="Arial MT"/>
              <a:cs typeface="Arial MT"/>
            </a:endParaRPr>
          </a:p>
          <a:p>
            <a:pPr marL="636270" lvl="1" indent="-3181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35635" algn="l"/>
                <a:tab pos="636270" algn="l"/>
              </a:tabLst>
            </a:pP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consider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possible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splits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finds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5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212745"/>
                </a:solidFill>
                <a:latin typeface="Verdana"/>
                <a:cs typeface="Verdana"/>
              </a:rPr>
              <a:t>best</a:t>
            </a:r>
            <a:r>
              <a:rPr sz="14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212745"/>
                </a:solidFill>
                <a:latin typeface="Verdana"/>
                <a:cs typeface="Verdana"/>
              </a:rPr>
              <a:t>cut</a:t>
            </a:r>
            <a:endParaRPr sz="1400">
              <a:latin typeface="Verdana"/>
              <a:cs typeface="Verdana"/>
            </a:endParaRPr>
          </a:p>
          <a:p>
            <a:pPr marL="636270" lvl="1" indent="-3181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35635" algn="l"/>
                <a:tab pos="636270" algn="l"/>
              </a:tabLst>
            </a:pP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599724"/>
            <a:ext cx="8612505" cy="3856990"/>
            <a:chOff x="448091" y="599724"/>
            <a:chExt cx="8612505" cy="3856990"/>
          </a:xfrm>
        </p:grpSpPr>
        <p:sp>
          <p:nvSpPr>
            <p:cNvPr id="3" name="object 3"/>
            <p:cNvSpPr/>
            <p:nvPr/>
          </p:nvSpPr>
          <p:spPr>
            <a:xfrm>
              <a:off x="448091" y="599724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06" y="0"/>
                  </a:moveTo>
                  <a:lnTo>
                    <a:pt x="0" y="0"/>
                  </a:lnTo>
                  <a:lnTo>
                    <a:pt x="0" y="1258827"/>
                  </a:lnTo>
                  <a:lnTo>
                    <a:pt x="8238706" y="1258827"/>
                  </a:lnTo>
                  <a:lnTo>
                    <a:pt x="8238706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399" y="1702592"/>
              <a:ext cx="2811706" cy="27539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432" y="3383147"/>
            <a:ext cx="737870" cy="433705"/>
          </a:xfrm>
          <a:custGeom>
            <a:avLst/>
            <a:gdLst/>
            <a:ahLst/>
            <a:cxnLst/>
            <a:rect l="l" t="t" r="r" b="b"/>
            <a:pathLst>
              <a:path w="737869" h="433704">
                <a:moveTo>
                  <a:pt x="0" y="216701"/>
                </a:moveTo>
                <a:lnTo>
                  <a:pt x="18806" y="148204"/>
                </a:lnTo>
                <a:lnTo>
                  <a:pt x="41174" y="117111"/>
                </a:lnTo>
                <a:lnTo>
                  <a:pt x="71173" y="88717"/>
                </a:lnTo>
                <a:lnTo>
                  <a:pt x="108044" y="63467"/>
                </a:lnTo>
                <a:lnTo>
                  <a:pt x="151026" y="41808"/>
                </a:lnTo>
                <a:lnTo>
                  <a:pt x="199361" y="24186"/>
                </a:lnTo>
                <a:lnTo>
                  <a:pt x="252289" y="11046"/>
                </a:lnTo>
                <a:lnTo>
                  <a:pt x="309050" y="2836"/>
                </a:lnTo>
                <a:lnTo>
                  <a:pt x="368885" y="0"/>
                </a:lnTo>
                <a:lnTo>
                  <a:pt x="428719" y="2836"/>
                </a:lnTo>
                <a:lnTo>
                  <a:pt x="485479" y="11046"/>
                </a:lnTo>
                <a:lnTo>
                  <a:pt x="538405" y="24186"/>
                </a:lnTo>
                <a:lnTo>
                  <a:pt x="586738" y="41808"/>
                </a:lnTo>
                <a:lnTo>
                  <a:pt x="629718" y="63467"/>
                </a:lnTo>
                <a:lnTo>
                  <a:pt x="666586" y="88717"/>
                </a:lnTo>
                <a:lnTo>
                  <a:pt x="696583" y="117111"/>
                </a:lnTo>
                <a:lnTo>
                  <a:pt x="718949" y="148204"/>
                </a:lnTo>
                <a:lnTo>
                  <a:pt x="737753" y="216701"/>
                </a:lnTo>
                <a:lnTo>
                  <a:pt x="732926" y="251853"/>
                </a:lnTo>
                <a:lnTo>
                  <a:pt x="718950" y="285198"/>
                </a:lnTo>
                <a:lnTo>
                  <a:pt x="696584" y="316291"/>
                </a:lnTo>
                <a:lnTo>
                  <a:pt x="666588" y="344685"/>
                </a:lnTo>
                <a:lnTo>
                  <a:pt x="629721" y="369934"/>
                </a:lnTo>
                <a:lnTo>
                  <a:pt x="586741" y="391593"/>
                </a:lnTo>
                <a:lnTo>
                  <a:pt x="538409" y="409215"/>
                </a:lnTo>
                <a:lnTo>
                  <a:pt x="485482" y="422355"/>
                </a:lnTo>
                <a:lnTo>
                  <a:pt x="428721" y="430566"/>
                </a:lnTo>
                <a:lnTo>
                  <a:pt x="368885" y="433402"/>
                </a:lnTo>
                <a:lnTo>
                  <a:pt x="309050" y="430566"/>
                </a:lnTo>
                <a:lnTo>
                  <a:pt x="252289" y="422355"/>
                </a:lnTo>
                <a:lnTo>
                  <a:pt x="199361" y="409215"/>
                </a:lnTo>
                <a:lnTo>
                  <a:pt x="151026" y="391593"/>
                </a:lnTo>
                <a:lnTo>
                  <a:pt x="108044" y="369934"/>
                </a:lnTo>
                <a:lnTo>
                  <a:pt x="71173" y="344685"/>
                </a:lnTo>
                <a:lnTo>
                  <a:pt x="41174" y="316291"/>
                </a:lnTo>
                <a:lnTo>
                  <a:pt x="18806" y="285198"/>
                </a:lnTo>
                <a:lnTo>
                  <a:pt x="4828" y="251853"/>
                </a:lnTo>
                <a:lnTo>
                  <a:pt x="0" y="216701"/>
                </a:lnTo>
                <a:close/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539" y="3486036"/>
            <a:ext cx="518159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Arial MT"/>
                <a:cs typeface="Arial MT"/>
              </a:rPr>
              <a:t>Gender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85" y="3805977"/>
            <a:ext cx="471805" cy="1023619"/>
            <a:chOff x="234385" y="3805977"/>
            <a:chExt cx="471805" cy="1023619"/>
          </a:xfrm>
        </p:grpSpPr>
        <p:sp>
          <p:nvSpPr>
            <p:cNvPr id="9" name="object 9"/>
            <p:cNvSpPr/>
            <p:nvPr/>
          </p:nvSpPr>
          <p:spPr>
            <a:xfrm>
              <a:off x="389118" y="3807248"/>
              <a:ext cx="315595" cy="659765"/>
            </a:xfrm>
            <a:custGeom>
              <a:avLst/>
              <a:gdLst/>
              <a:ahLst/>
              <a:cxnLst/>
              <a:rect l="l" t="t" r="r" b="b"/>
              <a:pathLst>
                <a:path w="315595" h="659764">
                  <a:moveTo>
                    <a:pt x="262900" y="0"/>
                  </a:moveTo>
                  <a:lnTo>
                    <a:pt x="51063" y="574353"/>
                  </a:lnTo>
                  <a:lnTo>
                    <a:pt x="0" y="556304"/>
                  </a:lnTo>
                  <a:lnTo>
                    <a:pt x="49428" y="659405"/>
                  </a:lnTo>
                  <a:lnTo>
                    <a:pt x="154732" y="611007"/>
                  </a:lnTo>
                  <a:lnTo>
                    <a:pt x="103669" y="592957"/>
                  </a:lnTo>
                  <a:lnTo>
                    <a:pt x="315506" y="18605"/>
                  </a:lnTo>
                  <a:lnTo>
                    <a:pt x="26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655" y="3807247"/>
              <a:ext cx="469265" cy="1021080"/>
            </a:xfrm>
            <a:custGeom>
              <a:avLst/>
              <a:gdLst/>
              <a:ahLst/>
              <a:cxnLst/>
              <a:rect l="l" t="t" r="r" b="b"/>
              <a:pathLst>
                <a:path w="469265" h="1021079">
                  <a:moveTo>
                    <a:pt x="202891" y="659406"/>
                  </a:moveTo>
                  <a:lnTo>
                    <a:pt x="308195" y="611007"/>
                  </a:lnTo>
                  <a:lnTo>
                    <a:pt x="257132" y="592958"/>
                  </a:lnTo>
                  <a:lnTo>
                    <a:pt x="468969" y="18605"/>
                  </a:lnTo>
                  <a:lnTo>
                    <a:pt x="416363" y="0"/>
                  </a:lnTo>
                  <a:lnTo>
                    <a:pt x="204525" y="574353"/>
                  </a:lnTo>
                  <a:lnTo>
                    <a:pt x="153462" y="556304"/>
                  </a:lnTo>
                  <a:lnTo>
                    <a:pt x="202891" y="659406"/>
                  </a:lnTo>
                  <a:close/>
                </a:path>
                <a:path w="469265" h="1021079">
                  <a:moveTo>
                    <a:pt x="0" y="1020578"/>
                  </a:moveTo>
                  <a:lnTo>
                    <a:pt x="405773" y="1020578"/>
                  </a:lnTo>
                  <a:lnTo>
                    <a:pt x="405773" y="659404"/>
                  </a:lnTo>
                  <a:lnTo>
                    <a:pt x="0" y="659404"/>
                  </a:lnTo>
                  <a:lnTo>
                    <a:pt x="0" y="1020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105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748" y="3805977"/>
            <a:ext cx="471805" cy="1023619"/>
            <a:chOff x="650748" y="3805977"/>
            <a:chExt cx="471805" cy="1023619"/>
          </a:xfrm>
        </p:grpSpPr>
        <p:sp>
          <p:nvSpPr>
            <p:cNvPr id="13" name="object 13"/>
            <p:cNvSpPr/>
            <p:nvPr/>
          </p:nvSpPr>
          <p:spPr>
            <a:xfrm>
              <a:off x="652018" y="3807248"/>
              <a:ext cx="315595" cy="659765"/>
            </a:xfrm>
            <a:custGeom>
              <a:avLst/>
              <a:gdLst/>
              <a:ahLst/>
              <a:cxnLst/>
              <a:rect l="l" t="t" r="r" b="b"/>
              <a:pathLst>
                <a:path w="315594" h="659764">
                  <a:moveTo>
                    <a:pt x="52606" y="0"/>
                  </a:moveTo>
                  <a:lnTo>
                    <a:pt x="0" y="18605"/>
                  </a:lnTo>
                  <a:lnTo>
                    <a:pt x="211837" y="592957"/>
                  </a:lnTo>
                  <a:lnTo>
                    <a:pt x="160774" y="611007"/>
                  </a:lnTo>
                  <a:lnTo>
                    <a:pt x="266078" y="659405"/>
                  </a:lnTo>
                  <a:lnTo>
                    <a:pt x="315506" y="556304"/>
                  </a:lnTo>
                  <a:lnTo>
                    <a:pt x="264443" y="574353"/>
                  </a:lnTo>
                  <a:lnTo>
                    <a:pt x="526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018" y="3807247"/>
              <a:ext cx="469265" cy="1021080"/>
            </a:xfrm>
            <a:custGeom>
              <a:avLst/>
              <a:gdLst/>
              <a:ahLst/>
              <a:cxnLst/>
              <a:rect l="l" t="t" r="r" b="b"/>
              <a:pathLst>
                <a:path w="469265" h="1021079">
                  <a:moveTo>
                    <a:pt x="266078" y="659406"/>
                  </a:moveTo>
                  <a:lnTo>
                    <a:pt x="315506" y="556304"/>
                  </a:lnTo>
                  <a:lnTo>
                    <a:pt x="264443" y="574353"/>
                  </a:lnTo>
                  <a:lnTo>
                    <a:pt x="52606" y="0"/>
                  </a:lnTo>
                  <a:lnTo>
                    <a:pt x="0" y="18605"/>
                  </a:lnTo>
                  <a:lnTo>
                    <a:pt x="211837" y="592958"/>
                  </a:lnTo>
                  <a:lnTo>
                    <a:pt x="160774" y="611007"/>
                  </a:lnTo>
                  <a:lnTo>
                    <a:pt x="266078" y="659406"/>
                  </a:lnTo>
                  <a:close/>
                </a:path>
                <a:path w="469265" h="1021079">
                  <a:moveTo>
                    <a:pt x="63187" y="1020578"/>
                  </a:moveTo>
                  <a:lnTo>
                    <a:pt x="468961" y="1020578"/>
                  </a:lnTo>
                  <a:lnTo>
                    <a:pt x="468961" y="659404"/>
                  </a:lnTo>
                  <a:lnTo>
                    <a:pt x="63187" y="659404"/>
                  </a:lnTo>
                  <a:lnTo>
                    <a:pt x="63187" y="1020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8656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0617" y="3796508"/>
            <a:ext cx="862330" cy="1033144"/>
            <a:chOff x="1820617" y="3796508"/>
            <a:chExt cx="862330" cy="1033144"/>
          </a:xfrm>
        </p:grpSpPr>
        <p:sp>
          <p:nvSpPr>
            <p:cNvPr id="17" name="object 17"/>
            <p:cNvSpPr/>
            <p:nvPr/>
          </p:nvSpPr>
          <p:spPr>
            <a:xfrm>
              <a:off x="2030686" y="3797778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10050" y="0"/>
                  </a:moveTo>
                  <a:lnTo>
                    <a:pt x="39419" y="591521"/>
                  </a:lnTo>
                  <a:lnTo>
                    <a:pt x="0" y="555025"/>
                  </a:lnTo>
                  <a:lnTo>
                    <a:pt x="3319" y="668874"/>
                  </a:lnTo>
                  <a:lnTo>
                    <a:pt x="119587" y="665618"/>
                  </a:lnTo>
                  <a:lnTo>
                    <a:pt x="80084" y="629122"/>
                  </a:lnTo>
                  <a:lnTo>
                    <a:pt x="650714" y="37542"/>
                  </a:lnTo>
                  <a:lnTo>
                    <a:pt x="610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1887" y="3797778"/>
              <a:ext cx="859790" cy="1030605"/>
            </a:xfrm>
            <a:custGeom>
              <a:avLst/>
              <a:gdLst/>
              <a:ahLst/>
              <a:cxnLst/>
              <a:rect l="l" t="t" r="r" b="b"/>
              <a:pathLst>
                <a:path w="859789" h="1030604">
                  <a:moveTo>
                    <a:pt x="212119" y="668874"/>
                  </a:moveTo>
                  <a:lnTo>
                    <a:pt x="328386" y="665618"/>
                  </a:lnTo>
                  <a:lnTo>
                    <a:pt x="288884" y="629122"/>
                  </a:lnTo>
                  <a:lnTo>
                    <a:pt x="859515" y="37542"/>
                  </a:lnTo>
                  <a:lnTo>
                    <a:pt x="818850" y="0"/>
                  </a:lnTo>
                  <a:lnTo>
                    <a:pt x="248219" y="591521"/>
                  </a:lnTo>
                  <a:lnTo>
                    <a:pt x="208799" y="555025"/>
                  </a:lnTo>
                  <a:lnTo>
                    <a:pt x="212119" y="668874"/>
                  </a:lnTo>
                  <a:close/>
                </a:path>
                <a:path w="859789" h="1030604">
                  <a:moveTo>
                    <a:pt x="0" y="1030047"/>
                  </a:moveTo>
                  <a:lnTo>
                    <a:pt x="424213" y="1030047"/>
                  </a:lnTo>
                  <a:lnTo>
                    <a:pt x="424213" y="668873"/>
                  </a:lnTo>
                  <a:lnTo>
                    <a:pt x="0" y="668873"/>
                  </a:lnTo>
                  <a:lnTo>
                    <a:pt x="0" y="1030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4540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558" y="3815279"/>
            <a:ext cx="167640" cy="652780"/>
            <a:chOff x="2577558" y="3815279"/>
            <a:chExt cx="167640" cy="652780"/>
          </a:xfrm>
        </p:grpSpPr>
        <p:sp>
          <p:nvSpPr>
            <p:cNvPr id="21" name="object 21"/>
            <p:cNvSpPr/>
            <p:nvPr/>
          </p:nvSpPr>
          <p:spPr>
            <a:xfrm>
              <a:off x="2578827" y="3816550"/>
              <a:ext cx="165100" cy="650240"/>
            </a:xfrm>
            <a:custGeom>
              <a:avLst/>
              <a:gdLst/>
              <a:ahLst/>
              <a:cxnLst/>
              <a:rect l="l" t="t" r="r" b="b"/>
              <a:pathLst>
                <a:path w="165100" h="650239">
                  <a:moveTo>
                    <a:pt x="110209" y="0"/>
                  </a:moveTo>
                  <a:lnTo>
                    <a:pt x="54274" y="0"/>
                  </a:lnTo>
                  <a:lnTo>
                    <a:pt x="54274" y="569568"/>
                  </a:lnTo>
                  <a:lnTo>
                    <a:pt x="0" y="569568"/>
                  </a:lnTo>
                  <a:lnTo>
                    <a:pt x="82242" y="650102"/>
                  </a:lnTo>
                  <a:lnTo>
                    <a:pt x="164484" y="569568"/>
                  </a:lnTo>
                  <a:lnTo>
                    <a:pt x="110209" y="569568"/>
                  </a:lnTo>
                  <a:lnTo>
                    <a:pt x="1102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8828" y="3816549"/>
              <a:ext cx="165100" cy="650240"/>
            </a:xfrm>
            <a:custGeom>
              <a:avLst/>
              <a:gdLst/>
              <a:ahLst/>
              <a:cxnLst/>
              <a:rect l="l" t="t" r="r" b="b"/>
              <a:pathLst>
                <a:path w="165100" h="650239">
                  <a:moveTo>
                    <a:pt x="82241" y="650103"/>
                  </a:moveTo>
                  <a:lnTo>
                    <a:pt x="164483" y="569569"/>
                  </a:lnTo>
                  <a:lnTo>
                    <a:pt x="110209" y="569569"/>
                  </a:lnTo>
                  <a:lnTo>
                    <a:pt x="110209" y="0"/>
                  </a:lnTo>
                  <a:lnTo>
                    <a:pt x="54274" y="0"/>
                  </a:lnTo>
                  <a:lnTo>
                    <a:pt x="54274" y="569569"/>
                  </a:lnTo>
                  <a:lnTo>
                    <a:pt x="0" y="569569"/>
                  </a:lnTo>
                  <a:lnTo>
                    <a:pt x="82241" y="6501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39738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3732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00126" y="3454138"/>
            <a:ext cx="1026794" cy="1014094"/>
            <a:chOff x="2300126" y="3454138"/>
            <a:chExt cx="1026794" cy="1014094"/>
          </a:xfrm>
        </p:grpSpPr>
        <p:sp>
          <p:nvSpPr>
            <p:cNvPr id="26" name="object 26"/>
            <p:cNvSpPr/>
            <p:nvPr/>
          </p:nvSpPr>
          <p:spPr>
            <a:xfrm>
              <a:off x="2641318" y="3797197"/>
              <a:ext cx="683895" cy="669925"/>
            </a:xfrm>
            <a:custGeom>
              <a:avLst/>
              <a:gdLst/>
              <a:ahLst/>
              <a:cxnLst/>
              <a:rect l="l" t="t" r="r" b="b"/>
              <a:pathLst>
                <a:path w="683895" h="669925">
                  <a:moveTo>
                    <a:pt x="39503" y="0"/>
                  </a:moveTo>
                  <a:lnTo>
                    <a:pt x="0" y="38705"/>
                  </a:lnTo>
                  <a:lnTo>
                    <a:pt x="605819" y="631871"/>
                  </a:lnTo>
                  <a:lnTo>
                    <a:pt x="567395" y="669456"/>
                  </a:lnTo>
                  <a:lnTo>
                    <a:pt x="683745" y="669456"/>
                  </a:lnTo>
                  <a:lnTo>
                    <a:pt x="683745" y="555557"/>
                  </a:lnTo>
                  <a:lnTo>
                    <a:pt x="645405" y="593149"/>
                  </a:lnTo>
                  <a:lnTo>
                    <a:pt x="395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41318" y="3797196"/>
              <a:ext cx="683895" cy="669925"/>
            </a:xfrm>
            <a:custGeom>
              <a:avLst/>
              <a:gdLst/>
              <a:ahLst/>
              <a:cxnLst/>
              <a:rect l="l" t="t" r="r" b="b"/>
              <a:pathLst>
                <a:path w="683895" h="669925">
                  <a:moveTo>
                    <a:pt x="683744" y="669456"/>
                  </a:moveTo>
                  <a:lnTo>
                    <a:pt x="683744" y="555557"/>
                  </a:lnTo>
                  <a:lnTo>
                    <a:pt x="645403" y="593149"/>
                  </a:lnTo>
                  <a:lnTo>
                    <a:pt x="39502" y="0"/>
                  </a:lnTo>
                  <a:lnTo>
                    <a:pt x="0" y="38705"/>
                  </a:lnTo>
                  <a:lnTo>
                    <a:pt x="605818" y="631872"/>
                  </a:lnTo>
                  <a:lnTo>
                    <a:pt x="567394" y="669456"/>
                  </a:lnTo>
                  <a:lnTo>
                    <a:pt x="683744" y="669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1396" y="3455409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5" h="361314">
                  <a:moveTo>
                    <a:pt x="359674" y="0"/>
                  </a:moveTo>
                  <a:lnTo>
                    <a:pt x="295035" y="2908"/>
                  </a:lnTo>
                  <a:lnTo>
                    <a:pt x="234192" y="11293"/>
                  </a:lnTo>
                  <a:lnTo>
                    <a:pt x="178161" y="24646"/>
                  </a:lnTo>
                  <a:lnTo>
                    <a:pt x="127961" y="42458"/>
                  </a:lnTo>
                  <a:lnTo>
                    <a:pt x="84607" y="64219"/>
                  </a:lnTo>
                  <a:lnTo>
                    <a:pt x="49117" y="89420"/>
                  </a:lnTo>
                  <a:lnTo>
                    <a:pt x="22507" y="117552"/>
                  </a:lnTo>
                  <a:lnTo>
                    <a:pt x="0" y="180569"/>
                  </a:lnTo>
                  <a:lnTo>
                    <a:pt x="5796" y="213035"/>
                  </a:lnTo>
                  <a:lnTo>
                    <a:pt x="49117" y="271720"/>
                  </a:lnTo>
                  <a:lnTo>
                    <a:pt x="84607" y="296921"/>
                  </a:lnTo>
                  <a:lnTo>
                    <a:pt x="127961" y="318682"/>
                  </a:lnTo>
                  <a:lnTo>
                    <a:pt x="178161" y="336493"/>
                  </a:lnTo>
                  <a:lnTo>
                    <a:pt x="234192" y="349847"/>
                  </a:lnTo>
                  <a:lnTo>
                    <a:pt x="295035" y="358232"/>
                  </a:lnTo>
                  <a:lnTo>
                    <a:pt x="359674" y="361141"/>
                  </a:lnTo>
                  <a:lnTo>
                    <a:pt x="424334" y="358232"/>
                  </a:lnTo>
                  <a:lnTo>
                    <a:pt x="485189" y="349847"/>
                  </a:lnTo>
                  <a:lnTo>
                    <a:pt x="541222" y="336493"/>
                  </a:lnTo>
                  <a:lnTo>
                    <a:pt x="591420" y="318682"/>
                  </a:lnTo>
                  <a:lnTo>
                    <a:pt x="634767" y="296921"/>
                  </a:lnTo>
                  <a:lnTo>
                    <a:pt x="670248" y="271720"/>
                  </a:lnTo>
                  <a:lnTo>
                    <a:pt x="696848" y="243588"/>
                  </a:lnTo>
                  <a:lnTo>
                    <a:pt x="719347" y="180569"/>
                  </a:lnTo>
                  <a:lnTo>
                    <a:pt x="713553" y="148104"/>
                  </a:lnTo>
                  <a:lnTo>
                    <a:pt x="670248" y="89420"/>
                  </a:lnTo>
                  <a:lnTo>
                    <a:pt x="634767" y="64219"/>
                  </a:lnTo>
                  <a:lnTo>
                    <a:pt x="591420" y="42458"/>
                  </a:lnTo>
                  <a:lnTo>
                    <a:pt x="541222" y="24646"/>
                  </a:lnTo>
                  <a:lnTo>
                    <a:pt x="485189" y="11293"/>
                  </a:lnTo>
                  <a:lnTo>
                    <a:pt x="424334" y="2908"/>
                  </a:lnTo>
                  <a:lnTo>
                    <a:pt x="3596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01396" y="3455408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5" h="361314">
                  <a:moveTo>
                    <a:pt x="0" y="180570"/>
                  </a:moveTo>
                  <a:lnTo>
                    <a:pt x="22507" y="117552"/>
                  </a:lnTo>
                  <a:lnTo>
                    <a:pt x="49117" y="89420"/>
                  </a:lnTo>
                  <a:lnTo>
                    <a:pt x="84607" y="64219"/>
                  </a:lnTo>
                  <a:lnTo>
                    <a:pt x="127961" y="42458"/>
                  </a:lnTo>
                  <a:lnTo>
                    <a:pt x="178161" y="24647"/>
                  </a:lnTo>
                  <a:lnTo>
                    <a:pt x="234191" y="11293"/>
                  </a:lnTo>
                  <a:lnTo>
                    <a:pt x="295034" y="2908"/>
                  </a:lnTo>
                  <a:lnTo>
                    <a:pt x="359673" y="0"/>
                  </a:lnTo>
                  <a:lnTo>
                    <a:pt x="424333" y="2908"/>
                  </a:lnTo>
                  <a:lnTo>
                    <a:pt x="485188" y="11293"/>
                  </a:lnTo>
                  <a:lnTo>
                    <a:pt x="541222" y="24647"/>
                  </a:lnTo>
                  <a:lnTo>
                    <a:pt x="591420" y="42458"/>
                  </a:lnTo>
                  <a:lnTo>
                    <a:pt x="634767" y="64219"/>
                  </a:lnTo>
                  <a:lnTo>
                    <a:pt x="670248" y="89420"/>
                  </a:lnTo>
                  <a:lnTo>
                    <a:pt x="696848" y="117552"/>
                  </a:lnTo>
                  <a:lnTo>
                    <a:pt x="719347" y="180570"/>
                  </a:lnTo>
                  <a:lnTo>
                    <a:pt x="713553" y="213035"/>
                  </a:lnTo>
                  <a:lnTo>
                    <a:pt x="696848" y="243588"/>
                  </a:lnTo>
                  <a:lnTo>
                    <a:pt x="670248" y="271720"/>
                  </a:lnTo>
                  <a:lnTo>
                    <a:pt x="634767" y="296921"/>
                  </a:lnTo>
                  <a:lnTo>
                    <a:pt x="591420" y="318682"/>
                  </a:lnTo>
                  <a:lnTo>
                    <a:pt x="541222" y="336493"/>
                  </a:lnTo>
                  <a:lnTo>
                    <a:pt x="485188" y="349847"/>
                  </a:lnTo>
                  <a:lnTo>
                    <a:pt x="424333" y="358232"/>
                  </a:lnTo>
                  <a:lnTo>
                    <a:pt x="359673" y="361140"/>
                  </a:lnTo>
                  <a:lnTo>
                    <a:pt x="295034" y="358232"/>
                  </a:lnTo>
                  <a:lnTo>
                    <a:pt x="234191" y="349847"/>
                  </a:lnTo>
                  <a:lnTo>
                    <a:pt x="178161" y="336493"/>
                  </a:lnTo>
                  <a:lnTo>
                    <a:pt x="127961" y="318682"/>
                  </a:lnTo>
                  <a:lnTo>
                    <a:pt x="84607" y="296921"/>
                  </a:lnTo>
                  <a:lnTo>
                    <a:pt x="49117" y="271720"/>
                  </a:lnTo>
                  <a:lnTo>
                    <a:pt x="22507" y="243588"/>
                  </a:lnTo>
                  <a:lnTo>
                    <a:pt x="5796" y="213035"/>
                  </a:lnTo>
                  <a:lnTo>
                    <a:pt x="0" y="180570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84384" y="3435453"/>
            <a:ext cx="353695" cy="372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03400"/>
              </a:lnSpc>
              <a:spcBef>
                <a:spcPts val="90"/>
              </a:spcBef>
            </a:pPr>
            <a:r>
              <a:rPr sz="1100" spc="30" dirty="0">
                <a:latin typeface="Arial MT"/>
                <a:cs typeface="Arial MT"/>
              </a:rPr>
              <a:t>Car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30" dirty="0">
                <a:latin typeface="Arial MT"/>
                <a:cs typeface="Arial MT"/>
              </a:rPr>
              <a:t>Type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35199" y="3792770"/>
            <a:ext cx="1191895" cy="1035050"/>
            <a:chOff x="4035199" y="3792770"/>
            <a:chExt cx="1191895" cy="1035050"/>
          </a:xfrm>
        </p:grpSpPr>
        <p:sp>
          <p:nvSpPr>
            <p:cNvPr id="32" name="object 32"/>
            <p:cNvSpPr/>
            <p:nvPr/>
          </p:nvSpPr>
          <p:spPr>
            <a:xfrm>
              <a:off x="4256529" y="3794041"/>
              <a:ext cx="969644" cy="692785"/>
            </a:xfrm>
            <a:custGeom>
              <a:avLst/>
              <a:gdLst/>
              <a:ahLst/>
              <a:cxnLst/>
              <a:rect l="l" t="t" r="r" b="b"/>
              <a:pathLst>
                <a:path w="969645" h="692785">
                  <a:moveTo>
                    <a:pt x="937192" y="0"/>
                  </a:moveTo>
                  <a:lnTo>
                    <a:pt x="51454" y="604113"/>
                  </a:lnTo>
                  <a:lnTo>
                    <a:pt x="20499" y="560499"/>
                  </a:lnTo>
                  <a:lnTo>
                    <a:pt x="0" y="672612"/>
                  </a:lnTo>
                  <a:lnTo>
                    <a:pt x="114524" y="692663"/>
                  </a:lnTo>
                  <a:lnTo>
                    <a:pt x="83487" y="649048"/>
                  </a:lnTo>
                  <a:lnTo>
                    <a:pt x="969143" y="44935"/>
                  </a:lnTo>
                  <a:lnTo>
                    <a:pt x="9371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6529" y="3794040"/>
              <a:ext cx="969644" cy="692785"/>
            </a:xfrm>
            <a:custGeom>
              <a:avLst/>
              <a:gdLst/>
              <a:ahLst/>
              <a:cxnLst/>
              <a:rect l="l" t="t" r="r" b="b"/>
              <a:pathLst>
                <a:path w="969645" h="692785">
                  <a:moveTo>
                    <a:pt x="0" y="672612"/>
                  </a:moveTo>
                  <a:lnTo>
                    <a:pt x="114524" y="692663"/>
                  </a:lnTo>
                  <a:lnTo>
                    <a:pt x="83486" y="649048"/>
                  </a:lnTo>
                  <a:lnTo>
                    <a:pt x="969143" y="44934"/>
                  </a:lnTo>
                  <a:lnTo>
                    <a:pt x="937192" y="0"/>
                  </a:lnTo>
                  <a:lnTo>
                    <a:pt x="51453" y="604113"/>
                  </a:lnTo>
                  <a:lnTo>
                    <a:pt x="20498" y="560499"/>
                  </a:lnTo>
                  <a:lnTo>
                    <a:pt x="0" y="6726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5199" y="4466652"/>
              <a:ext cx="443230" cy="361315"/>
            </a:xfrm>
            <a:custGeom>
              <a:avLst/>
              <a:gdLst/>
              <a:ahLst/>
              <a:cxnLst/>
              <a:rect l="l" t="t" r="r" b="b"/>
              <a:pathLst>
                <a:path w="443229" h="361314">
                  <a:moveTo>
                    <a:pt x="442662" y="0"/>
                  </a:moveTo>
                  <a:lnTo>
                    <a:pt x="0" y="0"/>
                  </a:lnTo>
                  <a:lnTo>
                    <a:pt x="0" y="361174"/>
                  </a:lnTo>
                  <a:lnTo>
                    <a:pt x="442662" y="361174"/>
                  </a:lnTo>
                  <a:lnTo>
                    <a:pt x="442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35198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36039" y="3805561"/>
            <a:ext cx="501650" cy="1022350"/>
            <a:chOff x="4736039" y="3805561"/>
            <a:chExt cx="501650" cy="1022350"/>
          </a:xfrm>
        </p:grpSpPr>
        <p:sp>
          <p:nvSpPr>
            <p:cNvPr id="37" name="object 37"/>
            <p:cNvSpPr/>
            <p:nvPr/>
          </p:nvSpPr>
          <p:spPr>
            <a:xfrm>
              <a:off x="4909734" y="3806832"/>
              <a:ext cx="326390" cy="660400"/>
            </a:xfrm>
            <a:custGeom>
              <a:avLst/>
              <a:gdLst/>
              <a:ahLst/>
              <a:cxnLst/>
              <a:rect l="l" t="t" r="r" b="b"/>
              <a:pathLst>
                <a:path w="326389" h="660400">
                  <a:moveTo>
                    <a:pt x="273862" y="0"/>
                  </a:moveTo>
                  <a:lnTo>
                    <a:pt x="50706" y="574809"/>
                  </a:lnTo>
                  <a:lnTo>
                    <a:pt x="0" y="555931"/>
                  </a:lnTo>
                  <a:lnTo>
                    <a:pt x="47635" y="659820"/>
                  </a:lnTo>
                  <a:lnTo>
                    <a:pt x="153777" y="613142"/>
                  </a:lnTo>
                  <a:lnTo>
                    <a:pt x="102989" y="594262"/>
                  </a:lnTo>
                  <a:lnTo>
                    <a:pt x="326146" y="19436"/>
                  </a:lnTo>
                  <a:lnTo>
                    <a:pt x="2738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9734" y="3806831"/>
              <a:ext cx="326390" cy="660400"/>
            </a:xfrm>
            <a:custGeom>
              <a:avLst/>
              <a:gdLst/>
              <a:ahLst/>
              <a:cxnLst/>
              <a:rect l="l" t="t" r="r" b="b"/>
              <a:pathLst>
                <a:path w="326389" h="660400">
                  <a:moveTo>
                    <a:pt x="47635" y="659821"/>
                  </a:moveTo>
                  <a:lnTo>
                    <a:pt x="153778" y="613142"/>
                  </a:lnTo>
                  <a:lnTo>
                    <a:pt x="102989" y="594262"/>
                  </a:lnTo>
                  <a:lnTo>
                    <a:pt x="326146" y="19435"/>
                  </a:lnTo>
                  <a:lnTo>
                    <a:pt x="273863" y="0"/>
                  </a:lnTo>
                  <a:lnTo>
                    <a:pt x="50706" y="574810"/>
                  </a:lnTo>
                  <a:lnTo>
                    <a:pt x="0" y="555931"/>
                  </a:lnTo>
                  <a:lnTo>
                    <a:pt x="47635" y="6598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6039" y="4466652"/>
              <a:ext cx="443230" cy="361315"/>
            </a:xfrm>
            <a:custGeom>
              <a:avLst/>
              <a:gdLst/>
              <a:ahLst/>
              <a:cxnLst/>
              <a:rect l="l" t="t" r="r" b="b"/>
              <a:pathLst>
                <a:path w="443229" h="361314">
                  <a:moveTo>
                    <a:pt x="442662" y="0"/>
                  </a:moveTo>
                  <a:lnTo>
                    <a:pt x="0" y="0"/>
                  </a:lnTo>
                  <a:lnTo>
                    <a:pt x="0" y="361174"/>
                  </a:lnTo>
                  <a:lnTo>
                    <a:pt x="442662" y="361174"/>
                  </a:lnTo>
                  <a:lnTo>
                    <a:pt x="442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36039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3402" y="4466651"/>
            <a:ext cx="480059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77923" y="3454138"/>
            <a:ext cx="1416685" cy="1035685"/>
            <a:chOff x="4777923" y="3454138"/>
            <a:chExt cx="1416685" cy="1035685"/>
          </a:xfrm>
        </p:grpSpPr>
        <p:sp>
          <p:nvSpPr>
            <p:cNvPr id="43" name="object 43"/>
            <p:cNvSpPr/>
            <p:nvPr/>
          </p:nvSpPr>
          <p:spPr>
            <a:xfrm>
              <a:off x="5194054" y="3793874"/>
              <a:ext cx="999490" cy="694690"/>
            </a:xfrm>
            <a:custGeom>
              <a:avLst/>
              <a:gdLst/>
              <a:ahLst/>
              <a:cxnLst/>
              <a:rect l="l" t="t" r="r" b="b"/>
              <a:pathLst>
                <a:path w="999489" h="694689">
                  <a:moveTo>
                    <a:pt x="31286" y="0"/>
                  </a:moveTo>
                  <a:lnTo>
                    <a:pt x="0" y="45350"/>
                  </a:lnTo>
                  <a:lnTo>
                    <a:pt x="915282" y="650411"/>
                  </a:lnTo>
                  <a:lnTo>
                    <a:pt x="884909" y="694457"/>
                  </a:lnTo>
                  <a:lnTo>
                    <a:pt x="999101" y="672778"/>
                  </a:lnTo>
                  <a:lnTo>
                    <a:pt x="976943" y="560965"/>
                  </a:lnTo>
                  <a:lnTo>
                    <a:pt x="946570" y="605019"/>
                  </a:lnTo>
                  <a:lnTo>
                    <a:pt x="312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4054" y="3793874"/>
              <a:ext cx="999490" cy="694690"/>
            </a:xfrm>
            <a:custGeom>
              <a:avLst/>
              <a:gdLst/>
              <a:ahLst/>
              <a:cxnLst/>
              <a:rect l="l" t="t" r="r" b="b"/>
              <a:pathLst>
                <a:path w="999489" h="694689">
                  <a:moveTo>
                    <a:pt x="999102" y="672778"/>
                  </a:moveTo>
                  <a:lnTo>
                    <a:pt x="976944" y="560964"/>
                  </a:lnTo>
                  <a:lnTo>
                    <a:pt x="946570" y="605019"/>
                  </a:lnTo>
                  <a:lnTo>
                    <a:pt x="31286" y="0"/>
                  </a:lnTo>
                  <a:lnTo>
                    <a:pt x="0" y="45350"/>
                  </a:lnTo>
                  <a:lnTo>
                    <a:pt x="915283" y="650410"/>
                  </a:lnTo>
                  <a:lnTo>
                    <a:pt x="884909" y="694457"/>
                  </a:lnTo>
                  <a:lnTo>
                    <a:pt x="999102" y="6727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79192" y="3455409"/>
              <a:ext cx="861060" cy="361315"/>
            </a:xfrm>
            <a:custGeom>
              <a:avLst/>
              <a:gdLst/>
              <a:ahLst/>
              <a:cxnLst/>
              <a:rect l="l" t="t" r="r" b="b"/>
              <a:pathLst>
                <a:path w="861060" h="361314">
                  <a:moveTo>
                    <a:pt x="430546" y="0"/>
                  </a:moveTo>
                  <a:lnTo>
                    <a:pt x="366928" y="1957"/>
                  </a:lnTo>
                  <a:lnTo>
                    <a:pt x="306206" y="7642"/>
                  </a:lnTo>
                  <a:lnTo>
                    <a:pt x="249048" y="16778"/>
                  </a:lnTo>
                  <a:lnTo>
                    <a:pt x="196118" y="29083"/>
                  </a:lnTo>
                  <a:lnTo>
                    <a:pt x="148084" y="44281"/>
                  </a:lnTo>
                  <a:lnTo>
                    <a:pt x="105612" y="62091"/>
                  </a:lnTo>
                  <a:lnTo>
                    <a:pt x="69369" y="82235"/>
                  </a:lnTo>
                  <a:lnTo>
                    <a:pt x="18230" y="128408"/>
                  </a:lnTo>
                  <a:lnTo>
                    <a:pt x="0" y="180569"/>
                  </a:lnTo>
                  <a:lnTo>
                    <a:pt x="4668" y="207259"/>
                  </a:lnTo>
                  <a:lnTo>
                    <a:pt x="40019" y="256706"/>
                  </a:lnTo>
                  <a:lnTo>
                    <a:pt x="105612" y="299049"/>
                  </a:lnTo>
                  <a:lnTo>
                    <a:pt x="148084" y="316859"/>
                  </a:lnTo>
                  <a:lnTo>
                    <a:pt x="196118" y="332056"/>
                  </a:lnTo>
                  <a:lnTo>
                    <a:pt x="249048" y="344362"/>
                  </a:lnTo>
                  <a:lnTo>
                    <a:pt x="306206" y="353498"/>
                  </a:lnTo>
                  <a:lnTo>
                    <a:pt x="366928" y="359183"/>
                  </a:lnTo>
                  <a:lnTo>
                    <a:pt x="430546" y="361141"/>
                  </a:lnTo>
                  <a:lnTo>
                    <a:pt x="494143" y="359183"/>
                  </a:lnTo>
                  <a:lnTo>
                    <a:pt x="554848" y="353498"/>
                  </a:lnTo>
                  <a:lnTo>
                    <a:pt x="611993" y="344362"/>
                  </a:lnTo>
                  <a:lnTo>
                    <a:pt x="664911" y="332056"/>
                  </a:lnTo>
                  <a:lnTo>
                    <a:pt x="712937" y="316859"/>
                  </a:lnTo>
                  <a:lnTo>
                    <a:pt x="755404" y="299049"/>
                  </a:lnTo>
                  <a:lnTo>
                    <a:pt x="791644" y="278905"/>
                  </a:lnTo>
                  <a:lnTo>
                    <a:pt x="842779" y="232731"/>
                  </a:lnTo>
                  <a:lnTo>
                    <a:pt x="861009" y="180569"/>
                  </a:lnTo>
                  <a:lnTo>
                    <a:pt x="856340" y="153880"/>
                  </a:lnTo>
                  <a:lnTo>
                    <a:pt x="820991" y="104434"/>
                  </a:lnTo>
                  <a:lnTo>
                    <a:pt x="755404" y="62091"/>
                  </a:lnTo>
                  <a:lnTo>
                    <a:pt x="712937" y="44281"/>
                  </a:lnTo>
                  <a:lnTo>
                    <a:pt x="664911" y="29083"/>
                  </a:lnTo>
                  <a:lnTo>
                    <a:pt x="611993" y="16778"/>
                  </a:lnTo>
                  <a:lnTo>
                    <a:pt x="554848" y="7642"/>
                  </a:lnTo>
                  <a:lnTo>
                    <a:pt x="494143" y="1957"/>
                  </a:lnTo>
                  <a:lnTo>
                    <a:pt x="430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9193" y="3455408"/>
              <a:ext cx="861060" cy="361315"/>
            </a:xfrm>
            <a:custGeom>
              <a:avLst/>
              <a:gdLst/>
              <a:ahLst/>
              <a:cxnLst/>
              <a:rect l="l" t="t" r="r" b="b"/>
              <a:pathLst>
                <a:path w="861060" h="361314">
                  <a:moveTo>
                    <a:pt x="0" y="180570"/>
                  </a:moveTo>
                  <a:lnTo>
                    <a:pt x="18230" y="128409"/>
                  </a:lnTo>
                  <a:lnTo>
                    <a:pt x="69368" y="82235"/>
                  </a:lnTo>
                  <a:lnTo>
                    <a:pt x="105612" y="62091"/>
                  </a:lnTo>
                  <a:lnTo>
                    <a:pt x="148084" y="44281"/>
                  </a:lnTo>
                  <a:lnTo>
                    <a:pt x="196118" y="29084"/>
                  </a:lnTo>
                  <a:lnTo>
                    <a:pt x="249047" y="16778"/>
                  </a:lnTo>
                  <a:lnTo>
                    <a:pt x="306206" y="7642"/>
                  </a:lnTo>
                  <a:lnTo>
                    <a:pt x="366927" y="1957"/>
                  </a:lnTo>
                  <a:lnTo>
                    <a:pt x="430545" y="0"/>
                  </a:lnTo>
                  <a:lnTo>
                    <a:pt x="494143" y="1957"/>
                  </a:lnTo>
                  <a:lnTo>
                    <a:pt x="554848" y="7642"/>
                  </a:lnTo>
                  <a:lnTo>
                    <a:pt x="611993" y="16778"/>
                  </a:lnTo>
                  <a:lnTo>
                    <a:pt x="664911" y="29084"/>
                  </a:lnTo>
                  <a:lnTo>
                    <a:pt x="712937" y="44281"/>
                  </a:lnTo>
                  <a:lnTo>
                    <a:pt x="755403" y="62091"/>
                  </a:lnTo>
                  <a:lnTo>
                    <a:pt x="791643" y="82235"/>
                  </a:lnTo>
                  <a:lnTo>
                    <a:pt x="842778" y="128409"/>
                  </a:lnTo>
                  <a:lnTo>
                    <a:pt x="861008" y="180570"/>
                  </a:lnTo>
                  <a:lnTo>
                    <a:pt x="856340" y="207260"/>
                  </a:lnTo>
                  <a:lnTo>
                    <a:pt x="842778" y="232731"/>
                  </a:lnTo>
                  <a:lnTo>
                    <a:pt x="791643" y="278905"/>
                  </a:lnTo>
                  <a:lnTo>
                    <a:pt x="755403" y="299049"/>
                  </a:lnTo>
                  <a:lnTo>
                    <a:pt x="712937" y="316859"/>
                  </a:lnTo>
                  <a:lnTo>
                    <a:pt x="664911" y="332056"/>
                  </a:lnTo>
                  <a:lnTo>
                    <a:pt x="611993" y="344362"/>
                  </a:lnTo>
                  <a:lnTo>
                    <a:pt x="554848" y="353498"/>
                  </a:lnTo>
                  <a:lnTo>
                    <a:pt x="494143" y="359183"/>
                  </a:lnTo>
                  <a:lnTo>
                    <a:pt x="430545" y="361140"/>
                  </a:lnTo>
                  <a:lnTo>
                    <a:pt x="366927" y="359183"/>
                  </a:lnTo>
                  <a:lnTo>
                    <a:pt x="306206" y="353498"/>
                  </a:lnTo>
                  <a:lnTo>
                    <a:pt x="249047" y="344362"/>
                  </a:lnTo>
                  <a:lnTo>
                    <a:pt x="196118" y="332056"/>
                  </a:lnTo>
                  <a:lnTo>
                    <a:pt x="148084" y="316859"/>
                  </a:lnTo>
                  <a:lnTo>
                    <a:pt x="105612" y="299049"/>
                  </a:lnTo>
                  <a:lnTo>
                    <a:pt x="69368" y="278905"/>
                  </a:lnTo>
                  <a:lnTo>
                    <a:pt x="18230" y="232731"/>
                  </a:lnTo>
                  <a:lnTo>
                    <a:pt x="4668" y="207260"/>
                  </a:lnTo>
                  <a:lnTo>
                    <a:pt x="0" y="180570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7200" y="3435453"/>
            <a:ext cx="665480" cy="372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8445" marR="5080" indent="-246379">
              <a:lnSpc>
                <a:spcPct val="103400"/>
              </a:lnSpc>
              <a:spcBef>
                <a:spcPts val="90"/>
              </a:spcBef>
            </a:pPr>
            <a:r>
              <a:rPr sz="1100" spc="30" dirty="0">
                <a:latin typeface="Arial MT"/>
                <a:cs typeface="Arial MT"/>
              </a:rPr>
              <a:t>Customer  ID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48002" y="4463587"/>
            <a:ext cx="1898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 MT"/>
                <a:cs typeface="Arial MT"/>
              </a:rPr>
              <a:t>...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496" y="3957039"/>
            <a:ext cx="280035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5" dirty="0">
                <a:latin typeface="Arial MT"/>
                <a:cs typeface="Arial MT"/>
              </a:rPr>
              <a:t>Yes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9040" y="3954033"/>
            <a:ext cx="214629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5" dirty="0">
                <a:latin typeface="Arial MT"/>
                <a:cs typeface="Arial MT"/>
              </a:rPr>
              <a:t>No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4749" y="3838466"/>
            <a:ext cx="788035" cy="5340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30" dirty="0">
                <a:latin typeface="Arial MT"/>
                <a:cs typeface="Arial MT"/>
              </a:rPr>
              <a:t>Family</a:t>
            </a:r>
            <a:endParaRPr sz="1100">
              <a:latin typeface="Arial MT"/>
              <a:cs typeface="Arial MT"/>
            </a:endParaRPr>
          </a:p>
          <a:p>
            <a:pPr marL="348615">
              <a:lnSpc>
                <a:spcPct val="100000"/>
              </a:lnSpc>
              <a:spcBef>
                <a:spcPts val="680"/>
              </a:spcBef>
            </a:pPr>
            <a:r>
              <a:rPr sz="1100" spc="25" dirty="0">
                <a:latin typeface="Arial MT"/>
                <a:cs typeface="Arial MT"/>
              </a:rPr>
              <a:t>Sports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24971" y="3919422"/>
            <a:ext cx="46863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Arial MT"/>
                <a:cs typeface="Arial MT"/>
              </a:rPr>
              <a:t>Luxury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78765" y="3919422"/>
            <a:ext cx="205104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spc="20" dirty="0">
                <a:latin typeface="Arial MT"/>
                <a:cs typeface="Arial MT"/>
              </a:rPr>
              <a:t>c</a:t>
            </a:r>
            <a:r>
              <a:rPr sz="1125" spc="30" baseline="-29629" dirty="0">
                <a:latin typeface="Arial MT"/>
                <a:cs typeface="Arial MT"/>
              </a:rPr>
              <a:t>1</a:t>
            </a:r>
            <a:endParaRPr sz="1125" baseline="-29629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42519" y="3967530"/>
            <a:ext cx="259715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20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2478" y="4466652"/>
            <a:ext cx="461645" cy="361315"/>
          </a:xfrm>
          <a:custGeom>
            <a:avLst/>
            <a:gdLst/>
            <a:ahLst/>
            <a:cxnLst/>
            <a:rect l="l" t="t" r="r" b="b"/>
            <a:pathLst>
              <a:path w="461645" h="361314">
                <a:moveTo>
                  <a:pt x="461102" y="0"/>
                </a:moveTo>
                <a:lnTo>
                  <a:pt x="0" y="0"/>
                </a:lnTo>
                <a:lnTo>
                  <a:pt x="0" y="361174"/>
                </a:lnTo>
                <a:lnTo>
                  <a:pt x="461102" y="361174"/>
                </a:lnTo>
                <a:lnTo>
                  <a:pt x="461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252478" y="4466651"/>
            <a:ext cx="461645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7366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30722" y="4463587"/>
            <a:ext cx="1898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 MT"/>
                <a:cs typeface="Arial MT"/>
              </a:rPr>
              <a:t>...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182863" y="3805100"/>
            <a:ext cx="346075" cy="662940"/>
            <a:chOff x="5182863" y="3805100"/>
            <a:chExt cx="346075" cy="662940"/>
          </a:xfrm>
        </p:grpSpPr>
        <p:sp>
          <p:nvSpPr>
            <p:cNvPr id="59" name="object 59"/>
            <p:cNvSpPr/>
            <p:nvPr/>
          </p:nvSpPr>
          <p:spPr>
            <a:xfrm>
              <a:off x="5183846" y="3806084"/>
              <a:ext cx="344170" cy="661035"/>
            </a:xfrm>
            <a:custGeom>
              <a:avLst/>
              <a:gdLst/>
              <a:ahLst/>
              <a:cxnLst/>
              <a:rect l="l" t="t" r="r" b="b"/>
              <a:pathLst>
                <a:path w="344170" h="661035">
                  <a:moveTo>
                    <a:pt x="51701" y="0"/>
                  </a:moveTo>
                  <a:lnTo>
                    <a:pt x="0" y="20848"/>
                  </a:lnTo>
                  <a:lnTo>
                    <a:pt x="241995" y="596522"/>
                  </a:lnTo>
                  <a:lnTo>
                    <a:pt x="191870" y="616755"/>
                  </a:lnTo>
                  <a:lnTo>
                    <a:pt x="299175" y="660568"/>
                  </a:lnTo>
                  <a:lnTo>
                    <a:pt x="343988" y="555440"/>
                  </a:lnTo>
                  <a:lnTo>
                    <a:pt x="293780" y="575674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83846" y="3806084"/>
              <a:ext cx="344170" cy="661035"/>
            </a:xfrm>
            <a:custGeom>
              <a:avLst/>
              <a:gdLst/>
              <a:ahLst/>
              <a:cxnLst/>
              <a:rect l="l" t="t" r="r" b="b"/>
              <a:pathLst>
                <a:path w="344170" h="661035">
                  <a:moveTo>
                    <a:pt x="299174" y="660568"/>
                  </a:moveTo>
                  <a:lnTo>
                    <a:pt x="343988" y="555441"/>
                  </a:lnTo>
                  <a:lnTo>
                    <a:pt x="293780" y="575674"/>
                  </a:lnTo>
                  <a:lnTo>
                    <a:pt x="51702" y="0"/>
                  </a:lnTo>
                  <a:lnTo>
                    <a:pt x="0" y="20847"/>
                  </a:lnTo>
                  <a:lnTo>
                    <a:pt x="241995" y="596522"/>
                  </a:lnTo>
                  <a:lnTo>
                    <a:pt x="191870" y="616755"/>
                  </a:lnTo>
                  <a:lnTo>
                    <a:pt x="299174" y="6605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741173" y="4113498"/>
            <a:ext cx="65405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19100" algn="l"/>
              </a:tabLst>
            </a:pP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10	</a:t>
            </a: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11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2" name="object 62"/>
          <p:cNvSpPr txBox="1"/>
          <p:nvPr/>
        </p:nvSpPr>
        <p:spPr>
          <a:xfrm>
            <a:off x="1621789" y="2592323"/>
            <a:ext cx="29140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Before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Splitting: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10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records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class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0,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ts val="1645"/>
              </a:lnSpc>
            </a:pPr>
            <a:r>
              <a:rPr sz="1400" spc="-15" dirty="0">
                <a:latin typeface="Arial MT"/>
                <a:cs typeface="Arial MT"/>
              </a:rPr>
              <a:t>10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records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class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98576" y="5136676"/>
            <a:ext cx="251777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475"/>
              </a:lnSpc>
            </a:pPr>
            <a:r>
              <a:rPr sz="1400" spc="-2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condition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best?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3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64789"/>
            <a:ext cx="3247390" cy="162813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Decision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tree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classifier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pu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ni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5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547364"/>
            <a:ext cx="351282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24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nb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8: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mbe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33" y="3739387"/>
            <a:ext cx="327596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250" dirty="0">
                <a:solidFill>
                  <a:srgbClr val="4E67C8"/>
                </a:solidFill>
                <a:latin typeface="Trebuchet MS"/>
                <a:cs typeface="Trebuchet MS"/>
              </a:rPr>
              <a:t>DEC</a:t>
            </a:r>
            <a:r>
              <a:rPr sz="3600" spc="-95" dirty="0">
                <a:solidFill>
                  <a:srgbClr val="4E67C8"/>
                </a:solidFill>
                <a:latin typeface="Trebuchet MS"/>
                <a:cs typeface="Trebuchet MS"/>
              </a:rPr>
              <a:t>IS</a:t>
            </a:r>
            <a:r>
              <a:rPr sz="3600" spc="125" dirty="0">
                <a:solidFill>
                  <a:srgbClr val="4E67C8"/>
                </a:solidFill>
                <a:latin typeface="Trebuchet MS"/>
                <a:cs typeface="Trebuchet MS"/>
              </a:rPr>
              <a:t>I</a:t>
            </a:r>
            <a:r>
              <a:rPr sz="3600" spc="300" dirty="0">
                <a:solidFill>
                  <a:srgbClr val="4E67C8"/>
                </a:solidFill>
                <a:latin typeface="Trebuchet MS"/>
                <a:cs typeface="Trebuchet MS"/>
              </a:rPr>
              <a:t>O</a:t>
            </a:r>
            <a:r>
              <a:rPr sz="3600" spc="509" dirty="0">
                <a:solidFill>
                  <a:srgbClr val="4E67C8"/>
                </a:solidFill>
                <a:latin typeface="Trebuchet MS"/>
                <a:cs typeface="Trebuchet MS"/>
              </a:rPr>
              <a:t>N</a:t>
            </a:r>
            <a:r>
              <a:rPr sz="3600" spc="-53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75" dirty="0">
                <a:solidFill>
                  <a:srgbClr val="4E67C8"/>
                </a:solidFill>
                <a:latin typeface="Trebuchet MS"/>
                <a:cs typeface="Trebuchet MS"/>
              </a:rPr>
              <a:t>R</a:t>
            </a:r>
            <a:r>
              <a:rPr sz="3600" spc="-130" dirty="0">
                <a:solidFill>
                  <a:srgbClr val="4E67C8"/>
                </a:solidFill>
                <a:latin typeface="Trebuchet MS"/>
                <a:cs typeface="Trebuchet MS"/>
              </a:rPr>
              <a:t>EE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5ECCF3"/>
                </a:solidFill>
                <a:latin typeface="Arial MT"/>
                <a:cs typeface="Arial MT"/>
              </a:rPr>
              <a:t>C</a:t>
            </a:r>
            <a:r>
              <a:rPr sz="1800" spc="-114" dirty="0">
                <a:solidFill>
                  <a:srgbClr val="5ECCF3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5ECCF3"/>
                </a:solidFill>
                <a:latin typeface="Arial MT"/>
                <a:cs typeface="Arial MT"/>
              </a:rPr>
              <a:t>A</a:t>
            </a:r>
            <a:r>
              <a:rPr sz="1800" spc="-380" dirty="0">
                <a:solidFill>
                  <a:srgbClr val="5ECCF3"/>
                </a:solidFill>
                <a:latin typeface="Arial MT"/>
                <a:cs typeface="Arial MT"/>
              </a:rPr>
              <a:t>SS</a:t>
            </a:r>
            <a:r>
              <a:rPr sz="1800" spc="-100" dirty="0">
                <a:solidFill>
                  <a:srgbClr val="5ECCF3"/>
                </a:solidFill>
                <a:latin typeface="Arial MT"/>
                <a:cs typeface="Arial MT"/>
              </a:rPr>
              <a:t>I</a:t>
            </a:r>
            <a:r>
              <a:rPr sz="1800" spc="-204" dirty="0">
                <a:solidFill>
                  <a:srgbClr val="5ECCF3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5ECCF3"/>
                </a:solidFill>
                <a:latin typeface="Arial MT"/>
                <a:cs typeface="Arial MT"/>
              </a:rPr>
              <a:t>I</a:t>
            </a:r>
            <a:r>
              <a:rPr sz="1800" spc="-10" dirty="0">
                <a:solidFill>
                  <a:srgbClr val="5ECCF3"/>
                </a:solidFill>
                <a:latin typeface="Arial MT"/>
                <a:cs typeface="Arial MT"/>
              </a:rPr>
              <a:t>C</a:t>
            </a:r>
            <a:r>
              <a:rPr sz="1800" spc="-185" dirty="0">
                <a:solidFill>
                  <a:srgbClr val="5ECCF3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ECCF3"/>
                </a:solidFill>
                <a:latin typeface="Arial MT"/>
                <a:cs typeface="Arial MT"/>
              </a:rPr>
              <a:t>T</a:t>
            </a:r>
            <a:r>
              <a:rPr sz="1800" spc="5" dirty="0">
                <a:solidFill>
                  <a:srgbClr val="5ECCF3"/>
                </a:solidFill>
                <a:latin typeface="Arial MT"/>
                <a:cs typeface="Arial MT"/>
              </a:rPr>
              <a:t>I</a:t>
            </a:r>
            <a:r>
              <a:rPr sz="1800" spc="25" dirty="0">
                <a:solidFill>
                  <a:srgbClr val="5ECCF3"/>
                </a:solidFill>
                <a:latin typeface="Arial MT"/>
                <a:cs typeface="Arial MT"/>
              </a:rPr>
              <a:t>O</a:t>
            </a:r>
            <a:r>
              <a:rPr sz="1800" spc="105" dirty="0">
                <a:solidFill>
                  <a:srgbClr val="5ECCF3"/>
                </a:solidFill>
                <a:latin typeface="Arial MT"/>
                <a:cs typeface="Arial MT"/>
              </a:rPr>
              <a:t>N</a:t>
            </a:r>
            <a:r>
              <a:rPr sz="1800" spc="-235" dirty="0">
                <a:solidFill>
                  <a:srgbClr val="5ECCF3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ECCF3"/>
                </a:solidFill>
                <a:latin typeface="Arial MT"/>
                <a:cs typeface="Arial MT"/>
              </a:rPr>
              <a:t>T</a:t>
            </a:r>
            <a:r>
              <a:rPr sz="1800" spc="-165" dirty="0">
                <a:solidFill>
                  <a:srgbClr val="5ECCF3"/>
                </a:solidFill>
                <a:latin typeface="Arial MT"/>
                <a:cs typeface="Arial MT"/>
              </a:rPr>
              <a:t>EC</a:t>
            </a:r>
            <a:r>
              <a:rPr sz="1800" spc="10" dirty="0">
                <a:solidFill>
                  <a:srgbClr val="5ECCF3"/>
                </a:solidFill>
                <a:latin typeface="Arial MT"/>
                <a:cs typeface="Arial MT"/>
              </a:rPr>
              <a:t>H</a:t>
            </a:r>
            <a:r>
              <a:rPr sz="1800" spc="95" dirty="0">
                <a:solidFill>
                  <a:srgbClr val="5ECCF3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5ECCF3"/>
                </a:solidFill>
                <a:latin typeface="Arial MT"/>
                <a:cs typeface="Arial MT"/>
              </a:rPr>
              <a:t>I</a:t>
            </a:r>
            <a:r>
              <a:rPr sz="1800" spc="25" dirty="0">
                <a:solidFill>
                  <a:srgbClr val="5ECCF3"/>
                </a:solidFill>
                <a:latin typeface="Arial MT"/>
                <a:cs typeface="Arial MT"/>
              </a:rPr>
              <a:t>Q</a:t>
            </a:r>
            <a:r>
              <a:rPr sz="1800" spc="-30" dirty="0">
                <a:solidFill>
                  <a:srgbClr val="5ECCF3"/>
                </a:solidFill>
                <a:latin typeface="Arial MT"/>
                <a:cs typeface="Arial MT"/>
              </a:rPr>
              <a:t>U</a:t>
            </a:r>
            <a:r>
              <a:rPr sz="1800" spc="-305" dirty="0">
                <a:solidFill>
                  <a:srgbClr val="5ECCF3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20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721" y="2626867"/>
            <a:ext cx="353758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8135" marR="5080" indent="-306070">
              <a:lnSpc>
                <a:spcPct val="100400"/>
              </a:lnSpc>
              <a:spcBef>
                <a:spcPts val="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ll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i="1" spc="-17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800" i="1" spc="-17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800" i="1" spc="-145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800" i="1" spc="-220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i="1" spc="-9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i="1" spc="-220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i="1" spc="-150" dirty="0">
                <a:solidFill>
                  <a:srgbClr val="0070C0"/>
                </a:solidFill>
                <a:latin typeface="Trebuchet MS"/>
                <a:cs typeface="Trebuchet MS"/>
              </a:rPr>
              <a:t>on</a:t>
            </a:r>
            <a:r>
              <a:rPr sz="1800" i="1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0070C0"/>
                </a:solidFill>
                <a:latin typeface="Trebuchet MS"/>
                <a:cs typeface="Trebuchet MS"/>
              </a:rPr>
              <a:t>nod</a:t>
            </a:r>
            <a:r>
              <a:rPr sz="1800" i="1" spc="-16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800" i="1" spc="-9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 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nne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i="1" spc="-195" dirty="0">
                <a:solidFill>
                  <a:srgbClr val="4E67C8"/>
                </a:solidFill>
                <a:latin typeface="Trebuchet MS"/>
                <a:cs typeface="Trebuchet MS"/>
              </a:rPr>
              <a:t>b</a:t>
            </a:r>
            <a:r>
              <a:rPr sz="1800" i="1" spc="-190" dirty="0">
                <a:solidFill>
                  <a:srgbClr val="4E67C8"/>
                </a:solidFill>
                <a:latin typeface="Trebuchet MS"/>
                <a:cs typeface="Trebuchet MS"/>
              </a:rPr>
              <a:t>r</a:t>
            </a:r>
            <a:r>
              <a:rPr sz="1800" i="1" spc="-130" dirty="0">
                <a:solidFill>
                  <a:srgbClr val="4E67C8"/>
                </a:solidFill>
                <a:latin typeface="Trebuchet MS"/>
                <a:cs typeface="Trebuchet MS"/>
              </a:rPr>
              <a:t>an</a:t>
            </a:r>
            <a:r>
              <a:rPr sz="1800" i="1" spc="-85" dirty="0">
                <a:solidFill>
                  <a:srgbClr val="4E67C8"/>
                </a:solidFill>
                <a:latin typeface="Trebuchet MS"/>
                <a:cs typeface="Trebuchet MS"/>
              </a:rPr>
              <a:t>c</a:t>
            </a:r>
            <a:r>
              <a:rPr sz="1800" i="1" spc="-170" dirty="0">
                <a:solidFill>
                  <a:srgbClr val="4E67C8"/>
                </a:solidFill>
                <a:latin typeface="Trebuchet MS"/>
                <a:cs typeface="Trebuchet MS"/>
              </a:rPr>
              <a:t>h</a:t>
            </a:r>
            <a:r>
              <a:rPr sz="1800" i="1" spc="-175" dirty="0">
                <a:solidFill>
                  <a:srgbClr val="4E67C8"/>
                </a:solidFill>
                <a:latin typeface="Trebuchet MS"/>
                <a:cs typeface="Trebuchet MS"/>
              </a:rPr>
              <a:t>e</a:t>
            </a:r>
            <a:r>
              <a:rPr sz="1800" i="1" spc="-95" dirty="0">
                <a:solidFill>
                  <a:srgbClr val="4E67C8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xt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ng 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ro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i="1" spc="-195" dirty="0">
                <a:solidFill>
                  <a:srgbClr val="00B050"/>
                </a:solidFill>
                <a:latin typeface="Trebuchet MS"/>
                <a:cs typeface="Trebuchet MS"/>
              </a:rPr>
              <a:t>r</a:t>
            </a:r>
            <a:r>
              <a:rPr sz="1800" i="1" spc="-190" dirty="0">
                <a:solidFill>
                  <a:srgbClr val="00B050"/>
                </a:solidFill>
                <a:latin typeface="Trebuchet MS"/>
                <a:cs typeface="Trebuchet MS"/>
              </a:rPr>
              <a:t>o</a:t>
            </a:r>
            <a:r>
              <a:rPr sz="1800" i="1" spc="-155" dirty="0">
                <a:solidFill>
                  <a:srgbClr val="00B050"/>
                </a:solidFill>
                <a:latin typeface="Trebuchet MS"/>
                <a:cs typeface="Trebuchet MS"/>
              </a:rPr>
              <a:t>o</a:t>
            </a:r>
            <a:r>
              <a:rPr sz="1800" i="1" spc="-254" dirty="0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r>
              <a:rPr sz="1800" i="1" spc="-5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1800" i="1" spc="-155" dirty="0">
                <a:solidFill>
                  <a:srgbClr val="00B050"/>
                </a:solidFill>
                <a:latin typeface="Trebuchet MS"/>
                <a:cs typeface="Trebuchet MS"/>
              </a:rPr>
              <a:t>od</a:t>
            </a:r>
            <a:r>
              <a:rPr sz="1800" i="1" spc="-180" dirty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unt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l 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i="1" spc="-170" dirty="0">
                <a:solidFill>
                  <a:srgbClr val="FF0000"/>
                </a:solidFill>
                <a:latin typeface="Trebuchet MS"/>
                <a:cs typeface="Trebuchet MS"/>
              </a:rPr>
              <a:t>le</a:t>
            </a:r>
            <a:r>
              <a:rPr sz="1800" i="1" spc="-19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i="1" spc="-23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00" i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800" i="1" spc="-155" dirty="0">
                <a:solidFill>
                  <a:srgbClr val="FF0000"/>
                </a:solidFill>
                <a:latin typeface="Trebuchet MS"/>
                <a:cs typeface="Trebuchet MS"/>
              </a:rPr>
              <a:t>od</a:t>
            </a:r>
            <a:r>
              <a:rPr sz="1800" i="1" spc="-140" dirty="0">
                <a:solidFill>
                  <a:srgbClr val="FF0000"/>
                </a:solidFill>
                <a:latin typeface="Trebuchet MS"/>
                <a:cs typeface="Trebuchet MS"/>
              </a:rPr>
              <a:t>es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3879" y="2543730"/>
            <a:ext cx="4164256" cy="269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361" y="3935674"/>
            <a:ext cx="3907154" cy="831215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122555">
              <a:lnSpc>
                <a:spcPct val="101299"/>
              </a:lnSpc>
              <a:spcBef>
                <a:spcPts val="240"/>
              </a:spcBef>
            </a:pPr>
            <a:r>
              <a:rPr sz="1600" spc="-110" dirty="0">
                <a:latin typeface="Verdana"/>
                <a:cs typeface="Verdana"/>
              </a:rPr>
              <a:t>L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165" dirty="0">
                <a:latin typeface="Verdana"/>
                <a:cs typeface="Verdana"/>
              </a:rPr>
              <a:t>f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no</a:t>
            </a:r>
            <a:r>
              <a:rPr sz="1600" spc="-190" dirty="0">
                <a:latin typeface="Verdana"/>
                <a:cs typeface="Verdana"/>
              </a:rPr>
              <a:t>d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80" dirty="0">
                <a:latin typeface="Verdana"/>
                <a:cs typeface="Verdana"/>
              </a:rPr>
              <a:t>r</a:t>
            </a:r>
            <a:r>
              <a:rPr sz="1600" spc="-19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315" dirty="0">
                <a:latin typeface="Verdana"/>
                <a:cs typeface="Verdana"/>
              </a:rPr>
              <a:t>g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c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v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200" dirty="0">
                <a:latin typeface="Verdana"/>
                <a:cs typeface="Verdana"/>
              </a:rPr>
              <a:t>b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165" dirty="0">
                <a:latin typeface="Verdana"/>
                <a:cs typeface="Verdana"/>
              </a:rPr>
              <a:t>e</a:t>
            </a:r>
            <a:r>
              <a:rPr sz="1600" spc="-235" dirty="0">
                <a:latin typeface="Verdana"/>
                <a:cs typeface="Verdana"/>
              </a:rPr>
              <a:t>,</a:t>
            </a:r>
            <a:r>
              <a:rPr sz="1600" spc="-27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c</a:t>
            </a:r>
            <a:r>
              <a:rPr sz="1600" spc="-80" dirty="0">
                <a:latin typeface="Verdana"/>
                <a:cs typeface="Verdana"/>
              </a:rPr>
              <a:t>r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90" dirty="0">
                <a:latin typeface="Verdana"/>
                <a:cs typeface="Verdana"/>
              </a:rPr>
              <a:t>d</a:t>
            </a:r>
            <a:r>
              <a:rPr sz="1600" spc="-95" dirty="0">
                <a:latin typeface="Verdana"/>
                <a:cs typeface="Verdana"/>
              </a:rPr>
              <a:t>it  </a:t>
            </a:r>
            <a:r>
              <a:rPr sz="1600" spc="-160" dirty="0">
                <a:latin typeface="Verdana"/>
                <a:cs typeface="Verdana"/>
              </a:rPr>
              <a:t>risk, </a:t>
            </a:r>
            <a:r>
              <a:rPr sz="1600" spc="-145" dirty="0">
                <a:latin typeface="Verdana"/>
                <a:cs typeface="Verdana"/>
              </a:rPr>
              <a:t>with </a:t>
            </a:r>
            <a:r>
              <a:rPr sz="1600" spc="-130" dirty="0">
                <a:latin typeface="Verdana"/>
                <a:cs typeface="Verdana"/>
              </a:rPr>
              <a:t>two </a:t>
            </a:r>
            <a:r>
              <a:rPr sz="1600" spc="-165" dirty="0">
                <a:latin typeface="Verdana"/>
                <a:cs typeface="Verdana"/>
              </a:rPr>
              <a:t>possible </a:t>
            </a:r>
            <a:r>
              <a:rPr sz="1600" spc="-235" dirty="0">
                <a:latin typeface="Verdana"/>
                <a:cs typeface="Verdana"/>
              </a:rPr>
              <a:t>values: </a:t>
            </a:r>
            <a:r>
              <a:rPr sz="1600" i="1" spc="-145" dirty="0">
                <a:latin typeface="Trebuchet MS"/>
                <a:cs typeface="Trebuchet MS"/>
              </a:rPr>
              <a:t>good</a:t>
            </a:r>
            <a:r>
              <a:rPr sz="1600" i="1" spc="190" dirty="0">
                <a:latin typeface="Trebuchet MS"/>
                <a:cs typeface="Trebuchet MS"/>
              </a:rPr>
              <a:t> </a:t>
            </a:r>
            <a:r>
              <a:rPr sz="1600" i="1" spc="-125" dirty="0">
                <a:latin typeface="Trebuchet MS"/>
                <a:cs typeface="Trebuchet MS"/>
              </a:rPr>
              <a:t>risk </a:t>
            </a:r>
            <a:r>
              <a:rPr sz="1600" spc="-65" dirty="0">
                <a:latin typeface="Verdana"/>
                <a:cs typeface="Verdana"/>
              </a:rPr>
              <a:t>or 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i="1" spc="-130" dirty="0">
                <a:latin typeface="Trebuchet MS"/>
                <a:cs typeface="Trebuchet MS"/>
              </a:rPr>
              <a:t>bad</a:t>
            </a:r>
            <a:r>
              <a:rPr sz="1600" i="1" spc="-35" dirty="0">
                <a:latin typeface="Trebuchet MS"/>
                <a:cs typeface="Trebuchet MS"/>
              </a:rPr>
              <a:t> </a:t>
            </a:r>
            <a:r>
              <a:rPr sz="1600" i="1" spc="-140" dirty="0">
                <a:latin typeface="Trebuchet MS"/>
                <a:cs typeface="Trebuchet MS"/>
              </a:rPr>
              <a:t>r</a:t>
            </a:r>
            <a:r>
              <a:rPr sz="1600" i="1" spc="-145" dirty="0">
                <a:latin typeface="Trebuchet MS"/>
                <a:cs typeface="Trebuchet MS"/>
              </a:rPr>
              <a:t>is</a:t>
            </a:r>
            <a:r>
              <a:rPr sz="1600" i="1" spc="-75" dirty="0">
                <a:latin typeface="Trebuchet MS"/>
                <a:cs typeface="Trebuchet MS"/>
              </a:rPr>
              <a:t>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756361" y="4938322"/>
            <a:ext cx="3907154" cy="83121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24765" rIns="0" bIns="0" rtlCol="0">
            <a:spAutoFit/>
          </a:bodyPr>
          <a:lstStyle/>
          <a:p>
            <a:pPr marL="91440" marR="94615">
              <a:lnSpc>
                <a:spcPct val="103699"/>
              </a:lnSpc>
              <a:spcBef>
                <a:spcPts val="195"/>
              </a:spcBef>
            </a:pPr>
            <a:r>
              <a:rPr sz="1600" spc="-155" dirty="0">
                <a:latin typeface="Verdana"/>
                <a:cs typeface="Verdana"/>
              </a:rPr>
              <a:t>P</a:t>
            </a:r>
            <a:r>
              <a:rPr sz="1600" spc="-80" dirty="0">
                <a:latin typeface="Verdana"/>
                <a:cs typeface="Verdana"/>
              </a:rPr>
              <a:t>r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90" dirty="0">
                <a:latin typeface="Verdana"/>
                <a:cs typeface="Verdana"/>
              </a:rPr>
              <a:t>d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140" dirty="0">
                <a:latin typeface="Verdana"/>
                <a:cs typeface="Verdana"/>
              </a:rPr>
              <a:t>c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o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v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200" dirty="0">
                <a:latin typeface="Verdana"/>
                <a:cs typeface="Verdana"/>
              </a:rPr>
              <a:t>b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a</a:t>
            </a:r>
            <a:r>
              <a:rPr sz="1600" spc="-170" dirty="0">
                <a:latin typeface="Verdana"/>
                <a:cs typeface="Verdana"/>
              </a:rPr>
              <a:t>r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380" dirty="0">
                <a:latin typeface="Verdana"/>
                <a:cs typeface="Verdana"/>
              </a:rPr>
              <a:t>:</a:t>
            </a:r>
            <a:r>
              <a:rPr sz="1600" spc="-275" dirty="0">
                <a:latin typeface="Verdana"/>
                <a:cs typeface="Verdana"/>
              </a:rPr>
              <a:t> </a:t>
            </a:r>
            <a:r>
              <a:rPr sz="1600" spc="-365" dirty="0">
                <a:latin typeface="Verdana"/>
                <a:cs typeface="Verdana"/>
              </a:rPr>
              <a:t>S</a:t>
            </a:r>
            <a:r>
              <a:rPr sz="1600" spc="-335" dirty="0">
                <a:latin typeface="Verdana"/>
                <a:cs typeface="Verdana"/>
              </a:rPr>
              <a:t>a</a:t>
            </a:r>
            <a:r>
              <a:rPr sz="1600" spc="-254" dirty="0">
                <a:latin typeface="Verdana"/>
                <a:cs typeface="Verdana"/>
              </a:rPr>
              <a:t>v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265" dirty="0">
                <a:latin typeface="Verdana"/>
                <a:cs typeface="Verdana"/>
              </a:rPr>
              <a:t>ng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(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o</a:t>
            </a:r>
            <a:r>
              <a:rPr sz="1600" spc="-260" dirty="0">
                <a:latin typeface="Verdana"/>
                <a:cs typeface="Verdana"/>
              </a:rPr>
              <a:t>w</a:t>
            </a:r>
            <a:r>
              <a:rPr sz="1600" spc="-235" dirty="0">
                <a:latin typeface="Verdana"/>
                <a:cs typeface="Verdana"/>
              </a:rPr>
              <a:t>,</a:t>
            </a:r>
            <a:r>
              <a:rPr sz="1600" spc="-275" dirty="0">
                <a:latin typeface="Verdana"/>
                <a:cs typeface="Verdana"/>
              </a:rPr>
              <a:t> </a:t>
            </a:r>
            <a:r>
              <a:rPr sz="1600" spc="-325" dirty="0">
                <a:latin typeface="Verdana"/>
                <a:cs typeface="Verdana"/>
              </a:rPr>
              <a:t>m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90" dirty="0">
                <a:latin typeface="Verdana"/>
                <a:cs typeface="Verdana"/>
              </a:rPr>
              <a:t>d</a:t>
            </a:r>
            <a:r>
              <a:rPr sz="1600" spc="-95" dirty="0">
                <a:latin typeface="Verdana"/>
                <a:cs typeface="Verdana"/>
              </a:rPr>
              <a:t>i</a:t>
            </a:r>
            <a:r>
              <a:rPr sz="1600" spc="-270" dirty="0">
                <a:latin typeface="Verdana"/>
                <a:cs typeface="Verdana"/>
              </a:rPr>
              <a:t>um</a:t>
            </a:r>
            <a:r>
              <a:rPr sz="1600" spc="-229" dirty="0">
                <a:latin typeface="Verdana"/>
                <a:cs typeface="Verdana"/>
              </a:rPr>
              <a:t>,  </a:t>
            </a:r>
            <a:r>
              <a:rPr sz="1600" spc="-210" dirty="0">
                <a:latin typeface="Verdana"/>
                <a:cs typeface="Verdana"/>
              </a:rPr>
              <a:t>h</a:t>
            </a:r>
            <a:r>
              <a:rPr sz="1600" spc="-100" dirty="0">
                <a:latin typeface="Verdana"/>
                <a:cs typeface="Verdana"/>
              </a:rPr>
              <a:t>i</a:t>
            </a:r>
            <a:r>
              <a:rPr sz="1600" spc="-315" dirty="0">
                <a:latin typeface="Verdana"/>
                <a:cs typeface="Verdana"/>
              </a:rPr>
              <a:t>g</a:t>
            </a:r>
            <a:r>
              <a:rPr sz="1600" spc="-250" dirty="0">
                <a:latin typeface="Verdana"/>
                <a:cs typeface="Verdana"/>
              </a:rPr>
              <a:t>h</a:t>
            </a:r>
            <a:r>
              <a:rPr sz="1600" spc="-185" dirty="0">
                <a:latin typeface="Verdana"/>
                <a:cs typeface="Verdana"/>
              </a:rPr>
              <a:t>)</a:t>
            </a:r>
            <a:r>
              <a:rPr sz="1600" spc="-365" dirty="0">
                <a:latin typeface="Verdana"/>
                <a:cs typeface="Verdana"/>
              </a:rPr>
              <a:t>;</a:t>
            </a:r>
            <a:r>
              <a:rPr sz="1600" spc="-44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</a:t>
            </a:r>
            <a:r>
              <a:rPr sz="1600" spc="-225" dirty="0">
                <a:latin typeface="Verdana"/>
                <a:cs typeface="Verdana"/>
              </a:rPr>
              <a:t>ss</a:t>
            </a:r>
            <a:r>
              <a:rPr sz="1600" spc="-195" dirty="0">
                <a:latin typeface="Verdana"/>
                <a:cs typeface="Verdana"/>
              </a:rPr>
              <a:t>e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(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o</a:t>
            </a:r>
            <a:r>
              <a:rPr sz="1600" spc="-260" dirty="0">
                <a:latin typeface="Verdana"/>
                <a:cs typeface="Verdana"/>
              </a:rPr>
              <a:t>w</a:t>
            </a:r>
            <a:r>
              <a:rPr sz="1600" spc="-235" dirty="0">
                <a:latin typeface="Verdana"/>
                <a:cs typeface="Verdana"/>
              </a:rPr>
              <a:t>,</a:t>
            </a:r>
            <a:r>
              <a:rPr sz="1600" spc="-275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no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l</a:t>
            </a:r>
            <a:r>
              <a:rPr sz="1600" spc="-105" dirty="0">
                <a:latin typeface="Verdana"/>
                <a:cs typeface="Verdana"/>
              </a:rPr>
              <a:t>o</a:t>
            </a:r>
            <a:r>
              <a:rPr sz="1600" spc="-165" dirty="0">
                <a:latin typeface="Verdana"/>
                <a:cs typeface="Verdana"/>
              </a:rPr>
              <a:t>w</a:t>
            </a:r>
            <a:r>
              <a:rPr sz="1600" spc="-215" dirty="0">
                <a:latin typeface="Verdana"/>
                <a:cs typeface="Verdana"/>
              </a:rPr>
              <a:t>)</a:t>
            </a:r>
            <a:r>
              <a:rPr sz="1600" spc="-365" dirty="0">
                <a:latin typeface="Verdana"/>
                <a:cs typeface="Verdana"/>
              </a:rPr>
              <a:t>;</a:t>
            </a:r>
            <a:r>
              <a:rPr sz="1600" spc="-280" dirty="0">
                <a:latin typeface="Verdana"/>
                <a:cs typeface="Verdana"/>
              </a:rPr>
              <a:t> </a:t>
            </a:r>
            <a:r>
              <a:rPr sz="1600" spc="-210" dirty="0">
                <a:latin typeface="Verdana"/>
                <a:cs typeface="Verdana"/>
              </a:rPr>
              <a:t>Inc</a:t>
            </a:r>
            <a:r>
              <a:rPr sz="1600" spc="-90" dirty="0">
                <a:latin typeface="Verdana"/>
                <a:cs typeface="Verdana"/>
              </a:rPr>
              <a:t>o</a:t>
            </a:r>
            <a:r>
              <a:rPr sz="1600" spc="-325" dirty="0">
                <a:latin typeface="Verdana"/>
                <a:cs typeface="Verdana"/>
              </a:rPr>
              <a:t>m</a:t>
            </a:r>
            <a:r>
              <a:rPr sz="1600" spc="-19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(</a:t>
            </a:r>
            <a:r>
              <a:rPr sz="1600" spc="-375" dirty="0">
                <a:latin typeface="Verdana"/>
                <a:cs typeface="Verdana"/>
              </a:rPr>
              <a:t>&lt;=</a:t>
            </a:r>
            <a:r>
              <a:rPr sz="1600" spc="-165" dirty="0">
                <a:latin typeface="Verdana"/>
                <a:cs typeface="Verdana"/>
              </a:rPr>
              <a:t>30K</a:t>
            </a:r>
            <a:r>
              <a:rPr sz="1600" spc="-235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91440">
              <a:lnSpc>
                <a:spcPts val="1895"/>
              </a:lnSpc>
            </a:pPr>
            <a:r>
              <a:rPr sz="1600" spc="-220" dirty="0">
                <a:latin typeface="Verdana"/>
                <a:cs typeface="Verdana"/>
              </a:rPr>
              <a:t>&gt;30K)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20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5444" y="2565336"/>
          <a:ext cx="2687952" cy="278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8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2865" indent="1270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1000" b="1" spc="-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93345" indent="-1079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63500" indent="635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0005" indent="-698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5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125K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3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3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70K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95K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5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5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85K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58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75K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5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90K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45507" y="5355034"/>
            <a:ext cx="2692400" cy="5080"/>
            <a:chOff x="545507" y="5355034"/>
            <a:chExt cx="2692400" cy="5080"/>
          </a:xfrm>
        </p:grpSpPr>
        <p:sp>
          <p:nvSpPr>
            <p:cNvPr id="5" name="object 5"/>
            <p:cNvSpPr/>
            <p:nvPr/>
          </p:nvSpPr>
          <p:spPr>
            <a:xfrm>
              <a:off x="545503" y="535510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79">
                  <a:moveTo>
                    <a:pt x="287807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287807" y="4546"/>
                  </a:lnTo>
                  <a:lnTo>
                    <a:pt x="28780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430" y="5355476"/>
              <a:ext cx="282575" cy="0"/>
            </a:xfrm>
            <a:custGeom>
              <a:avLst/>
              <a:gdLst/>
              <a:ahLst/>
              <a:cxnLst/>
              <a:rect l="l" t="t" r="r" b="b"/>
              <a:pathLst>
                <a:path w="282575">
                  <a:moveTo>
                    <a:pt x="0" y="0"/>
                  </a:moveTo>
                  <a:lnTo>
                    <a:pt x="28251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3310" y="5355107"/>
              <a:ext cx="534670" cy="5080"/>
            </a:xfrm>
            <a:custGeom>
              <a:avLst/>
              <a:gdLst/>
              <a:ahLst/>
              <a:cxnLst/>
              <a:rect l="l" t="t" r="r" b="b"/>
              <a:pathLst>
                <a:path w="534669" h="5079">
                  <a:moveTo>
                    <a:pt x="534123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534123" y="4546"/>
                  </a:lnTo>
                  <a:lnTo>
                    <a:pt x="53412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45" y="5355476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5">
                  <a:moveTo>
                    <a:pt x="0" y="0"/>
                  </a:moveTo>
                  <a:lnTo>
                    <a:pt x="52879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7409" y="5355107"/>
              <a:ext cx="610870" cy="5080"/>
            </a:xfrm>
            <a:custGeom>
              <a:avLst/>
              <a:gdLst/>
              <a:ahLst/>
              <a:cxnLst/>
              <a:rect l="l" t="t" r="r" b="b"/>
              <a:pathLst>
                <a:path w="610869" h="5079">
                  <a:moveTo>
                    <a:pt x="610628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610628" y="4546"/>
                  </a:lnTo>
                  <a:lnTo>
                    <a:pt x="61062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44" y="5355476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0" y="0"/>
                  </a:moveTo>
                  <a:lnTo>
                    <a:pt x="605358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8075" y="5355107"/>
              <a:ext cx="584200" cy="5080"/>
            </a:xfrm>
            <a:custGeom>
              <a:avLst/>
              <a:gdLst/>
              <a:ahLst/>
              <a:cxnLst/>
              <a:rect l="l" t="t" r="r" b="b"/>
              <a:pathLst>
                <a:path w="584200" h="5079">
                  <a:moveTo>
                    <a:pt x="583958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583958" y="4546"/>
                  </a:lnTo>
                  <a:lnTo>
                    <a:pt x="58395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3003" y="5355476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19">
                  <a:moveTo>
                    <a:pt x="0" y="0"/>
                  </a:moveTo>
                  <a:lnTo>
                    <a:pt x="57865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2034" y="5355107"/>
              <a:ext cx="671195" cy="5080"/>
            </a:xfrm>
            <a:custGeom>
              <a:avLst/>
              <a:gdLst/>
              <a:ahLst/>
              <a:cxnLst/>
              <a:rect l="l" t="t" r="r" b="b"/>
              <a:pathLst>
                <a:path w="671194" h="5079">
                  <a:moveTo>
                    <a:pt x="671195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671195" y="4546"/>
                  </a:lnTo>
                  <a:lnTo>
                    <a:pt x="67119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6965" y="5355476"/>
              <a:ext cx="666115" cy="0"/>
            </a:xfrm>
            <a:custGeom>
              <a:avLst/>
              <a:gdLst/>
              <a:ahLst/>
              <a:cxnLst/>
              <a:rect l="l" t="t" r="r" b="b"/>
              <a:pathLst>
                <a:path w="666114">
                  <a:moveTo>
                    <a:pt x="0" y="0"/>
                  </a:moveTo>
                  <a:lnTo>
                    <a:pt x="66588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3229" y="5355107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533" y="0"/>
                  </a:moveTo>
                  <a:lnTo>
                    <a:pt x="0" y="0"/>
                  </a:lnTo>
                  <a:lnTo>
                    <a:pt x="0" y="4546"/>
                  </a:lnTo>
                  <a:lnTo>
                    <a:pt x="4533" y="4546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3718" y="5346187"/>
            <a:ext cx="31750" cy="3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 rot="19200000">
            <a:off x="1028366" y="2151673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 rot="19200000">
            <a:off x="1542716" y="2151673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 rot="19200000">
            <a:off x="2179162" y="2151846"/>
            <a:ext cx="7503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continuou</a:t>
            </a:r>
            <a:r>
              <a:rPr sz="1800" spc="-22" baseline="2314" dirty="0">
                <a:solidFill>
                  <a:srgbClr val="006600"/>
                </a:solidFill>
                <a:latin typeface="Arial MT"/>
                <a:cs typeface="Arial MT"/>
              </a:rPr>
              <a:t>s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 rot="19200000">
            <a:off x="2716504" y="2267924"/>
            <a:ext cx="3793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la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13105" y="3519285"/>
            <a:ext cx="191135" cy="398145"/>
          </a:xfrm>
          <a:custGeom>
            <a:avLst/>
            <a:gdLst/>
            <a:ahLst/>
            <a:cxnLst/>
            <a:rect l="l" t="t" r="r" b="b"/>
            <a:pathLst>
              <a:path w="191134" h="398145">
                <a:moveTo>
                  <a:pt x="150271" y="331398"/>
                </a:moveTo>
                <a:lnTo>
                  <a:pt x="121436" y="344686"/>
                </a:lnTo>
                <a:lnTo>
                  <a:pt x="187932" y="397945"/>
                </a:lnTo>
                <a:lnTo>
                  <a:pt x="189682" y="342933"/>
                </a:lnTo>
                <a:lnTo>
                  <a:pt x="155587" y="342933"/>
                </a:lnTo>
                <a:lnTo>
                  <a:pt x="150271" y="331398"/>
                </a:lnTo>
                <a:close/>
              </a:path>
              <a:path w="191134" h="398145">
                <a:moveTo>
                  <a:pt x="161806" y="326082"/>
                </a:moveTo>
                <a:lnTo>
                  <a:pt x="150271" y="331398"/>
                </a:lnTo>
                <a:lnTo>
                  <a:pt x="155587" y="342933"/>
                </a:lnTo>
                <a:lnTo>
                  <a:pt x="167121" y="337616"/>
                </a:lnTo>
                <a:lnTo>
                  <a:pt x="161806" y="326082"/>
                </a:lnTo>
                <a:close/>
              </a:path>
              <a:path w="191134" h="398145">
                <a:moveTo>
                  <a:pt x="190640" y="312794"/>
                </a:moveTo>
                <a:lnTo>
                  <a:pt x="161806" y="326082"/>
                </a:lnTo>
                <a:lnTo>
                  <a:pt x="167121" y="337616"/>
                </a:lnTo>
                <a:lnTo>
                  <a:pt x="155587" y="342933"/>
                </a:lnTo>
                <a:lnTo>
                  <a:pt x="189682" y="342933"/>
                </a:lnTo>
                <a:lnTo>
                  <a:pt x="190640" y="312794"/>
                </a:lnTo>
                <a:close/>
              </a:path>
              <a:path w="191134" h="398145">
                <a:moveTo>
                  <a:pt x="11534" y="0"/>
                </a:moveTo>
                <a:lnTo>
                  <a:pt x="0" y="5316"/>
                </a:lnTo>
                <a:lnTo>
                  <a:pt x="150271" y="331398"/>
                </a:lnTo>
                <a:lnTo>
                  <a:pt x="161806" y="326082"/>
                </a:lnTo>
                <a:lnTo>
                  <a:pt x="1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1146" y="3518618"/>
            <a:ext cx="248920" cy="398780"/>
          </a:xfrm>
          <a:custGeom>
            <a:avLst/>
            <a:gdLst/>
            <a:ahLst/>
            <a:cxnLst/>
            <a:rect l="l" t="t" r="r" b="b"/>
            <a:pathLst>
              <a:path w="248920" h="398779">
                <a:moveTo>
                  <a:pt x="7430" y="313742"/>
                </a:moveTo>
                <a:lnTo>
                  <a:pt x="0" y="398612"/>
                </a:lnTo>
                <a:lnTo>
                  <a:pt x="72354" y="353635"/>
                </a:lnTo>
                <a:lnTo>
                  <a:pt x="62913" y="347833"/>
                </a:lnTo>
                <a:lnTo>
                  <a:pt x="38653" y="347833"/>
                </a:lnTo>
                <a:lnTo>
                  <a:pt x="27833" y="341185"/>
                </a:lnTo>
                <a:lnTo>
                  <a:pt x="34482" y="330364"/>
                </a:lnTo>
                <a:lnTo>
                  <a:pt x="7430" y="313742"/>
                </a:lnTo>
                <a:close/>
              </a:path>
              <a:path w="248920" h="398779">
                <a:moveTo>
                  <a:pt x="34482" y="330364"/>
                </a:moveTo>
                <a:lnTo>
                  <a:pt x="27833" y="341185"/>
                </a:lnTo>
                <a:lnTo>
                  <a:pt x="38653" y="347833"/>
                </a:lnTo>
                <a:lnTo>
                  <a:pt x="45302" y="337013"/>
                </a:lnTo>
                <a:lnTo>
                  <a:pt x="34482" y="330364"/>
                </a:lnTo>
                <a:close/>
              </a:path>
              <a:path w="248920" h="398779">
                <a:moveTo>
                  <a:pt x="45302" y="337013"/>
                </a:moveTo>
                <a:lnTo>
                  <a:pt x="38653" y="347833"/>
                </a:lnTo>
                <a:lnTo>
                  <a:pt x="62913" y="347833"/>
                </a:lnTo>
                <a:lnTo>
                  <a:pt x="45302" y="337013"/>
                </a:lnTo>
                <a:close/>
              </a:path>
              <a:path w="248920" h="398779">
                <a:moveTo>
                  <a:pt x="237476" y="0"/>
                </a:moveTo>
                <a:lnTo>
                  <a:pt x="34482" y="330364"/>
                </a:lnTo>
                <a:lnTo>
                  <a:pt x="45302" y="337013"/>
                </a:lnTo>
                <a:lnTo>
                  <a:pt x="248296" y="6649"/>
                </a:lnTo>
                <a:lnTo>
                  <a:pt x="237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5815" y="2945401"/>
            <a:ext cx="307975" cy="400685"/>
          </a:xfrm>
          <a:custGeom>
            <a:avLst/>
            <a:gdLst/>
            <a:ahLst/>
            <a:cxnLst/>
            <a:rect l="l" t="t" r="r" b="b"/>
            <a:pathLst>
              <a:path w="307975" h="400685">
                <a:moveTo>
                  <a:pt x="15920" y="316635"/>
                </a:moveTo>
                <a:lnTo>
                  <a:pt x="0" y="400329"/>
                </a:lnTo>
                <a:lnTo>
                  <a:pt x="76507" y="362849"/>
                </a:lnTo>
                <a:lnTo>
                  <a:pt x="64501" y="353691"/>
                </a:lnTo>
                <a:lnTo>
                  <a:pt x="43559" y="353691"/>
                </a:lnTo>
                <a:lnTo>
                  <a:pt x="33461" y="345988"/>
                </a:lnTo>
                <a:lnTo>
                  <a:pt x="41164" y="335890"/>
                </a:lnTo>
                <a:lnTo>
                  <a:pt x="15920" y="316635"/>
                </a:lnTo>
                <a:close/>
              </a:path>
              <a:path w="307975" h="400685">
                <a:moveTo>
                  <a:pt x="41164" y="335890"/>
                </a:moveTo>
                <a:lnTo>
                  <a:pt x="33461" y="345988"/>
                </a:lnTo>
                <a:lnTo>
                  <a:pt x="43559" y="353691"/>
                </a:lnTo>
                <a:lnTo>
                  <a:pt x="51262" y="343592"/>
                </a:lnTo>
                <a:lnTo>
                  <a:pt x="41164" y="335890"/>
                </a:lnTo>
                <a:close/>
              </a:path>
              <a:path w="307975" h="400685">
                <a:moveTo>
                  <a:pt x="51262" y="343592"/>
                </a:moveTo>
                <a:lnTo>
                  <a:pt x="43559" y="353691"/>
                </a:lnTo>
                <a:lnTo>
                  <a:pt x="64501" y="353691"/>
                </a:lnTo>
                <a:lnTo>
                  <a:pt x="51262" y="343592"/>
                </a:lnTo>
                <a:close/>
              </a:path>
              <a:path w="307975" h="400685">
                <a:moveTo>
                  <a:pt x="297370" y="0"/>
                </a:moveTo>
                <a:lnTo>
                  <a:pt x="41164" y="335890"/>
                </a:lnTo>
                <a:lnTo>
                  <a:pt x="51262" y="343592"/>
                </a:lnTo>
                <a:lnTo>
                  <a:pt x="307468" y="7702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9578" y="2944963"/>
            <a:ext cx="368300" cy="401320"/>
          </a:xfrm>
          <a:custGeom>
            <a:avLst/>
            <a:gdLst/>
            <a:ahLst/>
            <a:cxnLst/>
            <a:rect l="l" t="t" r="r" b="b"/>
            <a:pathLst>
              <a:path w="368300" h="401320">
                <a:moveTo>
                  <a:pt x="311673" y="348863"/>
                </a:moveTo>
                <a:lnTo>
                  <a:pt x="288259" y="370309"/>
                </a:lnTo>
                <a:lnTo>
                  <a:pt x="367823" y="400767"/>
                </a:lnTo>
                <a:lnTo>
                  <a:pt x="355688" y="358228"/>
                </a:lnTo>
                <a:lnTo>
                  <a:pt x="320250" y="358228"/>
                </a:lnTo>
                <a:lnTo>
                  <a:pt x="311673" y="348863"/>
                </a:lnTo>
                <a:close/>
              </a:path>
              <a:path w="368300" h="401320">
                <a:moveTo>
                  <a:pt x="321038" y="340285"/>
                </a:moveTo>
                <a:lnTo>
                  <a:pt x="311673" y="348863"/>
                </a:lnTo>
                <a:lnTo>
                  <a:pt x="320250" y="358228"/>
                </a:lnTo>
                <a:lnTo>
                  <a:pt x="329617" y="349651"/>
                </a:lnTo>
                <a:lnTo>
                  <a:pt x="321038" y="340285"/>
                </a:lnTo>
                <a:close/>
              </a:path>
              <a:path w="368300" h="401320">
                <a:moveTo>
                  <a:pt x="344451" y="318841"/>
                </a:moveTo>
                <a:lnTo>
                  <a:pt x="321038" y="340285"/>
                </a:lnTo>
                <a:lnTo>
                  <a:pt x="329617" y="349651"/>
                </a:lnTo>
                <a:lnTo>
                  <a:pt x="320250" y="358228"/>
                </a:lnTo>
                <a:lnTo>
                  <a:pt x="355688" y="358228"/>
                </a:lnTo>
                <a:lnTo>
                  <a:pt x="344451" y="318841"/>
                </a:lnTo>
                <a:close/>
              </a:path>
              <a:path w="368300" h="401320">
                <a:moveTo>
                  <a:pt x="9364" y="0"/>
                </a:moveTo>
                <a:lnTo>
                  <a:pt x="0" y="8577"/>
                </a:lnTo>
                <a:lnTo>
                  <a:pt x="311673" y="348863"/>
                </a:lnTo>
                <a:lnTo>
                  <a:pt x="321038" y="340285"/>
                </a:lnTo>
                <a:lnTo>
                  <a:pt x="9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3230" y="2399037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89" h="353060">
                <a:moveTo>
                  <a:pt x="364946" y="309156"/>
                </a:moveTo>
                <a:lnTo>
                  <a:pt x="344811" y="333705"/>
                </a:lnTo>
                <a:lnTo>
                  <a:pt x="427889" y="352571"/>
                </a:lnTo>
                <a:lnTo>
                  <a:pt x="412090" y="317210"/>
                </a:lnTo>
                <a:lnTo>
                  <a:pt x="374765" y="317210"/>
                </a:lnTo>
                <a:lnTo>
                  <a:pt x="364946" y="309156"/>
                </a:lnTo>
                <a:close/>
              </a:path>
              <a:path w="427989" h="353060">
                <a:moveTo>
                  <a:pt x="373000" y="299337"/>
                </a:moveTo>
                <a:lnTo>
                  <a:pt x="364946" y="309156"/>
                </a:lnTo>
                <a:lnTo>
                  <a:pt x="374765" y="317210"/>
                </a:lnTo>
                <a:lnTo>
                  <a:pt x="382819" y="307390"/>
                </a:lnTo>
                <a:lnTo>
                  <a:pt x="373000" y="299337"/>
                </a:lnTo>
                <a:close/>
              </a:path>
              <a:path w="427989" h="353060">
                <a:moveTo>
                  <a:pt x="393136" y="274788"/>
                </a:moveTo>
                <a:lnTo>
                  <a:pt x="373000" y="299337"/>
                </a:lnTo>
                <a:lnTo>
                  <a:pt x="382819" y="307390"/>
                </a:lnTo>
                <a:lnTo>
                  <a:pt x="374765" y="317210"/>
                </a:lnTo>
                <a:lnTo>
                  <a:pt x="412090" y="317210"/>
                </a:lnTo>
                <a:lnTo>
                  <a:pt x="393136" y="274788"/>
                </a:lnTo>
                <a:close/>
              </a:path>
              <a:path w="427989" h="353060">
                <a:moveTo>
                  <a:pt x="8054" y="0"/>
                </a:moveTo>
                <a:lnTo>
                  <a:pt x="0" y="9819"/>
                </a:lnTo>
                <a:lnTo>
                  <a:pt x="364946" y="309156"/>
                </a:lnTo>
                <a:lnTo>
                  <a:pt x="373000" y="299337"/>
                </a:lnTo>
                <a:lnTo>
                  <a:pt x="8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7367" y="2399037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89" h="353060">
                <a:moveTo>
                  <a:pt x="34753" y="274788"/>
                </a:moveTo>
                <a:lnTo>
                  <a:pt x="0" y="352571"/>
                </a:lnTo>
                <a:lnTo>
                  <a:pt x="83078" y="333705"/>
                </a:lnTo>
                <a:lnTo>
                  <a:pt x="69548" y="317210"/>
                </a:lnTo>
                <a:lnTo>
                  <a:pt x="53124" y="317210"/>
                </a:lnTo>
                <a:lnTo>
                  <a:pt x="45069" y="307390"/>
                </a:lnTo>
                <a:lnTo>
                  <a:pt x="54888" y="299337"/>
                </a:lnTo>
                <a:lnTo>
                  <a:pt x="34753" y="274788"/>
                </a:lnTo>
                <a:close/>
              </a:path>
              <a:path w="427989" h="353060">
                <a:moveTo>
                  <a:pt x="54888" y="299337"/>
                </a:moveTo>
                <a:lnTo>
                  <a:pt x="45069" y="307390"/>
                </a:lnTo>
                <a:lnTo>
                  <a:pt x="53124" y="317210"/>
                </a:lnTo>
                <a:lnTo>
                  <a:pt x="62943" y="309156"/>
                </a:lnTo>
                <a:lnTo>
                  <a:pt x="54888" y="299337"/>
                </a:lnTo>
                <a:close/>
              </a:path>
              <a:path w="427989" h="353060">
                <a:moveTo>
                  <a:pt x="62943" y="309156"/>
                </a:moveTo>
                <a:lnTo>
                  <a:pt x="53124" y="317210"/>
                </a:lnTo>
                <a:lnTo>
                  <a:pt x="69548" y="317210"/>
                </a:lnTo>
                <a:lnTo>
                  <a:pt x="62943" y="309156"/>
                </a:lnTo>
                <a:close/>
              </a:path>
              <a:path w="427989" h="353060">
                <a:moveTo>
                  <a:pt x="419834" y="0"/>
                </a:moveTo>
                <a:lnTo>
                  <a:pt x="54888" y="299337"/>
                </a:lnTo>
                <a:lnTo>
                  <a:pt x="62943" y="309156"/>
                </a:lnTo>
                <a:lnTo>
                  <a:pt x="427888" y="9819"/>
                </a:lnTo>
                <a:lnTo>
                  <a:pt x="41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05511" y="2206302"/>
            <a:ext cx="702945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MarSt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67511" y="2751609"/>
            <a:ext cx="701675" cy="4622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26364" marR="118745" indent="20955">
              <a:lnSpc>
                <a:spcPts val="1390"/>
              </a:lnSpc>
              <a:spcBef>
                <a:spcPts val="45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Home </a:t>
            </a:r>
            <a:r>
              <a:rPr sz="1200" spc="-320" dirty="0">
                <a:solidFill>
                  <a:srgbClr val="2D199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O</a:t>
            </a: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wne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3311" y="3323108"/>
            <a:ext cx="726440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Income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48636" y="3914849"/>
            <a:ext cx="470534" cy="275590"/>
          </a:xfrm>
          <a:custGeom>
            <a:avLst/>
            <a:gdLst/>
            <a:ahLst/>
            <a:cxnLst/>
            <a:rect l="l" t="t" r="r" b="b"/>
            <a:pathLst>
              <a:path w="470534" h="275589">
                <a:moveTo>
                  <a:pt x="424177" y="0"/>
                </a:moveTo>
                <a:lnTo>
                  <a:pt x="46121" y="0"/>
                </a:lnTo>
                <a:lnTo>
                  <a:pt x="28168" y="3624"/>
                </a:lnTo>
                <a:lnTo>
                  <a:pt x="13508" y="13508"/>
                </a:lnTo>
                <a:lnTo>
                  <a:pt x="3624" y="28168"/>
                </a:lnTo>
                <a:lnTo>
                  <a:pt x="0" y="46120"/>
                </a:lnTo>
                <a:lnTo>
                  <a:pt x="0" y="228913"/>
                </a:lnTo>
                <a:lnTo>
                  <a:pt x="3624" y="246865"/>
                </a:lnTo>
                <a:lnTo>
                  <a:pt x="13508" y="261525"/>
                </a:lnTo>
                <a:lnTo>
                  <a:pt x="28168" y="271409"/>
                </a:lnTo>
                <a:lnTo>
                  <a:pt x="46121" y="275033"/>
                </a:lnTo>
                <a:lnTo>
                  <a:pt x="424177" y="275033"/>
                </a:lnTo>
                <a:lnTo>
                  <a:pt x="442129" y="271409"/>
                </a:lnTo>
                <a:lnTo>
                  <a:pt x="456789" y="261525"/>
                </a:lnTo>
                <a:lnTo>
                  <a:pt x="466673" y="246865"/>
                </a:lnTo>
                <a:lnTo>
                  <a:pt x="470297" y="228913"/>
                </a:lnTo>
                <a:lnTo>
                  <a:pt x="470297" y="46120"/>
                </a:lnTo>
                <a:lnTo>
                  <a:pt x="466673" y="28168"/>
                </a:lnTo>
                <a:lnTo>
                  <a:pt x="456789" y="13508"/>
                </a:lnTo>
                <a:lnTo>
                  <a:pt x="442129" y="3624"/>
                </a:lnTo>
                <a:lnTo>
                  <a:pt x="42417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83561" y="3946652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YES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9448" y="3927947"/>
            <a:ext cx="490855" cy="273050"/>
          </a:xfrm>
          <a:custGeom>
            <a:avLst/>
            <a:gdLst/>
            <a:ahLst/>
            <a:cxnLst/>
            <a:rect l="l" t="t" r="r" b="b"/>
            <a:pathLst>
              <a:path w="490854" h="273050">
                <a:moveTo>
                  <a:pt x="445094" y="0"/>
                </a:moveTo>
                <a:lnTo>
                  <a:pt x="45443" y="0"/>
                </a:lnTo>
                <a:lnTo>
                  <a:pt x="27754" y="3571"/>
                </a:lnTo>
                <a:lnTo>
                  <a:pt x="13309" y="13309"/>
                </a:lnTo>
                <a:lnTo>
                  <a:pt x="3571" y="27754"/>
                </a:lnTo>
                <a:lnTo>
                  <a:pt x="0" y="45441"/>
                </a:lnTo>
                <a:lnTo>
                  <a:pt x="0" y="227209"/>
                </a:lnTo>
                <a:lnTo>
                  <a:pt x="3571" y="244897"/>
                </a:lnTo>
                <a:lnTo>
                  <a:pt x="13309" y="259342"/>
                </a:lnTo>
                <a:lnTo>
                  <a:pt x="27754" y="269081"/>
                </a:lnTo>
                <a:lnTo>
                  <a:pt x="45443" y="272652"/>
                </a:lnTo>
                <a:lnTo>
                  <a:pt x="445094" y="272652"/>
                </a:lnTo>
                <a:lnTo>
                  <a:pt x="462782" y="269081"/>
                </a:lnTo>
                <a:lnTo>
                  <a:pt x="477226" y="259342"/>
                </a:lnTo>
                <a:lnTo>
                  <a:pt x="486965" y="244897"/>
                </a:lnTo>
                <a:lnTo>
                  <a:pt x="490536" y="227209"/>
                </a:lnTo>
                <a:lnTo>
                  <a:pt x="490536" y="45441"/>
                </a:lnTo>
                <a:lnTo>
                  <a:pt x="486965" y="27754"/>
                </a:lnTo>
                <a:lnTo>
                  <a:pt x="477226" y="13309"/>
                </a:lnTo>
                <a:lnTo>
                  <a:pt x="462782" y="3571"/>
                </a:lnTo>
                <a:lnTo>
                  <a:pt x="44509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58432" y="3949700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75671" y="2762324"/>
            <a:ext cx="514350" cy="260985"/>
          </a:xfrm>
          <a:custGeom>
            <a:avLst/>
            <a:gdLst/>
            <a:ahLst/>
            <a:cxnLst/>
            <a:rect l="l" t="t" r="r" b="b"/>
            <a:pathLst>
              <a:path w="514350" h="260985">
                <a:moveTo>
                  <a:pt x="470890" y="0"/>
                </a:moveTo>
                <a:lnTo>
                  <a:pt x="43458" y="0"/>
                </a:lnTo>
                <a:lnTo>
                  <a:pt x="26542" y="3415"/>
                </a:lnTo>
                <a:lnTo>
                  <a:pt x="12728" y="12729"/>
                </a:lnTo>
                <a:lnTo>
                  <a:pt x="3415" y="26543"/>
                </a:lnTo>
                <a:lnTo>
                  <a:pt x="0" y="43459"/>
                </a:lnTo>
                <a:lnTo>
                  <a:pt x="0" y="217286"/>
                </a:lnTo>
                <a:lnTo>
                  <a:pt x="3415" y="234203"/>
                </a:lnTo>
                <a:lnTo>
                  <a:pt x="12728" y="248017"/>
                </a:lnTo>
                <a:lnTo>
                  <a:pt x="26542" y="257330"/>
                </a:lnTo>
                <a:lnTo>
                  <a:pt x="43458" y="260746"/>
                </a:lnTo>
                <a:lnTo>
                  <a:pt x="470890" y="260746"/>
                </a:lnTo>
                <a:lnTo>
                  <a:pt x="487806" y="257330"/>
                </a:lnTo>
                <a:lnTo>
                  <a:pt x="501620" y="248017"/>
                </a:lnTo>
                <a:lnTo>
                  <a:pt x="510934" y="234203"/>
                </a:lnTo>
                <a:lnTo>
                  <a:pt x="514350" y="217286"/>
                </a:lnTo>
                <a:lnTo>
                  <a:pt x="514350" y="43459"/>
                </a:lnTo>
                <a:lnTo>
                  <a:pt x="510934" y="26543"/>
                </a:lnTo>
                <a:lnTo>
                  <a:pt x="501620" y="12729"/>
                </a:lnTo>
                <a:lnTo>
                  <a:pt x="487806" y="3415"/>
                </a:lnTo>
                <a:lnTo>
                  <a:pt x="47089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03463" y="2785364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0311" y="3323108"/>
            <a:ext cx="514350" cy="285750"/>
          </a:xfrm>
          <a:custGeom>
            <a:avLst/>
            <a:gdLst/>
            <a:ahLst/>
            <a:cxnLst/>
            <a:rect l="l" t="t" r="r" b="b"/>
            <a:pathLst>
              <a:path w="514350" h="285750">
                <a:moveTo>
                  <a:pt x="466723" y="0"/>
                </a:moveTo>
                <a:lnTo>
                  <a:pt x="47625" y="0"/>
                </a:lnTo>
                <a:lnTo>
                  <a:pt x="29087" y="3742"/>
                </a:lnTo>
                <a:lnTo>
                  <a:pt x="13948" y="13949"/>
                </a:lnTo>
                <a:lnTo>
                  <a:pt x="3742" y="29088"/>
                </a:lnTo>
                <a:lnTo>
                  <a:pt x="0" y="47626"/>
                </a:lnTo>
                <a:lnTo>
                  <a:pt x="0" y="238125"/>
                </a:lnTo>
                <a:lnTo>
                  <a:pt x="3742" y="256662"/>
                </a:lnTo>
                <a:lnTo>
                  <a:pt x="13948" y="271801"/>
                </a:lnTo>
                <a:lnTo>
                  <a:pt x="29087" y="282007"/>
                </a:lnTo>
                <a:lnTo>
                  <a:pt x="47625" y="285750"/>
                </a:lnTo>
                <a:lnTo>
                  <a:pt x="466723" y="285750"/>
                </a:lnTo>
                <a:lnTo>
                  <a:pt x="485261" y="282007"/>
                </a:lnTo>
                <a:lnTo>
                  <a:pt x="500400" y="271801"/>
                </a:lnTo>
                <a:lnTo>
                  <a:pt x="510607" y="256662"/>
                </a:lnTo>
                <a:lnTo>
                  <a:pt x="514350" y="238125"/>
                </a:lnTo>
                <a:lnTo>
                  <a:pt x="514350" y="47626"/>
                </a:lnTo>
                <a:lnTo>
                  <a:pt x="510607" y="29088"/>
                </a:lnTo>
                <a:lnTo>
                  <a:pt x="500400" y="13949"/>
                </a:lnTo>
                <a:lnTo>
                  <a:pt x="485261" y="3742"/>
                </a:lnTo>
                <a:lnTo>
                  <a:pt x="466723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24411" y="3355340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99752" y="3013964"/>
            <a:ext cx="27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latin typeface="Arial MT"/>
                <a:cs typeface="Arial MT"/>
              </a:rPr>
              <a:t>Y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01479" y="2956052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9937" y="2386076"/>
            <a:ext cx="541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rr</a:t>
            </a:r>
            <a:r>
              <a:rPr sz="1200" spc="-5" dirty="0">
                <a:latin typeface="Arial MT"/>
                <a:cs typeface="Arial MT"/>
              </a:rPr>
              <a:t>ie</a:t>
            </a: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4188" y="2212340"/>
            <a:ext cx="540385" cy="5651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50800" algn="r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-10" dirty="0">
                <a:latin typeface="Arial MT"/>
                <a:cs typeface="Arial MT"/>
              </a:rPr>
              <a:t>ng</a:t>
            </a:r>
            <a:r>
              <a:rPr sz="1200" spc="-5" dirty="0">
                <a:latin typeface="Arial MT"/>
                <a:cs typeface="Arial MT"/>
              </a:rPr>
              <a:t>l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, 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rce</a:t>
            </a:r>
            <a:endParaRPr sz="1200">
              <a:latin typeface="Arial MT"/>
              <a:cs typeface="Arial MT"/>
            </a:endParaRPr>
          </a:p>
          <a:p>
            <a:pPr marR="5080" algn="r">
              <a:lnSpc>
                <a:spcPts val="1345"/>
              </a:lnSpc>
            </a:pP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3251" y="3605276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&lt;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44369" y="3605276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&gt;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37898" y="5245718"/>
            <a:ext cx="2914650" cy="554355"/>
          </a:xfrm>
          <a:custGeom>
            <a:avLst/>
            <a:gdLst/>
            <a:ahLst/>
            <a:cxnLst/>
            <a:rect l="l" t="t" r="r" b="b"/>
            <a:pathLst>
              <a:path w="2914650" h="554354">
                <a:moveTo>
                  <a:pt x="2914648" y="0"/>
                </a:moveTo>
                <a:lnTo>
                  <a:pt x="0" y="0"/>
                </a:lnTo>
                <a:lnTo>
                  <a:pt x="0" y="553998"/>
                </a:lnTo>
                <a:lnTo>
                  <a:pt x="2914648" y="553998"/>
                </a:lnTo>
                <a:lnTo>
                  <a:pt x="29146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16638" y="5280152"/>
            <a:ext cx="2563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5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fits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data!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73176" y="4167632"/>
            <a:ext cx="829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est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Da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969" y="4422858"/>
            <a:ext cx="2516779" cy="69517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463795" y="2530095"/>
            <a:ext cx="881380" cy="391160"/>
            <a:chOff x="3463795" y="2530095"/>
            <a:chExt cx="881380" cy="391160"/>
          </a:xfrm>
        </p:grpSpPr>
        <p:sp>
          <p:nvSpPr>
            <p:cNvPr id="49" name="object 49"/>
            <p:cNvSpPr/>
            <p:nvPr/>
          </p:nvSpPr>
          <p:spPr>
            <a:xfrm>
              <a:off x="3474908" y="2541209"/>
              <a:ext cx="859155" cy="368935"/>
            </a:xfrm>
            <a:custGeom>
              <a:avLst/>
              <a:gdLst/>
              <a:ahLst/>
              <a:cxnLst/>
              <a:rect l="l" t="t" r="r" b="b"/>
              <a:pathLst>
                <a:path w="859154" h="368935">
                  <a:moveTo>
                    <a:pt x="672720" y="0"/>
                  </a:moveTo>
                  <a:lnTo>
                    <a:pt x="688013" y="77757"/>
                  </a:lnTo>
                  <a:lnTo>
                    <a:pt x="0" y="213067"/>
                  </a:lnTo>
                  <a:lnTo>
                    <a:pt x="30585" y="368583"/>
                  </a:lnTo>
                  <a:lnTo>
                    <a:pt x="718599" y="233271"/>
                  </a:lnTo>
                  <a:lnTo>
                    <a:pt x="733891" y="311028"/>
                  </a:lnTo>
                  <a:lnTo>
                    <a:pt x="858819" y="124929"/>
                  </a:lnTo>
                  <a:lnTo>
                    <a:pt x="67272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74908" y="2541208"/>
              <a:ext cx="859155" cy="368935"/>
            </a:xfrm>
            <a:custGeom>
              <a:avLst/>
              <a:gdLst/>
              <a:ahLst/>
              <a:cxnLst/>
              <a:rect l="l" t="t" r="r" b="b"/>
              <a:pathLst>
                <a:path w="859154" h="368935">
                  <a:moveTo>
                    <a:pt x="0" y="213068"/>
                  </a:moveTo>
                  <a:lnTo>
                    <a:pt x="688013" y="77757"/>
                  </a:lnTo>
                  <a:lnTo>
                    <a:pt x="672721" y="0"/>
                  </a:lnTo>
                  <a:lnTo>
                    <a:pt x="858820" y="124930"/>
                  </a:lnTo>
                  <a:lnTo>
                    <a:pt x="733891" y="311028"/>
                  </a:lnTo>
                  <a:lnTo>
                    <a:pt x="718598" y="233271"/>
                  </a:lnTo>
                  <a:lnTo>
                    <a:pt x="30585" y="368583"/>
                  </a:lnTo>
                  <a:lnTo>
                    <a:pt x="0" y="213068"/>
                  </a:lnTo>
                  <a:close/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964146" y="3662376"/>
            <a:ext cx="694690" cy="681355"/>
            <a:chOff x="4964146" y="3662376"/>
            <a:chExt cx="694690" cy="681355"/>
          </a:xfrm>
        </p:grpSpPr>
        <p:sp>
          <p:nvSpPr>
            <p:cNvPr id="52" name="object 52"/>
            <p:cNvSpPr/>
            <p:nvPr/>
          </p:nvSpPr>
          <p:spPr>
            <a:xfrm>
              <a:off x="4975259" y="3673489"/>
              <a:ext cx="672465" cy="659130"/>
            </a:xfrm>
            <a:custGeom>
              <a:avLst/>
              <a:gdLst/>
              <a:ahLst/>
              <a:cxnLst/>
              <a:rect l="l" t="t" r="r" b="b"/>
              <a:pathLst>
                <a:path w="672464" h="659129">
                  <a:moveTo>
                    <a:pt x="561548" y="0"/>
                  </a:moveTo>
                  <a:lnTo>
                    <a:pt x="58498" y="488481"/>
                  </a:lnTo>
                  <a:lnTo>
                    <a:pt x="3293" y="431628"/>
                  </a:lnTo>
                  <a:lnTo>
                    <a:pt x="0" y="655746"/>
                  </a:lnTo>
                  <a:lnTo>
                    <a:pt x="224119" y="659041"/>
                  </a:lnTo>
                  <a:lnTo>
                    <a:pt x="168912" y="602188"/>
                  </a:lnTo>
                  <a:lnTo>
                    <a:pt x="671962" y="113706"/>
                  </a:lnTo>
                  <a:lnTo>
                    <a:pt x="561548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75258" y="3673489"/>
              <a:ext cx="672465" cy="659130"/>
            </a:xfrm>
            <a:custGeom>
              <a:avLst/>
              <a:gdLst/>
              <a:ahLst/>
              <a:cxnLst/>
              <a:rect l="l" t="t" r="r" b="b"/>
              <a:pathLst>
                <a:path w="672464" h="659129">
                  <a:moveTo>
                    <a:pt x="671961" y="113706"/>
                  </a:moveTo>
                  <a:lnTo>
                    <a:pt x="168912" y="602187"/>
                  </a:lnTo>
                  <a:lnTo>
                    <a:pt x="224119" y="659040"/>
                  </a:lnTo>
                  <a:lnTo>
                    <a:pt x="0" y="655746"/>
                  </a:lnTo>
                  <a:lnTo>
                    <a:pt x="3292" y="431628"/>
                  </a:lnTo>
                  <a:lnTo>
                    <a:pt x="58499" y="488480"/>
                  </a:lnTo>
                  <a:lnTo>
                    <a:pt x="561548" y="0"/>
                  </a:lnTo>
                  <a:lnTo>
                    <a:pt x="671961" y="113706"/>
                  </a:lnTo>
                  <a:close/>
                </a:path>
              </a:pathLst>
            </a:custGeom>
            <a:ln w="22224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9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20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019450"/>
            <a:ext cx="3773804" cy="186245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1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Al</a:t>
            </a:r>
            <a:r>
              <a:rPr sz="1800" spc="-26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b="1" spc="-120" dirty="0">
                <a:solidFill>
                  <a:srgbClr val="212745"/>
                </a:solidFill>
                <a:latin typeface="Verdana"/>
                <a:cs typeface="Verdana"/>
              </a:rPr>
              <a:t>Hunt</a:t>
            </a:r>
            <a:r>
              <a:rPr sz="1500" b="1" spc="-210" dirty="0">
                <a:solidFill>
                  <a:srgbClr val="212745"/>
                </a:solidFill>
                <a:latin typeface="Verdana"/>
                <a:cs typeface="Verdana"/>
              </a:rPr>
              <a:t>’</a:t>
            </a:r>
            <a:r>
              <a:rPr sz="1500" b="1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hm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(o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o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CART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ID3,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IQ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1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24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532" y="2703067"/>
            <a:ext cx="5935980" cy="151193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3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Let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2" baseline="-13888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02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training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records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reach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node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344170" indent="-306070">
              <a:lnSpc>
                <a:spcPct val="100000"/>
              </a:lnSpc>
              <a:spcBef>
                <a:spcPts val="12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-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4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81000" marR="30480" indent="-269875">
              <a:lnSpc>
                <a:spcPct val="107100"/>
              </a:lnSpc>
              <a:spcBef>
                <a:spcPts val="13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80365" algn="l"/>
                <a:tab pos="381000" algn="l"/>
              </a:tabLst>
            </a:pP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If 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50" spc="-97" baseline="-1234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350" spc="-89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contains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records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that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belong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class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350" spc="-254" baseline="-1234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,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then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is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leaf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node labeled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350" spc="-232" baseline="-1234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endParaRPr sz="1350" baseline="-1234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57" y="4354067"/>
            <a:ext cx="58083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30480" indent="-269875">
              <a:lnSpc>
                <a:spcPct val="1071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07340" algn="l"/>
                <a:tab pos="307975" algn="l"/>
              </a:tabLst>
            </a:pP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50" spc="-97" baseline="-1234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350" spc="165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contains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belong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more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class,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C00000"/>
                </a:solidFill>
                <a:latin typeface="Verdana"/>
                <a:cs typeface="Verdana"/>
              </a:rPr>
              <a:t>use</a:t>
            </a:r>
            <a:r>
              <a:rPr sz="14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C00000"/>
                </a:solidFill>
                <a:latin typeface="Verdana"/>
                <a:cs typeface="Verdana"/>
              </a:rPr>
              <a:t>an</a:t>
            </a:r>
            <a:r>
              <a:rPr sz="14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C00000"/>
                </a:solidFill>
                <a:latin typeface="Verdana"/>
                <a:cs typeface="Verdana"/>
              </a:rPr>
              <a:t>attribute</a:t>
            </a:r>
            <a:r>
              <a:rPr sz="1400" spc="-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C00000"/>
                </a:solidFill>
                <a:latin typeface="Verdana"/>
                <a:cs typeface="Verdana"/>
              </a:rPr>
              <a:t>test </a:t>
            </a:r>
            <a:r>
              <a:rPr sz="1400" spc="-4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0070C0"/>
                </a:solidFill>
                <a:latin typeface="Verdana"/>
                <a:cs typeface="Verdana"/>
              </a:rPr>
              <a:t>split </a:t>
            </a:r>
            <a:r>
              <a:rPr sz="1400" spc="-165" dirty="0">
                <a:solidFill>
                  <a:srgbClr val="0070C0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0070C0"/>
                </a:solidFill>
                <a:latin typeface="Verdana"/>
                <a:cs typeface="Verdana"/>
              </a:rPr>
              <a:t>data</a:t>
            </a:r>
            <a:r>
              <a:rPr sz="1400" spc="-14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70C0"/>
                </a:solidFill>
                <a:latin typeface="Verdana"/>
                <a:cs typeface="Verdana"/>
              </a:rPr>
              <a:t>into</a:t>
            </a:r>
            <a:r>
              <a:rPr sz="1400" spc="-14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0070C0"/>
                </a:solidFill>
                <a:latin typeface="Verdana"/>
                <a:cs typeface="Verdana"/>
              </a:rPr>
              <a:t>smaller</a:t>
            </a:r>
            <a:r>
              <a:rPr sz="1400" spc="-13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0070C0"/>
                </a:solidFill>
                <a:latin typeface="Verdana"/>
                <a:cs typeface="Verdana"/>
              </a:rPr>
              <a:t>subsets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07975" indent="-269875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07340" algn="l"/>
                <a:tab pos="307975" algn="l"/>
              </a:tabLst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pp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ed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8400" y="5027143"/>
            <a:ext cx="1714500" cy="1261110"/>
            <a:chOff x="6248400" y="5027143"/>
            <a:chExt cx="1714500" cy="1261110"/>
          </a:xfrm>
        </p:grpSpPr>
        <p:sp>
          <p:nvSpPr>
            <p:cNvPr id="6" name="object 6"/>
            <p:cNvSpPr/>
            <p:nvPr/>
          </p:nvSpPr>
          <p:spPr>
            <a:xfrm>
              <a:off x="6591300" y="5316161"/>
              <a:ext cx="1085850" cy="571500"/>
            </a:xfrm>
            <a:custGeom>
              <a:avLst/>
              <a:gdLst/>
              <a:ahLst/>
              <a:cxnLst/>
              <a:rect l="l" t="t" r="r" b="b"/>
              <a:pathLst>
                <a:path w="1085850" h="571500">
                  <a:moveTo>
                    <a:pt x="0" y="285750"/>
                  </a:moveTo>
                  <a:lnTo>
                    <a:pt x="14339" y="220230"/>
                  </a:lnTo>
                  <a:lnTo>
                    <a:pt x="55183" y="160084"/>
                  </a:lnTo>
                  <a:lnTo>
                    <a:pt x="84526" y="132562"/>
                  </a:lnTo>
                  <a:lnTo>
                    <a:pt x="119274" y="107027"/>
                  </a:lnTo>
                  <a:lnTo>
                    <a:pt x="159019" y="83694"/>
                  </a:lnTo>
                  <a:lnTo>
                    <a:pt x="203353" y="62776"/>
                  </a:lnTo>
                  <a:lnTo>
                    <a:pt x="251869" y="44487"/>
                  </a:lnTo>
                  <a:lnTo>
                    <a:pt x="304160" y="29043"/>
                  </a:lnTo>
                  <a:lnTo>
                    <a:pt x="359818" y="16658"/>
                  </a:lnTo>
                  <a:lnTo>
                    <a:pt x="418437" y="7546"/>
                  </a:lnTo>
                  <a:lnTo>
                    <a:pt x="479608" y="1922"/>
                  </a:lnTo>
                  <a:lnTo>
                    <a:pt x="542925" y="0"/>
                  </a:lnTo>
                  <a:lnTo>
                    <a:pt x="606241" y="1922"/>
                  </a:lnTo>
                  <a:lnTo>
                    <a:pt x="667412" y="7546"/>
                  </a:lnTo>
                  <a:lnTo>
                    <a:pt x="726031" y="16658"/>
                  </a:lnTo>
                  <a:lnTo>
                    <a:pt x="781689" y="29043"/>
                  </a:lnTo>
                  <a:lnTo>
                    <a:pt x="833980" y="44487"/>
                  </a:lnTo>
                  <a:lnTo>
                    <a:pt x="882496" y="62776"/>
                  </a:lnTo>
                  <a:lnTo>
                    <a:pt x="926830" y="83694"/>
                  </a:lnTo>
                  <a:lnTo>
                    <a:pt x="966575" y="107027"/>
                  </a:lnTo>
                  <a:lnTo>
                    <a:pt x="1001323" y="132562"/>
                  </a:lnTo>
                  <a:lnTo>
                    <a:pt x="1030666" y="160084"/>
                  </a:lnTo>
                  <a:lnTo>
                    <a:pt x="1071510" y="220230"/>
                  </a:lnTo>
                  <a:lnTo>
                    <a:pt x="1085850" y="285750"/>
                  </a:lnTo>
                  <a:lnTo>
                    <a:pt x="1082197" y="319074"/>
                  </a:lnTo>
                  <a:lnTo>
                    <a:pt x="1054198" y="382121"/>
                  </a:lnTo>
                  <a:lnTo>
                    <a:pt x="1001323" y="438937"/>
                  </a:lnTo>
                  <a:lnTo>
                    <a:pt x="966575" y="464472"/>
                  </a:lnTo>
                  <a:lnTo>
                    <a:pt x="926830" y="487805"/>
                  </a:lnTo>
                  <a:lnTo>
                    <a:pt x="882496" y="508723"/>
                  </a:lnTo>
                  <a:lnTo>
                    <a:pt x="833980" y="527012"/>
                  </a:lnTo>
                  <a:lnTo>
                    <a:pt x="781689" y="542456"/>
                  </a:lnTo>
                  <a:lnTo>
                    <a:pt x="726031" y="554841"/>
                  </a:lnTo>
                  <a:lnTo>
                    <a:pt x="667412" y="563953"/>
                  </a:lnTo>
                  <a:lnTo>
                    <a:pt x="606241" y="569577"/>
                  </a:lnTo>
                  <a:lnTo>
                    <a:pt x="542925" y="571500"/>
                  </a:lnTo>
                  <a:lnTo>
                    <a:pt x="479608" y="569577"/>
                  </a:lnTo>
                  <a:lnTo>
                    <a:pt x="418437" y="563953"/>
                  </a:lnTo>
                  <a:lnTo>
                    <a:pt x="359818" y="554841"/>
                  </a:lnTo>
                  <a:lnTo>
                    <a:pt x="304160" y="542456"/>
                  </a:lnTo>
                  <a:lnTo>
                    <a:pt x="251869" y="527012"/>
                  </a:lnTo>
                  <a:lnTo>
                    <a:pt x="203353" y="508723"/>
                  </a:lnTo>
                  <a:lnTo>
                    <a:pt x="159019" y="487805"/>
                  </a:lnTo>
                  <a:lnTo>
                    <a:pt x="119274" y="464472"/>
                  </a:lnTo>
                  <a:lnTo>
                    <a:pt x="84526" y="438937"/>
                  </a:lnTo>
                  <a:lnTo>
                    <a:pt x="55183" y="411415"/>
                  </a:lnTo>
                  <a:lnTo>
                    <a:pt x="14339" y="351269"/>
                  </a:lnTo>
                  <a:lnTo>
                    <a:pt x="0" y="28575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8400" y="5027155"/>
              <a:ext cx="1714500" cy="1261110"/>
            </a:xfrm>
            <a:custGeom>
              <a:avLst/>
              <a:gdLst/>
              <a:ahLst/>
              <a:cxnLst/>
              <a:rect l="l" t="t" r="r" b="b"/>
              <a:pathLst>
                <a:path w="1714500" h="1261110">
                  <a:moveTo>
                    <a:pt x="745223" y="866444"/>
                  </a:moveTo>
                  <a:lnTo>
                    <a:pt x="740664" y="854583"/>
                  </a:lnTo>
                  <a:lnTo>
                    <a:pt x="68834" y="1112977"/>
                  </a:lnTo>
                  <a:lnTo>
                    <a:pt x="57442" y="1083348"/>
                  </a:lnTo>
                  <a:lnTo>
                    <a:pt x="0" y="1146263"/>
                  </a:lnTo>
                  <a:lnTo>
                    <a:pt x="84797" y="1154468"/>
                  </a:lnTo>
                  <a:lnTo>
                    <a:pt x="75145" y="1129398"/>
                  </a:lnTo>
                  <a:lnTo>
                    <a:pt x="73393" y="1124839"/>
                  </a:lnTo>
                  <a:lnTo>
                    <a:pt x="745223" y="866444"/>
                  </a:lnTo>
                  <a:close/>
                </a:path>
                <a:path w="1714500" h="1261110">
                  <a:moveTo>
                    <a:pt x="895350" y="1184363"/>
                  </a:moveTo>
                  <a:lnTo>
                    <a:pt x="863600" y="1184363"/>
                  </a:lnTo>
                  <a:lnTo>
                    <a:pt x="863600" y="860513"/>
                  </a:lnTo>
                  <a:lnTo>
                    <a:pt x="850900" y="860513"/>
                  </a:lnTo>
                  <a:lnTo>
                    <a:pt x="850900" y="1184363"/>
                  </a:lnTo>
                  <a:lnTo>
                    <a:pt x="819150" y="1184363"/>
                  </a:lnTo>
                  <a:lnTo>
                    <a:pt x="857250" y="1260563"/>
                  </a:lnTo>
                  <a:lnTo>
                    <a:pt x="889000" y="1197063"/>
                  </a:lnTo>
                  <a:lnTo>
                    <a:pt x="895350" y="1184363"/>
                  </a:lnTo>
                  <a:close/>
                </a:path>
                <a:path w="1714500" h="1261110">
                  <a:moveTo>
                    <a:pt x="1034135" y="6527"/>
                  </a:moveTo>
                  <a:lnTo>
                    <a:pt x="1023251" y="0"/>
                  </a:lnTo>
                  <a:lnTo>
                    <a:pt x="891006" y="220408"/>
                  </a:lnTo>
                  <a:lnTo>
                    <a:pt x="863777" y="204063"/>
                  </a:lnTo>
                  <a:lnTo>
                    <a:pt x="857250" y="289013"/>
                  </a:lnTo>
                  <a:lnTo>
                    <a:pt x="929119" y="243268"/>
                  </a:lnTo>
                  <a:lnTo>
                    <a:pt x="920038" y="237832"/>
                  </a:lnTo>
                  <a:lnTo>
                    <a:pt x="901890" y="226936"/>
                  </a:lnTo>
                  <a:lnTo>
                    <a:pt x="1034135" y="6527"/>
                  </a:lnTo>
                  <a:close/>
                </a:path>
                <a:path w="1714500" h="1261110">
                  <a:moveTo>
                    <a:pt x="1714500" y="1146263"/>
                  </a:moveTo>
                  <a:lnTo>
                    <a:pt x="1699094" y="1129398"/>
                  </a:lnTo>
                  <a:lnTo>
                    <a:pt x="1657045" y="1083348"/>
                  </a:lnTo>
                  <a:lnTo>
                    <a:pt x="1645653" y="1112977"/>
                  </a:lnTo>
                  <a:lnTo>
                    <a:pt x="973823" y="854583"/>
                  </a:lnTo>
                  <a:lnTo>
                    <a:pt x="969264" y="866444"/>
                  </a:lnTo>
                  <a:lnTo>
                    <a:pt x="1641094" y="1124839"/>
                  </a:lnTo>
                  <a:lnTo>
                    <a:pt x="1629702" y="1154468"/>
                  </a:lnTo>
                  <a:lnTo>
                    <a:pt x="1714500" y="1146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30440" y="4996688"/>
            <a:ext cx="250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D</a:t>
            </a:r>
            <a:r>
              <a:rPr sz="1500" baseline="-16666" dirty="0">
                <a:latin typeface="Arial MT"/>
                <a:cs typeface="Arial MT"/>
              </a:rPr>
              <a:t>t</a:t>
            </a:r>
            <a:endParaRPr sz="1500" baseline="-16666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070090" y="54645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66810" y="2291324"/>
          <a:ext cx="2216149" cy="2297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7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800" indent="10160">
                        <a:lnSpc>
                          <a:spcPts val="940"/>
                        </a:lnSpc>
                        <a:spcBef>
                          <a:spcPts val="370"/>
                        </a:spcBef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5565" indent="-8890">
                        <a:lnSpc>
                          <a:spcPts val="940"/>
                        </a:lnSpc>
                        <a:spcBef>
                          <a:spcPts val="37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50800" indent="5080">
                        <a:lnSpc>
                          <a:spcPts val="940"/>
                        </a:lnSpc>
                        <a:spcBef>
                          <a:spcPts val="37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1750" indent="-5715">
                        <a:lnSpc>
                          <a:spcPts val="940"/>
                        </a:lnSpc>
                        <a:spcBef>
                          <a:spcPts val="37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44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8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8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7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27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944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134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00" spc="10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646670" y="4578673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81" y="599731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164196"/>
                </a:lnTo>
                <a:lnTo>
                  <a:pt x="0" y="1258824"/>
                </a:lnTo>
                <a:lnTo>
                  <a:pt x="8238706" y="1258824"/>
                </a:lnTo>
                <a:lnTo>
                  <a:pt x="8238706" y="116419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0774" y="2486806"/>
          <a:ext cx="2188844" cy="2269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65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indent="1016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930" indent="-889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165" indent="508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31115" indent="-5715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6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76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48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4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40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16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782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473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90725" y="4745302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8582" y="2115330"/>
            <a:ext cx="947419" cy="273685"/>
          </a:xfrm>
          <a:prstGeom prst="rect">
            <a:avLst/>
          </a:prstGeom>
          <a:ln w="19713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15"/>
              </a:spcBef>
            </a:pPr>
            <a:r>
              <a:rPr sz="900" spc="20" dirty="0">
                <a:latin typeface="Times New Roman"/>
                <a:cs typeface="Times New Roman"/>
              </a:rPr>
              <a:t>Defaulted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7402" y="1786584"/>
            <a:ext cx="165862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 algn="ctr">
              <a:lnSpc>
                <a:spcPts val="940"/>
              </a:lnSpc>
            </a:pPr>
            <a:r>
              <a:rPr sz="850" b="1" spc="20" dirty="0">
                <a:latin typeface="Times New Roman"/>
                <a:cs typeface="Times New Roman"/>
              </a:rPr>
              <a:t>Home</a:t>
            </a:r>
            <a:endParaRPr sz="850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5"/>
              </a:spcBef>
            </a:pP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L="161290" algn="ctr">
              <a:lnSpc>
                <a:spcPct val="100000"/>
              </a:lnSpc>
              <a:spcBef>
                <a:spcPts val="350"/>
              </a:spcBef>
              <a:tabLst>
                <a:tab pos="822325" algn="l"/>
              </a:tabLst>
            </a:pPr>
            <a:r>
              <a:rPr sz="750" b="1" spc="25" dirty="0">
                <a:latin typeface="Arial"/>
                <a:cs typeface="Arial"/>
              </a:rPr>
              <a:t>Yes	</a:t>
            </a:r>
            <a:r>
              <a:rPr sz="750" b="1" spc="3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62865" algn="ctr">
              <a:lnSpc>
                <a:spcPct val="100000"/>
              </a:lnSpc>
              <a:spcBef>
                <a:spcPts val="489"/>
              </a:spcBef>
              <a:tabLst>
                <a:tab pos="1002030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  <a:p>
            <a:pPr marL="170180" algn="ctr">
              <a:lnSpc>
                <a:spcPct val="100000"/>
              </a:lnSpc>
              <a:spcBef>
                <a:spcPts val="464"/>
              </a:spcBef>
              <a:tabLst>
                <a:tab pos="1127760" algn="l"/>
              </a:tabLst>
            </a:pPr>
            <a:r>
              <a:rPr sz="1100" spc="-20" dirty="0">
                <a:latin typeface="Arial MT"/>
                <a:cs typeface="Arial MT"/>
              </a:rPr>
              <a:t>(3,0)	(4,3)</a:t>
            </a:r>
            <a:endParaRPr sz="1100">
              <a:latin typeface="Arial MT"/>
              <a:cs typeface="Arial MT"/>
            </a:endParaRPr>
          </a:p>
          <a:p>
            <a:pPr marL="38735" algn="ctr">
              <a:lnSpc>
                <a:spcPct val="100000"/>
              </a:lnSpc>
              <a:spcBef>
                <a:spcPts val="310"/>
              </a:spcBef>
            </a:pPr>
            <a:r>
              <a:rPr sz="1350" spc="5" dirty="0">
                <a:latin typeface="Arial MT"/>
                <a:cs typeface="Arial MT"/>
              </a:rPr>
              <a:t>(b)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618490" marR="701040" indent="-635" algn="ctr">
              <a:lnSpc>
                <a:spcPct val="101699"/>
              </a:lnSpc>
              <a:spcBef>
                <a:spcPts val="88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25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R="24130" algn="ctr">
              <a:lnSpc>
                <a:spcPct val="100000"/>
              </a:lnSpc>
              <a:spcBef>
                <a:spcPts val="280"/>
              </a:spcBef>
              <a:tabLst>
                <a:tab pos="645160" algn="l"/>
              </a:tabLst>
            </a:pPr>
            <a:r>
              <a:rPr sz="750" b="1" spc="15" dirty="0">
                <a:latin typeface="Arial"/>
                <a:cs typeface="Arial"/>
              </a:rPr>
              <a:t>Yes	</a:t>
            </a:r>
            <a:r>
              <a:rPr sz="750" b="1" spc="2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991869" marR="337820" indent="-992505">
              <a:lnSpc>
                <a:spcPct val="102499"/>
              </a:lnSpc>
              <a:tabLst>
                <a:tab pos="952500" algn="l"/>
              </a:tabLst>
            </a:pPr>
            <a:r>
              <a:rPr sz="1125" b="1" spc="30" baseline="3703" dirty="0">
                <a:latin typeface="Times New Roman"/>
                <a:cs typeface="Times New Roman"/>
              </a:rPr>
              <a:t>Defaulted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37" baseline="3703" dirty="0">
                <a:latin typeface="Times New Roman"/>
                <a:cs typeface="Times New Roman"/>
              </a:rPr>
              <a:t>=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44" baseline="3703" dirty="0">
                <a:latin typeface="Times New Roman"/>
                <a:cs typeface="Times New Roman"/>
              </a:rPr>
              <a:t>No</a:t>
            </a:r>
            <a:r>
              <a:rPr sz="1125" b="1" baseline="3703" dirty="0">
                <a:latin typeface="Times New Roman"/>
                <a:cs typeface="Times New Roman"/>
              </a:rPr>
              <a:t>	</a:t>
            </a:r>
            <a:r>
              <a:rPr sz="850" b="1" spc="5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0009" y="3623136"/>
            <a:ext cx="1936114" cy="189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2915" algn="ctr">
              <a:lnSpc>
                <a:spcPts val="940"/>
              </a:lnSpc>
            </a:pPr>
            <a:r>
              <a:rPr sz="850" b="1" spc="20" dirty="0">
                <a:latin typeface="Times New Roman"/>
                <a:cs typeface="Times New Roman"/>
              </a:rPr>
              <a:t>Home</a:t>
            </a:r>
            <a:endParaRPr sz="850">
              <a:latin typeface="Times New Roman"/>
              <a:cs typeface="Times New Roman"/>
            </a:endParaRPr>
          </a:p>
          <a:p>
            <a:pPr marR="462915" algn="ctr">
              <a:lnSpc>
                <a:spcPct val="100000"/>
              </a:lnSpc>
              <a:spcBef>
                <a:spcPts val="15"/>
              </a:spcBef>
            </a:pP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R="418465" algn="ctr">
              <a:lnSpc>
                <a:spcPct val="100000"/>
              </a:lnSpc>
              <a:spcBef>
                <a:spcPts val="345"/>
              </a:spcBef>
              <a:tabLst>
                <a:tab pos="657225" algn="l"/>
              </a:tabLst>
            </a:pPr>
            <a:r>
              <a:rPr sz="750" b="1" spc="25" dirty="0">
                <a:latin typeface="Arial"/>
                <a:cs typeface="Arial"/>
              </a:rPr>
              <a:t>Yes	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R="659765" algn="r">
              <a:lnSpc>
                <a:spcPts val="935"/>
              </a:lnSpc>
              <a:tabLst>
                <a:tab pos="902335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1275" b="1" spc="15" baseline="9803" dirty="0">
                <a:latin typeface="Times New Roman"/>
                <a:cs typeface="Times New Roman"/>
              </a:rPr>
              <a:t>Marital</a:t>
            </a:r>
            <a:endParaRPr sz="1275" baseline="9803">
              <a:latin typeface="Times New Roman"/>
              <a:cs typeface="Times New Roman"/>
            </a:endParaRPr>
          </a:p>
          <a:p>
            <a:pPr marR="693420" algn="r">
              <a:lnSpc>
                <a:spcPts val="710"/>
              </a:lnSpc>
            </a:pPr>
            <a:r>
              <a:rPr sz="850" b="1" spc="10" dirty="0">
                <a:latin typeface="Times New Roman"/>
                <a:cs typeface="Times New Roman"/>
              </a:rPr>
              <a:t>Status</a:t>
            </a:r>
            <a:endParaRPr sz="850">
              <a:latin typeface="Times New Roman"/>
              <a:cs typeface="Times New Roman"/>
            </a:endParaRPr>
          </a:p>
          <a:p>
            <a:pPr marL="158115">
              <a:lnSpc>
                <a:spcPts val="1060"/>
              </a:lnSpc>
            </a:pPr>
            <a:r>
              <a:rPr sz="1650" spc="-30" baseline="-7575" dirty="0">
                <a:latin typeface="Arial MT"/>
                <a:cs typeface="Arial MT"/>
              </a:rPr>
              <a:t>(3,0)</a:t>
            </a:r>
            <a:r>
              <a:rPr sz="750" b="1" spc="-2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  <a:p>
            <a:pPr marL="353060">
              <a:lnSpc>
                <a:spcPts val="865"/>
              </a:lnSpc>
              <a:tabLst>
                <a:tab pos="1367155" algn="l"/>
              </a:tabLst>
            </a:pPr>
            <a:r>
              <a:rPr sz="750" b="1" spc="20" dirty="0">
                <a:latin typeface="Arial"/>
                <a:cs typeface="Arial"/>
              </a:rPr>
              <a:t>Divorced	</a:t>
            </a:r>
            <a:r>
              <a:rPr sz="1125" b="1" spc="30" baseline="33333" dirty="0">
                <a:latin typeface="Arial"/>
                <a:cs typeface="Arial"/>
              </a:rPr>
              <a:t>Married</a:t>
            </a:r>
            <a:endParaRPr sz="1125" baseline="33333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810"/>
              </a:spcBef>
              <a:tabLst>
                <a:tab pos="1279525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	</a:t>
            </a:r>
            <a:r>
              <a:rPr sz="1125" b="1" spc="30" baseline="3703" dirty="0">
                <a:latin typeface="Times New Roman"/>
                <a:cs typeface="Times New Roman"/>
              </a:rPr>
              <a:t>Defaulted</a:t>
            </a:r>
            <a:r>
              <a:rPr sz="1125" b="1" spc="-22" baseline="3703" dirty="0">
                <a:latin typeface="Times New Roman"/>
                <a:cs typeface="Times New Roman"/>
              </a:rPr>
              <a:t> </a:t>
            </a:r>
            <a:r>
              <a:rPr sz="1125" b="1" spc="37" baseline="3703" dirty="0">
                <a:latin typeface="Times New Roman"/>
                <a:cs typeface="Times New Roman"/>
              </a:rPr>
              <a:t>=</a:t>
            </a:r>
            <a:r>
              <a:rPr sz="1125" b="1" spc="-30" baseline="3703" dirty="0">
                <a:latin typeface="Times New Roman"/>
                <a:cs typeface="Times New Roman"/>
              </a:rPr>
              <a:t> </a:t>
            </a:r>
            <a:r>
              <a:rPr sz="1125" b="1" spc="44" baseline="3703" dirty="0">
                <a:latin typeface="Times New Roman"/>
                <a:cs typeface="Times New Roman"/>
              </a:rPr>
              <a:t>No</a:t>
            </a:r>
            <a:endParaRPr sz="1125" baseline="3703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  <a:spcBef>
                <a:spcPts val="770"/>
              </a:spcBef>
              <a:tabLst>
                <a:tab pos="1572895" algn="l"/>
              </a:tabLst>
            </a:pPr>
            <a:r>
              <a:rPr sz="1100" spc="-20" dirty="0">
                <a:latin typeface="Arial MT"/>
                <a:cs typeface="Arial MT"/>
              </a:rPr>
              <a:t>(1,3)	(3,0)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 MT"/>
              <a:cs typeface="Arial MT"/>
            </a:endParaRPr>
          </a:p>
          <a:p>
            <a:pPr marR="230504" algn="ctr">
              <a:lnSpc>
                <a:spcPct val="100000"/>
              </a:lnSpc>
            </a:pPr>
            <a:r>
              <a:rPr sz="1350" spc="5" dirty="0">
                <a:latin typeface="Arial MT"/>
                <a:cs typeface="Arial MT"/>
              </a:rPr>
              <a:t>(c)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0174" y="4043197"/>
            <a:ext cx="2115820" cy="147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1165"/>
              </a:lnSpc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750" b="1" spc="-490" dirty="0">
                <a:latin typeface="Arial"/>
                <a:cs typeface="Arial"/>
              </a:rPr>
              <a:t>S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70" dirty="0">
                <a:latin typeface="Arial MT"/>
                <a:cs typeface="Arial MT"/>
              </a:rPr>
              <a:t> </a:t>
            </a:r>
            <a:r>
              <a:rPr sz="750" b="1" spc="10" dirty="0">
                <a:latin typeface="Arial"/>
                <a:cs typeface="Arial"/>
              </a:rPr>
              <a:t>ingle,</a:t>
            </a:r>
            <a:endParaRPr sz="750">
              <a:latin typeface="Arial"/>
              <a:cs typeface="Arial"/>
            </a:endParaRPr>
          </a:p>
          <a:p>
            <a:pPr marL="485140">
              <a:lnSpc>
                <a:spcPts val="850"/>
              </a:lnSpc>
              <a:tabLst>
                <a:tab pos="1470660" algn="l"/>
              </a:tabLst>
            </a:pPr>
            <a:r>
              <a:rPr sz="750" b="1" spc="15" dirty="0">
                <a:latin typeface="Arial"/>
                <a:cs typeface="Arial"/>
              </a:rPr>
              <a:t>Divorced	</a:t>
            </a:r>
            <a:r>
              <a:rPr sz="1125" b="1" spc="22" baseline="33333" dirty="0">
                <a:latin typeface="Arial"/>
                <a:cs typeface="Arial"/>
              </a:rPr>
              <a:t>Married</a:t>
            </a:r>
            <a:endParaRPr sz="1125" baseline="33333">
              <a:latin typeface="Arial"/>
              <a:cs typeface="Arial"/>
            </a:endParaRPr>
          </a:p>
          <a:p>
            <a:pPr marL="612140">
              <a:lnSpc>
                <a:spcPts val="1000"/>
              </a:lnSpc>
              <a:spcBef>
                <a:spcPts val="420"/>
              </a:spcBef>
              <a:tabLst>
                <a:tab pos="1459230" algn="l"/>
              </a:tabLst>
            </a:pPr>
            <a:r>
              <a:rPr sz="1275" b="1" spc="7" baseline="-16339" dirty="0">
                <a:latin typeface="Times New Roman"/>
                <a:cs typeface="Times New Roman"/>
              </a:rPr>
              <a:t>Annual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  <a:p>
            <a:pPr marL="613410">
              <a:lnSpc>
                <a:spcPts val="1300"/>
              </a:lnSpc>
              <a:tabLst>
                <a:tab pos="1721485" algn="l"/>
              </a:tabLst>
            </a:pPr>
            <a:r>
              <a:rPr sz="850" b="1" spc="5" dirty="0">
                <a:latin typeface="Times New Roman"/>
                <a:cs typeface="Times New Roman"/>
              </a:rPr>
              <a:t>Income	</a:t>
            </a:r>
            <a:r>
              <a:rPr sz="1650" spc="-30" baseline="-27777" dirty="0">
                <a:latin typeface="Arial MT"/>
                <a:cs typeface="Arial MT"/>
              </a:rPr>
              <a:t>(3,0)</a:t>
            </a:r>
            <a:endParaRPr sz="1650" baseline="-27777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434"/>
              </a:spcBef>
              <a:tabLst>
                <a:tab pos="1080770" algn="l"/>
              </a:tabLst>
            </a:pPr>
            <a:r>
              <a:rPr sz="750" b="1" spc="15" dirty="0">
                <a:latin typeface="Arial"/>
                <a:cs typeface="Arial"/>
              </a:rPr>
              <a:t>&lt;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	&gt;=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929640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570"/>
              </a:spcBef>
              <a:tabLst>
                <a:tab pos="1207135" algn="l"/>
              </a:tabLst>
            </a:pPr>
            <a:r>
              <a:rPr sz="1100" spc="-20" dirty="0">
                <a:latin typeface="Arial MT"/>
                <a:cs typeface="Arial MT"/>
              </a:rPr>
              <a:t>(1,0)	(0,3)</a:t>
            </a:r>
            <a:endParaRPr sz="1100">
              <a:latin typeface="Arial MT"/>
              <a:cs typeface="Arial MT"/>
            </a:endParaRPr>
          </a:p>
          <a:p>
            <a:pPr marR="308610" algn="ctr">
              <a:lnSpc>
                <a:spcPct val="100000"/>
              </a:lnSpc>
              <a:spcBef>
                <a:spcPts val="209"/>
              </a:spcBef>
            </a:pPr>
            <a:r>
              <a:rPr sz="1350" spc="5" dirty="0">
                <a:latin typeface="Arial MT"/>
                <a:cs typeface="Arial MT"/>
              </a:rPr>
              <a:t>(d)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2341" y="1748141"/>
            <a:ext cx="817880" cy="2371725"/>
            <a:chOff x="4332341" y="1748141"/>
            <a:chExt cx="817880" cy="2371725"/>
          </a:xfrm>
        </p:grpSpPr>
        <p:sp>
          <p:nvSpPr>
            <p:cNvPr id="11" name="object 11"/>
            <p:cNvSpPr/>
            <p:nvPr/>
          </p:nvSpPr>
          <p:spPr>
            <a:xfrm>
              <a:off x="4340914" y="1756713"/>
              <a:ext cx="560705" cy="321945"/>
            </a:xfrm>
            <a:custGeom>
              <a:avLst/>
              <a:gdLst/>
              <a:ahLst/>
              <a:cxnLst/>
              <a:rect l="l" t="t" r="r" b="b"/>
              <a:pathLst>
                <a:path w="560704" h="321944">
                  <a:moveTo>
                    <a:pt x="280300" y="0"/>
                  </a:moveTo>
                  <a:lnTo>
                    <a:pt x="223809" y="3264"/>
                  </a:lnTo>
                  <a:lnTo>
                    <a:pt x="171193" y="12628"/>
                  </a:lnTo>
                  <a:lnTo>
                    <a:pt x="123580" y="27445"/>
                  </a:lnTo>
                  <a:lnTo>
                    <a:pt x="82097" y="47069"/>
                  </a:lnTo>
                  <a:lnTo>
                    <a:pt x="47870" y="70854"/>
                  </a:lnTo>
                  <a:lnTo>
                    <a:pt x="5694" y="128325"/>
                  </a:lnTo>
                  <a:lnTo>
                    <a:pt x="0" y="160719"/>
                  </a:lnTo>
                  <a:lnTo>
                    <a:pt x="5694" y="193089"/>
                  </a:lnTo>
                  <a:lnTo>
                    <a:pt x="47870" y="250528"/>
                  </a:lnTo>
                  <a:lnTo>
                    <a:pt x="82097" y="274305"/>
                  </a:lnTo>
                  <a:lnTo>
                    <a:pt x="123580" y="293924"/>
                  </a:lnTo>
                  <a:lnTo>
                    <a:pt x="171193" y="308738"/>
                  </a:lnTo>
                  <a:lnTo>
                    <a:pt x="223809" y="318101"/>
                  </a:lnTo>
                  <a:lnTo>
                    <a:pt x="280300" y="321365"/>
                  </a:lnTo>
                  <a:lnTo>
                    <a:pt x="336791" y="318101"/>
                  </a:lnTo>
                  <a:lnTo>
                    <a:pt x="389407" y="308738"/>
                  </a:lnTo>
                  <a:lnTo>
                    <a:pt x="437021" y="293924"/>
                  </a:lnTo>
                  <a:lnTo>
                    <a:pt x="478504" y="274305"/>
                  </a:lnTo>
                  <a:lnTo>
                    <a:pt x="512731" y="250528"/>
                  </a:lnTo>
                  <a:lnTo>
                    <a:pt x="554907" y="193089"/>
                  </a:lnTo>
                  <a:lnTo>
                    <a:pt x="560602" y="160719"/>
                  </a:lnTo>
                  <a:lnTo>
                    <a:pt x="554907" y="128325"/>
                  </a:lnTo>
                  <a:lnTo>
                    <a:pt x="512731" y="70854"/>
                  </a:lnTo>
                  <a:lnTo>
                    <a:pt x="478504" y="47069"/>
                  </a:lnTo>
                  <a:lnTo>
                    <a:pt x="437021" y="27445"/>
                  </a:lnTo>
                  <a:lnTo>
                    <a:pt x="389407" y="12628"/>
                  </a:lnTo>
                  <a:lnTo>
                    <a:pt x="336791" y="3264"/>
                  </a:lnTo>
                  <a:lnTo>
                    <a:pt x="28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0914" y="1756713"/>
              <a:ext cx="560705" cy="321945"/>
            </a:xfrm>
            <a:custGeom>
              <a:avLst/>
              <a:gdLst/>
              <a:ahLst/>
              <a:cxnLst/>
              <a:rect l="l" t="t" r="r" b="b"/>
              <a:pathLst>
                <a:path w="560704" h="321944">
                  <a:moveTo>
                    <a:pt x="560602" y="160719"/>
                  </a:moveTo>
                  <a:lnTo>
                    <a:pt x="538575" y="98155"/>
                  </a:lnTo>
                  <a:lnTo>
                    <a:pt x="478505" y="47069"/>
                  </a:lnTo>
                  <a:lnTo>
                    <a:pt x="437021" y="27445"/>
                  </a:lnTo>
                  <a:lnTo>
                    <a:pt x="389408" y="12628"/>
                  </a:lnTo>
                  <a:lnTo>
                    <a:pt x="336792" y="3264"/>
                  </a:lnTo>
                  <a:lnTo>
                    <a:pt x="280301" y="0"/>
                  </a:lnTo>
                  <a:lnTo>
                    <a:pt x="223810" y="3264"/>
                  </a:lnTo>
                  <a:lnTo>
                    <a:pt x="171194" y="12628"/>
                  </a:lnTo>
                  <a:lnTo>
                    <a:pt x="123581" y="27445"/>
                  </a:lnTo>
                  <a:lnTo>
                    <a:pt x="82097" y="47069"/>
                  </a:lnTo>
                  <a:lnTo>
                    <a:pt x="47870" y="70854"/>
                  </a:lnTo>
                  <a:lnTo>
                    <a:pt x="5694" y="128325"/>
                  </a:lnTo>
                  <a:lnTo>
                    <a:pt x="0" y="160719"/>
                  </a:lnTo>
                  <a:lnTo>
                    <a:pt x="5694" y="193089"/>
                  </a:lnTo>
                  <a:lnTo>
                    <a:pt x="47870" y="250528"/>
                  </a:lnTo>
                  <a:lnTo>
                    <a:pt x="82097" y="274305"/>
                  </a:lnTo>
                  <a:lnTo>
                    <a:pt x="123581" y="293923"/>
                  </a:lnTo>
                  <a:lnTo>
                    <a:pt x="171194" y="308738"/>
                  </a:lnTo>
                  <a:lnTo>
                    <a:pt x="223810" y="318100"/>
                  </a:lnTo>
                  <a:lnTo>
                    <a:pt x="280301" y="321365"/>
                  </a:lnTo>
                  <a:lnTo>
                    <a:pt x="336792" y="318100"/>
                  </a:lnTo>
                  <a:lnTo>
                    <a:pt x="389408" y="308738"/>
                  </a:lnTo>
                  <a:lnTo>
                    <a:pt x="437021" y="293923"/>
                  </a:lnTo>
                  <a:lnTo>
                    <a:pt x="478505" y="274305"/>
                  </a:lnTo>
                  <a:lnTo>
                    <a:pt x="512732" y="250528"/>
                  </a:lnTo>
                  <a:lnTo>
                    <a:pt x="554908" y="193089"/>
                  </a:lnTo>
                  <a:lnTo>
                    <a:pt x="560602" y="160719"/>
                  </a:lnTo>
                  <a:close/>
                </a:path>
              </a:pathLst>
            </a:custGeom>
            <a:ln w="16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4734" y="3794624"/>
              <a:ext cx="506730" cy="316865"/>
            </a:xfrm>
            <a:custGeom>
              <a:avLst/>
              <a:gdLst/>
              <a:ahLst/>
              <a:cxnLst/>
              <a:rect l="l" t="t" r="r" b="b"/>
              <a:pathLst>
                <a:path w="506729" h="316864">
                  <a:moveTo>
                    <a:pt x="506673" y="158294"/>
                  </a:moveTo>
                  <a:lnTo>
                    <a:pt x="480920" y="88668"/>
                  </a:lnTo>
                  <a:lnTo>
                    <a:pt x="451011" y="59277"/>
                  </a:lnTo>
                  <a:lnTo>
                    <a:pt x="411777" y="34766"/>
                  </a:lnTo>
                  <a:lnTo>
                    <a:pt x="364738" y="16084"/>
                  </a:lnTo>
                  <a:lnTo>
                    <a:pt x="311418" y="4179"/>
                  </a:lnTo>
                  <a:lnTo>
                    <a:pt x="253336" y="0"/>
                  </a:lnTo>
                  <a:lnTo>
                    <a:pt x="195255" y="4179"/>
                  </a:lnTo>
                  <a:lnTo>
                    <a:pt x="141934" y="16084"/>
                  </a:lnTo>
                  <a:lnTo>
                    <a:pt x="94896" y="34766"/>
                  </a:lnTo>
                  <a:lnTo>
                    <a:pt x="55661" y="59277"/>
                  </a:lnTo>
                  <a:lnTo>
                    <a:pt x="25753" y="88668"/>
                  </a:lnTo>
                  <a:lnTo>
                    <a:pt x="6691" y="121990"/>
                  </a:lnTo>
                  <a:lnTo>
                    <a:pt x="0" y="158294"/>
                  </a:lnTo>
                  <a:lnTo>
                    <a:pt x="6691" y="194598"/>
                  </a:lnTo>
                  <a:lnTo>
                    <a:pt x="25753" y="227920"/>
                  </a:lnTo>
                  <a:lnTo>
                    <a:pt x="55661" y="257311"/>
                  </a:lnTo>
                  <a:lnTo>
                    <a:pt x="94896" y="281822"/>
                  </a:lnTo>
                  <a:lnTo>
                    <a:pt x="141934" y="300504"/>
                  </a:lnTo>
                  <a:lnTo>
                    <a:pt x="195255" y="312409"/>
                  </a:lnTo>
                  <a:lnTo>
                    <a:pt x="253336" y="316588"/>
                  </a:lnTo>
                  <a:lnTo>
                    <a:pt x="311418" y="312409"/>
                  </a:lnTo>
                  <a:lnTo>
                    <a:pt x="364738" y="300504"/>
                  </a:lnTo>
                  <a:lnTo>
                    <a:pt x="411777" y="281822"/>
                  </a:lnTo>
                  <a:lnTo>
                    <a:pt x="451011" y="257311"/>
                  </a:lnTo>
                  <a:lnTo>
                    <a:pt x="480920" y="227920"/>
                  </a:lnTo>
                  <a:lnTo>
                    <a:pt x="499981" y="194598"/>
                  </a:lnTo>
                  <a:lnTo>
                    <a:pt x="506673" y="158294"/>
                  </a:lnTo>
                  <a:close/>
                </a:path>
              </a:pathLst>
            </a:custGeom>
            <a:ln w="1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5622" y="2417064"/>
            <a:ext cx="33147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3471" y="3464719"/>
            <a:ext cx="2214880" cy="2221865"/>
          </a:xfrm>
          <a:custGeom>
            <a:avLst/>
            <a:gdLst/>
            <a:ahLst/>
            <a:cxnLst/>
            <a:rect l="l" t="t" r="r" b="b"/>
            <a:pathLst>
              <a:path w="2214879" h="2221865">
                <a:moveTo>
                  <a:pt x="2214560" y="0"/>
                </a:moveTo>
                <a:lnTo>
                  <a:pt x="0" y="0"/>
                </a:lnTo>
                <a:lnTo>
                  <a:pt x="0" y="2221704"/>
                </a:lnTo>
                <a:lnTo>
                  <a:pt x="2214560" y="2221704"/>
                </a:lnTo>
                <a:lnTo>
                  <a:pt x="2214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3300" y="1763928"/>
            <a:ext cx="2457450" cy="3923029"/>
          </a:xfrm>
          <a:custGeom>
            <a:avLst/>
            <a:gdLst/>
            <a:ahLst/>
            <a:cxnLst/>
            <a:rect l="l" t="t" r="r" b="b"/>
            <a:pathLst>
              <a:path w="2457450" h="3923029">
                <a:moveTo>
                  <a:pt x="2457450" y="0"/>
                </a:moveTo>
                <a:lnTo>
                  <a:pt x="6426" y="0"/>
                </a:lnTo>
                <a:lnTo>
                  <a:pt x="6426" y="2322296"/>
                </a:lnTo>
                <a:lnTo>
                  <a:pt x="0" y="2322296"/>
                </a:lnTo>
                <a:lnTo>
                  <a:pt x="0" y="3922496"/>
                </a:lnTo>
                <a:lnTo>
                  <a:pt x="2457450" y="3922496"/>
                </a:lnTo>
                <a:lnTo>
                  <a:pt x="2457450" y="2341346"/>
                </a:lnTo>
                <a:lnTo>
                  <a:pt x="2457450" y="2322296"/>
                </a:lnTo>
                <a:lnTo>
                  <a:pt x="245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32" y="1271523"/>
            <a:ext cx="3341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689" y="2339413"/>
            <a:ext cx="302260" cy="5702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350" spc="5" dirty="0">
                <a:latin typeface="Arial MT"/>
                <a:cs typeface="Arial MT"/>
              </a:rPr>
              <a:t>(a)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911" y="2679394"/>
            <a:ext cx="2387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5" dirty="0">
                <a:latin typeface="Arial MT"/>
                <a:cs typeface="Arial MT"/>
              </a:rPr>
              <a:t>(b)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209" y="3558131"/>
            <a:ext cx="1936114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>
              <a:lnSpc>
                <a:spcPts val="940"/>
              </a:lnSpc>
            </a:pPr>
            <a:r>
              <a:rPr sz="850" b="1" spc="20" dirty="0">
                <a:latin typeface="Times New Roman"/>
                <a:cs typeface="Times New Roman"/>
              </a:rPr>
              <a:t>Home</a:t>
            </a:r>
            <a:endParaRPr sz="850">
              <a:latin typeface="Times New Roman"/>
              <a:cs typeface="Times New Roman"/>
            </a:endParaRPr>
          </a:p>
          <a:p>
            <a:pPr marL="567055">
              <a:lnSpc>
                <a:spcPct val="100000"/>
              </a:lnSpc>
              <a:spcBef>
                <a:spcPts val="15"/>
              </a:spcBef>
            </a:pP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345"/>
              </a:spcBef>
              <a:tabLst>
                <a:tab pos="1016000" algn="l"/>
              </a:tabLst>
            </a:pPr>
            <a:r>
              <a:rPr sz="750" b="1" spc="25" dirty="0">
                <a:latin typeface="Arial"/>
                <a:cs typeface="Arial"/>
              </a:rPr>
              <a:t>Yes	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R="659765" algn="r">
              <a:lnSpc>
                <a:spcPts val="935"/>
              </a:lnSpc>
              <a:tabLst>
                <a:tab pos="902335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1275" b="1" spc="15" baseline="9803" dirty="0">
                <a:latin typeface="Times New Roman"/>
                <a:cs typeface="Times New Roman"/>
              </a:rPr>
              <a:t>Marital</a:t>
            </a:r>
            <a:endParaRPr sz="1275" baseline="9803">
              <a:latin typeface="Times New Roman"/>
              <a:cs typeface="Times New Roman"/>
            </a:endParaRPr>
          </a:p>
          <a:p>
            <a:pPr marR="693420" algn="r">
              <a:lnSpc>
                <a:spcPts val="885"/>
              </a:lnSpc>
            </a:pPr>
            <a:r>
              <a:rPr sz="850" b="1" spc="10" dirty="0">
                <a:latin typeface="Times New Roman"/>
                <a:cs typeface="Times New Roman"/>
              </a:rPr>
              <a:t>Status</a:t>
            </a:r>
            <a:endParaRPr sz="850">
              <a:latin typeface="Times New Roman"/>
              <a:cs typeface="Times New Roman"/>
            </a:endParaRPr>
          </a:p>
          <a:p>
            <a:pPr marL="403860">
              <a:lnSpc>
                <a:spcPts val="675"/>
              </a:lnSpc>
            </a:pPr>
            <a:r>
              <a:rPr sz="750" b="1" spc="2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  <a:p>
            <a:pPr marL="81915">
              <a:lnSpc>
                <a:spcPts val="1145"/>
              </a:lnSpc>
              <a:tabLst>
                <a:tab pos="1367155" algn="l"/>
              </a:tabLst>
            </a:pPr>
            <a:r>
              <a:rPr sz="1650" baseline="10101" dirty="0">
                <a:latin typeface="Arial MT"/>
                <a:cs typeface="Arial MT"/>
              </a:rPr>
              <a:t>(3,0)</a:t>
            </a:r>
            <a:r>
              <a:rPr sz="750" b="1" dirty="0">
                <a:latin typeface="Arial"/>
                <a:cs typeface="Arial"/>
              </a:rPr>
              <a:t>Divorced	</a:t>
            </a:r>
            <a:r>
              <a:rPr sz="1125" b="1" spc="30" baseline="33333" dirty="0">
                <a:latin typeface="Arial"/>
                <a:cs typeface="Arial"/>
              </a:rPr>
              <a:t>Married</a:t>
            </a:r>
            <a:endParaRPr sz="1125" baseline="33333">
              <a:latin typeface="Arial"/>
              <a:cs typeface="Arial"/>
            </a:endParaRPr>
          </a:p>
          <a:p>
            <a:pPr marL="245745" algn="ctr">
              <a:lnSpc>
                <a:spcPct val="100000"/>
              </a:lnSpc>
              <a:spcBef>
                <a:spcPts val="740"/>
              </a:spcBef>
              <a:tabLst>
                <a:tab pos="1279525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	</a:t>
            </a:r>
            <a:r>
              <a:rPr sz="1125" b="1" spc="30" baseline="3703" dirty="0">
                <a:latin typeface="Times New Roman"/>
                <a:cs typeface="Times New Roman"/>
              </a:rPr>
              <a:t>Defaulted</a:t>
            </a:r>
            <a:r>
              <a:rPr sz="1125" b="1" spc="-22" baseline="3703" dirty="0">
                <a:latin typeface="Times New Roman"/>
                <a:cs typeface="Times New Roman"/>
              </a:rPr>
              <a:t> </a:t>
            </a:r>
            <a:r>
              <a:rPr sz="1125" b="1" spc="37" baseline="3703" dirty="0">
                <a:latin typeface="Times New Roman"/>
                <a:cs typeface="Times New Roman"/>
              </a:rPr>
              <a:t>=</a:t>
            </a:r>
            <a:r>
              <a:rPr sz="1125" b="1" spc="-30" baseline="3703" dirty="0">
                <a:latin typeface="Times New Roman"/>
                <a:cs typeface="Times New Roman"/>
              </a:rPr>
              <a:t> </a:t>
            </a:r>
            <a:r>
              <a:rPr sz="1125" b="1" spc="44" baseline="3703" dirty="0">
                <a:latin typeface="Times New Roman"/>
                <a:cs typeface="Times New Roman"/>
              </a:rPr>
              <a:t>No</a:t>
            </a:r>
            <a:endParaRPr sz="1125" baseline="370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 algn="ctr">
              <a:lnSpc>
                <a:spcPct val="100000"/>
              </a:lnSpc>
              <a:tabLst>
                <a:tab pos="1334770" algn="l"/>
              </a:tabLst>
            </a:pPr>
            <a:r>
              <a:rPr sz="1100" spc="-20" dirty="0">
                <a:latin typeface="Arial MT"/>
                <a:cs typeface="Arial MT"/>
              </a:rPr>
              <a:t>(1,3)	(3,0)</a:t>
            </a:r>
            <a:endParaRPr sz="1100">
              <a:latin typeface="Arial MT"/>
              <a:cs typeface="Arial MT"/>
            </a:endParaRPr>
          </a:p>
          <a:p>
            <a:pPr marR="230504" algn="ctr">
              <a:lnSpc>
                <a:spcPct val="100000"/>
              </a:lnSpc>
              <a:spcBef>
                <a:spcPts val="1055"/>
              </a:spcBef>
            </a:pPr>
            <a:r>
              <a:rPr sz="1350" spc="5" dirty="0">
                <a:latin typeface="Arial MT"/>
                <a:cs typeface="Arial MT"/>
              </a:rPr>
              <a:t>(c)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782" y="2050954"/>
            <a:ext cx="947419" cy="273685"/>
          </a:xfrm>
          <a:prstGeom prst="rect">
            <a:avLst/>
          </a:prstGeom>
          <a:ln w="19706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15"/>
              </a:spcBef>
            </a:pPr>
            <a:r>
              <a:rPr sz="900" spc="20" dirty="0">
                <a:latin typeface="Times New Roman"/>
                <a:cs typeface="Times New Roman"/>
              </a:rPr>
              <a:t>Defaulted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541" y="1683915"/>
            <a:ext cx="577850" cy="338455"/>
            <a:chOff x="4408541" y="1683915"/>
            <a:chExt cx="577850" cy="338455"/>
          </a:xfrm>
        </p:grpSpPr>
        <p:sp>
          <p:nvSpPr>
            <p:cNvPr id="9" name="object 9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280300" y="0"/>
                  </a:moveTo>
                  <a:lnTo>
                    <a:pt x="223809" y="3263"/>
                  </a:lnTo>
                  <a:lnTo>
                    <a:pt x="171193" y="12623"/>
                  </a:lnTo>
                  <a:lnTo>
                    <a:pt x="123580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0" y="293801"/>
                  </a:lnTo>
                  <a:lnTo>
                    <a:pt x="171193" y="308609"/>
                  </a:lnTo>
                  <a:lnTo>
                    <a:pt x="223809" y="317967"/>
                  </a:lnTo>
                  <a:lnTo>
                    <a:pt x="280300" y="321231"/>
                  </a:lnTo>
                  <a:lnTo>
                    <a:pt x="336791" y="317967"/>
                  </a:lnTo>
                  <a:lnTo>
                    <a:pt x="389407" y="308609"/>
                  </a:lnTo>
                  <a:lnTo>
                    <a:pt x="437021" y="293801"/>
                  </a:lnTo>
                  <a:lnTo>
                    <a:pt x="478504" y="274190"/>
                  </a:lnTo>
                  <a:lnTo>
                    <a:pt x="512731" y="250424"/>
                  </a:lnTo>
                  <a:lnTo>
                    <a:pt x="554907" y="193008"/>
                  </a:lnTo>
                  <a:lnTo>
                    <a:pt x="560602" y="160652"/>
                  </a:lnTo>
                  <a:lnTo>
                    <a:pt x="554907" y="128272"/>
                  </a:lnTo>
                  <a:lnTo>
                    <a:pt x="512731" y="70825"/>
                  </a:lnTo>
                  <a:lnTo>
                    <a:pt x="478504" y="47049"/>
                  </a:lnTo>
                  <a:lnTo>
                    <a:pt x="437021" y="27433"/>
                  </a:lnTo>
                  <a:lnTo>
                    <a:pt x="389407" y="12623"/>
                  </a:lnTo>
                  <a:lnTo>
                    <a:pt x="336791" y="3263"/>
                  </a:lnTo>
                  <a:lnTo>
                    <a:pt x="28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7114" y="1692487"/>
              <a:ext cx="560705" cy="321310"/>
            </a:xfrm>
            <a:custGeom>
              <a:avLst/>
              <a:gdLst/>
              <a:ahLst/>
              <a:cxnLst/>
              <a:rect l="l" t="t" r="r" b="b"/>
              <a:pathLst>
                <a:path w="560704" h="321310">
                  <a:moveTo>
                    <a:pt x="560602" y="160652"/>
                  </a:moveTo>
                  <a:lnTo>
                    <a:pt x="538575" y="98114"/>
                  </a:lnTo>
                  <a:lnTo>
                    <a:pt x="478505" y="47049"/>
                  </a:lnTo>
                  <a:lnTo>
                    <a:pt x="437021" y="27433"/>
                  </a:lnTo>
                  <a:lnTo>
                    <a:pt x="389408" y="12623"/>
                  </a:lnTo>
                  <a:lnTo>
                    <a:pt x="336792" y="3263"/>
                  </a:lnTo>
                  <a:lnTo>
                    <a:pt x="280301" y="0"/>
                  </a:lnTo>
                  <a:lnTo>
                    <a:pt x="223810" y="3263"/>
                  </a:lnTo>
                  <a:lnTo>
                    <a:pt x="171194" y="12623"/>
                  </a:lnTo>
                  <a:lnTo>
                    <a:pt x="123581" y="27433"/>
                  </a:lnTo>
                  <a:lnTo>
                    <a:pt x="82097" y="47049"/>
                  </a:lnTo>
                  <a:lnTo>
                    <a:pt x="47870" y="70825"/>
                  </a:lnTo>
                  <a:lnTo>
                    <a:pt x="5694" y="128272"/>
                  </a:lnTo>
                  <a:lnTo>
                    <a:pt x="0" y="160652"/>
                  </a:lnTo>
                  <a:lnTo>
                    <a:pt x="5694" y="193008"/>
                  </a:lnTo>
                  <a:lnTo>
                    <a:pt x="47870" y="250424"/>
                  </a:lnTo>
                  <a:lnTo>
                    <a:pt x="82097" y="274190"/>
                  </a:lnTo>
                  <a:lnTo>
                    <a:pt x="123581" y="293801"/>
                  </a:lnTo>
                  <a:lnTo>
                    <a:pt x="171194" y="308609"/>
                  </a:lnTo>
                  <a:lnTo>
                    <a:pt x="223810" y="317968"/>
                  </a:lnTo>
                  <a:lnTo>
                    <a:pt x="280301" y="321231"/>
                  </a:lnTo>
                  <a:lnTo>
                    <a:pt x="336792" y="317968"/>
                  </a:lnTo>
                  <a:lnTo>
                    <a:pt x="389408" y="308609"/>
                  </a:lnTo>
                  <a:lnTo>
                    <a:pt x="437021" y="293801"/>
                  </a:lnTo>
                  <a:lnTo>
                    <a:pt x="478505" y="274190"/>
                  </a:lnTo>
                  <a:lnTo>
                    <a:pt x="512732" y="250424"/>
                  </a:lnTo>
                  <a:lnTo>
                    <a:pt x="554908" y="193008"/>
                  </a:lnTo>
                  <a:lnTo>
                    <a:pt x="560602" y="160652"/>
                  </a:lnTo>
                  <a:close/>
                </a:path>
              </a:pathLst>
            </a:custGeom>
            <a:ln w="16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7710" y="1697693"/>
            <a:ext cx="356235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99"/>
              </a:lnSpc>
              <a:spcBef>
                <a:spcPts val="95"/>
              </a:spcBef>
            </a:pPr>
            <a:r>
              <a:rPr sz="850" b="1" spc="20" dirty="0">
                <a:latin typeface="Times New Roman"/>
                <a:cs typeface="Times New Roman"/>
              </a:rPr>
              <a:t>Home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0826" y="2024370"/>
            <a:ext cx="684530" cy="224790"/>
          </a:xfrm>
          <a:custGeom>
            <a:avLst/>
            <a:gdLst/>
            <a:ahLst/>
            <a:cxnLst/>
            <a:rect l="l" t="t" r="r" b="b"/>
            <a:pathLst>
              <a:path w="684529" h="224789">
                <a:moveTo>
                  <a:pt x="336361" y="0"/>
                </a:moveTo>
                <a:lnTo>
                  <a:pt x="0" y="224707"/>
                </a:lnTo>
              </a:path>
              <a:path w="684529" h="224789">
                <a:moveTo>
                  <a:pt x="336361" y="0"/>
                </a:moveTo>
                <a:lnTo>
                  <a:pt x="684038" y="224707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2572" y="2001173"/>
            <a:ext cx="2063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5" dirty="0">
                <a:latin typeface="Arial"/>
                <a:cs typeface="Arial"/>
              </a:rPr>
              <a:t>Yes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3760" y="2001173"/>
            <a:ext cx="1612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3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252" y="2249100"/>
            <a:ext cx="76962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695" y="2249100"/>
            <a:ext cx="792480" cy="230504"/>
          </a:xfrm>
          <a:prstGeom prst="rect">
            <a:avLst/>
          </a:prstGeom>
          <a:ln w="1656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84"/>
              </a:spcBef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6374" y="3240573"/>
            <a:ext cx="2115820" cy="221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4495" algn="ctr">
              <a:lnSpc>
                <a:spcPts val="940"/>
              </a:lnSpc>
            </a:pPr>
            <a:r>
              <a:rPr sz="850" b="1" spc="20" dirty="0">
                <a:latin typeface="Times New Roman"/>
                <a:cs typeface="Times New Roman"/>
              </a:rPr>
              <a:t>Home</a:t>
            </a:r>
            <a:endParaRPr sz="850">
              <a:latin typeface="Times New Roman"/>
              <a:cs typeface="Times New Roman"/>
            </a:endParaRPr>
          </a:p>
          <a:p>
            <a:pPr marR="404495" algn="ctr">
              <a:lnSpc>
                <a:spcPct val="100000"/>
              </a:lnSpc>
              <a:spcBef>
                <a:spcPts val="15"/>
              </a:spcBef>
            </a:pPr>
            <a:r>
              <a:rPr sz="850" b="1" spc="15" dirty="0">
                <a:latin typeface="Times New Roman"/>
                <a:cs typeface="Times New Roman"/>
              </a:rPr>
              <a:t>Owner</a:t>
            </a:r>
            <a:endParaRPr sz="85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280"/>
              </a:spcBef>
              <a:tabLst>
                <a:tab pos="1136650" algn="l"/>
              </a:tabLst>
            </a:pPr>
            <a:r>
              <a:rPr sz="750" b="1" spc="15" dirty="0">
                <a:latin typeface="Arial"/>
                <a:cs typeface="Arial"/>
              </a:rPr>
              <a:t>Yes	</a:t>
            </a:r>
            <a:r>
              <a:rPr sz="750" b="1" spc="20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1059180" marR="727710" indent="-992505">
              <a:lnSpc>
                <a:spcPct val="102499"/>
              </a:lnSpc>
              <a:tabLst>
                <a:tab pos="1019810" algn="l"/>
              </a:tabLst>
            </a:pPr>
            <a:r>
              <a:rPr sz="1125" b="1" spc="30" baseline="3703" dirty="0">
                <a:latin typeface="Times New Roman"/>
                <a:cs typeface="Times New Roman"/>
              </a:rPr>
              <a:t>Defaulted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37" baseline="3703" dirty="0">
                <a:latin typeface="Times New Roman"/>
                <a:cs typeface="Times New Roman"/>
              </a:rPr>
              <a:t>=</a:t>
            </a:r>
            <a:r>
              <a:rPr sz="1125" b="1" spc="15" baseline="3703" dirty="0">
                <a:latin typeface="Times New Roman"/>
                <a:cs typeface="Times New Roman"/>
              </a:rPr>
              <a:t> </a:t>
            </a:r>
            <a:r>
              <a:rPr sz="1125" b="1" spc="44" baseline="3703" dirty="0">
                <a:latin typeface="Times New Roman"/>
                <a:cs typeface="Times New Roman"/>
              </a:rPr>
              <a:t>No</a:t>
            </a:r>
            <a:r>
              <a:rPr sz="1125" b="1" baseline="3703" dirty="0">
                <a:latin typeface="Times New Roman"/>
                <a:cs typeface="Times New Roman"/>
              </a:rPr>
              <a:t>	</a:t>
            </a:r>
            <a:r>
              <a:rPr sz="850" b="1" spc="5" dirty="0">
                <a:latin typeface="Times New Roman"/>
                <a:cs typeface="Times New Roman"/>
              </a:rPr>
              <a:t>Marital  Status</a:t>
            </a:r>
            <a:endParaRPr sz="850">
              <a:latin typeface="Times New Roman"/>
              <a:cs typeface="Times New Roman"/>
            </a:endParaRPr>
          </a:p>
          <a:p>
            <a:pPr marL="535305">
              <a:lnSpc>
                <a:spcPts val="425"/>
              </a:lnSpc>
            </a:pPr>
            <a:r>
              <a:rPr sz="750" b="1" spc="10" dirty="0">
                <a:latin typeface="Arial"/>
                <a:cs typeface="Arial"/>
              </a:rPr>
              <a:t>Single,</a:t>
            </a:r>
            <a:endParaRPr sz="750">
              <a:latin typeface="Arial"/>
              <a:cs typeface="Arial"/>
            </a:endParaRPr>
          </a:p>
          <a:p>
            <a:pPr marL="231140">
              <a:lnSpc>
                <a:spcPts val="960"/>
              </a:lnSpc>
              <a:tabLst>
                <a:tab pos="1470660" algn="l"/>
              </a:tabLst>
            </a:pPr>
            <a:r>
              <a:rPr sz="1100" spc="-15" dirty="0">
                <a:latin typeface="Arial MT"/>
                <a:cs typeface="Arial MT"/>
              </a:rPr>
              <a:t>(3,0)</a:t>
            </a:r>
            <a:r>
              <a:rPr sz="1125" b="1" spc="-22" baseline="-25925" dirty="0">
                <a:latin typeface="Arial"/>
                <a:cs typeface="Arial"/>
              </a:rPr>
              <a:t>Divorced	</a:t>
            </a:r>
            <a:r>
              <a:rPr sz="1125" b="1" spc="22" baseline="7407" dirty="0">
                <a:latin typeface="Arial"/>
                <a:cs typeface="Arial"/>
              </a:rPr>
              <a:t>Married</a:t>
            </a:r>
            <a:endParaRPr sz="1125" baseline="7407">
              <a:latin typeface="Arial"/>
              <a:cs typeface="Arial"/>
            </a:endParaRPr>
          </a:p>
          <a:p>
            <a:pPr marL="612140">
              <a:lnSpc>
                <a:spcPct val="100000"/>
              </a:lnSpc>
              <a:spcBef>
                <a:spcPts val="700"/>
              </a:spcBef>
              <a:tabLst>
                <a:tab pos="1459230" algn="l"/>
              </a:tabLst>
            </a:pPr>
            <a:r>
              <a:rPr sz="1275" b="1" spc="7" baseline="-16339" dirty="0">
                <a:latin typeface="Times New Roman"/>
                <a:cs typeface="Times New Roman"/>
              </a:rPr>
              <a:t>Annual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20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  <a:p>
            <a:pPr marL="613410">
              <a:lnSpc>
                <a:spcPct val="100000"/>
              </a:lnSpc>
              <a:spcBef>
                <a:spcPts val="215"/>
              </a:spcBef>
            </a:pPr>
            <a:r>
              <a:rPr sz="850" b="1" spc="5" dirty="0">
                <a:latin typeface="Times New Roman"/>
                <a:cs typeface="Times New Roman"/>
              </a:rPr>
              <a:t>Income</a:t>
            </a:r>
            <a:endParaRPr sz="8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40"/>
              </a:spcBef>
              <a:tabLst>
                <a:tab pos="1080770" algn="l"/>
                <a:tab pos="1645285" algn="l"/>
              </a:tabLst>
            </a:pPr>
            <a:r>
              <a:rPr sz="750" b="1" spc="15" dirty="0">
                <a:latin typeface="Arial"/>
                <a:cs typeface="Arial"/>
              </a:rPr>
              <a:t>&lt;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	&gt;=</a:t>
            </a:r>
            <a:r>
              <a:rPr sz="750" b="1" spc="1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80K	</a:t>
            </a:r>
            <a:r>
              <a:rPr sz="1650" spc="-30" baseline="17676" dirty="0">
                <a:latin typeface="Arial MT"/>
                <a:cs typeface="Arial MT"/>
              </a:rPr>
              <a:t>(3,0)</a:t>
            </a:r>
            <a:endParaRPr sz="1650" baseline="17676">
              <a:latin typeface="Arial MT"/>
              <a:cs typeface="Arial MT"/>
            </a:endParaRPr>
          </a:p>
          <a:p>
            <a:pPr marR="487680" algn="ctr">
              <a:lnSpc>
                <a:spcPct val="100000"/>
              </a:lnSpc>
              <a:spcBef>
                <a:spcPts val="844"/>
              </a:spcBef>
              <a:tabLst>
                <a:tab pos="929640" algn="l"/>
              </a:tabLst>
            </a:pP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15" dirty="0">
                <a:latin typeface="Times New Roman"/>
                <a:cs typeface="Times New Roman"/>
              </a:rPr>
              <a:t> </a:t>
            </a:r>
            <a:r>
              <a:rPr sz="750" b="1" spc="30" dirty="0">
                <a:latin typeface="Times New Roman"/>
                <a:cs typeface="Times New Roman"/>
              </a:rPr>
              <a:t>No	</a:t>
            </a:r>
            <a:r>
              <a:rPr sz="750" b="1" spc="20" dirty="0">
                <a:latin typeface="Times New Roman"/>
                <a:cs typeface="Times New Roman"/>
              </a:rPr>
              <a:t>Defaulted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=</a:t>
            </a:r>
            <a:r>
              <a:rPr sz="750" b="1" spc="-10" dirty="0">
                <a:latin typeface="Times New Roman"/>
                <a:cs typeface="Times New Roman"/>
              </a:rPr>
              <a:t> </a:t>
            </a:r>
            <a:r>
              <a:rPr sz="750" b="1" spc="25" dirty="0">
                <a:latin typeface="Times New Roman"/>
                <a:cs typeface="Times New Roman"/>
              </a:rPr>
              <a:t>Yes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R="467995" algn="ctr">
              <a:lnSpc>
                <a:spcPts val="1165"/>
              </a:lnSpc>
              <a:tabLst>
                <a:tab pos="899794" algn="l"/>
              </a:tabLst>
            </a:pPr>
            <a:r>
              <a:rPr sz="1100" spc="-20" dirty="0">
                <a:latin typeface="Arial MT"/>
                <a:cs typeface="Arial MT"/>
              </a:rPr>
              <a:t>(1,0)	(0,3)</a:t>
            </a:r>
            <a:endParaRPr sz="1100">
              <a:latin typeface="Arial MT"/>
              <a:cs typeface="Arial MT"/>
            </a:endParaRPr>
          </a:p>
          <a:p>
            <a:pPr marR="308610" algn="ctr">
              <a:lnSpc>
                <a:spcPts val="1465"/>
              </a:lnSpc>
            </a:pPr>
            <a:r>
              <a:rPr sz="1350" spc="5" dirty="0">
                <a:latin typeface="Arial MT"/>
                <a:cs typeface="Arial MT"/>
              </a:rPr>
              <a:t>(d)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2090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9352" y="2535935"/>
            <a:ext cx="302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43300" y="3114441"/>
            <a:ext cx="2457450" cy="2429510"/>
          </a:xfrm>
          <a:custGeom>
            <a:avLst/>
            <a:gdLst/>
            <a:ahLst/>
            <a:cxnLst/>
            <a:rect l="l" t="t" r="r" b="b"/>
            <a:pathLst>
              <a:path w="2457450" h="2429510">
                <a:moveTo>
                  <a:pt x="2457450" y="0"/>
                </a:moveTo>
                <a:lnTo>
                  <a:pt x="0" y="0"/>
                </a:lnTo>
                <a:lnTo>
                  <a:pt x="0" y="2429109"/>
                </a:lnTo>
                <a:lnTo>
                  <a:pt x="2457450" y="2429109"/>
                </a:lnTo>
                <a:lnTo>
                  <a:pt x="245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5864" y="3464719"/>
            <a:ext cx="2112645" cy="2078989"/>
          </a:xfrm>
          <a:custGeom>
            <a:avLst/>
            <a:gdLst/>
            <a:ahLst/>
            <a:cxnLst/>
            <a:rect l="l" t="t" r="r" b="b"/>
            <a:pathLst>
              <a:path w="2112645" h="2078989">
                <a:moveTo>
                  <a:pt x="2112168" y="0"/>
                </a:moveTo>
                <a:lnTo>
                  <a:pt x="0" y="0"/>
                </a:lnTo>
                <a:lnTo>
                  <a:pt x="0" y="2078831"/>
                </a:lnTo>
                <a:lnTo>
                  <a:pt x="2112168" y="2078831"/>
                </a:lnTo>
                <a:lnTo>
                  <a:pt x="2112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510272" y="2485372"/>
          <a:ext cx="2188844" cy="22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7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indent="1016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930" indent="-889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50165" indent="5080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31115" indent="-5715">
                        <a:lnSpc>
                          <a:spcPts val="930"/>
                        </a:lnSpc>
                        <a:spcBef>
                          <a:spcPts val="36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1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1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60K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8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Yes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Divorced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220K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85K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3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Married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75K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727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No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Single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5" dirty="0">
                          <a:latin typeface="Arial MT"/>
                          <a:cs typeface="Arial MT"/>
                        </a:rPr>
                        <a:t>90K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6490219" y="4746805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1719</Words>
  <Application>Microsoft Office PowerPoint</Application>
  <PresentationFormat>On-screen Show (4:3)</PresentationFormat>
  <Paragraphs>797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Cambria</vt:lpstr>
      <vt:lpstr>Symbol</vt:lpstr>
      <vt:lpstr>Times New Roman</vt:lpstr>
      <vt:lpstr>Trebuchet MS</vt:lpstr>
      <vt:lpstr>Verdana</vt:lpstr>
      <vt:lpstr>Office Theme</vt:lpstr>
      <vt:lpstr>      CS4038</vt:lpstr>
      <vt:lpstr> TODAY’S TOPICS</vt:lpstr>
      <vt:lpstr>PowerPoint Presentation</vt:lpstr>
      <vt:lpstr> DECISION TREE</vt:lpstr>
      <vt:lpstr> ANOTHER EXAMPLE OF DECISION TREE</vt:lpstr>
      <vt:lpstr> DECISION TREE INDUCTION</vt:lpstr>
      <vt:lpstr> GENERAL STRUCTURE OF HUNT’S ALGORITHM</vt:lpstr>
      <vt:lpstr>HUNT’S ALGORITHM</vt:lpstr>
      <vt:lpstr>HUNT’S ALGORITHM</vt:lpstr>
      <vt:lpstr>HUNT’S ALGORITHM</vt:lpstr>
      <vt:lpstr>HUNT’S ALGORITHM</vt:lpstr>
      <vt:lpstr>HUNT’S ALGORITHM</vt:lpstr>
      <vt:lpstr> DESIGN ISSUES OF DECISION TREE INDUCTION</vt:lpstr>
      <vt:lpstr> METHODS FOR EXPRESSING TEST CONDITIONS</vt:lpstr>
      <vt:lpstr> TEST CONDITION FOR NOMINAL ATTRIBUTES</vt:lpstr>
      <vt:lpstr> TEST CONDITION FOR ORDINAL ATTRIBUTES</vt:lpstr>
      <vt:lpstr>TEST CONDITION FOR CONTINUOUS  ATTRIBUTES</vt:lpstr>
      <vt:lpstr> SPLITTING CONTINUOUS ATTRIBUTES</vt:lpstr>
      <vt:lpstr>HOW TO DETERMINE THE BEST SPLIT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2024-03-11T04:18:54Z</dcterms:created>
  <dcterms:modified xsi:type="dcterms:W3CDTF">2024-03-11T05:04:33Z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LastSaved">
    <vt:filetime>2024-03-11T00:00:00Z</vt:filetime>
  </property>
</Properties>
</file>