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33" y="3739387"/>
            <a:ext cx="7824133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9933" y="3739387"/>
            <a:ext cx="7824133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127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633" y="1273047"/>
            <a:ext cx="593598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773" y="1775460"/>
            <a:ext cx="7007225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127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5692" y="892555"/>
            <a:ext cx="49034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      </a:t>
            </a:r>
            <a:r>
              <a:rPr sz="4800" b="1" spc="85" dirty="0">
                <a:solidFill>
                  <a:srgbClr val="4E67C8"/>
                </a:solidFill>
                <a:latin typeface="Trebuchet MS"/>
                <a:cs typeface="Trebuchet MS"/>
              </a:rPr>
              <a:t>CS</a:t>
            </a:r>
            <a:r>
              <a:rPr lang="en-US" sz="4800" b="1" spc="90" dirty="0">
                <a:solidFill>
                  <a:srgbClr val="4E67C8"/>
                </a:solidFill>
                <a:latin typeface="Trebuchet MS"/>
                <a:cs typeface="Trebuchet MS"/>
              </a:rPr>
              <a:t>4038</a:t>
            </a:r>
            <a:r>
              <a:rPr sz="4800" b="1" spc="-11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65" dirty="0">
                <a:solidFill>
                  <a:srgbClr val="FFFFFF"/>
                </a:solidFill>
                <a:latin typeface="Verdana"/>
                <a:cs typeface="Verdana"/>
              </a:rPr>
              <a:t>CT</a:t>
            </a:r>
            <a:r>
              <a:rPr sz="1600" b="1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b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5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-135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202</a:t>
            </a:r>
            <a:r>
              <a:rPr lang="en-US" sz="1600" b="1" spc="-254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-1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4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NU</a:t>
            </a:r>
            <a:r>
              <a:rPr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1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b="1" spc="-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b="1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6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 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95" dirty="0"/>
              <a:t>M</a:t>
            </a:r>
            <a:r>
              <a:rPr sz="2800" spc="55" dirty="0"/>
              <a:t>EA</a:t>
            </a:r>
            <a:r>
              <a:rPr sz="2800" spc="-60" dirty="0"/>
              <a:t>S</a:t>
            </a:r>
            <a:r>
              <a:rPr sz="2800" spc="170" dirty="0"/>
              <a:t>U</a:t>
            </a:r>
            <a:r>
              <a:rPr sz="2800" spc="55" dirty="0"/>
              <a:t>R</a:t>
            </a:r>
            <a:r>
              <a:rPr sz="2800" spc="-100" dirty="0"/>
              <a:t>E</a:t>
            </a:r>
            <a:r>
              <a:rPr sz="2800" spc="-70" dirty="0"/>
              <a:t> </a:t>
            </a:r>
            <a:r>
              <a:rPr sz="2800" spc="405" dirty="0"/>
              <a:t>O</a:t>
            </a:r>
            <a:r>
              <a:rPr sz="2800" spc="-160" dirty="0"/>
              <a:t>F</a:t>
            </a:r>
            <a:r>
              <a:rPr sz="2800" spc="-70" dirty="0"/>
              <a:t> </a:t>
            </a:r>
            <a:r>
              <a:rPr sz="2800" spc="60" dirty="0"/>
              <a:t>IM</a:t>
            </a:r>
            <a:r>
              <a:rPr sz="2800" spc="-140" dirty="0"/>
              <a:t>P</a:t>
            </a:r>
            <a:r>
              <a:rPr sz="2800" spc="170" dirty="0"/>
              <a:t>U</a:t>
            </a:r>
            <a:r>
              <a:rPr sz="2800" spc="55" dirty="0"/>
              <a:t>R</a:t>
            </a:r>
            <a:r>
              <a:rPr sz="2800" spc="-5" dirty="0"/>
              <a:t>I</a:t>
            </a:r>
            <a:r>
              <a:rPr sz="2800" spc="-15" dirty="0"/>
              <a:t>T</a:t>
            </a:r>
            <a:r>
              <a:rPr sz="2800" dirty="0"/>
              <a:t>Y</a:t>
            </a:r>
            <a:r>
              <a:rPr sz="2800" spc="-415" dirty="0"/>
              <a:t>:</a:t>
            </a:r>
            <a:r>
              <a:rPr sz="2800" spc="-355" dirty="0"/>
              <a:t> </a:t>
            </a:r>
            <a:r>
              <a:rPr sz="2800" spc="175" dirty="0"/>
              <a:t>G</a:t>
            </a:r>
            <a:r>
              <a:rPr sz="2800" spc="160" dirty="0"/>
              <a:t>IN</a:t>
            </a:r>
            <a:r>
              <a:rPr sz="2800" spc="-80" dirty="0"/>
              <a:t>I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1461" y="4822733"/>
          <a:ext cx="979805" cy="55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6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29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24"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Gini=0.000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3922" y="4801506"/>
          <a:ext cx="979805" cy="558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7"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27"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24"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Gini=0.444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05152" y="4822733"/>
          <a:ext cx="979805" cy="55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24"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Gini=0.500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82692" y="4822733"/>
          <a:ext cx="979805" cy="558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16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29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Tahoma"/>
                          <a:cs typeface="Tahoma"/>
                        </a:rPr>
                        <a:t>C2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24"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Tahoma"/>
                          <a:cs typeface="Tahoma"/>
                        </a:rPr>
                        <a:t>Gini=0.278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67350" y="2319020"/>
            <a:ext cx="455041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43535" algn="l"/>
                <a:tab pos="344170" algn="l"/>
              </a:tabLst>
            </a:pPr>
            <a:r>
              <a:rPr sz="1800" spc="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lang="en-US"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lang="en-US"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lang="en-US"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lang="en-US"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3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 dirty="0">
              <a:latin typeface="Cambria Math"/>
              <a:cs typeface="Cambria Math"/>
            </a:endParaRPr>
          </a:p>
          <a:p>
            <a:pPr marL="668020" lvl="1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667385" algn="l"/>
                <a:tab pos="668020" algn="l"/>
              </a:tabLst>
            </a:pP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-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1 </a:t>
            </a:r>
            <a:r>
              <a:rPr sz="1800" spc="23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989965" lvl="2" indent="-322580">
              <a:lnSpc>
                <a:spcPct val="100000"/>
              </a:lnSpc>
              <a:spcBef>
                <a:spcPts val="7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989965" algn="l"/>
                <a:tab pos="990600" algn="l"/>
              </a:tabLst>
            </a:pPr>
            <a:r>
              <a:rPr sz="1500" spc="55" dirty="0">
                <a:solidFill>
                  <a:srgbClr val="212745"/>
                </a:solidFill>
                <a:latin typeface="Trebuchet MS"/>
                <a:cs typeface="Trebuchet MS"/>
              </a:rPr>
              <a:t>GINI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1 </a:t>
            </a:r>
            <a:r>
              <a:rPr sz="1500" spc="19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89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165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9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(1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9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p)</a:t>
            </a:r>
            <a:r>
              <a:rPr sz="1500" spc="-89" baseline="22222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157" baseline="22222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2p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(1-p)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665FC726-4634-C110-58D8-3666EE5B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55" y="2905562"/>
            <a:ext cx="3101045" cy="9044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195" dirty="0"/>
              <a:t>M</a:t>
            </a:r>
            <a:r>
              <a:rPr sz="2800" spc="-140" dirty="0"/>
              <a:t>P</a:t>
            </a:r>
            <a:r>
              <a:rPr sz="2800" spc="170" dirty="0"/>
              <a:t>U</a:t>
            </a:r>
            <a:r>
              <a:rPr sz="2800" spc="60" dirty="0"/>
              <a:t>T</a:t>
            </a:r>
            <a:r>
              <a:rPr sz="2800" spc="160" dirty="0"/>
              <a:t>IN</a:t>
            </a:r>
            <a:r>
              <a:rPr sz="2800" spc="175" dirty="0"/>
              <a:t>G</a:t>
            </a:r>
            <a:r>
              <a:rPr sz="2800" spc="-70" dirty="0"/>
              <a:t> </a:t>
            </a:r>
            <a:r>
              <a:rPr sz="2800" spc="175" dirty="0"/>
              <a:t>G</a:t>
            </a:r>
            <a:r>
              <a:rPr sz="2800" spc="160" dirty="0"/>
              <a:t>IN</a:t>
            </a:r>
            <a:r>
              <a:rPr sz="2800" spc="-80" dirty="0"/>
              <a:t>I</a:t>
            </a:r>
            <a:r>
              <a:rPr sz="2800" spc="-70" dirty="0"/>
              <a:t> </a:t>
            </a:r>
            <a:r>
              <a:rPr sz="2800" spc="160" dirty="0"/>
              <a:t>IN</a:t>
            </a:r>
            <a:r>
              <a:rPr sz="2800" spc="235" dirty="0"/>
              <a:t>DEX</a:t>
            </a:r>
            <a:r>
              <a:rPr sz="2800" spc="-65" dirty="0"/>
              <a:t> </a:t>
            </a:r>
            <a:r>
              <a:rPr sz="2800" spc="405" dirty="0"/>
              <a:t>O</a:t>
            </a:r>
            <a:r>
              <a:rPr sz="2800" spc="-160" dirty="0"/>
              <a:t>F</a:t>
            </a:r>
            <a:r>
              <a:rPr sz="2800" spc="-355" dirty="0"/>
              <a:t> </a:t>
            </a:r>
            <a:r>
              <a:rPr sz="2800" spc="215" dirty="0"/>
              <a:t>A</a:t>
            </a:r>
            <a:r>
              <a:rPr sz="2800" spc="-75" dirty="0"/>
              <a:t> </a:t>
            </a:r>
            <a:r>
              <a:rPr sz="2800" spc="-60" dirty="0"/>
              <a:t>S</a:t>
            </a:r>
            <a:r>
              <a:rPr sz="2800" spc="160" dirty="0"/>
              <a:t>IN</a:t>
            </a:r>
            <a:r>
              <a:rPr sz="2800" spc="175" dirty="0"/>
              <a:t>G</a:t>
            </a:r>
            <a:r>
              <a:rPr sz="2800" spc="-50" dirty="0"/>
              <a:t>L</a:t>
            </a:r>
            <a:r>
              <a:rPr sz="2800" spc="-100" dirty="0"/>
              <a:t>E</a:t>
            </a:r>
            <a:r>
              <a:rPr sz="2800" spc="-70" dirty="0"/>
              <a:t> </a:t>
            </a:r>
            <a:r>
              <a:rPr sz="2800" spc="395" dirty="0"/>
              <a:t>N</a:t>
            </a:r>
            <a:r>
              <a:rPr sz="2800" spc="405" dirty="0"/>
              <a:t>O</a:t>
            </a:r>
            <a:r>
              <a:rPr sz="2800" spc="140" dirty="0"/>
              <a:t>DE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4154" y="2650751"/>
          <a:ext cx="1711960" cy="62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spc="55" dirty="0">
                          <a:latin typeface="Tahoma"/>
                          <a:cs typeface="Tahoma"/>
                        </a:rPr>
                        <a:t>C1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b="1" dirty="0">
                          <a:latin typeface="Tahoma"/>
                          <a:cs typeface="Tahoma"/>
                        </a:rPr>
                        <a:t>0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spc="55" dirty="0">
                          <a:latin typeface="Tahoma"/>
                          <a:cs typeface="Tahoma"/>
                        </a:rPr>
                        <a:t>C2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b="1" dirty="0">
                          <a:latin typeface="Tahoma"/>
                          <a:cs typeface="Tahoma"/>
                        </a:rPr>
                        <a:t>6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9658" y="4733357"/>
          <a:ext cx="1655444" cy="60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50" dirty="0">
                          <a:latin typeface="Tahoma"/>
                          <a:cs typeface="Tahoma"/>
                        </a:rPr>
                        <a:t>C1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spc="50" dirty="0">
                          <a:latin typeface="Tahoma"/>
                          <a:cs typeface="Tahoma"/>
                        </a:rPr>
                        <a:t>C2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4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9658" y="3759220"/>
          <a:ext cx="1656078" cy="601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50" dirty="0">
                          <a:latin typeface="Tahoma"/>
                          <a:cs typeface="Tahoma"/>
                        </a:rPr>
                        <a:t>C1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spc="50" dirty="0">
                          <a:latin typeface="Tahoma"/>
                          <a:cs typeface="Tahoma"/>
                        </a:rPr>
                        <a:t>C2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dirty="0">
                          <a:latin typeface="Tahoma"/>
                          <a:cs typeface="Tahoma"/>
                        </a:rPr>
                        <a:t>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61456" y="2567432"/>
            <a:ext cx="3635375" cy="27870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10"/>
              </a:spcBef>
              <a:tabLst>
                <a:tab pos="1639570" algn="l"/>
              </a:tabLst>
            </a:pPr>
            <a:r>
              <a:rPr sz="1500" spc="-5" dirty="0">
                <a:latin typeface="Arial MT"/>
                <a:cs typeface="Arial MT"/>
              </a:rPr>
              <a:t>P(C1)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0/6</a:t>
            </a:r>
            <a:r>
              <a:rPr sz="1500" dirty="0">
                <a:latin typeface="Arial MT"/>
                <a:cs typeface="Arial MT"/>
              </a:rPr>
              <a:t> 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	</a:t>
            </a:r>
            <a:r>
              <a:rPr sz="1500" spc="-5" dirty="0">
                <a:latin typeface="Arial MT"/>
                <a:cs typeface="Arial MT"/>
              </a:rPr>
              <a:t>P(C2)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6/6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910"/>
              </a:spcBef>
            </a:pPr>
            <a:r>
              <a:rPr sz="1500" spc="-5" dirty="0">
                <a:latin typeface="Arial MT"/>
                <a:cs typeface="Arial MT"/>
              </a:rPr>
              <a:t>Gini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P(C1)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-15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P(C2)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179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133350" marR="809625">
              <a:lnSpc>
                <a:spcPct val="149300"/>
              </a:lnSpc>
              <a:spcBef>
                <a:spcPts val="1385"/>
              </a:spcBef>
              <a:tabLst>
                <a:tab pos="1635760" algn="l"/>
              </a:tabLst>
            </a:pPr>
            <a:r>
              <a:rPr sz="1500" spc="-5" dirty="0">
                <a:latin typeface="Arial MT"/>
                <a:cs typeface="Arial MT"/>
              </a:rPr>
              <a:t>P(C1)</a:t>
            </a:r>
            <a:r>
              <a:rPr sz="1500" dirty="0">
                <a:latin typeface="Arial MT"/>
                <a:cs typeface="Arial MT"/>
              </a:rPr>
              <a:t> =</a:t>
            </a:r>
            <a:r>
              <a:rPr sz="1500" spc="-5" dirty="0">
                <a:latin typeface="Arial MT"/>
                <a:cs typeface="Arial MT"/>
              </a:rPr>
              <a:t> 1/6	P(C2) </a:t>
            </a:r>
            <a:r>
              <a:rPr sz="1500" dirty="0">
                <a:latin typeface="Arial MT"/>
                <a:cs typeface="Arial MT"/>
              </a:rPr>
              <a:t>= </a:t>
            </a:r>
            <a:r>
              <a:rPr sz="1500" spc="-5" dirty="0">
                <a:latin typeface="Arial MT"/>
                <a:cs typeface="Arial MT"/>
              </a:rPr>
              <a:t>5/6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Gini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5" dirty="0">
                <a:latin typeface="Arial MT"/>
                <a:cs typeface="Arial MT"/>
              </a:rPr>
              <a:t> (1/6)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-15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(5/6)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187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0.278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 MT"/>
              <a:cs typeface="Arial MT"/>
            </a:endParaRPr>
          </a:p>
          <a:p>
            <a:pPr marL="133350" marR="809625">
              <a:lnSpc>
                <a:spcPct val="149300"/>
              </a:lnSpc>
              <a:tabLst>
                <a:tab pos="1635760" algn="l"/>
              </a:tabLst>
            </a:pPr>
            <a:r>
              <a:rPr sz="1500" spc="-5" dirty="0">
                <a:latin typeface="Arial MT"/>
                <a:cs typeface="Arial MT"/>
              </a:rPr>
              <a:t>P(C1)</a:t>
            </a:r>
            <a:r>
              <a:rPr sz="1500" dirty="0">
                <a:latin typeface="Arial MT"/>
                <a:cs typeface="Arial MT"/>
              </a:rPr>
              <a:t> =</a:t>
            </a:r>
            <a:r>
              <a:rPr sz="1500" spc="-5" dirty="0">
                <a:latin typeface="Arial MT"/>
                <a:cs typeface="Arial MT"/>
              </a:rPr>
              <a:t> 2/6	P(C2) </a:t>
            </a:r>
            <a:r>
              <a:rPr sz="1500" dirty="0">
                <a:latin typeface="Arial MT"/>
                <a:cs typeface="Arial MT"/>
              </a:rPr>
              <a:t>= </a:t>
            </a:r>
            <a:r>
              <a:rPr sz="1500" spc="-5" dirty="0">
                <a:latin typeface="Arial MT"/>
                <a:cs typeface="Arial MT"/>
              </a:rPr>
              <a:t>4/6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Gini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5" dirty="0">
                <a:latin typeface="Arial MT"/>
                <a:cs typeface="Arial MT"/>
              </a:rPr>
              <a:t> (2/6)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-15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(4/6)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187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0.444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8744" y="3850722"/>
            <a:ext cx="191135" cy="398145"/>
          </a:xfrm>
          <a:custGeom>
            <a:avLst/>
            <a:gdLst/>
            <a:ahLst/>
            <a:cxnLst/>
            <a:rect l="l" t="t" r="r" b="b"/>
            <a:pathLst>
              <a:path w="191135" h="398145">
                <a:moveTo>
                  <a:pt x="150271" y="331396"/>
                </a:moveTo>
                <a:lnTo>
                  <a:pt x="121436" y="344685"/>
                </a:lnTo>
                <a:lnTo>
                  <a:pt x="187932" y="397944"/>
                </a:lnTo>
                <a:lnTo>
                  <a:pt x="189682" y="342931"/>
                </a:lnTo>
                <a:lnTo>
                  <a:pt x="155587" y="342931"/>
                </a:lnTo>
                <a:lnTo>
                  <a:pt x="150271" y="331396"/>
                </a:lnTo>
                <a:close/>
              </a:path>
              <a:path w="191135" h="398145">
                <a:moveTo>
                  <a:pt x="161806" y="326081"/>
                </a:moveTo>
                <a:lnTo>
                  <a:pt x="150271" y="331396"/>
                </a:lnTo>
                <a:lnTo>
                  <a:pt x="155587" y="342931"/>
                </a:lnTo>
                <a:lnTo>
                  <a:pt x="167121" y="337615"/>
                </a:lnTo>
                <a:lnTo>
                  <a:pt x="161806" y="326081"/>
                </a:lnTo>
                <a:close/>
              </a:path>
              <a:path w="191135" h="398145">
                <a:moveTo>
                  <a:pt x="190640" y="312793"/>
                </a:moveTo>
                <a:lnTo>
                  <a:pt x="161806" y="326081"/>
                </a:lnTo>
                <a:lnTo>
                  <a:pt x="167121" y="337615"/>
                </a:lnTo>
                <a:lnTo>
                  <a:pt x="155587" y="342931"/>
                </a:lnTo>
                <a:lnTo>
                  <a:pt x="189682" y="342931"/>
                </a:lnTo>
                <a:lnTo>
                  <a:pt x="190640" y="312793"/>
                </a:lnTo>
                <a:close/>
              </a:path>
              <a:path w="191135" h="398145">
                <a:moveTo>
                  <a:pt x="11534" y="0"/>
                </a:moveTo>
                <a:lnTo>
                  <a:pt x="0" y="5314"/>
                </a:lnTo>
                <a:lnTo>
                  <a:pt x="150271" y="331396"/>
                </a:lnTo>
                <a:lnTo>
                  <a:pt x="161806" y="326081"/>
                </a:lnTo>
                <a:lnTo>
                  <a:pt x="1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6784" y="3850055"/>
            <a:ext cx="248920" cy="398780"/>
          </a:xfrm>
          <a:custGeom>
            <a:avLst/>
            <a:gdLst/>
            <a:ahLst/>
            <a:cxnLst/>
            <a:rect l="l" t="t" r="r" b="b"/>
            <a:pathLst>
              <a:path w="248919" h="398779">
                <a:moveTo>
                  <a:pt x="7430" y="313742"/>
                </a:moveTo>
                <a:lnTo>
                  <a:pt x="0" y="398611"/>
                </a:lnTo>
                <a:lnTo>
                  <a:pt x="72354" y="353634"/>
                </a:lnTo>
                <a:lnTo>
                  <a:pt x="62912" y="347832"/>
                </a:lnTo>
                <a:lnTo>
                  <a:pt x="38653" y="347832"/>
                </a:lnTo>
                <a:lnTo>
                  <a:pt x="27833" y="341184"/>
                </a:lnTo>
                <a:lnTo>
                  <a:pt x="34482" y="330363"/>
                </a:lnTo>
                <a:lnTo>
                  <a:pt x="7430" y="313742"/>
                </a:lnTo>
                <a:close/>
              </a:path>
              <a:path w="248919" h="398779">
                <a:moveTo>
                  <a:pt x="34482" y="330363"/>
                </a:moveTo>
                <a:lnTo>
                  <a:pt x="27833" y="341184"/>
                </a:lnTo>
                <a:lnTo>
                  <a:pt x="38653" y="347832"/>
                </a:lnTo>
                <a:lnTo>
                  <a:pt x="45302" y="337012"/>
                </a:lnTo>
                <a:lnTo>
                  <a:pt x="34482" y="330363"/>
                </a:lnTo>
                <a:close/>
              </a:path>
              <a:path w="248919" h="398779">
                <a:moveTo>
                  <a:pt x="45302" y="337012"/>
                </a:moveTo>
                <a:lnTo>
                  <a:pt x="38653" y="347832"/>
                </a:lnTo>
                <a:lnTo>
                  <a:pt x="62912" y="347832"/>
                </a:lnTo>
                <a:lnTo>
                  <a:pt x="45302" y="337012"/>
                </a:lnTo>
                <a:close/>
              </a:path>
              <a:path w="248919" h="398779">
                <a:moveTo>
                  <a:pt x="237477" y="0"/>
                </a:moveTo>
                <a:lnTo>
                  <a:pt x="34482" y="330363"/>
                </a:lnTo>
                <a:lnTo>
                  <a:pt x="45302" y="337012"/>
                </a:lnTo>
                <a:lnTo>
                  <a:pt x="248297" y="6648"/>
                </a:lnTo>
                <a:lnTo>
                  <a:pt x="237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1453" y="3276837"/>
            <a:ext cx="307975" cy="400685"/>
          </a:xfrm>
          <a:custGeom>
            <a:avLst/>
            <a:gdLst/>
            <a:ahLst/>
            <a:cxnLst/>
            <a:rect l="l" t="t" r="r" b="b"/>
            <a:pathLst>
              <a:path w="307975" h="400685">
                <a:moveTo>
                  <a:pt x="15920" y="316636"/>
                </a:moveTo>
                <a:lnTo>
                  <a:pt x="0" y="400329"/>
                </a:lnTo>
                <a:lnTo>
                  <a:pt x="76507" y="362849"/>
                </a:lnTo>
                <a:lnTo>
                  <a:pt x="64500" y="353691"/>
                </a:lnTo>
                <a:lnTo>
                  <a:pt x="43559" y="353691"/>
                </a:lnTo>
                <a:lnTo>
                  <a:pt x="33461" y="345988"/>
                </a:lnTo>
                <a:lnTo>
                  <a:pt x="41164" y="335890"/>
                </a:lnTo>
                <a:lnTo>
                  <a:pt x="15920" y="316636"/>
                </a:lnTo>
                <a:close/>
              </a:path>
              <a:path w="307975" h="400685">
                <a:moveTo>
                  <a:pt x="41164" y="335890"/>
                </a:moveTo>
                <a:lnTo>
                  <a:pt x="33461" y="345988"/>
                </a:lnTo>
                <a:lnTo>
                  <a:pt x="43559" y="353691"/>
                </a:lnTo>
                <a:lnTo>
                  <a:pt x="51262" y="343593"/>
                </a:lnTo>
                <a:lnTo>
                  <a:pt x="41164" y="335890"/>
                </a:lnTo>
                <a:close/>
              </a:path>
              <a:path w="307975" h="400685">
                <a:moveTo>
                  <a:pt x="51262" y="343593"/>
                </a:moveTo>
                <a:lnTo>
                  <a:pt x="43559" y="353691"/>
                </a:lnTo>
                <a:lnTo>
                  <a:pt x="64500" y="353691"/>
                </a:lnTo>
                <a:lnTo>
                  <a:pt x="51262" y="343593"/>
                </a:lnTo>
                <a:close/>
              </a:path>
              <a:path w="307975" h="400685">
                <a:moveTo>
                  <a:pt x="297370" y="0"/>
                </a:moveTo>
                <a:lnTo>
                  <a:pt x="41164" y="335890"/>
                </a:lnTo>
                <a:lnTo>
                  <a:pt x="51262" y="343593"/>
                </a:lnTo>
                <a:lnTo>
                  <a:pt x="307468" y="7702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5217" y="3276400"/>
            <a:ext cx="368300" cy="401320"/>
          </a:xfrm>
          <a:custGeom>
            <a:avLst/>
            <a:gdLst/>
            <a:ahLst/>
            <a:cxnLst/>
            <a:rect l="l" t="t" r="r" b="b"/>
            <a:pathLst>
              <a:path w="368300" h="401320">
                <a:moveTo>
                  <a:pt x="311672" y="348863"/>
                </a:moveTo>
                <a:lnTo>
                  <a:pt x="288259" y="370307"/>
                </a:lnTo>
                <a:lnTo>
                  <a:pt x="367823" y="400766"/>
                </a:lnTo>
                <a:lnTo>
                  <a:pt x="355688" y="358228"/>
                </a:lnTo>
                <a:lnTo>
                  <a:pt x="320250" y="358228"/>
                </a:lnTo>
                <a:lnTo>
                  <a:pt x="311672" y="348863"/>
                </a:lnTo>
                <a:close/>
              </a:path>
              <a:path w="368300" h="401320">
                <a:moveTo>
                  <a:pt x="321039" y="340284"/>
                </a:moveTo>
                <a:lnTo>
                  <a:pt x="311672" y="348863"/>
                </a:lnTo>
                <a:lnTo>
                  <a:pt x="320250" y="358228"/>
                </a:lnTo>
                <a:lnTo>
                  <a:pt x="329617" y="349650"/>
                </a:lnTo>
                <a:lnTo>
                  <a:pt x="321039" y="340284"/>
                </a:lnTo>
                <a:close/>
              </a:path>
              <a:path w="368300" h="401320">
                <a:moveTo>
                  <a:pt x="344451" y="318841"/>
                </a:moveTo>
                <a:lnTo>
                  <a:pt x="321039" y="340284"/>
                </a:lnTo>
                <a:lnTo>
                  <a:pt x="329617" y="349650"/>
                </a:lnTo>
                <a:lnTo>
                  <a:pt x="320250" y="358228"/>
                </a:lnTo>
                <a:lnTo>
                  <a:pt x="355688" y="358228"/>
                </a:lnTo>
                <a:lnTo>
                  <a:pt x="344451" y="318841"/>
                </a:lnTo>
                <a:close/>
              </a:path>
              <a:path w="368300" h="401320">
                <a:moveTo>
                  <a:pt x="9364" y="0"/>
                </a:moveTo>
                <a:lnTo>
                  <a:pt x="0" y="8577"/>
                </a:lnTo>
                <a:lnTo>
                  <a:pt x="311672" y="348863"/>
                </a:lnTo>
                <a:lnTo>
                  <a:pt x="321039" y="340284"/>
                </a:lnTo>
                <a:lnTo>
                  <a:pt x="9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8870" y="2730473"/>
            <a:ext cx="427990" cy="353060"/>
          </a:xfrm>
          <a:custGeom>
            <a:avLst/>
            <a:gdLst/>
            <a:ahLst/>
            <a:cxnLst/>
            <a:rect l="l" t="t" r="r" b="b"/>
            <a:pathLst>
              <a:path w="427989" h="353060">
                <a:moveTo>
                  <a:pt x="364945" y="309156"/>
                </a:moveTo>
                <a:lnTo>
                  <a:pt x="344810" y="333705"/>
                </a:lnTo>
                <a:lnTo>
                  <a:pt x="427888" y="352571"/>
                </a:lnTo>
                <a:lnTo>
                  <a:pt x="412089" y="317210"/>
                </a:lnTo>
                <a:lnTo>
                  <a:pt x="374764" y="317210"/>
                </a:lnTo>
                <a:lnTo>
                  <a:pt x="364945" y="309156"/>
                </a:lnTo>
                <a:close/>
              </a:path>
              <a:path w="427989" h="353060">
                <a:moveTo>
                  <a:pt x="372999" y="299337"/>
                </a:moveTo>
                <a:lnTo>
                  <a:pt x="364945" y="309156"/>
                </a:lnTo>
                <a:lnTo>
                  <a:pt x="374764" y="317210"/>
                </a:lnTo>
                <a:lnTo>
                  <a:pt x="382818" y="307390"/>
                </a:lnTo>
                <a:lnTo>
                  <a:pt x="372999" y="299337"/>
                </a:lnTo>
                <a:close/>
              </a:path>
              <a:path w="427989" h="353060">
                <a:moveTo>
                  <a:pt x="393134" y="274788"/>
                </a:moveTo>
                <a:lnTo>
                  <a:pt x="372999" y="299337"/>
                </a:lnTo>
                <a:lnTo>
                  <a:pt x="382818" y="307390"/>
                </a:lnTo>
                <a:lnTo>
                  <a:pt x="374764" y="317210"/>
                </a:lnTo>
                <a:lnTo>
                  <a:pt x="412089" y="317210"/>
                </a:lnTo>
                <a:lnTo>
                  <a:pt x="393134" y="274788"/>
                </a:lnTo>
                <a:close/>
              </a:path>
              <a:path w="427989" h="353060">
                <a:moveTo>
                  <a:pt x="8054" y="0"/>
                </a:moveTo>
                <a:lnTo>
                  <a:pt x="0" y="9819"/>
                </a:lnTo>
                <a:lnTo>
                  <a:pt x="364945" y="309156"/>
                </a:lnTo>
                <a:lnTo>
                  <a:pt x="372999" y="299337"/>
                </a:lnTo>
                <a:lnTo>
                  <a:pt x="8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3005" y="2730473"/>
            <a:ext cx="427990" cy="353060"/>
          </a:xfrm>
          <a:custGeom>
            <a:avLst/>
            <a:gdLst/>
            <a:ahLst/>
            <a:cxnLst/>
            <a:rect l="l" t="t" r="r" b="b"/>
            <a:pathLst>
              <a:path w="427990" h="353060">
                <a:moveTo>
                  <a:pt x="34754" y="274788"/>
                </a:moveTo>
                <a:lnTo>
                  <a:pt x="0" y="352571"/>
                </a:lnTo>
                <a:lnTo>
                  <a:pt x="83078" y="333705"/>
                </a:lnTo>
                <a:lnTo>
                  <a:pt x="69549" y="317210"/>
                </a:lnTo>
                <a:lnTo>
                  <a:pt x="53124" y="317210"/>
                </a:lnTo>
                <a:lnTo>
                  <a:pt x="45070" y="307390"/>
                </a:lnTo>
                <a:lnTo>
                  <a:pt x="54889" y="299337"/>
                </a:lnTo>
                <a:lnTo>
                  <a:pt x="34754" y="274788"/>
                </a:lnTo>
                <a:close/>
              </a:path>
              <a:path w="427990" h="353060">
                <a:moveTo>
                  <a:pt x="54889" y="299337"/>
                </a:moveTo>
                <a:lnTo>
                  <a:pt x="45070" y="307390"/>
                </a:lnTo>
                <a:lnTo>
                  <a:pt x="53124" y="317210"/>
                </a:lnTo>
                <a:lnTo>
                  <a:pt x="62943" y="309156"/>
                </a:lnTo>
                <a:lnTo>
                  <a:pt x="54889" y="299337"/>
                </a:lnTo>
                <a:close/>
              </a:path>
              <a:path w="427990" h="353060">
                <a:moveTo>
                  <a:pt x="62943" y="309156"/>
                </a:moveTo>
                <a:lnTo>
                  <a:pt x="53124" y="317210"/>
                </a:lnTo>
                <a:lnTo>
                  <a:pt x="69549" y="317210"/>
                </a:lnTo>
                <a:lnTo>
                  <a:pt x="62943" y="309156"/>
                </a:lnTo>
                <a:close/>
              </a:path>
              <a:path w="427990" h="353060">
                <a:moveTo>
                  <a:pt x="419834" y="0"/>
                </a:moveTo>
                <a:lnTo>
                  <a:pt x="54889" y="299337"/>
                </a:lnTo>
                <a:lnTo>
                  <a:pt x="62943" y="309156"/>
                </a:lnTo>
                <a:lnTo>
                  <a:pt x="427888" y="9819"/>
                </a:lnTo>
                <a:lnTo>
                  <a:pt x="41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1151" y="2537739"/>
            <a:ext cx="702945" cy="27749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MarSt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150" y="3083045"/>
            <a:ext cx="701675" cy="4622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26364" marR="118745" indent="20955">
              <a:lnSpc>
                <a:spcPts val="1420"/>
              </a:lnSpc>
              <a:spcBef>
                <a:spcPts val="409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Home </a:t>
            </a:r>
            <a:r>
              <a:rPr sz="1200" spc="-320" dirty="0">
                <a:solidFill>
                  <a:srgbClr val="2D199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D1993"/>
                </a:solidFill>
                <a:latin typeface="Arial MT"/>
                <a:cs typeface="Arial MT"/>
              </a:rPr>
              <a:t>O</a:t>
            </a: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wne</a:t>
            </a:r>
            <a:r>
              <a:rPr sz="1200" dirty="0">
                <a:solidFill>
                  <a:srgbClr val="2D1993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8951" y="3654544"/>
            <a:ext cx="726440" cy="27749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Income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4276" y="4246285"/>
            <a:ext cx="470534" cy="275590"/>
          </a:xfrm>
          <a:custGeom>
            <a:avLst/>
            <a:gdLst/>
            <a:ahLst/>
            <a:cxnLst/>
            <a:rect l="l" t="t" r="r" b="b"/>
            <a:pathLst>
              <a:path w="470535" h="275589">
                <a:moveTo>
                  <a:pt x="424176" y="0"/>
                </a:moveTo>
                <a:lnTo>
                  <a:pt x="46120" y="0"/>
                </a:lnTo>
                <a:lnTo>
                  <a:pt x="28168" y="3624"/>
                </a:lnTo>
                <a:lnTo>
                  <a:pt x="13508" y="13508"/>
                </a:lnTo>
                <a:lnTo>
                  <a:pt x="3624" y="28168"/>
                </a:lnTo>
                <a:lnTo>
                  <a:pt x="0" y="46120"/>
                </a:lnTo>
                <a:lnTo>
                  <a:pt x="0" y="228913"/>
                </a:lnTo>
                <a:lnTo>
                  <a:pt x="3624" y="246865"/>
                </a:lnTo>
                <a:lnTo>
                  <a:pt x="13508" y="261525"/>
                </a:lnTo>
                <a:lnTo>
                  <a:pt x="28168" y="271409"/>
                </a:lnTo>
                <a:lnTo>
                  <a:pt x="46120" y="275033"/>
                </a:lnTo>
                <a:lnTo>
                  <a:pt x="424176" y="275033"/>
                </a:lnTo>
                <a:lnTo>
                  <a:pt x="442128" y="271409"/>
                </a:lnTo>
                <a:lnTo>
                  <a:pt x="456788" y="261525"/>
                </a:lnTo>
                <a:lnTo>
                  <a:pt x="466672" y="246865"/>
                </a:lnTo>
                <a:lnTo>
                  <a:pt x="470296" y="228913"/>
                </a:lnTo>
                <a:lnTo>
                  <a:pt x="470296" y="46120"/>
                </a:lnTo>
                <a:lnTo>
                  <a:pt x="466672" y="28168"/>
                </a:lnTo>
                <a:lnTo>
                  <a:pt x="456788" y="13508"/>
                </a:lnTo>
                <a:lnTo>
                  <a:pt x="442128" y="3624"/>
                </a:lnTo>
                <a:lnTo>
                  <a:pt x="42417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9200" y="427888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YES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5087" y="4259383"/>
            <a:ext cx="490855" cy="273050"/>
          </a:xfrm>
          <a:custGeom>
            <a:avLst/>
            <a:gdLst/>
            <a:ahLst/>
            <a:cxnLst/>
            <a:rect l="l" t="t" r="r" b="b"/>
            <a:pathLst>
              <a:path w="490855" h="273050">
                <a:moveTo>
                  <a:pt x="445094" y="0"/>
                </a:moveTo>
                <a:lnTo>
                  <a:pt x="45443" y="0"/>
                </a:lnTo>
                <a:lnTo>
                  <a:pt x="27754" y="3571"/>
                </a:lnTo>
                <a:lnTo>
                  <a:pt x="13309" y="13309"/>
                </a:lnTo>
                <a:lnTo>
                  <a:pt x="3571" y="27754"/>
                </a:lnTo>
                <a:lnTo>
                  <a:pt x="0" y="45443"/>
                </a:lnTo>
                <a:lnTo>
                  <a:pt x="0" y="227210"/>
                </a:lnTo>
                <a:lnTo>
                  <a:pt x="3571" y="244898"/>
                </a:lnTo>
                <a:lnTo>
                  <a:pt x="13309" y="259342"/>
                </a:lnTo>
                <a:lnTo>
                  <a:pt x="27754" y="269081"/>
                </a:lnTo>
                <a:lnTo>
                  <a:pt x="45443" y="272652"/>
                </a:lnTo>
                <a:lnTo>
                  <a:pt x="445094" y="272652"/>
                </a:lnTo>
                <a:lnTo>
                  <a:pt x="462782" y="269081"/>
                </a:lnTo>
                <a:lnTo>
                  <a:pt x="477227" y="259342"/>
                </a:lnTo>
                <a:lnTo>
                  <a:pt x="486966" y="244898"/>
                </a:lnTo>
                <a:lnTo>
                  <a:pt x="490537" y="227210"/>
                </a:lnTo>
                <a:lnTo>
                  <a:pt x="490537" y="45443"/>
                </a:lnTo>
                <a:lnTo>
                  <a:pt x="486966" y="27754"/>
                </a:lnTo>
                <a:lnTo>
                  <a:pt x="477227" y="13309"/>
                </a:lnTo>
                <a:lnTo>
                  <a:pt x="462782" y="3571"/>
                </a:lnTo>
                <a:lnTo>
                  <a:pt x="44509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34072" y="4281932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1310" y="3093760"/>
            <a:ext cx="514350" cy="260985"/>
          </a:xfrm>
          <a:custGeom>
            <a:avLst/>
            <a:gdLst/>
            <a:ahLst/>
            <a:cxnLst/>
            <a:rect l="l" t="t" r="r" b="b"/>
            <a:pathLst>
              <a:path w="514350" h="260985">
                <a:moveTo>
                  <a:pt x="470890" y="0"/>
                </a:moveTo>
                <a:lnTo>
                  <a:pt x="43458" y="0"/>
                </a:lnTo>
                <a:lnTo>
                  <a:pt x="26542" y="3415"/>
                </a:lnTo>
                <a:lnTo>
                  <a:pt x="12728" y="12729"/>
                </a:lnTo>
                <a:lnTo>
                  <a:pt x="3415" y="26543"/>
                </a:lnTo>
                <a:lnTo>
                  <a:pt x="0" y="43459"/>
                </a:lnTo>
                <a:lnTo>
                  <a:pt x="0" y="217286"/>
                </a:lnTo>
                <a:lnTo>
                  <a:pt x="3415" y="234203"/>
                </a:lnTo>
                <a:lnTo>
                  <a:pt x="12728" y="248017"/>
                </a:lnTo>
                <a:lnTo>
                  <a:pt x="26542" y="257330"/>
                </a:lnTo>
                <a:lnTo>
                  <a:pt x="43458" y="260746"/>
                </a:lnTo>
                <a:lnTo>
                  <a:pt x="470890" y="260746"/>
                </a:lnTo>
                <a:lnTo>
                  <a:pt x="487806" y="257330"/>
                </a:lnTo>
                <a:lnTo>
                  <a:pt x="501620" y="248017"/>
                </a:lnTo>
                <a:lnTo>
                  <a:pt x="510934" y="234203"/>
                </a:lnTo>
                <a:lnTo>
                  <a:pt x="514350" y="217286"/>
                </a:lnTo>
                <a:lnTo>
                  <a:pt x="514350" y="43459"/>
                </a:lnTo>
                <a:lnTo>
                  <a:pt x="510934" y="26543"/>
                </a:lnTo>
                <a:lnTo>
                  <a:pt x="501620" y="12729"/>
                </a:lnTo>
                <a:lnTo>
                  <a:pt x="487806" y="3415"/>
                </a:lnTo>
                <a:lnTo>
                  <a:pt x="47089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79103" y="3114547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5950" y="3654544"/>
            <a:ext cx="514350" cy="285750"/>
          </a:xfrm>
          <a:custGeom>
            <a:avLst/>
            <a:gdLst/>
            <a:ahLst/>
            <a:cxnLst/>
            <a:rect l="l" t="t" r="r" b="b"/>
            <a:pathLst>
              <a:path w="514350" h="285750">
                <a:moveTo>
                  <a:pt x="466723" y="0"/>
                </a:moveTo>
                <a:lnTo>
                  <a:pt x="47626" y="0"/>
                </a:lnTo>
                <a:lnTo>
                  <a:pt x="29088" y="3742"/>
                </a:lnTo>
                <a:lnTo>
                  <a:pt x="13949" y="13949"/>
                </a:lnTo>
                <a:lnTo>
                  <a:pt x="3742" y="29088"/>
                </a:lnTo>
                <a:lnTo>
                  <a:pt x="0" y="47626"/>
                </a:lnTo>
                <a:lnTo>
                  <a:pt x="0" y="238124"/>
                </a:lnTo>
                <a:lnTo>
                  <a:pt x="3742" y="256662"/>
                </a:lnTo>
                <a:lnTo>
                  <a:pt x="13949" y="271801"/>
                </a:lnTo>
                <a:lnTo>
                  <a:pt x="29088" y="282007"/>
                </a:lnTo>
                <a:lnTo>
                  <a:pt x="47626" y="285749"/>
                </a:lnTo>
                <a:lnTo>
                  <a:pt x="466723" y="285749"/>
                </a:lnTo>
                <a:lnTo>
                  <a:pt x="485261" y="282007"/>
                </a:lnTo>
                <a:lnTo>
                  <a:pt x="500400" y="271801"/>
                </a:lnTo>
                <a:lnTo>
                  <a:pt x="510607" y="256662"/>
                </a:lnTo>
                <a:lnTo>
                  <a:pt x="514350" y="238124"/>
                </a:lnTo>
                <a:lnTo>
                  <a:pt x="514350" y="47626"/>
                </a:lnTo>
                <a:lnTo>
                  <a:pt x="510607" y="29088"/>
                </a:lnTo>
                <a:lnTo>
                  <a:pt x="500400" y="13949"/>
                </a:lnTo>
                <a:lnTo>
                  <a:pt x="485261" y="3742"/>
                </a:lnTo>
                <a:lnTo>
                  <a:pt x="466723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00051" y="3687571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1875391" y="3343147"/>
            <a:ext cx="273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latin typeface="Arial MT"/>
                <a:cs typeface="Arial MT"/>
              </a:rPr>
              <a:t>Y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7118" y="3288284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576" y="2715259"/>
            <a:ext cx="541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rr</a:t>
            </a:r>
            <a:r>
              <a:rPr sz="1200" spc="-5" dirty="0">
                <a:latin typeface="Arial MT"/>
                <a:cs typeface="Arial MT"/>
              </a:rPr>
              <a:t>ie</a:t>
            </a:r>
            <a:r>
              <a:rPr sz="1200" dirty="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9827" y="2544571"/>
            <a:ext cx="540385" cy="5651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800" algn="r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Arial MT"/>
                <a:cs typeface="Arial MT"/>
              </a:rPr>
              <a:t>Si</a:t>
            </a:r>
            <a:r>
              <a:rPr sz="1200" spc="-10" dirty="0">
                <a:latin typeface="Arial MT"/>
                <a:cs typeface="Arial MT"/>
              </a:rPr>
              <a:t>ng</a:t>
            </a:r>
            <a:r>
              <a:rPr sz="1200" spc="-5" dirty="0">
                <a:latin typeface="Arial MT"/>
                <a:cs typeface="Arial MT"/>
              </a:rPr>
              <a:t>l</a:t>
            </a:r>
            <a:r>
              <a:rPr sz="1200" spc="-10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, 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rce</a:t>
            </a:r>
            <a:endParaRPr sz="1200">
              <a:latin typeface="Arial MT"/>
              <a:cs typeface="Arial MT"/>
            </a:endParaRPr>
          </a:p>
          <a:p>
            <a:pPr marR="5080" algn="r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8890" y="3934459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&lt;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0008" y="3934459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&gt;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0483" y="2317496"/>
            <a:ext cx="862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75" dirty="0">
                <a:latin typeface="Verdana"/>
                <a:cs typeface="Verdana"/>
              </a:rPr>
              <a:t>Th</a:t>
            </a:r>
            <a:r>
              <a:rPr sz="1500" b="1" spc="-170" dirty="0">
                <a:latin typeface="Verdana"/>
                <a:cs typeface="Verdana"/>
              </a:rPr>
              <a:t>e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320" dirty="0">
                <a:latin typeface="Verdana"/>
                <a:cs typeface="Verdana"/>
              </a:rPr>
              <a:t>I</a:t>
            </a:r>
            <a:r>
              <a:rPr sz="1500" b="1" spc="-175" dirty="0">
                <a:latin typeface="Verdana"/>
                <a:cs typeface="Verdana"/>
              </a:rPr>
              <a:t>d</a:t>
            </a:r>
            <a:r>
              <a:rPr sz="1500" b="1" spc="-195" dirty="0">
                <a:latin typeface="Verdana"/>
                <a:cs typeface="Verdana"/>
              </a:rPr>
              <a:t>e</a:t>
            </a:r>
            <a:r>
              <a:rPr sz="1500" b="1" spc="-190" dirty="0">
                <a:latin typeface="Verdana"/>
                <a:cs typeface="Verdana"/>
              </a:rPr>
              <a:t>a</a:t>
            </a:r>
            <a:r>
              <a:rPr sz="1500" b="1" spc="-200" dirty="0"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0483" y="2546096"/>
            <a:ext cx="3823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1500" spc="95" dirty="0">
                <a:latin typeface="Trebuchet MS"/>
                <a:cs typeface="Trebuchet MS"/>
              </a:rPr>
              <a:t>G</a:t>
            </a:r>
            <a:r>
              <a:rPr sz="1500" spc="-105" dirty="0">
                <a:latin typeface="Trebuchet MS"/>
                <a:cs typeface="Trebuchet MS"/>
              </a:rPr>
              <a:t>iv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70" dirty="0">
                <a:latin typeface="Trebuchet MS"/>
                <a:cs typeface="Trebuchet MS"/>
              </a:rPr>
              <a:t>n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80" dirty="0">
                <a:latin typeface="Trebuchet MS"/>
                <a:cs typeface="Trebuchet MS"/>
              </a:rPr>
              <a:t>nput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d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225" dirty="0">
                <a:latin typeface="Trebuchet MS"/>
                <a:cs typeface="Trebuchet MS"/>
              </a:rPr>
              <a:t>,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5" dirty="0">
                <a:latin typeface="Trebuchet MS"/>
                <a:cs typeface="Trebuchet MS"/>
              </a:rPr>
              <a:t>pu</a:t>
            </a:r>
            <a:r>
              <a:rPr sz="1500" spc="-35" dirty="0">
                <a:latin typeface="Trebuchet MS"/>
                <a:cs typeface="Trebuchet MS"/>
              </a:rPr>
              <a:t>r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y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35" dirty="0">
                <a:latin typeface="Trebuchet MS"/>
                <a:cs typeface="Trebuchet MS"/>
              </a:rPr>
              <a:t>su</a:t>
            </a:r>
            <a:r>
              <a:rPr sz="1500" spc="-50" dirty="0">
                <a:latin typeface="Trebuchet MS"/>
                <a:cs typeface="Trebuchet MS"/>
              </a:rPr>
              <a:t>r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w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20" dirty="0">
                <a:latin typeface="Trebuchet MS"/>
                <a:cs typeface="Trebuchet MS"/>
              </a:rPr>
              <a:t>l</a:t>
            </a:r>
            <a:r>
              <a:rPr sz="1500" spc="-114" dirty="0">
                <a:latin typeface="Trebuchet MS"/>
                <a:cs typeface="Trebuchet MS"/>
              </a:rPr>
              <a:t>l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be  </a:t>
            </a:r>
            <a:r>
              <a:rPr sz="1500" spc="-120" dirty="0">
                <a:latin typeface="Trebuchet MS"/>
                <a:cs typeface="Trebuchet MS"/>
              </a:rPr>
              <a:t>high.</a:t>
            </a:r>
            <a:endParaRPr sz="1500">
              <a:latin typeface="Trebuchet MS"/>
              <a:cs typeface="Trebuchet MS"/>
            </a:endParaRPr>
          </a:p>
          <a:p>
            <a:pPr marL="269875" marR="436880" indent="-257175">
              <a:lnSpc>
                <a:spcPct val="100000"/>
              </a:lnSpc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1500" spc="140" dirty="0">
                <a:latin typeface="Trebuchet MS"/>
                <a:cs typeface="Trebuchet MS"/>
              </a:rPr>
              <a:t>W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w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35" dirty="0">
                <a:latin typeface="Trebuchet MS"/>
                <a:cs typeface="Trebuchet MS"/>
              </a:rPr>
              <a:t>s</a:t>
            </a:r>
            <a:r>
              <a:rPr sz="1500" spc="-70" dirty="0">
                <a:latin typeface="Trebuchet MS"/>
                <a:cs typeface="Trebuchet MS"/>
              </a:rPr>
              <a:t>h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20" dirty="0">
                <a:latin typeface="Trebuchet MS"/>
                <a:cs typeface="Trebuchet MS"/>
              </a:rPr>
              <a:t>o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14" dirty="0">
                <a:latin typeface="Trebuchet MS"/>
                <a:cs typeface="Trebuchet MS"/>
              </a:rPr>
              <a:t>n</a:t>
            </a:r>
            <a:r>
              <a:rPr sz="1500" spc="-65" dirty="0">
                <a:latin typeface="Trebuchet MS"/>
                <a:cs typeface="Trebuchet MS"/>
              </a:rPr>
              <a:t>i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95" dirty="0">
                <a:latin typeface="Trebuchet MS"/>
                <a:cs typeface="Trebuchet MS"/>
              </a:rPr>
              <a:t>z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5" dirty="0">
                <a:latin typeface="Trebuchet MS"/>
                <a:cs typeface="Trebuchet MS"/>
              </a:rPr>
              <a:t>pu</a:t>
            </a:r>
            <a:r>
              <a:rPr sz="1500" spc="-35" dirty="0">
                <a:latin typeface="Trebuchet MS"/>
                <a:cs typeface="Trebuchet MS"/>
              </a:rPr>
              <a:t>r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y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30" dirty="0">
                <a:latin typeface="Trebuchet MS"/>
                <a:cs typeface="Trebuchet MS"/>
              </a:rPr>
              <a:t>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w</a:t>
            </a:r>
            <a:r>
              <a:rPr sz="1500" spc="-70" dirty="0">
                <a:latin typeface="Trebuchet MS"/>
                <a:cs typeface="Trebuchet MS"/>
              </a:rPr>
              <a:t>e  </a:t>
            </a:r>
            <a:r>
              <a:rPr sz="1500" spc="-85" dirty="0">
                <a:latin typeface="Trebuchet MS"/>
                <a:cs typeface="Trebuchet MS"/>
              </a:rPr>
              <a:t>c</a:t>
            </a:r>
            <a:r>
              <a:rPr sz="1500" spc="15" dirty="0">
                <a:latin typeface="Trebuchet MS"/>
                <a:cs typeface="Trebuchet MS"/>
              </a:rPr>
              <a:t>o</a:t>
            </a:r>
            <a:r>
              <a:rPr sz="1500" spc="-60" dirty="0">
                <a:latin typeface="Trebuchet MS"/>
                <a:cs typeface="Trebuchet MS"/>
              </a:rPr>
              <a:t>n</a:t>
            </a:r>
            <a:r>
              <a:rPr sz="1500" spc="-50" dirty="0">
                <a:latin typeface="Trebuchet MS"/>
                <a:cs typeface="Trebuchet MS"/>
              </a:rPr>
              <a:t>s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15" dirty="0">
                <a:latin typeface="Trebuchet MS"/>
                <a:cs typeface="Trebuchet MS"/>
              </a:rPr>
              <a:t>r</a:t>
            </a:r>
            <a:r>
              <a:rPr sz="1500" spc="-85" dirty="0">
                <a:latin typeface="Trebuchet MS"/>
                <a:cs typeface="Trebuchet MS"/>
              </a:rPr>
              <a:t>u</a:t>
            </a:r>
            <a:r>
              <a:rPr sz="1500" spc="-70" dirty="0">
                <a:latin typeface="Trebuchet MS"/>
                <a:cs typeface="Trebuchet MS"/>
              </a:rPr>
              <a:t>c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15" dirty="0">
                <a:latin typeface="Trebuchet MS"/>
                <a:cs typeface="Trebuchet MS"/>
              </a:rPr>
              <a:t>r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(</a:t>
            </a:r>
            <a:r>
              <a:rPr sz="1500" spc="15" dirty="0">
                <a:latin typeface="Trebuchet MS"/>
                <a:cs typeface="Trebuchet MS"/>
              </a:rPr>
              <a:t>o</a:t>
            </a:r>
            <a:r>
              <a:rPr sz="1500" spc="10" dirty="0">
                <a:latin typeface="Trebuchet MS"/>
                <a:cs typeface="Trebuchet MS"/>
              </a:rPr>
              <a:t>r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c</a:t>
            </a:r>
            <a:r>
              <a:rPr sz="1500" spc="-114" dirty="0">
                <a:latin typeface="Trebuchet MS"/>
                <a:cs typeface="Trebuchet MS"/>
              </a:rPr>
              <a:t>h</a:t>
            </a:r>
            <a:r>
              <a:rPr sz="1500" spc="-65" dirty="0">
                <a:latin typeface="Trebuchet MS"/>
                <a:cs typeface="Trebuchet MS"/>
              </a:rPr>
              <a:t>i</a:t>
            </a:r>
            <a:r>
              <a:rPr sz="1500" spc="-120" dirty="0">
                <a:latin typeface="Trebuchet MS"/>
                <a:cs typeface="Trebuchet MS"/>
              </a:rPr>
              <a:t>l</a:t>
            </a:r>
            <a:r>
              <a:rPr sz="1500" spc="-75" dirty="0">
                <a:latin typeface="Trebuchet MS"/>
                <a:cs typeface="Trebuchet MS"/>
              </a:rPr>
              <a:t>d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n</a:t>
            </a:r>
            <a:r>
              <a:rPr sz="1500" spc="-30" dirty="0">
                <a:latin typeface="Trebuchet MS"/>
                <a:cs typeface="Trebuchet MS"/>
              </a:rPr>
              <a:t>o</a:t>
            </a:r>
            <a:r>
              <a:rPr sz="1500" spc="-80" dirty="0">
                <a:latin typeface="Trebuchet MS"/>
                <a:cs typeface="Trebuchet MS"/>
              </a:rPr>
              <a:t>d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35" dirty="0">
                <a:latin typeface="Trebuchet MS"/>
                <a:cs typeface="Trebuchet MS"/>
              </a:rPr>
              <a:t>s</a:t>
            </a:r>
            <a:r>
              <a:rPr sz="1500" spc="-70" dirty="0">
                <a:latin typeface="Trebuchet MS"/>
                <a:cs typeface="Trebuchet MS"/>
              </a:rPr>
              <a:t>)</a:t>
            </a:r>
            <a:r>
              <a:rPr sz="1500" spc="-225" dirty="0"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0483" y="4146295"/>
            <a:ext cx="3712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0" dirty="0">
                <a:latin typeface="Verdana"/>
                <a:cs typeface="Verdana"/>
              </a:rPr>
              <a:t>Problem:</a:t>
            </a:r>
            <a:endParaRPr sz="1500">
              <a:latin typeface="Verdana"/>
              <a:cs typeface="Verdana"/>
            </a:endParaRPr>
          </a:p>
          <a:p>
            <a:pPr marL="269875" indent="-257175">
              <a:lnSpc>
                <a:spcPct val="100000"/>
              </a:lnSpc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1500" spc="-10" dirty="0">
                <a:latin typeface="Trebuchet MS"/>
                <a:cs typeface="Trebuchet MS"/>
              </a:rPr>
              <a:t>Which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attribute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to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chose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before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others?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5" dirty="0"/>
              <a:t>MEASURES</a:t>
            </a:r>
            <a:r>
              <a:rPr sz="2800" spc="-80" dirty="0"/>
              <a:t> </a:t>
            </a:r>
            <a:r>
              <a:rPr sz="2800" spc="125" dirty="0"/>
              <a:t>OF</a:t>
            </a:r>
            <a:r>
              <a:rPr sz="2800" spc="-80" dirty="0"/>
              <a:t> </a:t>
            </a:r>
            <a:r>
              <a:rPr sz="2800" spc="270" dirty="0"/>
              <a:t>NODE</a:t>
            </a:r>
            <a:r>
              <a:rPr sz="2800" spc="-80" dirty="0"/>
              <a:t> </a:t>
            </a:r>
            <a:r>
              <a:rPr sz="2800" spc="35" dirty="0"/>
              <a:t>IMPURITY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65" dirty="0"/>
              <a:t>F</a:t>
            </a:r>
            <a:r>
              <a:rPr sz="2800" spc="160" dirty="0"/>
              <a:t>IN</a:t>
            </a:r>
            <a:r>
              <a:rPr sz="2800" spc="229" dirty="0"/>
              <a:t>DIN</a:t>
            </a:r>
            <a:r>
              <a:rPr sz="2800" spc="175" dirty="0"/>
              <a:t>G</a:t>
            </a:r>
            <a:r>
              <a:rPr sz="2800" spc="-420" dirty="0"/>
              <a:t> </a:t>
            </a:r>
            <a:r>
              <a:rPr sz="2800" spc="60" dirty="0"/>
              <a:t>T</a:t>
            </a:r>
            <a:r>
              <a:rPr sz="2800" spc="200" dirty="0"/>
              <a:t>H</a:t>
            </a:r>
            <a:r>
              <a:rPr sz="2800" spc="-100" dirty="0"/>
              <a:t>E</a:t>
            </a:r>
            <a:r>
              <a:rPr sz="2800" spc="-70" dirty="0"/>
              <a:t> </a:t>
            </a:r>
            <a:r>
              <a:rPr sz="2800" spc="-15" dirty="0"/>
              <a:t>B</a:t>
            </a:r>
            <a:r>
              <a:rPr sz="2800" spc="-90" dirty="0"/>
              <a:t>E</a:t>
            </a:r>
            <a:r>
              <a:rPr sz="2800" spc="-75" dirty="0"/>
              <a:t>S</a:t>
            </a:r>
            <a:r>
              <a:rPr sz="2800" spc="65" dirty="0"/>
              <a:t>T</a:t>
            </a:r>
            <a:r>
              <a:rPr sz="2800" spc="-75" dirty="0"/>
              <a:t> </a:t>
            </a:r>
            <a:r>
              <a:rPr sz="2800" spc="-60" dirty="0"/>
              <a:t>S</a:t>
            </a:r>
            <a:r>
              <a:rPr sz="2800" spc="-140" dirty="0"/>
              <a:t>P</a:t>
            </a:r>
            <a:r>
              <a:rPr sz="2800" spc="-50" dirty="0"/>
              <a:t>L</a:t>
            </a:r>
            <a:r>
              <a:rPr sz="2800" spc="-10" dirty="0"/>
              <a:t>IT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3105" y="2377439"/>
            <a:ext cx="6232525" cy="24149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965"/>
              </a:spcBef>
              <a:buClr>
                <a:srgbClr val="5ECCF3"/>
              </a:buClr>
              <a:buSzPct val="94117"/>
              <a:buAutoNum type="arabicPeriod"/>
              <a:tabLst>
                <a:tab pos="412115" algn="l"/>
                <a:tab pos="412750" algn="l"/>
              </a:tabLst>
            </a:pP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impurity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212745"/>
                </a:solidFill>
                <a:latin typeface="Trebuchet MS"/>
                <a:cs typeface="Trebuchet MS"/>
              </a:rPr>
              <a:t>(P)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before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splitting</a:t>
            </a:r>
            <a:endParaRPr sz="1700">
              <a:latin typeface="Trebuchet MS"/>
              <a:cs typeface="Trebuchet MS"/>
            </a:endParaRPr>
          </a:p>
          <a:p>
            <a:pPr marL="412750" indent="-400050">
              <a:lnSpc>
                <a:spcPct val="100000"/>
              </a:lnSpc>
              <a:spcBef>
                <a:spcPts val="860"/>
              </a:spcBef>
              <a:buClr>
                <a:srgbClr val="5ECCF3"/>
              </a:buClr>
              <a:buSzPct val="94117"/>
              <a:buAutoNum type="arabicPeriod"/>
              <a:tabLst>
                <a:tab pos="412115" algn="l"/>
                <a:tab pos="412750" algn="l"/>
              </a:tabLst>
            </a:pPr>
            <a:r>
              <a:rPr sz="1700" spc="-45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212745"/>
                </a:solidFill>
                <a:latin typeface="Trebuchet MS"/>
                <a:cs typeface="Trebuchet MS"/>
              </a:rPr>
              <a:t>impurity</a:t>
            </a:r>
            <a:r>
              <a:rPr sz="17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5" dirty="0">
                <a:solidFill>
                  <a:srgbClr val="212745"/>
                </a:solidFill>
                <a:latin typeface="Trebuchet MS"/>
                <a:cs typeface="Trebuchet MS"/>
              </a:rPr>
              <a:t>(M)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after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212745"/>
                </a:solidFill>
                <a:latin typeface="Trebuchet MS"/>
                <a:cs typeface="Trebuchet MS"/>
              </a:rPr>
              <a:t>splitting</a:t>
            </a:r>
            <a:endParaRPr sz="1700">
              <a:latin typeface="Trebuchet MS"/>
              <a:cs typeface="Trebuchet MS"/>
            </a:endParaRPr>
          </a:p>
          <a:p>
            <a:pPr marL="511809" lvl="1" indent="-100330">
              <a:lnSpc>
                <a:spcPct val="100000"/>
              </a:lnSpc>
              <a:spcBef>
                <a:spcPts val="755"/>
              </a:spcBef>
              <a:buClr>
                <a:srgbClr val="5ECCF3"/>
              </a:buClr>
              <a:buSzPct val="86666"/>
              <a:buFont typeface="Cambria"/>
              <a:buChar char="◾"/>
              <a:tabLst>
                <a:tab pos="512445" algn="l"/>
              </a:tabLst>
            </a:pP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Compute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impurity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measure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child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node</a:t>
            </a:r>
            <a:endParaRPr sz="1500">
              <a:latin typeface="Trebuchet MS"/>
              <a:cs typeface="Trebuchet MS"/>
            </a:endParaRPr>
          </a:p>
          <a:p>
            <a:pPr marL="508000" lvl="1" indent="-95885">
              <a:lnSpc>
                <a:spcPct val="100000"/>
              </a:lnSpc>
              <a:spcBef>
                <a:spcPts val="805"/>
              </a:spcBef>
              <a:buClr>
                <a:srgbClr val="5ECCF3"/>
              </a:buClr>
              <a:buSzPct val="91666"/>
              <a:buFont typeface="Cambria"/>
              <a:buChar char="◾"/>
              <a:tabLst>
                <a:tab pos="508000" algn="l"/>
              </a:tabLst>
            </a:pPr>
            <a:r>
              <a:rPr sz="12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9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ht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pu</a:t>
            </a:r>
            <a:r>
              <a:rPr sz="1200" spc="-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200" spc="-9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12745"/>
                </a:solidFill>
                <a:latin typeface="Trebuchet MS"/>
                <a:cs typeface="Trebuchet MS"/>
              </a:rPr>
              <a:t>no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412750" indent="-400050">
              <a:lnSpc>
                <a:spcPct val="100000"/>
              </a:lnSpc>
              <a:spcBef>
                <a:spcPts val="745"/>
              </a:spcBef>
              <a:buClr>
                <a:srgbClr val="5ECCF3"/>
              </a:buClr>
              <a:buSzPct val="94117"/>
              <a:buAutoNum type="arabicPeriod"/>
              <a:tabLst>
                <a:tab pos="412115" algn="l"/>
                <a:tab pos="412750" algn="l"/>
              </a:tabLst>
            </a:pPr>
            <a:r>
              <a:rPr sz="1700" spc="-5" dirty="0">
                <a:solidFill>
                  <a:srgbClr val="5DCEAF"/>
                </a:solidFill>
                <a:latin typeface="Trebuchet MS"/>
                <a:cs typeface="Trebuchet MS"/>
              </a:rPr>
              <a:t>Choose</a:t>
            </a:r>
            <a:r>
              <a:rPr sz="1700" spc="-40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5DCEAF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5DCEAF"/>
                </a:solidFill>
                <a:latin typeface="Trebuchet MS"/>
                <a:cs typeface="Trebuchet MS"/>
              </a:rPr>
              <a:t>attribute</a:t>
            </a:r>
            <a:r>
              <a:rPr sz="1700" spc="-35" dirty="0">
                <a:solidFill>
                  <a:srgbClr val="5DCEAF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212745"/>
                </a:solidFill>
                <a:latin typeface="Trebuchet MS"/>
                <a:cs typeface="Trebuchet MS"/>
              </a:rPr>
              <a:t>test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212745"/>
                </a:solidFill>
                <a:latin typeface="Trebuchet MS"/>
                <a:cs typeface="Trebuchet MS"/>
              </a:rPr>
              <a:t>condition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7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00B050"/>
                </a:solidFill>
                <a:latin typeface="Trebuchet MS"/>
                <a:cs typeface="Trebuchet MS"/>
              </a:rPr>
              <a:t>produces</a:t>
            </a:r>
            <a:r>
              <a:rPr sz="1700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00B050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00B050"/>
                </a:solidFill>
                <a:latin typeface="Trebuchet MS"/>
                <a:cs typeface="Trebuchet MS"/>
              </a:rPr>
              <a:t>highest</a:t>
            </a:r>
            <a:r>
              <a:rPr sz="1700" spc="-4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00B050"/>
                </a:solidFill>
                <a:latin typeface="Trebuchet MS"/>
                <a:cs typeface="Trebuchet MS"/>
              </a:rPr>
              <a:t>gain</a:t>
            </a:r>
            <a:endParaRPr sz="1700">
              <a:latin typeface="Trebuchet MS"/>
              <a:cs typeface="Trebuchet MS"/>
            </a:endParaRPr>
          </a:p>
          <a:p>
            <a:pPr marL="478790">
              <a:lnSpc>
                <a:spcPct val="100000"/>
              </a:lnSpc>
              <a:spcBef>
                <a:spcPts val="770"/>
              </a:spcBef>
            </a:pPr>
            <a:r>
              <a:rPr sz="1700" b="1" spc="40" dirty="0">
                <a:solidFill>
                  <a:srgbClr val="212745"/>
                </a:solidFill>
                <a:latin typeface="Trebuchet MS"/>
                <a:cs typeface="Trebuchet MS"/>
              </a:rPr>
              <a:t>Gain</a:t>
            </a:r>
            <a:r>
              <a:rPr sz="17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700" b="1" spc="-6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114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700" b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225" dirty="0">
                <a:solidFill>
                  <a:srgbClr val="212745"/>
                </a:solidFill>
                <a:latin typeface="Trebuchet MS"/>
                <a:cs typeface="Trebuchet MS"/>
              </a:rPr>
              <a:t>–</a:t>
            </a:r>
            <a:r>
              <a:rPr sz="1700" b="1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700" b="1" spc="23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endParaRPr sz="1700">
              <a:latin typeface="Trebuchet MS"/>
              <a:cs typeface="Trebuchet MS"/>
            </a:endParaRPr>
          </a:p>
          <a:p>
            <a:pPr marL="478790">
              <a:lnSpc>
                <a:spcPct val="100000"/>
              </a:lnSpc>
              <a:spcBef>
                <a:spcPts val="1170"/>
              </a:spcBef>
            </a:pP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qu</a:t>
            </a:r>
            <a:r>
              <a:rPr sz="1200" spc="-5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200" spc="-11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17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200" spc="-18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0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pu</a:t>
            </a:r>
            <a:r>
              <a:rPr sz="1200" spc="-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me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200" spc="-3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110" dirty="0">
                <a:solidFill>
                  <a:srgbClr val="212745"/>
                </a:solidFill>
                <a:latin typeface="Trebuchet MS"/>
                <a:cs typeface="Trebuchet MS"/>
              </a:rPr>
              <a:t>ft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200" spc="-10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200" spc="-6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200" spc="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200" spc="-55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5053503"/>
            <a:ext cx="4408805" cy="508000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 marR="613410">
              <a:lnSpc>
                <a:spcPts val="1610"/>
              </a:lnSpc>
              <a:spcBef>
                <a:spcPts val="365"/>
              </a:spcBef>
            </a:pPr>
            <a:r>
              <a:rPr sz="1400" spc="-140" dirty="0">
                <a:latin typeface="Verdana"/>
                <a:cs typeface="Verdana"/>
              </a:rPr>
              <a:t>T</a:t>
            </a:r>
            <a:r>
              <a:rPr sz="1400" spc="-130" dirty="0">
                <a:latin typeface="Verdana"/>
                <a:cs typeface="Verdana"/>
              </a:rPr>
              <a:t>h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30" dirty="0">
                <a:latin typeface="Verdana"/>
                <a:cs typeface="Verdana"/>
              </a:rPr>
              <a:t>m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21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de</a:t>
            </a: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21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60" dirty="0">
                <a:latin typeface="Verdana"/>
                <a:cs typeface="Verdana"/>
              </a:rPr>
              <a:t>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65" dirty="0">
                <a:latin typeface="Verdana"/>
                <a:cs typeface="Verdana"/>
              </a:rPr>
              <a:t>r</a:t>
            </a:r>
            <a:r>
              <a:rPr sz="1400" spc="-330" dirty="0">
                <a:latin typeface="Verdana"/>
                <a:cs typeface="Verdana"/>
              </a:rPr>
              <a:t>m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14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215" dirty="0">
                <a:latin typeface="Verdana"/>
                <a:cs typeface="Verdana"/>
              </a:rPr>
              <a:t>h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c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150" dirty="0">
                <a:latin typeface="Verdana"/>
                <a:cs typeface="Verdana"/>
              </a:rPr>
              <a:t>s  </a:t>
            </a:r>
            <a:r>
              <a:rPr sz="1400" spc="-140" dirty="0">
                <a:latin typeface="Verdana"/>
                <a:cs typeface="Verdana"/>
              </a:rPr>
              <a:t>distribution </a:t>
            </a:r>
            <a:r>
              <a:rPr sz="1400" spc="-125" dirty="0">
                <a:latin typeface="Verdana"/>
                <a:cs typeface="Verdana"/>
              </a:rPr>
              <a:t>of </a:t>
            </a:r>
            <a:r>
              <a:rPr sz="1400" spc="-165" dirty="0">
                <a:latin typeface="Verdana"/>
                <a:cs typeface="Verdana"/>
              </a:rPr>
              <a:t>the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records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0000"/>
                </a:solidFill>
                <a:latin typeface="Verdana"/>
                <a:cs typeface="Verdana"/>
              </a:rPr>
              <a:t>before</a:t>
            </a:r>
            <a:r>
              <a:rPr sz="14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215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0000"/>
                </a:solidFill>
                <a:latin typeface="Verdana"/>
                <a:cs typeface="Verdana"/>
              </a:rPr>
              <a:t>after</a:t>
            </a:r>
            <a:r>
              <a:rPr sz="14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b="1" i="1" spc="-180" dirty="0">
                <a:solidFill>
                  <a:srgbClr val="C00000"/>
                </a:solidFill>
                <a:latin typeface="Verdana"/>
                <a:cs typeface="Verdana"/>
              </a:rPr>
              <a:t>splitting</a:t>
            </a:r>
            <a:r>
              <a:rPr sz="1400" i="1" spc="-180" dirty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65" dirty="0"/>
              <a:t>F</a:t>
            </a:r>
            <a:r>
              <a:rPr sz="2800" spc="160" dirty="0"/>
              <a:t>IN</a:t>
            </a:r>
            <a:r>
              <a:rPr sz="2800" spc="229" dirty="0"/>
              <a:t>DIN</a:t>
            </a:r>
            <a:r>
              <a:rPr sz="2800" spc="175" dirty="0"/>
              <a:t>G</a:t>
            </a:r>
            <a:r>
              <a:rPr sz="2800" spc="-420" dirty="0"/>
              <a:t> </a:t>
            </a:r>
            <a:r>
              <a:rPr sz="2800" spc="60" dirty="0"/>
              <a:t>T</a:t>
            </a:r>
            <a:r>
              <a:rPr sz="2800" spc="200" dirty="0"/>
              <a:t>H</a:t>
            </a:r>
            <a:r>
              <a:rPr sz="2800" spc="-100" dirty="0"/>
              <a:t>E</a:t>
            </a:r>
            <a:r>
              <a:rPr sz="2800" spc="-70" dirty="0"/>
              <a:t> </a:t>
            </a:r>
            <a:r>
              <a:rPr sz="2800" spc="-15" dirty="0"/>
              <a:t>B</a:t>
            </a:r>
            <a:r>
              <a:rPr sz="2800" spc="-90" dirty="0"/>
              <a:t>E</a:t>
            </a:r>
            <a:r>
              <a:rPr sz="2800" spc="-75" dirty="0"/>
              <a:t>S</a:t>
            </a:r>
            <a:r>
              <a:rPr sz="2800" spc="65" dirty="0"/>
              <a:t>T</a:t>
            </a:r>
            <a:r>
              <a:rPr sz="2800" spc="-75" dirty="0"/>
              <a:t> </a:t>
            </a:r>
            <a:r>
              <a:rPr sz="2800" spc="-60" dirty="0"/>
              <a:t>S</a:t>
            </a:r>
            <a:r>
              <a:rPr sz="2800" spc="-140" dirty="0"/>
              <a:t>P</a:t>
            </a:r>
            <a:r>
              <a:rPr sz="2800" spc="-50" dirty="0"/>
              <a:t>L</a:t>
            </a:r>
            <a:r>
              <a:rPr sz="2800" spc="-10" dirty="0"/>
              <a:t>IT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928010" y="2349200"/>
            <a:ext cx="757555" cy="340995"/>
          </a:xfrm>
          <a:custGeom>
            <a:avLst/>
            <a:gdLst/>
            <a:ahLst/>
            <a:cxnLst/>
            <a:rect l="l" t="t" r="r" b="b"/>
            <a:pathLst>
              <a:path w="757554" h="340994">
                <a:moveTo>
                  <a:pt x="0" y="170259"/>
                </a:moveTo>
                <a:lnTo>
                  <a:pt x="19302" y="116444"/>
                </a:lnTo>
                <a:lnTo>
                  <a:pt x="73051" y="69706"/>
                </a:lnTo>
                <a:lnTo>
                  <a:pt x="110894" y="49867"/>
                </a:lnTo>
                <a:lnTo>
                  <a:pt x="155011" y="32850"/>
                </a:lnTo>
                <a:lnTo>
                  <a:pt x="204621" y="19004"/>
                </a:lnTo>
                <a:lnTo>
                  <a:pt x="258946" y="8679"/>
                </a:lnTo>
                <a:lnTo>
                  <a:pt x="317205" y="2228"/>
                </a:lnTo>
                <a:lnTo>
                  <a:pt x="378619" y="0"/>
                </a:lnTo>
                <a:lnTo>
                  <a:pt x="440032" y="2228"/>
                </a:lnTo>
                <a:lnTo>
                  <a:pt x="498291" y="8679"/>
                </a:lnTo>
                <a:lnTo>
                  <a:pt x="552616" y="19004"/>
                </a:lnTo>
                <a:lnTo>
                  <a:pt x="602226" y="32850"/>
                </a:lnTo>
                <a:lnTo>
                  <a:pt x="646343" y="49867"/>
                </a:lnTo>
                <a:lnTo>
                  <a:pt x="684186" y="69706"/>
                </a:lnTo>
                <a:lnTo>
                  <a:pt x="737935" y="116444"/>
                </a:lnTo>
                <a:lnTo>
                  <a:pt x="757238" y="170259"/>
                </a:lnTo>
                <a:lnTo>
                  <a:pt x="752282" y="197876"/>
                </a:lnTo>
                <a:lnTo>
                  <a:pt x="714977" y="248503"/>
                </a:lnTo>
                <a:lnTo>
                  <a:pt x="646343" y="290651"/>
                </a:lnTo>
                <a:lnTo>
                  <a:pt x="602226" y="307668"/>
                </a:lnTo>
                <a:lnTo>
                  <a:pt x="552616" y="321514"/>
                </a:lnTo>
                <a:lnTo>
                  <a:pt x="498291" y="331839"/>
                </a:lnTo>
                <a:lnTo>
                  <a:pt x="440032" y="338290"/>
                </a:lnTo>
                <a:lnTo>
                  <a:pt x="378619" y="340519"/>
                </a:lnTo>
                <a:lnTo>
                  <a:pt x="317205" y="338290"/>
                </a:lnTo>
                <a:lnTo>
                  <a:pt x="258946" y="331839"/>
                </a:lnTo>
                <a:lnTo>
                  <a:pt x="204621" y="321514"/>
                </a:lnTo>
                <a:lnTo>
                  <a:pt x="155011" y="307668"/>
                </a:lnTo>
                <a:lnTo>
                  <a:pt x="110894" y="290651"/>
                </a:lnTo>
                <a:lnTo>
                  <a:pt x="73051" y="270812"/>
                </a:lnTo>
                <a:lnTo>
                  <a:pt x="19302" y="224074"/>
                </a:lnTo>
                <a:lnTo>
                  <a:pt x="0" y="170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8360" y="2378455"/>
            <a:ext cx="237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B?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9855" y="2692099"/>
            <a:ext cx="888365" cy="544195"/>
          </a:xfrm>
          <a:custGeom>
            <a:avLst/>
            <a:gdLst/>
            <a:ahLst/>
            <a:cxnLst/>
            <a:rect l="l" t="t" r="r" b="b"/>
            <a:pathLst>
              <a:path w="888364" h="544194">
                <a:moveTo>
                  <a:pt x="888206" y="0"/>
                </a:moveTo>
                <a:lnTo>
                  <a:pt x="57150" y="544116"/>
                </a:lnTo>
              </a:path>
              <a:path w="888364" h="544194">
                <a:moveTo>
                  <a:pt x="888206" y="0"/>
                </a:moveTo>
                <a:lnTo>
                  <a:pt x="0" y="5441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7147" y="2787396"/>
            <a:ext cx="277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5473" y="2787396"/>
            <a:ext cx="2336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062" y="3236215"/>
            <a:ext cx="702945" cy="256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N3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5743" y="3236215"/>
            <a:ext cx="702945" cy="256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N4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56110" y="2292050"/>
            <a:ext cx="757555" cy="340995"/>
          </a:xfrm>
          <a:custGeom>
            <a:avLst/>
            <a:gdLst/>
            <a:ahLst/>
            <a:cxnLst/>
            <a:rect l="l" t="t" r="r" b="b"/>
            <a:pathLst>
              <a:path w="757555" h="340994">
                <a:moveTo>
                  <a:pt x="0" y="170259"/>
                </a:moveTo>
                <a:lnTo>
                  <a:pt x="19302" y="116444"/>
                </a:lnTo>
                <a:lnTo>
                  <a:pt x="73051" y="69706"/>
                </a:lnTo>
                <a:lnTo>
                  <a:pt x="110894" y="49867"/>
                </a:lnTo>
                <a:lnTo>
                  <a:pt x="155011" y="32850"/>
                </a:lnTo>
                <a:lnTo>
                  <a:pt x="204621" y="19004"/>
                </a:lnTo>
                <a:lnTo>
                  <a:pt x="258946" y="8679"/>
                </a:lnTo>
                <a:lnTo>
                  <a:pt x="317205" y="2228"/>
                </a:lnTo>
                <a:lnTo>
                  <a:pt x="378619" y="0"/>
                </a:lnTo>
                <a:lnTo>
                  <a:pt x="440032" y="2228"/>
                </a:lnTo>
                <a:lnTo>
                  <a:pt x="498291" y="8679"/>
                </a:lnTo>
                <a:lnTo>
                  <a:pt x="552616" y="19004"/>
                </a:lnTo>
                <a:lnTo>
                  <a:pt x="602226" y="32850"/>
                </a:lnTo>
                <a:lnTo>
                  <a:pt x="646343" y="49867"/>
                </a:lnTo>
                <a:lnTo>
                  <a:pt x="684186" y="69706"/>
                </a:lnTo>
                <a:lnTo>
                  <a:pt x="737935" y="116444"/>
                </a:lnTo>
                <a:lnTo>
                  <a:pt x="757238" y="170259"/>
                </a:lnTo>
                <a:lnTo>
                  <a:pt x="752282" y="197876"/>
                </a:lnTo>
                <a:lnTo>
                  <a:pt x="714977" y="248503"/>
                </a:lnTo>
                <a:lnTo>
                  <a:pt x="646343" y="290651"/>
                </a:lnTo>
                <a:lnTo>
                  <a:pt x="602226" y="307668"/>
                </a:lnTo>
                <a:lnTo>
                  <a:pt x="552616" y="321514"/>
                </a:lnTo>
                <a:lnTo>
                  <a:pt x="498291" y="331839"/>
                </a:lnTo>
                <a:lnTo>
                  <a:pt x="440032" y="338290"/>
                </a:lnTo>
                <a:lnTo>
                  <a:pt x="378619" y="340519"/>
                </a:lnTo>
                <a:lnTo>
                  <a:pt x="317205" y="338290"/>
                </a:lnTo>
                <a:lnTo>
                  <a:pt x="258946" y="331839"/>
                </a:lnTo>
                <a:lnTo>
                  <a:pt x="204621" y="321514"/>
                </a:lnTo>
                <a:lnTo>
                  <a:pt x="155011" y="307668"/>
                </a:lnTo>
                <a:lnTo>
                  <a:pt x="110894" y="290651"/>
                </a:lnTo>
                <a:lnTo>
                  <a:pt x="73051" y="270812"/>
                </a:lnTo>
                <a:lnTo>
                  <a:pt x="19302" y="224074"/>
                </a:lnTo>
                <a:lnTo>
                  <a:pt x="0" y="170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0904" y="2323591"/>
            <a:ext cx="248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A?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7955" y="2634949"/>
            <a:ext cx="888365" cy="544195"/>
          </a:xfrm>
          <a:custGeom>
            <a:avLst/>
            <a:gdLst/>
            <a:ahLst/>
            <a:cxnLst/>
            <a:rect l="l" t="t" r="r" b="b"/>
            <a:pathLst>
              <a:path w="888364" h="544194">
                <a:moveTo>
                  <a:pt x="888206" y="0"/>
                </a:moveTo>
                <a:lnTo>
                  <a:pt x="57150" y="544116"/>
                </a:lnTo>
              </a:path>
              <a:path w="888364" h="544194">
                <a:moveTo>
                  <a:pt x="888206" y="0"/>
                </a:moveTo>
                <a:lnTo>
                  <a:pt x="0" y="54411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85247" y="2732532"/>
            <a:ext cx="277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3573" y="2732532"/>
            <a:ext cx="2336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3161" y="3179065"/>
            <a:ext cx="702945" cy="256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85"/>
              </a:spcBef>
            </a:pP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N1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3843" y="3179065"/>
            <a:ext cx="702945" cy="2565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85"/>
              </a:spcBef>
            </a:pPr>
            <a:r>
              <a:rPr sz="1400" spc="-40" dirty="0">
                <a:latin typeface="Times New Roman"/>
                <a:cs typeface="Times New Roman"/>
              </a:rPr>
              <a:t>N</a:t>
            </a:r>
            <a:r>
              <a:rPr sz="1400" spc="-25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N2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7750" y="1912620"/>
            <a:ext cx="1237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f</a:t>
            </a:r>
            <a:r>
              <a:rPr sz="1400" spc="-3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litti</a:t>
            </a:r>
            <a:r>
              <a:rPr sz="1400" spc="-30" dirty="0">
                <a:latin typeface="Arial MT"/>
                <a:cs typeface="Arial MT"/>
              </a:rPr>
              <a:t>ng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65265" y="3663601"/>
          <a:ext cx="1172210" cy="447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C0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N10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C1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N11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79176" y="3667175"/>
          <a:ext cx="1152525" cy="43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spc="10" dirty="0">
                          <a:latin typeface="Tahoma"/>
                          <a:cs typeface="Tahoma"/>
                        </a:rPr>
                        <a:t>C0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b="1" spc="20" dirty="0">
                          <a:latin typeface="Tahoma"/>
                          <a:cs typeface="Tahoma"/>
                        </a:rPr>
                        <a:t>N20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spc="10" dirty="0">
                          <a:latin typeface="Tahoma"/>
                          <a:cs typeface="Tahoma"/>
                        </a:rPr>
                        <a:t>C1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b="1" spc="20" dirty="0">
                          <a:latin typeface="Tahoma"/>
                          <a:cs typeface="Tahoma"/>
                        </a:rPr>
                        <a:t>N21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36421" y="3667175"/>
          <a:ext cx="1147445" cy="43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spc="10" dirty="0">
                          <a:latin typeface="Tahoma"/>
                          <a:cs typeface="Tahoma"/>
                        </a:rPr>
                        <a:t>C0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b="1" spc="15" dirty="0">
                          <a:latin typeface="Tahoma"/>
                          <a:cs typeface="Tahoma"/>
                        </a:rPr>
                        <a:t>N30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spc="10" dirty="0">
                          <a:latin typeface="Tahoma"/>
                          <a:cs typeface="Tahoma"/>
                        </a:rPr>
                        <a:t>C1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b="1" spc="15" dirty="0">
                          <a:latin typeface="Tahoma"/>
                          <a:cs typeface="Tahoma"/>
                        </a:rPr>
                        <a:t>N31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50002" y="3667176"/>
          <a:ext cx="1115695" cy="422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20" dirty="0">
                          <a:latin typeface="Tahoma"/>
                          <a:cs typeface="Tahoma"/>
                        </a:rPr>
                        <a:t>C0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b="1" spc="30" dirty="0">
                          <a:latin typeface="Tahoma"/>
                          <a:cs typeface="Tahoma"/>
                        </a:rPr>
                        <a:t>N40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20" dirty="0">
                          <a:latin typeface="Tahoma"/>
                          <a:cs typeface="Tahoma"/>
                        </a:rPr>
                        <a:t>C1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b="1" spc="30" dirty="0">
                          <a:latin typeface="Tahoma"/>
                          <a:cs typeface="Tahoma"/>
                        </a:rPr>
                        <a:t>N41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074828" y="1891953"/>
          <a:ext cx="1120775" cy="422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20" dirty="0">
                          <a:latin typeface="Tahoma"/>
                          <a:cs typeface="Tahoma"/>
                        </a:rPr>
                        <a:t>C0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b="1" spc="30" dirty="0">
                          <a:latin typeface="Tahoma"/>
                          <a:cs typeface="Tahoma"/>
                        </a:rPr>
                        <a:t>N00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20" dirty="0">
                          <a:latin typeface="Tahoma"/>
                          <a:cs typeface="Tahoma"/>
                        </a:rPr>
                        <a:t>C1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b="1" spc="30" dirty="0">
                          <a:latin typeface="Tahoma"/>
                          <a:cs typeface="Tahoma"/>
                        </a:rPr>
                        <a:t>N01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5356510" y="2006299"/>
            <a:ext cx="400050" cy="114300"/>
          </a:xfrm>
          <a:custGeom>
            <a:avLst/>
            <a:gdLst/>
            <a:ahLst/>
            <a:cxnLst/>
            <a:rect l="l" t="t" r="r" b="b"/>
            <a:pathLst>
              <a:path w="400050" h="114300">
                <a:moveTo>
                  <a:pt x="285750" y="76201"/>
                </a:moveTo>
                <a:lnTo>
                  <a:pt x="285750" y="114300"/>
                </a:lnTo>
                <a:lnTo>
                  <a:pt x="361949" y="76201"/>
                </a:lnTo>
                <a:lnTo>
                  <a:pt x="285750" y="76201"/>
                </a:lnTo>
                <a:close/>
              </a:path>
              <a:path w="400050" h="114300">
                <a:moveTo>
                  <a:pt x="285750" y="38101"/>
                </a:moveTo>
                <a:lnTo>
                  <a:pt x="285750" y="76201"/>
                </a:lnTo>
                <a:lnTo>
                  <a:pt x="304800" y="76201"/>
                </a:lnTo>
                <a:lnTo>
                  <a:pt x="304800" y="38101"/>
                </a:lnTo>
                <a:lnTo>
                  <a:pt x="285750" y="38101"/>
                </a:lnTo>
                <a:close/>
              </a:path>
              <a:path w="400050" h="114300">
                <a:moveTo>
                  <a:pt x="285750" y="0"/>
                </a:moveTo>
                <a:lnTo>
                  <a:pt x="285750" y="38101"/>
                </a:lnTo>
                <a:lnTo>
                  <a:pt x="304800" y="38101"/>
                </a:lnTo>
                <a:lnTo>
                  <a:pt x="304800" y="76201"/>
                </a:lnTo>
                <a:lnTo>
                  <a:pt x="361951" y="76200"/>
                </a:lnTo>
                <a:lnTo>
                  <a:pt x="400050" y="57151"/>
                </a:lnTo>
                <a:lnTo>
                  <a:pt x="285750" y="0"/>
                </a:lnTo>
                <a:close/>
              </a:path>
              <a:path w="400050" h="114300">
                <a:moveTo>
                  <a:pt x="0" y="38100"/>
                </a:moveTo>
                <a:lnTo>
                  <a:pt x="0" y="76200"/>
                </a:lnTo>
                <a:lnTo>
                  <a:pt x="285750" y="76201"/>
                </a:lnTo>
                <a:lnTo>
                  <a:pt x="285750" y="38101"/>
                </a:lnTo>
                <a:lnTo>
                  <a:pt x="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92450" y="1924303"/>
            <a:ext cx="153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P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6200" y="4609592"/>
            <a:ext cx="290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M1  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20700" y="4600447"/>
            <a:ext cx="290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M1  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35250" y="4600447"/>
            <a:ext cx="290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M2  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92600" y="4600447"/>
            <a:ext cx="290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M2  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41761" y="4235147"/>
            <a:ext cx="114300" cy="342900"/>
          </a:xfrm>
          <a:custGeom>
            <a:avLst/>
            <a:gdLst/>
            <a:ahLst/>
            <a:cxnLst/>
            <a:rect l="l" t="t" r="r" b="b"/>
            <a:pathLst>
              <a:path w="114300" h="342900">
                <a:moveTo>
                  <a:pt x="38099" y="228600"/>
                </a:moveTo>
                <a:lnTo>
                  <a:pt x="0" y="228600"/>
                </a:lnTo>
                <a:lnTo>
                  <a:pt x="57150" y="342900"/>
                </a:lnTo>
                <a:lnTo>
                  <a:pt x="104775" y="247650"/>
                </a:lnTo>
                <a:lnTo>
                  <a:pt x="38100" y="247650"/>
                </a:lnTo>
                <a:lnTo>
                  <a:pt x="38099" y="228600"/>
                </a:lnTo>
                <a:close/>
              </a:path>
              <a:path w="114300" h="342900">
                <a:moveTo>
                  <a:pt x="76198" y="0"/>
                </a:moveTo>
                <a:lnTo>
                  <a:pt x="38098" y="0"/>
                </a:lnTo>
                <a:lnTo>
                  <a:pt x="38100" y="247650"/>
                </a:lnTo>
                <a:lnTo>
                  <a:pt x="76200" y="247650"/>
                </a:lnTo>
                <a:lnTo>
                  <a:pt x="76198" y="0"/>
                </a:lnTo>
                <a:close/>
              </a:path>
              <a:path w="114300" h="342900">
                <a:moveTo>
                  <a:pt x="114300" y="228600"/>
                </a:moveTo>
                <a:lnTo>
                  <a:pt x="76199" y="228600"/>
                </a:lnTo>
                <a:lnTo>
                  <a:pt x="76200" y="247650"/>
                </a:lnTo>
                <a:lnTo>
                  <a:pt x="104775" y="247650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3412" y="4235147"/>
            <a:ext cx="114300" cy="342900"/>
          </a:xfrm>
          <a:custGeom>
            <a:avLst/>
            <a:gdLst/>
            <a:ahLst/>
            <a:cxnLst/>
            <a:rect l="l" t="t" r="r" b="b"/>
            <a:pathLst>
              <a:path w="114300" h="342900">
                <a:moveTo>
                  <a:pt x="38099" y="228600"/>
                </a:moveTo>
                <a:lnTo>
                  <a:pt x="0" y="228600"/>
                </a:lnTo>
                <a:lnTo>
                  <a:pt x="57150" y="342900"/>
                </a:lnTo>
                <a:lnTo>
                  <a:pt x="104775" y="247650"/>
                </a:lnTo>
                <a:lnTo>
                  <a:pt x="38100" y="247650"/>
                </a:lnTo>
                <a:lnTo>
                  <a:pt x="38099" y="228600"/>
                </a:lnTo>
                <a:close/>
              </a:path>
              <a:path w="114300" h="342900">
                <a:moveTo>
                  <a:pt x="76198" y="0"/>
                </a:moveTo>
                <a:lnTo>
                  <a:pt x="38098" y="0"/>
                </a:lnTo>
                <a:lnTo>
                  <a:pt x="38100" y="247650"/>
                </a:lnTo>
                <a:lnTo>
                  <a:pt x="76200" y="247650"/>
                </a:lnTo>
                <a:lnTo>
                  <a:pt x="76198" y="0"/>
                </a:lnTo>
                <a:close/>
              </a:path>
              <a:path w="114300" h="342900">
                <a:moveTo>
                  <a:pt x="114300" y="228600"/>
                </a:moveTo>
                <a:lnTo>
                  <a:pt x="76199" y="228600"/>
                </a:lnTo>
                <a:lnTo>
                  <a:pt x="76200" y="247650"/>
                </a:lnTo>
                <a:lnTo>
                  <a:pt x="104775" y="247650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0812" y="4235147"/>
            <a:ext cx="114300" cy="342900"/>
          </a:xfrm>
          <a:custGeom>
            <a:avLst/>
            <a:gdLst/>
            <a:ahLst/>
            <a:cxnLst/>
            <a:rect l="l" t="t" r="r" b="b"/>
            <a:pathLst>
              <a:path w="114300" h="342900">
                <a:moveTo>
                  <a:pt x="38099" y="228600"/>
                </a:moveTo>
                <a:lnTo>
                  <a:pt x="0" y="228600"/>
                </a:lnTo>
                <a:lnTo>
                  <a:pt x="57150" y="342900"/>
                </a:lnTo>
                <a:lnTo>
                  <a:pt x="104775" y="247650"/>
                </a:lnTo>
                <a:lnTo>
                  <a:pt x="38100" y="247650"/>
                </a:lnTo>
                <a:lnTo>
                  <a:pt x="38099" y="228600"/>
                </a:lnTo>
                <a:close/>
              </a:path>
              <a:path w="114300" h="342900">
                <a:moveTo>
                  <a:pt x="76198" y="0"/>
                </a:moveTo>
                <a:lnTo>
                  <a:pt x="38098" y="0"/>
                </a:lnTo>
                <a:lnTo>
                  <a:pt x="38100" y="247650"/>
                </a:lnTo>
                <a:lnTo>
                  <a:pt x="76200" y="247650"/>
                </a:lnTo>
                <a:lnTo>
                  <a:pt x="76198" y="0"/>
                </a:lnTo>
                <a:close/>
              </a:path>
              <a:path w="114300" h="342900">
                <a:moveTo>
                  <a:pt x="114300" y="228600"/>
                </a:moveTo>
                <a:lnTo>
                  <a:pt x="76199" y="228600"/>
                </a:lnTo>
                <a:lnTo>
                  <a:pt x="76200" y="247650"/>
                </a:lnTo>
                <a:lnTo>
                  <a:pt x="104775" y="247650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85311" y="4235147"/>
            <a:ext cx="114300" cy="342900"/>
          </a:xfrm>
          <a:custGeom>
            <a:avLst/>
            <a:gdLst/>
            <a:ahLst/>
            <a:cxnLst/>
            <a:rect l="l" t="t" r="r" b="b"/>
            <a:pathLst>
              <a:path w="114300" h="342900">
                <a:moveTo>
                  <a:pt x="38099" y="228600"/>
                </a:moveTo>
                <a:lnTo>
                  <a:pt x="0" y="228600"/>
                </a:lnTo>
                <a:lnTo>
                  <a:pt x="57150" y="342900"/>
                </a:lnTo>
                <a:lnTo>
                  <a:pt x="104775" y="247650"/>
                </a:lnTo>
                <a:lnTo>
                  <a:pt x="38100" y="247650"/>
                </a:lnTo>
                <a:lnTo>
                  <a:pt x="38099" y="228600"/>
                </a:lnTo>
                <a:close/>
              </a:path>
              <a:path w="114300" h="342900">
                <a:moveTo>
                  <a:pt x="76198" y="0"/>
                </a:moveTo>
                <a:lnTo>
                  <a:pt x="38098" y="0"/>
                </a:lnTo>
                <a:lnTo>
                  <a:pt x="38100" y="247650"/>
                </a:lnTo>
                <a:lnTo>
                  <a:pt x="76200" y="247650"/>
                </a:lnTo>
                <a:lnTo>
                  <a:pt x="76198" y="0"/>
                </a:lnTo>
                <a:close/>
              </a:path>
              <a:path w="114300" h="342900">
                <a:moveTo>
                  <a:pt x="114300" y="228600"/>
                </a:moveTo>
                <a:lnTo>
                  <a:pt x="76199" y="228600"/>
                </a:lnTo>
                <a:lnTo>
                  <a:pt x="76200" y="247650"/>
                </a:lnTo>
                <a:lnTo>
                  <a:pt x="104775" y="247650"/>
                </a:lnTo>
                <a:lnTo>
                  <a:pt x="1143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1760" y="4920948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1799395" y="67504"/>
                </a:lnTo>
                <a:lnTo>
                  <a:pt x="1766405" y="92246"/>
                </a:lnTo>
                <a:lnTo>
                  <a:pt x="1724570" y="108472"/>
                </a:lnTo>
                <a:lnTo>
                  <a:pt x="1676400" y="114300"/>
                </a:lnTo>
                <a:lnTo>
                  <a:pt x="1084412" y="114300"/>
                </a:lnTo>
                <a:lnTo>
                  <a:pt x="1036241" y="120127"/>
                </a:lnTo>
                <a:lnTo>
                  <a:pt x="994406" y="136353"/>
                </a:lnTo>
                <a:lnTo>
                  <a:pt x="961416" y="161095"/>
                </a:lnTo>
                <a:lnTo>
                  <a:pt x="939781" y="192472"/>
                </a:lnTo>
                <a:lnTo>
                  <a:pt x="932012" y="228600"/>
                </a:lnTo>
                <a:lnTo>
                  <a:pt x="924242" y="192472"/>
                </a:lnTo>
                <a:lnTo>
                  <a:pt x="902607" y="161095"/>
                </a:lnTo>
                <a:lnTo>
                  <a:pt x="869617" y="136353"/>
                </a:lnTo>
                <a:lnTo>
                  <a:pt x="827782" y="120127"/>
                </a:lnTo>
                <a:lnTo>
                  <a:pt x="779612" y="114300"/>
                </a:lnTo>
                <a:lnTo>
                  <a:pt x="152400" y="114300"/>
                </a:lnTo>
                <a:lnTo>
                  <a:pt x="104229" y="108472"/>
                </a:lnTo>
                <a:lnTo>
                  <a:pt x="62394" y="92246"/>
                </a:lnTo>
                <a:lnTo>
                  <a:pt x="29404" y="67504"/>
                </a:lnTo>
                <a:lnTo>
                  <a:pt x="7769" y="36127"/>
                </a:lnTo>
                <a:lnTo>
                  <a:pt x="0" y="0"/>
                </a:lnTo>
              </a:path>
            </a:pathLst>
          </a:custGeom>
          <a:ln w="25400">
            <a:solidFill>
              <a:srgbClr val="1C5A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27960" y="4920948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28800" y="0"/>
                </a:moveTo>
                <a:lnTo>
                  <a:pt x="1799395" y="67504"/>
                </a:lnTo>
                <a:lnTo>
                  <a:pt x="1766405" y="92246"/>
                </a:lnTo>
                <a:lnTo>
                  <a:pt x="1724570" y="108472"/>
                </a:lnTo>
                <a:lnTo>
                  <a:pt x="1676400" y="114300"/>
                </a:lnTo>
                <a:lnTo>
                  <a:pt x="1084412" y="114300"/>
                </a:lnTo>
                <a:lnTo>
                  <a:pt x="1036241" y="120127"/>
                </a:lnTo>
                <a:lnTo>
                  <a:pt x="994406" y="136353"/>
                </a:lnTo>
                <a:lnTo>
                  <a:pt x="961416" y="161095"/>
                </a:lnTo>
                <a:lnTo>
                  <a:pt x="939781" y="192472"/>
                </a:lnTo>
                <a:lnTo>
                  <a:pt x="932012" y="228600"/>
                </a:lnTo>
                <a:lnTo>
                  <a:pt x="924242" y="192472"/>
                </a:lnTo>
                <a:lnTo>
                  <a:pt x="902607" y="161095"/>
                </a:lnTo>
                <a:lnTo>
                  <a:pt x="869617" y="136353"/>
                </a:lnTo>
                <a:lnTo>
                  <a:pt x="827782" y="120127"/>
                </a:lnTo>
                <a:lnTo>
                  <a:pt x="779612" y="114300"/>
                </a:lnTo>
                <a:lnTo>
                  <a:pt x="152400" y="114300"/>
                </a:lnTo>
                <a:lnTo>
                  <a:pt x="104229" y="108472"/>
                </a:lnTo>
                <a:lnTo>
                  <a:pt x="62394" y="92246"/>
                </a:lnTo>
                <a:lnTo>
                  <a:pt x="29404" y="67504"/>
                </a:lnTo>
                <a:lnTo>
                  <a:pt x="7769" y="36127"/>
                </a:lnTo>
                <a:lnTo>
                  <a:pt x="0" y="0"/>
                </a:lnTo>
              </a:path>
            </a:pathLst>
          </a:custGeom>
          <a:ln w="25400">
            <a:solidFill>
              <a:srgbClr val="1C5A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38264" y="5228335"/>
            <a:ext cx="290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M1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6" name="object 36"/>
          <p:cNvSpPr txBox="1"/>
          <p:nvPr/>
        </p:nvSpPr>
        <p:spPr>
          <a:xfrm>
            <a:off x="6292500" y="5240528"/>
            <a:ext cx="290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M2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89458" y="5565951"/>
            <a:ext cx="3058795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  <a:tabLst>
                <a:tab pos="1716405" algn="l"/>
                <a:tab pos="2326005" algn="l"/>
              </a:tabLst>
            </a:pPr>
            <a:r>
              <a:rPr sz="1800" dirty="0">
                <a:latin typeface="Arial MT"/>
                <a:cs typeface="Arial MT"/>
              </a:rPr>
              <a:t>Gain 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M1	vs	P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6592" y="5214589"/>
            <a:ext cx="1708785" cy="415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0805" marR="169545">
              <a:lnSpc>
                <a:spcPct val="100000"/>
              </a:lnSpc>
              <a:spcBef>
                <a:spcPts val="245"/>
              </a:spcBef>
            </a:pP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100" spc="-75" dirty="0">
                <a:solidFill>
                  <a:srgbClr val="FFFFFF"/>
                </a:solidFill>
                <a:latin typeface="Trebuchet MS"/>
                <a:cs typeface="Trebuchet MS"/>
              </a:rPr>
              <a:t> w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-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-65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120" dirty="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sz="11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-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58622" y="5159320"/>
            <a:ext cx="1708785" cy="415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 marR="169545">
              <a:lnSpc>
                <a:spcPct val="100000"/>
              </a:lnSpc>
              <a:spcBef>
                <a:spcPts val="250"/>
              </a:spcBef>
            </a:pP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spc="2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100" spc="-75" dirty="0">
                <a:solidFill>
                  <a:srgbClr val="FFFFFF"/>
                </a:solidFill>
                <a:latin typeface="Trebuchet MS"/>
                <a:cs typeface="Trebuchet MS"/>
              </a:rPr>
              <a:t> w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1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100" spc="-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00" spc="-65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120" dirty="0">
                <a:solidFill>
                  <a:srgbClr val="FFFFFF"/>
                </a:solidFill>
                <a:latin typeface="Trebuchet MS"/>
                <a:cs typeface="Trebuchet MS"/>
              </a:rPr>
              <a:t>f  </a:t>
            </a:r>
            <a:r>
              <a:rPr sz="1100" spc="-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spc="-8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00" spc="-5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spc="-10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560070">
              <a:lnSpc>
                <a:spcPct val="101400"/>
              </a:lnSpc>
              <a:spcBef>
                <a:spcPts val="1980"/>
              </a:spcBef>
            </a:pP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195" dirty="0"/>
              <a:t>M</a:t>
            </a:r>
            <a:r>
              <a:rPr sz="2800" spc="-140" dirty="0"/>
              <a:t>P</a:t>
            </a:r>
            <a:r>
              <a:rPr sz="2800" spc="170" dirty="0"/>
              <a:t>U</a:t>
            </a:r>
            <a:r>
              <a:rPr sz="2800" spc="60" dirty="0"/>
              <a:t>T</a:t>
            </a:r>
            <a:r>
              <a:rPr sz="2800" spc="160" dirty="0"/>
              <a:t>IN</a:t>
            </a:r>
            <a:r>
              <a:rPr sz="2800" spc="175" dirty="0"/>
              <a:t>G</a:t>
            </a:r>
            <a:r>
              <a:rPr sz="2800" spc="-70" dirty="0"/>
              <a:t> </a:t>
            </a:r>
            <a:r>
              <a:rPr sz="2800" spc="175" dirty="0"/>
              <a:t>G</a:t>
            </a:r>
            <a:r>
              <a:rPr sz="2800" spc="160" dirty="0"/>
              <a:t>IN</a:t>
            </a:r>
            <a:r>
              <a:rPr sz="2800" spc="-80" dirty="0"/>
              <a:t>I</a:t>
            </a:r>
            <a:r>
              <a:rPr sz="2800" spc="-70" dirty="0"/>
              <a:t> </a:t>
            </a:r>
            <a:r>
              <a:rPr sz="2800" spc="160" dirty="0"/>
              <a:t>IN</a:t>
            </a:r>
            <a:r>
              <a:rPr sz="2800" spc="235" dirty="0"/>
              <a:t>DEX</a:t>
            </a:r>
            <a:r>
              <a:rPr sz="2800" spc="-65" dirty="0"/>
              <a:t> </a:t>
            </a:r>
            <a:r>
              <a:rPr sz="2800" spc="-165" dirty="0"/>
              <a:t>F</a:t>
            </a:r>
            <a:r>
              <a:rPr sz="2800" spc="405" dirty="0"/>
              <a:t>O</a:t>
            </a:r>
            <a:r>
              <a:rPr sz="2800" spc="60" dirty="0"/>
              <a:t>R</a:t>
            </a:r>
            <a:r>
              <a:rPr sz="2800" spc="-355" dirty="0"/>
              <a:t> </a:t>
            </a:r>
            <a:r>
              <a:rPr sz="2800" spc="215" dirty="0"/>
              <a:t>A</a:t>
            </a:r>
            <a:r>
              <a:rPr sz="2800" spc="-75" dirty="0"/>
              <a:t> </a:t>
            </a: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-50" dirty="0"/>
              <a:t>LL</a:t>
            </a:r>
            <a:r>
              <a:rPr sz="2800" spc="95" dirty="0"/>
              <a:t>E</a:t>
            </a:r>
            <a:r>
              <a:rPr sz="2800" spc="110" dirty="0"/>
              <a:t>C</a:t>
            </a:r>
            <a:r>
              <a:rPr sz="2800" spc="60" dirty="0"/>
              <a:t>T</a:t>
            </a:r>
            <a:r>
              <a:rPr sz="2800" spc="95" dirty="0"/>
              <a:t>I</a:t>
            </a:r>
            <a:r>
              <a:rPr sz="2800" spc="235" dirty="0"/>
              <a:t>O</a:t>
            </a:r>
            <a:r>
              <a:rPr sz="2800" spc="254" dirty="0"/>
              <a:t>N  </a:t>
            </a:r>
            <a:r>
              <a:rPr sz="2800" spc="125" dirty="0"/>
              <a:t>OF</a:t>
            </a:r>
            <a:r>
              <a:rPr sz="2800" spc="-75" dirty="0"/>
              <a:t> </a:t>
            </a:r>
            <a:r>
              <a:rPr sz="2800" spc="204" dirty="0"/>
              <a:t>NODES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93090" y="2383028"/>
            <a:ext cx="49650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0" dirty="0">
                <a:latin typeface="Trebuchet MS"/>
                <a:cs typeface="Trebuchet MS"/>
              </a:rPr>
              <a:t>When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node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split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into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Cambria Math"/>
                <a:cs typeface="Cambria Math"/>
              </a:rPr>
              <a:t>𝑘</a:t>
            </a:r>
            <a:r>
              <a:rPr sz="1800" spc="150" dirty="0">
                <a:latin typeface="Cambria Math"/>
                <a:cs typeface="Cambria Math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partitions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(children)</a:t>
            </a:r>
            <a:endParaRPr sz="1800">
              <a:latin typeface="Trebuchet MS"/>
              <a:cs typeface="Trebuchet MS"/>
            </a:endParaRPr>
          </a:p>
          <a:p>
            <a:pPr marR="1551940" algn="r">
              <a:lnSpc>
                <a:spcPct val="100000"/>
              </a:lnSpc>
              <a:spcBef>
                <a:spcPts val="960"/>
              </a:spcBef>
            </a:pPr>
            <a:r>
              <a:rPr sz="1100" spc="55" dirty="0">
                <a:latin typeface="Cambria Math"/>
                <a:cs typeface="Cambria Math"/>
              </a:rPr>
              <a:t>𝑘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864" y="3876547"/>
            <a:ext cx="4984115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800" spc="1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𝑛</a:t>
            </a:r>
            <a:r>
              <a:rPr sz="1950" spc="135" baseline="-14957" dirty="0">
                <a:solidFill>
                  <a:srgbClr val="212745"/>
                </a:solidFill>
                <a:latin typeface="Cambria Math"/>
                <a:cs typeface="Cambria Math"/>
              </a:rPr>
              <a:t>i</a:t>
            </a:r>
            <a:r>
              <a:rPr sz="1950" baseline="-14957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950" spc="75" baseline="-14957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12745"/>
                </a:solidFill>
                <a:latin typeface="Cambria Math"/>
                <a:cs typeface="Cambria Math"/>
              </a:rPr>
              <a:t>𝑖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endParaRPr sz="1800" dirty="0">
              <a:latin typeface="Trebuchet MS"/>
              <a:cs typeface="Trebuchet MS"/>
            </a:endParaRPr>
          </a:p>
          <a:p>
            <a:pPr marL="115189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𝑛 </a:t>
            </a:r>
            <a:r>
              <a:rPr sz="1800" spc="8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=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𝑝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2115" y="3102864"/>
            <a:ext cx="339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latin typeface="Cambria Math"/>
                <a:cs typeface="Cambria Math"/>
              </a:rPr>
              <a:t>𝑠</a:t>
            </a:r>
            <a:r>
              <a:rPr sz="1100" spc="95" dirty="0">
                <a:latin typeface="Cambria Math"/>
                <a:cs typeface="Cambria Math"/>
              </a:rPr>
              <a:t>𝑝</a:t>
            </a:r>
            <a:r>
              <a:rPr sz="1100" spc="120" dirty="0">
                <a:latin typeface="Cambria Math"/>
                <a:cs typeface="Cambria Math"/>
              </a:rPr>
              <a:t>𝑙</a:t>
            </a:r>
            <a:r>
              <a:rPr sz="1100" spc="80" dirty="0">
                <a:latin typeface="Cambria Math"/>
                <a:cs typeface="Cambria Math"/>
              </a:rPr>
              <a:t>i</a:t>
            </a:r>
            <a:r>
              <a:rPr sz="1100" spc="125" dirty="0">
                <a:latin typeface="Cambria Math"/>
                <a:cs typeface="Cambria Math"/>
              </a:rPr>
              <a:t>𝑡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6066" y="3307079"/>
            <a:ext cx="4665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4" dirty="0" err="1">
                <a:latin typeface="Cambria Math"/>
                <a:cs typeface="Cambria Math"/>
              </a:rPr>
              <a:t>i</a:t>
            </a:r>
            <a:r>
              <a:rPr lang="en-US" sz="1100" spc="110" dirty="0">
                <a:latin typeface="Cambria Math"/>
                <a:cs typeface="Cambria Math"/>
              </a:rPr>
              <a:t>=</a:t>
            </a:r>
            <a:r>
              <a:rPr sz="1100" spc="25" dirty="0">
                <a:latin typeface="Cambria Math"/>
                <a:cs typeface="Cambria Math"/>
              </a:rPr>
              <a:t>1</a:t>
            </a:r>
            <a:endParaRPr sz="11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4801" y="3152776"/>
            <a:ext cx="177800" cy="12700"/>
          </a:xfrm>
          <a:custGeom>
            <a:avLst/>
            <a:gdLst/>
            <a:ahLst/>
            <a:cxnLst/>
            <a:rect l="l" t="t" r="r" b="b"/>
            <a:pathLst>
              <a:path w="177800" h="12700">
                <a:moveTo>
                  <a:pt x="177800" y="0"/>
                </a:moveTo>
                <a:lnTo>
                  <a:pt x="0" y="0"/>
                </a:lnTo>
                <a:lnTo>
                  <a:pt x="0" y="12700"/>
                </a:lnTo>
                <a:lnTo>
                  <a:pt x="177800" y="12700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31692" y="3140455"/>
            <a:ext cx="135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𝑛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2780031" y="3012440"/>
            <a:ext cx="22231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13435" algn="l"/>
              </a:tabLst>
            </a:pPr>
            <a:r>
              <a:rPr sz="1500" spc="5" dirty="0">
                <a:latin typeface="Cambria Math"/>
                <a:cs typeface="Cambria Math"/>
              </a:rPr>
              <a:t>𝐺</a:t>
            </a:r>
            <a:r>
              <a:rPr sz="1500" spc="-10" dirty="0">
                <a:latin typeface="Cambria Math"/>
                <a:cs typeface="Cambria Math"/>
              </a:rPr>
              <a:t>𝐼</a:t>
            </a:r>
            <a:r>
              <a:rPr sz="1500" spc="35" dirty="0">
                <a:latin typeface="Cambria Math"/>
                <a:cs typeface="Cambria Math"/>
              </a:rPr>
              <a:t>𝑁</a:t>
            </a:r>
            <a:r>
              <a:rPr sz="1500" dirty="0">
                <a:latin typeface="Cambria Math"/>
                <a:cs typeface="Cambria Math"/>
              </a:rPr>
              <a:t>𝐼	= </a:t>
            </a:r>
            <a:r>
              <a:rPr sz="1500" spc="85" dirty="0">
                <a:latin typeface="Cambria Math"/>
                <a:cs typeface="Cambria Math"/>
              </a:rPr>
              <a:t> </a:t>
            </a:r>
            <a:r>
              <a:rPr sz="1500" spc="1050" dirty="0">
                <a:latin typeface="Cambria Math"/>
                <a:cs typeface="Cambria Math"/>
              </a:rPr>
              <a:t>A</a:t>
            </a:r>
            <a:r>
              <a:rPr sz="1500" spc="-85" dirty="0">
                <a:latin typeface="Cambria Math"/>
                <a:cs typeface="Cambria Math"/>
              </a:rPr>
              <a:t> </a:t>
            </a:r>
            <a:r>
              <a:rPr sz="2250" baseline="42592" dirty="0">
                <a:latin typeface="Cambria Math"/>
                <a:cs typeface="Cambria Math"/>
              </a:rPr>
              <a:t>𝑛</a:t>
            </a:r>
            <a:r>
              <a:rPr sz="1650" spc="120" baseline="40404" dirty="0">
                <a:latin typeface="Cambria Math"/>
                <a:cs typeface="Cambria Math"/>
              </a:rPr>
              <a:t>i</a:t>
            </a:r>
            <a:r>
              <a:rPr sz="1650" spc="157" baseline="40404" dirty="0">
                <a:latin typeface="Cambria Math"/>
                <a:cs typeface="Cambria Math"/>
              </a:rPr>
              <a:t> </a:t>
            </a:r>
            <a:r>
              <a:rPr sz="1500" spc="5" dirty="0">
                <a:latin typeface="Cambria Math"/>
                <a:cs typeface="Cambria Math"/>
              </a:rPr>
              <a:t>𝐺</a:t>
            </a:r>
            <a:r>
              <a:rPr sz="1500" spc="-1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𝑁</a:t>
            </a: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45" dirty="0">
                <a:latin typeface="Cambria Math"/>
                <a:cs typeface="Cambria Math"/>
              </a:rPr>
              <a:t>𝑖</a:t>
            </a:r>
            <a:r>
              <a:rPr sz="1500" dirty="0">
                <a:latin typeface="Cambria Math"/>
                <a:cs typeface="Cambria Math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5" dirty="0"/>
              <a:t>B</a:t>
            </a:r>
            <a:r>
              <a:rPr sz="2800" spc="160" dirty="0"/>
              <a:t>IN</a:t>
            </a:r>
            <a:r>
              <a:rPr sz="2800" spc="210" dirty="0"/>
              <a:t>A</a:t>
            </a:r>
            <a:r>
              <a:rPr sz="2800" spc="-225" dirty="0"/>
              <a:t>R</a:t>
            </a:r>
            <a:r>
              <a:rPr sz="2800" spc="90" dirty="0"/>
              <a:t>Y</a:t>
            </a:r>
            <a:r>
              <a:rPr sz="2800" spc="-355" dirty="0"/>
              <a:t> </a:t>
            </a:r>
            <a:r>
              <a:rPr sz="2800" spc="-75" dirty="0"/>
              <a:t>A</a:t>
            </a:r>
            <a:r>
              <a:rPr sz="2800" spc="60" dirty="0"/>
              <a:t>TT</a:t>
            </a:r>
            <a:r>
              <a:rPr sz="2800" spc="55" dirty="0"/>
              <a:t>R</a:t>
            </a:r>
            <a:r>
              <a:rPr sz="2800" spc="-30" dirty="0"/>
              <a:t>I</a:t>
            </a:r>
            <a:r>
              <a:rPr sz="2800" spc="-65" dirty="0"/>
              <a:t>B</a:t>
            </a:r>
            <a:r>
              <a:rPr sz="2800" spc="170" dirty="0"/>
              <a:t>U</a:t>
            </a:r>
            <a:r>
              <a:rPr sz="2800" spc="60" dirty="0"/>
              <a:t>T</a:t>
            </a:r>
            <a:r>
              <a:rPr sz="2800" spc="-90" dirty="0"/>
              <a:t>E</a:t>
            </a:r>
            <a:r>
              <a:rPr sz="2800" spc="-75" dirty="0"/>
              <a:t>S</a:t>
            </a:r>
            <a:r>
              <a:rPr sz="2800" spc="-415" dirty="0"/>
              <a:t>:</a:t>
            </a:r>
            <a:r>
              <a:rPr sz="2800" spc="-355" dirty="0"/>
              <a:t> </a:t>
            </a: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195" dirty="0"/>
              <a:t>M</a:t>
            </a:r>
            <a:r>
              <a:rPr sz="2800" spc="-140" dirty="0"/>
              <a:t>P</a:t>
            </a:r>
            <a:r>
              <a:rPr sz="2800" spc="170" dirty="0"/>
              <a:t>U</a:t>
            </a:r>
            <a:r>
              <a:rPr sz="2800" spc="60" dirty="0"/>
              <a:t>T</a:t>
            </a:r>
            <a:r>
              <a:rPr sz="2800" spc="160" dirty="0"/>
              <a:t>IN</a:t>
            </a:r>
            <a:r>
              <a:rPr sz="2800" spc="175" dirty="0"/>
              <a:t>G</a:t>
            </a:r>
            <a:r>
              <a:rPr sz="2800" spc="-70" dirty="0"/>
              <a:t> </a:t>
            </a:r>
            <a:r>
              <a:rPr sz="2800" spc="175" dirty="0"/>
              <a:t>G</a:t>
            </a:r>
            <a:r>
              <a:rPr sz="2800" spc="160" dirty="0"/>
              <a:t>IN</a:t>
            </a:r>
            <a:r>
              <a:rPr sz="2800" spc="-80" dirty="0"/>
              <a:t>I</a:t>
            </a:r>
            <a:r>
              <a:rPr sz="2800" spc="-70" dirty="0"/>
              <a:t> </a:t>
            </a:r>
            <a:r>
              <a:rPr sz="2800" spc="160" dirty="0"/>
              <a:t>IN</a:t>
            </a:r>
            <a:r>
              <a:rPr sz="2800" spc="235" dirty="0"/>
              <a:t>DEX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971925" y="3435189"/>
            <a:ext cx="757555" cy="340995"/>
          </a:xfrm>
          <a:custGeom>
            <a:avLst/>
            <a:gdLst/>
            <a:ahLst/>
            <a:cxnLst/>
            <a:rect l="l" t="t" r="r" b="b"/>
            <a:pathLst>
              <a:path w="757554" h="340995">
                <a:moveTo>
                  <a:pt x="0" y="170259"/>
                </a:moveTo>
                <a:lnTo>
                  <a:pt x="19302" y="116444"/>
                </a:lnTo>
                <a:lnTo>
                  <a:pt x="73051" y="69706"/>
                </a:lnTo>
                <a:lnTo>
                  <a:pt x="110894" y="49867"/>
                </a:lnTo>
                <a:lnTo>
                  <a:pt x="155011" y="32850"/>
                </a:lnTo>
                <a:lnTo>
                  <a:pt x="204621" y="19004"/>
                </a:lnTo>
                <a:lnTo>
                  <a:pt x="258946" y="8679"/>
                </a:lnTo>
                <a:lnTo>
                  <a:pt x="317205" y="2228"/>
                </a:lnTo>
                <a:lnTo>
                  <a:pt x="378619" y="0"/>
                </a:lnTo>
                <a:lnTo>
                  <a:pt x="440032" y="2228"/>
                </a:lnTo>
                <a:lnTo>
                  <a:pt x="498291" y="8679"/>
                </a:lnTo>
                <a:lnTo>
                  <a:pt x="552616" y="19004"/>
                </a:lnTo>
                <a:lnTo>
                  <a:pt x="602226" y="32850"/>
                </a:lnTo>
                <a:lnTo>
                  <a:pt x="646343" y="49867"/>
                </a:lnTo>
                <a:lnTo>
                  <a:pt x="684186" y="69706"/>
                </a:lnTo>
                <a:lnTo>
                  <a:pt x="737935" y="116444"/>
                </a:lnTo>
                <a:lnTo>
                  <a:pt x="757238" y="170259"/>
                </a:lnTo>
                <a:lnTo>
                  <a:pt x="752282" y="197876"/>
                </a:lnTo>
                <a:lnTo>
                  <a:pt x="714977" y="248503"/>
                </a:lnTo>
                <a:lnTo>
                  <a:pt x="646343" y="290651"/>
                </a:lnTo>
                <a:lnTo>
                  <a:pt x="602226" y="307668"/>
                </a:lnTo>
                <a:lnTo>
                  <a:pt x="552616" y="321514"/>
                </a:lnTo>
                <a:lnTo>
                  <a:pt x="498291" y="331839"/>
                </a:lnTo>
                <a:lnTo>
                  <a:pt x="440032" y="338290"/>
                </a:lnTo>
                <a:lnTo>
                  <a:pt x="378619" y="340519"/>
                </a:lnTo>
                <a:lnTo>
                  <a:pt x="317205" y="338290"/>
                </a:lnTo>
                <a:lnTo>
                  <a:pt x="258946" y="331839"/>
                </a:lnTo>
                <a:lnTo>
                  <a:pt x="204621" y="321514"/>
                </a:lnTo>
                <a:lnTo>
                  <a:pt x="155011" y="307668"/>
                </a:lnTo>
                <a:lnTo>
                  <a:pt x="110894" y="290651"/>
                </a:lnTo>
                <a:lnTo>
                  <a:pt x="73051" y="270812"/>
                </a:lnTo>
                <a:lnTo>
                  <a:pt x="19302" y="224074"/>
                </a:lnTo>
                <a:lnTo>
                  <a:pt x="0" y="170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661" y="2340355"/>
            <a:ext cx="4661535" cy="13804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650"/>
              </a:spcBef>
              <a:buClr>
                <a:srgbClr val="0C7B9C"/>
              </a:buClr>
              <a:buSzPct val="77777"/>
              <a:buFont typeface="Wingdings"/>
              <a:buChar char=""/>
              <a:tabLst>
                <a:tab pos="304165" algn="l"/>
                <a:tab pos="304800" algn="l"/>
              </a:tabLst>
            </a:pPr>
            <a:r>
              <a:rPr sz="1800" spc="-5" dirty="0">
                <a:latin typeface="Arial MT"/>
                <a:cs typeface="Arial MT"/>
              </a:rPr>
              <a:t>Splits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 two partitions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(child nodes)</a:t>
            </a:r>
            <a:endParaRPr sz="1800">
              <a:latin typeface="Arial MT"/>
              <a:cs typeface="Arial MT"/>
            </a:endParaRPr>
          </a:p>
          <a:p>
            <a:pPr marL="304800" indent="-292100">
              <a:lnSpc>
                <a:spcPct val="100000"/>
              </a:lnSpc>
              <a:spcBef>
                <a:spcPts val="555"/>
              </a:spcBef>
              <a:buClr>
                <a:srgbClr val="0C7B9C"/>
              </a:buClr>
              <a:buSzPct val="77777"/>
              <a:buFont typeface="Wingdings"/>
              <a:buChar char=""/>
              <a:tabLst>
                <a:tab pos="304165" algn="l"/>
                <a:tab pos="304800" algn="l"/>
              </a:tabLst>
            </a:pPr>
            <a:r>
              <a:rPr sz="1800" spc="-10" dirty="0">
                <a:latin typeface="Arial MT"/>
                <a:cs typeface="Arial MT"/>
              </a:rPr>
              <a:t>Effect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Weighing </a:t>
            </a:r>
            <a:r>
              <a:rPr sz="1800" spc="-5" dirty="0">
                <a:latin typeface="Arial MT"/>
                <a:cs typeface="Arial MT"/>
              </a:rPr>
              <a:t>partitions:</a:t>
            </a:r>
            <a:endParaRPr sz="1800">
              <a:latin typeface="Arial MT"/>
              <a:cs typeface="Arial MT"/>
            </a:endParaRPr>
          </a:p>
          <a:p>
            <a:pPr marL="812800" lvl="1" indent="-343535">
              <a:lnSpc>
                <a:spcPct val="100000"/>
              </a:lnSpc>
              <a:spcBef>
                <a:spcPts val="620"/>
              </a:spcBef>
              <a:buClr>
                <a:srgbClr val="0C7B9C"/>
              </a:buClr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1800" spc="-5" dirty="0">
                <a:latin typeface="Arial MT"/>
                <a:cs typeface="Arial MT"/>
              </a:rPr>
              <a:t>Larger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purer partitions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sought</a:t>
            </a:r>
            <a:endParaRPr sz="1800">
              <a:latin typeface="Arial MT"/>
              <a:cs typeface="Arial MT"/>
            </a:endParaRPr>
          </a:p>
          <a:p>
            <a:pPr marR="707390" algn="r">
              <a:lnSpc>
                <a:spcPct val="100000"/>
              </a:lnSpc>
              <a:spcBef>
                <a:spcPts val="660"/>
              </a:spcBef>
            </a:pPr>
            <a:r>
              <a:rPr sz="1500" spc="-5" dirty="0">
                <a:latin typeface="Times New Roman"/>
                <a:cs typeface="Times New Roman"/>
              </a:rPr>
              <a:t>B?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3770" y="3778089"/>
            <a:ext cx="888365" cy="544195"/>
          </a:xfrm>
          <a:custGeom>
            <a:avLst/>
            <a:gdLst/>
            <a:ahLst/>
            <a:cxnLst/>
            <a:rect l="l" t="t" r="r" b="b"/>
            <a:pathLst>
              <a:path w="888364" h="544195">
                <a:moveTo>
                  <a:pt x="888206" y="0"/>
                </a:moveTo>
                <a:lnTo>
                  <a:pt x="57150" y="544115"/>
                </a:lnTo>
              </a:path>
              <a:path w="888364" h="544195">
                <a:moveTo>
                  <a:pt x="888206" y="0"/>
                </a:moveTo>
                <a:lnTo>
                  <a:pt x="0" y="54411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01061" y="3875532"/>
            <a:ext cx="277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5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259387" y="3875532"/>
            <a:ext cx="2336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24213" y="4317442"/>
          <a:ext cx="2346323" cy="1293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85"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N1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N2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9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N1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N2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C1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Tahoma"/>
                          <a:cs typeface="Tahoma"/>
                        </a:rPr>
                        <a:t>C2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ahoma"/>
                          <a:cs typeface="Tahoma"/>
                        </a:rPr>
                        <a:t>Gini=0.361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185884" y="3231583"/>
          <a:ext cx="1377314" cy="120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b="1" spc="-10" dirty="0">
                          <a:latin typeface="Tahoma"/>
                          <a:cs typeface="Tahoma"/>
                        </a:rPr>
                        <a:t>Parent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18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10" dirty="0">
                          <a:latin typeface="Tahoma"/>
                          <a:cs typeface="Tahoma"/>
                        </a:rPr>
                        <a:t>C1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b="1" dirty="0">
                          <a:latin typeface="Tahoma"/>
                          <a:cs typeface="Tahoma"/>
                        </a:rPr>
                        <a:t>7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19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spc="-10" dirty="0">
                          <a:latin typeface="Tahoma"/>
                          <a:cs typeface="Tahoma"/>
                        </a:rPr>
                        <a:t>C2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500" b="1" dirty="0">
                          <a:latin typeface="Tahoma"/>
                          <a:cs typeface="Tahoma"/>
                        </a:rPr>
                        <a:t>5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64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00" b="1" spc="-10" dirty="0">
                          <a:latin typeface="Tahoma"/>
                          <a:cs typeface="Tahoma"/>
                        </a:rPr>
                        <a:t>Gini</a:t>
                      </a:r>
                      <a:r>
                        <a:rPr sz="15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spc="-1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5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500" b="1" spc="-5" dirty="0">
                          <a:latin typeface="Tahoma"/>
                          <a:cs typeface="Tahoma"/>
                        </a:rPr>
                        <a:t>0.486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53516" y="4210304"/>
            <a:ext cx="1675764" cy="151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Gini(N1)</a:t>
            </a:r>
            <a:endParaRPr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(5/6)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-22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(1/6)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endParaRPr sz="1500" baseline="22222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0.278</a:t>
            </a:r>
            <a:endParaRPr sz="15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500" b="1" spc="-5" dirty="0">
                <a:latin typeface="Arial"/>
                <a:cs typeface="Arial"/>
              </a:rPr>
              <a:t>Gini(N2)</a:t>
            </a:r>
            <a:endParaRPr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(2/6)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r>
              <a:rPr sz="1500" spc="-22" baseline="22222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(4/6)</a:t>
            </a:r>
            <a:r>
              <a:rPr sz="1500" spc="-7" baseline="22222" dirty="0">
                <a:latin typeface="Arial MT"/>
                <a:cs typeface="Arial MT"/>
              </a:rPr>
              <a:t>2</a:t>
            </a:r>
            <a:endParaRPr sz="1500" baseline="22222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=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0.444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0761" y="4686300"/>
            <a:ext cx="2254250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ts val="1645"/>
              </a:lnSpc>
              <a:spcBef>
                <a:spcPts val="100"/>
              </a:spcBef>
            </a:pPr>
            <a:r>
              <a:rPr sz="1400" b="1" spc="-30" dirty="0">
                <a:latin typeface="Arial"/>
                <a:cs typeface="Arial"/>
              </a:rPr>
              <a:t>Weighted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Gini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of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N1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N2</a:t>
            </a:r>
            <a:endParaRPr sz="1400">
              <a:latin typeface="Arial"/>
              <a:cs typeface="Arial"/>
            </a:endParaRPr>
          </a:p>
          <a:p>
            <a:pPr marL="41275">
              <a:lnSpc>
                <a:spcPts val="1645"/>
              </a:lnSpc>
            </a:pPr>
            <a:r>
              <a:rPr sz="1400" dirty="0">
                <a:latin typeface="Arial MT"/>
                <a:cs typeface="Arial MT"/>
              </a:rPr>
              <a:t>=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6/12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0.278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6/12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*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0.444</a:t>
            </a:r>
            <a:endParaRPr sz="1400">
              <a:latin typeface="Arial MT"/>
              <a:cs typeface="Arial MT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Arial MT"/>
                <a:cs typeface="Arial MT"/>
              </a:rPr>
              <a:t>=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0.361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Gain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0.486</a:t>
            </a:r>
            <a:r>
              <a:rPr sz="1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0.361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0.125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4635" rIns="0" bIns="0" rtlCol="0">
            <a:spAutoFit/>
          </a:bodyPr>
          <a:lstStyle/>
          <a:p>
            <a:pPr marL="135255" marR="647700">
              <a:lnSpc>
                <a:spcPct val="101400"/>
              </a:lnSpc>
              <a:spcBef>
                <a:spcPts val="2005"/>
              </a:spcBef>
            </a:pPr>
            <a:r>
              <a:rPr sz="2800" spc="120" dirty="0"/>
              <a:t>CATEGORICAL</a:t>
            </a:r>
            <a:r>
              <a:rPr sz="2800" spc="-350" dirty="0"/>
              <a:t> </a:t>
            </a:r>
            <a:r>
              <a:rPr sz="2800" spc="-30" dirty="0"/>
              <a:t>ATTRIBUTES:</a:t>
            </a:r>
            <a:r>
              <a:rPr sz="2800" spc="-355" dirty="0"/>
              <a:t> </a:t>
            </a:r>
            <a:r>
              <a:rPr sz="2800" spc="165" dirty="0"/>
              <a:t>COMPUTING</a:t>
            </a:r>
            <a:r>
              <a:rPr sz="2800" spc="-70" dirty="0"/>
              <a:t> </a:t>
            </a:r>
            <a:r>
              <a:rPr sz="2800" spc="100" dirty="0"/>
              <a:t>GINI </a:t>
            </a:r>
            <a:r>
              <a:rPr sz="2800" spc="-830" dirty="0"/>
              <a:t> </a:t>
            </a:r>
            <a:r>
              <a:rPr sz="2800" spc="204" dirty="0"/>
              <a:t>INDEX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32" y="2529332"/>
            <a:ext cx="6386195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distinct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value,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gather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counts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class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dataset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0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unt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99402" y="3989098"/>
          <a:ext cx="1684655" cy="111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2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marR="55244" indent="-7620">
                        <a:lnSpc>
                          <a:spcPts val="1210"/>
                        </a:lnSpc>
                      </a:pPr>
                      <a:r>
                        <a:rPr sz="1050" b="1" spc="-5" dirty="0">
                          <a:latin typeface="Arial"/>
                          <a:cs typeface="Arial"/>
                        </a:rPr>
                        <a:t>{Sports,  </a:t>
                      </a:r>
                      <a:r>
                        <a:rPr sz="1050" b="1" dirty="0">
                          <a:latin typeface="Arial"/>
                          <a:cs typeface="Arial"/>
                        </a:rPr>
                        <a:t>Lux</a:t>
                      </a:r>
                      <a:r>
                        <a:rPr sz="1050" b="1" spc="-5" dirty="0">
                          <a:latin typeface="Arial"/>
                          <a:cs typeface="Arial"/>
                        </a:rPr>
                        <a:t>ury}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5" dirty="0">
                          <a:latin typeface="Arial"/>
                          <a:cs typeface="Arial"/>
                        </a:rPr>
                        <a:t>{Family}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C1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9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1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C2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3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0.468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97258" y="3985524"/>
          <a:ext cx="1684655" cy="111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2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50" b="1" spc="-5" dirty="0">
                          <a:latin typeface="Arial"/>
                          <a:cs typeface="Arial"/>
                        </a:rPr>
                        <a:t>{Sports}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marR="27940" indent="-7620">
                        <a:lnSpc>
                          <a:spcPts val="1210"/>
                        </a:lnSpc>
                      </a:pPr>
                      <a:r>
                        <a:rPr sz="1050" b="1" spc="-5" dirty="0">
                          <a:latin typeface="Arial"/>
                          <a:cs typeface="Arial"/>
                        </a:rPr>
                        <a:t>{Fam</a:t>
                      </a:r>
                      <a:r>
                        <a:rPr sz="1050" b="1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05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50" b="1" dirty="0">
                          <a:latin typeface="Arial"/>
                          <a:cs typeface="Arial"/>
                        </a:rPr>
                        <a:t>,  Lux</a:t>
                      </a:r>
                      <a:r>
                        <a:rPr sz="1050" b="1" spc="-5" dirty="0">
                          <a:latin typeface="Arial"/>
                          <a:cs typeface="Arial"/>
                        </a:rPr>
                        <a:t>ury}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C1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8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C2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dirty="0">
                          <a:latin typeface="Tahoma"/>
                          <a:cs typeface="Tahoma"/>
                        </a:rPr>
                        <a:t>10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50" b="1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0.167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89351" y="3985520"/>
          <a:ext cx="2231388" cy="1116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33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CarType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b="1" spc="10" dirty="0">
                          <a:latin typeface="Arial"/>
                          <a:cs typeface="Arial"/>
                        </a:rPr>
                        <a:t>Family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b="1" spc="15" dirty="0">
                          <a:latin typeface="Arial"/>
                          <a:cs typeface="Arial"/>
                        </a:rPr>
                        <a:t>Sports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b="1" spc="15" dirty="0">
                          <a:latin typeface="Arial"/>
                          <a:cs typeface="Arial"/>
                        </a:rPr>
                        <a:t>Luxury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b="1" spc="15" dirty="0">
                          <a:latin typeface="Arial"/>
                          <a:cs typeface="Arial"/>
                        </a:rPr>
                        <a:t>C1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dirty="0">
                          <a:latin typeface="Tahoma"/>
                          <a:cs typeface="Tahoma"/>
                        </a:rPr>
                        <a:t>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dirty="0">
                          <a:latin typeface="Tahoma"/>
                          <a:cs typeface="Tahoma"/>
                        </a:rPr>
                        <a:t>8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50" dirty="0">
                          <a:latin typeface="Tahoma"/>
                          <a:cs typeface="Tahoma"/>
                        </a:rPr>
                        <a:t>1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50" b="1" spc="15" dirty="0">
                          <a:latin typeface="Arial"/>
                          <a:cs typeface="Arial"/>
                        </a:rPr>
                        <a:t>C2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dirty="0">
                          <a:latin typeface="Tahoma"/>
                          <a:cs typeface="Tahoma"/>
                        </a:rPr>
                        <a:t>3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dirty="0">
                          <a:latin typeface="Tahoma"/>
                          <a:cs typeface="Tahoma"/>
                        </a:rPr>
                        <a:t>0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50" dirty="0">
                          <a:latin typeface="Tahoma"/>
                          <a:cs typeface="Tahoma"/>
                        </a:rPr>
                        <a:t>7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b="1" spc="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Gini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b="1" spc="1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0.163</a:t>
                      </a:r>
                      <a:endParaRPr sz="115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810000" y="3356917"/>
            <a:ext cx="1270" cy="1828800"/>
          </a:xfrm>
          <a:custGeom>
            <a:avLst/>
            <a:gdLst/>
            <a:ahLst/>
            <a:cxnLst/>
            <a:rect l="l" t="t" r="r" b="b"/>
            <a:pathLst>
              <a:path w="1270" h="1828800">
                <a:moveTo>
                  <a:pt x="1191" y="0"/>
                </a:moveTo>
                <a:lnTo>
                  <a:pt x="0" y="1828800"/>
                </a:lnTo>
              </a:path>
            </a:pathLst>
          </a:custGeom>
          <a:ln w="38100">
            <a:solidFill>
              <a:srgbClr val="2127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89681" y="3298952"/>
            <a:ext cx="12039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Multi-way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split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719042" y="3298952"/>
            <a:ext cx="2243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Times New Roman"/>
                <a:cs typeface="Times New Roman"/>
              </a:rPr>
              <a:t>Two-way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split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(find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partition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values)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1938" y="5333491"/>
            <a:ext cx="276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B050"/>
                </a:solidFill>
                <a:latin typeface="Arial MT"/>
                <a:cs typeface="Arial MT"/>
              </a:rPr>
              <a:t>Which</a:t>
            </a:r>
            <a:r>
              <a:rPr sz="18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 MT"/>
                <a:cs typeface="Arial MT"/>
              </a:rPr>
              <a:t>these</a:t>
            </a:r>
            <a:r>
              <a:rPr sz="18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B050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Arial MT"/>
                <a:cs typeface="Arial MT"/>
              </a:rPr>
              <a:t>best?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1853564">
              <a:lnSpc>
                <a:spcPct val="101400"/>
              </a:lnSpc>
              <a:spcBef>
                <a:spcPts val="1980"/>
              </a:spcBef>
            </a:pPr>
            <a:r>
              <a:rPr sz="2800" spc="-10" dirty="0"/>
              <a:t>TEST</a:t>
            </a:r>
            <a:r>
              <a:rPr sz="2800" spc="-90" dirty="0"/>
              <a:t> </a:t>
            </a:r>
            <a:r>
              <a:rPr sz="2800" spc="245" dirty="0"/>
              <a:t>CONDITION</a:t>
            </a:r>
            <a:r>
              <a:rPr sz="2800" spc="-80" dirty="0"/>
              <a:t> </a:t>
            </a:r>
            <a:r>
              <a:rPr sz="2800" spc="100" dirty="0"/>
              <a:t>FOR</a:t>
            </a:r>
            <a:r>
              <a:rPr sz="2800" spc="-85" dirty="0"/>
              <a:t> </a:t>
            </a:r>
            <a:r>
              <a:rPr sz="2800" spc="215" dirty="0"/>
              <a:t>CONTINUOUS </a:t>
            </a:r>
            <a:r>
              <a:rPr sz="2800" spc="-830" dirty="0"/>
              <a:t> </a:t>
            </a:r>
            <a:r>
              <a:rPr sz="2800" spc="5" dirty="0"/>
              <a:t>ATTRIBUTES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71046" y="2559106"/>
            <a:ext cx="1053465" cy="932180"/>
          </a:xfrm>
          <a:custGeom>
            <a:avLst/>
            <a:gdLst/>
            <a:ahLst/>
            <a:cxnLst/>
            <a:rect l="l" t="t" r="r" b="b"/>
            <a:pathLst>
              <a:path w="1053464" h="932179">
                <a:moveTo>
                  <a:pt x="0" y="466043"/>
                </a:moveTo>
                <a:lnTo>
                  <a:pt x="2409" y="421160"/>
                </a:lnTo>
                <a:lnTo>
                  <a:pt x="9492" y="377484"/>
                </a:lnTo>
                <a:lnTo>
                  <a:pt x="21026" y="335210"/>
                </a:lnTo>
                <a:lnTo>
                  <a:pt x="36791" y="294534"/>
                </a:lnTo>
                <a:lnTo>
                  <a:pt x="56567" y="255651"/>
                </a:lnTo>
                <a:lnTo>
                  <a:pt x="80133" y="218756"/>
                </a:lnTo>
                <a:lnTo>
                  <a:pt x="107269" y="184045"/>
                </a:lnTo>
                <a:lnTo>
                  <a:pt x="137754" y="151713"/>
                </a:lnTo>
                <a:lnTo>
                  <a:pt x="171367" y="121955"/>
                </a:lnTo>
                <a:lnTo>
                  <a:pt x="207887" y="94967"/>
                </a:lnTo>
                <a:lnTo>
                  <a:pt x="247095" y="70943"/>
                </a:lnTo>
                <a:lnTo>
                  <a:pt x="288769" y="50080"/>
                </a:lnTo>
                <a:lnTo>
                  <a:pt x="332690" y="32572"/>
                </a:lnTo>
                <a:lnTo>
                  <a:pt x="378635" y="18614"/>
                </a:lnTo>
                <a:lnTo>
                  <a:pt x="426385" y="8403"/>
                </a:lnTo>
                <a:lnTo>
                  <a:pt x="475720" y="2133"/>
                </a:lnTo>
                <a:lnTo>
                  <a:pt x="526418" y="0"/>
                </a:lnTo>
                <a:lnTo>
                  <a:pt x="577117" y="2133"/>
                </a:lnTo>
                <a:lnTo>
                  <a:pt x="626453" y="8403"/>
                </a:lnTo>
                <a:lnTo>
                  <a:pt x="674204" y="18614"/>
                </a:lnTo>
                <a:lnTo>
                  <a:pt x="720150" y="32572"/>
                </a:lnTo>
                <a:lnTo>
                  <a:pt x="764070" y="50080"/>
                </a:lnTo>
                <a:lnTo>
                  <a:pt x="805745" y="70943"/>
                </a:lnTo>
                <a:lnTo>
                  <a:pt x="844952" y="94967"/>
                </a:lnTo>
                <a:lnTo>
                  <a:pt x="881473" y="121955"/>
                </a:lnTo>
                <a:lnTo>
                  <a:pt x="915085" y="151713"/>
                </a:lnTo>
                <a:lnTo>
                  <a:pt x="945569" y="184045"/>
                </a:lnTo>
                <a:lnTo>
                  <a:pt x="972705" y="218756"/>
                </a:lnTo>
                <a:lnTo>
                  <a:pt x="996270" y="255651"/>
                </a:lnTo>
                <a:lnTo>
                  <a:pt x="1016046" y="294534"/>
                </a:lnTo>
                <a:lnTo>
                  <a:pt x="1031811" y="335210"/>
                </a:lnTo>
                <a:lnTo>
                  <a:pt x="1043345" y="377484"/>
                </a:lnTo>
                <a:lnTo>
                  <a:pt x="1050427" y="421160"/>
                </a:lnTo>
                <a:lnTo>
                  <a:pt x="1052836" y="466043"/>
                </a:lnTo>
                <a:lnTo>
                  <a:pt x="1050427" y="510926"/>
                </a:lnTo>
                <a:lnTo>
                  <a:pt x="1043345" y="554603"/>
                </a:lnTo>
                <a:lnTo>
                  <a:pt x="1031811" y="596876"/>
                </a:lnTo>
                <a:lnTo>
                  <a:pt x="1016046" y="637552"/>
                </a:lnTo>
                <a:lnTo>
                  <a:pt x="996270" y="676435"/>
                </a:lnTo>
                <a:lnTo>
                  <a:pt x="972705" y="713330"/>
                </a:lnTo>
                <a:lnTo>
                  <a:pt x="945569" y="748041"/>
                </a:lnTo>
                <a:lnTo>
                  <a:pt x="915085" y="780373"/>
                </a:lnTo>
                <a:lnTo>
                  <a:pt x="881473" y="810131"/>
                </a:lnTo>
                <a:lnTo>
                  <a:pt x="844952" y="837119"/>
                </a:lnTo>
                <a:lnTo>
                  <a:pt x="805745" y="861143"/>
                </a:lnTo>
                <a:lnTo>
                  <a:pt x="764070" y="882007"/>
                </a:lnTo>
                <a:lnTo>
                  <a:pt x="720150" y="899515"/>
                </a:lnTo>
                <a:lnTo>
                  <a:pt x="674204" y="913472"/>
                </a:lnTo>
                <a:lnTo>
                  <a:pt x="626453" y="923683"/>
                </a:lnTo>
                <a:lnTo>
                  <a:pt x="577117" y="929953"/>
                </a:lnTo>
                <a:lnTo>
                  <a:pt x="526418" y="932087"/>
                </a:lnTo>
                <a:lnTo>
                  <a:pt x="475720" y="929953"/>
                </a:lnTo>
                <a:lnTo>
                  <a:pt x="426385" y="923683"/>
                </a:lnTo>
                <a:lnTo>
                  <a:pt x="378635" y="913472"/>
                </a:lnTo>
                <a:lnTo>
                  <a:pt x="332690" y="899515"/>
                </a:lnTo>
                <a:lnTo>
                  <a:pt x="288769" y="882007"/>
                </a:lnTo>
                <a:lnTo>
                  <a:pt x="247095" y="861143"/>
                </a:lnTo>
                <a:lnTo>
                  <a:pt x="207887" y="837119"/>
                </a:lnTo>
                <a:lnTo>
                  <a:pt x="171367" y="810131"/>
                </a:lnTo>
                <a:lnTo>
                  <a:pt x="137754" y="780373"/>
                </a:lnTo>
                <a:lnTo>
                  <a:pt x="107269" y="748041"/>
                </a:lnTo>
                <a:lnTo>
                  <a:pt x="80133" y="713330"/>
                </a:lnTo>
                <a:lnTo>
                  <a:pt x="56567" y="676435"/>
                </a:lnTo>
                <a:lnTo>
                  <a:pt x="36791" y="637552"/>
                </a:lnTo>
                <a:lnTo>
                  <a:pt x="21026" y="596876"/>
                </a:lnTo>
                <a:lnTo>
                  <a:pt x="9492" y="554603"/>
                </a:lnTo>
                <a:lnTo>
                  <a:pt x="2409" y="510926"/>
                </a:lnTo>
                <a:lnTo>
                  <a:pt x="0" y="466043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5946" y="2639639"/>
            <a:ext cx="683260" cy="732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95"/>
              </a:spcBef>
            </a:pPr>
            <a:r>
              <a:rPr sz="1550" spc="10" dirty="0">
                <a:latin typeface="Arial MT"/>
                <a:cs typeface="Arial MT"/>
              </a:rPr>
              <a:t>Annual  Income</a:t>
            </a:r>
            <a:endParaRPr sz="1550">
              <a:latin typeface="Arial MT"/>
              <a:cs typeface="Arial MT"/>
            </a:endParaRPr>
          </a:p>
          <a:p>
            <a:pPr marL="20320">
              <a:lnSpc>
                <a:spcPts val="1850"/>
              </a:lnSpc>
            </a:pPr>
            <a:r>
              <a:rPr sz="1550" spc="15" dirty="0">
                <a:latin typeface="Arial MT"/>
                <a:cs typeface="Arial MT"/>
              </a:rPr>
              <a:t>&gt;</a:t>
            </a:r>
            <a:r>
              <a:rPr sz="1550" spc="-8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80K?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95516" y="3480375"/>
            <a:ext cx="636905" cy="772795"/>
            <a:chOff x="2095516" y="3480375"/>
            <a:chExt cx="636905" cy="772795"/>
          </a:xfrm>
        </p:grpSpPr>
        <p:sp>
          <p:nvSpPr>
            <p:cNvPr id="6" name="object 6"/>
            <p:cNvSpPr/>
            <p:nvPr/>
          </p:nvSpPr>
          <p:spPr>
            <a:xfrm>
              <a:off x="2096518" y="3482562"/>
              <a:ext cx="329565" cy="768985"/>
            </a:xfrm>
            <a:custGeom>
              <a:avLst/>
              <a:gdLst/>
              <a:ahLst/>
              <a:cxnLst/>
              <a:rect l="l" t="t" r="r" b="b"/>
              <a:pathLst>
                <a:path w="329564" h="768985">
                  <a:moveTo>
                    <a:pt x="272903" y="0"/>
                  </a:moveTo>
                  <a:lnTo>
                    <a:pt x="54436" y="679690"/>
                  </a:lnTo>
                  <a:lnTo>
                    <a:pt x="0" y="662936"/>
                  </a:lnTo>
                  <a:lnTo>
                    <a:pt x="56534" y="768988"/>
                  </a:lnTo>
                  <a:lnTo>
                    <a:pt x="164955" y="713670"/>
                  </a:lnTo>
                  <a:lnTo>
                    <a:pt x="110520" y="696916"/>
                  </a:lnTo>
                  <a:lnTo>
                    <a:pt x="328988" y="17260"/>
                  </a:lnTo>
                  <a:lnTo>
                    <a:pt x="2729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6519" y="3482562"/>
              <a:ext cx="329565" cy="768985"/>
            </a:xfrm>
            <a:custGeom>
              <a:avLst/>
              <a:gdLst/>
              <a:ahLst/>
              <a:cxnLst/>
              <a:rect l="l" t="t" r="r" b="b"/>
              <a:pathLst>
                <a:path w="329564" h="768985">
                  <a:moveTo>
                    <a:pt x="56533" y="768988"/>
                  </a:moveTo>
                  <a:lnTo>
                    <a:pt x="164955" y="713669"/>
                  </a:lnTo>
                  <a:lnTo>
                    <a:pt x="110519" y="696916"/>
                  </a:lnTo>
                  <a:lnTo>
                    <a:pt x="328988" y="17260"/>
                  </a:lnTo>
                  <a:lnTo>
                    <a:pt x="272903" y="0"/>
                  </a:lnTo>
                  <a:lnTo>
                    <a:pt x="54435" y="679689"/>
                  </a:lnTo>
                  <a:lnTo>
                    <a:pt x="0" y="662935"/>
                  </a:lnTo>
                  <a:lnTo>
                    <a:pt x="56533" y="7689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9828" y="3481377"/>
              <a:ext cx="361950" cy="770255"/>
            </a:xfrm>
            <a:custGeom>
              <a:avLst/>
              <a:gdLst/>
              <a:ahLst/>
              <a:cxnLst/>
              <a:rect l="l" t="t" r="r" b="b"/>
              <a:pathLst>
                <a:path w="361950" h="770254">
                  <a:moveTo>
                    <a:pt x="55272" y="0"/>
                  </a:moveTo>
                  <a:lnTo>
                    <a:pt x="0" y="19630"/>
                  </a:lnTo>
                  <a:lnTo>
                    <a:pt x="252482" y="700462"/>
                  </a:lnTo>
                  <a:lnTo>
                    <a:pt x="198876" y="719508"/>
                  </a:lnTo>
                  <a:lnTo>
                    <a:pt x="309666" y="770173"/>
                  </a:lnTo>
                  <a:lnTo>
                    <a:pt x="361438" y="661752"/>
                  </a:lnTo>
                  <a:lnTo>
                    <a:pt x="307806" y="680874"/>
                  </a:lnTo>
                  <a:lnTo>
                    <a:pt x="552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9828" y="3481378"/>
              <a:ext cx="361950" cy="770255"/>
            </a:xfrm>
            <a:custGeom>
              <a:avLst/>
              <a:gdLst/>
              <a:ahLst/>
              <a:cxnLst/>
              <a:rect l="l" t="t" r="r" b="b"/>
              <a:pathLst>
                <a:path w="361950" h="770254">
                  <a:moveTo>
                    <a:pt x="309667" y="770173"/>
                  </a:moveTo>
                  <a:lnTo>
                    <a:pt x="361437" y="661751"/>
                  </a:lnTo>
                  <a:lnTo>
                    <a:pt x="307806" y="680873"/>
                  </a:lnTo>
                  <a:lnTo>
                    <a:pt x="55272" y="0"/>
                  </a:lnTo>
                  <a:lnTo>
                    <a:pt x="0" y="19630"/>
                  </a:lnTo>
                  <a:lnTo>
                    <a:pt x="252482" y="700461"/>
                  </a:lnTo>
                  <a:lnTo>
                    <a:pt x="198876" y="719507"/>
                  </a:lnTo>
                  <a:lnTo>
                    <a:pt x="309667" y="7701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35571" y="3767921"/>
            <a:ext cx="2851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Yes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5817" y="3767921"/>
            <a:ext cx="2178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Arial MT"/>
                <a:cs typeface="Arial MT"/>
              </a:rPr>
              <a:t>No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01868" y="2637286"/>
            <a:ext cx="1939289" cy="1508125"/>
            <a:chOff x="4501868" y="2637286"/>
            <a:chExt cx="1939289" cy="1508125"/>
          </a:xfrm>
        </p:grpSpPr>
        <p:sp>
          <p:nvSpPr>
            <p:cNvPr id="13" name="object 13"/>
            <p:cNvSpPr/>
            <p:nvPr/>
          </p:nvSpPr>
          <p:spPr>
            <a:xfrm>
              <a:off x="5177932" y="3329922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5" h="780414">
                  <a:moveTo>
                    <a:pt x="732908" y="0"/>
                  </a:moveTo>
                  <a:lnTo>
                    <a:pt x="41027" y="699573"/>
                  </a:lnTo>
                  <a:lnTo>
                    <a:pt x="0" y="660736"/>
                  </a:lnTo>
                  <a:lnTo>
                    <a:pt x="2030" y="780378"/>
                  </a:lnTo>
                  <a:lnTo>
                    <a:pt x="124265" y="778347"/>
                  </a:lnTo>
                  <a:lnTo>
                    <a:pt x="83238" y="739594"/>
                  </a:lnTo>
                  <a:lnTo>
                    <a:pt x="775204" y="39936"/>
                  </a:lnTo>
                  <a:lnTo>
                    <a:pt x="7329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7932" y="3329922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5" h="780414">
                  <a:moveTo>
                    <a:pt x="2030" y="780377"/>
                  </a:moveTo>
                  <a:lnTo>
                    <a:pt x="124266" y="778346"/>
                  </a:lnTo>
                  <a:lnTo>
                    <a:pt x="83238" y="739594"/>
                  </a:lnTo>
                  <a:lnTo>
                    <a:pt x="775204" y="39936"/>
                  </a:lnTo>
                  <a:lnTo>
                    <a:pt x="732908" y="0"/>
                  </a:lnTo>
                  <a:lnTo>
                    <a:pt x="41027" y="699573"/>
                  </a:lnTo>
                  <a:lnTo>
                    <a:pt x="0" y="660736"/>
                  </a:lnTo>
                  <a:lnTo>
                    <a:pt x="2030" y="7803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3139" y="3324592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1414806" y="0"/>
                  </a:moveTo>
                  <a:lnTo>
                    <a:pt x="61921" y="719964"/>
                  </a:lnTo>
                  <a:lnTo>
                    <a:pt x="34682" y="670974"/>
                  </a:lnTo>
                  <a:lnTo>
                    <a:pt x="0" y="785708"/>
                  </a:lnTo>
                  <a:lnTo>
                    <a:pt x="117243" y="819552"/>
                  </a:lnTo>
                  <a:lnTo>
                    <a:pt x="90006" y="770562"/>
                  </a:lnTo>
                  <a:lnTo>
                    <a:pt x="1442891" y="50598"/>
                  </a:lnTo>
                  <a:lnTo>
                    <a:pt x="14148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3138" y="3324591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0" y="785708"/>
                  </a:moveTo>
                  <a:lnTo>
                    <a:pt x="117245" y="819553"/>
                  </a:lnTo>
                  <a:lnTo>
                    <a:pt x="90006" y="770562"/>
                  </a:lnTo>
                  <a:lnTo>
                    <a:pt x="1442892" y="50598"/>
                  </a:lnTo>
                  <a:lnTo>
                    <a:pt x="1414807" y="0"/>
                  </a:lnTo>
                  <a:lnTo>
                    <a:pt x="61921" y="719964"/>
                  </a:lnTo>
                  <a:lnTo>
                    <a:pt x="34682" y="670974"/>
                  </a:lnTo>
                  <a:lnTo>
                    <a:pt x="0" y="7857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4350" y="2638557"/>
              <a:ext cx="1015365" cy="711835"/>
            </a:xfrm>
            <a:custGeom>
              <a:avLst/>
              <a:gdLst/>
              <a:ahLst/>
              <a:cxnLst/>
              <a:rect l="l" t="t" r="r" b="b"/>
              <a:pathLst>
                <a:path w="1015364" h="711835">
                  <a:moveTo>
                    <a:pt x="507638" y="0"/>
                  </a:moveTo>
                  <a:lnTo>
                    <a:pt x="452329" y="2087"/>
                  </a:lnTo>
                  <a:lnTo>
                    <a:pt x="398744" y="8203"/>
                  </a:lnTo>
                  <a:lnTo>
                    <a:pt x="347193" y="18132"/>
                  </a:lnTo>
                  <a:lnTo>
                    <a:pt x="297986" y="31657"/>
                  </a:lnTo>
                  <a:lnTo>
                    <a:pt x="251433" y="48560"/>
                  </a:lnTo>
                  <a:lnTo>
                    <a:pt x="207843" y="68626"/>
                  </a:lnTo>
                  <a:lnTo>
                    <a:pt x="167526" y="91636"/>
                  </a:lnTo>
                  <a:lnTo>
                    <a:pt x="130792" y="117374"/>
                  </a:lnTo>
                  <a:lnTo>
                    <a:pt x="97951" y="145624"/>
                  </a:lnTo>
                  <a:lnTo>
                    <a:pt x="69312" y="176168"/>
                  </a:lnTo>
                  <a:lnTo>
                    <a:pt x="45186" y="208789"/>
                  </a:lnTo>
                  <a:lnTo>
                    <a:pt x="25881" y="243270"/>
                  </a:lnTo>
                  <a:lnTo>
                    <a:pt x="11709" y="279395"/>
                  </a:lnTo>
                  <a:lnTo>
                    <a:pt x="2979" y="316947"/>
                  </a:lnTo>
                  <a:lnTo>
                    <a:pt x="0" y="355709"/>
                  </a:lnTo>
                  <a:lnTo>
                    <a:pt x="2979" y="394454"/>
                  </a:lnTo>
                  <a:lnTo>
                    <a:pt x="11709" y="431992"/>
                  </a:lnTo>
                  <a:lnTo>
                    <a:pt x="25881" y="468105"/>
                  </a:lnTo>
                  <a:lnTo>
                    <a:pt x="45186" y="502577"/>
                  </a:lnTo>
                  <a:lnTo>
                    <a:pt x="69312" y="535189"/>
                  </a:lnTo>
                  <a:lnTo>
                    <a:pt x="97951" y="565726"/>
                  </a:lnTo>
                  <a:lnTo>
                    <a:pt x="130792" y="593970"/>
                  </a:lnTo>
                  <a:lnTo>
                    <a:pt x="167526" y="619705"/>
                  </a:lnTo>
                  <a:lnTo>
                    <a:pt x="207843" y="642712"/>
                  </a:lnTo>
                  <a:lnTo>
                    <a:pt x="251433" y="662775"/>
                  </a:lnTo>
                  <a:lnTo>
                    <a:pt x="297986" y="679677"/>
                  </a:lnTo>
                  <a:lnTo>
                    <a:pt x="347193" y="693201"/>
                  </a:lnTo>
                  <a:lnTo>
                    <a:pt x="398744" y="703129"/>
                  </a:lnTo>
                  <a:lnTo>
                    <a:pt x="452329" y="709246"/>
                  </a:lnTo>
                  <a:lnTo>
                    <a:pt x="507638" y="711333"/>
                  </a:lnTo>
                  <a:lnTo>
                    <a:pt x="562947" y="709246"/>
                  </a:lnTo>
                  <a:lnTo>
                    <a:pt x="616532" y="703129"/>
                  </a:lnTo>
                  <a:lnTo>
                    <a:pt x="668083" y="693201"/>
                  </a:lnTo>
                  <a:lnTo>
                    <a:pt x="717290" y="679677"/>
                  </a:lnTo>
                  <a:lnTo>
                    <a:pt x="763843" y="662775"/>
                  </a:lnTo>
                  <a:lnTo>
                    <a:pt x="807433" y="642712"/>
                  </a:lnTo>
                  <a:lnTo>
                    <a:pt x="847750" y="619705"/>
                  </a:lnTo>
                  <a:lnTo>
                    <a:pt x="884484" y="593970"/>
                  </a:lnTo>
                  <a:lnTo>
                    <a:pt x="917326" y="565726"/>
                  </a:lnTo>
                  <a:lnTo>
                    <a:pt x="945964" y="535189"/>
                  </a:lnTo>
                  <a:lnTo>
                    <a:pt x="970091" y="502577"/>
                  </a:lnTo>
                  <a:lnTo>
                    <a:pt x="989395" y="468105"/>
                  </a:lnTo>
                  <a:lnTo>
                    <a:pt x="1003567" y="431992"/>
                  </a:lnTo>
                  <a:lnTo>
                    <a:pt x="1012298" y="394454"/>
                  </a:lnTo>
                  <a:lnTo>
                    <a:pt x="1015277" y="355709"/>
                  </a:lnTo>
                  <a:lnTo>
                    <a:pt x="1012298" y="316947"/>
                  </a:lnTo>
                  <a:lnTo>
                    <a:pt x="1003567" y="279395"/>
                  </a:lnTo>
                  <a:lnTo>
                    <a:pt x="989395" y="243270"/>
                  </a:lnTo>
                  <a:lnTo>
                    <a:pt x="970091" y="208789"/>
                  </a:lnTo>
                  <a:lnTo>
                    <a:pt x="945964" y="176168"/>
                  </a:lnTo>
                  <a:lnTo>
                    <a:pt x="917326" y="145624"/>
                  </a:lnTo>
                  <a:lnTo>
                    <a:pt x="884484" y="117374"/>
                  </a:lnTo>
                  <a:lnTo>
                    <a:pt x="847750" y="91636"/>
                  </a:lnTo>
                  <a:lnTo>
                    <a:pt x="807433" y="68626"/>
                  </a:lnTo>
                  <a:lnTo>
                    <a:pt x="763843" y="48560"/>
                  </a:lnTo>
                  <a:lnTo>
                    <a:pt x="717290" y="31657"/>
                  </a:lnTo>
                  <a:lnTo>
                    <a:pt x="668083" y="18132"/>
                  </a:lnTo>
                  <a:lnTo>
                    <a:pt x="616532" y="8203"/>
                  </a:lnTo>
                  <a:lnTo>
                    <a:pt x="562947" y="2087"/>
                  </a:lnTo>
                  <a:lnTo>
                    <a:pt x="507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4349" y="2638556"/>
              <a:ext cx="1015365" cy="711835"/>
            </a:xfrm>
            <a:custGeom>
              <a:avLst/>
              <a:gdLst/>
              <a:ahLst/>
              <a:cxnLst/>
              <a:rect l="l" t="t" r="r" b="b"/>
              <a:pathLst>
                <a:path w="1015364" h="711835">
                  <a:moveTo>
                    <a:pt x="0" y="355709"/>
                  </a:moveTo>
                  <a:lnTo>
                    <a:pt x="2979" y="316948"/>
                  </a:lnTo>
                  <a:lnTo>
                    <a:pt x="11709" y="279396"/>
                  </a:lnTo>
                  <a:lnTo>
                    <a:pt x="25881" y="243271"/>
                  </a:lnTo>
                  <a:lnTo>
                    <a:pt x="45186" y="208789"/>
                  </a:lnTo>
                  <a:lnTo>
                    <a:pt x="69312" y="176168"/>
                  </a:lnTo>
                  <a:lnTo>
                    <a:pt x="97951" y="145624"/>
                  </a:lnTo>
                  <a:lnTo>
                    <a:pt x="130792" y="117375"/>
                  </a:lnTo>
                  <a:lnTo>
                    <a:pt x="167526" y="91636"/>
                  </a:lnTo>
                  <a:lnTo>
                    <a:pt x="207843" y="68626"/>
                  </a:lnTo>
                  <a:lnTo>
                    <a:pt x="251433" y="48561"/>
                  </a:lnTo>
                  <a:lnTo>
                    <a:pt x="297987" y="31657"/>
                  </a:lnTo>
                  <a:lnTo>
                    <a:pt x="347194" y="18132"/>
                  </a:lnTo>
                  <a:lnTo>
                    <a:pt x="398745" y="8203"/>
                  </a:lnTo>
                  <a:lnTo>
                    <a:pt x="452329" y="2087"/>
                  </a:lnTo>
                  <a:lnTo>
                    <a:pt x="507638" y="0"/>
                  </a:lnTo>
                  <a:lnTo>
                    <a:pt x="562947" y="2087"/>
                  </a:lnTo>
                  <a:lnTo>
                    <a:pt x="616532" y="8203"/>
                  </a:lnTo>
                  <a:lnTo>
                    <a:pt x="668083" y="18132"/>
                  </a:lnTo>
                  <a:lnTo>
                    <a:pt x="717290" y="31657"/>
                  </a:lnTo>
                  <a:lnTo>
                    <a:pt x="763844" y="48561"/>
                  </a:lnTo>
                  <a:lnTo>
                    <a:pt x="807434" y="68626"/>
                  </a:lnTo>
                  <a:lnTo>
                    <a:pt x="847751" y="91636"/>
                  </a:lnTo>
                  <a:lnTo>
                    <a:pt x="884485" y="117375"/>
                  </a:lnTo>
                  <a:lnTo>
                    <a:pt x="917326" y="145624"/>
                  </a:lnTo>
                  <a:lnTo>
                    <a:pt x="945965" y="176168"/>
                  </a:lnTo>
                  <a:lnTo>
                    <a:pt x="970091" y="208789"/>
                  </a:lnTo>
                  <a:lnTo>
                    <a:pt x="989395" y="243271"/>
                  </a:lnTo>
                  <a:lnTo>
                    <a:pt x="1003568" y="279396"/>
                  </a:lnTo>
                  <a:lnTo>
                    <a:pt x="1012298" y="316948"/>
                  </a:lnTo>
                  <a:lnTo>
                    <a:pt x="1015277" y="355709"/>
                  </a:lnTo>
                  <a:lnTo>
                    <a:pt x="1012298" y="394454"/>
                  </a:lnTo>
                  <a:lnTo>
                    <a:pt x="1003568" y="431992"/>
                  </a:lnTo>
                  <a:lnTo>
                    <a:pt x="989395" y="468106"/>
                  </a:lnTo>
                  <a:lnTo>
                    <a:pt x="970091" y="502577"/>
                  </a:lnTo>
                  <a:lnTo>
                    <a:pt x="945965" y="535190"/>
                  </a:lnTo>
                  <a:lnTo>
                    <a:pt x="917326" y="565727"/>
                  </a:lnTo>
                  <a:lnTo>
                    <a:pt x="884485" y="593971"/>
                  </a:lnTo>
                  <a:lnTo>
                    <a:pt x="847751" y="619705"/>
                  </a:lnTo>
                  <a:lnTo>
                    <a:pt x="807434" y="642712"/>
                  </a:lnTo>
                  <a:lnTo>
                    <a:pt x="763844" y="662776"/>
                  </a:lnTo>
                  <a:lnTo>
                    <a:pt x="717290" y="679678"/>
                  </a:lnTo>
                  <a:lnTo>
                    <a:pt x="668083" y="693202"/>
                  </a:lnTo>
                  <a:lnTo>
                    <a:pt x="616532" y="703130"/>
                  </a:lnTo>
                  <a:lnTo>
                    <a:pt x="562947" y="709247"/>
                  </a:lnTo>
                  <a:lnTo>
                    <a:pt x="507638" y="711334"/>
                  </a:lnTo>
                  <a:lnTo>
                    <a:pt x="452329" y="709247"/>
                  </a:lnTo>
                  <a:lnTo>
                    <a:pt x="398745" y="703130"/>
                  </a:lnTo>
                  <a:lnTo>
                    <a:pt x="347194" y="693202"/>
                  </a:lnTo>
                  <a:lnTo>
                    <a:pt x="297987" y="679678"/>
                  </a:lnTo>
                  <a:lnTo>
                    <a:pt x="251433" y="662776"/>
                  </a:lnTo>
                  <a:lnTo>
                    <a:pt x="207843" y="642712"/>
                  </a:lnTo>
                  <a:lnTo>
                    <a:pt x="167526" y="619705"/>
                  </a:lnTo>
                  <a:lnTo>
                    <a:pt x="130792" y="593971"/>
                  </a:lnTo>
                  <a:lnTo>
                    <a:pt x="97951" y="565727"/>
                  </a:lnTo>
                  <a:lnTo>
                    <a:pt x="69312" y="535190"/>
                  </a:lnTo>
                  <a:lnTo>
                    <a:pt x="45186" y="502577"/>
                  </a:lnTo>
                  <a:lnTo>
                    <a:pt x="25881" y="468106"/>
                  </a:lnTo>
                  <a:lnTo>
                    <a:pt x="11709" y="431992"/>
                  </a:lnTo>
                  <a:lnTo>
                    <a:pt x="2979" y="394454"/>
                  </a:lnTo>
                  <a:lnTo>
                    <a:pt x="0" y="355709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34731" y="2726451"/>
            <a:ext cx="795020" cy="496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755">
              <a:lnSpc>
                <a:spcPct val="100000"/>
              </a:lnSpc>
              <a:spcBef>
                <a:spcPts val="95"/>
              </a:spcBef>
            </a:pPr>
            <a:r>
              <a:rPr sz="1550" spc="15" dirty="0">
                <a:latin typeface="Arial MT"/>
                <a:cs typeface="Arial MT"/>
              </a:rPr>
              <a:t>Annual 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Income?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44532" y="3323588"/>
            <a:ext cx="1517650" cy="821690"/>
            <a:chOff x="5844532" y="3323588"/>
            <a:chExt cx="1517650" cy="821690"/>
          </a:xfrm>
        </p:grpSpPr>
        <p:sp>
          <p:nvSpPr>
            <p:cNvPr id="21" name="object 21"/>
            <p:cNvSpPr/>
            <p:nvPr/>
          </p:nvSpPr>
          <p:spPr>
            <a:xfrm>
              <a:off x="5845535" y="3349890"/>
              <a:ext cx="173355" cy="735965"/>
            </a:xfrm>
            <a:custGeom>
              <a:avLst/>
              <a:gdLst/>
              <a:ahLst/>
              <a:cxnLst/>
              <a:rect l="l" t="t" r="r" b="b"/>
              <a:pathLst>
                <a:path w="173354" h="735964">
                  <a:moveTo>
                    <a:pt x="115891" y="0"/>
                  </a:moveTo>
                  <a:lnTo>
                    <a:pt x="57015" y="0"/>
                  </a:lnTo>
                  <a:lnTo>
                    <a:pt x="57015" y="651259"/>
                  </a:lnTo>
                  <a:lnTo>
                    <a:pt x="0" y="651259"/>
                  </a:lnTo>
                  <a:lnTo>
                    <a:pt x="86452" y="735872"/>
                  </a:lnTo>
                  <a:lnTo>
                    <a:pt x="172906" y="651259"/>
                  </a:lnTo>
                  <a:lnTo>
                    <a:pt x="115891" y="651259"/>
                  </a:lnTo>
                  <a:lnTo>
                    <a:pt x="1158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45535" y="3349890"/>
              <a:ext cx="173355" cy="735965"/>
            </a:xfrm>
            <a:custGeom>
              <a:avLst/>
              <a:gdLst/>
              <a:ahLst/>
              <a:cxnLst/>
              <a:rect l="l" t="t" r="r" b="b"/>
              <a:pathLst>
                <a:path w="173354" h="735964">
                  <a:moveTo>
                    <a:pt x="86453" y="735871"/>
                  </a:moveTo>
                  <a:lnTo>
                    <a:pt x="172906" y="651259"/>
                  </a:lnTo>
                  <a:lnTo>
                    <a:pt x="115891" y="651259"/>
                  </a:lnTo>
                  <a:lnTo>
                    <a:pt x="115891" y="0"/>
                  </a:lnTo>
                  <a:lnTo>
                    <a:pt x="57015" y="0"/>
                  </a:lnTo>
                  <a:lnTo>
                    <a:pt x="57015" y="651259"/>
                  </a:lnTo>
                  <a:lnTo>
                    <a:pt x="0" y="651259"/>
                  </a:lnTo>
                  <a:lnTo>
                    <a:pt x="86453" y="7358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10840" y="3329922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4" h="780414">
                  <a:moveTo>
                    <a:pt x="42296" y="0"/>
                  </a:moveTo>
                  <a:lnTo>
                    <a:pt x="0" y="39936"/>
                  </a:lnTo>
                  <a:lnTo>
                    <a:pt x="691882" y="739594"/>
                  </a:lnTo>
                  <a:lnTo>
                    <a:pt x="650938" y="778347"/>
                  </a:lnTo>
                  <a:lnTo>
                    <a:pt x="773174" y="780378"/>
                  </a:lnTo>
                  <a:lnTo>
                    <a:pt x="775205" y="660736"/>
                  </a:lnTo>
                  <a:lnTo>
                    <a:pt x="734178" y="699573"/>
                  </a:lnTo>
                  <a:lnTo>
                    <a:pt x="422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0840" y="3329922"/>
              <a:ext cx="775335" cy="780415"/>
            </a:xfrm>
            <a:custGeom>
              <a:avLst/>
              <a:gdLst/>
              <a:ahLst/>
              <a:cxnLst/>
              <a:rect l="l" t="t" r="r" b="b"/>
              <a:pathLst>
                <a:path w="775334" h="780414">
                  <a:moveTo>
                    <a:pt x="773174" y="780377"/>
                  </a:moveTo>
                  <a:lnTo>
                    <a:pt x="775204" y="660736"/>
                  </a:lnTo>
                  <a:lnTo>
                    <a:pt x="734177" y="699573"/>
                  </a:lnTo>
                  <a:lnTo>
                    <a:pt x="42296" y="0"/>
                  </a:lnTo>
                  <a:lnTo>
                    <a:pt x="0" y="39936"/>
                  </a:lnTo>
                  <a:lnTo>
                    <a:pt x="691881" y="739594"/>
                  </a:lnTo>
                  <a:lnTo>
                    <a:pt x="650938" y="778346"/>
                  </a:lnTo>
                  <a:lnTo>
                    <a:pt x="773174" y="7803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7945" y="3324591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28084" y="0"/>
                  </a:moveTo>
                  <a:lnTo>
                    <a:pt x="0" y="50598"/>
                  </a:lnTo>
                  <a:lnTo>
                    <a:pt x="1352886" y="770562"/>
                  </a:lnTo>
                  <a:lnTo>
                    <a:pt x="1325647" y="819552"/>
                  </a:lnTo>
                  <a:lnTo>
                    <a:pt x="1442892" y="785708"/>
                  </a:lnTo>
                  <a:lnTo>
                    <a:pt x="1408210" y="670974"/>
                  </a:lnTo>
                  <a:lnTo>
                    <a:pt x="1380971" y="719964"/>
                  </a:lnTo>
                  <a:lnTo>
                    <a:pt x="280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17946" y="3324591"/>
              <a:ext cx="1443355" cy="819785"/>
            </a:xfrm>
            <a:custGeom>
              <a:avLst/>
              <a:gdLst/>
              <a:ahLst/>
              <a:cxnLst/>
              <a:rect l="l" t="t" r="r" b="b"/>
              <a:pathLst>
                <a:path w="1443354" h="819785">
                  <a:moveTo>
                    <a:pt x="1442892" y="785708"/>
                  </a:moveTo>
                  <a:lnTo>
                    <a:pt x="1408209" y="670974"/>
                  </a:lnTo>
                  <a:lnTo>
                    <a:pt x="1380970" y="719964"/>
                  </a:lnTo>
                  <a:lnTo>
                    <a:pt x="28084" y="0"/>
                  </a:lnTo>
                  <a:lnTo>
                    <a:pt x="0" y="50598"/>
                  </a:lnTo>
                  <a:lnTo>
                    <a:pt x="1352886" y="770562"/>
                  </a:lnTo>
                  <a:lnTo>
                    <a:pt x="1325647" y="819553"/>
                  </a:lnTo>
                  <a:lnTo>
                    <a:pt x="1442892" y="7857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34654" y="4616593"/>
            <a:ext cx="1240155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latin typeface="Arial MT"/>
                <a:cs typeface="Arial MT"/>
              </a:rPr>
              <a:t>(i)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Binary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split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5156942" y="4616593"/>
            <a:ext cx="156337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5" dirty="0">
                <a:latin typeface="Arial MT"/>
                <a:cs typeface="Arial MT"/>
              </a:rPr>
              <a:t>(ii)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Multi-way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split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5472" y="3479478"/>
            <a:ext cx="42290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Arial MT"/>
                <a:cs typeface="Arial MT"/>
              </a:rPr>
              <a:t>&lt;</a:t>
            </a:r>
            <a:r>
              <a:rPr sz="1150" spc="-7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10K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57581" y="4141720"/>
            <a:ext cx="6946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[10K,25K)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4810" y="4141720"/>
            <a:ext cx="6946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[25K,50K)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49683" y="4141720"/>
            <a:ext cx="6946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5" dirty="0">
                <a:latin typeface="Arial MT"/>
                <a:cs typeface="Arial MT"/>
              </a:rPr>
              <a:t>[50K,80K)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41876" y="3479478"/>
            <a:ext cx="422909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20" dirty="0">
                <a:latin typeface="Arial MT"/>
                <a:cs typeface="Arial MT"/>
              </a:rPr>
              <a:t>&gt;</a:t>
            </a:r>
            <a:r>
              <a:rPr sz="1150" spc="-70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80K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24154" marR="580390">
              <a:lnSpc>
                <a:spcPct val="101400"/>
              </a:lnSpc>
              <a:spcBef>
                <a:spcPts val="1980"/>
              </a:spcBef>
            </a:pP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395" dirty="0"/>
              <a:t>N</a:t>
            </a:r>
            <a:r>
              <a:rPr sz="2800" spc="60" dirty="0"/>
              <a:t>T</a:t>
            </a:r>
            <a:r>
              <a:rPr sz="2800" spc="160" dirty="0"/>
              <a:t>IN</a:t>
            </a:r>
            <a:r>
              <a:rPr sz="2800" spc="170" dirty="0"/>
              <a:t>U</a:t>
            </a:r>
            <a:r>
              <a:rPr sz="2800" spc="405" dirty="0"/>
              <a:t>O</a:t>
            </a:r>
            <a:r>
              <a:rPr sz="2800" spc="170" dirty="0"/>
              <a:t>U</a:t>
            </a:r>
            <a:r>
              <a:rPr sz="2800" spc="-65" dirty="0"/>
              <a:t>S</a:t>
            </a:r>
            <a:r>
              <a:rPr sz="2800" spc="-345" dirty="0"/>
              <a:t> </a:t>
            </a:r>
            <a:r>
              <a:rPr sz="2800" spc="-75" dirty="0"/>
              <a:t>A</a:t>
            </a:r>
            <a:r>
              <a:rPr sz="2800" spc="60" dirty="0"/>
              <a:t>TT</a:t>
            </a:r>
            <a:r>
              <a:rPr sz="2800" spc="55" dirty="0"/>
              <a:t>R</a:t>
            </a:r>
            <a:r>
              <a:rPr sz="2800" spc="-30" dirty="0"/>
              <a:t>I</a:t>
            </a:r>
            <a:r>
              <a:rPr sz="2800" spc="-65" dirty="0"/>
              <a:t>B</a:t>
            </a:r>
            <a:r>
              <a:rPr sz="2800" spc="170" dirty="0"/>
              <a:t>U</a:t>
            </a:r>
            <a:r>
              <a:rPr sz="2800" spc="60" dirty="0"/>
              <a:t>T</a:t>
            </a:r>
            <a:r>
              <a:rPr sz="2800" spc="-90" dirty="0"/>
              <a:t>E</a:t>
            </a:r>
            <a:r>
              <a:rPr sz="2800" spc="-75" dirty="0"/>
              <a:t>S</a:t>
            </a:r>
            <a:r>
              <a:rPr sz="2800" spc="-415" dirty="0"/>
              <a:t>:</a:t>
            </a:r>
            <a:r>
              <a:rPr sz="2800" spc="-355" dirty="0"/>
              <a:t> </a:t>
            </a:r>
            <a:r>
              <a:rPr sz="2800" spc="310" dirty="0"/>
              <a:t>C</a:t>
            </a:r>
            <a:r>
              <a:rPr sz="2800" spc="405" dirty="0"/>
              <a:t>O</a:t>
            </a:r>
            <a:r>
              <a:rPr sz="2800" spc="195" dirty="0"/>
              <a:t>M</a:t>
            </a:r>
            <a:r>
              <a:rPr sz="2800" spc="-140" dirty="0"/>
              <a:t>P</a:t>
            </a:r>
            <a:r>
              <a:rPr sz="2800" spc="170" dirty="0"/>
              <a:t>U</a:t>
            </a:r>
            <a:r>
              <a:rPr sz="2800" spc="60" dirty="0"/>
              <a:t>T</a:t>
            </a:r>
            <a:r>
              <a:rPr sz="2800" spc="160" dirty="0"/>
              <a:t>IN</a:t>
            </a:r>
            <a:r>
              <a:rPr sz="2800" spc="175" dirty="0"/>
              <a:t>G</a:t>
            </a:r>
            <a:r>
              <a:rPr sz="2800" spc="-70" dirty="0"/>
              <a:t> </a:t>
            </a:r>
            <a:r>
              <a:rPr sz="2800" spc="175" dirty="0"/>
              <a:t>G</a:t>
            </a:r>
            <a:r>
              <a:rPr sz="2800" spc="160" dirty="0"/>
              <a:t>IN</a:t>
            </a:r>
            <a:r>
              <a:rPr sz="2800" spc="-85" dirty="0"/>
              <a:t>I  </a:t>
            </a:r>
            <a:r>
              <a:rPr sz="2800" spc="204" dirty="0"/>
              <a:t>INDEX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4633" y="2348991"/>
            <a:ext cx="446024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spc="-10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35" dirty="0">
                <a:solidFill>
                  <a:srgbClr val="0070C0"/>
                </a:solidFill>
                <a:latin typeface="Arial MT"/>
                <a:cs typeface="Arial MT"/>
              </a:rPr>
              <a:t>B</a:t>
            </a:r>
            <a:r>
              <a:rPr sz="1300" spc="-5" dirty="0">
                <a:solidFill>
                  <a:srgbClr val="0070C0"/>
                </a:solidFill>
                <a:latin typeface="Arial MT"/>
                <a:cs typeface="Arial MT"/>
              </a:rPr>
              <a:t>i</a:t>
            </a:r>
            <a:r>
              <a:rPr sz="1300" spc="-125" dirty="0">
                <a:solidFill>
                  <a:srgbClr val="0070C0"/>
                </a:solidFill>
                <a:latin typeface="Arial MT"/>
                <a:cs typeface="Arial MT"/>
              </a:rPr>
              <a:t>n</a:t>
            </a:r>
            <a:r>
              <a:rPr sz="1300" spc="-135" dirty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sz="1300" spc="114" dirty="0">
                <a:solidFill>
                  <a:srgbClr val="0070C0"/>
                </a:solidFill>
                <a:latin typeface="Arial MT"/>
                <a:cs typeface="Arial MT"/>
              </a:rPr>
              <a:t>r</a:t>
            </a:r>
            <a:r>
              <a:rPr sz="1300" spc="-85" dirty="0">
                <a:solidFill>
                  <a:srgbClr val="0070C0"/>
                </a:solidFill>
                <a:latin typeface="Arial MT"/>
                <a:cs typeface="Arial MT"/>
              </a:rPr>
              <a:t>y</a:t>
            </a:r>
            <a:r>
              <a:rPr sz="13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0070C0"/>
                </a:solidFill>
                <a:latin typeface="Arial MT"/>
                <a:cs typeface="Arial MT"/>
              </a:rPr>
              <a:t>De</a:t>
            </a:r>
            <a:r>
              <a:rPr sz="1300" spc="-80" dirty="0">
                <a:solidFill>
                  <a:srgbClr val="0070C0"/>
                </a:solidFill>
                <a:latin typeface="Arial MT"/>
                <a:cs typeface="Arial MT"/>
              </a:rPr>
              <a:t>c</a:t>
            </a:r>
            <a:r>
              <a:rPr sz="1300" spc="-5" dirty="0">
                <a:solidFill>
                  <a:srgbClr val="0070C0"/>
                </a:solidFill>
                <a:latin typeface="Arial MT"/>
                <a:cs typeface="Arial MT"/>
              </a:rPr>
              <a:t>i</a:t>
            </a:r>
            <a:r>
              <a:rPr sz="1300" spc="-155" dirty="0">
                <a:solidFill>
                  <a:srgbClr val="0070C0"/>
                </a:solidFill>
                <a:latin typeface="Arial MT"/>
                <a:cs typeface="Arial MT"/>
              </a:rPr>
              <a:t>s</a:t>
            </a:r>
            <a:r>
              <a:rPr sz="1300" spc="-5" dirty="0">
                <a:solidFill>
                  <a:srgbClr val="0070C0"/>
                </a:solidFill>
                <a:latin typeface="Arial MT"/>
                <a:cs typeface="Arial MT"/>
              </a:rPr>
              <a:t>i</a:t>
            </a:r>
            <a:r>
              <a:rPr sz="1300" spc="-15" dirty="0">
                <a:solidFill>
                  <a:srgbClr val="0070C0"/>
                </a:solidFill>
                <a:latin typeface="Arial MT"/>
                <a:cs typeface="Arial MT"/>
              </a:rPr>
              <a:t>o</a:t>
            </a:r>
            <a:r>
              <a:rPr sz="1300" spc="-114" dirty="0">
                <a:solidFill>
                  <a:srgbClr val="0070C0"/>
                </a:solidFill>
                <a:latin typeface="Arial MT"/>
                <a:cs typeface="Arial MT"/>
              </a:rPr>
              <a:t>ns</a:t>
            </a:r>
            <a:r>
              <a:rPr sz="13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300" spc="-1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b="1" spc="10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300" b="1" spc="-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300" b="1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b="1" spc="-3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300" b="1" spc="-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300" b="1" spc="-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300" b="1" spc="-1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300" b="1" spc="-3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CCF3"/>
              </a:buClr>
              <a:buFont typeface="Cambria"/>
              <a:buChar char="◾"/>
            </a:pPr>
            <a:endParaRPr sz="205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spc="-2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12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-11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7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-15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pl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125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ue</a:t>
            </a:r>
            <a:endParaRPr sz="1300">
              <a:latin typeface="Arial MT"/>
              <a:cs typeface="Arial MT"/>
            </a:endParaRPr>
          </a:p>
          <a:p>
            <a:pPr marL="642620" marR="5080" lvl="1" indent="-306070">
              <a:lnSpc>
                <a:spcPct val="69200"/>
              </a:lnSpc>
              <a:spcBef>
                <a:spcPts val="94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300" spc="-10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3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bl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pl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125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ue</a:t>
            </a:r>
            <a:r>
              <a:rPr sz="1300" spc="-15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= 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300" spc="-10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3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8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300" spc="-7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  </a:t>
            </a:r>
            <a:r>
              <a:rPr sz="1300" spc="-100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endParaRPr sz="13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ECCF3"/>
              </a:buClr>
              <a:buFont typeface="Cambria"/>
              <a:buChar char="◾"/>
            </a:pPr>
            <a:endParaRPr sz="21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spc="-140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splitting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value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Arial MT"/>
                <a:cs typeface="Arial MT"/>
              </a:rPr>
              <a:t>has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7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count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Arial MT"/>
                <a:cs typeface="Arial MT"/>
              </a:rPr>
              <a:t>matrix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Arial MT"/>
                <a:cs typeface="Arial MT"/>
              </a:rPr>
              <a:t>associated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with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30" dirty="0">
                <a:solidFill>
                  <a:srgbClr val="212745"/>
                </a:solidFill>
                <a:latin typeface="Arial MT"/>
                <a:cs typeface="Arial MT"/>
              </a:rPr>
              <a:t>it</a:t>
            </a:r>
            <a:endParaRPr sz="13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434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15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25" dirty="0">
                <a:solidFill>
                  <a:srgbClr val="212745"/>
                </a:solidFill>
                <a:latin typeface="Arial MT"/>
                <a:cs typeface="Arial MT"/>
              </a:rPr>
              <a:t>unt</a:t>
            </a:r>
            <a:r>
              <a:rPr sz="1300" spc="-15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2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300" spc="-1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10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12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300" spc="-114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300" spc="-2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75" dirty="0">
                <a:solidFill>
                  <a:srgbClr val="212745"/>
                </a:solidFill>
                <a:latin typeface="Trebuchet MS"/>
                <a:cs typeface="Trebuchet MS"/>
              </a:rPr>
              <a:t>≤</a:t>
            </a:r>
            <a:r>
              <a:rPr sz="13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70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300" spc="-1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&gt; </a:t>
            </a:r>
            <a:r>
              <a:rPr sz="1300" spc="-8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33" y="4464303"/>
            <a:ext cx="4441190" cy="9277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53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spc="-27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pl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1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300" spc="-155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endParaRPr sz="1300">
              <a:latin typeface="Arial MT"/>
              <a:cs typeface="Arial MT"/>
            </a:endParaRPr>
          </a:p>
          <a:p>
            <a:pPr marL="642620" marR="5080" lvl="1" indent="-306070">
              <a:lnSpc>
                <a:spcPct val="70800"/>
              </a:lnSpc>
              <a:spcBef>
                <a:spcPts val="89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4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10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Arial MT"/>
                <a:cs typeface="Arial MT"/>
              </a:rPr>
              <a:t>v,</a:t>
            </a:r>
            <a:r>
              <a:rPr sz="1300" spc="-1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Arial MT"/>
                <a:cs typeface="Arial MT"/>
              </a:rPr>
              <a:t>scan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10" dirty="0">
                <a:solidFill>
                  <a:srgbClr val="212745"/>
                </a:solidFill>
                <a:latin typeface="Arial MT"/>
                <a:cs typeface="Arial MT"/>
              </a:rPr>
              <a:t>database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3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gather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count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Arial MT"/>
                <a:cs typeface="Arial MT"/>
              </a:rPr>
              <a:t>matrix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and </a:t>
            </a:r>
            <a:r>
              <a:rPr sz="1300" spc="-3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compute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212745"/>
                </a:solidFill>
                <a:latin typeface="Arial MT"/>
                <a:cs typeface="Arial MT"/>
              </a:rPr>
              <a:t>its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Gini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index</a:t>
            </a:r>
            <a:endParaRPr sz="13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45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300" spc="-45" dirty="0">
                <a:solidFill>
                  <a:srgbClr val="FF0000"/>
                </a:solidFill>
                <a:latin typeface="Arial MT"/>
                <a:cs typeface="Arial MT"/>
              </a:rPr>
              <a:t>Computationally</a:t>
            </a:r>
            <a:r>
              <a:rPr sz="13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300" spc="-40" dirty="0">
                <a:solidFill>
                  <a:srgbClr val="FF0000"/>
                </a:solidFill>
                <a:latin typeface="Arial MT"/>
                <a:cs typeface="Arial MT"/>
              </a:rPr>
              <a:t>Inefficient!</a:t>
            </a:r>
            <a:r>
              <a:rPr sz="13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300" spc="-40" dirty="0">
                <a:solidFill>
                  <a:srgbClr val="212745"/>
                </a:solidFill>
                <a:latin typeface="Arial MT"/>
                <a:cs typeface="Arial MT"/>
              </a:rPr>
              <a:t>Repetition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3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work.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05574" y="2074013"/>
          <a:ext cx="2443477" cy="2453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85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57150" indent="11430">
                        <a:lnSpc>
                          <a:spcPts val="1010"/>
                        </a:lnSpc>
                        <a:spcBef>
                          <a:spcPts val="395"/>
                        </a:spcBef>
                      </a:pPr>
                      <a:r>
                        <a:rPr sz="8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850" b="1" spc="-2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8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76200" indent="-10160">
                        <a:lnSpc>
                          <a:spcPts val="1010"/>
                        </a:lnSpc>
                        <a:spcBef>
                          <a:spcPts val="395"/>
                        </a:spcBef>
                      </a:pP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57785" indent="5715">
                        <a:lnSpc>
                          <a:spcPts val="1010"/>
                        </a:lnSpc>
                        <a:spcBef>
                          <a:spcPts val="395"/>
                        </a:spcBef>
                      </a:pPr>
                      <a:r>
                        <a:rPr sz="8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8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8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Defaulted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3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3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125K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spc="4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spc="2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100K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50" spc="4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50" spc="3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70K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8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015"/>
                        </a:lnSpc>
                        <a:spcBef>
                          <a:spcPts val="85"/>
                        </a:spcBef>
                      </a:pPr>
                      <a:r>
                        <a:rPr sz="8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318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3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2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120K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ts val="980"/>
                        </a:lnSpc>
                        <a:spcBef>
                          <a:spcPts val="120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80"/>
                        </a:lnSpc>
                        <a:spcBef>
                          <a:spcPts val="120"/>
                        </a:spcBef>
                      </a:pPr>
                      <a:r>
                        <a:rPr sz="850" spc="4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80"/>
                        </a:lnSpc>
                        <a:spcBef>
                          <a:spcPts val="120"/>
                        </a:spcBef>
                      </a:pPr>
                      <a:r>
                        <a:rPr sz="850" spc="2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80"/>
                        </a:lnSpc>
                        <a:spcBef>
                          <a:spcPts val="120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95K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F0FB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975"/>
                        </a:lnSpc>
                        <a:spcBef>
                          <a:spcPts val="125"/>
                        </a:spcBef>
                      </a:pPr>
                      <a:r>
                        <a:rPr sz="8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ts val="965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65"/>
                        </a:lnSpc>
                        <a:spcBef>
                          <a:spcPts val="130"/>
                        </a:spcBef>
                      </a:pPr>
                      <a:r>
                        <a:rPr sz="850" spc="4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65"/>
                        </a:lnSpc>
                        <a:spcBef>
                          <a:spcPts val="130"/>
                        </a:spcBef>
                      </a:pPr>
                      <a:r>
                        <a:rPr sz="850" spc="2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65"/>
                        </a:lnSpc>
                        <a:spcBef>
                          <a:spcPts val="130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60K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8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960"/>
                        </a:lnSpc>
                        <a:spcBef>
                          <a:spcPts val="140"/>
                        </a:spcBef>
                      </a:pPr>
                      <a:r>
                        <a:rPr sz="8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128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50" spc="3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50" spc="2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220K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ts val="930"/>
                        </a:lnSpc>
                        <a:spcBef>
                          <a:spcPts val="170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30"/>
                        </a:lnSpc>
                        <a:spcBef>
                          <a:spcPts val="170"/>
                        </a:spcBef>
                      </a:pPr>
                      <a:r>
                        <a:rPr sz="850" spc="4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30"/>
                        </a:lnSpc>
                        <a:spcBef>
                          <a:spcPts val="170"/>
                        </a:spcBef>
                      </a:pPr>
                      <a:r>
                        <a:rPr sz="850" spc="3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30"/>
                        </a:lnSpc>
                        <a:spcBef>
                          <a:spcPts val="170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85K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F0FB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925"/>
                        </a:lnSpc>
                        <a:spcBef>
                          <a:spcPts val="175"/>
                        </a:spcBef>
                      </a:pPr>
                      <a:r>
                        <a:rPr sz="8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31115">
                        <a:lnSpc>
                          <a:spcPts val="994"/>
                        </a:lnSpc>
                        <a:spcBef>
                          <a:spcPts val="625"/>
                        </a:spcBef>
                      </a:pPr>
                      <a:r>
                        <a:rPr sz="85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115">
                        <a:lnSpc>
                          <a:spcPts val="994"/>
                        </a:lnSpc>
                        <a:spcBef>
                          <a:spcPts val="625"/>
                        </a:spcBef>
                      </a:pPr>
                      <a:r>
                        <a:rPr sz="850" spc="4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1115">
                        <a:lnSpc>
                          <a:spcPts val="994"/>
                        </a:lnSpc>
                        <a:spcBef>
                          <a:spcPts val="625"/>
                        </a:spcBef>
                      </a:pPr>
                      <a:r>
                        <a:rPr sz="850" spc="2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94"/>
                        </a:lnSpc>
                        <a:spcBef>
                          <a:spcPts val="105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75K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8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990"/>
                        </a:lnSpc>
                        <a:spcBef>
                          <a:spcPts val="110"/>
                        </a:spcBef>
                      </a:pPr>
                      <a:r>
                        <a:rPr sz="8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EFE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80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115">
                        <a:lnSpc>
                          <a:spcPts val="965"/>
                        </a:lnSpc>
                        <a:spcBef>
                          <a:spcPts val="135"/>
                        </a:spcBef>
                      </a:pPr>
                      <a:r>
                        <a:rPr sz="850" spc="35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65"/>
                        </a:lnSpc>
                        <a:spcBef>
                          <a:spcPts val="135"/>
                        </a:spcBef>
                      </a:pPr>
                      <a:r>
                        <a:rPr sz="850" spc="4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965"/>
                        </a:lnSpc>
                        <a:spcBef>
                          <a:spcPts val="135"/>
                        </a:spcBef>
                      </a:pPr>
                      <a:r>
                        <a:rPr sz="850" spc="30" dirty="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965"/>
                        </a:lnSpc>
                        <a:spcBef>
                          <a:spcPts val="135"/>
                        </a:spcBef>
                      </a:pPr>
                      <a:r>
                        <a:rPr sz="850" spc="35" dirty="0">
                          <a:latin typeface="Arial MT"/>
                          <a:cs typeface="Arial MT"/>
                        </a:rPr>
                        <a:t>90K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F0FB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960"/>
                        </a:lnSpc>
                        <a:spcBef>
                          <a:spcPts val="140"/>
                        </a:spcBef>
                      </a:pPr>
                      <a:r>
                        <a:rPr sz="8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2F0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905632" y="4529256"/>
            <a:ext cx="2442210" cy="4445"/>
            <a:chOff x="5905632" y="4529256"/>
            <a:chExt cx="2442210" cy="4445"/>
          </a:xfrm>
        </p:grpSpPr>
        <p:sp>
          <p:nvSpPr>
            <p:cNvPr id="7" name="object 7"/>
            <p:cNvSpPr/>
            <p:nvPr/>
          </p:nvSpPr>
          <p:spPr>
            <a:xfrm>
              <a:off x="5905627" y="4529315"/>
              <a:ext cx="265430" cy="4445"/>
            </a:xfrm>
            <a:custGeom>
              <a:avLst/>
              <a:gdLst/>
              <a:ahLst/>
              <a:cxnLst/>
              <a:rect l="l" t="t" r="r" b="b"/>
              <a:pathLst>
                <a:path w="265429" h="4445">
                  <a:moveTo>
                    <a:pt x="264883" y="0"/>
                  </a:moveTo>
                  <a:lnTo>
                    <a:pt x="4178" y="0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4178" y="4000"/>
                  </a:lnTo>
                  <a:lnTo>
                    <a:pt x="264883" y="4000"/>
                  </a:lnTo>
                  <a:lnTo>
                    <a:pt x="26488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10161" y="4529645"/>
              <a:ext cx="260350" cy="0"/>
            </a:xfrm>
            <a:custGeom>
              <a:avLst/>
              <a:gdLst/>
              <a:ahLst/>
              <a:cxnLst/>
              <a:rect l="l" t="t" r="r" b="b"/>
              <a:pathLst>
                <a:path w="260350">
                  <a:moveTo>
                    <a:pt x="0" y="0"/>
                  </a:moveTo>
                  <a:lnTo>
                    <a:pt x="26001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0511" y="4529315"/>
              <a:ext cx="491490" cy="4445"/>
            </a:xfrm>
            <a:custGeom>
              <a:avLst/>
              <a:gdLst/>
              <a:ahLst/>
              <a:cxnLst/>
              <a:rect l="l" t="t" r="r" b="b"/>
              <a:pathLst>
                <a:path w="491490" h="4445">
                  <a:moveTo>
                    <a:pt x="491324" y="0"/>
                  </a:moveTo>
                  <a:lnTo>
                    <a:pt x="4178" y="0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4178" y="4000"/>
                  </a:lnTo>
                  <a:lnTo>
                    <a:pt x="491324" y="4000"/>
                  </a:lnTo>
                  <a:lnTo>
                    <a:pt x="49132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75048" y="4529645"/>
              <a:ext cx="487045" cy="0"/>
            </a:xfrm>
            <a:custGeom>
              <a:avLst/>
              <a:gdLst/>
              <a:ahLst/>
              <a:cxnLst/>
              <a:rect l="l" t="t" r="r" b="b"/>
              <a:pathLst>
                <a:path w="487045">
                  <a:moveTo>
                    <a:pt x="0" y="0"/>
                  </a:moveTo>
                  <a:lnTo>
                    <a:pt x="486451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1848" y="4529315"/>
              <a:ext cx="561975" cy="4445"/>
            </a:xfrm>
            <a:custGeom>
              <a:avLst/>
              <a:gdLst/>
              <a:ahLst/>
              <a:cxnLst/>
              <a:rect l="l" t="t" r="r" b="b"/>
              <a:pathLst>
                <a:path w="561975" h="4445">
                  <a:moveTo>
                    <a:pt x="561822" y="0"/>
                  </a:moveTo>
                  <a:lnTo>
                    <a:pt x="4178" y="0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4178" y="4000"/>
                  </a:lnTo>
                  <a:lnTo>
                    <a:pt x="561822" y="4000"/>
                  </a:lnTo>
                  <a:lnTo>
                    <a:pt x="561822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6377" y="4529645"/>
              <a:ext cx="557530" cy="0"/>
            </a:xfrm>
            <a:custGeom>
              <a:avLst/>
              <a:gdLst/>
              <a:ahLst/>
              <a:cxnLst/>
              <a:rect l="l" t="t" r="r" b="b"/>
              <a:pathLst>
                <a:path w="557529">
                  <a:moveTo>
                    <a:pt x="0" y="0"/>
                  </a:moveTo>
                  <a:lnTo>
                    <a:pt x="556958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23684" y="4529315"/>
              <a:ext cx="537845" cy="4445"/>
            </a:xfrm>
            <a:custGeom>
              <a:avLst/>
              <a:gdLst/>
              <a:ahLst/>
              <a:cxnLst/>
              <a:rect l="l" t="t" r="r" b="b"/>
              <a:pathLst>
                <a:path w="537845" h="4445">
                  <a:moveTo>
                    <a:pt x="537298" y="0"/>
                  </a:moveTo>
                  <a:lnTo>
                    <a:pt x="4178" y="0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4178" y="4000"/>
                  </a:lnTo>
                  <a:lnTo>
                    <a:pt x="537298" y="4000"/>
                  </a:lnTo>
                  <a:lnTo>
                    <a:pt x="5372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28213" y="4529645"/>
              <a:ext cx="532765" cy="0"/>
            </a:xfrm>
            <a:custGeom>
              <a:avLst/>
              <a:gdLst/>
              <a:ahLst/>
              <a:cxnLst/>
              <a:rect l="l" t="t" r="r" b="b"/>
              <a:pathLst>
                <a:path w="532765">
                  <a:moveTo>
                    <a:pt x="0" y="0"/>
                  </a:moveTo>
                  <a:lnTo>
                    <a:pt x="532399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60957" y="4529315"/>
              <a:ext cx="586740" cy="4445"/>
            </a:xfrm>
            <a:custGeom>
              <a:avLst/>
              <a:gdLst/>
              <a:ahLst/>
              <a:cxnLst/>
              <a:rect l="l" t="t" r="r" b="b"/>
              <a:pathLst>
                <a:path w="586740" h="4445">
                  <a:moveTo>
                    <a:pt x="586511" y="0"/>
                  </a:moveTo>
                  <a:lnTo>
                    <a:pt x="4178" y="0"/>
                  </a:lnTo>
                  <a:lnTo>
                    <a:pt x="0" y="0"/>
                  </a:lnTo>
                  <a:lnTo>
                    <a:pt x="0" y="4000"/>
                  </a:lnTo>
                  <a:lnTo>
                    <a:pt x="4178" y="4000"/>
                  </a:lnTo>
                  <a:lnTo>
                    <a:pt x="586511" y="4000"/>
                  </a:lnTo>
                  <a:lnTo>
                    <a:pt x="58651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65490" y="4529645"/>
              <a:ext cx="582295" cy="0"/>
            </a:xfrm>
            <a:custGeom>
              <a:avLst/>
              <a:gdLst/>
              <a:ahLst/>
              <a:cxnLst/>
              <a:rect l="l" t="t" r="r" b="b"/>
              <a:pathLst>
                <a:path w="582295">
                  <a:moveTo>
                    <a:pt x="0" y="0"/>
                  </a:moveTo>
                  <a:lnTo>
                    <a:pt x="58198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84571" y="4519947"/>
            <a:ext cx="31115" cy="32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0990" y="4602479"/>
            <a:ext cx="1032510" cy="65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nnua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</a:t>
            </a:r>
            <a:r>
              <a:rPr sz="1100" spc="-25" dirty="0">
                <a:latin typeface="Arial MT"/>
                <a:cs typeface="Arial MT"/>
              </a:rPr>
              <a:t>nco</a:t>
            </a:r>
            <a:r>
              <a:rPr sz="1100" spc="-45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R="24130" algn="ctr">
              <a:lnSpc>
                <a:spcPct val="100000"/>
              </a:lnSpc>
              <a:spcBef>
                <a:spcPts val="844"/>
              </a:spcBef>
              <a:tabLst>
                <a:tab pos="448945" algn="l"/>
              </a:tabLst>
            </a:pPr>
            <a:r>
              <a:rPr sz="1200" dirty="0">
                <a:latin typeface="Arial MT"/>
                <a:cs typeface="Arial MT"/>
              </a:rPr>
              <a:t>≤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	</a:t>
            </a:r>
            <a:r>
              <a:rPr sz="1200" dirty="0">
                <a:latin typeface="Arial MT"/>
                <a:cs typeface="Arial MT"/>
              </a:rPr>
              <a:t>&gt;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9013" y="5239003"/>
            <a:ext cx="96266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indent="-26034">
              <a:lnSpc>
                <a:spcPct val="1517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Defaulted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Yes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Defaulted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7266" y="5311378"/>
            <a:ext cx="452755" cy="2787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dirty="0"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9703" y="5311378"/>
            <a:ext cx="451484" cy="2787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7266" y="5589984"/>
            <a:ext cx="452755" cy="2787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49703" y="5589984"/>
            <a:ext cx="451484" cy="27876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23050" y="5330031"/>
            <a:ext cx="1041400" cy="515620"/>
            <a:chOff x="6623050" y="5330031"/>
            <a:chExt cx="1041400" cy="515620"/>
          </a:xfrm>
        </p:grpSpPr>
        <p:sp>
          <p:nvSpPr>
            <p:cNvPr id="25" name="object 25"/>
            <p:cNvSpPr/>
            <p:nvPr/>
          </p:nvSpPr>
          <p:spPr>
            <a:xfrm>
              <a:off x="6629400" y="5611415"/>
              <a:ext cx="571500" cy="227965"/>
            </a:xfrm>
            <a:custGeom>
              <a:avLst/>
              <a:gdLst/>
              <a:ahLst/>
              <a:cxnLst/>
              <a:rect l="l" t="t" r="r" b="b"/>
              <a:pathLst>
                <a:path w="571500" h="227964">
                  <a:moveTo>
                    <a:pt x="285750" y="0"/>
                  </a:moveTo>
                  <a:lnTo>
                    <a:pt x="220230" y="3003"/>
                  </a:lnTo>
                  <a:lnTo>
                    <a:pt x="160084" y="11557"/>
                  </a:lnTo>
                  <a:lnTo>
                    <a:pt x="107027" y="24979"/>
                  </a:lnTo>
                  <a:lnTo>
                    <a:pt x="62776" y="42588"/>
                  </a:lnTo>
                  <a:lnTo>
                    <a:pt x="29043" y="63700"/>
                  </a:lnTo>
                  <a:lnTo>
                    <a:pt x="0" y="113704"/>
                  </a:lnTo>
                  <a:lnTo>
                    <a:pt x="7546" y="139775"/>
                  </a:lnTo>
                  <a:lnTo>
                    <a:pt x="62776" y="184820"/>
                  </a:lnTo>
                  <a:lnTo>
                    <a:pt x="107027" y="202429"/>
                  </a:lnTo>
                  <a:lnTo>
                    <a:pt x="160084" y="215851"/>
                  </a:lnTo>
                  <a:lnTo>
                    <a:pt x="220230" y="224405"/>
                  </a:lnTo>
                  <a:lnTo>
                    <a:pt x="285750" y="227408"/>
                  </a:lnTo>
                  <a:lnTo>
                    <a:pt x="351269" y="224405"/>
                  </a:lnTo>
                  <a:lnTo>
                    <a:pt x="411415" y="215851"/>
                  </a:lnTo>
                  <a:lnTo>
                    <a:pt x="464472" y="202429"/>
                  </a:lnTo>
                  <a:lnTo>
                    <a:pt x="508723" y="184820"/>
                  </a:lnTo>
                  <a:lnTo>
                    <a:pt x="542456" y="163708"/>
                  </a:lnTo>
                  <a:lnTo>
                    <a:pt x="571500" y="113704"/>
                  </a:lnTo>
                  <a:lnTo>
                    <a:pt x="563953" y="87633"/>
                  </a:lnTo>
                  <a:lnTo>
                    <a:pt x="508723" y="42588"/>
                  </a:lnTo>
                  <a:lnTo>
                    <a:pt x="464472" y="24979"/>
                  </a:lnTo>
                  <a:lnTo>
                    <a:pt x="411415" y="11557"/>
                  </a:lnTo>
                  <a:lnTo>
                    <a:pt x="351269" y="3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00">
                <a:alpha val="411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9400" y="5611415"/>
              <a:ext cx="571500" cy="227965"/>
            </a:xfrm>
            <a:custGeom>
              <a:avLst/>
              <a:gdLst/>
              <a:ahLst/>
              <a:cxnLst/>
              <a:rect l="l" t="t" r="r" b="b"/>
              <a:pathLst>
                <a:path w="571500" h="227964">
                  <a:moveTo>
                    <a:pt x="0" y="113704"/>
                  </a:moveTo>
                  <a:lnTo>
                    <a:pt x="29043" y="63700"/>
                  </a:lnTo>
                  <a:lnTo>
                    <a:pt x="62776" y="42588"/>
                  </a:lnTo>
                  <a:lnTo>
                    <a:pt x="107027" y="24979"/>
                  </a:lnTo>
                  <a:lnTo>
                    <a:pt x="160084" y="11557"/>
                  </a:lnTo>
                  <a:lnTo>
                    <a:pt x="220230" y="3003"/>
                  </a:lnTo>
                  <a:lnTo>
                    <a:pt x="285750" y="0"/>
                  </a:lnTo>
                  <a:lnTo>
                    <a:pt x="351269" y="3003"/>
                  </a:lnTo>
                  <a:lnTo>
                    <a:pt x="411415" y="11557"/>
                  </a:lnTo>
                  <a:lnTo>
                    <a:pt x="464472" y="24979"/>
                  </a:lnTo>
                  <a:lnTo>
                    <a:pt x="508723" y="42588"/>
                  </a:lnTo>
                  <a:lnTo>
                    <a:pt x="542456" y="63700"/>
                  </a:lnTo>
                  <a:lnTo>
                    <a:pt x="571500" y="113704"/>
                  </a:lnTo>
                  <a:lnTo>
                    <a:pt x="563953" y="139775"/>
                  </a:lnTo>
                  <a:lnTo>
                    <a:pt x="508723" y="184820"/>
                  </a:lnTo>
                  <a:lnTo>
                    <a:pt x="464472" y="202429"/>
                  </a:lnTo>
                  <a:lnTo>
                    <a:pt x="411415" y="215851"/>
                  </a:lnTo>
                  <a:lnTo>
                    <a:pt x="351269" y="224405"/>
                  </a:lnTo>
                  <a:lnTo>
                    <a:pt x="285750" y="227409"/>
                  </a:lnTo>
                  <a:lnTo>
                    <a:pt x="220230" y="224405"/>
                  </a:lnTo>
                  <a:lnTo>
                    <a:pt x="160084" y="215851"/>
                  </a:lnTo>
                  <a:lnTo>
                    <a:pt x="107027" y="202429"/>
                  </a:lnTo>
                  <a:lnTo>
                    <a:pt x="62776" y="184820"/>
                  </a:lnTo>
                  <a:lnTo>
                    <a:pt x="29043" y="163708"/>
                  </a:lnTo>
                  <a:lnTo>
                    <a:pt x="0" y="1137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86600" y="5336381"/>
              <a:ext cx="571500" cy="227965"/>
            </a:xfrm>
            <a:custGeom>
              <a:avLst/>
              <a:gdLst/>
              <a:ahLst/>
              <a:cxnLst/>
              <a:rect l="l" t="t" r="r" b="b"/>
              <a:pathLst>
                <a:path w="571500" h="227964">
                  <a:moveTo>
                    <a:pt x="285750" y="0"/>
                  </a:moveTo>
                  <a:lnTo>
                    <a:pt x="220230" y="3003"/>
                  </a:lnTo>
                  <a:lnTo>
                    <a:pt x="160084" y="11557"/>
                  </a:lnTo>
                  <a:lnTo>
                    <a:pt x="107027" y="24979"/>
                  </a:lnTo>
                  <a:lnTo>
                    <a:pt x="62776" y="42588"/>
                  </a:lnTo>
                  <a:lnTo>
                    <a:pt x="29043" y="63700"/>
                  </a:lnTo>
                  <a:lnTo>
                    <a:pt x="0" y="113705"/>
                  </a:lnTo>
                  <a:lnTo>
                    <a:pt x="7546" y="139777"/>
                  </a:lnTo>
                  <a:lnTo>
                    <a:pt x="62776" y="184822"/>
                  </a:lnTo>
                  <a:lnTo>
                    <a:pt x="107027" y="202430"/>
                  </a:lnTo>
                  <a:lnTo>
                    <a:pt x="160084" y="215853"/>
                  </a:lnTo>
                  <a:lnTo>
                    <a:pt x="220230" y="224407"/>
                  </a:lnTo>
                  <a:lnTo>
                    <a:pt x="285750" y="227410"/>
                  </a:lnTo>
                  <a:lnTo>
                    <a:pt x="351269" y="224407"/>
                  </a:lnTo>
                  <a:lnTo>
                    <a:pt x="411415" y="215853"/>
                  </a:lnTo>
                  <a:lnTo>
                    <a:pt x="464472" y="202430"/>
                  </a:lnTo>
                  <a:lnTo>
                    <a:pt x="508723" y="184822"/>
                  </a:lnTo>
                  <a:lnTo>
                    <a:pt x="542456" y="163710"/>
                  </a:lnTo>
                  <a:lnTo>
                    <a:pt x="571500" y="113705"/>
                  </a:lnTo>
                  <a:lnTo>
                    <a:pt x="563953" y="87634"/>
                  </a:lnTo>
                  <a:lnTo>
                    <a:pt x="508723" y="42588"/>
                  </a:lnTo>
                  <a:lnTo>
                    <a:pt x="464472" y="24979"/>
                  </a:lnTo>
                  <a:lnTo>
                    <a:pt x="411415" y="11557"/>
                  </a:lnTo>
                  <a:lnTo>
                    <a:pt x="351269" y="300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9EE0F8">
                <a:alpha val="411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86600" y="5336381"/>
              <a:ext cx="571500" cy="227965"/>
            </a:xfrm>
            <a:custGeom>
              <a:avLst/>
              <a:gdLst/>
              <a:ahLst/>
              <a:cxnLst/>
              <a:rect l="l" t="t" r="r" b="b"/>
              <a:pathLst>
                <a:path w="571500" h="227964">
                  <a:moveTo>
                    <a:pt x="0" y="113705"/>
                  </a:moveTo>
                  <a:lnTo>
                    <a:pt x="29043" y="63700"/>
                  </a:lnTo>
                  <a:lnTo>
                    <a:pt x="62776" y="42588"/>
                  </a:lnTo>
                  <a:lnTo>
                    <a:pt x="107027" y="24979"/>
                  </a:lnTo>
                  <a:lnTo>
                    <a:pt x="160084" y="11557"/>
                  </a:lnTo>
                  <a:lnTo>
                    <a:pt x="220230" y="3003"/>
                  </a:lnTo>
                  <a:lnTo>
                    <a:pt x="285750" y="0"/>
                  </a:lnTo>
                  <a:lnTo>
                    <a:pt x="351269" y="3003"/>
                  </a:lnTo>
                  <a:lnTo>
                    <a:pt x="411415" y="11557"/>
                  </a:lnTo>
                  <a:lnTo>
                    <a:pt x="464472" y="24979"/>
                  </a:lnTo>
                  <a:lnTo>
                    <a:pt x="508723" y="42588"/>
                  </a:lnTo>
                  <a:lnTo>
                    <a:pt x="542456" y="63700"/>
                  </a:lnTo>
                  <a:lnTo>
                    <a:pt x="571500" y="113705"/>
                  </a:lnTo>
                  <a:lnTo>
                    <a:pt x="563953" y="139776"/>
                  </a:lnTo>
                  <a:lnTo>
                    <a:pt x="508723" y="184821"/>
                  </a:lnTo>
                  <a:lnTo>
                    <a:pt x="464472" y="202430"/>
                  </a:lnTo>
                  <a:lnTo>
                    <a:pt x="411415" y="215852"/>
                  </a:lnTo>
                  <a:lnTo>
                    <a:pt x="351269" y="224406"/>
                  </a:lnTo>
                  <a:lnTo>
                    <a:pt x="285750" y="227410"/>
                  </a:lnTo>
                  <a:lnTo>
                    <a:pt x="220230" y="224406"/>
                  </a:lnTo>
                  <a:lnTo>
                    <a:pt x="160084" y="215852"/>
                  </a:lnTo>
                  <a:lnTo>
                    <a:pt x="107027" y="202430"/>
                  </a:lnTo>
                  <a:lnTo>
                    <a:pt x="62776" y="184821"/>
                  </a:lnTo>
                  <a:lnTo>
                    <a:pt x="29043" y="163709"/>
                  </a:lnTo>
                  <a:lnTo>
                    <a:pt x="0" y="1137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4805612"/>
            <a:ext cx="457200" cy="230732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spc="60" dirty="0"/>
              <a:t>T</a:t>
            </a:r>
            <a:r>
              <a:rPr sz="3200" spc="310" dirty="0"/>
              <a:t>O</a:t>
            </a:r>
            <a:r>
              <a:rPr sz="3200" spc="280" dirty="0"/>
              <a:t>D</a:t>
            </a:r>
            <a:r>
              <a:rPr sz="3200" spc="-95" dirty="0"/>
              <a:t>A</a:t>
            </a:r>
            <a:r>
              <a:rPr sz="3200" spc="120" dirty="0"/>
              <a:t>Y</a:t>
            </a:r>
            <a:r>
              <a:rPr sz="3200" spc="-465" dirty="0"/>
              <a:t>’</a:t>
            </a:r>
            <a:r>
              <a:rPr sz="3200" spc="-75" dirty="0"/>
              <a:t>S</a:t>
            </a:r>
            <a:r>
              <a:rPr sz="3200" spc="-459" dirty="0"/>
              <a:t> </a:t>
            </a:r>
            <a:r>
              <a:rPr sz="3200" spc="60" dirty="0"/>
              <a:t>T</a:t>
            </a:r>
            <a:r>
              <a:rPr sz="3200" spc="310" dirty="0"/>
              <a:t>O</a:t>
            </a:r>
            <a:r>
              <a:rPr sz="3200" spc="-140" dirty="0"/>
              <a:t>P</a:t>
            </a:r>
            <a:r>
              <a:rPr sz="3200" spc="-85" dirty="0"/>
              <a:t>I</a:t>
            </a:r>
            <a:r>
              <a:rPr sz="3200" spc="370" dirty="0"/>
              <a:t>C</a:t>
            </a:r>
            <a:r>
              <a:rPr sz="3200" spc="-75" dirty="0"/>
              <a:t>S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764789"/>
            <a:ext cx="3561079" cy="162813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Decision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classifier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(continued)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11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s</a:t>
            </a:r>
            <a:r>
              <a:rPr sz="1600" spc="-14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97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pu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79972" y="3472375"/>
          <a:ext cx="5351134" cy="1866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76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92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1073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8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dirty="0">
                          <a:solidFill>
                            <a:srgbClr val="000080"/>
                          </a:solidFill>
                          <a:latin typeface="Arial MT"/>
                          <a:cs typeface="Arial MT"/>
                        </a:rPr>
                        <a:t>&gt;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58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7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Gini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i="1" u="sng" spc="2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0.300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116205" marR="2204085">
              <a:lnSpc>
                <a:spcPct val="100000"/>
              </a:lnSpc>
            </a:pPr>
            <a:r>
              <a:rPr spc="275" dirty="0"/>
              <a:t>C</a:t>
            </a:r>
            <a:r>
              <a:rPr spc="370" dirty="0"/>
              <a:t>O</a:t>
            </a:r>
            <a:r>
              <a:rPr spc="350" dirty="0"/>
              <a:t>N</a:t>
            </a:r>
            <a:r>
              <a:rPr spc="55" dirty="0"/>
              <a:t>T</a:t>
            </a:r>
            <a:r>
              <a:rPr spc="85" dirty="0"/>
              <a:t>I</a:t>
            </a:r>
            <a:r>
              <a:rPr spc="190" dirty="0"/>
              <a:t>N</a:t>
            </a:r>
            <a:r>
              <a:rPr spc="150" dirty="0"/>
              <a:t>U</a:t>
            </a:r>
            <a:r>
              <a:rPr spc="370" dirty="0"/>
              <a:t>O</a:t>
            </a:r>
            <a:r>
              <a:rPr spc="150" dirty="0"/>
              <a:t>U</a:t>
            </a:r>
            <a:r>
              <a:rPr spc="-60" dirty="0"/>
              <a:t>S</a:t>
            </a:r>
            <a:r>
              <a:rPr spc="-300" dirty="0"/>
              <a:t> </a:t>
            </a:r>
            <a:r>
              <a:rPr spc="-65" dirty="0"/>
              <a:t>A</a:t>
            </a:r>
            <a:r>
              <a:rPr spc="55" dirty="0"/>
              <a:t>TT</a:t>
            </a:r>
            <a:r>
              <a:rPr spc="50" dirty="0"/>
              <a:t>R</a:t>
            </a:r>
            <a:r>
              <a:rPr spc="-30" dirty="0"/>
              <a:t>I</a:t>
            </a:r>
            <a:r>
              <a:rPr spc="-50" dirty="0"/>
              <a:t>B</a:t>
            </a:r>
            <a:r>
              <a:rPr spc="150" dirty="0"/>
              <a:t>U</a:t>
            </a:r>
            <a:r>
              <a:rPr spc="55" dirty="0"/>
              <a:t>T</a:t>
            </a:r>
            <a:r>
              <a:rPr spc="-80" dirty="0"/>
              <a:t>E</a:t>
            </a:r>
            <a:r>
              <a:rPr spc="-65" dirty="0"/>
              <a:t>S</a:t>
            </a:r>
            <a:r>
              <a:rPr spc="-370" dirty="0"/>
              <a:t>:</a:t>
            </a:r>
            <a:r>
              <a:rPr spc="-305" dirty="0"/>
              <a:t> </a:t>
            </a:r>
            <a:r>
              <a:rPr spc="275" dirty="0"/>
              <a:t>C</a:t>
            </a:r>
            <a:r>
              <a:rPr spc="370" dirty="0"/>
              <a:t>O</a:t>
            </a:r>
            <a:r>
              <a:rPr spc="170" dirty="0"/>
              <a:t>M</a:t>
            </a:r>
            <a:r>
              <a:rPr spc="10" dirty="0"/>
              <a:t>P</a:t>
            </a:r>
            <a:r>
              <a:rPr spc="20" dirty="0"/>
              <a:t>U</a:t>
            </a:r>
            <a:r>
              <a:rPr spc="55" dirty="0"/>
              <a:t>T</a:t>
            </a:r>
            <a:r>
              <a:rPr spc="85" dirty="0"/>
              <a:t>I</a:t>
            </a:r>
            <a:r>
              <a:rPr spc="190" dirty="0"/>
              <a:t>N</a:t>
            </a:r>
            <a:r>
              <a:rPr spc="100" dirty="0"/>
              <a:t>G  </a:t>
            </a:r>
            <a:r>
              <a:rPr spc="85" dirty="0"/>
              <a:t>GINI</a:t>
            </a:r>
            <a:r>
              <a:rPr spc="-60" dirty="0"/>
              <a:t> </a:t>
            </a:r>
            <a:r>
              <a:rPr spc="-25" dirty="0"/>
              <a:t>INDEX...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274" y="3929857"/>
            <a:ext cx="228625" cy="761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8889" y="3782059"/>
            <a:ext cx="979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Sorted </a:t>
            </a:r>
            <a:r>
              <a:rPr sz="1200" spc="-25" dirty="0">
                <a:latin typeface="Arial MT"/>
                <a:cs typeface="Arial MT"/>
              </a:rPr>
              <a:t>Values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Split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Positions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300" y="4157663"/>
            <a:ext cx="228600" cy="7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pc="-100" dirty="0"/>
              <a:t>For</a:t>
            </a:r>
            <a:r>
              <a:rPr spc="-110" dirty="0"/>
              <a:t> </a:t>
            </a:r>
            <a:r>
              <a:rPr spc="-130" dirty="0"/>
              <a:t>efficient</a:t>
            </a:r>
            <a:r>
              <a:rPr spc="-105" dirty="0"/>
              <a:t> </a:t>
            </a:r>
            <a:r>
              <a:rPr spc="-165" dirty="0"/>
              <a:t>computation:</a:t>
            </a:r>
            <a:r>
              <a:rPr spc="-240" dirty="0"/>
              <a:t> </a:t>
            </a:r>
            <a:r>
              <a:rPr spc="-95" dirty="0"/>
              <a:t>for</a:t>
            </a:r>
            <a:r>
              <a:rPr spc="-110" dirty="0"/>
              <a:t> </a:t>
            </a:r>
            <a:r>
              <a:rPr spc="-180" dirty="0"/>
              <a:t>each</a:t>
            </a:r>
            <a:r>
              <a:rPr spc="-100" dirty="0"/>
              <a:t> </a:t>
            </a:r>
            <a:r>
              <a:rPr spc="-135" dirty="0"/>
              <a:t>attribute,</a:t>
            </a:r>
          </a:p>
          <a:p>
            <a:pPr marL="612775" lvl="1" indent="-257810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400" spc="-32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400" spc="-5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bu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ue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612775" lvl="1" indent="-257810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Find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candidate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split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positions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by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finding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mid/mean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adjacent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612775" lvl="1" indent="-257810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Linearly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scan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these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values,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time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updating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count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matrix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and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computing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gini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index</a:t>
            </a:r>
            <a:endParaRPr sz="1400">
              <a:latin typeface="Verdana"/>
              <a:cs typeface="Verdana"/>
            </a:endParaRPr>
          </a:p>
          <a:p>
            <a:pPr marL="612775" lvl="1" indent="-257810">
              <a:lnSpc>
                <a:spcPct val="100000"/>
              </a:lnSpc>
              <a:spcBef>
                <a:spcPts val="505"/>
              </a:spcBef>
              <a:buClr>
                <a:srgbClr val="5ECCF3"/>
              </a:buClr>
              <a:buSzPct val="9285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Choose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split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position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that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has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least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gini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index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79972" y="3472375"/>
          <a:ext cx="5351134" cy="1866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76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92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1073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8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dirty="0">
                          <a:solidFill>
                            <a:srgbClr val="000080"/>
                          </a:solidFill>
                          <a:latin typeface="Arial MT"/>
                          <a:cs typeface="Arial MT"/>
                        </a:rPr>
                        <a:t>&gt;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58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7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Gini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i="1" u="sng" spc="2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0.300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326390" rIns="0" bIns="0" rtlCol="0">
            <a:spAutoFit/>
          </a:bodyPr>
          <a:lstStyle/>
          <a:p>
            <a:pPr marL="78740" marR="2241550">
              <a:lnSpc>
                <a:spcPct val="100000"/>
              </a:lnSpc>
              <a:spcBef>
                <a:spcPts val="2570"/>
              </a:spcBef>
            </a:pPr>
            <a:r>
              <a:rPr spc="275" dirty="0"/>
              <a:t>C</a:t>
            </a:r>
            <a:r>
              <a:rPr spc="370" dirty="0"/>
              <a:t>O</a:t>
            </a:r>
            <a:r>
              <a:rPr spc="350" dirty="0"/>
              <a:t>N</a:t>
            </a:r>
            <a:r>
              <a:rPr spc="55" dirty="0"/>
              <a:t>T</a:t>
            </a:r>
            <a:r>
              <a:rPr spc="85" dirty="0"/>
              <a:t>I</a:t>
            </a:r>
            <a:r>
              <a:rPr spc="190" dirty="0"/>
              <a:t>N</a:t>
            </a:r>
            <a:r>
              <a:rPr spc="150" dirty="0"/>
              <a:t>U</a:t>
            </a:r>
            <a:r>
              <a:rPr spc="370" dirty="0"/>
              <a:t>O</a:t>
            </a:r>
            <a:r>
              <a:rPr spc="150" dirty="0"/>
              <a:t>U</a:t>
            </a:r>
            <a:r>
              <a:rPr spc="-60" dirty="0"/>
              <a:t>S</a:t>
            </a:r>
            <a:r>
              <a:rPr spc="-300" dirty="0"/>
              <a:t> </a:t>
            </a:r>
            <a:r>
              <a:rPr spc="-65" dirty="0"/>
              <a:t>A</a:t>
            </a:r>
            <a:r>
              <a:rPr spc="55" dirty="0"/>
              <a:t>TT</a:t>
            </a:r>
            <a:r>
              <a:rPr spc="50" dirty="0"/>
              <a:t>R</a:t>
            </a:r>
            <a:r>
              <a:rPr spc="-30" dirty="0"/>
              <a:t>I</a:t>
            </a:r>
            <a:r>
              <a:rPr spc="-50" dirty="0"/>
              <a:t>B</a:t>
            </a:r>
            <a:r>
              <a:rPr spc="150" dirty="0"/>
              <a:t>U</a:t>
            </a:r>
            <a:r>
              <a:rPr spc="55" dirty="0"/>
              <a:t>T</a:t>
            </a:r>
            <a:r>
              <a:rPr spc="-80" dirty="0"/>
              <a:t>E</a:t>
            </a:r>
            <a:r>
              <a:rPr spc="-65" dirty="0"/>
              <a:t>S</a:t>
            </a:r>
            <a:r>
              <a:rPr spc="-370" dirty="0"/>
              <a:t>:</a:t>
            </a:r>
            <a:r>
              <a:rPr spc="-305" dirty="0"/>
              <a:t> </a:t>
            </a:r>
            <a:r>
              <a:rPr spc="275" dirty="0"/>
              <a:t>C</a:t>
            </a:r>
            <a:r>
              <a:rPr spc="370" dirty="0"/>
              <a:t>O</a:t>
            </a:r>
            <a:r>
              <a:rPr spc="170" dirty="0"/>
              <a:t>M</a:t>
            </a:r>
            <a:r>
              <a:rPr spc="10" dirty="0"/>
              <a:t>P</a:t>
            </a:r>
            <a:r>
              <a:rPr spc="20" dirty="0"/>
              <a:t>U</a:t>
            </a:r>
            <a:r>
              <a:rPr spc="55" dirty="0"/>
              <a:t>T</a:t>
            </a:r>
            <a:r>
              <a:rPr spc="85" dirty="0"/>
              <a:t>I</a:t>
            </a:r>
            <a:r>
              <a:rPr spc="190" dirty="0"/>
              <a:t>N</a:t>
            </a:r>
            <a:r>
              <a:rPr spc="100" dirty="0"/>
              <a:t>G  </a:t>
            </a:r>
            <a:r>
              <a:rPr spc="85" dirty="0"/>
              <a:t>GINI</a:t>
            </a:r>
            <a:r>
              <a:rPr spc="-60" dirty="0"/>
              <a:t> </a:t>
            </a:r>
            <a:r>
              <a:rPr spc="-25" dirty="0"/>
              <a:t>INDEX...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274" y="3929857"/>
            <a:ext cx="228625" cy="761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8889" y="3782059"/>
            <a:ext cx="979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Sorted </a:t>
            </a:r>
            <a:r>
              <a:rPr sz="1200" spc="-25" dirty="0">
                <a:latin typeface="Arial MT"/>
                <a:cs typeface="Arial MT"/>
              </a:rPr>
              <a:t>Values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Split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Positions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300" y="4157663"/>
            <a:ext cx="228600" cy="76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1773" y="1919223"/>
            <a:ext cx="6552565" cy="12998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55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300" spc="-204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-30" dirty="0">
                <a:solidFill>
                  <a:srgbClr val="212745"/>
                </a:solidFill>
                <a:latin typeface="Arial MT"/>
                <a:cs typeface="Arial MT"/>
              </a:rPr>
              <a:t>ffi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9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300" spc="-25" dirty="0">
                <a:solidFill>
                  <a:srgbClr val="212745"/>
                </a:solidFill>
                <a:latin typeface="Arial MT"/>
                <a:cs typeface="Arial MT"/>
              </a:rPr>
              <a:t>put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n:</a:t>
            </a:r>
            <a:r>
              <a:rPr sz="1300" spc="-1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300" spc="8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7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300" spc="70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300" spc="7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300" spc="-25" dirty="0">
                <a:solidFill>
                  <a:srgbClr val="212745"/>
                </a:solidFill>
                <a:latin typeface="Arial MT"/>
                <a:cs typeface="Arial MT"/>
              </a:rPr>
              <a:t>but</a:t>
            </a:r>
            <a:r>
              <a:rPr sz="1300" spc="-80" dirty="0">
                <a:solidFill>
                  <a:srgbClr val="212745"/>
                </a:solidFill>
                <a:latin typeface="Arial MT"/>
                <a:cs typeface="Arial MT"/>
              </a:rPr>
              <a:t>e,</a:t>
            </a:r>
            <a:endParaRPr sz="1300">
              <a:latin typeface="Arial MT"/>
              <a:cs typeface="Arial MT"/>
            </a:endParaRPr>
          </a:p>
          <a:p>
            <a:pPr marL="612775" lvl="1" indent="-257810">
              <a:lnSpc>
                <a:spcPct val="100000"/>
              </a:lnSpc>
              <a:spcBef>
                <a:spcPts val="45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300" spc="-30" dirty="0">
                <a:solidFill>
                  <a:srgbClr val="212745"/>
                </a:solidFill>
                <a:latin typeface="Arial MT"/>
                <a:cs typeface="Arial MT"/>
              </a:rPr>
              <a:t>Sort</a:t>
            </a:r>
            <a:r>
              <a:rPr sz="13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3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3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45" dirty="0">
                <a:solidFill>
                  <a:srgbClr val="212745"/>
                </a:solidFill>
                <a:latin typeface="Arial MT"/>
                <a:cs typeface="Arial MT"/>
              </a:rPr>
              <a:t>on</a:t>
            </a:r>
            <a:r>
              <a:rPr sz="13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endParaRPr sz="1300">
              <a:latin typeface="Arial MT"/>
              <a:cs typeface="Arial MT"/>
            </a:endParaRPr>
          </a:p>
          <a:p>
            <a:pPr marL="612775" lvl="1" indent="-257810">
              <a:lnSpc>
                <a:spcPct val="100000"/>
              </a:lnSpc>
              <a:spcBef>
                <a:spcPts val="434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300" spc="-85" dirty="0">
                <a:solidFill>
                  <a:srgbClr val="212745"/>
                </a:solidFill>
                <a:latin typeface="Arial MT"/>
                <a:cs typeface="Arial MT"/>
              </a:rPr>
              <a:t>Find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candidate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split</a:t>
            </a:r>
            <a:r>
              <a:rPr sz="13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positions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85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r>
              <a:rPr sz="13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finding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mid/mean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adjacent</a:t>
            </a:r>
            <a:r>
              <a:rPr sz="1300" spc="1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00" dirty="0">
                <a:solidFill>
                  <a:srgbClr val="212745"/>
                </a:solidFill>
                <a:latin typeface="Arial MT"/>
                <a:cs typeface="Arial MT"/>
              </a:rPr>
              <a:t>values</a:t>
            </a:r>
            <a:endParaRPr sz="1300">
              <a:latin typeface="Arial MT"/>
              <a:cs typeface="Arial MT"/>
            </a:endParaRPr>
          </a:p>
          <a:p>
            <a:pPr marL="612775" lvl="1" indent="-257810">
              <a:lnSpc>
                <a:spcPct val="100000"/>
              </a:lnSpc>
              <a:spcBef>
                <a:spcPts val="430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300" spc="-60" dirty="0">
                <a:solidFill>
                  <a:srgbClr val="212745"/>
                </a:solidFill>
                <a:latin typeface="Arial MT"/>
                <a:cs typeface="Arial MT"/>
              </a:rPr>
              <a:t>Linearly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20" dirty="0">
                <a:solidFill>
                  <a:srgbClr val="212745"/>
                </a:solidFill>
                <a:latin typeface="Arial MT"/>
                <a:cs typeface="Arial MT"/>
              </a:rPr>
              <a:t>scan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these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95" dirty="0">
                <a:solidFill>
                  <a:srgbClr val="212745"/>
                </a:solidFill>
                <a:latin typeface="Arial MT"/>
                <a:cs typeface="Arial MT"/>
              </a:rPr>
              <a:t>values,</a:t>
            </a:r>
            <a:r>
              <a:rPr sz="1300" spc="-1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10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212745"/>
                </a:solidFill>
                <a:latin typeface="Arial MT"/>
                <a:cs typeface="Arial MT"/>
              </a:rPr>
              <a:t>time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70" dirty="0">
                <a:solidFill>
                  <a:srgbClr val="212745"/>
                </a:solidFill>
                <a:latin typeface="Arial MT"/>
                <a:cs typeface="Arial MT"/>
              </a:rPr>
              <a:t>updating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count</a:t>
            </a:r>
            <a:r>
              <a:rPr sz="13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212745"/>
                </a:solidFill>
                <a:latin typeface="Arial MT"/>
                <a:cs typeface="Arial MT"/>
              </a:rPr>
              <a:t>matrix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0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5" dirty="0">
                <a:solidFill>
                  <a:srgbClr val="212745"/>
                </a:solidFill>
                <a:latin typeface="Arial MT"/>
                <a:cs typeface="Arial MT"/>
              </a:rPr>
              <a:t>computing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gini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index</a:t>
            </a:r>
            <a:endParaRPr sz="1300">
              <a:latin typeface="Arial MT"/>
              <a:cs typeface="Arial MT"/>
            </a:endParaRPr>
          </a:p>
          <a:p>
            <a:pPr marL="612775" lvl="1" indent="-257810">
              <a:lnSpc>
                <a:spcPct val="100000"/>
              </a:lnSpc>
              <a:spcBef>
                <a:spcPts val="455"/>
              </a:spcBef>
              <a:buClr>
                <a:srgbClr val="5ECCF3"/>
              </a:buClr>
              <a:buSzPct val="92307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300" spc="-65" dirty="0">
                <a:solidFill>
                  <a:srgbClr val="212745"/>
                </a:solidFill>
                <a:latin typeface="Arial MT"/>
                <a:cs typeface="Arial MT"/>
              </a:rPr>
              <a:t>Choose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split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position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135" dirty="0">
                <a:solidFill>
                  <a:srgbClr val="212745"/>
                </a:solidFill>
                <a:latin typeface="Arial MT"/>
                <a:cs typeface="Arial MT"/>
              </a:rPr>
              <a:t>has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75" dirty="0">
                <a:solidFill>
                  <a:srgbClr val="212745"/>
                </a:solidFill>
                <a:latin typeface="Arial MT"/>
                <a:cs typeface="Arial MT"/>
              </a:rPr>
              <a:t>least</a:t>
            </a:r>
            <a:r>
              <a:rPr sz="13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212745"/>
                </a:solidFill>
                <a:latin typeface="Arial MT"/>
                <a:cs typeface="Arial MT"/>
              </a:rPr>
              <a:t>Gini</a:t>
            </a:r>
            <a:r>
              <a:rPr sz="13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212745"/>
                </a:solidFill>
                <a:latin typeface="Arial MT"/>
                <a:cs typeface="Arial MT"/>
              </a:rPr>
              <a:t>index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18387" y="5555955"/>
            <a:ext cx="198501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400" spc="-170" dirty="0">
                <a:latin typeface="Verdana"/>
                <a:cs typeface="Verdana"/>
              </a:rPr>
              <a:t>C</a:t>
            </a:r>
            <a:r>
              <a:rPr sz="1400" spc="-135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b</a:t>
            </a:r>
            <a:r>
              <a:rPr sz="1400" spc="-16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215" dirty="0">
                <a:latin typeface="Verdana"/>
                <a:cs typeface="Verdana"/>
              </a:rPr>
              <a:t>u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215" dirty="0">
                <a:latin typeface="Verdana"/>
                <a:cs typeface="Verdana"/>
              </a:rPr>
              <a:t>h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45" dirty="0">
                <a:latin typeface="Verdana"/>
                <a:cs typeface="Verdana"/>
              </a:rPr>
              <a:t>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200" dirty="0">
                <a:latin typeface="Verdana"/>
                <a:cs typeface="Verdana"/>
              </a:rPr>
              <a:t>p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30" dirty="0">
                <a:latin typeface="Verdana"/>
                <a:cs typeface="Verdana"/>
              </a:rPr>
              <a:t>m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0" dirty="0">
                <a:latin typeface="Verdana"/>
                <a:cs typeface="Verdana"/>
              </a:rPr>
              <a:t>z</a:t>
            </a:r>
            <a:r>
              <a:rPr sz="1400" spc="-190" dirty="0">
                <a:latin typeface="Verdana"/>
                <a:cs typeface="Verdana"/>
              </a:rPr>
              <a:t>ed</a:t>
            </a:r>
            <a:r>
              <a:rPr sz="1400" spc="-300" dirty="0"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91" y="599724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5">
                <a:moveTo>
                  <a:pt x="8238706" y="0"/>
                </a:moveTo>
                <a:lnTo>
                  <a:pt x="0" y="0"/>
                </a:lnTo>
                <a:lnTo>
                  <a:pt x="0" y="1258827"/>
                </a:lnTo>
                <a:lnTo>
                  <a:pt x="8238706" y="1258827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9972" y="3472375"/>
          <a:ext cx="5351134" cy="1866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1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68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76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92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09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002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10730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82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8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97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172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230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3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50" dirty="0">
                          <a:solidFill>
                            <a:srgbClr val="000080"/>
                          </a:solidFill>
                          <a:latin typeface="Arial MT"/>
                          <a:cs typeface="Arial MT"/>
                        </a:rPr>
                        <a:t>&gt;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58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7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spc="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b="1" dirty="0">
                          <a:latin typeface="Arial"/>
                          <a:cs typeface="Arial"/>
                        </a:rPr>
                        <a:t>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Gini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i="1" u="sng" spc="2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Arial"/>
                          <a:cs typeface="Arial"/>
                        </a:rPr>
                        <a:t>0.300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0.343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0.375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0.420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C</a:t>
            </a:r>
            <a:r>
              <a:rPr spc="370" dirty="0"/>
              <a:t>O</a:t>
            </a:r>
            <a:r>
              <a:rPr spc="350" dirty="0"/>
              <a:t>N</a:t>
            </a:r>
            <a:r>
              <a:rPr spc="55" dirty="0"/>
              <a:t>T</a:t>
            </a:r>
            <a:r>
              <a:rPr spc="85" dirty="0"/>
              <a:t>I</a:t>
            </a:r>
            <a:r>
              <a:rPr spc="190" dirty="0"/>
              <a:t>N</a:t>
            </a:r>
            <a:r>
              <a:rPr spc="150" dirty="0"/>
              <a:t>U</a:t>
            </a:r>
            <a:r>
              <a:rPr spc="370" dirty="0"/>
              <a:t>O</a:t>
            </a:r>
            <a:r>
              <a:rPr spc="150" dirty="0"/>
              <a:t>U</a:t>
            </a:r>
            <a:r>
              <a:rPr spc="-60" dirty="0"/>
              <a:t>S</a:t>
            </a:r>
            <a:r>
              <a:rPr spc="-300" dirty="0"/>
              <a:t> </a:t>
            </a:r>
            <a:r>
              <a:rPr spc="-65" dirty="0"/>
              <a:t>A</a:t>
            </a:r>
            <a:r>
              <a:rPr spc="55" dirty="0"/>
              <a:t>TT</a:t>
            </a:r>
            <a:r>
              <a:rPr spc="50" dirty="0"/>
              <a:t>R</a:t>
            </a:r>
            <a:r>
              <a:rPr spc="-30" dirty="0"/>
              <a:t>I</a:t>
            </a:r>
            <a:r>
              <a:rPr spc="-50" dirty="0"/>
              <a:t>B</a:t>
            </a:r>
            <a:r>
              <a:rPr spc="150" dirty="0"/>
              <a:t>U</a:t>
            </a:r>
            <a:r>
              <a:rPr spc="55" dirty="0"/>
              <a:t>T</a:t>
            </a:r>
            <a:r>
              <a:rPr spc="-80" dirty="0"/>
              <a:t>E</a:t>
            </a:r>
            <a:r>
              <a:rPr spc="-65" dirty="0"/>
              <a:t>S</a:t>
            </a:r>
            <a:r>
              <a:rPr spc="-370" dirty="0"/>
              <a:t>:</a:t>
            </a:r>
            <a:r>
              <a:rPr spc="-305" dirty="0"/>
              <a:t> </a:t>
            </a:r>
            <a:r>
              <a:rPr spc="275" dirty="0"/>
              <a:t>C</a:t>
            </a:r>
            <a:r>
              <a:rPr spc="370" dirty="0"/>
              <a:t>O</a:t>
            </a:r>
            <a:r>
              <a:rPr spc="170" dirty="0"/>
              <a:t>M</a:t>
            </a:r>
            <a:r>
              <a:rPr spc="10" dirty="0"/>
              <a:t>P</a:t>
            </a:r>
            <a:r>
              <a:rPr spc="20" dirty="0"/>
              <a:t>U</a:t>
            </a:r>
            <a:r>
              <a:rPr spc="55" dirty="0"/>
              <a:t>T</a:t>
            </a:r>
            <a:r>
              <a:rPr spc="85" dirty="0"/>
              <a:t>I</a:t>
            </a:r>
            <a:r>
              <a:rPr spc="190" dirty="0"/>
              <a:t>N</a:t>
            </a:r>
            <a:r>
              <a:rPr spc="100" dirty="0"/>
              <a:t>G  </a:t>
            </a:r>
            <a:r>
              <a:rPr spc="85" dirty="0"/>
              <a:t>GINI</a:t>
            </a:r>
            <a:r>
              <a:rPr spc="-60" dirty="0"/>
              <a:t> </a:t>
            </a:r>
            <a:r>
              <a:rPr spc="-25" dirty="0"/>
              <a:t>INDEX...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274" y="3929857"/>
            <a:ext cx="228625" cy="761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78889" y="3782059"/>
            <a:ext cx="979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Sorted </a:t>
            </a:r>
            <a:r>
              <a:rPr sz="1200" spc="-25" dirty="0">
                <a:latin typeface="Arial MT"/>
                <a:cs typeface="Arial MT"/>
              </a:rPr>
              <a:t>Values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Split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Positions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300" y="4157663"/>
            <a:ext cx="228600" cy="7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1773" y="2022348"/>
            <a:ext cx="8144509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819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ff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:</a:t>
            </a:r>
            <a:r>
              <a:rPr sz="1400" spc="-26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tt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endParaRPr sz="1400">
              <a:latin typeface="Verdana"/>
              <a:cs typeface="Verdana"/>
            </a:endParaRPr>
          </a:p>
          <a:p>
            <a:pPr marL="612775" lvl="1" indent="-257810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12140" algn="l"/>
                <a:tab pos="612775" algn="l"/>
              </a:tabLst>
            </a:pP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Consider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only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candidate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split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positions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located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two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adjacent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with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class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labels.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6161" y="4083070"/>
            <a:ext cx="535940" cy="225425"/>
          </a:xfrm>
          <a:custGeom>
            <a:avLst/>
            <a:gdLst/>
            <a:ahLst/>
            <a:cxnLst/>
            <a:rect l="l" t="t" r="r" b="b"/>
            <a:pathLst>
              <a:path w="535939" h="225425">
                <a:moveTo>
                  <a:pt x="0" y="112697"/>
                </a:moveTo>
                <a:lnTo>
                  <a:pt x="27234" y="63135"/>
                </a:lnTo>
                <a:lnTo>
                  <a:pt x="100360" y="24758"/>
                </a:lnTo>
                <a:lnTo>
                  <a:pt x="150111" y="11454"/>
                </a:lnTo>
                <a:lnTo>
                  <a:pt x="206510" y="2976"/>
                </a:lnTo>
                <a:lnTo>
                  <a:pt x="267949" y="0"/>
                </a:lnTo>
                <a:lnTo>
                  <a:pt x="329387" y="2976"/>
                </a:lnTo>
                <a:lnTo>
                  <a:pt x="385786" y="11454"/>
                </a:lnTo>
                <a:lnTo>
                  <a:pt x="435537" y="24758"/>
                </a:lnTo>
                <a:lnTo>
                  <a:pt x="477032" y="42210"/>
                </a:lnTo>
                <a:lnTo>
                  <a:pt x="528821" y="86856"/>
                </a:lnTo>
                <a:lnTo>
                  <a:pt x="535898" y="112697"/>
                </a:lnTo>
                <a:lnTo>
                  <a:pt x="528821" y="138537"/>
                </a:lnTo>
                <a:lnTo>
                  <a:pt x="477032" y="183183"/>
                </a:lnTo>
                <a:lnTo>
                  <a:pt x="435537" y="200635"/>
                </a:lnTo>
                <a:lnTo>
                  <a:pt x="385786" y="213939"/>
                </a:lnTo>
                <a:lnTo>
                  <a:pt x="329387" y="222417"/>
                </a:lnTo>
                <a:lnTo>
                  <a:pt x="267949" y="225394"/>
                </a:lnTo>
                <a:lnTo>
                  <a:pt x="206510" y="222417"/>
                </a:lnTo>
                <a:lnTo>
                  <a:pt x="150111" y="213939"/>
                </a:lnTo>
                <a:lnTo>
                  <a:pt x="100360" y="200635"/>
                </a:lnTo>
                <a:lnTo>
                  <a:pt x="58865" y="183183"/>
                </a:lnTo>
                <a:lnTo>
                  <a:pt x="7076" y="138537"/>
                </a:lnTo>
                <a:lnTo>
                  <a:pt x="0" y="112697"/>
                </a:lnTo>
                <a:close/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1548" y="4116849"/>
            <a:ext cx="535940" cy="225425"/>
          </a:xfrm>
          <a:custGeom>
            <a:avLst/>
            <a:gdLst/>
            <a:ahLst/>
            <a:cxnLst/>
            <a:rect l="l" t="t" r="r" b="b"/>
            <a:pathLst>
              <a:path w="535939" h="225425">
                <a:moveTo>
                  <a:pt x="0" y="112697"/>
                </a:moveTo>
                <a:lnTo>
                  <a:pt x="27234" y="63135"/>
                </a:lnTo>
                <a:lnTo>
                  <a:pt x="100360" y="24758"/>
                </a:lnTo>
                <a:lnTo>
                  <a:pt x="150111" y="11454"/>
                </a:lnTo>
                <a:lnTo>
                  <a:pt x="206510" y="2976"/>
                </a:lnTo>
                <a:lnTo>
                  <a:pt x="267949" y="0"/>
                </a:lnTo>
                <a:lnTo>
                  <a:pt x="329387" y="2976"/>
                </a:lnTo>
                <a:lnTo>
                  <a:pt x="385786" y="11454"/>
                </a:lnTo>
                <a:lnTo>
                  <a:pt x="435537" y="24758"/>
                </a:lnTo>
                <a:lnTo>
                  <a:pt x="477032" y="42210"/>
                </a:lnTo>
                <a:lnTo>
                  <a:pt x="528821" y="86856"/>
                </a:lnTo>
                <a:lnTo>
                  <a:pt x="535898" y="112697"/>
                </a:lnTo>
                <a:lnTo>
                  <a:pt x="528821" y="138537"/>
                </a:lnTo>
                <a:lnTo>
                  <a:pt x="477032" y="183183"/>
                </a:lnTo>
                <a:lnTo>
                  <a:pt x="435537" y="200635"/>
                </a:lnTo>
                <a:lnTo>
                  <a:pt x="385786" y="213939"/>
                </a:lnTo>
                <a:lnTo>
                  <a:pt x="329387" y="222417"/>
                </a:lnTo>
                <a:lnTo>
                  <a:pt x="267949" y="225394"/>
                </a:lnTo>
                <a:lnTo>
                  <a:pt x="206510" y="222417"/>
                </a:lnTo>
                <a:lnTo>
                  <a:pt x="150111" y="213939"/>
                </a:lnTo>
                <a:lnTo>
                  <a:pt x="100360" y="200635"/>
                </a:lnTo>
                <a:lnTo>
                  <a:pt x="58865" y="183183"/>
                </a:lnTo>
                <a:lnTo>
                  <a:pt x="7076" y="138537"/>
                </a:lnTo>
                <a:lnTo>
                  <a:pt x="0" y="112697"/>
                </a:lnTo>
                <a:close/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27816" y="5488004"/>
            <a:ext cx="3193415" cy="508000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50800" rIns="0" bIns="0" rtlCol="0">
            <a:spAutoFit/>
          </a:bodyPr>
          <a:lstStyle/>
          <a:p>
            <a:pPr marL="1434465" marR="125095" indent="-1298575">
              <a:lnSpc>
                <a:spcPts val="1580"/>
              </a:lnSpc>
              <a:spcBef>
                <a:spcPts val="400"/>
              </a:spcBef>
            </a:pPr>
            <a:r>
              <a:rPr sz="1400" spc="-65" dirty="0">
                <a:latin typeface="Verdana"/>
                <a:cs typeface="Verdana"/>
              </a:rPr>
              <a:t>N</a:t>
            </a:r>
            <a:r>
              <a:rPr sz="1400" spc="-80" dirty="0"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.</a:t>
            </a:r>
            <a:r>
              <a:rPr sz="1400" spc="-26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14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lit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220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r</a:t>
            </a:r>
            <a:r>
              <a:rPr sz="1400" spc="-150" dirty="0">
                <a:latin typeface="Verdana"/>
                <a:cs typeface="Verdana"/>
              </a:rPr>
              <a:t>e</a:t>
            </a:r>
            <a:r>
              <a:rPr sz="1400" spc="-190" dirty="0">
                <a:latin typeface="Verdana"/>
                <a:cs typeface="Verdana"/>
              </a:rPr>
              <a:t>d</a:t>
            </a:r>
            <a:r>
              <a:rPr sz="1400" spc="-220" dirty="0">
                <a:latin typeface="Verdana"/>
                <a:cs typeface="Verdana"/>
              </a:rPr>
              <a:t>u</a:t>
            </a:r>
            <a:r>
              <a:rPr sz="1400" spc="-150" dirty="0"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e</a:t>
            </a:r>
            <a:r>
              <a:rPr sz="1400" spc="-160" dirty="0">
                <a:latin typeface="Verdana"/>
                <a:cs typeface="Verdana"/>
              </a:rPr>
              <a:t>d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100" dirty="0">
                <a:latin typeface="Verdana"/>
                <a:cs typeface="Verdana"/>
              </a:rPr>
              <a:t>r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285" dirty="0">
                <a:latin typeface="Verdana"/>
                <a:cs typeface="Verdana"/>
              </a:rPr>
              <a:t>m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-220" dirty="0">
                <a:latin typeface="Verdana"/>
                <a:cs typeface="Verdana"/>
              </a:rPr>
              <a:t>1</a:t>
            </a:r>
            <a:r>
              <a:rPr sz="1400" spc="-135" dirty="0">
                <a:latin typeface="Verdana"/>
                <a:cs typeface="Verdana"/>
              </a:rPr>
              <a:t>1  </a:t>
            </a:r>
            <a:r>
              <a:rPr sz="1400" spc="-8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2</a:t>
            </a:r>
            <a:r>
              <a:rPr sz="1400" spc="-204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26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44252" y="2680082"/>
            <a:ext cx="5756275" cy="715645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 marR="663575">
              <a:lnSpc>
                <a:spcPts val="1610"/>
              </a:lnSpc>
              <a:spcBef>
                <a:spcPts val="360"/>
              </a:spcBef>
            </a:pPr>
            <a:r>
              <a:rPr sz="1400" spc="-150" dirty="0">
                <a:latin typeface="Verdana"/>
                <a:cs typeface="Verdana"/>
              </a:rPr>
              <a:t>Following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85" dirty="0">
                <a:latin typeface="Verdana"/>
                <a:cs typeface="Verdana"/>
              </a:rPr>
              <a:t>candidate</a:t>
            </a:r>
            <a:r>
              <a:rPr sz="1400" spc="-135" dirty="0">
                <a:latin typeface="Verdana"/>
                <a:cs typeface="Verdana"/>
              </a:rPr>
              <a:t> split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positions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are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ignored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because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they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are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located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between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two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95" dirty="0">
                <a:latin typeface="Verdana"/>
                <a:cs typeface="Verdana"/>
              </a:rPr>
              <a:t>adjacent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records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40" dirty="0">
                <a:latin typeface="Verdana"/>
                <a:cs typeface="Verdana"/>
              </a:rPr>
              <a:t>with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the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45" dirty="0">
                <a:latin typeface="Verdana"/>
                <a:cs typeface="Verdana"/>
              </a:rPr>
              <a:t>same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class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80" dirty="0">
                <a:latin typeface="Verdana"/>
                <a:cs typeface="Verdana"/>
              </a:rPr>
              <a:t>labels.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565"/>
              </a:lnSpc>
            </a:pPr>
            <a:r>
              <a:rPr sz="1400" b="1" spc="-114" dirty="0">
                <a:latin typeface="Trebuchet MS"/>
                <a:cs typeface="Trebuchet MS"/>
              </a:rPr>
              <a:t>55</a:t>
            </a:r>
            <a:r>
              <a:rPr sz="1400" b="1" spc="-55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14" dirty="0">
                <a:latin typeface="Trebuchet MS"/>
                <a:cs typeface="Trebuchet MS"/>
              </a:rPr>
              <a:t>65</a:t>
            </a:r>
            <a:r>
              <a:rPr sz="1400" b="1" spc="-55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14" dirty="0">
                <a:latin typeface="Trebuchet MS"/>
                <a:cs typeface="Trebuchet MS"/>
              </a:rPr>
              <a:t>72</a:t>
            </a:r>
            <a:r>
              <a:rPr sz="1400" b="1" spc="-55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14" dirty="0">
                <a:latin typeface="Trebuchet MS"/>
                <a:cs typeface="Trebuchet MS"/>
              </a:rPr>
              <a:t>87</a:t>
            </a:r>
            <a:r>
              <a:rPr sz="1400" b="1" spc="-55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14" dirty="0">
                <a:latin typeface="Trebuchet MS"/>
                <a:cs typeface="Trebuchet MS"/>
              </a:rPr>
              <a:t>92</a:t>
            </a:r>
            <a:r>
              <a:rPr sz="1400" b="1" spc="-55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05" dirty="0">
                <a:latin typeface="Trebuchet MS"/>
                <a:cs typeface="Trebuchet MS"/>
              </a:rPr>
              <a:t>110</a:t>
            </a:r>
            <a:r>
              <a:rPr sz="1400" b="1" spc="-50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05" dirty="0">
                <a:latin typeface="Trebuchet MS"/>
                <a:cs typeface="Trebuchet MS"/>
              </a:rPr>
              <a:t>122</a:t>
            </a:r>
            <a:r>
              <a:rPr sz="1400" b="1" spc="-50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105" dirty="0">
                <a:latin typeface="Trebuchet MS"/>
                <a:cs typeface="Trebuchet MS"/>
              </a:rPr>
              <a:t>172</a:t>
            </a:r>
            <a:r>
              <a:rPr sz="1400" b="1" spc="-50" dirty="0">
                <a:latin typeface="Trebuchet MS"/>
                <a:cs typeface="Trebuchet MS"/>
              </a:rPr>
              <a:t>,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-75" dirty="0">
                <a:latin typeface="Trebuchet MS"/>
                <a:cs typeface="Trebuchet MS"/>
              </a:rPr>
              <a:t>230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-140" dirty="0"/>
              <a:t>P</a:t>
            </a:r>
            <a:r>
              <a:rPr sz="2800" spc="55" dirty="0"/>
              <a:t>R</a:t>
            </a:r>
            <a:r>
              <a:rPr sz="2800" spc="95" dirty="0"/>
              <a:t>A</a:t>
            </a:r>
            <a:r>
              <a:rPr sz="2800" spc="310" dirty="0"/>
              <a:t>C</a:t>
            </a:r>
            <a:r>
              <a:rPr sz="2800" spc="60" dirty="0"/>
              <a:t>T</a:t>
            </a:r>
            <a:r>
              <a:rPr sz="2800" spc="70" dirty="0"/>
              <a:t>I</a:t>
            </a:r>
            <a:r>
              <a:rPr sz="2800" spc="160" dirty="0"/>
              <a:t>C</a:t>
            </a:r>
            <a:r>
              <a:rPr sz="2800" spc="-100" dirty="0"/>
              <a:t>E</a:t>
            </a:r>
            <a:r>
              <a:rPr sz="2800" spc="-420" dirty="0"/>
              <a:t> </a:t>
            </a:r>
            <a:r>
              <a:rPr sz="2800" spc="409" dirty="0"/>
              <a:t>W</a:t>
            </a:r>
            <a:r>
              <a:rPr sz="2800" spc="405" dirty="0"/>
              <a:t>O</a:t>
            </a:r>
            <a:r>
              <a:rPr sz="2800" spc="55" dirty="0"/>
              <a:t>R</a:t>
            </a:r>
            <a:r>
              <a:rPr sz="2800" spc="220" dirty="0"/>
              <a:t>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 rot="19200000">
            <a:off x="1028366" y="2151673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 rot="19200000">
            <a:off x="1542716" y="2151673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 rot="19200000">
            <a:off x="2179162" y="2151846"/>
            <a:ext cx="75033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continuou</a:t>
            </a:r>
            <a:r>
              <a:rPr sz="1800" spc="-22" baseline="2314" dirty="0">
                <a:solidFill>
                  <a:srgbClr val="006600"/>
                </a:solidFill>
                <a:latin typeface="Arial MT"/>
                <a:cs typeface="Arial MT"/>
              </a:rPr>
              <a:t>s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 rot="19200000">
            <a:off x="2716504" y="2267924"/>
            <a:ext cx="3793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la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4302" y="2565423"/>
          <a:ext cx="2691762" cy="2790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09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2865" indent="12700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 </a:t>
                      </a:r>
                      <a:r>
                        <a:rPr sz="1000" b="1" spc="-2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11760" marR="93345" indent="-10795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  Stat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63500" indent="6350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Annual 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0005" indent="-6985">
                        <a:lnSpc>
                          <a:spcPts val="1150"/>
                        </a:lnSpc>
                        <a:spcBef>
                          <a:spcPts val="4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fault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Borrower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024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125K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19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19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70K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7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67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95K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81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60K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19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85K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646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75K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11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90K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44366" y="5355891"/>
            <a:ext cx="2695575" cy="5080"/>
            <a:chOff x="544366" y="5355891"/>
            <a:chExt cx="2695575" cy="5080"/>
          </a:xfrm>
        </p:grpSpPr>
        <p:sp>
          <p:nvSpPr>
            <p:cNvPr id="9" name="object 9"/>
            <p:cNvSpPr/>
            <p:nvPr/>
          </p:nvSpPr>
          <p:spPr>
            <a:xfrm>
              <a:off x="544360" y="5355958"/>
              <a:ext cx="288290" cy="5080"/>
            </a:xfrm>
            <a:custGeom>
              <a:avLst/>
              <a:gdLst/>
              <a:ahLst/>
              <a:cxnLst/>
              <a:rect l="l" t="t" r="r" b="b"/>
              <a:pathLst>
                <a:path w="288290" h="5079">
                  <a:moveTo>
                    <a:pt x="288124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288124" y="4546"/>
                  </a:lnTo>
                  <a:lnTo>
                    <a:pt x="28812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294" y="5356333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09">
                  <a:moveTo>
                    <a:pt x="0" y="0"/>
                  </a:moveTo>
                  <a:lnTo>
                    <a:pt x="282821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485" y="5355958"/>
              <a:ext cx="535305" cy="5080"/>
            </a:xfrm>
            <a:custGeom>
              <a:avLst/>
              <a:gdLst/>
              <a:ahLst/>
              <a:cxnLst/>
              <a:rect l="l" t="t" r="r" b="b"/>
              <a:pathLst>
                <a:path w="535305" h="5079">
                  <a:moveTo>
                    <a:pt x="534708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534708" y="4546"/>
                  </a:lnTo>
                  <a:lnTo>
                    <a:pt x="53470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7423" y="5356333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2937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7167" y="5355958"/>
              <a:ext cx="611505" cy="5080"/>
            </a:xfrm>
            <a:custGeom>
              <a:avLst/>
              <a:gdLst/>
              <a:ahLst/>
              <a:cxnLst/>
              <a:rect l="l" t="t" r="r" b="b"/>
              <a:pathLst>
                <a:path w="611505" h="5079">
                  <a:moveTo>
                    <a:pt x="611289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611289" y="4546"/>
                  </a:lnTo>
                  <a:lnTo>
                    <a:pt x="61128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2104" y="5356333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0" y="0"/>
                  </a:moveTo>
                  <a:lnTo>
                    <a:pt x="606018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8494" y="5355958"/>
              <a:ext cx="584835" cy="5080"/>
            </a:xfrm>
            <a:custGeom>
              <a:avLst/>
              <a:gdLst/>
              <a:ahLst/>
              <a:cxnLst/>
              <a:rect l="l" t="t" r="r" b="b"/>
              <a:pathLst>
                <a:path w="584835" h="5079">
                  <a:moveTo>
                    <a:pt x="584593" y="0"/>
                  </a:moveTo>
                  <a:lnTo>
                    <a:pt x="4546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584593" y="4546"/>
                  </a:lnTo>
                  <a:lnTo>
                    <a:pt x="584593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3430" y="5356333"/>
              <a:ext cx="579755" cy="0"/>
            </a:xfrm>
            <a:custGeom>
              <a:avLst/>
              <a:gdLst/>
              <a:ahLst/>
              <a:cxnLst/>
              <a:rect l="l" t="t" r="r" b="b"/>
              <a:pathLst>
                <a:path w="579755">
                  <a:moveTo>
                    <a:pt x="0" y="0"/>
                  </a:moveTo>
                  <a:lnTo>
                    <a:pt x="579290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3088" y="5355958"/>
              <a:ext cx="672465" cy="5080"/>
            </a:xfrm>
            <a:custGeom>
              <a:avLst/>
              <a:gdLst/>
              <a:ahLst/>
              <a:cxnLst/>
              <a:rect l="l" t="t" r="r" b="b"/>
              <a:pathLst>
                <a:path w="672464" h="5079">
                  <a:moveTo>
                    <a:pt x="671931" y="0"/>
                  </a:moveTo>
                  <a:lnTo>
                    <a:pt x="4559" y="0"/>
                  </a:lnTo>
                  <a:lnTo>
                    <a:pt x="0" y="0"/>
                  </a:lnTo>
                  <a:lnTo>
                    <a:pt x="0" y="4546"/>
                  </a:lnTo>
                  <a:lnTo>
                    <a:pt x="4559" y="4546"/>
                  </a:lnTo>
                  <a:lnTo>
                    <a:pt x="671931" y="4546"/>
                  </a:lnTo>
                  <a:lnTo>
                    <a:pt x="671931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8028" y="5356333"/>
              <a:ext cx="666750" cy="0"/>
            </a:xfrm>
            <a:custGeom>
              <a:avLst/>
              <a:gdLst/>
              <a:ahLst/>
              <a:cxnLst/>
              <a:rect l="l" t="t" r="r" b="b"/>
              <a:pathLst>
                <a:path w="666750">
                  <a:moveTo>
                    <a:pt x="0" y="0"/>
                  </a:moveTo>
                  <a:lnTo>
                    <a:pt x="666613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5020" y="5355958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79">
                  <a:moveTo>
                    <a:pt x="4546" y="0"/>
                  </a:moveTo>
                  <a:lnTo>
                    <a:pt x="0" y="0"/>
                  </a:lnTo>
                  <a:lnTo>
                    <a:pt x="0" y="4546"/>
                  </a:lnTo>
                  <a:lnTo>
                    <a:pt x="4546" y="4546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2567" y="5347045"/>
            <a:ext cx="31750" cy="3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06611" y="2625852"/>
            <a:ext cx="39700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45" dirty="0">
                <a:latin typeface="Verdana"/>
                <a:cs typeface="Verdana"/>
              </a:rPr>
              <a:t>Create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45" dirty="0">
                <a:latin typeface="Verdana"/>
                <a:cs typeface="Verdana"/>
              </a:rPr>
              <a:t>a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decision</a:t>
            </a:r>
            <a:r>
              <a:rPr sz="1400" spc="-140" dirty="0">
                <a:latin typeface="Verdana"/>
                <a:cs typeface="Verdana"/>
              </a:rPr>
              <a:t> tree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00" dirty="0">
                <a:latin typeface="Verdana"/>
                <a:cs typeface="Verdana"/>
              </a:rPr>
              <a:t>using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GINI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index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and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binary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0" dirty="0">
                <a:latin typeface="Verdana"/>
                <a:cs typeface="Verdana"/>
              </a:rPr>
              <a:t>splits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o</a:t>
            </a:r>
            <a:r>
              <a:rPr sz="1400" spc="-85" dirty="0">
                <a:latin typeface="Verdana"/>
                <a:cs typeface="Verdana"/>
              </a:rPr>
              <a:t>f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25" dirty="0">
                <a:latin typeface="Verdana"/>
                <a:cs typeface="Verdana"/>
              </a:rPr>
              <a:t>a</a:t>
            </a:r>
            <a:r>
              <a:rPr sz="1400" spc="-15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65" dirty="0">
                <a:latin typeface="Verdana"/>
                <a:cs typeface="Verdana"/>
              </a:rPr>
              <a:t>r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204" dirty="0">
                <a:latin typeface="Verdana"/>
                <a:cs typeface="Verdana"/>
              </a:rPr>
              <a:t>b</a:t>
            </a:r>
            <a:r>
              <a:rPr sz="1400" spc="-220" dirty="0">
                <a:latin typeface="Verdana"/>
                <a:cs typeface="Verdana"/>
              </a:rPr>
              <a:t>u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185" dirty="0">
                <a:latin typeface="Verdana"/>
                <a:cs typeface="Verdana"/>
              </a:rPr>
              <a:t>e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1400" spc="-204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45" dirty="0"/>
              <a:t>READING</a:t>
            </a:r>
            <a:r>
              <a:rPr sz="2800" spc="-90" dirty="0"/>
              <a:t> </a:t>
            </a:r>
            <a:r>
              <a:rPr sz="2800" spc="25" dirty="0"/>
              <a:t>MATERIAL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43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3547364"/>
            <a:ext cx="351282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nb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Trebuchet MS"/>
                <a:cs typeface="Trebuchet MS"/>
              </a:rPr>
              <a:t>8: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33" y="3739387"/>
            <a:ext cx="327596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600" spc="250" dirty="0">
                <a:solidFill>
                  <a:srgbClr val="4E67C8"/>
                </a:solidFill>
                <a:latin typeface="Trebuchet MS"/>
                <a:cs typeface="Trebuchet MS"/>
              </a:rPr>
              <a:t>DEC</a:t>
            </a:r>
            <a:r>
              <a:rPr sz="3600" spc="-95" dirty="0">
                <a:solidFill>
                  <a:srgbClr val="4E67C8"/>
                </a:solidFill>
                <a:latin typeface="Trebuchet MS"/>
                <a:cs typeface="Trebuchet MS"/>
              </a:rPr>
              <a:t>IS</a:t>
            </a:r>
            <a:r>
              <a:rPr sz="3600" spc="125" dirty="0">
                <a:solidFill>
                  <a:srgbClr val="4E67C8"/>
                </a:solidFill>
                <a:latin typeface="Trebuchet MS"/>
                <a:cs typeface="Trebuchet MS"/>
              </a:rPr>
              <a:t>I</a:t>
            </a:r>
            <a:r>
              <a:rPr sz="3600" spc="300" dirty="0">
                <a:solidFill>
                  <a:srgbClr val="4E67C8"/>
                </a:solidFill>
                <a:latin typeface="Trebuchet MS"/>
                <a:cs typeface="Trebuchet MS"/>
              </a:rPr>
              <a:t>O</a:t>
            </a:r>
            <a:r>
              <a:rPr sz="3600" spc="509" dirty="0">
                <a:solidFill>
                  <a:srgbClr val="4E67C8"/>
                </a:solidFill>
                <a:latin typeface="Trebuchet MS"/>
                <a:cs typeface="Trebuchet MS"/>
              </a:rPr>
              <a:t>N</a:t>
            </a:r>
            <a:r>
              <a:rPr sz="3600" spc="-535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75" dirty="0">
                <a:solidFill>
                  <a:srgbClr val="4E67C8"/>
                </a:solidFill>
                <a:latin typeface="Trebuchet MS"/>
                <a:cs typeface="Trebuchet MS"/>
              </a:rPr>
              <a:t>R</a:t>
            </a:r>
            <a:r>
              <a:rPr sz="3600" spc="-130" dirty="0">
                <a:solidFill>
                  <a:srgbClr val="4E67C8"/>
                </a:solidFill>
                <a:latin typeface="Trebuchet MS"/>
                <a:cs typeface="Trebuchet MS"/>
              </a:rPr>
              <a:t>EE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spc="135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5ECCF3"/>
                </a:solidFill>
                <a:latin typeface="Trebuchet MS"/>
                <a:cs typeface="Trebuchet MS"/>
              </a:rPr>
              <a:t>C</a:t>
            </a:r>
            <a:r>
              <a:rPr sz="1800" spc="-25" dirty="0">
                <a:solidFill>
                  <a:srgbClr val="5ECCF3"/>
                </a:solidFill>
                <a:latin typeface="Trebuchet MS"/>
                <a:cs typeface="Trebuchet MS"/>
              </a:rPr>
              <a:t>L</a:t>
            </a:r>
            <a:r>
              <a:rPr sz="1800" spc="130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5ECCF3"/>
                </a:solidFill>
                <a:latin typeface="Trebuchet MS"/>
                <a:cs typeface="Trebuchet MS"/>
              </a:rPr>
              <a:t>SS</a:t>
            </a:r>
            <a:r>
              <a:rPr sz="1800" spc="-55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1800" spc="-95" dirty="0">
                <a:solidFill>
                  <a:srgbClr val="5ECCF3"/>
                </a:solidFill>
                <a:latin typeface="Trebuchet MS"/>
                <a:cs typeface="Trebuchet MS"/>
              </a:rPr>
              <a:t>F</a:t>
            </a:r>
            <a:r>
              <a:rPr sz="1800" spc="45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1800" spc="145" dirty="0">
                <a:solidFill>
                  <a:srgbClr val="5ECCF3"/>
                </a:solidFill>
                <a:latin typeface="Trebuchet MS"/>
                <a:cs typeface="Trebuchet MS"/>
              </a:rPr>
              <a:t>C</a:t>
            </a:r>
            <a:r>
              <a:rPr sz="1800" spc="-50" dirty="0">
                <a:solidFill>
                  <a:srgbClr val="5ECCF3"/>
                </a:solidFill>
                <a:latin typeface="Trebuchet MS"/>
                <a:cs typeface="Trebuchet MS"/>
              </a:rPr>
              <a:t>A</a:t>
            </a:r>
            <a:r>
              <a:rPr sz="1800" spc="40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1800" spc="6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1800" spc="155" dirty="0">
                <a:solidFill>
                  <a:srgbClr val="5ECCF3"/>
                </a:solidFill>
                <a:latin typeface="Trebuchet MS"/>
                <a:cs typeface="Trebuchet MS"/>
              </a:rPr>
              <a:t>O</a:t>
            </a:r>
            <a:r>
              <a:rPr sz="1800" spc="254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1800" spc="-275" dirty="0">
                <a:solidFill>
                  <a:srgbClr val="5ECCF3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5ECCF3"/>
                </a:solidFill>
                <a:latin typeface="Trebuchet MS"/>
                <a:cs typeface="Trebuchet MS"/>
              </a:rPr>
              <a:t>T</a:t>
            </a:r>
            <a:r>
              <a:rPr sz="1800" spc="65" dirty="0">
                <a:solidFill>
                  <a:srgbClr val="5ECCF3"/>
                </a:solidFill>
                <a:latin typeface="Trebuchet MS"/>
                <a:cs typeface="Trebuchet MS"/>
              </a:rPr>
              <a:t>EC</a:t>
            </a:r>
            <a:r>
              <a:rPr sz="1800" spc="130" dirty="0">
                <a:solidFill>
                  <a:srgbClr val="5ECCF3"/>
                </a:solidFill>
                <a:latin typeface="Trebuchet MS"/>
                <a:cs typeface="Trebuchet MS"/>
              </a:rPr>
              <a:t>H</a:t>
            </a:r>
            <a:r>
              <a:rPr sz="1800" spc="245" dirty="0">
                <a:solidFill>
                  <a:srgbClr val="5ECCF3"/>
                </a:solidFill>
                <a:latin typeface="Trebuchet MS"/>
                <a:cs typeface="Trebuchet MS"/>
              </a:rPr>
              <a:t>N</a:t>
            </a:r>
            <a:r>
              <a:rPr sz="1800" spc="60" dirty="0">
                <a:solidFill>
                  <a:srgbClr val="5ECCF3"/>
                </a:solidFill>
                <a:latin typeface="Trebuchet MS"/>
                <a:cs typeface="Trebuchet MS"/>
              </a:rPr>
              <a:t>I</a:t>
            </a:r>
            <a:r>
              <a:rPr sz="1800" spc="155" dirty="0">
                <a:solidFill>
                  <a:srgbClr val="5ECCF3"/>
                </a:solidFill>
                <a:latin typeface="Trebuchet MS"/>
                <a:cs typeface="Trebuchet MS"/>
              </a:rPr>
              <a:t>Q</a:t>
            </a:r>
            <a:r>
              <a:rPr sz="1800" spc="105" dirty="0">
                <a:solidFill>
                  <a:srgbClr val="5ECCF3"/>
                </a:solidFill>
                <a:latin typeface="Trebuchet MS"/>
                <a:cs typeface="Trebuchet MS"/>
              </a:rPr>
              <a:t>U</a:t>
            </a:r>
            <a:r>
              <a:rPr sz="1800" spc="-65" dirty="0">
                <a:solidFill>
                  <a:srgbClr val="5ECCF3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75" dirty="0"/>
              <a:t>DE</a:t>
            </a:r>
            <a:r>
              <a:rPr sz="2800" spc="65" dirty="0"/>
              <a:t>S</a:t>
            </a:r>
            <a:r>
              <a:rPr sz="2800" spc="45" dirty="0"/>
              <a:t>IG</a:t>
            </a:r>
            <a:r>
              <a:rPr sz="2800" spc="395" dirty="0"/>
              <a:t>N</a:t>
            </a:r>
            <a:r>
              <a:rPr sz="2800" spc="-70" dirty="0"/>
              <a:t> </a:t>
            </a:r>
            <a:r>
              <a:rPr sz="2800" spc="-55" dirty="0"/>
              <a:t>I</a:t>
            </a:r>
            <a:r>
              <a:rPr sz="2800" spc="-90" dirty="0"/>
              <a:t>S</a:t>
            </a:r>
            <a:r>
              <a:rPr sz="2800" spc="-60" dirty="0"/>
              <a:t>S</a:t>
            </a:r>
            <a:r>
              <a:rPr sz="2800" spc="170" dirty="0"/>
              <a:t>U</a:t>
            </a:r>
            <a:r>
              <a:rPr sz="2800" spc="-85" dirty="0"/>
              <a:t>ES</a:t>
            </a:r>
            <a:r>
              <a:rPr sz="2800" spc="-65" dirty="0"/>
              <a:t> </a:t>
            </a:r>
            <a:r>
              <a:rPr sz="2800" spc="405" dirty="0"/>
              <a:t>O</a:t>
            </a:r>
            <a:r>
              <a:rPr sz="2800" spc="-160" dirty="0"/>
              <a:t>F</a:t>
            </a:r>
            <a:r>
              <a:rPr sz="2800" spc="-70" dirty="0"/>
              <a:t> </a:t>
            </a:r>
            <a:r>
              <a:rPr sz="2800" spc="190" dirty="0"/>
              <a:t>DE</a:t>
            </a:r>
            <a:r>
              <a:rPr sz="2800" spc="204" dirty="0"/>
              <a:t>C</a:t>
            </a:r>
            <a:r>
              <a:rPr sz="2800" spc="-55" dirty="0"/>
              <a:t>I</a:t>
            </a:r>
            <a:r>
              <a:rPr sz="2800" spc="-90" dirty="0"/>
              <a:t>S</a:t>
            </a:r>
            <a:r>
              <a:rPr sz="2800" spc="95" dirty="0"/>
              <a:t>I</a:t>
            </a:r>
            <a:r>
              <a:rPr sz="2800" spc="235" dirty="0"/>
              <a:t>O</a:t>
            </a:r>
            <a:r>
              <a:rPr sz="2800" spc="395" dirty="0"/>
              <a:t>N</a:t>
            </a:r>
            <a:r>
              <a:rPr sz="2800" spc="-420" dirty="0"/>
              <a:t> </a:t>
            </a:r>
            <a:r>
              <a:rPr sz="2800" spc="60" dirty="0"/>
              <a:t>T</a:t>
            </a:r>
            <a:r>
              <a:rPr sz="2800" spc="55" dirty="0"/>
              <a:t>R</a:t>
            </a:r>
            <a:r>
              <a:rPr sz="2800" spc="-100" dirty="0"/>
              <a:t>EE</a:t>
            </a:r>
            <a:r>
              <a:rPr sz="2800" spc="-70" dirty="0"/>
              <a:t> </a:t>
            </a:r>
            <a:r>
              <a:rPr sz="2800" spc="160" dirty="0"/>
              <a:t>IN</a:t>
            </a:r>
            <a:r>
              <a:rPr sz="2800" spc="265" dirty="0"/>
              <a:t>D</a:t>
            </a:r>
            <a:r>
              <a:rPr sz="2800" spc="285" dirty="0"/>
              <a:t>U</a:t>
            </a:r>
            <a:r>
              <a:rPr sz="2800" spc="310" dirty="0"/>
              <a:t>C</a:t>
            </a:r>
            <a:r>
              <a:rPr sz="2800" spc="60" dirty="0"/>
              <a:t>T</a:t>
            </a:r>
            <a:r>
              <a:rPr sz="2800" spc="95" dirty="0"/>
              <a:t>I</a:t>
            </a:r>
            <a:r>
              <a:rPr sz="2800" spc="235" dirty="0"/>
              <a:t>O</a:t>
            </a:r>
            <a:r>
              <a:rPr sz="2800" spc="395" dirty="0"/>
              <a:t>N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485462"/>
            <a:ext cx="4519930" cy="13303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1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500" b="1" spc="-20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30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tr</a:t>
            </a:r>
            <a:r>
              <a:rPr sz="1500" b="1" spc="-21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500" b="1" spc="-24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r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3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9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500" b="1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li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365" dirty="0">
                <a:solidFill>
                  <a:srgbClr val="212745"/>
                </a:solidFill>
                <a:latin typeface="Verdana"/>
                <a:cs typeface="Verdana"/>
              </a:rPr>
              <a:t>?</a:t>
            </a:r>
            <a:endParaRPr sz="15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Method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expressing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endParaRPr sz="1400">
              <a:latin typeface="Verdana"/>
              <a:cs typeface="Verdana"/>
            </a:endParaRPr>
          </a:p>
          <a:p>
            <a:pPr marL="641985">
              <a:lnSpc>
                <a:spcPct val="100000"/>
              </a:lnSpc>
              <a:spcBef>
                <a:spcPts val="919"/>
              </a:spcBef>
              <a:tabLst>
                <a:tab pos="911860" algn="l"/>
              </a:tabLst>
            </a:pPr>
            <a:r>
              <a:rPr sz="1100" dirty="0">
                <a:solidFill>
                  <a:srgbClr val="5ECCF3"/>
                </a:solidFill>
                <a:latin typeface="Arial MT"/>
                <a:cs typeface="Arial MT"/>
              </a:rPr>
              <a:t>–	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pe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200" spc="-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tt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200" spc="-8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200" spc="-70" dirty="0">
                <a:solidFill>
                  <a:srgbClr val="212745"/>
                </a:solidFill>
                <a:latin typeface="Trebuchet MS"/>
                <a:cs typeface="Trebuchet MS"/>
              </a:rPr>
              <a:t>but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200" spc="-75" dirty="0">
                <a:solidFill>
                  <a:srgbClr val="212745"/>
                </a:solidFill>
                <a:latin typeface="Trebuchet MS"/>
                <a:cs typeface="Trebuchet MS"/>
              </a:rPr>
              <a:t>ype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5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Measure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for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evaluating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goodness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test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condition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4433352"/>
            <a:ext cx="6802120" cy="101917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How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212745"/>
                </a:solidFill>
                <a:latin typeface="Verdana"/>
                <a:cs typeface="Verdana"/>
              </a:rPr>
              <a:t>should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0" dirty="0">
                <a:solidFill>
                  <a:srgbClr val="212745"/>
                </a:solidFill>
                <a:latin typeface="Verdana"/>
                <a:cs typeface="Verdana"/>
              </a:rPr>
              <a:t>splitting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procedure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04" dirty="0">
                <a:solidFill>
                  <a:srgbClr val="212745"/>
                </a:solidFill>
                <a:latin typeface="Verdana"/>
                <a:cs typeface="Verdana"/>
              </a:rPr>
              <a:t>stop?</a:t>
            </a:r>
            <a:endParaRPr sz="15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90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Stop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splitting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if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all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records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belong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same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class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or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have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identical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attribute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Arial MT"/>
              <a:buChar char="–"/>
              <a:tabLst>
                <a:tab pos="641985" algn="l"/>
                <a:tab pos="642620" algn="l"/>
              </a:tabLst>
            </a:pP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3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599724"/>
            <a:ext cx="8612505" cy="3856990"/>
            <a:chOff x="448091" y="599724"/>
            <a:chExt cx="8612505" cy="3856990"/>
          </a:xfrm>
        </p:grpSpPr>
        <p:sp>
          <p:nvSpPr>
            <p:cNvPr id="3" name="object 3"/>
            <p:cNvSpPr/>
            <p:nvPr/>
          </p:nvSpPr>
          <p:spPr>
            <a:xfrm>
              <a:off x="448091" y="599724"/>
              <a:ext cx="8239125" cy="1259205"/>
            </a:xfrm>
            <a:custGeom>
              <a:avLst/>
              <a:gdLst/>
              <a:ahLst/>
              <a:cxnLst/>
              <a:rect l="l" t="t" r="r" b="b"/>
              <a:pathLst>
                <a:path w="8239125" h="1259205">
                  <a:moveTo>
                    <a:pt x="8238706" y="0"/>
                  </a:moveTo>
                  <a:lnTo>
                    <a:pt x="0" y="0"/>
                  </a:lnTo>
                  <a:lnTo>
                    <a:pt x="0" y="1258827"/>
                  </a:lnTo>
                  <a:lnTo>
                    <a:pt x="8238706" y="1258827"/>
                  </a:lnTo>
                  <a:lnTo>
                    <a:pt x="8238706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399" y="1702592"/>
              <a:ext cx="2811706" cy="27539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091" y="1271523"/>
            <a:ext cx="8239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2800" spc="200" dirty="0"/>
              <a:t>H</a:t>
            </a:r>
            <a:r>
              <a:rPr sz="2800" spc="295" dirty="0"/>
              <a:t>O</a:t>
            </a:r>
            <a:r>
              <a:rPr sz="2800" spc="530" dirty="0"/>
              <a:t>W</a:t>
            </a:r>
            <a:r>
              <a:rPr sz="2800" spc="-425" dirty="0"/>
              <a:t> </a:t>
            </a:r>
            <a:r>
              <a:rPr sz="2800" spc="-125" dirty="0"/>
              <a:t>T</a:t>
            </a:r>
            <a:r>
              <a:rPr sz="2800" spc="415" dirty="0"/>
              <a:t>O</a:t>
            </a:r>
            <a:r>
              <a:rPr sz="2800" spc="-75" dirty="0"/>
              <a:t> </a:t>
            </a:r>
            <a:r>
              <a:rPr sz="2800" spc="114" dirty="0"/>
              <a:t>DE</a:t>
            </a:r>
            <a:r>
              <a:rPr sz="2800" spc="110" dirty="0"/>
              <a:t>T</a:t>
            </a:r>
            <a:r>
              <a:rPr sz="2800" spc="-20" dirty="0"/>
              <a:t>E</a:t>
            </a:r>
            <a:r>
              <a:rPr sz="2800" spc="-25" dirty="0"/>
              <a:t>R</a:t>
            </a:r>
            <a:r>
              <a:rPr sz="2800" spc="195" dirty="0"/>
              <a:t>M</a:t>
            </a:r>
            <a:r>
              <a:rPr sz="2800" spc="160" dirty="0"/>
              <a:t>IN</a:t>
            </a:r>
            <a:r>
              <a:rPr sz="2800" spc="-100" dirty="0"/>
              <a:t>E</a:t>
            </a:r>
            <a:r>
              <a:rPr sz="2800" spc="-420" dirty="0"/>
              <a:t> </a:t>
            </a:r>
            <a:r>
              <a:rPr sz="2800" spc="60" dirty="0"/>
              <a:t>T</a:t>
            </a:r>
            <a:r>
              <a:rPr sz="2800" spc="200" dirty="0"/>
              <a:t>H</a:t>
            </a:r>
            <a:r>
              <a:rPr sz="2800" spc="-100" dirty="0"/>
              <a:t>E</a:t>
            </a:r>
            <a:r>
              <a:rPr sz="2800" spc="-70" dirty="0"/>
              <a:t> </a:t>
            </a:r>
            <a:r>
              <a:rPr sz="2800" spc="-15" dirty="0"/>
              <a:t>B</a:t>
            </a:r>
            <a:r>
              <a:rPr sz="2800" spc="-90" dirty="0"/>
              <a:t>E</a:t>
            </a:r>
            <a:r>
              <a:rPr sz="2800" spc="-75" dirty="0"/>
              <a:t>S</a:t>
            </a:r>
            <a:r>
              <a:rPr sz="2800" spc="65" dirty="0"/>
              <a:t>T</a:t>
            </a:r>
            <a:r>
              <a:rPr sz="2800" spc="-75" dirty="0"/>
              <a:t> </a:t>
            </a:r>
            <a:r>
              <a:rPr sz="2800" spc="-60" dirty="0"/>
              <a:t>S</a:t>
            </a:r>
            <a:r>
              <a:rPr sz="2800" spc="-140" dirty="0"/>
              <a:t>P</a:t>
            </a:r>
            <a:r>
              <a:rPr sz="2800" spc="-50" dirty="0"/>
              <a:t>L</a:t>
            </a:r>
            <a:r>
              <a:rPr sz="2800" spc="-10" dirty="0"/>
              <a:t>IT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09432" y="3383147"/>
            <a:ext cx="737870" cy="433705"/>
          </a:xfrm>
          <a:custGeom>
            <a:avLst/>
            <a:gdLst/>
            <a:ahLst/>
            <a:cxnLst/>
            <a:rect l="l" t="t" r="r" b="b"/>
            <a:pathLst>
              <a:path w="737869" h="433704">
                <a:moveTo>
                  <a:pt x="0" y="216701"/>
                </a:moveTo>
                <a:lnTo>
                  <a:pt x="18806" y="148204"/>
                </a:lnTo>
                <a:lnTo>
                  <a:pt x="41174" y="117111"/>
                </a:lnTo>
                <a:lnTo>
                  <a:pt x="71173" y="88717"/>
                </a:lnTo>
                <a:lnTo>
                  <a:pt x="108044" y="63467"/>
                </a:lnTo>
                <a:lnTo>
                  <a:pt x="151026" y="41808"/>
                </a:lnTo>
                <a:lnTo>
                  <a:pt x="199361" y="24186"/>
                </a:lnTo>
                <a:lnTo>
                  <a:pt x="252289" y="11046"/>
                </a:lnTo>
                <a:lnTo>
                  <a:pt x="309050" y="2836"/>
                </a:lnTo>
                <a:lnTo>
                  <a:pt x="368885" y="0"/>
                </a:lnTo>
                <a:lnTo>
                  <a:pt x="428719" y="2836"/>
                </a:lnTo>
                <a:lnTo>
                  <a:pt x="485479" y="11046"/>
                </a:lnTo>
                <a:lnTo>
                  <a:pt x="538405" y="24186"/>
                </a:lnTo>
                <a:lnTo>
                  <a:pt x="586738" y="41808"/>
                </a:lnTo>
                <a:lnTo>
                  <a:pt x="629718" y="63467"/>
                </a:lnTo>
                <a:lnTo>
                  <a:pt x="666586" y="88717"/>
                </a:lnTo>
                <a:lnTo>
                  <a:pt x="696583" y="117111"/>
                </a:lnTo>
                <a:lnTo>
                  <a:pt x="718949" y="148204"/>
                </a:lnTo>
                <a:lnTo>
                  <a:pt x="737753" y="216701"/>
                </a:lnTo>
                <a:lnTo>
                  <a:pt x="732926" y="251853"/>
                </a:lnTo>
                <a:lnTo>
                  <a:pt x="718950" y="285198"/>
                </a:lnTo>
                <a:lnTo>
                  <a:pt x="696584" y="316291"/>
                </a:lnTo>
                <a:lnTo>
                  <a:pt x="666588" y="344685"/>
                </a:lnTo>
                <a:lnTo>
                  <a:pt x="629721" y="369934"/>
                </a:lnTo>
                <a:lnTo>
                  <a:pt x="586741" y="391593"/>
                </a:lnTo>
                <a:lnTo>
                  <a:pt x="538409" y="409215"/>
                </a:lnTo>
                <a:lnTo>
                  <a:pt x="485482" y="422355"/>
                </a:lnTo>
                <a:lnTo>
                  <a:pt x="428721" y="430566"/>
                </a:lnTo>
                <a:lnTo>
                  <a:pt x="368885" y="433402"/>
                </a:lnTo>
                <a:lnTo>
                  <a:pt x="309050" y="430566"/>
                </a:lnTo>
                <a:lnTo>
                  <a:pt x="252289" y="422355"/>
                </a:lnTo>
                <a:lnTo>
                  <a:pt x="199361" y="409215"/>
                </a:lnTo>
                <a:lnTo>
                  <a:pt x="151026" y="391593"/>
                </a:lnTo>
                <a:lnTo>
                  <a:pt x="108044" y="369934"/>
                </a:lnTo>
                <a:lnTo>
                  <a:pt x="71173" y="344685"/>
                </a:lnTo>
                <a:lnTo>
                  <a:pt x="41174" y="316291"/>
                </a:lnTo>
                <a:lnTo>
                  <a:pt x="18806" y="285198"/>
                </a:lnTo>
                <a:lnTo>
                  <a:pt x="4828" y="251853"/>
                </a:lnTo>
                <a:lnTo>
                  <a:pt x="0" y="216701"/>
                </a:lnTo>
                <a:close/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539" y="3486036"/>
            <a:ext cx="518159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Arial MT"/>
                <a:cs typeface="Arial MT"/>
              </a:rPr>
              <a:t>Gender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385" y="3805977"/>
            <a:ext cx="471805" cy="1023619"/>
            <a:chOff x="234385" y="3805977"/>
            <a:chExt cx="471805" cy="1023619"/>
          </a:xfrm>
        </p:grpSpPr>
        <p:sp>
          <p:nvSpPr>
            <p:cNvPr id="9" name="object 9"/>
            <p:cNvSpPr/>
            <p:nvPr/>
          </p:nvSpPr>
          <p:spPr>
            <a:xfrm>
              <a:off x="389118" y="3807248"/>
              <a:ext cx="315595" cy="659765"/>
            </a:xfrm>
            <a:custGeom>
              <a:avLst/>
              <a:gdLst/>
              <a:ahLst/>
              <a:cxnLst/>
              <a:rect l="l" t="t" r="r" b="b"/>
              <a:pathLst>
                <a:path w="315595" h="659764">
                  <a:moveTo>
                    <a:pt x="262900" y="0"/>
                  </a:moveTo>
                  <a:lnTo>
                    <a:pt x="51063" y="574353"/>
                  </a:lnTo>
                  <a:lnTo>
                    <a:pt x="0" y="556304"/>
                  </a:lnTo>
                  <a:lnTo>
                    <a:pt x="49428" y="659405"/>
                  </a:lnTo>
                  <a:lnTo>
                    <a:pt x="154732" y="611007"/>
                  </a:lnTo>
                  <a:lnTo>
                    <a:pt x="103669" y="592957"/>
                  </a:lnTo>
                  <a:lnTo>
                    <a:pt x="315506" y="18605"/>
                  </a:lnTo>
                  <a:lnTo>
                    <a:pt x="26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655" y="3807247"/>
              <a:ext cx="469265" cy="1021080"/>
            </a:xfrm>
            <a:custGeom>
              <a:avLst/>
              <a:gdLst/>
              <a:ahLst/>
              <a:cxnLst/>
              <a:rect l="l" t="t" r="r" b="b"/>
              <a:pathLst>
                <a:path w="469265" h="1021079">
                  <a:moveTo>
                    <a:pt x="202891" y="659406"/>
                  </a:moveTo>
                  <a:lnTo>
                    <a:pt x="308195" y="611007"/>
                  </a:lnTo>
                  <a:lnTo>
                    <a:pt x="257132" y="592958"/>
                  </a:lnTo>
                  <a:lnTo>
                    <a:pt x="468969" y="18605"/>
                  </a:lnTo>
                  <a:lnTo>
                    <a:pt x="416363" y="0"/>
                  </a:lnTo>
                  <a:lnTo>
                    <a:pt x="204525" y="574353"/>
                  </a:lnTo>
                  <a:lnTo>
                    <a:pt x="153462" y="556304"/>
                  </a:lnTo>
                  <a:lnTo>
                    <a:pt x="202891" y="659406"/>
                  </a:lnTo>
                  <a:close/>
                </a:path>
                <a:path w="469265" h="1021079">
                  <a:moveTo>
                    <a:pt x="0" y="1020578"/>
                  </a:moveTo>
                  <a:lnTo>
                    <a:pt x="405773" y="1020578"/>
                  </a:lnTo>
                  <a:lnTo>
                    <a:pt x="405773" y="659404"/>
                  </a:lnTo>
                  <a:lnTo>
                    <a:pt x="0" y="659404"/>
                  </a:lnTo>
                  <a:lnTo>
                    <a:pt x="0" y="1020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105" y="4467602"/>
            <a:ext cx="339090" cy="334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748" y="3805977"/>
            <a:ext cx="471805" cy="1023619"/>
            <a:chOff x="650748" y="3805977"/>
            <a:chExt cx="471805" cy="1023619"/>
          </a:xfrm>
        </p:grpSpPr>
        <p:sp>
          <p:nvSpPr>
            <p:cNvPr id="13" name="object 13"/>
            <p:cNvSpPr/>
            <p:nvPr/>
          </p:nvSpPr>
          <p:spPr>
            <a:xfrm>
              <a:off x="652018" y="3807248"/>
              <a:ext cx="315595" cy="659765"/>
            </a:xfrm>
            <a:custGeom>
              <a:avLst/>
              <a:gdLst/>
              <a:ahLst/>
              <a:cxnLst/>
              <a:rect l="l" t="t" r="r" b="b"/>
              <a:pathLst>
                <a:path w="315594" h="659764">
                  <a:moveTo>
                    <a:pt x="52606" y="0"/>
                  </a:moveTo>
                  <a:lnTo>
                    <a:pt x="0" y="18605"/>
                  </a:lnTo>
                  <a:lnTo>
                    <a:pt x="211837" y="592957"/>
                  </a:lnTo>
                  <a:lnTo>
                    <a:pt x="160774" y="611007"/>
                  </a:lnTo>
                  <a:lnTo>
                    <a:pt x="266078" y="659405"/>
                  </a:lnTo>
                  <a:lnTo>
                    <a:pt x="315506" y="556304"/>
                  </a:lnTo>
                  <a:lnTo>
                    <a:pt x="264443" y="574353"/>
                  </a:lnTo>
                  <a:lnTo>
                    <a:pt x="526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018" y="3807247"/>
              <a:ext cx="469265" cy="1021080"/>
            </a:xfrm>
            <a:custGeom>
              <a:avLst/>
              <a:gdLst/>
              <a:ahLst/>
              <a:cxnLst/>
              <a:rect l="l" t="t" r="r" b="b"/>
              <a:pathLst>
                <a:path w="469265" h="1021079">
                  <a:moveTo>
                    <a:pt x="266078" y="659406"/>
                  </a:moveTo>
                  <a:lnTo>
                    <a:pt x="315506" y="556304"/>
                  </a:lnTo>
                  <a:lnTo>
                    <a:pt x="264443" y="574353"/>
                  </a:lnTo>
                  <a:lnTo>
                    <a:pt x="52606" y="0"/>
                  </a:lnTo>
                  <a:lnTo>
                    <a:pt x="0" y="18605"/>
                  </a:lnTo>
                  <a:lnTo>
                    <a:pt x="211837" y="592958"/>
                  </a:lnTo>
                  <a:lnTo>
                    <a:pt x="160774" y="611007"/>
                  </a:lnTo>
                  <a:lnTo>
                    <a:pt x="266078" y="659406"/>
                  </a:lnTo>
                  <a:close/>
                </a:path>
                <a:path w="469265" h="1021079">
                  <a:moveTo>
                    <a:pt x="63187" y="1020578"/>
                  </a:moveTo>
                  <a:lnTo>
                    <a:pt x="468961" y="1020578"/>
                  </a:lnTo>
                  <a:lnTo>
                    <a:pt x="468961" y="659404"/>
                  </a:lnTo>
                  <a:lnTo>
                    <a:pt x="63187" y="659404"/>
                  </a:lnTo>
                  <a:lnTo>
                    <a:pt x="63187" y="10205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8656" y="4467602"/>
            <a:ext cx="339090" cy="334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20617" y="3796508"/>
            <a:ext cx="862330" cy="1033144"/>
            <a:chOff x="1820617" y="3796508"/>
            <a:chExt cx="862330" cy="1033144"/>
          </a:xfrm>
        </p:grpSpPr>
        <p:sp>
          <p:nvSpPr>
            <p:cNvPr id="17" name="object 17"/>
            <p:cNvSpPr/>
            <p:nvPr/>
          </p:nvSpPr>
          <p:spPr>
            <a:xfrm>
              <a:off x="2030686" y="3797778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10050" y="0"/>
                  </a:moveTo>
                  <a:lnTo>
                    <a:pt x="39419" y="591521"/>
                  </a:lnTo>
                  <a:lnTo>
                    <a:pt x="0" y="555025"/>
                  </a:lnTo>
                  <a:lnTo>
                    <a:pt x="3319" y="668874"/>
                  </a:lnTo>
                  <a:lnTo>
                    <a:pt x="119587" y="665618"/>
                  </a:lnTo>
                  <a:lnTo>
                    <a:pt x="80084" y="629122"/>
                  </a:lnTo>
                  <a:lnTo>
                    <a:pt x="650714" y="37542"/>
                  </a:lnTo>
                  <a:lnTo>
                    <a:pt x="610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1887" y="3797778"/>
              <a:ext cx="859790" cy="1030605"/>
            </a:xfrm>
            <a:custGeom>
              <a:avLst/>
              <a:gdLst/>
              <a:ahLst/>
              <a:cxnLst/>
              <a:rect l="l" t="t" r="r" b="b"/>
              <a:pathLst>
                <a:path w="859789" h="1030604">
                  <a:moveTo>
                    <a:pt x="212119" y="668874"/>
                  </a:moveTo>
                  <a:lnTo>
                    <a:pt x="328386" y="665618"/>
                  </a:lnTo>
                  <a:lnTo>
                    <a:pt x="288884" y="629122"/>
                  </a:lnTo>
                  <a:lnTo>
                    <a:pt x="859515" y="37542"/>
                  </a:lnTo>
                  <a:lnTo>
                    <a:pt x="818850" y="0"/>
                  </a:lnTo>
                  <a:lnTo>
                    <a:pt x="248219" y="591521"/>
                  </a:lnTo>
                  <a:lnTo>
                    <a:pt x="208799" y="555025"/>
                  </a:lnTo>
                  <a:lnTo>
                    <a:pt x="212119" y="668874"/>
                  </a:lnTo>
                  <a:close/>
                </a:path>
                <a:path w="859789" h="1030604">
                  <a:moveTo>
                    <a:pt x="0" y="1030047"/>
                  </a:moveTo>
                  <a:lnTo>
                    <a:pt x="424213" y="1030047"/>
                  </a:lnTo>
                  <a:lnTo>
                    <a:pt x="424213" y="668873"/>
                  </a:lnTo>
                  <a:lnTo>
                    <a:pt x="0" y="668873"/>
                  </a:lnTo>
                  <a:lnTo>
                    <a:pt x="0" y="10300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64540" y="4467602"/>
            <a:ext cx="339090" cy="334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7558" y="3815279"/>
            <a:ext cx="167640" cy="652780"/>
            <a:chOff x="2577558" y="3815279"/>
            <a:chExt cx="167640" cy="652780"/>
          </a:xfrm>
        </p:grpSpPr>
        <p:sp>
          <p:nvSpPr>
            <p:cNvPr id="21" name="object 21"/>
            <p:cNvSpPr/>
            <p:nvPr/>
          </p:nvSpPr>
          <p:spPr>
            <a:xfrm>
              <a:off x="2578827" y="3816550"/>
              <a:ext cx="165100" cy="650240"/>
            </a:xfrm>
            <a:custGeom>
              <a:avLst/>
              <a:gdLst/>
              <a:ahLst/>
              <a:cxnLst/>
              <a:rect l="l" t="t" r="r" b="b"/>
              <a:pathLst>
                <a:path w="165100" h="650239">
                  <a:moveTo>
                    <a:pt x="110209" y="0"/>
                  </a:moveTo>
                  <a:lnTo>
                    <a:pt x="54274" y="0"/>
                  </a:lnTo>
                  <a:lnTo>
                    <a:pt x="54274" y="569568"/>
                  </a:lnTo>
                  <a:lnTo>
                    <a:pt x="0" y="569568"/>
                  </a:lnTo>
                  <a:lnTo>
                    <a:pt x="82242" y="650102"/>
                  </a:lnTo>
                  <a:lnTo>
                    <a:pt x="164484" y="569568"/>
                  </a:lnTo>
                  <a:lnTo>
                    <a:pt x="110209" y="569568"/>
                  </a:lnTo>
                  <a:lnTo>
                    <a:pt x="1102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78828" y="3816549"/>
              <a:ext cx="165100" cy="650240"/>
            </a:xfrm>
            <a:custGeom>
              <a:avLst/>
              <a:gdLst/>
              <a:ahLst/>
              <a:cxnLst/>
              <a:rect l="l" t="t" r="r" b="b"/>
              <a:pathLst>
                <a:path w="165100" h="650239">
                  <a:moveTo>
                    <a:pt x="82241" y="650103"/>
                  </a:moveTo>
                  <a:lnTo>
                    <a:pt x="164483" y="569569"/>
                  </a:lnTo>
                  <a:lnTo>
                    <a:pt x="110209" y="569569"/>
                  </a:lnTo>
                  <a:lnTo>
                    <a:pt x="110209" y="0"/>
                  </a:lnTo>
                  <a:lnTo>
                    <a:pt x="54274" y="0"/>
                  </a:lnTo>
                  <a:lnTo>
                    <a:pt x="54274" y="569569"/>
                  </a:lnTo>
                  <a:lnTo>
                    <a:pt x="0" y="569569"/>
                  </a:lnTo>
                  <a:lnTo>
                    <a:pt x="82241" y="6501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39738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3732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00126" y="3454138"/>
            <a:ext cx="1026794" cy="1014094"/>
            <a:chOff x="2300126" y="3454138"/>
            <a:chExt cx="1026794" cy="1014094"/>
          </a:xfrm>
        </p:grpSpPr>
        <p:sp>
          <p:nvSpPr>
            <p:cNvPr id="26" name="object 26"/>
            <p:cNvSpPr/>
            <p:nvPr/>
          </p:nvSpPr>
          <p:spPr>
            <a:xfrm>
              <a:off x="2641318" y="3797197"/>
              <a:ext cx="683895" cy="669925"/>
            </a:xfrm>
            <a:custGeom>
              <a:avLst/>
              <a:gdLst/>
              <a:ahLst/>
              <a:cxnLst/>
              <a:rect l="l" t="t" r="r" b="b"/>
              <a:pathLst>
                <a:path w="683895" h="669925">
                  <a:moveTo>
                    <a:pt x="39503" y="0"/>
                  </a:moveTo>
                  <a:lnTo>
                    <a:pt x="0" y="38705"/>
                  </a:lnTo>
                  <a:lnTo>
                    <a:pt x="605819" y="631871"/>
                  </a:lnTo>
                  <a:lnTo>
                    <a:pt x="567395" y="669456"/>
                  </a:lnTo>
                  <a:lnTo>
                    <a:pt x="683745" y="669456"/>
                  </a:lnTo>
                  <a:lnTo>
                    <a:pt x="683745" y="555557"/>
                  </a:lnTo>
                  <a:lnTo>
                    <a:pt x="645405" y="593149"/>
                  </a:lnTo>
                  <a:lnTo>
                    <a:pt x="395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41318" y="3797196"/>
              <a:ext cx="683895" cy="669925"/>
            </a:xfrm>
            <a:custGeom>
              <a:avLst/>
              <a:gdLst/>
              <a:ahLst/>
              <a:cxnLst/>
              <a:rect l="l" t="t" r="r" b="b"/>
              <a:pathLst>
                <a:path w="683895" h="669925">
                  <a:moveTo>
                    <a:pt x="683744" y="669456"/>
                  </a:moveTo>
                  <a:lnTo>
                    <a:pt x="683744" y="555557"/>
                  </a:lnTo>
                  <a:lnTo>
                    <a:pt x="645403" y="593149"/>
                  </a:lnTo>
                  <a:lnTo>
                    <a:pt x="39502" y="0"/>
                  </a:lnTo>
                  <a:lnTo>
                    <a:pt x="0" y="38705"/>
                  </a:lnTo>
                  <a:lnTo>
                    <a:pt x="605818" y="631872"/>
                  </a:lnTo>
                  <a:lnTo>
                    <a:pt x="567394" y="669456"/>
                  </a:lnTo>
                  <a:lnTo>
                    <a:pt x="683744" y="6694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1396" y="3455409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5" h="361314">
                  <a:moveTo>
                    <a:pt x="359674" y="0"/>
                  </a:moveTo>
                  <a:lnTo>
                    <a:pt x="295035" y="2908"/>
                  </a:lnTo>
                  <a:lnTo>
                    <a:pt x="234192" y="11293"/>
                  </a:lnTo>
                  <a:lnTo>
                    <a:pt x="178161" y="24646"/>
                  </a:lnTo>
                  <a:lnTo>
                    <a:pt x="127961" y="42458"/>
                  </a:lnTo>
                  <a:lnTo>
                    <a:pt x="84607" y="64219"/>
                  </a:lnTo>
                  <a:lnTo>
                    <a:pt x="49117" y="89420"/>
                  </a:lnTo>
                  <a:lnTo>
                    <a:pt x="22507" y="117552"/>
                  </a:lnTo>
                  <a:lnTo>
                    <a:pt x="0" y="180569"/>
                  </a:lnTo>
                  <a:lnTo>
                    <a:pt x="5796" y="213035"/>
                  </a:lnTo>
                  <a:lnTo>
                    <a:pt x="49117" y="271720"/>
                  </a:lnTo>
                  <a:lnTo>
                    <a:pt x="84607" y="296921"/>
                  </a:lnTo>
                  <a:lnTo>
                    <a:pt x="127961" y="318682"/>
                  </a:lnTo>
                  <a:lnTo>
                    <a:pt x="178161" y="336493"/>
                  </a:lnTo>
                  <a:lnTo>
                    <a:pt x="234192" y="349847"/>
                  </a:lnTo>
                  <a:lnTo>
                    <a:pt x="295035" y="358232"/>
                  </a:lnTo>
                  <a:lnTo>
                    <a:pt x="359674" y="361141"/>
                  </a:lnTo>
                  <a:lnTo>
                    <a:pt x="424334" y="358232"/>
                  </a:lnTo>
                  <a:lnTo>
                    <a:pt x="485189" y="349847"/>
                  </a:lnTo>
                  <a:lnTo>
                    <a:pt x="541222" y="336493"/>
                  </a:lnTo>
                  <a:lnTo>
                    <a:pt x="591420" y="318682"/>
                  </a:lnTo>
                  <a:lnTo>
                    <a:pt x="634767" y="296921"/>
                  </a:lnTo>
                  <a:lnTo>
                    <a:pt x="670248" y="271720"/>
                  </a:lnTo>
                  <a:lnTo>
                    <a:pt x="696848" y="243588"/>
                  </a:lnTo>
                  <a:lnTo>
                    <a:pt x="719347" y="180569"/>
                  </a:lnTo>
                  <a:lnTo>
                    <a:pt x="713553" y="148104"/>
                  </a:lnTo>
                  <a:lnTo>
                    <a:pt x="670248" y="89420"/>
                  </a:lnTo>
                  <a:lnTo>
                    <a:pt x="634767" y="64219"/>
                  </a:lnTo>
                  <a:lnTo>
                    <a:pt x="591420" y="42458"/>
                  </a:lnTo>
                  <a:lnTo>
                    <a:pt x="541222" y="24646"/>
                  </a:lnTo>
                  <a:lnTo>
                    <a:pt x="485189" y="11293"/>
                  </a:lnTo>
                  <a:lnTo>
                    <a:pt x="424334" y="2908"/>
                  </a:lnTo>
                  <a:lnTo>
                    <a:pt x="3596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01396" y="3455408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5" h="361314">
                  <a:moveTo>
                    <a:pt x="0" y="180570"/>
                  </a:moveTo>
                  <a:lnTo>
                    <a:pt x="22507" y="117552"/>
                  </a:lnTo>
                  <a:lnTo>
                    <a:pt x="49117" y="89420"/>
                  </a:lnTo>
                  <a:lnTo>
                    <a:pt x="84607" y="64219"/>
                  </a:lnTo>
                  <a:lnTo>
                    <a:pt x="127961" y="42458"/>
                  </a:lnTo>
                  <a:lnTo>
                    <a:pt x="178161" y="24647"/>
                  </a:lnTo>
                  <a:lnTo>
                    <a:pt x="234191" y="11293"/>
                  </a:lnTo>
                  <a:lnTo>
                    <a:pt x="295034" y="2908"/>
                  </a:lnTo>
                  <a:lnTo>
                    <a:pt x="359673" y="0"/>
                  </a:lnTo>
                  <a:lnTo>
                    <a:pt x="424333" y="2908"/>
                  </a:lnTo>
                  <a:lnTo>
                    <a:pt x="485188" y="11293"/>
                  </a:lnTo>
                  <a:lnTo>
                    <a:pt x="541222" y="24647"/>
                  </a:lnTo>
                  <a:lnTo>
                    <a:pt x="591420" y="42458"/>
                  </a:lnTo>
                  <a:lnTo>
                    <a:pt x="634767" y="64219"/>
                  </a:lnTo>
                  <a:lnTo>
                    <a:pt x="670248" y="89420"/>
                  </a:lnTo>
                  <a:lnTo>
                    <a:pt x="696848" y="117552"/>
                  </a:lnTo>
                  <a:lnTo>
                    <a:pt x="719347" y="180570"/>
                  </a:lnTo>
                  <a:lnTo>
                    <a:pt x="713553" y="213035"/>
                  </a:lnTo>
                  <a:lnTo>
                    <a:pt x="696848" y="243588"/>
                  </a:lnTo>
                  <a:lnTo>
                    <a:pt x="670248" y="271720"/>
                  </a:lnTo>
                  <a:lnTo>
                    <a:pt x="634767" y="296921"/>
                  </a:lnTo>
                  <a:lnTo>
                    <a:pt x="591420" y="318682"/>
                  </a:lnTo>
                  <a:lnTo>
                    <a:pt x="541222" y="336493"/>
                  </a:lnTo>
                  <a:lnTo>
                    <a:pt x="485188" y="349847"/>
                  </a:lnTo>
                  <a:lnTo>
                    <a:pt x="424333" y="358232"/>
                  </a:lnTo>
                  <a:lnTo>
                    <a:pt x="359673" y="361140"/>
                  </a:lnTo>
                  <a:lnTo>
                    <a:pt x="295034" y="358232"/>
                  </a:lnTo>
                  <a:lnTo>
                    <a:pt x="234191" y="349847"/>
                  </a:lnTo>
                  <a:lnTo>
                    <a:pt x="178161" y="336493"/>
                  </a:lnTo>
                  <a:lnTo>
                    <a:pt x="127961" y="318682"/>
                  </a:lnTo>
                  <a:lnTo>
                    <a:pt x="84607" y="296921"/>
                  </a:lnTo>
                  <a:lnTo>
                    <a:pt x="49117" y="271720"/>
                  </a:lnTo>
                  <a:lnTo>
                    <a:pt x="22507" y="243588"/>
                  </a:lnTo>
                  <a:lnTo>
                    <a:pt x="5796" y="213035"/>
                  </a:lnTo>
                  <a:lnTo>
                    <a:pt x="0" y="180570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84384" y="3435453"/>
            <a:ext cx="353695" cy="372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085">
              <a:lnSpc>
                <a:spcPct val="103400"/>
              </a:lnSpc>
              <a:spcBef>
                <a:spcPts val="90"/>
              </a:spcBef>
            </a:pPr>
            <a:r>
              <a:rPr sz="1100" spc="30" dirty="0">
                <a:latin typeface="Arial MT"/>
                <a:cs typeface="Arial MT"/>
              </a:rPr>
              <a:t>Car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30" dirty="0">
                <a:latin typeface="Arial MT"/>
                <a:cs typeface="Arial MT"/>
              </a:rPr>
              <a:t>Type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35199" y="3792770"/>
            <a:ext cx="1191895" cy="1035050"/>
            <a:chOff x="4035199" y="3792770"/>
            <a:chExt cx="1191895" cy="1035050"/>
          </a:xfrm>
        </p:grpSpPr>
        <p:sp>
          <p:nvSpPr>
            <p:cNvPr id="32" name="object 32"/>
            <p:cNvSpPr/>
            <p:nvPr/>
          </p:nvSpPr>
          <p:spPr>
            <a:xfrm>
              <a:off x="4256529" y="3794041"/>
              <a:ext cx="969644" cy="692785"/>
            </a:xfrm>
            <a:custGeom>
              <a:avLst/>
              <a:gdLst/>
              <a:ahLst/>
              <a:cxnLst/>
              <a:rect l="l" t="t" r="r" b="b"/>
              <a:pathLst>
                <a:path w="969645" h="692785">
                  <a:moveTo>
                    <a:pt x="937192" y="0"/>
                  </a:moveTo>
                  <a:lnTo>
                    <a:pt x="51454" y="604113"/>
                  </a:lnTo>
                  <a:lnTo>
                    <a:pt x="20499" y="560499"/>
                  </a:lnTo>
                  <a:lnTo>
                    <a:pt x="0" y="672612"/>
                  </a:lnTo>
                  <a:lnTo>
                    <a:pt x="114524" y="692663"/>
                  </a:lnTo>
                  <a:lnTo>
                    <a:pt x="83487" y="649048"/>
                  </a:lnTo>
                  <a:lnTo>
                    <a:pt x="969143" y="44935"/>
                  </a:lnTo>
                  <a:lnTo>
                    <a:pt x="9371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6529" y="3794040"/>
              <a:ext cx="969644" cy="692785"/>
            </a:xfrm>
            <a:custGeom>
              <a:avLst/>
              <a:gdLst/>
              <a:ahLst/>
              <a:cxnLst/>
              <a:rect l="l" t="t" r="r" b="b"/>
              <a:pathLst>
                <a:path w="969645" h="692785">
                  <a:moveTo>
                    <a:pt x="0" y="672612"/>
                  </a:moveTo>
                  <a:lnTo>
                    <a:pt x="114524" y="692663"/>
                  </a:lnTo>
                  <a:lnTo>
                    <a:pt x="83486" y="649048"/>
                  </a:lnTo>
                  <a:lnTo>
                    <a:pt x="969143" y="44934"/>
                  </a:lnTo>
                  <a:lnTo>
                    <a:pt x="937192" y="0"/>
                  </a:lnTo>
                  <a:lnTo>
                    <a:pt x="51453" y="604113"/>
                  </a:lnTo>
                  <a:lnTo>
                    <a:pt x="20498" y="560499"/>
                  </a:lnTo>
                  <a:lnTo>
                    <a:pt x="0" y="6726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5199" y="4466652"/>
              <a:ext cx="443230" cy="361315"/>
            </a:xfrm>
            <a:custGeom>
              <a:avLst/>
              <a:gdLst/>
              <a:ahLst/>
              <a:cxnLst/>
              <a:rect l="l" t="t" r="r" b="b"/>
              <a:pathLst>
                <a:path w="443229" h="361314">
                  <a:moveTo>
                    <a:pt x="442662" y="0"/>
                  </a:moveTo>
                  <a:lnTo>
                    <a:pt x="0" y="0"/>
                  </a:lnTo>
                  <a:lnTo>
                    <a:pt x="0" y="361174"/>
                  </a:lnTo>
                  <a:lnTo>
                    <a:pt x="442662" y="361174"/>
                  </a:lnTo>
                  <a:lnTo>
                    <a:pt x="442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035198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36039" y="3805561"/>
            <a:ext cx="501650" cy="1022350"/>
            <a:chOff x="4736039" y="3805561"/>
            <a:chExt cx="501650" cy="1022350"/>
          </a:xfrm>
        </p:grpSpPr>
        <p:sp>
          <p:nvSpPr>
            <p:cNvPr id="37" name="object 37"/>
            <p:cNvSpPr/>
            <p:nvPr/>
          </p:nvSpPr>
          <p:spPr>
            <a:xfrm>
              <a:off x="4909734" y="3806832"/>
              <a:ext cx="326390" cy="660400"/>
            </a:xfrm>
            <a:custGeom>
              <a:avLst/>
              <a:gdLst/>
              <a:ahLst/>
              <a:cxnLst/>
              <a:rect l="l" t="t" r="r" b="b"/>
              <a:pathLst>
                <a:path w="326389" h="660400">
                  <a:moveTo>
                    <a:pt x="273862" y="0"/>
                  </a:moveTo>
                  <a:lnTo>
                    <a:pt x="50706" y="574809"/>
                  </a:lnTo>
                  <a:lnTo>
                    <a:pt x="0" y="555931"/>
                  </a:lnTo>
                  <a:lnTo>
                    <a:pt x="47635" y="659820"/>
                  </a:lnTo>
                  <a:lnTo>
                    <a:pt x="153777" y="613142"/>
                  </a:lnTo>
                  <a:lnTo>
                    <a:pt x="102989" y="594262"/>
                  </a:lnTo>
                  <a:lnTo>
                    <a:pt x="326146" y="19436"/>
                  </a:lnTo>
                  <a:lnTo>
                    <a:pt x="2738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09734" y="3806831"/>
              <a:ext cx="326390" cy="660400"/>
            </a:xfrm>
            <a:custGeom>
              <a:avLst/>
              <a:gdLst/>
              <a:ahLst/>
              <a:cxnLst/>
              <a:rect l="l" t="t" r="r" b="b"/>
              <a:pathLst>
                <a:path w="326389" h="660400">
                  <a:moveTo>
                    <a:pt x="47635" y="659821"/>
                  </a:moveTo>
                  <a:lnTo>
                    <a:pt x="153778" y="613142"/>
                  </a:lnTo>
                  <a:lnTo>
                    <a:pt x="102989" y="594262"/>
                  </a:lnTo>
                  <a:lnTo>
                    <a:pt x="326146" y="19435"/>
                  </a:lnTo>
                  <a:lnTo>
                    <a:pt x="273863" y="0"/>
                  </a:lnTo>
                  <a:lnTo>
                    <a:pt x="50706" y="574810"/>
                  </a:lnTo>
                  <a:lnTo>
                    <a:pt x="0" y="555931"/>
                  </a:lnTo>
                  <a:lnTo>
                    <a:pt x="47635" y="6598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6039" y="4466652"/>
              <a:ext cx="443230" cy="361315"/>
            </a:xfrm>
            <a:custGeom>
              <a:avLst/>
              <a:gdLst/>
              <a:ahLst/>
              <a:cxnLst/>
              <a:rect l="l" t="t" r="r" b="b"/>
              <a:pathLst>
                <a:path w="443229" h="361314">
                  <a:moveTo>
                    <a:pt x="442662" y="0"/>
                  </a:moveTo>
                  <a:lnTo>
                    <a:pt x="0" y="0"/>
                  </a:lnTo>
                  <a:lnTo>
                    <a:pt x="0" y="361174"/>
                  </a:lnTo>
                  <a:lnTo>
                    <a:pt x="442662" y="361174"/>
                  </a:lnTo>
                  <a:lnTo>
                    <a:pt x="4426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36039" y="4466651"/>
            <a:ext cx="443230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3402" y="4466651"/>
            <a:ext cx="480059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777923" y="3454138"/>
            <a:ext cx="1416685" cy="1035685"/>
            <a:chOff x="4777923" y="3454138"/>
            <a:chExt cx="1416685" cy="1035685"/>
          </a:xfrm>
        </p:grpSpPr>
        <p:sp>
          <p:nvSpPr>
            <p:cNvPr id="43" name="object 43"/>
            <p:cNvSpPr/>
            <p:nvPr/>
          </p:nvSpPr>
          <p:spPr>
            <a:xfrm>
              <a:off x="5194054" y="3793874"/>
              <a:ext cx="999490" cy="694690"/>
            </a:xfrm>
            <a:custGeom>
              <a:avLst/>
              <a:gdLst/>
              <a:ahLst/>
              <a:cxnLst/>
              <a:rect l="l" t="t" r="r" b="b"/>
              <a:pathLst>
                <a:path w="999489" h="694689">
                  <a:moveTo>
                    <a:pt x="31286" y="0"/>
                  </a:moveTo>
                  <a:lnTo>
                    <a:pt x="0" y="45350"/>
                  </a:lnTo>
                  <a:lnTo>
                    <a:pt x="915282" y="650411"/>
                  </a:lnTo>
                  <a:lnTo>
                    <a:pt x="884909" y="694457"/>
                  </a:lnTo>
                  <a:lnTo>
                    <a:pt x="999101" y="672778"/>
                  </a:lnTo>
                  <a:lnTo>
                    <a:pt x="976943" y="560965"/>
                  </a:lnTo>
                  <a:lnTo>
                    <a:pt x="946570" y="605019"/>
                  </a:lnTo>
                  <a:lnTo>
                    <a:pt x="3128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94054" y="3793874"/>
              <a:ext cx="999490" cy="694690"/>
            </a:xfrm>
            <a:custGeom>
              <a:avLst/>
              <a:gdLst/>
              <a:ahLst/>
              <a:cxnLst/>
              <a:rect l="l" t="t" r="r" b="b"/>
              <a:pathLst>
                <a:path w="999489" h="694689">
                  <a:moveTo>
                    <a:pt x="999102" y="672778"/>
                  </a:moveTo>
                  <a:lnTo>
                    <a:pt x="976944" y="560964"/>
                  </a:lnTo>
                  <a:lnTo>
                    <a:pt x="946570" y="605019"/>
                  </a:lnTo>
                  <a:lnTo>
                    <a:pt x="31286" y="0"/>
                  </a:lnTo>
                  <a:lnTo>
                    <a:pt x="0" y="45350"/>
                  </a:lnTo>
                  <a:lnTo>
                    <a:pt x="915283" y="650410"/>
                  </a:lnTo>
                  <a:lnTo>
                    <a:pt x="884909" y="694457"/>
                  </a:lnTo>
                  <a:lnTo>
                    <a:pt x="999102" y="6727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79192" y="3455409"/>
              <a:ext cx="861060" cy="361315"/>
            </a:xfrm>
            <a:custGeom>
              <a:avLst/>
              <a:gdLst/>
              <a:ahLst/>
              <a:cxnLst/>
              <a:rect l="l" t="t" r="r" b="b"/>
              <a:pathLst>
                <a:path w="861060" h="361314">
                  <a:moveTo>
                    <a:pt x="430546" y="0"/>
                  </a:moveTo>
                  <a:lnTo>
                    <a:pt x="366928" y="1957"/>
                  </a:lnTo>
                  <a:lnTo>
                    <a:pt x="306206" y="7642"/>
                  </a:lnTo>
                  <a:lnTo>
                    <a:pt x="249048" y="16778"/>
                  </a:lnTo>
                  <a:lnTo>
                    <a:pt x="196118" y="29083"/>
                  </a:lnTo>
                  <a:lnTo>
                    <a:pt x="148084" y="44281"/>
                  </a:lnTo>
                  <a:lnTo>
                    <a:pt x="105612" y="62091"/>
                  </a:lnTo>
                  <a:lnTo>
                    <a:pt x="69369" y="82235"/>
                  </a:lnTo>
                  <a:lnTo>
                    <a:pt x="18230" y="128408"/>
                  </a:lnTo>
                  <a:lnTo>
                    <a:pt x="0" y="180569"/>
                  </a:lnTo>
                  <a:lnTo>
                    <a:pt x="4668" y="207259"/>
                  </a:lnTo>
                  <a:lnTo>
                    <a:pt x="40019" y="256706"/>
                  </a:lnTo>
                  <a:lnTo>
                    <a:pt x="105612" y="299049"/>
                  </a:lnTo>
                  <a:lnTo>
                    <a:pt x="148084" y="316859"/>
                  </a:lnTo>
                  <a:lnTo>
                    <a:pt x="196118" y="332056"/>
                  </a:lnTo>
                  <a:lnTo>
                    <a:pt x="249048" y="344362"/>
                  </a:lnTo>
                  <a:lnTo>
                    <a:pt x="306206" y="353498"/>
                  </a:lnTo>
                  <a:lnTo>
                    <a:pt x="366928" y="359183"/>
                  </a:lnTo>
                  <a:lnTo>
                    <a:pt x="430546" y="361141"/>
                  </a:lnTo>
                  <a:lnTo>
                    <a:pt x="494143" y="359183"/>
                  </a:lnTo>
                  <a:lnTo>
                    <a:pt x="554848" y="353498"/>
                  </a:lnTo>
                  <a:lnTo>
                    <a:pt x="611993" y="344362"/>
                  </a:lnTo>
                  <a:lnTo>
                    <a:pt x="664911" y="332056"/>
                  </a:lnTo>
                  <a:lnTo>
                    <a:pt x="712937" y="316859"/>
                  </a:lnTo>
                  <a:lnTo>
                    <a:pt x="755404" y="299049"/>
                  </a:lnTo>
                  <a:lnTo>
                    <a:pt x="791644" y="278905"/>
                  </a:lnTo>
                  <a:lnTo>
                    <a:pt x="842779" y="232731"/>
                  </a:lnTo>
                  <a:lnTo>
                    <a:pt x="861009" y="180569"/>
                  </a:lnTo>
                  <a:lnTo>
                    <a:pt x="856340" y="153880"/>
                  </a:lnTo>
                  <a:lnTo>
                    <a:pt x="820991" y="104434"/>
                  </a:lnTo>
                  <a:lnTo>
                    <a:pt x="755404" y="62091"/>
                  </a:lnTo>
                  <a:lnTo>
                    <a:pt x="712937" y="44281"/>
                  </a:lnTo>
                  <a:lnTo>
                    <a:pt x="664911" y="29083"/>
                  </a:lnTo>
                  <a:lnTo>
                    <a:pt x="611993" y="16778"/>
                  </a:lnTo>
                  <a:lnTo>
                    <a:pt x="554848" y="7642"/>
                  </a:lnTo>
                  <a:lnTo>
                    <a:pt x="494143" y="1957"/>
                  </a:lnTo>
                  <a:lnTo>
                    <a:pt x="430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79193" y="3455408"/>
              <a:ext cx="861060" cy="361315"/>
            </a:xfrm>
            <a:custGeom>
              <a:avLst/>
              <a:gdLst/>
              <a:ahLst/>
              <a:cxnLst/>
              <a:rect l="l" t="t" r="r" b="b"/>
              <a:pathLst>
                <a:path w="861060" h="361314">
                  <a:moveTo>
                    <a:pt x="0" y="180570"/>
                  </a:moveTo>
                  <a:lnTo>
                    <a:pt x="18230" y="128409"/>
                  </a:lnTo>
                  <a:lnTo>
                    <a:pt x="69368" y="82235"/>
                  </a:lnTo>
                  <a:lnTo>
                    <a:pt x="105612" y="62091"/>
                  </a:lnTo>
                  <a:lnTo>
                    <a:pt x="148084" y="44281"/>
                  </a:lnTo>
                  <a:lnTo>
                    <a:pt x="196118" y="29084"/>
                  </a:lnTo>
                  <a:lnTo>
                    <a:pt x="249047" y="16778"/>
                  </a:lnTo>
                  <a:lnTo>
                    <a:pt x="306206" y="7642"/>
                  </a:lnTo>
                  <a:lnTo>
                    <a:pt x="366927" y="1957"/>
                  </a:lnTo>
                  <a:lnTo>
                    <a:pt x="430545" y="0"/>
                  </a:lnTo>
                  <a:lnTo>
                    <a:pt x="494143" y="1957"/>
                  </a:lnTo>
                  <a:lnTo>
                    <a:pt x="554848" y="7642"/>
                  </a:lnTo>
                  <a:lnTo>
                    <a:pt x="611993" y="16778"/>
                  </a:lnTo>
                  <a:lnTo>
                    <a:pt x="664911" y="29084"/>
                  </a:lnTo>
                  <a:lnTo>
                    <a:pt x="712937" y="44281"/>
                  </a:lnTo>
                  <a:lnTo>
                    <a:pt x="755403" y="62091"/>
                  </a:lnTo>
                  <a:lnTo>
                    <a:pt x="791643" y="82235"/>
                  </a:lnTo>
                  <a:lnTo>
                    <a:pt x="842778" y="128409"/>
                  </a:lnTo>
                  <a:lnTo>
                    <a:pt x="861008" y="180570"/>
                  </a:lnTo>
                  <a:lnTo>
                    <a:pt x="856340" y="207260"/>
                  </a:lnTo>
                  <a:lnTo>
                    <a:pt x="842778" y="232731"/>
                  </a:lnTo>
                  <a:lnTo>
                    <a:pt x="791643" y="278905"/>
                  </a:lnTo>
                  <a:lnTo>
                    <a:pt x="755403" y="299049"/>
                  </a:lnTo>
                  <a:lnTo>
                    <a:pt x="712937" y="316859"/>
                  </a:lnTo>
                  <a:lnTo>
                    <a:pt x="664911" y="332056"/>
                  </a:lnTo>
                  <a:lnTo>
                    <a:pt x="611993" y="344362"/>
                  </a:lnTo>
                  <a:lnTo>
                    <a:pt x="554848" y="353498"/>
                  </a:lnTo>
                  <a:lnTo>
                    <a:pt x="494143" y="359183"/>
                  </a:lnTo>
                  <a:lnTo>
                    <a:pt x="430545" y="361140"/>
                  </a:lnTo>
                  <a:lnTo>
                    <a:pt x="366927" y="359183"/>
                  </a:lnTo>
                  <a:lnTo>
                    <a:pt x="306206" y="353498"/>
                  </a:lnTo>
                  <a:lnTo>
                    <a:pt x="249047" y="344362"/>
                  </a:lnTo>
                  <a:lnTo>
                    <a:pt x="196118" y="332056"/>
                  </a:lnTo>
                  <a:lnTo>
                    <a:pt x="148084" y="316859"/>
                  </a:lnTo>
                  <a:lnTo>
                    <a:pt x="105612" y="299049"/>
                  </a:lnTo>
                  <a:lnTo>
                    <a:pt x="69368" y="278905"/>
                  </a:lnTo>
                  <a:lnTo>
                    <a:pt x="18230" y="232731"/>
                  </a:lnTo>
                  <a:lnTo>
                    <a:pt x="4668" y="207260"/>
                  </a:lnTo>
                  <a:lnTo>
                    <a:pt x="0" y="180570"/>
                  </a:lnTo>
                  <a:close/>
                </a:path>
              </a:pathLst>
            </a:custGeom>
            <a:ln w="317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7200" y="3435453"/>
            <a:ext cx="665480" cy="372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8445" marR="5080" indent="-246379">
              <a:lnSpc>
                <a:spcPct val="103400"/>
              </a:lnSpc>
              <a:spcBef>
                <a:spcPts val="90"/>
              </a:spcBef>
            </a:pPr>
            <a:r>
              <a:rPr sz="1100" spc="30" dirty="0">
                <a:latin typeface="Arial MT"/>
                <a:cs typeface="Arial MT"/>
              </a:rPr>
              <a:t>Customer  ID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48002" y="4463587"/>
            <a:ext cx="1898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 MT"/>
                <a:cs typeface="Arial MT"/>
              </a:rPr>
              <a:t>...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6496" y="3957039"/>
            <a:ext cx="280035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5" dirty="0">
                <a:latin typeface="Arial MT"/>
                <a:cs typeface="Arial MT"/>
              </a:rPr>
              <a:t>Yes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9040" y="3954033"/>
            <a:ext cx="214629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5" dirty="0">
                <a:latin typeface="Arial MT"/>
                <a:cs typeface="Arial MT"/>
              </a:rPr>
              <a:t>No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4749" y="3838466"/>
            <a:ext cx="788035" cy="5340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00" spc="30" dirty="0">
                <a:latin typeface="Arial MT"/>
                <a:cs typeface="Arial MT"/>
              </a:rPr>
              <a:t>Family</a:t>
            </a:r>
            <a:endParaRPr sz="1100">
              <a:latin typeface="Arial MT"/>
              <a:cs typeface="Arial MT"/>
            </a:endParaRPr>
          </a:p>
          <a:p>
            <a:pPr marL="348615">
              <a:lnSpc>
                <a:spcPct val="100000"/>
              </a:lnSpc>
              <a:spcBef>
                <a:spcPts val="680"/>
              </a:spcBef>
            </a:pPr>
            <a:r>
              <a:rPr sz="1100" spc="25" dirty="0">
                <a:latin typeface="Arial MT"/>
                <a:cs typeface="Arial MT"/>
              </a:rPr>
              <a:t>Sports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24971" y="3919422"/>
            <a:ext cx="46863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30" dirty="0">
                <a:latin typeface="Arial MT"/>
                <a:cs typeface="Arial MT"/>
              </a:rPr>
              <a:t>Luxury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78765" y="3919422"/>
            <a:ext cx="205104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00" spc="20" dirty="0">
                <a:latin typeface="Arial MT"/>
                <a:cs typeface="Arial MT"/>
              </a:rPr>
              <a:t>c</a:t>
            </a:r>
            <a:r>
              <a:rPr sz="1125" spc="30" baseline="-29629" dirty="0">
                <a:latin typeface="Arial MT"/>
                <a:cs typeface="Arial MT"/>
              </a:rPr>
              <a:t>1</a:t>
            </a:r>
            <a:endParaRPr sz="1125" baseline="-29629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42519" y="3967530"/>
            <a:ext cx="259715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spc="22" baseline="20202" dirty="0">
                <a:latin typeface="Arial MT"/>
                <a:cs typeface="Arial MT"/>
              </a:rPr>
              <a:t>c</a:t>
            </a:r>
            <a:r>
              <a:rPr sz="750" spc="15" dirty="0">
                <a:latin typeface="Arial MT"/>
                <a:cs typeface="Arial MT"/>
              </a:rPr>
              <a:t>20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52478" y="4466652"/>
            <a:ext cx="461645" cy="361315"/>
          </a:xfrm>
          <a:custGeom>
            <a:avLst/>
            <a:gdLst/>
            <a:ahLst/>
            <a:cxnLst/>
            <a:rect l="l" t="t" r="r" b="b"/>
            <a:pathLst>
              <a:path w="461645" h="361314">
                <a:moveTo>
                  <a:pt x="461102" y="0"/>
                </a:moveTo>
                <a:lnTo>
                  <a:pt x="0" y="0"/>
                </a:lnTo>
                <a:lnTo>
                  <a:pt x="0" y="361174"/>
                </a:lnTo>
                <a:lnTo>
                  <a:pt x="461102" y="361174"/>
                </a:lnTo>
                <a:lnTo>
                  <a:pt x="4611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252478" y="4466651"/>
            <a:ext cx="461645" cy="361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14"/>
              </a:spcBef>
            </a:pPr>
            <a:r>
              <a:rPr sz="1000" spc="15" dirty="0">
                <a:latin typeface="Arial MT"/>
                <a:cs typeface="Arial MT"/>
              </a:rPr>
              <a:t>C0: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7366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 MT"/>
                <a:cs typeface="Arial MT"/>
              </a:rPr>
              <a:t>C1: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530722" y="4463587"/>
            <a:ext cx="18986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0" dirty="0">
                <a:latin typeface="Arial MT"/>
                <a:cs typeface="Arial MT"/>
              </a:rPr>
              <a:t>...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182863" y="3805100"/>
            <a:ext cx="346075" cy="662940"/>
            <a:chOff x="5182863" y="3805100"/>
            <a:chExt cx="346075" cy="662940"/>
          </a:xfrm>
        </p:grpSpPr>
        <p:sp>
          <p:nvSpPr>
            <p:cNvPr id="59" name="object 59"/>
            <p:cNvSpPr/>
            <p:nvPr/>
          </p:nvSpPr>
          <p:spPr>
            <a:xfrm>
              <a:off x="5183846" y="3806084"/>
              <a:ext cx="344170" cy="661035"/>
            </a:xfrm>
            <a:custGeom>
              <a:avLst/>
              <a:gdLst/>
              <a:ahLst/>
              <a:cxnLst/>
              <a:rect l="l" t="t" r="r" b="b"/>
              <a:pathLst>
                <a:path w="344170" h="661035">
                  <a:moveTo>
                    <a:pt x="51701" y="0"/>
                  </a:moveTo>
                  <a:lnTo>
                    <a:pt x="0" y="20848"/>
                  </a:lnTo>
                  <a:lnTo>
                    <a:pt x="241995" y="596522"/>
                  </a:lnTo>
                  <a:lnTo>
                    <a:pt x="191870" y="616755"/>
                  </a:lnTo>
                  <a:lnTo>
                    <a:pt x="299175" y="660568"/>
                  </a:lnTo>
                  <a:lnTo>
                    <a:pt x="343988" y="555440"/>
                  </a:lnTo>
                  <a:lnTo>
                    <a:pt x="293780" y="575674"/>
                  </a:lnTo>
                  <a:lnTo>
                    <a:pt x="517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83846" y="3806084"/>
              <a:ext cx="344170" cy="661035"/>
            </a:xfrm>
            <a:custGeom>
              <a:avLst/>
              <a:gdLst/>
              <a:ahLst/>
              <a:cxnLst/>
              <a:rect l="l" t="t" r="r" b="b"/>
              <a:pathLst>
                <a:path w="344170" h="661035">
                  <a:moveTo>
                    <a:pt x="299174" y="660568"/>
                  </a:moveTo>
                  <a:lnTo>
                    <a:pt x="343988" y="555441"/>
                  </a:lnTo>
                  <a:lnTo>
                    <a:pt x="293780" y="575674"/>
                  </a:lnTo>
                  <a:lnTo>
                    <a:pt x="51702" y="0"/>
                  </a:lnTo>
                  <a:lnTo>
                    <a:pt x="0" y="20847"/>
                  </a:lnTo>
                  <a:lnTo>
                    <a:pt x="241995" y="596522"/>
                  </a:lnTo>
                  <a:lnTo>
                    <a:pt x="191870" y="616755"/>
                  </a:lnTo>
                  <a:lnTo>
                    <a:pt x="299174" y="6605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741173" y="4113498"/>
            <a:ext cx="654050" cy="19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419100" algn="l"/>
              </a:tabLst>
            </a:pPr>
            <a:r>
              <a:rPr sz="1650" spc="22" baseline="20202" dirty="0">
                <a:latin typeface="Arial MT"/>
                <a:cs typeface="Arial MT"/>
              </a:rPr>
              <a:t>c</a:t>
            </a:r>
            <a:r>
              <a:rPr sz="750" spc="15" dirty="0">
                <a:latin typeface="Arial MT"/>
                <a:cs typeface="Arial MT"/>
              </a:rPr>
              <a:t>10	</a:t>
            </a:r>
            <a:r>
              <a:rPr sz="1650" spc="22" baseline="20202" dirty="0">
                <a:latin typeface="Arial MT"/>
                <a:cs typeface="Arial MT"/>
              </a:rPr>
              <a:t>c</a:t>
            </a:r>
            <a:r>
              <a:rPr sz="750" spc="15" dirty="0">
                <a:latin typeface="Arial MT"/>
                <a:cs typeface="Arial MT"/>
              </a:rPr>
              <a:t>11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2" name="object 62"/>
          <p:cNvSpPr txBox="1"/>
          <p:nvPr/>
        </p:nvSpPr>
        <p:spPr>
          <a:xfrm>
            <a:off x="1621789" y="2592323"/>
            <a:ext cx="29140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25" dirty="0">
                <a:latin typeface="Arial MT"/>
                <a:cs typeface="Arial MT"/>
              </a:rPr>
              <a:t>Before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Splitting: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10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records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class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0,</a:t>
            </a:r>
            <a:endParaRPr sz="1400">
              <a:latin typeface="Arial MT"/>
              <a:cs typeface="Arial MT"/>
            </a:endParaRPr>
          </a:p>
          <a:p>
            <a:pPr marL="927100">
              <a:lnSpc>
                <a:spcPts val="1645"/>
              </a:lnSpc>
            </a:pPr>
            <a:r>
              <a:rPr sz="1400" spc="-15" dirty="0">
                <a:latin typeface="Arial MT"/>
                <a:cs typeface="Arial MT"/>
              </a:rPr>
              <a:t>10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records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class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98576" y="5136676"/>
            <a:ext cx="251777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475"/>
              </a:lnSpc>
            </a:pPr>
            <a:r>
              <a:rPr sz="1400" spc="-2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test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condition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best?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200" dirty="0"/>
              <a:t>H</a:t>
            </a:r>
            <a:r>
              <a:rPr sz="2800" spc="295" dirty="0"/>
              <a:t>O</a:t>
            </a:r>
            <a:r>
              <a:rPr sz="2800" spc="530" dirty="0"/>
              <a:t>W</a:t>
            </a:r>
            <a:r>
              <a:rPr sz="2800" spc="-425" dirty="0"/>
              <a:t> </a:t>
            </a:r>
            <a:r>
              <a:rPr sz="2800" spc="-125" dirty="0"/>
              <a:t>T</a:t>
            </a:r>
            <a:r>
              <a:rPr sz="2800" spc="415" dirty="0"/>
              <a:t>O</a:t>
            </a:r>
            <a:r>
              <a:rPr sz="2800" spc="-75" dirty="0"/>
              <a:t> </a:t>
            </a:r>
            <a:r>
              <a:rPr sz="2800" spc="114" dirty="0"/>
              <a:t>DE</a:t>
            </a:r>
            <a:r>
              <a:rPr sz="2800" spc="110" dirty="0"/>
              <a:t>T</a:t>
            </a:r>
            <a:r>
              <a:rPr sz="2800" spc="-20" dirty="0"/>
              <a:t>E</a:t>
            </a:r>
            <a:r>
              <a:rPr sz="2800" spc="-25" dirty="0"/>
              <a:t>R</a:t>
            </a:r>
            <a:r>
              <a:rPr sz="2800" spc="195" dirty="0"/>
              <a:t>M</a:t>
            </a:r>
            <a:r>
              <a:rPr sz="2800" spc="160" dirty="0"/>
              <a:t>IN</a:t>
            </a:r>
            <a:r>
              <a:rPr sz="2800" spc="-100" dirty="0"/>
              <a:t>E</a:t>
            </a:r>
            <a:r>
              <a:rPr sz="2800" spc="-420" dirty="0"/>
              <a:t> </a:t>
            </a:r>
            <a:r>
              <a:rPr sz="2800" spc="60" dirty="0"/>
              <a:t>T</a:t>
            </a:r>
            <a:r>
              <a:rPr sz="2800" spc="200" dirty="0"/>
              <a:t>H</a:t>
            </a:r>
            <a:r>
              <a:rPr sz="2800" spc="-100" dirty="0"/>
              <a:t>E</a:t>
            </a:r>
            <a:r>
              <a:rPr sz="2800" spc="-70" dirty="0"/>
              <a:t> </a:t>
            </a:r>
            <a:r>
              <a:rPr sz="2800" spc="-15" dirty="0"/>
              <a:t>B</a:t>
            </a:r>
            <a:r>
              <a:rPr sz="2800" spc="-90" dirty="0"/>
              <a:t>E</a:t>
            </a:r>
            <a:r>
              <a:rPr sz="2800" spc="-75" dirty="0"/>
              <a:t>S</a:t>
            </a:r>
            <a:r>
              <a:rPr sz="2800" spc="65" dirty="0"/>
              <a:t>T</a:t>
            </a:r>
            <a:r>
              <a:rPr sz="2800" spc="-75" dirty="0"/>
              <a:t> </a:t>
            </a:r>
            <a:r>
              <a:rPr sz="2800" spc="-60" dirty="0"/>
              <a:t>S</a:t>
            </a:r>
            <a:r>
              <a:rPr sz="2800" spc="-140" dirty="0"/>
              <a:t>P</a:t>
            </a:r>
            <a:r>
              <a:rPr sz="2800" spc="-50" dirty="0"/>
              <a:t>L</a:t>
            </a:r>
            <a:r>
              <a:rPr sz="2800" spc="-10" dirty="0"/>
              <a:t>IT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737621" y="4688387"/>
            <a:ext cx="563245" cy="5054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60"/>
              </a:spcBef>
            </a:pPr>
            <a:r>
              <a:rPr sz="1400" spc="15" dirty="0">
                <a:latin typeface="Arial MT"/>
                <a:cs typeface="Arial MT"/>
              </a:rPr>
              <a:t>C0: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</a:pPr>
            <a:r>
              <a:rPr sz="1400" spc="15" dirty="0">
                <a:latin typeface="Arial MT"/>
                <a:cs typeface="Arial MT"/>
              </a:rPr>
              <a:t>C1: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981" y="2615438"/>
            <a:ext cx="502031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ee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dy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0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212745"/>
                </a:solidFill>
                <a:latin typeface="Trebuchet MS"/>
                <a:cs typeface="Trebuchet MS"/>
              </a:rPr>
              <a:t>pp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h:</a:t>
            </a:r>
            <a:endParaRPr sz="1800" dirty="0">
              <a:latin typeface="Trebuchet MS"/>
              <a:cs typeface="Trebuchet MS"/>
            </a:endParaRPr>
          </a:p>
          <a:p>
            <a:pPr marL="642620" lvl="1" indent="-306705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lang="en-US" sz="1600" spc="22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b="1" spc="-175" dirty="0">
                <a:solidFill>
                  <a:srgbClr val="FF0000"/>
                </a:solidFill>
                <a:latin typeface="Verdana"/>
                <a:cs typeface="Verdana"/>
              </a:rPr>
              <a:t>pu</a:t>
            </a:r>
            <a:r>
              <a:rPr sz="1600" b="1" spc="-16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4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600" b="1" spc="-114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600" b="1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-130" dirty="0">
                <a:solidFill>
                  <a:srgbClr val="212745"/>
                </a:solidFill>
                <a:latin typeface="Verdana"/>
                <a:cs typeface="Verdana"/>
              </a:rPr>
              <a:t>cl</a:t>
            </a:r>
            <a:r>
              <a:rPr sz="1600" b="1" spc="-22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600" b="1" spc="-27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6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b="1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600" b="1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b="1" spc="-27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6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b="1" spc="-8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600" b="1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b="1" spc="-19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600" b="1" spc="-21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600" b="1" spc="-8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600" b="1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600" b="1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600" b="1" spc="-21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600" spc="-6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21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981" y="4083811"/>
            <a:ext cx="3509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24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im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pu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6887" y="4604927"/>
            <a:ext cx="641350" cy="5689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2390">
              <a:lnSpc>
                <a:spcPts val="1914"/>
              </a:lnSpc>
              <a:spcBef>
                <a:spcPts val="160"/>
              </a:spcBef>
            </a:pPr>
            <a:r>
              <a:rPr sz="1600" spc="15" dirty="0">
                <a:latin typeface="Arial MT"/>
                <a:cs typeface="Arial MT"/>
              </a:rPr>
              <a:t>C0: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9</a:t>
            </a:r>
            <a:endParaRPr sz="1600">
              <a:latin typeface="Arial MT"/>
              <a:cs typeface="Arial MT"/>
            </a:endParaRPr>
          </a:p>
          <a:p>
            <a:pPr marL="72390">
              <a:lnSpc>
                <a:spcPts val="1914"/>
              </a:lnSpc>
            </a:pPr>
            <a:r>
              <a:rPr sz="1600" spc="15" dirty="0">
                <a:latin typeface="Arial MT"/>
                <a:cs typeface="Arial MT"/>
              </a:rPr>
              <a:t>C1: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15" dirty="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139" y="5433060"/>
            <a:ext cx="1800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 MT"/>
                <a:cs typeface="Arial MT"/>
              </a:rPr>
              <a:t>High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degree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impurity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1275" y="5433060"/>
            <a:ext cx="1762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Low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degree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impurity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5" dirty="0"/>
              <a:t>MEASURES</a:t>
            </a:r>
            <a:r>
              <a:rPr sz="2800" spc="-80" dirty="0"/>
              <a:t> </a:t>
            </a:r>
            <a:r>
              <a:rPr sz="2800" spc="125" dirty="0"/>
              <a:t>OF</a:t>
            </a:r>
            <a:r>
              <a:rPr sz="2800" spc="-80" dirty="0"/>
              <a:t> </a:t>
            </a:r>
            <a:r>
              <a:rPr sz="2800" spc="270" dirty="0"/>
              <a:t>NODE</a:t>
            </a:r>
            <a:r>
              <a:rPr sz="2800" spc="-80" dirty="0"/>
              <a:t> </a:t>
            </a:r>
            <a:r>
              <a:rPr sz="2800" spc="35" dirty="0"/>
              <a:t>IMPURITY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9932" y="2462276"/>
            <a:ext cx="143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Gi</a:t>
            </a:r>
            <a:r>
              <a:rPr sz="1800" b="1" spc="-14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21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32" y="3276091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b="1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9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7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75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800" b="1" spc="-254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232" y="4086859"/>
            <a:ext cx="619506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30835" algn="l"/>
                <a:tab pos="331470" algn="l"/>
              </a:tabLst>
            </a:pPr>
            <a:r>
              <a:rPr sz="1800" b="1" spc="-12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3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800" b="1" spc="-18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800" b="1" spc="-26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310" dirty="0">
                <a:solidFill>
                  <a:srgbClr val="212745"/>
                </a:solidFill>
                <a:latin typeface="Verdana"/>
                <a:cs typeface="Verdana"/>
              </a:rPr>
              <a:t>ss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f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19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800" b="1" spc="-229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800" b="1" spc="-13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23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800" b="1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800" b="1" spc="-21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800" b="1" spc="-10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3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800" b="1" spc="-16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800" b="1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2254885">
              <a:lnSpc>
                <a:spcPct val="100000"/>
              </a:lnSpc>
              <a:spcBef>
                <a:spcPts val="1820"/>
              </a:spcBef>
            </a:pPr>
            <a:r>
              <a:rPr sz="1800" spc="-5" dirty="0">
                <a:latin typeface="Cambria Math"/>
                <a:cs typeface="Cambria Math"/>
              </a:rPr>
              <a:t>𝐶𝑙𝑎𝑠𝑠𝑖𝑓𝑖𝑐𝑎𝑡𝑖𝑜𝑛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𝑒𝑟𝑟𝑜𝑟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4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max[𝑝</a:t>
            </a:r>
            <a:r>
              <a:rPr sz="1950" spc="22" baseline="-14957" dirty="0">
                <a:latin typeface="Cambria Math"/>
                <a:cs typeface="Cambria Math"/>
              </a:rPr>
              <a:t>i</a:t>
            </a:r>
            <a:r>
              <a:rPr sz="1800" spc="15" dirty="0">
                <a:latin typeface="Cambria Math"/>
                <a:cs typeface="Cambria Math"/>
              </a:rPr>
              <a:t>(𝑡)]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9987" y="2619885"/>
            <a:ext cx="163208" cy="1411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377940" y="2568955"/>
            <a:ext cx="243776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200" spc="-10" dirty="0">
                <a:latin typeface="Cambria Math"/>
                <a:cs typeface="Cambria Math"/>
              </a:rPr>
              <a:t>Where </a:t>
            </a:r>
            <a:r>
              <a:rPr sz="1200" dirty="0">
                <a:latin typeface="Cambria Math"/>
                <a:cs typeface="Cambria Math"/>
              </a:rPr>
              <a:t>𝒑</a:t>
            </a:r>
            <a:r>
              <a:rPr sz="1350" baseline="-15432" dirty="0">
                <a:latin typeface="Cambria Math"/>
                <a:cs typeface="Cambria Math"/>
              </a:rPr>
              <a:t>𝒊</a:t>
            </a:r>
            <a:r>
              <a:rPr sz="1350" spc="300" baseline="-15432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𝒕   is </a:t>
            </a:r>
            <a:r>
              <a:rPr sz="1200" spc="-5" dirty="0">
                <a:latin typeface="Cambria Math"/>
                <a:cs typeface="Cambria Math"/>
              </a:rPr>
              <a:t>the probability </a:t>
            </a:r>
            <a:r>
              <a:rPr sz="1200" dirty="0">
                <a:latin typeface="Cambria Math"/>
                <a:cs typeface="Cambria Math"/>
              </a:rPr>
              <a:t>of </a:t>
            </a:r>
            <a:r>
              <a:rPr sz="1200" spc="5" dirty="0">
                <a:latin typeface="Cambria Math"/>
                <a:cs typeface="Cambria Math"/>
              </a:rPr>
              <a:t> </a:t>
            </a:r>
            <a:r>
              <a:rPr sz="1200" spc="-5" dirty="0">
                <a:latin typeface="Cambria Math"/>
                <a:cs typeface="Cambria Math"/>
              </a:rPr>
              <a:t>cl</a:t>
            </a:r>
            <a:r>
              <a:rPr sz="1200" dirty="0">
                <a:latin typeface="Cambria Math"/>
                <a:cs typeface="Cambria Math"/>
              </a:rPr>
              <a:t>a</a:t>
            </a:r>
            <a:r>
              <a:rPr sz="1200" spc="-5" dirty="0">
                <a:latin typeface="Cambria Math"/>
                <a:cs typeface="Cambria Math"/>
              </a:rPr>
              <a:t>s</a:t>
            </a:r>
            <a:r>
              <a:rPr sz="1200" dirty="0">
                <a:latin typeface="Cambria Math"/>
                <a:cs typeface="Cambria Math"/>
              </a:rPr>
              <a:t>s</a:t>
            </a:r>
            <a:r>
              <a:rPr sz="1200" spc="-1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𝒊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75" dirty="0">
                <a:latin typeface="Trebuchet MS"/>
                <a:cs typeface="Trebuchet MS"/>
              </a:rPr>
              <a:t>cc</a:t>
            </a:r>
            <a:r>
              <a:rPr sz="1200" spc="-25" dirty="0">
                <a:latin typeface="Trebuchet MS"/>
                <a:cs typeface="Trebuchet MS"/>
              </a:rPr>
              <a:t>ur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no</a:t>
            </a:r>
            <a:r>
              <a:rPr sz="1200" spc="-60" dirty="0">
                <a:latin typeface="Trebuchet MS"/>
                <a:cs typeface="Trebuchet MS"/>
              </a:rPr>
              <a:t>d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80" dirty="0">
                <a:latin typeface="Trebuchet MS"/>
                <a:cs typeface="Trebuchet MS"/>
              </a:rPr>
              <a:t>,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nd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Cambria Math"/>
                <a:cs typeface="Cambria Math"/>
              </a:rPr>
              <a:t>𝒄</a:t>
            </a:r>
            <a:r>
              <a:rPr sz="1200" spc="65" dirty="0">
                <a:latin typeface="Cambria Math"/>
                <a:cs typeface="Cambria Math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</a:t>
            </a:r>
            <a:r>
              <a:rPr sz="1200" spc="-25" dirty="0">
                <a:latin typeface="Trebuchet MS"/>
                <a:cs typeface="Trebuchet MS"/>
              </a:rPr>
              <a:t>s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55" dirty="0">
                <a:latin typeface="Trebuchet MS"/>
                <a:cs typeface="Trebuchet MS"/>
              </a:rPr>
              <a:t>he  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80" dirty="0">
                <a:latin typeface="Trebuchet MS"/>
                <a:cs typeface="Trebuchet MS"/>
              </a:rPr>
              <a:t>t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95" dirty="0">
                <a:latin typeface="Trebuchet MS"/>
                <a:cs typeface="Trebuchet MS"/>
              </a:rPr>
              <a:t>l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n</a:t>
            </a:r>
            <a:r>
              <a:rPr sz="1200" spc="-55" dirty="0">
                <a:latin typeface="Trebuchet MS"/>
                <a:cs typeface="Trebuchet MS"/>
              </a:rPr>
              <a:t>u</a:t>
            </a:r>
            <a:r>
              <a:rPr sz="1200" spc="-85" dirty="0">
                <a:latin typeface="Trebuchet MS"/>
                <a:cs typeface="Trebuchet MS"/>
              </a:rPr>
              <a:t>m</a:t>
            </a:r>
            <a:r>
              <a:rPr sz="1200" spc="-75" dirty="0">
                <a:latin typeface="Trebuchet MS"/>
                <a:cs typeface="Trebuchet MS"/>
              </a:rPr>
              <a:t>be</a:t>
            </a:r>
            <a:r>
              <a:rPr sz="1200" spc="5" dirty="0">
                <a:latin typeface="Trebuchet MS"/>
                <a:cs typeface="Trebuchet MS"/>
              </a:rPr>
              <a:t>r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</a:t>
            </a:r>
            <a:r>
              <a:rPr sz="1200" spc="-145" dirty="0">
                <a:latin typeface="Trebuchet MS"/>
                <a:cs typeface="Trebuchet MS"/>
              </a:rPr>
              <a:t>f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100" dirty="0">
                <a:latin typeface="Trebuchet MS"/>
                <a:cs typeface="Trebuchet MS"/>
              </a:rPr>
              <a:t>l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25" dirty="0">
                <a:latin typeface="Trebuchet MS"/>
                <a:cs typeface="Trebuchet MS"/>
              </a:rPr>
              <a:t>ss</a:t>
            </a:r>
            <a:r>
              <a:rPr sz="1200" spc="-80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1129935" y="5073209"/>
            <a:ext cx="6884670" cy="784860"/>
          </a:xfrm>
          <a:prstGeom prst="rect">
            <a:avLst/>
          </a:prstGeom>
          <a:solidFill>
            <a:srgbClr val="DCF7BA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500" spc="-60" dirty="0">
                <a:latin typeface="Trebuchet MS"/>
                <a:cs typeface="Trebuchet MS"/>
              </a:rPr>
              <a:t>These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measures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are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based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on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degree</a:t>
            </a:r>
            <a:r>
              <a:rPr sz="15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b="1" i="1" spc="-204" dirty="0">
                <a:solidFill>
                  <a:srgbClr val="C00000"/>
                </a:solidFill>
                <a:latin typeface="Verdana"/>
                <a:cs typeface="Verdana"/>
              </a:rPr>
              <a:t>impurity</a:t>
            </a:r>
            <a:r>
              <a:rPr sz="1500" b="1" i="1" spc="-9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of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child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nodes.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500" spc="-90" dirty="0">
                <a:latin typeface="Trebuchet MS"/>
                <a:cs typeface="Trebuchet MS"/>
              </a:rPr>
              <a:t>Smaller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degree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of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10" dirty="0">
                <a:latin typeface="Trebuchet MS"/>
                <a:cs typeface="Trebuchet MS"/>
              </a:rPr>
              <a:t>impurity,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more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skewed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is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class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distribution.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6" name="Picture 1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97FDD7F6-CDBA-07AD-1028-3F837EC73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83061"/>
            <a:ext cx="3329603" cy="805814"/>
          </a:xfrm>
          <a:prstGeom prst="rect">
            <a:avLst/>
          </a:prstGeom>
        </p:spPr>
      </p:pic>
      <p:pic>
        <p:nvPicPr>
          <p:cNvPr id="18" name="Picture 17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CE970BA3-9331-C785-8A65-C6F5D24E9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07" y="2562727"/>
            <a:ext cx="2825393" cy="7063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8744" y="3850722"/>
            <a:ext cx="191135" cy="398145"/>
          </a:xfrm>
          <a:custGeom>
            <a:avLst/>
            <a:gdLst/>
            <a:ahLst/>
            <a:cxnLst/>
            <a:rect l="l" t="t" r="r" b="b"/>
            <a:pathLst>
              <a:path w="191135" h="398145">
                <a:moveTo>
                  <a:pt x="150271" y="331396"/>
                </a:moveTo>
                <a:lnTo>
                  <a:pt x="121436" y="344685"/>
                </a:lnTo>
                <a:lnTo>
                  <a:pt x="187932" y="397944"/>
                </a:lnTo>
                <a:lnTo>
                  <a:pt x="189682" y="342931"/>
                </a:lnTo>
                <a:lnTo>
                  <a:pt x="155587" y="342931"/>
                </a:lnTo>
                <a:lnTo>
                  <a:pt x="150271" y="331396"/>
                </a:lnTo>
                <a:close/>
              </a:path>
              <a:path w="191135" h="398145">
                <a:moveTo>
                  <a:pt x="161806" y="326081"/>
                </a:moveTo>
                <a:lnTo>
                  <a:pt x="150271" y="331396"/>
                </a:lnTo>
                <a:lnTo>
                  <a:pt x="155587" y="342931"/>
                </a:lnTo>
                <a:lnTo>
                  <a:pt x="167121" y="337615"/>
                </a:lnTo>
                <a:lnTo>
                  <a:pt x="161806" y="326081"/>
                </a:lnTo>
                <a:close/>
              </a:path>
              <a:path w="191135" h="398145">
                <a:moveTo>
                  <a:pt x="190640" y="312793"/>
                </a:moveTo>
                <a:lnTo>
                  <a:pt x="161806" y="326081"/>
                </a:lnTo>
                <a:lnTo>
                  <a:pt x="167121" y="337615"/>
                </a:lnTo>
                <a:lnTo>
                  <a:pt x="155587" y="342931"/>
                </a:lnTo>
                <a:lnTo>
                  <a:pt x="189682" y="342931"/>
                </a:lnTo>
                <a:lnTo>
                  <a:pt x="190640" y="312793"/>
                </a:lnTo>
                <a:close/>
              </a:path>
              <a:path w="191135" h="398145">
                <a:moveTo>
                  <a:pt x="11534" y="0"/>
                </a:moveTo>
                <a:lnTo>
                  <a:pt x="0" y="5314"/>
                </a:lnTo>
                <a:lnTo>
                  <a:pt x="150271" y="331396"/>
                </a:lnTo>
                <a:lnTo>
                  <a:pt x="161806" y="326081"/>
                </a:lnTo>
                <a:lnTo>
                  <a:pt x="1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6784" y="3850055"/>
            <a:ext cx="248920" cy="398780"/>
          </a:xfrm>
          <a:custGeom>
            <a:avLst/>
            <a:gdLst/>
            <a:ahLst/>
            <a:cxnLst/>
            <a:rect l="l" t="t" r="r" b="b"/>
            <a:pathLst>
              <a:path w="248919" h="398779">
                <a:moveTo>
                  <a:pt x="7430" y="313742"/>
                </a:moveTo>
                <a:lnTo>
                  <a:pt x="0" y="398611"/>
                </a:lnTo>
                <a:lnTo>
                  <a:pt x="72354" y="353634"/>
                </a:lnTo>
                <a:lnTo>
                  <a:pt x="62912" y="347832"/>
                </a:lnTo>
                <a:lnTo>
                  <a:pt x="38653" y="347832"/>
                </a:lnTo>
                <a:lnTo>
                  <a:pt x="27833" y="341184"/>
                </a:lnTo>
                <a:lnTo>
                  <a:pt x="34482" y="330363"/>
                </a:lnTo>
                <a:lnTo>
                  <a:pt x="7430" y="313742"/>
                </a:lnTo>
                <a:close/>
              </a:path>
              <a:path w="248919" h="398779">
                <a:moveTo>
                  <a:pt x="34482" y="330363"/>
                </a:moveTo>
                <a:lnTo>
                  <a:pt x="27833" y="341184"/>
                </a:lnTo>
                <a:lnTo>
                  <a:pt x="38653" y="347832"/>
                </a:lnTo>
                <a:lnTo>
                  <a:pt x="45302" y="337012"/>
                </a:lnTo>
                <a:lnTo>
                  <a:pt x="34482" y="330363"/>
                </a:lnTo>
                <a:close/>
              </a:path>
              <a:path w="248919" h="398779">
                <a:moveTo>
                  <a:pt x="45302" y="337012"/>
                </a:moveTo>
                <a:lnTo>
                  <a:pt x="38653" y="347832"/>
                </a:lnTo>
                <a:lnTo>
                  <a:pt x="62912" y="347832"/>
                </a:lnTo>
                <a:lnTo>
                  <a:pt x="45302" y="337012"/>
                </a:lnTo>
                <a:close/>
              </a:path>
              <a:path w="248919" h="398779">
                <a:moveTo>
                  <a:pt x="237477" y="0"/>
                </a:moveTo>
                <a:lnTo>
                  <a:pt x="34482" y="330363"/>
                </a:lnTo>
                <a:lnTo>
                  <a:pt x="45302" y="337012"/>
                </a:lnTo>
                <a:lnTo>
                  <a:pt x="248297" y="6648"/>
                </a:lnTo>
                <a:lnTo>
                  <a:pt x="237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1453" y="3276837"/>
            <a:ext cx="307975" cy="400685"/>
          </a:xfrm>
          <a:custGeom>
            <a:avLst/>
            <a:gdLst/>
            <a:ahLst/>
            <a:cxnLst/>
            <a:rect l="l" t="t" r="r" b="b"/>
            <a:pathLst>
              <a:path w="307975" h="400685">
                <a:moveTo>
                  <a:pt x="15920" y="316636"/>
                </a:moveTo>
                <a:lnTo>
                  <a:pt x="0" y="400329"/>
                </a:lnTo>
                <a:lnTo>
                  <a:pt x="76507" y="362849"/>
                </a:lnTo>
                <a:lnTo>
                  <a:pt x="64500" y="353691"/>
                </a:lnTo>
                <a:lnTo>
                  <a:pt x="43559" y="353691"/>
                </a:lnTo>
                <a:lnTo>
                  <a:pt x="33461" y="345988"/>
                </a:lnTo>
                <a:lnTo>
                  <a:pt x="41164" y="335890"/>
                </a:lnTo>
                <a:lnTo>
                  <a:pt x="15920" y="316636"/>
                </a:lnTo>
                <a:close/>
              </a:path>
              <a:path w="307975" h="400685">
                <a:moveTo>
                  <a:pt x="41164" y="335890"/>
                </a:moveTo>
                <a:lnTo>
                  <a:pt x="33461" y="345988"/>
                </a:lnTo>
                <a:lnTo>
                  <a:pt x="43559" y="353691"/>
                </a:lnTo>
                <a:lnTo>
                  <a:pt x="51262" y="343593"/>
                </a:lnTo>
                <a:lnTo>
                  <a:pt x="41164" y="335890"/>
                </a:lnTo>
                <a:close/>
              </a:path>
              <a:path w="307975" h="400685">
                <a:moveTo>
                  <a:pt x="51262" y="343593"/>
                </a:moveTo>
                <a:lnTo>
                  <a:pt x="43559" y="353691"/>
                </a:lnTo>
                <a:lnTo>
                  <a:pt x="64500" y="353691"/>
                </a:lnTo>
                <a:lnTo>
                  <a:pt x="51262" y="343593"/>
                </a:lnTo>
                <a:close/>
              </a:path>
              <a:path w="307975" h="400685">
                <a:moveTo>
                  <a:pt x="297370" y="0"/>
                </a:moveTo>
                <a:lnTo>
                  <a:pt x="41164" y="335890"/>
                </a:lnTo>
                <a:lnTo>
                  <a:pt x="51262" y="343593"/>
                </a:lnTo>
                <a:lnTo>
                  <a:pt x="307468" y="7702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5217" y="3276400"/>
            <a:ext cx="368300" cy="401320"/>
          </a:xfrm>
          <a:custGeom>
            <a:avLst/>
            <a:gdLst/>
            <a:ahLst/>
            <a:cxnLst/>
            <a:rect l="l" t="t" r="r" b="b"/>
            <a:pathLst>
              <a:path w="368300" h="401320">
                <a:moveTo>
                  <a:pt x="311672" y="348863"/>
                </a:moveTo>
                <a:lnTo>
                  <a:pt x="288259" y="370307"/>
                </a:lnTo>
                <a:lnTo>
                  <a:pt x="367823" y="400766"/>
                </a:lnTo>
                <a:lnTo>
                  <a:pt x="355688" y="358228"/>
                </a:lnTo>
                <a:lnTo>
                  <a:pt x="320250" y="358228"/>
                </a:lnTo>
                <a:lnTo>
                  <a:pt x="311672" y="348863"/>
                </a:lnTo>
                <a:close/>
              </a:path>
              <a:path w="368300" h="401320">
                <a:moveTo>
                  <a:pt x="321039" y="340284"/>
                </a:moveTo>
                <a:lnTo>
                  <a:pt x="311672" y="348863"/>
                </a:lnTo>
                <a:lnTo>
                  <a:pt x="320250" y="358228"/>
                </a:lnTo>
                <a:lnTo>
                  <a:pt x="329617" y="349650"/>
                </a:lnTo>
                <a:lnTo>
                  <a:pt x="321039" y="340284"/>
                </a:lnTo>
                <a:close/>
              </a:path>
              <a:path w="368300" h="401320">
                <a:moveTo>
                  <a:pt x="344451" y="318841"/>
                </a:moveTo>
                <a:lnTo>
                  <a:pt x="321039" y="340284"/>
                </a:lnTo>
                <a:lnTo>
                  <a:pt x="329617" y="349650"/>
                </a:lnTo>
                <a:lnTo>
                  <a:pt x="320250" y="358228"/>
                </a:lnTo>
                <a:lnTo>
                  <a:pt x="355688" y="358228"/>
                </a:lnTo>
                <a:lnTo>
                  <a:pt x="344451" y="318841"/>
                </a:lnTo>
                <a:close/>
              </a:path>
              <a:path w="368300" h="401320">
                <a:moveTo>
                  <a:pt x="9364" y="0"/>
                </a:moveTo>
                <a:lnTo>
                  <a:pt x="0" y="8577"/>
                </a:lnTo>
                <a:lnTo>
                  <a:pt x="311672" y="348863"/>
                </a:lnTo>
                <a:lnTo>
                  <a:pt x="321039" y="340284"/>
                </a:lnTo>
                <a:lnTo>
                  <a:pt x="9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8870" y="2730473"/>
            <a:ext cx="427990" cy="353060"/>
          </a:xfrm>
          <a:custGeom>
            <a:avLst/>
            <a:gdLst/>
            <a:ahLst/>
            <a:cxnLst/>
            <a:rect l="l" t="t" r="r" b="b"/>
            <a:pathLst>
              <a:path w="427989" h="353060">
                <a:moveTo>
                  <a:pt x="364945" y="309156"/>
                </a:moveTo>
                <a:lnTo>
                  <a:pt x="344810" y="333705"/>
                </a:lnTo>
                <a:lnTo>
                  <a:pt x="427888" y="352571"/>
                </a:lnTo>
                <a:lnTo>
                  <a:pt x="412089" y="317210"/>
                </a:lnTo>
                <a:lnTo>
                  <a:pt x="374764" y="317210"/>
                </a:lnTo>
                <a:lnTo>
                  <a:pt x="364945" y="309156"/>
                </a:lnTo>
                <a:close/>
              </a:path>
              <a:path w="427989" h="353060">
                <a:moveTo>
                  <a:pt x="372999" y="299337"/>
                </a:moveTo>
                <a:lnTo>
                  <a:pt x="364945" y="309156"/>
                </a:lnTo>
                <a:lnTo>
                  <a:pt x="374764" y="317210"/>
                </a:lnTo>
                <a:lnTo>
                  <a:pt x="382818" y="307390"/>
                </a:lnTo>
                <a:lnTo>
                  <a:pt x="372999" y="299337"/>
                </a:lnTo>
                <a:close/>
              </a:path>
              <a:path w="427989" h="353060">
                <a:moveTo>
                  <a:pt x="393134" y="274788"/>
                </a:moveTo>
                <a:lnTo>
                  <a:pt x="372999" y="299337"/>
                </a:lnTo>
                <a:lnTo>
                  <a:pt x="382818" y="307390"/>
                </a:lnTo>
                <a:lnTo>
                  <a:pt x="374764" y="317210"/>
                </a:lnTo>
                <a:lnTo>
                  <a:pt x="412089" y="317210"/>
                </a:lnTo>
                <a:lnTo>
                  <a:pt x="393134" y="274788"/>
                </a:lnTo>
                <a:close/>
              </a:path>
              <a:path w="427989" h="353060">
                <a:moveTo>
                  <a:pt x="8054" y="0"/>
                </a:moveTo>
                <a:lnTo>
                  <a:pt x="0" y="9819"/>
                </a:lnTo>
                <a:lnTo>
                  <a:pt x="364945" y="309156"/>
                </a:lnTo>
                <a:lnTo>
                  <a:pt x="372999" y="299337"/>
                </a:lnTo>
                <a:lnTo>
                  <a:pt x="8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3005" y="2730473"/>
            <a:ext cx="427990" cy="353060"/>
          </a:xfrm>
          <a:custGeom>
            <a:avLst/>
            <a:gdLst/>
            <a:ahLst/>
            <a:cxnLst/>
            <a:rect l="l" t="t" r="r" b="b"/>
            <a:pathLst>
              <a:path w="427990" h="353060">
                <a:moveTo>
                  <a:pt x="34754" y="274788"/>
                </a:moveTo>
                <a:lnTo>
                  <a:pt x="0" y="352571"/>
                </a:lnTo>
                <a:lnTo>
                  <a:pt x="83078" y="333705"/>
                </a:lnTo>
                <a:lnTo>
                  <a:pt x="69549" y="317210"/>
                </a:lnTo>
                <a:lnTo>
                  <a:pt x="53124" y="317210"/>
                </a:lnTo>
                <a:lnTo>
                  <a:pt x="45070" y="307390"/>
                </a:lnTo>
                <a:lnTo>
                  <a:pt x="54889" y="299337"/>
                </a:lnTo>
                <a:lnTo>
                  <a:pt x="34754" y="274788"/>
                </a:lnTo>
                <a:close/>
              </a:path>
              <a:path w="427990" h="353060">
                <a:moveTo>
                  <a:pt x="54889" y="299337"/>
                </a:moveTo>
                <a:lnTo>
                  <a:pt x="45070" y="307390"/>
                </a:lnTo>
                <a:lnTo>
                  <a:pt x="53124" y="317210"/>
                </a:lnTo>
                <a:lnTo>
                  <a:pt x="62943" y="309156"/>
                </a:lnTo>
                <a:lnTo>
                  <a:pt x="54889" y="299337"/>
                </a:lnTo>
                <a:close/>
              </a:path>
              <a:path w="427990" h="353060">
                <a:moveTo>
                  <a:pt x="62943" y="309156"/>
                </a:moveTo>
                <a:lnTo>
                  <a:pt x="53124" y="317210"/>
                </a:lnTo>
                <a:lnTo>
                  <a:pt x="69549" y="317210"/>
                </a:lnTo>
                <a:lnTo>
                  <a:pt x="62943" y="309156"/>
                </a:lnTo>
                <a:close/>
              </a:path>
              <a:path w="427990" h="353060">
                <a:moveTo>
                  <a:pt x="419834" y="0"/>
                </a:moveTo>
                <a:lnTo>
                  <a:pt x="54889" y="299337"/>
                </a:lnTo>
                <a:lnTo>
                  <a:pt x="62943" y="309156"/>
                </a:lnTo>
                <a:lnTo>
                  <a:pt x="427888" y="9819"/>
                </a:lnTo>
                <a:lnTo>
                  <a:pt x="41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1151" y="2537739"/>
            <a:ext cx="702945" cy="27749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70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MarSt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150" y="3083045"/>
            <a:ext cx="701675" cy="46228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26364" marR="118745" indent="20955">
              <a:lnSpc>
                <a:spcPts val="1420"/>
              </a:lnSpc>
              <a:spcBef>
                <a:spcPts val="409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Home </a:t>
            </a:r>
            <a:r>
              <a:rPr sz="1200" spc="-320" dirty="0">
                <a:solidFill>
                  <a:srgbClr val="2D199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2D1993"/>
                </a:solidFill>
                <a:latin typeface="Arial MT"/>
                <a:cs typeface="Arial MT"/>
              </a:rPr>
              <a:t>O</a:t>
            </a: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wne</a:t>
            </a:r>
            <a:r>
              <a:rPr sz="1200" dirty="0">
                <a:solidFill>
                  <a:srgbClr val="2D1993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8951" y="3654544"/>
            <a:ext cx="726440" cy="27749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2D1993"/>
                </a:solidFill>
                <a:latin typeface="Arial MT"/>
                <a:cs typeface="Arial MT"/>
              </a:rPr>
              <a:t>Income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24276" y="4246285"/>
            <a:ext cx="470534" cy="275590"/>
          </a:xfrm>
          <a:custGeom>
            <a:avLst/>
            <a:gdLst/>
            <a:ahLst/>
            <a:cxnLst/>
            <a:rect l="l" t="t" r="r" b="b"/>
            <a:pathLst>
              <a:path w="470535" h="275589">
                <a:moveTo>
                  <a:pt x="424176" y="0"/>
                </a:moveTo>
                <a:lnTo>
                  <a:pt x="46120" y="0"/>
                </a:lnTo>
                <a:lnTo>
                  <a:pt x="28168" y="3624"/>
                </a:lnTo>
                <a:lnTo>
                  <a:pt x="13508" y="13508"/>
                </a:lnTo>
                <a:lnTo>
                  <a:pt x="3624" y="28168"/>
                </a:lnTo>
                <a:lnTo>
                  <a:pt x="0" y="46120"/>
                </a:lnTo>
                <a:lnTo>
                  <a:pt x="0" y="228913"/>
                </a:lnTo>
                <a:lnTo>
                  <a:pt x="3624" y="246865"/>
                </a:lnTo>
                <a:lnTo>
                  <a:pt x="13508" y="261525"/>
                </a:lnTo>
                <a:lnTo>
                  <a:pt x="28168" y="271409"/>
                </a:lnTo>
                <a:lnTo>
                  <a:pt x="46120" y="275033"/>
                </a:lnTo>
                <a:lnTo>
                  <a:pt x="424176" y="275033"/>
                </a:lnTo>
                <a:lnTo>
                  <a:pt x="442128" y="271409"/>
                </a:lnTo>
                <a:lnTo>
                  <a:pt x="456788" y="261525"/>
                </a:lnTo>
                <a:lnTo>
                  <a:pt x="466672" y="246865"/>
                </a:lnTo>
                <a:lnTo>
                  <a:pt x="470296" y="228913"/>
                </a:lnTo>
                <a:lnTo>
                  <a:pt x="470296" y="46120"/>
                </a:lnTo>
                <a:lnTo>
                  <a:pt x="466672" y="28168"/>
                </a:lnTo>
                <a:lnTo>
                  <a:pt x="456788" y="13508"/>
                </a:lnTo>
                <a:lnTo>
                  <a:pt x="442128" y="3624"/>
                </a:lnTo>
                <a:lnTo>
                  <a:pt x="42417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9200" y="4278883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YES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5087" y="4259383"/>
            <a:ext cx="490855" cy="273050"/>
          </a:xfrm>
          <a:custGeom>
            <a:avLst/>
            <a:gdLst/>
            <a:ahLst/>
            <a:cxnLst/>
            <a:rect l="l" t="t" r="r" b="b"/>
            <a:pathLst>
              <a:path w="490855" h="273050">
                <a:moveTo>
                  <a:pt x="445094" y="0"/>
                </a:moveTo>
                <a:lnTo>
                  <a:pt x="45443" y="0"/>
                </a:lnTo>
                <a:lnTo>
                  <a:pt x="27754" y="3571"/>
                </a:lnTo>
                <a:lnTo>
                  <a:pt x="13309" y="13309"/>
                </a:lnTo>
                <a:lnTo>
                  <a:pt x="3571" y="27754"/>
                </a:lnTo>
                <a:lnTo>
                  <a:pt x="0" y="45443"/>
                </a:lnTo>
                <a:lnTo>
                  <a:pt x="0" y="227210"/>
                </a:lnTo>
                <a:lnTo>
                  <a:pt x="3571" y="244898"/>
                </a:lnTo>
                <a:lnTo>
                  <a:pt x="13309" y="259342"/>
                </a:lnTo>
                <a:lnTo>
                  <a:pt x="27754" y="269081"/>
                </a:lnTo>
                <a:lnTo>
                  <a:pt x="45443" y="272652"/>
                </a:lnTo>
                <a:lnTo>
                  <a:pt x="445094" y="272652"/>
                </a:lnTo>
                <a:lnTo>
                  <a:pt x="462782" y="269081"/>
                </a:lnTo>
                <a:lnTo>
                  <a:pt x="477227" y="259342"/>
                </a:lnTo>
                <a:lnTo>
                  <a:pt x="486966" y="244898"/>
                </a:lnTo>
                <a:lnTo>
                  <a:pt x="490537" y="227210"/>
                </a:lnTo>
                <a:lnTo>
                  <a:pt x="490537" y="45443"/>
                </a:lnTo>
                <a:lnTo>
                  <a:pt x="486966" y="27754"/>
                </a:lnTo>
                <a:lnTo>
                  <a:pt x="477227" y="13309"/>
                </a:lnTo>
                <a:lnTo>
                  <a:pt x="462782" y="3571"/>
                </a:lnTo>
                <a:lnTo>
                  <a:pt x="44509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34072" y="4281932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51310" y="3093760"/>
            <a:ext cx="514350" cy="260985"/>
          </a:xfrm>
          <a:custGeom>
            <a:avLst/>
            <a:gdLst/>
            <a:ahLst/>
            <a:cxnLst/>
            <a:rect l="l" t="t" r="r" b="b"/>
            <a:pathLst>
              <a:path w="514350" h="260985">
                <a:moveTo>
                  <a:pt x="470890" y="0"/>
                </a:moveTo>
                <a:lnTo>
                  <a:pt x="43458" y="0"/>
                </a:lnTo>
                <a:lnTo>
                  <a:pt x="26542" y="3415"/>
                </a:lnTo>
                <a:lnTo>
                  <a:pt x="12728" y="12729"/>
                </a:lnTo>
                <a:lnTo>
                  <a:pt x="3415" y="26543"/>
                </a:lnTo>
                <a:lnTo>
                  <a:pt x="0" y="43459"/>
                </a:lnTo>
                <a:lnTo>
                  <a:pt x="0" y="217286"/>
                </a:lnTo>
                <a:lnTo>
                  <a:pt x="3415" y="234203"/>
                </a:lnTo>
                <a:lnTo>
                  <a:pt x="12728" y="248017"/>
                </a:lnTo>
                <a:lnTo>
                  <a:pt x="26542" y="257330"/>
                </a:lnTo>
                <a:lnTo>
                  <a:pt x="43458" y="260746"/>
                </a:lnTo>
                <a:lnTo>
                  <a:pt x="470890" y="260746"/>
                </a:lnTo>
                <a:lnTo>
                  <a:pt x="487806" y="257330"/>
                </a:lnTo>
                <a:lnTo>
                  <a:pt x="501620" y="248017"/>
                </a:lnTo>
                <a:lnTo>
                  <a:pt x="510934" y="234203"/>
                </a:lnTo>
                <a:lnTo>
                  <a:pt x="514350" y="217286"/>
                </a:lnTo>
                <a:lnTo>
                  <a:pt x="514350" y="43459"/>
                </a:lnTo>
                <a:lnTo>
                  <a:pt x="510934" y="26543"/>
                </a:lnTo>
                <a:lnTo>
                  <a:pt x="501620" y="12729"/>
                </a:lnTo>
                <a:lnTo>
                  <a:pt x="487806" y="3415"/>
                </a:lnTo>
                <a:lnTo>
                  <a:pt x="47089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79103" y="3114547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5950" y="3654544"/>
            <a:ext cx="514350" cy="285750"/>
          </a:xfrm>
          <a:custGeom>
            <a:avLst/>
            <a:gdLst/>
            <a:ahLst/>
            <a:cxnLst/>
            <a:rect l="l" t="t" r="r" b="b"/>
            <a:pathLst>
              <a:path w="514350" h="285750">
                <a:moveTo>
                  <a:pt x="466723" y="0"/>
                </a:moveTo>
                <a:lnTo>
                  <a:pt x="47626" y="0"/>
                </a:lnTo>
                <a:lnTo>
                  <a:pt x="29088" y="3742"/>
                </a:lnTo>
                <a:lnTo>
                  <a:pt x="13949" y="13949"/>
                </a:lnTo>
                <a:lnTo>
                  <a:pt x="3742" y="29088"/>
                </a:lnTo>
                <a:lnTo>
                  <a:pt x="0" y="47626"/>
                </a:lnTo>
                <a:lnTo>
                  <a:pt x="0" y="238124"/>
                </a:lnTo>
                <a:lnTo>
                  <a:pt x="3742" y="256662"/>
                </a:lnTo>
                <a:lnTo>
                  <a:pt x="13949" y="271801"/>
                </a:lnTo>
                <a:lnTo>
                  <a:pt x="29088" y="282007"/>
                </a:lnTo>
                <a:lnTo>
                  <a:pt x="47626" y="285749"/>
                </a:lnTo>
                <a:lnTo>
                  <a:pt x="466723" y="285749"/>
                </a:lnTo>
                <a:lnTo>
                  <a:pt x="485261" y="282007"/>
                </a:lnTo>
                <a:lnTo>
                  <a:pt x="500400" y="271801"/>
                </a:lnTo>
                <a:lnTo>
                  <a:pt x="510607" y="256662"/>
                </a:lnTo>
                <a:lnTo>
                  <a:pt x="514350" y="238124"/>
                </a:lnTo>
                <a:lnTo>
                  <a:pt x="514350" y="47626"/>
                </a:lnTo>
                <a:lnTo>
                  <a:pt x="510607" y="29088"/>
                </a:lnTo>
                <a:lnTo>
                  <a:pt x="500400" y="13949"/>
                </a:lnTo>
                <a:lnTo>
                  <a:pt x="485261" y="3742"/>
                </a:lnTo>
                <a:lnTo>
                  <a:pt x="466723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00051" y="3687571"/>
            <a:ext cx="253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1875391" y="3343147"/>
            <a:ext cx="273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latin typeface="Arial MT"/>
                <a:cs typeface="Arial MT"/>
              </a:rPr>
              <a:t>Y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77118" y="3288284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No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576" y="2715259"/>
            <a:ext cx="541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dirty="0">
                <a:latin typeface="Arial MT"/>
                <a:cs typeface="Arial MT"/>
              </a:rPr>
              <a:t>rr</a:t>
            </a:r>
            <a:r>
              <a:rPr sz="1200" spc="-5" dirty="0">
                <a:latin typeface="Arial MT"/>
                <a:cs typeface="Arial MT"/>
              </a:rPr>
              <a:t>ie</a:t>
            </a:r>
            <a:r>
              <a:rPr sz="1200" dirty="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9827" y="2544571"/>
            <a:ext cx="540385" cy="5651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800" algn="r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Arial MT"/>
                <a:cs typeface="Arial MT"/>
              </a:rPr>
              <a:t>Si</a:t>
            </a:r>
            <a:r>
              <a:rPr sz="1200" spc="-10" dirty="0">
                <a:latin typeface="Arial MT"/>
                <a:cs typeface="Arial MT"/>
              </a:rPr>
              <a:t>ng</a:t>
            </a:r>
            <a:r>
              <a:rPr sz="1200" spc="-5" dirty="0">
                <a:latin typeface="Arial MT"/>
                <a:cs typeface="Arial MT"/>
              </a:rPr>
              <a:t>l</a:t>
            </a:r>
            <a:r>
              <a:rPr sz="1200" spc="-10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,  </a:t>
            </a:r>
            <a:r>
              <a:rPr sz="1200" spc="-5" dirty="0">
                <a:latin typeface="Arial MT"/>
                <a:cs typeface="Arial MT"/>
              </a:rPr>
              <a:t>Di</a:t>
            </a:r>
            <a:r>
              <a:rPr sz="1200" dirty="0">
                <a:latin typeface="Arial MT"/>
                <a:cs typeface="Arial MT"/>
              </a:rPr>
              <a:t>v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rce</a:t>
            </a:r>
            <a:endParaRPr sz="1200">
              <a:latin typeface="Arial MT"/>
              <a:cs typeface="Arial MT"/>
            </a:endParaRPr>
          </a:p>
          <a:p>
            <a:pPr marR="5080" algn="r">
              <a:lnSpc>
                <a:spcPts val="1380"/>
              </a:lnSpc>
            </a:pPr>
            <a:r>
              <a:rPr sz="1200" dirty="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8890" y="3934459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&lt;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0008" y="3934459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&gt;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0483" y="2317496"/>
            <a:ext cx="862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75" dirty="0">
                <a:latin typeface="Verdana"/>
                <a:cs typeface="Verdana"/>
              </a:rPr>
              <a:t>Th</a:t>
            </a:r>
            <a:r>
              <a:rPr sz="1500" b="1" spc="-170" dirty="0">
                <a:latin typeface="Verdana"/>
                <a:cs typeface="Verdana"/>
              </a:rPr>
              <a:t>e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320" dirty="0">
                <a:latin typeface="Verdana"/>
                <a:cs typeface="Verdana"/>
              </a:rPr>
              <a:t>I</a:t>
            </a:r>
            <a:r>
              <a:rPr sz="1500" b="1" spc="-175" dirty="0">
                <a:latin typeface="Verdana"/>
                <a:cs typeface="Verdana"/>
              </a:rPr>
              <a:t>d</a:t>
            </a:r>
            <a:r>
              <a:rPr sz="1500" b="1" spc="-195" dirty="0">
                <a:latin typeface="Verdana"/>
                <a:cs typeface="Verdana"/>
              </a:rPr>
              <a:t>e</a:t>
            </a:r>
            <a:r>
              <a:rPr sz="1500" b="1" spc="-190" dirty="0">
                <a:latin typeface="Verdana"/>
                <a:cs typeface="Verdana"/>
              </a:rPr>
              <a:t>a</a:t>
            </a:r>
            <a:r>
              <a:rPr sz="1500" b="1" spc="-200" dirty="0"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0483" y="2546096"/>
            <a:ext cx="3823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1500" spc="95" dirty="0">
                <a:latin typeface="Trebuchet MS"/>
                <a:cs typeface="Trebuchet MS"/>
              </a:rPr>
              <a:t>G</a:t>
            </a:r>
            <a:r>
              <a:rPr sz="1500" spc="-105" dirty="0">
                <a:latin typeface="Trebuchet MS"/>
                <a:cs typeface="Trebuchet MS"/>
              </a:rPr>
              <a:t>iv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70" dirty="0">
                <a:latin typeface="Trebuchet MS"/>
                <a:cs typeface="Trebuchet MS"/>
              </a:rPr>
              <a:t>n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80" dirty="0">
                <a:latin typeface="Trebuchet MS"/>
                <a:cs typeface="Trebuchet MS"/>
              </a:rPr>
              <a:t>nput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d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225" dirty="0">
                <a:latin typeface="Trebuchet MS"/>
                <a:cs typeface="Trebuchet MS"/>
              </a:rPr>
              <a:t>,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5" dirty="0">
                <a:latin typeface="Trebuchet MS"/>
                <a:cs typeface="Trebuchet MS"/>
              </a:rPr>
              <a:t>pu</a:t>
            </a:r>
            <a:r>
              <a:rPr sz="1500" spc="-35" dirty="0">
                <a:latin typeface="Trebuchet MS"/>
                <a:cs typeface="Trebuchet MS"/>
              </a:rPr>
              <a:t>r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y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35" dirty="0">
                <a:latin typeface="Trebuchet MS"/>
                <a:cs typeface="Trebuchet MS"/>
              </a:rPr>
              <a:t>su</a:t>
            </a:r>
            <a:r>
              <a:rPr sz="1500" spc="-50" dirty="0">
                <a:latin typeface="Trebuchet MS"/>
                <a:cs typeface="Trebuchet MS"/>
              </a:rPr>
              <a:t>r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w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20" dirty="0">
                <a:latin typeface="Trebuchet MS"/>
                <a:cs typeface="Trebuchet MS"/>
              </a:rPr>
              <a:t>l</a:t>
            </a:r>
            <a:r>
              <a:rPr sz="1500" spc="-114" dirty="0">
                <a:latin typeface="Trebuchet MS"/>
                <a:cs typeface="Trebuchet MS"/>
              </a:rPr>
              <a:t>l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be  </a:t>
            </a:r>
            <a:r>
              <a:rPr sz="1500" spc="-120" dirty="0">
                <a:latin typeface="Trebuchet MS"/>
                <a:cs typeface="Trebuchet MS"/>
              </a:rPr>
              <a:t>high.</a:t>
            </a:r>
            <a:endParaRPr sz="1500">
              <a:latin typeface="Trebuchet MS"/>
              <a:cs typeface="Trebuchet MS"/>
            </a:endParaRPr>
          </a:p>
          <a:p>
            <a:pPr marL="269875" marR="436880" indent="-257175">
              <a:lnSpc>
                <a:spcPct val="100000"/>
              </a:lnSpc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1500" spc="140" dirty="0">
                <a:latin typeface="Trebuchet MS"/>
                <a:cs typeface="Trebuchet MS"/>
              </a:rPr>
              <a:t>W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w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35" dirty="0">
                <a:latin typeface="Trebuchet MS"/>
                <a:cs typeface="Trebuchet MS"/>
              </a:rPr>
              <a:t>s</a:t>
            </a:r>
            <a:r>
              <a:rPr sz="1500" spc="-70" dirty="0">
                <a:latin typeface="Trebuchet MS"/>
                <a:cs typeface="Trebuchet MS"/>
              </a:rPr>
              <a:t>h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20" dirty="0">
                <a:latin typeface="Trebuchet MS"/>
                <a:cs typeface="Trebuchet MS"/>
              </a:rPr>
              <a:t>o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14" dirty="0">
                <a:latin typeface="Trebuchet MS"/>
                <a:cs typeface="Trebuchet MS"/>
              </a:rPr>
              <a:t>n</a:t>
            </a:r>
            <a:r>
              <a:rPr sz="1500" spc="-65" dirty="0">
                <a:latin typeface="Trebuchet MS"/>
                <a:cs typeface="Trebuchet MS"/>
              </a:rPr>
              <a:t>i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95" dirty="0">
                <a:latin typeface="Trebuchet MS"/>
                <a:cs typeface="Trebuchet MS"/>
              </a:rPr>
              <a:t>z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85" dirty="0">
                <a:latin typeface="Trebuchet MS"/>
                <a:cs typeface="Trebuchet MS"/>
              </a:rPr>
              <a:t>m</a:t>
            </a:r>
            <a:r>
              <a:rPr sz="1500" spc="-55" dirty="0">
                <a:latin typeface="Trebuchet MS"/>
                <a:cs typeface="Trebuchet MS"/>
              </a:rPr>
              <a:t>pu</a:t>
            </a:r>
            <a:r>
              <a:rPr sz="1500" spc="-35" dirty="0">
                <a:latin typeface="Trebuchet MS"/>
                <a:cs typeface="Trebuchet MS"/>
              </a:rPr>
              <a:t>r</a:t>
            </a:r>
            <a:r>
              <a:rPr sz="1500" spc="-105" dirty="0">
                <a:latin typeface="Trebuchet MS"/>
                <a:cs typeface="Trebuchet MS"/>
              </a:rPr>
              <a:t>i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y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30" dirty="0">
                <a:latin typeface="Trebuchet MS"/>
                <a:cs typeface="Trebuchet MS"/>
              </a:rPr>
              <a:t>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w</a:t>
            </a:r>
            <a:r>
              <a:rPr sz="1500" spc="-70" dirty="0">
                <a:latin typeface="Trebuchet MS"/>
                <a:cs typeface="Trebuchet MS"/>
              </a:rPr>
              <a:t>e  </a:t>
            </a:r>
            <a:r>
              <a:rPr sz="1500" spc="-85" dirty="0">
                <a:latin typeface="Trebuchet MS"/>
                <a:cs typeface="Trebuchet MS"/>
              </a:rPr>
              <a:t>c</a:t>
            </a:r>
            <a:r>
              <a:rPr sz="1500" spc="15" dirty="0">
                <a:latin typeface="Trebuchet MS"/>
                <a:cs typeface="Trebuchet MS"/>
              </a:rPr>
              <a:t>o</a:t>
            </a:r>
            <a:r>
              <a:rPr sz="1500" spc="-60" dirty="0">
                <a:latin typeface="Trebuchet MS"/>
                <a:cs typeface="Trebuchet MS"/>
              </a:rPr>
              <a:t>n</a:t>
            </a:r>
            <a:r>
              <a:rPr sz="1500" spc="-50" dirty="0">
                <a:latin typeface="Trebuchet MS"/>
                <a:cs typeface="Trebuchet MS"/>
              </a:rPr>
              <a:t>s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15" dirty="0">
                <a:latin typeface="Trebuchet MS"/>
                <a:cs typeface="Trebuchet MS"/>
              </a:rPr>
              <a:t>r</a:t>
            </a:r>
            <a:r>
              <a:rPr sz="1500" spc="-85" dirty="0">
                <a:latin typeface="Trebuchet MS"/>
                <a:cs typeface="Trebuchet MS"/>
              </a:rPr>
              <a:t>u</a:t>
            </a:r>
            <a:r>
              <a:rPr sz="1500" spc="-70" dirty="0">
                <a:latin typeface="Trebuchet MS"/>
                <a:cs typeface="Trebuchet MS"/>
              </a:rPr>
              <a:t>c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85" dirty="0">
                <a:latin typeface="Trebuchet MS"/>
                <a:cs typeface="Trebuchet MS"/>
              </a:rPr>
              <a:t>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15" dirty="0">
                <a:latin typeface="Trebuchet MS"/>
                <a:cs typeface="Trebuchet MS"/>
              </a:rPr>
              <a:t>r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100" dirty="0">
                <a:latin typeface="Trebuchet MS"/>
                <a:cs typeface="Trebuchet MS"/>
              </a:rPr>
              <a:t>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(</a:t>
            </a:r>
            <a:r>
              <a:rPr sz="1500" spc="15" dirty="0">
                <a:latin typeface="Trebuchet MS"/>
                <a:cs typeface="Trebuchet MS"/>
              </a:rPr>
              <a:t>o</a:t>
            </a:r>
            <a:r>
              <a:rPr sz="1500" spc="10" dirty="0">
                <a:latin typeface="Trebuchet MS"/>
                <a:cs typeface="Trebuchet MS"/>
              </a:rPr>
              <a:t>r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c</a:t>
            </a:r>
            <a:r>
              <a:rPr sz="1500" spc="-114" dirty="0">
                <a:latin typeface="Trebuchet MS"/>
                <a:cs typeface="Trebuchet MS"/>
              </a:rPr>
              <a:t>h</a:t>
            </a:r>
            <a:r>
              <a:rPr sz="1500" spc="-65" dirty="0">
                <a:latin typeface="Trebuchet MS"/>
                <a:cs typeface="Trebuchet MS"/>
              </a:rPr>
              <a:t>i</a:t>
            </a:r>
            <a:r>
              <a:rPr sz="1500" spc="-120" dirty="0">
                <a:latin typeface="Trebuchet MS"/>
                <a:cs typeface="Trebuchet MS"/>
              </a:rPr>
              <a:t>l</a:t>
            </a:r>
            <a:r>
              <a:rPr sz="1500" spc="-75" dirty="0">
                <a:latin typeface="Trebuchet MS"/>
                <a:cs typeface="Trebuchet MS"/>
              </a:rPr>
              <a:t>d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n</a:t>
            </a:r>
            <a:r>
              <a:rPr sz="1500" spc="-30" dirty="0">
                <a:latin typeface="Trebuchet MS"/>
                <a:cs typeface="Trebuchet MS"/>
              </a:rPr>
              <a:t>o</a:t>
            </a:r>
            <a:r>
              <a:rPr sz="1500" spc="-80" dirty="0">
                <a:latin typeface="Trebuchet MS"/>
                <a:cs typeface="Trebuchet MS"/>
              </a:rPr>
              <a:t>d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35" dirty="0">
                <a:latin typeface="Trebuchet MS"/>
                <a:cs typeface="Trebuchet MS"/>
              </a:rPr>
              <a:t>s</a:t>
            </a:r>
            <a:r>
              <a:rPr sz="1500" spc="-70" dirty="0">
                <a:latin typeface="Trebuchet MS"/>
                <a:cs typeface="Trebuchet MS"/>
              </a:rPr>
              <a:t>)</a:t>
            </a:r>
            <a:r>
              <a:rPr sz="1500" spc="-225" dirty="0"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35" dirty="0"/>
              <a:t>MEASURES</a:t>
            </a:r>
            <a:r>
              <a:rPr sz="2800" spc="-80" dirty="0"/>
              <a:t> </a:t>
            </a:r>
            <a:r>
              <a:rPr sz="2800" spc="125" dirty="0"/>
              <a:t>OF</a:t>
            </a:r>
            <a:r>
              <a:rPr sz="2800" spc="-80" dirty="0"/>
              <a:t> </a:t>
            </a:r>
            <a:r>
              <a:rPr sz="2800" spc="270" dirty="0"/>
              <a:t>NODE</a:t>
            </a:r>
            <a:r>
              <a:rPr sz="2800" spc="-80" dirty="0"/>
              <a:t> </a:t>
            </a:r>
            <a:r>
              <a:rPr sz="2800" spc="35" dirty="0"/>
              <a:t>IMPURITY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spc="195" dirty="0"/>
              <a:t>M</a:t>
            </a:r>
            <a:r>
              <a:rPr sz="2800" spc="55" dirty="0"/>
              <a:t>EA</a:t>
            </a:r>
            <a:r>
              <a:rPr sz="2800" spc="-60" dirty="0"/>
              <a:t>S</a:t>
            </a:r>
            <a:r>
              <a:rPr sz="2800" spc="170" dirty="0"/>
              <a:t>U</a:t>
            </a:r>
            <a:r>
              <a:rPr sz="2800" spc="55" dirty="0"/>
              <a:t>R</a:t>
            </a:r>
            <a:r>
              <a:rPr sz="2800" spc="-100" dirty="0"/>
              <a:t>E</a:t>
            </a:r>
            <a:r>
              <a:rPr sz="2800" spc="-70" dirty="0"/>
              <a:t> </a:t>
            </a:r>
            <a:r>
              <a:rPr sz="2800" spc="405" dirty="0"/>
              <a:t>O</a:t>
            </a:r>
            <a:r>
              <a:rPr sz="2800" spc="-160" dirty="0"/>
              <a:t>F</a:t>
            </a:r>
            <a:r>
              <a:rPr sz="2800" spc="-70" dirty="0"/>
              <a:t> </a:t>
            </a:r>
            <a:r>
              <a:rPr sz="2800" spc="60" dirty="0"/>
              <a:t>IM</a:t>
            </a:r>
            <a:r>
              <a:rPr sz="2800" spc="-140" dirty="0"/>
              <a:t>P</a:t>
            </a:r>
            <a:r>
              <a:rPr sz="2800" spc="170" dirty="0"/>
              <a:t>U</a:t>
            </a:r>
            <a:r>
              <a:rPr sz="2800" spc="55" dirty="0"/>
              <a:t>R</a:t>
            </a:r>
            <a:r>
              <a:rPr sz="2800" spc="-5" dirty="0"/>
              <a:t>I</a:t>
            </a:r>
            <a:r>
              <a:rPr sz="2800" spc="-15" dirty="0"/>
              <a:t>T</a:t>
            </a:r>
            <a:r>
              <a:rPr sz="2800" dirty="0"/>
              <a:t>Y</a:t>
            </a:r>
            <a:r>
              <a:rPr sz="2800" spc="-415" dirty="0"/>
              <a:t>:</a:t>
            </a:r>
            <a:r>
              <a:rPr sz="2800" spc="-355" dirty="0"/>
              <a:t> </a:t>
            </a:r>
            <a:r>
              <a:rPr sz="2800" spc="175" dirty="0"/>
              <a:t>G</a:t>
            </a:r>
            <a:r>
              <a:rPr sz="2800" spc="160" dirty="0"/>
              <a:t>IN</a:t>
            </a:r>
            <a:r>
              <a:rPr sz="2800" spc="-80" dirty="0"/>
              <a:t>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2615" y="2486659"/>
            <a:ext cx="3118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ni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24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r>
              <a:rPr sz="1800" spc="9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800" spc="-27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820" y="3627487"/>
            <a:ext cx="204011" cy="1764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3764" y="3567176"/>
            <a:ext cx="766254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12745"/>
                </a:solidFill>
                <a:latin typeface="Cambria Math"/>
                <a:cs typeface="Cambria Math"/>
              </a:rPr>
              <a:t>Where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212745"/>
                </a:solidFill>
                <a:latin typeface="Cambria Math"/>
                <a:cs typeface="Cambria Math"/>
              </a:rPr>
              <a:t>𝒑</a:t>
            </a:r>
            <a:r>
              <a:rPr sz="1650" spc="-7" baseline="-15151" dirty="0">
                <a:solidFill>
                  <a:srgbClr val="212745"/>
                </a:solidFill>
                <a:latin typeface="Cambria Math"/>
                <a:cs typeface="Cambria Math"/>
              </a:rPr>
              <a:t>𝒊</a:t>
            </a:r>
            <a:r>
              <a:rPr sz="1650" spc="330" baseline="-15151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r>
              <a:rPr sz="1500" spc="62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212745"/>
                </a:solidFill>
                <a:latin typeface="Cambria Math"/>
                <a:cs typeface="Cambria Math"/>
              </a:rPr>
              <a:t>is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 the</a:t>
            </a:r>
            <a:r>
              <a:rPr sz="1500" spc="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212745"/>
                </a:solidFill>
                <a:latin typeface="Cambria Math"/>
                <a:cs typeface="Cambria Math"/>
              </a:rPr>
              <a:t>probability</a:t>
            </a:r>
            <a:r>
              <a:rPr sz="1500" spc="-1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of</a:t>
            </a:r>
            <a:r>
              <a:rPr sz="1500" spc="-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class 𝒊</a:t>
            </a:r>
            <a:r>
              <a:rPr sz="1500" spc="85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at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node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Cambria Math"/>
                <a:cs typeface="Cambria Math"/>
              </a:rPr>
              <a:t>𝒕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𝒄</a:t>
            </a:r>
            <a:r>
              <a:rPr sz="1500" spc="9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total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number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330835" marR="17780" indent="-306070">
              <a:lnSpc>
                <a:spcPts val="168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30835" algn="l"/>
                <a:tab pos="33147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Maximum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12745"/>
                </a:solidFill>
                <a:latin typeface="Cambria Math"/>
                <a:cs typeface="Cambria Math"/>
              </a:rPr>
              <a:t>1 −</a:t>
            </a:r>
            <a:r>
              <a:rPr sz="1500" spc="1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212745"/>
                </a:solidFill>
                <a:latin typeface="Cambria Math"/>
                <a:cs typeface="Cambria Math"/>
              </a:rPr>
              <a:t>1/𝑐</a:t>
            </a:r>
            <a:r>
              <a:rPr sz="1500" spc="40" dirty="0">
                <a:solidFill>
                  <a:srgbClr val="212745"/>
                </a:solidFill>
                <a:latin typeface="Cambria Math"/>
                <a:cs typeface="Cambria Math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equally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distributed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among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classes,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implying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least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beneficial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situation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endParaRPr sz="1500" dirty="0">
              <a:latin typeface="Trebuchet MS"/>
              <a:cs typeface="Trebuchet MS"/>
            </a:endParaRPr>
          </a:p>
          <a:p>
            <a:pPr marL="330835" marR="147955" indent="-306070">
              <a:lnSpc>
                <a:spcPts val="1680"/>
              </a:lnSpc>
              <a:spcBef>
                <a:spcPts val="8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30835" algn="l"/>
                <a:tab pos="331470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Minimum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0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when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belong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class,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implying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most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beneficial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situation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for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endParaRPr sz="1500" dirty="0">
              <a:latin typeface="Trebuchet MS"/>
              <a:cs typeface="Trebuchet MS"/>
            </a:endParaRPr>
          </a:p>
          <a:p>
            <a:pPr marL="331470" indent="-306070">
              <a:lnSpc>
                <a:spcPct val="100000"/>
              </a:lnSpc>
              <a:spcBef>
                <a:spcPts val="6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30835" algn="l"/>
                <a:tab pos="331470" algn="l"/>
              </a:tabLst>
            </a:pP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Gini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index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used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decision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such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CART,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SLIQ,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SPRINT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9" name="Picture 8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81F71C1A-CAAC-EC78-6933-61D6AC8DC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86379"/>
            <a:ext cx="2825393" cy="7063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1998</Words>
  <Application>Microsoft Office PowerPoint</Application>
  <PresentationFormat>On-screen Show (4:3)</PresentationFormat>
  <Paragraphs>863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MT</vt:lpstr>
      <vt:lpstr>Calibri</vt:lpstr>
      <vt:lpstr>Cambria</vt:lpstr>
      <vt:lpstr>Cambria Math</vt:lpstr>
      <vt:lpstr>Tahoma</vt:lpstr>
      <vt:lpstr>Times New Roman</vt:lpstr>
      <vt:lpstr>Trebuchet MS</vt:lpstr>
      <vt:lpstr>Verdana</vt:lpstr>
      <vt:lpstr>Wingdings</vt:lpstr>
      <vt:lpstr>Office Theme</vt:lpstr>
      <vt:lpstr>      CS4038 </vt:lpstr>
      <vt:lpstr> TODAY’S TOPICS</vt:lpstr>
      <vt:lpstr>PowerPoint Presentation</vt:lpstr>
      <vt:lpstr> DESIGN ISSUES OF DECISION TREE INDUCTION</vt:lpstr>
      <vt:lpstr>HOW TO DETERMINE THE BEST SPLIT</vt:lpstr>
      <vt:lpstr> HOW TO DETERMINE THE BEST SPLIT</vt:lpstr>
      <vt:lpstr> MEASURES OF NODE IMPURITY</vt:lpstr>
      <vt:lpstr> MEASURES OF NODE IMPURITY</vt:lpstr>
      <vt:lpstr> MEASURE OF IMPURITY: GINI</vt:lpstr>
      <vt:lpstr> MEASURE OF IMPURITY: GINI</vt:lpstr>
      <vt:lpstr> COMPUTING GINI INDEX OF A SINGLE NODE</vt:lpstr>
      <vt:lpstr> MEASURES OF NODE IMPURITY</vt:lpstr>
      <vt:lpstr> FINDING THE BEST SPLIT</vt:lpstr>
      <vt:lpstr> FINDING THE BEST SPLIT</vt:lpstr>
      <vt:lpstr>COMPUTING GINI INDEX FOR A COLLECTION  OF NODES</vt:lpstr>
      <vt:lpstr> BINARY ATTRIBUTES: COMPUTING GINI INDEX</vt:lpstr>
      <vt:lpstr>CATEGORICAL ATTRIBUTES: COMPUTING GINI  INDEX</vt:lpstr>
      <vt:lpstr>TEST CONDITION FOR CONTINUOUS  ATTRIBUTES</vt:lpstr>
      <vt:lpstr>CONTINUOUS ATTRIBUTES: COMPUTING GINI  INDEX</vt:lpstr>
      <vt:lpstr> CONTINUOUS ATTRIBUTES: COMPUTING  GINI INDEX...</vt:lpstr>
      <vt:lpstr>CONTINUOUS ATTRIBUTES: COMPUTING  GINI INDEX...</vt:lpstr>
      <vt:lpstr>CONTINUOUS ATTRIBUTES: COMPUTING  GINI INDEX...</vt:lpstr>
      <vt:lpstr> PRACTICE WORK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 </dc:title>
  <cp:lastModifiedBy>Ms. Ayesha Liaqat</cp:lastModifiedBy>
  <cp:revision>4</cp:revision>
  <dcterms:created xsi:type="dcterms:W3CDTF">2024-03-11T04:19:19Z</dcterms:created>
  <dcterms:modified xsi:type="dcterms:W3CDTF">2024-03-15T08:35:40Z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2022-10-20T00:00:00Z</vt:filetime>
  </property>
  <property fmtid="{D5CDD505-2E9C-101B-9397-08002B2CF9AE}" pid="3" name="LastSaved">
    <vt:filetime>2024-03-11T00:00:00Z</vt:filetime>
  </property>
</Properties>
</file>