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F868E-0A2E-4E45-9047-1EC6B749E31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7937C-96B7-47F4-B209-04689EB2A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61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1)Implemented with array/linked list, less preprocessing, greedy so does not consider future splits so easy.</a:t>
            </a:r>
          </a:p>
          <a:p>
            <a:r>
              <a:rPr lang="en-US" dirty="0"/>
              <a:t>4)Limited Depth and pruning avoid noise</a:t>
            </a:r>
          </a:p>
          <a:p>
            <a:r>
              <a:rPr lang="en-US" dirty="0"/>
              <a:t>5) Pruning is done so redundant </a:t>
            </a:r>
            <a:r>
              <a:rPr lang="en-US" dirty="0" err="1"/>
              <a:t>attr</a:t>
            </a:r>
            <a:r>
              <a:rPr lang="en-US" dirty="0"/>
              <a:t> branches are removed as they do not improve prediction</a:t>
            </a:r>
          </a:p>
          <a:p>
            <a:r>
              <a:rPr lang="en-US" dirty="0" err="1"/>
              <a:t>Disadv</a:t>
            </a:r>
            <a:r>
              <a:rPr lang="en-US" dirty="0"/>
              <a:t>:</a:t>
            </a:r>
          </a:p>
          <a:p>
            <a:r>
              <a:rPr lang="en-US" dirty="0" err="1"/>
              <a:t>e.g</a:t>
            </a:r>
            <a:r>
              <a:rPr lang="en-US" dirty="0"/>
              <a:t>… the heart condition of a patient with Age and Blood Pressure.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7937C-96B7-47F4-B209-04689EB2A1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94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Loss of global insight, potential inconsistencies in decision making across fragments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7937C-96B7-47F4-B209-04689EB2A18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86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Capture r/p between </a:t>
            </a:r>
            <a:r>
              <a:rPr lang="en-US" dirty="0" err="1"/>
              <a:t>varaibles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7937C-96B7-47F4-B209-04689EB2A18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62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Across Various datasets and scenarios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7937C-96B7-47F4-B209-04689EB2A18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23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 depth, min samples per leaf, cross validation.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7937C-96B7-47F4-B209-04689EB2A18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22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52646" y="5141973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4">
                <a:moveTo>
                  <a:pt x="8238706" y="0"/>
                </a:moveTo>
                <a:lnTo>
                  <a:pt x="0" y="0"/>
                </a:lnTo>
                <a:lnTo>
                  <a:pt x="0" y="1258826"/>
                </a:lnTo>
                <a:lnTo>
                  <a:pt x="8238706" y="1258826"/>
                </a:lnTo>
                <a:lnTo>
                  <a:pt x="8238706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9933" y="3739387"/>
            <a:ext cx="5672455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59933" y="3739387"/>
            <a:ext cx="5672455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dirty="0"/>
              <a:t>FALL</a:t>
            </a:r>
            <a:r>
              <a:rPr spc="25" dirty="0"/>
              <a:t> </a:t>
            </a:r>
            <a:r>
              <a:rPr spc="-2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dirty="0"/>
              <a:t>FALL</a:t>
            </a:r>
            <a:r>
              <a:rPr spc="25" dirty="0"/>
              <a:t> </a:t>
            </a:r>
            <a:r>
              <a:rPr spc="-2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dirty="0"/>
              <a:t>FALL</a:t>
            </a:r>
            <a:r>
              <a:rPr spc="25" dirty="0"/>
              <a:t> </a:t>
            </a:r>
            <a:r>
              <a:rPr spc="-20" dirty="0"/>
              <a:t>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dirty="0"/>
              <a:t>FALL</a:t>
            </a:r>
            <a:r>
              <a:rPr spc="25" dirty="0"/>
              <a:t> </a:t>
            </a:r>
            <a:r>
              <a:rPr spc="-20" dirty="0"/>
              <a:t>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dirty="0"/>
              <a:t>FALL</a:t>
            </a:r>
            <a:r>
              <a:rPr spc="25" dirty="0"/>
              <a:t> </a:t>
            </a:r>
            <a:r>
              <a:rPr spc="-20" dirty="0"/>
              <a:t>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8091" y="1271523"/>
            <a:ext cx="8247816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1318" y="1627123"/>
            <a:ext cx="6834505" cy="36911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59932" y="6062436"/>
            <a:ext cx="1373505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dirty="0"/>
              <a:t>FALL</a:t>
            </a:r>
            <a:r>
              <a:rPr spc="25" dirty="0"/>
              <a:t> </a:t>
            </a:r>
            <a:r>
              <a:rPr spc="-2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26890" y="6065484"/>
            <a:ext cx="203200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dnuggets.com/2020/01/decision-tree-algorithm-explained.html" TargetMode="External"/><Relationship Id="rId2" Type="http://schemas.openxmlformats.org/officeDocument/2006/relationships/hyperlink" Target="http://www.softwaretestinghelp.com/decision-tree-algorithm-examples-data-mining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48091" y="1620818"/>
            <a:ext cx="8240395" cy="4770120"/>
            <a:chOff x="448091" y="1620818"/>
            <a:chExt cx="8240395" cy="4770120"/>
          </a:xfrm>
        </p:grpSpPr>
        <p:sp>
          <p:nvSpPr>
            <p:cNvPr id="6" name="object 6"/>
            <p:cNvSpPr/>
            <p:nvPr/>
          </p:nvSpPr>
          <p:spPr>
            <a:xfrm>
              <a:off x="448091" y="3085764"/>
              <a:ext cx="8240395" cy="3305175"/>
            </a:xfrm>
            <a:custGeom>
              <a:avLst/>
              <a:gdLst/>
              <a:ahLst/>
              <a:cxnLst/>
              <a:rect l="l" t="t" r="r" b="b"/>
              <a:pathLst>
                <a:path w="8240395" h="3305175">
                  <a:moveTo>
                    <a:pt x="8240107" y="0"/>
                  </a:moveTo>
                  <a:lnTo>
                    <a:pt x="0" y="0"/>
                  </a:lnTo>
                  <a:lnTo>
                    <a:pt x="0" y="3304800"/>
                  </a:lnTo>
                  <a:lnTo>
                    <a:pt x="8240107" y="3304800"/>
                  </a:lnTo>
                  <a:lnTo>
                    <a:pt x="8240107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25250" y="1620818"/>
              <a:ext cx="7046595" cy="1732280"/>
            </a:xfrm>
            <a:custGeom>
              <a:avLst/>
              <a:gdLst/>
              <a:ahLst/>
              <a:cxnLst/>
              <a:rect l="l" t="t" r="r" b="b"/>
              <a:pathLst>
                <a:path w="7046595" h="1732279">
                  <a:moveTo>
                    <a:pt x="7046259" y="0"/>
                  </a:moveTo>
                  <a:lnTo>
                    <a:pt x="0" y="0"/>
                  </a:lnTo>
                  <a:lnTo>
                    <a:pt x="0" y="1731981"/>
                  </a:lnTo>
                  <a:lnTo>
                    <a:pt x="7046259" y="1731981"/>
                  </a:lnTo>
                  <a:lnTo>
                    <a:pt x="7046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95692" y="892555"/>
            <a:ext cx="490474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1" spc="80" dirty="0">
                <a:solidFill>
                  <a:srgbClr val="4E67C8"/>
                </a:solidFill>
                <a:latin typeface="Trebuchet MS"/>
                <a:cs typeface="Trebuchet MS"/>
              </a:rPr>
              <a:t>      </a:t>
            </a:r>
            <a:r>
              <a:rPr sz="4800" b="1" spc="80" dirty="0">
                <a:solidFill>
                  <a:srgbClr val="4E67C8"/>
                </a:solidFill>
                <a:latin typeface="Trebuchet MS"/>
                <a:cs typeface="Trebuchet MS"/>
              </a:rPr>
              <a:t>CS</a:t>
            </a:r>
            <a:r>
              <a:rPr lang="en-US" sz="4800" b="1" spc="80" dirty="0">
                <a:solidFill>
                  <a:srgbClr val="4E67C8"/>
                </a:solidFill>
                <a:latin typeface="Trebuchet MS"/>
                <a:cs typeface="Trebuchet MS"/>
              </a:rPr>
              <a:t>4038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1318" y="1627123"/>
            <a:ext cx="6834505" cy="533992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-635" algn="ctr">
              <a:lnSpc>
                <a:spcPct val="100800"/>
              </a:lnSpc>
              <a:spcBef>
                <a:spcPts val="65"/>
              </a:spcBef>
            </a:pPr>
            <a:r>
              <a:rPr sz="3600" dirty="0">
                <a:solidFill>
                  <a:srgbClr val="4E67C8"/>
                </a:solidFill>
                <a:latin typeface="Trebuchet MS"/>
                <a:cs typeface="Trebuchet MS"/>
              </a:rPr>
              <a:t>DATA</a:t>
            </a:r>
            <a:r>
              <a:rPr sz="3600" spc="-30" dirty="0">
                <a:solidFill>
                  <a:srgbClr val="4E67C8"/>
                </a:solidFill>
                <a:latin typeface="Trebuchet MS"/>
                <a:cs typeface="Trebuchet MS"/>
              </a:rPr>
              <a:t> </a:t>
            </a:r>
            <a:r>
              <a:rPr sz="3600" spc="210" dirty="0">
                <a:solidFill>
                  <a:srgbClr val="4E67C8"/>
                </a:solidFill>
                <a:latin typeface="Trebuchet MS"/>
                <a:cs typeface="Trebuchet MS"/>
              </a:rPr>
              <a:t>MINING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6440" y="3920236"/>
            <a:ext cx="3035935" cy="1146468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150" dirty="0">
                <a:solidFill>
                  <a:srgbClr val="FFFFFF"/>
                </a:solidFill>
                <a:latin typeface="Trebuchet MS"/>
                <a:cs typeface="Trebuchet MS"/>
              </a:rPr>
              <a:t>LECTURE</a:t>
            </a:r>
            <a:r>
              <a:rPr sz="1600" b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1600" b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Trebuchet MS"/>
                <a:cs typeface="Trebuchet MS"/>
              </a:rPr>
              <a:t>16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lang="en-US" sz="1600" b="1" spc="80" dirty="0">
                <a:solidFill>
                  <a:srgbClr val="FFFFFF"/>
                </a:solidFill>
                <a:latin typeface="Trebuchet MS"/>
                <a:cs typeface="Trebuchet MS"/>
              </a:rPr>
              <a:t>SPRING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202</a:t>
            </a:r>
            <a:r>
              <a:rPr lang="en-US"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600" b="1" spc="114" dirty="0">
                <a:solidFill>
                  <a:srgbClr val="FFFFFF"/>
                </a:solidFill>
                <a:latin typeface="Trebuchet MS"/>
                <a:cs typeface="Trebuchet MS"/>
              </a:rPr>
              <a:t>FAST</a:t>
            </a:r>
            <a:r>
              <a:rPr sz="16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1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135" dirty="0">
                <a:solidFill>
                  <a:srgbClr val="FFFFFF"/>
                </a:solidFill>
                <a:latin typeface="Trebuchet MS"/>
                <a:cs typeface="Trebuchet MS"/>
              </a:rPr>
              <a:t>NUCES,</a:t>
            </a:r>
            <a:r>
              <a:rPr sz="1600" b="1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175" dirty="0">
                <a:solidFill>
                  <a:srgbClr val="FFFFFF"/>
                </a:solidFill>
                <a:latin typeface="Trebuchet MS"/>
                <a:cs typeface="Trebuchet MS"/>
              </a:rPr>
              <a:t>CFD</a:t>
            </a:r>
            <a:r>
              <a:rPr sz="1600" b="1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185" dirty="0">
                <a:solidFill>
                  <a:srgbClr val="FFFFFF"/>
                </a:solidFill>
                <a:latin typeface="Trebuchet MS"/>
                <a:cs typeface="Trebuchet MS"/>
              </a:rPr>
              <a:t>CAMPUS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99976" y="5383021"/>
            <a:ext cx="3017520" cy="81432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450850" algn="ctr">
              <a:lnSpc>
                <a:spcPct val="100000"/>
              </a:lnSpc>
              <a:spcBef>
                <a:spcPts val="1270"/>
              </a:spcBef>
            </a:pPr>
            <a:r>
              <a:rPr lang="en-US" sz="1800" b="1" spc="-155" dirty="0">
                <a:solidFill>
                  <a:srgbClr val="FFFFFF"/>
                </a:solidFill>
                <a:latin typeface="Verdana"/>
                <a:cs typeface="Verdana"/>
              </a:rPr>
              <a:t>Ayesha Liaqat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en-US" sz="1600" b="1" i="1" spc="45" dirty="0">
                <a:solidFill>
                  <a:srgbClr val="FFFFFF"/>
                </a:solidFill>
                <a:latin typeface="Trebuchet MS"/>
                <a:cs typeface="Trebuchet MS"/>
              </a:rPr>
              <a:t>ayesha.liaqat@nu.edu.pk</a:t>
            </a: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GAIN</a:t>
                      </a:r>
                      <a:r>
                        <a:rPr sz="2800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RATIO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26442" y="2077720"/>
            <a:ext cx="159385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89473"/>
              <a:buFont typeface="Cambria"/>
              <a:buChar char="◾"/>
              <a:tabLst>
                <a:tab pos="318135" algn="l"/>
              </a:tabLst>
            </a:pPr>
            <a:r>
              <a:rPr sz="1900" b="1" dirty="0">
                <a:solidFill>
                  <a:srgbClr val="212745"/>
                </a:solidFill>
                <a:latin typeface="Trebuchet MS"/>
                <a:cs typeface="Trebuchet MS"/>
              </a:rPr>
              <a:t>Gain</a:t>
            </a:r>
            <a:r>
              <a:rPr sz="1900" b="1" spc="1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900" b="1" spc="-10" dirty="0">
                <a:solidFill>
                  <a:srgbClr val="212745"/>
                </a:solidFill>
                <a:latin typeface="Trebuchet MS"/>
                <a:cs typeface="Trebuchet MS"/>
              </a:rPr>
              <a:t>Ratio: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3943" y="3404108"/>
            <a:ext cx="6715759" cy="203200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06070" indent="-213995">
              <a:lnSpc>
                <a:spcPct val="100000"/>
              </a:lnSpc>
              <a:spcBef>
                <a:spcPts val="865"/>
              </a:spcBef>
              <a:buClr>
                <a:srgbClr val="5ECCF3"/>
              </a:buClr>
              <a:buSzPct val="91666"/>
              <a:buFont typeface="Cambria"/>
              <a:buChar char="◾"/>
              <a:tabLst>
                <a:tab pos="306070" algn="l"/>
              </a:tabLst>
            </a:pPr>
            <a:r>
              <a:rPr sz="1200" spc="-135" dirty="0">
                <a:solidFill>
                  <a:srgbClr val="212745"/>
                </a:solidFill>
                <a:latin typeface="Verdana"/>
                <a:cs typeface="Verdana"/>
              </a:rPr>
              <a:t>Parent</a:t>
            </a:r>
            <a:r>
              <a:rPr sz="1200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212745"/>
                </a:solidFill>
                <a:latin typeface="Verdana"/>
                <a:cs typeface="Verdana"/>
              </a:rPr>
              <a:t>Node,</a:t>
            </a:r>
            <a:r>
              <a:rPr sz="1200" spc="-1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12745"/>
                </a:solidFill>
                <a:latin typeface="Cambria Math"/>
                <a:cs typeface="Cambria Math"/>
              </a:rPr>
              <a:t>𝑝</a:t>
            </a:r>
            <a:r>
              <a:rPr sz="1200" spc="110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200" spc="-125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200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200" spc="-110" dirty="0">
                <a:solidFill>
                  <a:srgbClr val="212745"/>
                </a:solidFill>
                <a:latin typeface="Verdana"/>
                <a:cs typeface="Verdana"/>
              </a:rPr>
              <a:t>split</a:t>
            </a:r>
            <a:r>
              <a:rPr sz="1200" spc="-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212745"/>
                </a:solidFill>
                <a:latin typeface="Verdana"/>
                <a:cs typeface="Verdana"/>
              </a:rPr>
              <a:t>into</a:t>
            </a:r>
            <a:r>
              <a:rPr sz="1200" spc="-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12745"/>
                </a:solidFill>
                <a:latin typeface="Cambria Math"/>
                <a:cs typeface="Cambria Math"/>
              </a:rPr>
              <a:t>𝑘</a:t>
            </a:r>
            <a:r>
              <a:rPr sz="1200" spc="125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200" spc="-114" dirty="0">
                <a:solidFill>
                  <a:srgbClr val="212745"/>
                </a:solidFill>
                <a:latin typeface="Verdana"/>
                <a:cs typeface="Verdana"/>
              </a:rPr>
              <a:t>partitions</a:t>
            </a:r>
            <a:r>
              <a:rPr sz="1200" spc="-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212745"/>
                </a:solidFill>
                <a:latin typeface="Verdana"/>
                <a:cs typeface="Verdana"/>
              </a:rPr>
              <a:t>(children)</a:t>
            </a:r>
            <a:endParaRPr sz="1200">
              <a:latin typeface="Verdana"/>
              <a:cs typeface="Verdana"/>
            </a:endParaRPr>
          </a:p>
          <a:p>
            <a:pPr marL="306070" indent="-213995">
              <a:lnSpc>
                <a:spcPct val="100000"/>
              </a:lnSpc>
              <a:spcBef>
                <a:spcPts val="770"/>
              </a:spcBef>
              <a:buClr>
                <a:srgbClr val="5ECCF3"/>
              </a:buClr>
              <a:buSzPct val="91666"/>
              <a:buFont typeface="Cambria"/>
              <a:buChar char="◾"/>
              <a:tabLst>
                <a:tab pos="306070" algn="l"/>
              </a:tabLst>
            </a:pPr>
            <a:r>
              <a:rPr sz="1200" dirty="0">
                <a:solidFill>
                  <a:srgbClr val="212745"/>
                </a:solidFill>
                <a:latin typeface="Cambria Math"/>
                <a:cs typeface="Cambria Math"/>
              </a:rPr>
              <a:t>𝑛</a:t>
            </a:r>
            <a:r>
              <a:rPr sz="1350" baseline="-15432" dirty="0">
                <a:solidFill>
                  <a:srgbClr val="212745"/>
                </a:solidFill>
                <a:latin typeface="Cambria Math"/>
                <a:cs typeface="Cambria Math"/>
              </a:rPr>
              <a:t>𝑖</a:t>
            </a:r>
            <a:r>
              <a:rPr sz="1350" spc="352" baseline="-15432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200" spc="-125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200" spc="-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200" spc="-160" dirty="0">
                <a:solidFill>
                  <a:srgbClr val="212745"/>
                </a:solidFill>
                <a:latin typeface="Verdana"/>
                <a:cs typeface="Verdana"/>
              </a:rPr>
              <a:t>number</a:t>
            </a:r>
            <a:r>
              <a:rPr sz="1200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200" spc="-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200" spc="-110" dirty="0">
                <a:solidFill>
                  <a:srgbClr val="212745"/>
                </a:solidFill>
                <a:latin typeface="Verdana"/>
                <a:cs typeface="Verdana"/>
              </a:rPr>
              <a:t>records</a:t>
            </a:r>
            <a:r>
              <a:rPr sz="1200" spc="-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200" spc="-125" dirty="0">
                <a:solidFill>
                  <a:srgbClr val="212745"/>
                </a:solidFill>
                <a:latin typeface="Verdana"/>
                <a:cs typeface="Verdana"/>
              </a:rPr>
              <a:t>in</a:t>
            </a:r>
            <a:r>
              <a:rPr sz="1200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212745"/>
                </a:solidFill>
                <a:latin typeface="Verdana"/>
                <a:cs typeface="Verdana"/>
              </a:rPr>
              <a:t>child</a:t>
            </a:r>
            <a:r>
              <a:rPr sz="1200" spc="-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200" spc="-135" dirty="0">
                <a:solidFill>
                  <a:srgbClr val="212745"/>
                </a:solidFill>
                <a:latin typeface="Verdana"/>
                <a:cs typeface="Verdana"/>
              </a:rPr>
              <a:t>node</a:t>
            </a:r>
            <a:r>
              <a:rPr sz="1200" spc="-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212745"/>
                </a:solidFill>
                <a:latin typeface="Cambria Math"/>
                <a:cs typeface="Cambria Math"/>
              </a:rPr>
              <a:t>𝑖</a:t>
            </a:r>
            <a:endParaRPr sz="1200">
              <a:latin typeface="Cambria Math"/>
              <a:cs typeface="Cambria Math"/>
            </a:endParaRPr>
          </a:p>
          <a:p>
            <a:pPr marL="294640" indent="-256540">
              <a:lnSpc>
                <a:spcPct val="100000"/>
              </a:lnSpc>
              <a:spcBef>
                <a:spcPts val="1155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294640" algn="l"/>
              </a:tabLst>
            </a:pPr>
            <a:r>
              <a:rPr sz="1700" spc="-80" dirty="0">
                <a:solidFill>
                  <a:srgbClr val="212745"/>
                </a:solidFill>
                <a:latin typeface="Arial MT"/>
                <a:cs typeface="Arial MT"/>
              </a:rPr>
              <a:t>Adjusts</a:t>
            </a:r>
            <a:r>
              <a:rPr sz="1700" spc="-4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45" dirty="0">
                <a:solidFill>
                  <a:srgbClr val="212745"/>
                </a:solidFill>
                <a:latin typeface="Arial MT"/>
                <a:cs typeface="Arial MT"/>
              </a:rPr>
              <a:t>Information</a:t>
            </a:r>
            <a:r>
              <a:rPr sz="1700" spc="-7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110" dirty="0">
                <a:solidFill>
                  <a:srgbClr val="212745"/>
                </a:solidFill>
                <a:latin typeface="Arial MT"/>
                <a:cs typeface="Arial MT"/>
              </a:rPr>
              <a:t>Gain</a:t>
            </a:r>
            <a:r>
              <a:rPr sz="17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114" dirty="0">
                <a:solidFill>
                  <a:srgbClr val="212745"/>
                </a:solidFill>
                <a:latin typeface="Arial MT"/>
                <a:cs typeface="Arial MT"/>
              </a:rPr>
              <a:t>by</a:t>
            </a:r>
            <a:r>
              <a:rPr sz="17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3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700" spc="-7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50" dirty="0">
                <a:solidFill>
                  <a:srgbClr val="212745"/>
                </a:solidFill>
                <a:latin typeface="Arial MT"/>
                <a:cs typeface="Arial MT"/>
              </a:rPr>
              <a:t>entropy</a:t>
            </a:r>
            <a:r>
              <a:rPr sz="1700" spc="-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700" spc="-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3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700" spc="-40" dirty="0">
                <a:solidFill>
                  <a:srgbClr val="212745"/>
                </a:solidFill>
                <a:latin typeface="Arial MT"/>
                <a:cs typeface="Arial MT"/>
              </a:rPr>
              <a:t> partitioning </a:t>
            </a:r>
            <a:r>
              <a:rPr sz="1700" dirty="0">
                <a:solidFill>
                  <a:srgbClr val="212745"/>
                </a:solidFill>
                <a:latin typeface="Arial MT"/>
                <a:cs typeface="Arial MT"/>
              </a:rPr>
              <a:t>(</a:t>
            </a:r>
            <a:r>
              <a:rPr sz="1700" dirty="0">
                <a:solidFill>
                  <a:srgbClr val="212745"/>
                </a:solidFill>
                <a:latin typeface="Cambria Math"/>
                <a:cs typeface="Cambria Math"/>
              </a:rPr>
              <a:t>𝑆𝑝𝑙𝑖𝑡</a:t>
            </a:r>
            <a:r>
              <a:rPr sz="1700" spc="10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700" spc="-10" dirty="0">
                <a:solidFill>
                  <a:srgbClr val="212745"/>
                </a:solidFill>
                <a:latin typeface="Cambria Math"/>
                <a:cs typeface="Cambria Math"/>
              </a:rPr>
              <a:t>𝐼𝑛𝑓𝑜</a:t>
            </a:r>
            <a:r>
              <a:rPr sz="1700" spc="-10" dirty="0">
                <a:solidFill>
                  <a:srgbClr val="212745"/>
                </a:solidFill>
                <a:latin typeface="Arial MT"/>
                <a:cs typeface="Arial MT"/>
              </a:rPr>
              <a:t>).</a:t>
            </a:r>
            <a:endParaRPr sz="1700">
              <a:latin typeface="Arial MT"/>
              <a:cs typeface="Arial MT"/>
            </a:endParaRPr>
          </a:p>
          <a:p>
            <a:pPr marL="598170" lvl="1" indent="-214629">
              <a:lnSpc>
                <a:spcPct val="100000"/>
              </a:lnSpc>
              <a:spcBef>
                <a:spcPts val="755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598170" algn="l"/>
              </a:tabLst>
            </a:pP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Higher</a:t>
            </a:r>
            <a:r>
              <a:rPr sz="14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212745"/>
                </a:solidFill>
                <a:latin typeface="Verdana"/>
                <a:cs typeface="Verdana"/>
              </a:rPr>
              <a:t>entropy</a:t>
            </a:r>
            <a:r>
              <a:rPr sz="14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partitioning</a:t>
            </a:r>
            <a:r>
              <a:rPr sz="1400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(large</a:t>
            </a:r>
            <a:r>
              <a:rPr sz="1400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number</a:t>
            </a:r>
            <a:r>
              <a:rPr sz="1400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400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small</a:t>
            </a:r>
            <a:r>
              <a:rPr sz="1400" spc="-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partitions)</a:t>
            </a:r>
            <a:r>
              <a:rPr sz="14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4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212745"/>
                </a:solidFill>
                <a:latin typeface="Verdana"/>
                <a:cs typeface="Verdana"/>
              </a:rPr>
              <a:t>penalized!</a:t>
            </a:r>
            <a:endParaRPr sz="1400">
              <a:latin typeface="Verdana"/>
              <a:cs typeface="Verdana"/>
            </a:endParaRPr>
          </a:p>
          <a:p>
            <a:pPr marL="294640" indent="-256540">
              <a:lnSpc>
                <a:spcPct val="100000"/>
              </a:lnSpc>
              <a:spcBef>
                <a:spcPts val="830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294640" algn="l"/>
              </a:tabLst>
            </a:pPr>
            <a:r>
              <a:rPr sz="1700" spc="-120" dirty="0">
                <a:solidFill>
                  <a:srgbClr val="212745"/>
                </a:solidFill>
                <a:latin typeface="Arial MT"/>
                <a:cs typeface="Arial MT"/>
              </a:rPr>
              <a:t>Used</a:t>
            </a:r>
            <a:r>
              <a:rPr sz="17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12745"/>
                </a:solidFill>
                <a:latin typeface="Arial MT"/>
                <a:cs typeface="Arial MT"/>
              </a:rPr>
              <a:t>in</a:t>
            </a:r>
            <a:r>
              <a:rPr sz="1700" spc="-9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80" dirty="0">
                <a:solidFill>
                  <a:srgbClr val="212745"/>
                </a:solidFill>
                <a:latin typeface="Arial MT"/>
                <a:cs typeface="Arial MT"/>
              </a:rPr>
              <a:t>C4.5</a:t>
            </a:r>
            <a:r>
              <a:rPr sz="1700" spc="-4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212745"/>
                </a:solidFill>
                <a:latin typeface="Arial MT"/>
                <a:cs typeface="Arial MT"/>
              </a:rPr>
              <a:t>algorithm</a:t>
            </a:r>
            <a:endParaRPr sz="1700">
              <a:latin typeface="Arial MT"/>
              <a:cs typeface="Arial MT"/>
            </a:endParaRPr>
          </a:p>
          <a:p>
            <a:pPr marL="294640" indent="-256540">
              <a:lnSpc>
                <a:spcPct val="100000"/>
              </a:lnSpc>
              <a:spcBef>
                <a:spcPts val="840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294640" algn="l"/>
              </a:tabLst>
            </a:pPr>
            <a:r>
              <a:rPr sz="1700" spc="-114" dirty="0">
                <a:solidFill>
                  <a:srgbClr val="212745"/>
                </a:solidFill>
                <a:latin typeface="Arial MT"/>
                <a:cs typeface="Arial MT"/>
              </a:rPr>
              <a:t>Designed</a:t>
            </a:r>
            <a:r>
              <a:rPr sz="1700" dirty="0">
                <a:solidFill>
                  <a:srgbClr val="212745"/>
                </a:solidFill>
                <a:latin typeface="Arial MT"/>
                <a:cs typeface="Arial MT"/>
              </a:rPr>
              <a:t> to</a:t>
            </a:r>
            <a:r>
              <a:rPr sz="17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85" dirty="0">
                <a:solidFill>
                  <a:srgbClr val="212745"/>
                </a:solidFill>
                <a:latin typeface="Arial MT"/>
                <a:cs typeface="Arial MT"/>
              </a:rPr>
              <a:t>overcome</a:t>
            </a:r>
            <a:r>
              <a:rPr sz="17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3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7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140" dirty="0">
                <a:solidFill>
                  <a:srgbClr val="212745"/>
                </a:solidFill>
                <a:latin typeface="Arial MT"/>
                <a:cs typeface="Arial MT"/>
              </a:rPr>
              <a:t>disadvantage</a:t>
            </a:r>
            <a:r>
              <a:rPr sz="17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7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45" dirty="0">
                <a:solidFill>
                  <a:srgbClr val="212745"/>
                </a:solidFill>
                <a:latin typeface="Arial MT"/>
                <a:cs typeface="Arial MT"/>
              </a:rPr>
              <a:t>Information</a:t>
            </a:r>
            <a:r>
              <a:rPr sz="17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20" dirty="0">
                <a:solidFill>
                  <a:srgbClr val="212745"/>
                </a:solidFill>
                <a:latin typeface="Arial MT"/>
                <a:cs typeface="Arial MT"/>
              </a:rPr>
              <a:t>Gain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70395" y="2590800"/>
            <a:ext cx="5403215" cy="654050"/>
          </a:xfrm>
          <a:custGeom>
            <a:avLst/>
            <a:gdLst/>
            <a:ahLst/>
            <a:cxnLst/>
            <a:rect l="l" t="t" r="r" b="b"/>
            <a:pathLst>
              <a:path w="5403215" h="654050">
                <a:moveTo>
                  <a:pt x="5403209" y="0"/>
                </a:moveTo>
                <a:lnTo>
                  <a:pt x="0" y="0"/>
                </a:lnTo>
                <a:lnTo>
                  <a:pt x="0" y="653704"/>
                </a:lnTo>
                <a:lnTo>
                  <a:pt x="5403209" y="653704"/>
                </a:lnTo>
                <a:lnTo>
                  <a:pt x="5403209" y="0"/>
                </a:lnTo>
                <a:close/>
              </a:path>
            </a:pathLst>
          </a:custGeom>
          <a:solidFill>
            <a:srgbClr val="EDF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81479" y="2643632"/>
            <a:ext cx="4159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ambria Math"/>
                <a:cs typeface="Cambria Math"/>
              </a:rPr>
              <a:t>𝐺𝑎𝑖𝑛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1896810" y="2792984"/>
            <a:ext cx="209486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1687195" algn="l"/>
              </a:tabLst>
            </a:pPr>
            <a:r>
              <a:rPr sz="1500" dirty="0">
                <a:latin typeface="Cambria Math"/>
                <a:cs typeface="Cambria Math"/>
              </a:rPr>
              <a:t>𝐺𝑎𝑖𝑛 𝑅𝑎𝑡𝑖𝑜</a:t>
            </a:r>
            <a:r>
              <a:rPr sz="1500" spc="245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=</a:t>
            </a:r>
            <a:r>
              <a:rPr sz="1500" spc="360" dirty="0">
                <a:latin typeface="Cambria Math"/>
                <a:cs typeface="Cambria Math"/>
              </a:rPr>
              <a:t> </a:t>
            </a:r>
            <a:r>
              <a:rPr sz="1650" u="sng" baseline="4292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50" u="sng" spc="52" baseline="42929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𝑖𝑛𝑓𝑜</a:t>
            </a:r>
            <a:r>
              <a:rPr sz="1650" u="sng" spc="750" baseline="42929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endParaRPr sz="1650" baseline="42929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1281" y="2921000"/>
            <a:ext cx="8496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𝑆𝑝𝑙𝑖𝑡 </a:t>
            </a:r>
            <a:r>
              <a:rPr sz="1500" spc="-20" dirty="0">
                <a:latin typeface="Cambria Math"/>
                <a:cs typeface="Cambria Math"/>
              </a:rPr>
              <a:t>𝐼𝑛𝑓𝑜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73726" y="3087623"/>
            <a:ext cx="24955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Cambria Math"/>
                <a:cs typeface="Cambria Math"/>
              </a:rPr>
              <a:t>𝑖=1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22494" y="2512567"/>
            <a:ext cx="3752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mbria Math"/>
                <a:cs typeface="Cambria Math"/>
              </a:rPr>
              <a:t>𝑘</a:t>
            </a:r>
            <a:r>
              <a:rPr sz="1100" spc="235" dirty="0">
                <a:latin typeface="Cambria Math"/>
                <a:cs typeface="Cambria Math"/>
              </a:rPr>
              <a:t>  </a:t>
            </a:r>
            <a:r>
              <a:rPr sz="2250" spc="-89" baseline="-40740" dirty="0">
                <a:latin typeface="Cambria Math"/>
                <a:cs typeface="Cambria Math"/>
              </a:rPr>
              <a:t>𝑛</a:t>
            </a:r>
            <a:endParaRPr sz="2250" baseline="-4074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49327" y="2649728"/>
            <a:ext cx="1225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latin typeface="Cambria Math"/>
                <a:cs typeface="Cambria Math"/>
              </a:rPr>
              <a:t>𝑛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76358" y="2792984"/>
            <a:ext cx="23698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𝑆𝑝𝑙𝑖𝑡</a:t>
            </a:r>
            <a:r>
              <a:rPr sz="1500" spc="15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𝐼𝑛𝑓𝑜</a:t>
            </a:r>
            <a:r>
              <a:rPr sz="1500" spc="114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=</a:t>
            </a:r>
            <a:r>
              <a:rPr sz="1500" spc="85" dirty="0">
                <a:latin typeface="Cambria Math"/>
                <a:cs typeface="Cambria Math"/>
              </a:rPr>
              <a:t> </a:t>
            </a:r>
            <a:r>
              <a:rPr sz="1500" spc="-20" dirty="0">
                <a:latin typeface="Cambria Math"/>
                <a:cs typeface="Cambria Math"/>
              </a:rPr>
              <a:t>−</a:t>
            </a:r>
            <a:r>
              <a:rPr sz="1500" spc="-80" dirty="0">
                <a:latin typeface="Cambria Math"/>
                <a:cs typeface="Cambria Math"/>
              </a:rPr>
              <a:t> </a:t>
            </a:r>
            <a:r>
              <a:rPr sz="1500" spc="1345" dirty="0">
                <a:latin typeface="Cambria Math"/>
                <a:cs typeface="Cambria Math"/>
              </a:rPr>
              <a:t>*</a:t>
            </a:r>
            <a:r>
              <a:rPr sz="1500" spc="-45" dirty="0">
                <a:latin typeface="Cambria Math"/>
                <a:cs typeface="Cambria Math"/>
              </a:rPr>
              <a:t> </a:t>
            </a:r>
            <a:r>
              <a:rPr sz="1650" u="sng" spc="195" baseline="4040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650" u="sng" baseline="40404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𝑖</a:t>
            </a:r>
            <a:r>
              <a:rPr sz="1650" spc="157" baseline="40404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𝑙𝑜𝑔</a:t>
            </a:r>
            <a:r>
              <a:rPr sz="1650" baseline="-15151" dirty="0">
                <a:latin typeface="Cambria Math"/>
                <a:cs typeface="Cambria Math"/>
              </a:rPr>
              <a:t>2</a:t>
            </a:r>
            <a:r>
              <a:rPr sz="1650" spc="127" baseline="-15151" dirty="0">
                <a:latin typeface="Cambria Math"/>
                <a:cs typeface="Cambria Math"/>
              </a:rPr>
              <a:t> </a:t>
            </a:r>
            <a:r>
              <a:rPr sz="1650" u="sng" spc="209" baseline="4040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650" u="sng" spc="-75" baseline="40404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𝑖</a:t>
            </a:r>
            <a:endParaRPr sz="1650" baseline="40404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79352" y="2921000"/>
            <a:ext cx="7213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98805" algn="l"/>
              </a:tabLst>
            </a:pPr>
            <a:r>
              <a:rPr sz="1500" spc="-50" dirty="0">
                <a:latin typeface="Cambria Math"/>
                <a:cs typeface="Cambria Math"/>
              </a:rPr>
              <a:t>𝑛</a:t>
            </a:r>
            <a:r>
              <a:rPr sz="1500" dirty="0">
                <a:latin typeface="Cambria Math"/>
                <a:cs typeface="Cambria Math"/>
              </a:rPr>
              <a:t>	</a:t>
            </a:r>
            <a:r>
              <a:rPr sz="1500" spc="-50" dirty="0">
                <a:latin typeface="Cambria Math"/>
                <a:cs typeface="Cambria Math"/>
              </a:rPr>
              <a:t>𝑛</a:t>
            </a:r>
            <a:endParaRPr sz="15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GAIN</a:t>
                      </a:r>
                      <a:r>
                        <a:rPr sz="2800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RATIO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47809" y="1998979"/>
            <a:ext cx="1364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Gain</a:t>
            </a: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Ratio: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9284" y="3025140"/>
            <a:ext cx="3744595" cy="68389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252095" indent="-213995">
              <a:lnSpc>
                <a:spcPct val="100000"/>
              </a:lnSpc>
              <a:spcBef>
                <a:spcPts val="101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252095" algn="l"/>
              </a:tabLst>
            </a:pP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Parent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Node,</a:t>
            </a:r>
            <a:r>
              <a:rPr sz="1400" spc="-2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212745"/>
                </a:solidFill>
                <a:latin typeface="Cambria Math"/>
                <a:cs typeface="Cambria Math"/>
              </a:rPr>
              <a:t>𝑝</a:t>
            </a:r>
            <a:r>
              <a:rPr sz="1400" spc="75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split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into</a:t>
            </a:r>
            <a:r>
              <a:rPr sz="14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212745"/>
                </a:solidFill>
                <a:latin typeface="Cambria Math"/>
                <a:cs typeface="Cambria Math"/>
              </a:rPr>
              <a:t>𝑘</a:t>
            </a:r>
            <a:r>
              <a:rPr sz="1400" spc="110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partitions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212745"/>
                </a:solidFill>
                <a:latin typeface="Verdana"/>
                <a:cs typeface="Verdana"/>
              </a:rPr>
              <a:t>(children)</a:t>
            </a:r>
            <a:endParaRPr sz="1400">
              <a:latin typeface="Verdana"/>
              <a:cs typeface="Verdana"/>
            </a:endParaRPr>
          </a:p>
          <a:p>
            <a:pPr marL="252095" indent="-213995">
              <a:lnSpc>
                <a:spcPct val="100000"/>
              </a:lnSpc>
              <a:spcBef>
                <a:spcPts val="91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252095" algn="l"/>
              </a:tabLst>
            </a:pPr>
            <a:r>
              <a:rPr sz="1400" dirty="0">
                <a:solidFill>
                  <a:srgbClr val="212745"/>
                </a:solidFill>
                <a:latin typeface="Cambria Math"/>
                <a:cs typeface="Cambria Math"/>
              </a:rPr>
              <a:t>𝑛</a:t>
            </a:r>
            <a:r>
              <a:rPr sz="1500" baseline="-16666" dirty="0">
                <a:solidFill>
                  <a:srgbClr val="212745"/>
                </a:solidFill>
                <a:latin typeface="Cambria Math"/>
                <a:cs typeface="Cambria Math"/>
              </a:rPr>
              <a:t>𝑖</a:t>
            </a:r>
            <a:r>
              <a:rPr sz="1500" spc="412" baseline="-16666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10" dirty="0">
                <a:solidFill>
                  <a:srgbClr val="212745"/>
                </a:solidFill>
                <a:latin typeface="Verdana"/>
                <a:cs typeface="Verdana"/>
              </a:rPr>
              <a:t>number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records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212745"/>
                </a:solidFill>
                <a:latin typeface="Verdana"/>
                <a:cs typeface="Verdana"/>
              </a:rPr>
              <a:t>in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child</a:t>
            </a:r>
            <a:r>
              <a:rPr sz="14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node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212745"/>
                </a:solidFill>
                <a:latin typeface="Cambria Math"/>
                <a:cs typeface="Cambria Math"/>
              </a:rPr>
              <a:t>𝑖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14565" y="2431691"/>
            <a:ext cx="5111750" cy="654050"/>
          </a:xfrm>
          <a:custGeom>
            <a:avLst/>
            <a:gdLst/>
            <a:ahLst/>
            <a:cxnLst/>
            <a:rect l="l" t="t" r="r" b="b"/>
            <a:pathLst>
              <a:path w="5111750" h="654050">
                <a:moveTo>
                  <a:pt x="5111464" y="0"/>
                </a:moveTo>
                <a:lnTo>
                  <a:pt x="0" y="0"/>
                </a:lnTo>
                <a:lnTo>
                  <a:pt x="0" y="653704"/>
                </a:lnTo>
                <a:lnTo>
                  <a:pt x="5111464" y="653704"/>
                </a:lnTo>
                <a:lnTo>
                  <a:pt x="5111464" y="0"/>
                </a:lnTo>
                <a:close/>
              </a:path>
            </a:pathLst>
          </a:custGeom>
          <a:solidFill>
            <a:srgbClr val="EDF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64794" y="2634488"/>
            <a:ext cx="11176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𝐺𝑎𝑖𝑛</a:t>
            </a:r>
            <a:r>
              <a:rPr sz="1500" spc="-10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𝑅𝑎𝑡𝑖𝑜</a:t>
            </a:r>
            <a:r>
              <a:rPr sz="1500" spc="85" dirty="0">
                <a:latin typeface="Cambria Math"/>
                <a:cs typeface="Cambria Math"/>
              </a:rPr>
              <a:t> </a:t>
            </a:r>
            <a:r>
              <a:rPr sz="1500" spc="-50" dirty="0">
                <a:latin typeface="Cambria Math"/>
                <a:cs typeface="Cambria Math"/>
              </a:rPr>
              <a:t>=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24062" y="2485135"/>
            <a:ext cx="4159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ambria Math"/>
                <a:cs typeface="Cambria Math"/>
              </a:rPr>
              <a:t>𝐺𝑎𝑖𝑛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59165" y="2556120"/>
            <a:ext cx="854075" cy="461009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9"/>
              </a:spcBef>
              <a:tabLst>
                <a:tab pos="467359" algn="l"/>
              </a:tabLst>
            </a:pPr>
            <a:r>
              <a:rPr sz="11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100" u="sng" spc="3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𝑖𝑛𝑓𝑜</a:t>
            </a:r>
            <a:r>
              <a:rPr sz="1100" u="sng" spc="50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endParaRPr sz="1100">
              <a:latin typeface="Cambria Math"/>
              <a:cs typeface="Cambria Math"/>
            </a:endParaRPr>
          </a:p>
          <a:p>
            <a:pPr marL="4445">
              <a:lnSpc>
                <a:spcPct val="100000"/>
              </a:lnSpc>
              <a:spcBef>
                <a:spcPts val="175"/>
              </a:spcBef>
            </a:pPr>
            <a:r>
              <a:rPr sz="1500" dirty="0">
                <a:latin typeface="Cambria Math"/>
                <a:cs typeface="Cambria Math"/>
              </a:rPr>
              <a:t>𝑆𝑝𝑙𝑖𝑡 </a:t>
            </a:r>
            <a:r>
              <a:rPr sz="1500" spc="-20" dirty="0">
                <a:latin typeface="Cambria Math"/>
                <a:cs typeface="Cambria Math"/>
              </a:rPr>
              <a:t>𝐼𝑛𝑓𝑜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27384" y="2929128"/>
            <a:ext cx="24955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Cambria Math"/>
                <a:cs typeface="Cambria Math"/>
              </a:rPr>
              <a:t>𝑖=1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01552" y="2401823"/>
            <a:ext cx="9779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latin typeface="Cambria Math"/>
                <a:cs typeface="Cambria Math"/>
              </a:rPr>
              <a:t>𝑘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03673" y="2491232"/>
            <a:ext cx="1225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latin typeface="Cambria Math"/>
                <a:cs typeface="Cambria Math"/>
              </a:rPr>
              <a:t>𝑛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33010" y="2762503"/>
            <a:ext cx="1225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latin typeface="Cambria Math"/>
                <a:cs typeface="Cambria Math"/>
              </a:rPr>
              <a:t>𝑛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02986" y="2491232"/>
            <a:ext cx="1225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latin typeface="Cambria Math"/>
                <a:cs typeface="Cambria Math"/>
              </a:rPr>
              <a:t>𝑛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30016" y="2634488"/>
            <a:ext cx="23698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𝑆𝑝𝑙𝑖𝑡</a:t>
            </a:r>
            <a:r>
              <a:rPr sz="1500" spc="15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𝐼𝑛𝑓𝑜</a:t>
            </a:r>
            <a:r>
              <a:rPr sz="1500" spc="114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=</a:t>
            </a:r>
            <a:r>
              <a:rPr sz="1500" spc="85" dirty="0">
                <a:latin typeface="Cambria Math"/>
                <a:cs typeface="Cambria Math"/>
              </a:rPr>
              <a:t> </a:t>
            </a:r>
            <a:r>
              <a:rPr sz="1500" spc="-20" dirty="0">
                <a:latin typeface="Cambria Math"/>
                <a:cs typeface="Cambria Math"/>
              </a:rPr>
              <a:t>−</a:t>
            </a:r>
            <a:r>
              <a:rPr sz="1500" spc="-80" dirty="0">
                <a:latin typeface="Cambria Math"/>
                <a:cs typeface="Cambria Math"/>
              </a:rPr>
              <a:t> </a:t>
            </a:r>
            <a:r>
              <a:rPr sz="1500" spc="1345" dirty="0">
                <a:latin typeface="Cambria Math"/>
                <a:cs typeface="Cambria Math"/>
              </a:rPr>
              <a:t>*</a:t>
            </a:r>
            <a:r>
              <a:rPr sz="1500" spc="-55" dirty="0">
                <a:latin typeface="Cambria Math"/>
                <a:cs typeface="Cambria Math"/>
              </a:rPr>
              <a:t> </a:t>
            </a:r>
            <a:r>
              <a:rPr sz="1650" u="sng" spc="202" baseline="4040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650" u="sng" baseline="40404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𝑖</a:t>
            </a:r>
            <a:r>
              <a:rPr sz="1650" spc="157" baseline="40404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𝑙𝑜𝑔</a:t>
            </a:r>
            <a:r>
              <a:rPr sz="1650" baseline="-15151" dirty="0">
                <a:latin typeface="Cambria Math"/>
                <a:cs typeface="Cambria Math"/>
              </a:rPr>
              <a:t>2</a:t>
            </a:r>
            <a:r>
              <a:rPr sz="1650" spc="112" baseline="-15151" dirty="0">
                <a:latin typeface="Cambria Math"/>
                <a:cs typeface="Cambria Math"/>
              </a:rPr>
              <a:t> </a:t>
            </a:r>
            <a:r>
              <a:rPr sz="1650" u="sng" spc="217" baseline="4040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650" u="sng" spc="-75" baseline="40404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𝑖</a:t>
            </a:r>
            <a:endParaRPr sz="1650" baseline="40404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32323" y="2762503"/>
            <a:ext cx="1225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latin typeface="Cambria Math"/>
                <a:cs typeface="Cambria Math"/>
              </a:rPr>
              <a:t>𝑛</a:t>
            </a:r>
            <a:endParaRPr sz="1500">
              <a:latin typeface="Cambria Math"/>
              <a:cs typeface="Cambria Math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858108" y="3956591"/>
          <a:ext cx="1684655" cy="11118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01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CarType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2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 marR="54610" indent="-7620">
                        <a:lnSpc>
                          <a:spcPts val="1210"/>
                        </a:lnSpc>
                      </a:pPr>
                      <a:r>
                        <a:rPr sz="1050" b="1" spc="-10" dirty="0">
                          <a:latin typeface="Arial"/>
                          <a:cs typeface="Arial"/>
                        </a:rPr>
                        <a:t>{Sports, Luxury}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50" b="1" spc="-10" dirty="0">
                          <a:latin typeface="Arial"/>
                          <a:cs typeface="Arial"/>
                        </a:rPr>
                        <a:t>{Family}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050" b="1" spc="-25" dirty="0">
                          <a:latin typeface="Arial"/>
                          <a:cs typeface="Arial"/>
                        </a:rPr>
                        <a:t>C1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050" spc="-50" dirty="0">
                          <a:latin typeface="Tahoma"/>
                          <a:cs typeface="Tahoma"/>
                        </a:rPr>
                        <a:t>9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1968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050" spc="-50" dirty="0">
                          <a:latin typeface="Tahoma"/>
                          <a:cs typeface="Tahoma"/>
                        </a:rPr>
                        <a:t>1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1968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50" b="1" spc="-25" dirty="0">
                          <a:latin typeface="Arial"/>
                          <a:cs typeface="Arial"/>
                        </a:rPr>
                        <a:t>C2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spc="-50" dirty="0">
                          <a:latin typeface="Tahoma"/>
                          <a:cs typeface="Tahoma"/>
                        </a:rPr>
                        <a:t>7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139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spc="-50" dirty="0">
                          <a:latin typeface="Tahoma"/>
                          <a:cs typeface="Tahoma"/>
                        </a:rPr>
                        <a:t>3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139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050" b="1" spc="-2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Gini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050" b="1" spc="-1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0.468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930984" y="3953020"/>
          <a:ext cx="1684655" cy="11118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01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CarType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2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50" b="1" spc="-10" dirty="0">
                          <a:latin typeface="Arial"/>
                          <a:cs typeface="Arial"/>
                        </a:rPr>
                        <a:t>{Sports}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marR="27940" indent="-7620">
                        <a:lnSpc>
                          <a:spcPts val="1210"/>
                        </a:lnSpc>
                      </a:pPr>
                      <a:r>
                        <a:rPr sz="1050" b="1" spc="-10" dirty="0">
                          <a:latin typeface="Arial"/>
                          <a:cs typeface="Arial"/>
                        </a:rPr>
                        <a:t>{Family, Luxury}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050" b="1" spc="-25" dirty="0">
                          <a:latin typeface="Arial"/>
                          <a:cs typeface="Arial"/>
                        </a:rPr>
                        <a:t>C1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050" spc="-50" dirty="0">
                          <a:latin typeface="Tahoma"/>
                          <a:cs typeface="Tahoma"/>
                        </a:rPr>
                        <a:t>8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1968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050" spc="-50" dirty="0">
                          <a:latin typeface="Tahoma"/>
                          <a:cs typeface="Tahoma"/>
                        </a:rPr>
                        <a:t>2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1968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50" b="1" spc="-25" dirty="0">
                          <a:latin typeface="Arial"/>
                          <a:cs typeface="Arial"/>
                        </a:rPr>
                        <a:t>C2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spc="-50" dirty="0">
                          <a:latin typeface="Tahoma"/>
                          <a:cs typeface="Tahoma"/>
                        </a:rPr>
                        <a:t>0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139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spc="-25" dirty="0">
                          <a:latin typeface="Tahoma"/>
                          <a:cs typeface="Tahoma"/>
                        </a:rPr>
                        <a:t>10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139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050" b="1" spc="-2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Gini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050" b="1" spc="-1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0.167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347437" y="3956586"/>
          <a:ext cx="2231388" cy="1113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77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55880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CarType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50" b="1" spc="-10" dirty="0">
                          <a:latin typeface="Arial"/>
                          <a:cs typeface="Arial"/>
                        </a:rPr>
                        <a:t>Family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50" b="1" spc="-10" dirty="0">
                          <a:latin typeface="Arial"/>
                          <a:cs typeface="Arial"/>
                        </a:rPr>
                        <a:t>Sports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50" b="1" spc="-10" dirty="0">
                          <a:latin typeface="Arial"/>
                          <a:cs typeface="Arial"/>
                        </a:rPr>
                        <a:t>Luxury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150" b="1" spc="-25" dirty="0">
                          <a:latin typeface="Arial"/>
                          <a:cs typeface="Arial"/>
                        </a:rPr>
                        <a:t>C1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50" spc="-50" dirty="0">
                          <a:latin typeface="Tahoma"/>
                          <a:cs typeface="Tahoma"/>
                        </a:rPr>
                        <a:t>1</a:t>
                      </a:r>
                      <a:endParaRPr sz="115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50" spc="-50" dirty="0">
                          <a:latin typeface="Tahoma"/>
                          <a:cs typeface="Tahoma"/>
                        </a:rPr>
                        <a:t>8</a:t>
                      </a:r>
                      <a:endParaRPr sz="115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50" spc="-50" dirty="0">
                          <a:latin typeface="Tahoma"/>
                          <a:cs typeface="Tahoma"/>
                        </a:rPr>
                        <a:t>1</a:t>
                      </a:r>
                      <a:endParaRPr sz="115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50" b="1" spc="-25" dirty="0">
                          <a:latin typeface="Arial"/>
                          <a:cs typeface="Arial"/>
                        </a:rPr>
                        <a:t>C2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150" spc="-50" dirty="0">
                          <a:latin typeface="Tahoma"/>
                          <a:cs typeface="Tahoma"/>
                        </a:rPr>
                        <a:t>3</a:t>
                      </a:r>
                      <a:endParaRPr sz="1150">
                        <a:latin typeface="Tahoma"/>
                        <a:cs typeface="Tahoma"/>
                      </a:endParaRPr>
                    </a:p>
                  </a:txBody>
                  <a:tcPr marL="0" marR="0" marT="171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150" spc="-50" dirty="0">
                          <a:latin typeface="Tahoma"/>
                          <a:cs typeface="Tahoma"/>
                        </a:rPr>
                        <a:t>0</a:t>
                      </a:r>
                      <a:endParaRPr sz="1150">
                        <a:latin typeface="Tahoma"/>
                        <a:cs typeface="Tahoma"/>
                      </a:endParaRPr>
                    </a:p>
                  </a:txBody>
                  <a:tcPr marL="0" marR="0" marT="171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150" spc="-50" dirty="0">
                          <a:latin typeface="Tahoma"/>
                          <a:cs typeface="Tahoma"/>
                        </a:rPr>
                        <a:t>7</a:t>
                      </a:r>
                      <a:endParaRPr sz="1150">
                        <a:latin typeface="Tahoma"/>
                        <a:cs typeface="Tahoma"/>
                      </a:endParaRPr>
                    </a:p>
                  </a:txBody>
                  <a:tcPr marL="0" marR="0" marT="171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50" b="1" spc="-2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Gini</a:t>
                      </a:r>
                      <a:endParaRPr sz="1150">
                        <a:latin typeface="Tahoma"/>
                        <a:cs typeface="Tahoma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50" b="1" spc="-1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0.163</a:t>
                      </a:r>
                      <a:endParaRPr sz="1150">
                        <a:latin typeface="Tahoma"/>
                        <a:cs typeface="Tahoma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2088342" y="5120132"/>
            <a:ext cx="3385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40915" algn="l"/>
              </a:tabLst>
            </a:pPr>
            <a:r>
              <a:rPr sz="1200" dirty="0">
                <a:latin typeface="Arial MT"/>
                <a:cs typeface="Arial MT"/>
              </a:rPr>
              <a:t>SplitINFO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=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1.52</a:t>
            </a:r>
            <a:r>
              <a:rPr sz="1200" dirty="0">
                <a:latin typeface="Arial MT"/>
                <a:cs typeface="Arial MT"/>
              </a:rPr>
              <a:t>	SplitINFO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=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0.72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74593" y="5086603"/>
            <a:ext cx="11569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SplitINFO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=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0.97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58344" y="5543734"/>
            <a:ext cx="5127625" cy="923925"/>
          </a:xfrm>
          <a:prstGeom prst="rect">
            <a:avLst/>
          </a:prstGeom>
          <a:solidFill>
            <a:srgbClr val="FCD9D3"/>
          </a:solidFill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1800" spc="-55" dirty="0">
                <a:latin typeface="Trebuchet MS"/>
                <a:cs typeface="Trebuchet MS"/>
              </a:rPr>
              <a:t>Compute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the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Gain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ratio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yourself.</a:t>
            </a:r>
            <a:endParaRPr sz="1800">
              <a:latin typeface="Trebuchet MS"/>
              <a:cs typeface="Trebuchet MS"/>
            </a:endParaRPr>
          </a:p>
          <a:p>
            <a:pPr marL="90805" marR="496570">
              <a:lnSpc>
                <a:spcPts val="2210"/>
              </a:lnSpc>
              <a:spcBef>
                <a:spcPts val="60"/>
              </a:spcBef>
            </a:pPr>
            <a:r>
              <a:rPr sz="1800" b="1" spc="-145" dirty="0">
                <a:latin typeface="Verdana"/>
                <a:cs typeface="Verdana"/>
              </a:rPr>
              <a:t>Attribute</a:t>
            </a:r>
            <a:r>
              <a:rPr sz="1800" b="1" spc="-100" dirty="0">
                <a:latin typeface="Verdana"/>
                <a:cs typeface="Verdana"/>
              </a:rPr>
              <a:t> </a:t>
            </a:r>
            <a:r>
              <a:rPr sz="1800" b="1" spc="-225" dirty="0">
                <a:latin typeface="Verdana"/>
                <a:cs typeface="Verdana"/>
              </a:rPr>
              <a:t>with</a:t>
            </a:r>
            <a:r>
              <a:rPr sz="1800" b="1" spc="-90" dirty="0">
                <a:latin typeface="Verdana"/>
                <a:cs typeface="Verdana"/>
              </a:rPr>
              <a:t> </a:t>
            </a:r>
            <a:r>
              <a:rPr sz="1800" b="1" spc="-195" dirty="0">
                <a:latin typeface="Verdana"/>
                <a:cs typeface="Verdana"/>
              </a:rPr>
              <a:t>the</a:t>
            </a:r>
            <a:r>
              <a:rPr sz="1800" b="1" spc="-95" dirty="0">
                <a:latin typeface="Verdana"/>
                <a:cs typeface="Verdana"/>
              </a:rPr>
              <a:t> </a:t>
            </a:r>
            <a:r>
              <a:rPr sz="1800" b="1" spc="-210" dirty="0">
                <a:latin typeface="Verdana"/>
                <a:cs typeface="Verdana"/>
              </a:rPr>
              <a:t>maximum</a:t>
            </a:r>
            <a:r>
              <a:rPr sz="1800" b="1" spc="-90" dirty="0">
                <a:latin typeface="Verdana"/>
                <a:cs typeface="Verdana"/>
              </a:rPr>
              <a:t> </a:t>
            </a:r>
            <a:r>
              <a:rPr sz="1800" b="1" spc="-170" dirty="0">
                <a:latin typeface="Verdana"/>
                <a:cs typeface="Verdana"/>
              </a:rPr>
              <a:t>Gain</a:t>
            </a:r>
            <a:r>
              <a:rPr sz="1800" b="1" spc="-85" dirty="0">
                <a:latin typeface="Verdana"/>
                <a:cs typeface="Verdana"/>
              </a:rPr>
              <a:t> </a:t>
            </a:r>
            <a:r>
              <a:rPr sz="1800" b="1" spc="-180" dirty="0">
                <a:latin typeface="Verdana"/>
                <a:cs typeface="Verdana"/>
              </a:rPr>
              <a:t>Ratio</a:t>
            </a:r>
            <a:r>
              <a:rPr sz="1800" b="1" spc="-90" dirty="0">
                <a:latin typeface="Verdana"/>
                <a:cs typeface="Verdana"/>
              </a:rPr>
              <a:t> </a:t>
            </a:r>
            <a:r>
              <a:rPr sz="1800" b="1" spc="-50" dirty="0">
                <a:latin typeface="Verdana"/>
                <a:cs typeface="Verdana"/>
              </a:rPr>
              <a:t>is </a:t>
            </a:r>
            <a:r>
              <a:rPr sz="1800" b="1" spc="-204" dirty="0">
                <a:latin typeface="Verdana"/>
                <a:cs typeface="Verdana"/>
              </a:rPr>
              <a:t>selected</a:t>
            </a:r>
            <a:r>
              <a:rPr sz="1800" b="1" spc="-100" dirty="0">
                <a:latin typeface="Verdana"/>
                <a:cs typeface="Verdana"/>
              </a:rPr>
              <a:t> </a:t>
            </a:r>
            <a:r>
              <a:rPr sz="1800" b="1" spc="-280" dirty="0">
                <a:latin typeface="Verdana"/>
                <a:cs typeface="Verdana"/>
              </a:rPr>
              <a:t>as</a:t>
            </a:r>
            <a:r>
              <a:rPr sz="1800" b="1" spc="-110" dirty="0">
                <a:latin typeface="Verdana"/>
                <a:cs typeface="Verdana"/>
              </a:rPr>
              <a:t> </a:t>
            </a:r>
            <a:r>
              <a:rPr sz="1800" b="1" spc="-190" dirty="0">
                <a:latin typeface="Verdana"/>
                <a:cs typeface="Verdana"/>
              </a:rPr>
              <a:t>the</a:t>
            </a:r>
            <a:r>
              <a:rPr sz="1800" b="1" spc="-105" dirty="0">
                <a:latin typeface="Verdana"/>
                <a:cs typeface="Verdana"/>
              </a:rPr>
              <a:t> </a:t>
            </a:r>
            <a:r>
              <a:rPr sz="1800" b="1" spc="-190" dirty="0">
                <a:latin typeface="Verdana"/>
                <a:cs typeface="Verdana"/>
              </a:rPr>
              <a:t>splitting</a:t>
            </a:r>
            <a:r>
              <a:rPr sz="1800" b="1" spc="-105" dirty="0">
                <a:latin typeface="Verdana"/>
                <a:cs typeface="Verdana"/>
              </a:rPr>
              <a:t> </a:t>
            </a:r>
            <a:r>
              <a:rPr sz="1800" b="1" spc="-60" dirty="0">
                <a:latin typeface="Verdana"/>
                <a:cs typeface="Verdana"/>
              </a:rPr>
              <a:t>attribute.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52290" y="6057391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11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3600" spc="75" dirty="0">
                <a:solidFill>
                  <a:srgbClr val="4E67C8"/>
                </a:solidFill>
                <a:latin typeface="Trebuchet MS"/>
                <a:cs typeface="Trebuchet MS"/>
              </a:rPr>
              <a:t>MISCLASSIFICATION</a:t>
            </a:r>
            <a:r>
              <a:rPr sz="3600" spc="-20" dirty="0">
                <a:solidFill>
                  <a:srgbClr val="4E67C8"/>
                </a:solidFill>
                <a:latin typeface="Trebuchet MS"/>
                <a:cs typeface="Trebuchet MS"/>
              </a:rPr>
              <a:t> </a:t>
            </a:r>
            <a:r>
              <a:rPr sz="3600" spc="50" dirty="0">
                <a:solidFill>
                  <a:srgbClr val="4E67C8"/>
                </a:solidFill>
                <a:latin typeface="Trebuchet MS"/>
                <a:cs typeface="Trebuchet MS"/>
              </a:rPr>
              <a:t>ERROR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dirty="0">
                <a:solidFill>
                  <a:srgbClr val="5ECCF3"/>
                </a:solidFill>
                <a:latin typeface="Trebuchet MS"/>
                <a:cs typeface="Trebuchet MS"/>
              </a:rPr>
              <a:t>MEASURE</a:t>
            </a:r>
            <a:r>
              <a:rPr sz="1800" spc="55" dirty="0">
                <a:solidFill>
                  <a:srgbClr val="5ECCF3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5ECCF3"/>
                </a:solidFill>
                <a:latin typeface="Trebuchet MS"/>
                <a:cs typeface="Trebuchet MS"/>
              </a:rPr>
              <a:t>OF</a:t>
            </a:r>
            <a:r>
              <a:rPr sz="1800" spc="65" dirty="0">
                <a:solidFill>
                  <a:srgbClr val="5ECCF3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ECCF3"/>
                </a:solidFill>
                <a:latin typeface="Trebuchet MS"/>
                <a:cs typeface="Trebuchet MS"/>
              </a:rPr>
              <a:t>IMPURITY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>
                <a:solidFill>
                  <a:srgbClr val="7A8DD6"/>
                </a:solidFill>
              </a:rPr>
              <a:t>12</a:t>
            </a:fld>
            <a:endParaRPr spc="-25" dirty="0">
              <a:solidFill>
                <a:srgbClr val="7A8DD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193040" marR="2234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5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MEASURE</a:t>
                      </a:r>
                      <a:r>
                        <a:rPr sz="25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500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25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500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IMPURITY:</a:t>
                      </a:r>
                      <a:r>
                        <a:rPr sz="2500" spc="-2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5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CLASSIFICATION </a:t>
                      </a:r>
                      <a:r>
                        <a:rPr sz="2500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ERROR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333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9543" y="3897884"/>
            <a:ext cx="185160" cy="1646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7432" y="3838955"/>
            <a:ext cx="41814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065" indent="-60896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647065" algn="l"/>
              </a:tabLst>
            </a:pPr>
            <a:r>
              <a:rPr sz="1400" spc="-25" dirty="0">
                <a:solidFill>
                  <a:srgbClr val="212745"/>
                </a:solidFill>
                <a:latin typeface="Cambria Math"/>
                <a:cs typeface="Cambria Math"/>
              </a:rPr>
              <a:t>Where</a:t>
            </a:r>
            <a:r>
              <a:rPr sz="1400" spc="-55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212745"/>
                </a:solidFill>
                <a:latin typeface="Cambria Math"/>
                <a:cs typeface="Cambria Math"/>
              </a:rPr>
              <a:t>𝒑</a:t>
            </a:r>
            <a:r>
              <a:rPr sz="1500" baseline="-16666" dirty="0">
                <a:solidFill>
                  <a:srgbClr val="212745"/>
                </a:solidFill>
                <a:latin typeface="Cambria Math"/>
                <a:cs typeface="Cambria Math"/>
              </a:rPr>
              <a:t>𝒊</a:t>
            </a:r>
            <a:r>
              <a:rPr sz="1500" spc="569" baseline="-16666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212745"/>
                </a:solidFill>
                <a:latin typeface="Cambria Math"/>
                <a:cs typeface="Cambria Math"/>
              </a:rPr>
              <a:t>𝒕</a:t>
            </a:r>
            <a:r>
              <a:rPr sz="1400" spc="100" dirty="0">
                <a:solidFill>
                  <a:srgbClr val="212745"/>
                </a:solidFill>
                <a:latin typeface="Cambria Math"/>
                <a:cs typeface="Cambria Math"/>
              </a:rPr>
              <a:t>  </a:t>
            </a:r>
            <a:r>
              <a:rPr sz="1400" dirty="0">
                <a:solidFill>
                  <a:srgbClr val="212745"/>
                </a:solidFill>
                <a:latin typeface="Cambria Math"/>
                <a:cs typeface="Cambria Math"/>
              </a:rPr>
              <a:t>is</a:t>
            </a:r>
            <a:r>
              <a:rPr sz="1400" spc="-45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Cambria Math"/>
                <a:cs typeface="Cambria Math"/>
              </a:rPr>
              <a:t>the</a:t>
            </a:r>
            <a:r>
              <a:rPr sz="1400" spc="-40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400" spc="-30" dirty="0">
                <a:solidFill>
                  <a:srgbClr val="212745"/>
                </a:solidFill>
                <a:latin typeface="Cambria Math"/>
                <a:cs typeface="Cambria Math"/>
              </a:rPr>
              <a:t>frequency</a:t>
            </a:r>
            <a:r>
              <a:rPr sz="1400" spc="-45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212745"/>
                </a:solidFill>
                <a:latin typeface="Cambria Math"/>
                <a:cs typeface="Cambria Math"/>
              </a:rPr>
              <a:t>of</a:t>
            </a:r>
            <a:r>
              <a:rPr sz="1400" spc="-30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400" spc="-20" dirty="0">
                <a:solidFill>
                  <a:srgbClr val="212745"/>
                </a:solidFill>
                <a:latin typeface="Cambria Math"/>
                <a:cs typeface="Cambria Math"/>
              </a:rPr>
              <a:t>class</a:t>
            </a:r>
            <a:r>
              <a:rPr sz="1400" spc="-45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212745"/>
                </a:solidFill>
                <a:latin typeface="Cambria Math"/>
                <a:cs typeface="Cambria Math"/>
              </a:rPr>
              <a:t>𝒊</a:t>
            </a:r>
            <a:r>
              <a:rPr sz="1400" spc="35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at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node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212745"/>
                </a:solidFill>
                <a:latin typeface="Cambria Math"/>
                <a:cs typeface="Cambria Math"/>
              </a:rPr>
              <a:t>𝒕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2832" y="4588255"/>
            <a:ext cx="7226934" cy="827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marR="95885" indent="-25717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269240" algn="l"/>
              </a:tabLst>
            </a:pP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Maximum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Cambria Math"/>
                <a:cs typeface="Cambria Math"/>
              </a:rPr>
              <a:t>1</a:t>
            </a:r>
            <a:r>
              <a:rPr sz="1500" spc="10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500" dirty="0">
                <a:solidFill>
                  <a:srgbClr val="212745"/>
                </a:solidFill>
                <a:latin typeface="Cambria Math"/>
                <a:cs typeface="Cambria Math"/>
              </a:rPr>
              <a:t>−</a:t>
            </a:r>
            <a:r>
              <a:rPr sz="1500" spc="20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500" dirty="0">
                <a:solidFill>
                  <a:srgbClr val="212745"/>
                </a:solidFill>
                <a:latin typeface="Cambria Math"/>
                <a:cs typeface="Cambria Math"/>
              </a:rPr>
              <a:t>1/𝑐</a:t>
            </a:r>
            <a:r>
              <a:rPr sz="1500" spc="50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when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records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equally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distributed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among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35" dirty="0">
                <a:solidFill>
                  <a:srgbClr val="212745"/>
                </a:solidFill>
                <a:latin typeface="Trebuchet MS"/>
                <a:cs typeface="Trebuchet MS"/>
              </a:rPr>
              <a:t>all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classes,</a:t>
            </a:r>
            <a:r>
              <a:rPr sz="1500" spc="-1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implying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the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least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interesting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situation</a:t>
            </a:r>
            <a:endParaRPr sz="1500">
              <a:latin typeface="Trebuchet MS"/>
              <a:cs typeface="Trebuchet MS"/>
            </a:endParaRPr>
          </a:p>
          <a:p>
            <a:pPr marL="269240" indent="-256540">
              <a:lnSpc>
                <a:spcPct val="100000"/>
              </a:lnSpc>
              <a:spcBef>
                <a:spcPts val="91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269240" algn="l"/>
              </a:tabLst>
            </a:pP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Minimum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0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when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35" dirty="0">
                <a:solidFill>
                  <a:srgbClr val="212745"/>
                </a:solidFill>
                <a:latin typeface="Trebuchet MS"/>
                <a:cs typeface="Trebuchet MS"/>
              </a:rPr>
              <a:t>all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records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belong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one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class,</a:t>
            </a:r>
            <a:r>
              <a:rPr sz="15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implying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Trebuchet MS"/>
                <a:cs typeface="Trebuchet MS"/>
              </a:rPr>
              <a:t>most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interesting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situation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2673" y="3171715"/>
            <a:ext cx="203883" cy="17645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232275" y="3279647"/>
            <a:ext cx="749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latin typeface="Cambria Math"/>
                <a:cs typeface="Cambria Math"/>
              </a:rPr>
              <a:t>𝑖</a:t>
            </a:r>
            <a:endParaRPr sz="1100">
              <a:latin typeface="Cambria Math"/>
              <a:cs typeface="Cambria Math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95739" y="3171715"/>
            <a:ext cx="203884" cy="17645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47232" y="2645155"/>
            <a:ext cx="4387215" cy="71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30835" algn="l"/>
              </a:tabLst>
            </a:pP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Classification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error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5" dirty="0">
                <a:solidFill>
                  <a:srgbClr val="212745"/>
                </a:solidFill>
                <a:latin typeface="Trebuchet MS"/>
                <a:cs typeface="Trebuchet MS"/>
              </a:rPr>
              <a:t>at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node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Cambria Math"/>
                <a:cs typeface="Cambria Math"/>
              </a:rPr>
              <a:t>𝑡</a:t>
            </a:r>
            <a:r>
              <a:rPr sz="1800" spc="145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800" spc="-325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2101850">
              <a:lnSpc>
                <a:spcPct val="100000"/>
              </a:lnSpc>
              <a:spcBef>
                <a:spcPts val="1500"/>
              </a:spcBef>
              <a:tabLst>
                <a:tab pos="2888615" algn="l"/>
              </a:tabLst>
            </a:pPr>
            <a:r>
              <a:rPr sz="1500" dirty="0">
                <a:latin typeface="Cambria Math"/>
                <a:cs typeface="Cambria Math"/>
              </a:rPr>
              <a:t>𝐸𝑟𝑟𝑜𝑟</a:t>
            </a:r>
            <a:r>
              <a:rPr sz="1500" spc="295" dirty="0">
                <a:latin typeface="Cambria Math"/>
                <a:cs typeface="Cambria Math"/>
              </a:rPr>
              <a:t> </a:t>
            </a:r>
            <a:r>
              <a:rPr sz="1500" spc="-50" dirty="0">
                <a:latin typeface="Cambria Math"/>
                <a:cs typeface="Cambria Math"/>
              </a:rPr>
              <a:t>𝑡</a:t>
            </a:r>
            <a:r>
              <a:rPr sz="1500" dirty="0">
                <a:latin typeface="Cambria Math"/>
                <a:cs typeface="Cambria Math"/>
              </a:rPr>
              <a:t>	=</a:t>
            </a:r>
            <a:r>
              <a:rPr sz="1500" spc="75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1</a:t>
            </a:r>
            <a:r>
              <a:rPr sz="1500" spc="300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−</a:t>
            </a:r>
            <a:r>
              <a:rPr sz="1500" spc="-5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max[𝑝</a:t>
            </a:r>
            <a:r>
              <a:rPr sz="1650" baseline="-15151" dirty="0">
                <a:latin typeface="Cambria Math"/>
                <a:cs typeface="Cambria Math"/>
              </a:rPr>
              <a:t>𝑖</a:t>
            </a:r>
            <a:r>
              <a:rPr sz="1650" spc="682" baseline="-15151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𝑡</a:t>
            </a:r>
            <a:r>
              <a:rPr sz="1500" spc="295" dirty="0">
                <a:latin typeface="Cambria Math"/>
                <a:cs typeface="Cambria Math"/>
              </a:rPr>
              <a:t> </a:t>
            </a:r>
            <a:r>
              <a:rPr sz="1500" spc="-50" dirty="0">
                <a:latin typeface="Cambria Math"/>
                <a:cs typeface="Cambria Math"/>
              </a:rPr>
              <a:t>]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>
                <a:solidFill>
                  <a:srgbClr val="7A8DD6"/>
                </a:solidFill>
              </a:rPr>
              <a:t>13</a:t>
            </a:fld>
            <a:endParaRPr spc="-25" dirty="0">
              <a:solidFill>
                <a:srgbClr val="7A8DD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COMPUTING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ERROR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2800" spc="-3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2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SINGLE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2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NODE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22638" y="2764655"/>
          <a:ext cx="1711960" cy="621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50" spc="25" dirty="0">
                          <a:latin typeface="Tahoma"/>
                          <a:cs typeface="Tahoma"/>
                        </a:rPr>
                        <a:t>C1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50" b="1" spc="20" dirty="0">
                          <a:latin typeface="Tahoma"/>
                          <a:cs typeface="Tahoma"/>
                        </a:rPr>
                        <a:t>0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50" spc="25" dirty="0">
                          <a:latin typeface="Tahoma"/>
                          <a:cs typeface="Tahoma"/>
                        </a:rPr>
                        <a:t>C2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50" b="1" spc="20" dirty="0">
                          <a:latin typeface="Tahoma"/>
                          <a:cs typeface="Tahoma"/>
                        </a:rPr>
                        <a:t>6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78142" y="4743424"/>
          <a:ext cx="1655444" cy="608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6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600" spc="25" dirty="0">
                          <a:latin typeface="Tahoma"/>
                          <a:cs typeface="Tahoma"/>
                        </a:rPr>
                        <a:t>C1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600" b="1" dirty="0">
                          <a:latin typeface="Tahoma"/>
                          <a:cs typeface="Tahoma"/>
                        </a:rPr>
                        <a:t>2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600" spc="25" dirty="0">
                          <a:latin typeface="Tahoma"/>
                          <a:cs typeface="Tahoma"/>
                        </a:rPr>
                        <a:t>C2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600" b="1" dirty="0">
                          <a:latin typeface="Tahoma"/>
                          <a:cs typeface="Tahoma"/>
                        </a:rPr>
                        <a:t>4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78142" y="3749300"/>
          <a:ext cx="1656078" cy="600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6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4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25" dirty="0">
                          <a:latin typeface="Tahoma"/>
                          <a:cs typeface="Tahoma"/>
                        </a:rPr>
                        <a:t>C1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b="1" spc="10" dirty="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25" dirty="0">
                          <a:latin typeface="Tahoma"/>
                          <a:cs typeface="Tahoma"/>
                        </a:rPr>
                        <a:t>C2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b="1" spc="10" dirty="0">
                          <a:latin typeface="Tahoma"/>
                          <a:cs typeface="Tahoma"/>
                        </a:rPr>
                        <a:t>5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6516" y="2339365"/>
            <a:ext cx="245639" cy="21174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9746" y="2270252"/>
            <a:ext cx="804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00"/>
                </a:solidFill>
                <a:latin typeface="Cambria Math"/>
                <a:cs typeface="Cambria Math"/>
              </a:rPr>
              <a:t>𝐸𝑟𝑟𝑜𝑟</a:t>
            </a:r>
            <a:r>
              <a:rPr sz="1800" spc="355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000000"/>
                </a:solidFill>
                <a:latin typeface="Cambria Math"/>
                <a:cs typeface="Cambria Math"/>
              </a:rPr>
              <a:t>𝑡</a:t>
            </a:r>
            <a:endParaRPr sz="1800">
              <a:latin typeface="Cambria Math"/>
              <a:cs typeface="Cambria Math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37430" y="2339365"/>
            <a:ext cx="245639" cy="2117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144139" y="2270252"/>
            <a:ext cx="3781425" cy="304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832610" algn="ctr">
              <a:lnSpc>
                <a:spcPts val="188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3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max[𝑝</a:t>
            </a:r>
            <a:r>
              <a:rPr sz="1950" baseline="-14957" dirty="0">
                <a:latin typeface="Cambria Math"/>
                <a:cs typeface="Cambria Math"/>
              </a:rPr>
              <a:t>𝑖</a:t>
            </a:r>
            <a:r>
              <a:rPr sz="1950" spc="202" baseline="-14957" dirty="0">
                <a:latin typeface="Cambria Math"/>
                <a:cs typeface="Cambria Math"/>
              </a:rPr>
              <a:t>  </a:t>
            </a:r>
            <a:r>
              <a:rPr sz="1800" dirty="0">
                <a:latin typeface="Cambria Math"/>
                <a:cs typeface="Cambria Math"/>
              </a:rPr>
              <a:t>𝑡</a:t>
            </a:r>
            <a:r>
              <a:rPr sz="1800" spc="38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]</a:t>
            </a:r>
            <a:endParaRPr sz="1800">
              <a:latin typeface="Cambria Math"/>
              <a:cs typeface="Cambria Math"/>
            </a:endParaRPr>
          </a:p>
          <a:p>
            <a:pPr marR="1805305" algn="ctr">
              <a:lnSpc>
                <a:spcPts val="1280"/>
              </a:lnSpc>
            </a:pPr>
            <a:r>
              <a:rPr sz="1300" spc="-50" dirty="0">
                <a:latin typeface="Cambria Math"/>
                <a:cs typeface="Cambria Math"/>
              </a:rPr>
              <a:t>𝑖</a:t>
            </a:r>
            <a:endParaRPr sz="1300">
              <a:latin typeface="Cambria Math"/>
              <a:cs typeface="Cambria Math"/>
            </a:endParaRPr>
          </a:p>
          <a:p>
            <a:pPr marL="261620">
              <a:lnSpc>
                <a:spcPct val="100000"/>
              </a:lnSpc>
              <a:spcBef>
                <a:spcPts val="1000"/>
              </a:spcBef>
              <a:tabLst>
                <a:tab pos="1824989" algn="l"/>
              </a:tabLst>
            </a:pPr>
            <a:r>
              <a:rPr sz="1500" dirty="0">
                <a:latin typeface="Arial MT"/>
                <a:cs typeface="Arial MT"/>
              </a:rPr>
              <a:t>P(C1)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0/6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0" dirty="0">
                <a:latin typeface="Arial MT"/>
                <a:cs typeface="Arial MT"/>
              </a:rPr>
              <a:t>0</a:t>
            </a:r>
            <a:r>
              <a:rPr sz="1500" dirty="0">
                <a:latin typeface="Arial MT"/>
                <a:cs typeface="Arial MT"/>
              </a:rPr>
              <a:t>	P(C2)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6/6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0" dirty="0">
                <a:latin typeface="Arial MT"/>
                <a:cs typeface="Arial MT"/>
              </a:rPr>
              <a:t>1</a:t>
            </a:r>
            <a:endParaRPr sz="1500">
              <a:latin typeface="Arial MT"/>
              <a:cs typeface="Arial MT"/>
            </a:endParaRPr>
          </a:p>
          <a:p>
            <a:pPr marL="261620">
              <a:lnSpc>
                <a:spcPct val="100000"/>
              </a:lnSpc>
              <a:spcBef>
                <a:spcPts val="885"/>
              </a:spcBef>
            </a:pPr>
            <a:r>
              <a:rPr sz="1500" dirty="0">
                <a:latin typeface="Arial MT"/>
                <a:cs typeface="Arial MT"/>
              </a:rPr>
              <a:t>Error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–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max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(0,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1)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–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0" dirty="0">
                <a:latin typeface="Arial MT"/>
                <a:cs typeface="Arial MT"/>
              </a:rPr>
              <a:t>0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500">
              <a:latin typeface="Arial MT"/>
              <a:cs typeface="Arial MT"/>
            </a:endParaRPr>
          </a:p>
          <a:p>
            <a:pPr marL="318770">
              <a:lnSpc>
                <a:spcPct val="100000"/>
              </a:lnSpc>
              <a:tabLst>
                <a:tab pos="1821814" algn="l"/>
              </a:tabLst>
            </a:pPr>
            <a:r>
              <a:rPr sz="1500" dirty="0">
                <a:latin typeface="Arial MT"/>
                <a:cs typeface="Arial MT"/>
              </a:rPr>
              <a:t>P(C1)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25" dirty="0">
                <a:latin typeface="Arial MT"/>
                <a:cs typeface="Arial MT"/>
              </a:rPr>
              <a:t> 1/6</a:t>
            </a:r>
            <a:r>
              <a:rPr sz="1500" dirty="0">
                <a:latin typeface="Arial MT"/>
                <a:cs typeface="Arial MT"/>
              </a:rPr>
              <a:t>	P(C2)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25" dirty="0">
                <a:latin typeface="Arial MT"/>
                <a:cs typeface="Arial MT"/>
              </a:rPr>
              <a:t> 5/6</a:t>
            </a:r>
            <a:endParaRPr sz="1500">
              <a:latin typeface="Arial MT"/>
              <a:cs typeface="Arial MT"/>
            </a:endParaRPr>
          </a:p>
          <a:p>
            <a:pPr marL="318770">
              <a:lnSpc>
                <a:spcPct val="100000"/>
              </a:lnSpc>
              <a:spcBef>
                <a:spcPts val="890"/>
              </a:spcBef>
            </a:pPr>
            <a:r>
              <a:rPr sz="1500" dirty="0">
                <a:latin typeface="Arial MT"/>
                <a:cs typeface="Arial MT"/>
              </a:rPr>
              <a:t>Error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–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max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(1/6,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5/6)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–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5/6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1/6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60"/>
              </a:spcBef>
            </a:pPr>
            <a:endParaRPr sz="1500">
              <a:latin typeface="Arial MT"/>
              <a:cs typeface="Arial MT"/>
            </a:endParaRPr>
          </a:p>
          <a:p>
            <a:pPr marL="318770">
              <a:lnSpc>
                <a:spcPct val="100000"/>
              </a:lnSpc>
              <a:tabLst>
                <a:tab pos="1821814" algn="l"/>
              </a:tabLst>
            </a:pPr>
            <a:r>
              <a:rPr sz="1500" dirty="0">
                <a:latin typeface="Arial MT"/>
                <a:cs typeface="Arial MT"/>
              </a:rPr>
              <a:t>P(C1)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25" dirty="0">
                <a:latin typeface="Arial MT"/>
                <a:cs typeface="Arial MT"/>
              </a:rPr>
              <a:t> 2/6</a:t>
            </a:r>
            <a:r>
              <a:rPr sz="1500" dirty="0">
                <a:latin typeface="Arial MT"/>
                <a:cs typeface="Arial MT"/>
              </a:rPr>
              <a:t>	P(C2)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25" dirty="0">
                <a:latin typeface="Arial MT"/>
                <a:cs typeface="Arial MT"/>
              </a:rPr>
              <a:t> 4/6</a:t>
            </a:r>
            <a:endParaRPr sz="1500">
              <a:latin typeface="Arial MT"/>
              <a:cs typeface="Arial MT"/>
            </a:endParaRPr>
          </a:p>
          <a:p>
            <a:pPr marL="318770">
              <a:lnSpc>
                <a:spcPct val="100000"/>
              </a:lnSpc>
              <a:spcBef>
                <a:spcPts val="910"/>
              </a:spcBef>
            </a:pPr>
            <a:r>
              <a:rPr sz="1500" dirty="0">
                <a:latin typeface="Arial MT"/>
                <a:cs typeface="Arial MT"/>
              </a:rPr>
              <a:t>Error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–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max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(2/6,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4/6)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–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4/6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1/3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>
                <a:solidFill>
                  <a:srgbClr val="7A8DD6"/>
                </a:solidFill>
              </a:rPr>
              <a:t>14</a:t>
            </a:fld>
            <a:endParaRPr spc="-25" dirty="0">
              <a:solidFill>
                <a:srgbClr val="7A8DD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COMPARISON</a:t>
                      </a:r>
                      <a:r>
                        <a:rPr sz="2800" spc="-2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2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AMONG</a:t>
                      </a:r>
                      <a:r>
                        <a:rPr sz="2800" spc="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IMPURITY</a:t>
                      </a:r>
                      <a:r>
                        <a:rPr sz="2800" spc="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MEASURES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2615183"/>
            <a:ext cx="4687824" cy="35173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2471420"/>
            <a:ext cx="2298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2-</a:t>
            </a:r>
            <a:r>
              <a:rPr sz="1800" dirty="0">
                <a:latin typeface="Arial MT"/>
                <a:cs typeface="Arial MT"/>
              </a:rPr>
              <a:t>class</a:t>
            </a:r>
            <a:r>
              <a:rPr sz="1800" spc="-10" dirty="0">
                <a:latin typeface="Arial MT"/>
                <a:cs typeface="Arial MT"/>
              </a:rPr>
              <a:t> problem: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>
                <a:solidFill>
                  <a:srgbClr val="7A8DD6"/>
                </a:solidFill>
              </a:rPr>
              <a:t>15</a:t>
            </a:fld>
            <a:endParaRPr spc="-25" dirty="0">
              <a:solidFill>
                <a:srgbClr val="7A8DD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MISCLASSIFICATION</a:t>
                      </a:r>
                      <a:r>
                        <a:rPr sz="2800" spc="-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ERROR</a:t>
                      </a:r>
                      <a:r>
                        <a:rPr sz="2800" spc="-4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VS</a:t>
                      </a:r>
                      <a:r>
                        <a:rPr sz="28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GINI</a:t>
                      </a:r>
                      <a:r>
                        <a:rPr sz="2800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INDEX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846120" y="2273021"/>
            <a:ext cx="757555" cy="340995"/>
          </a:xfrm>
          <a:custGeom>
            <a:avLst/>
            <a:gdLst/>
            <a:ahLst/>
            <a:cxnLst/>
            <a:rect l="l" t="t" r="r" b="b"/>
            <a:pathLst>
              <a:path w="757554" h="340994">
                <a:moveTo>
                  <a:pt x="0" y="170259"/>
                </a:moveTo>
                <a:lnTo>
                  <a:pt x="19302" y="116444"/>
                </a:lnTo>
                <a:lnTo>
                  <a:pt x="73051" y="69706"/>
                </a:lnTo>
                <a:lnTo>
                  <a:pt x="110894" y="49867"/>
                </a:lnTo>
                <a:lnTo>
                  <a:pt x="155011" y="32850"/>
                </a:lnTo>
                <a:lnTo>
                  <a:pt x="204621" y="19004"/>
                </a:lnTo>
                <a:lnTo>
                  <a:pt x="258946" y="8679"/>
                </a:lnTo>
                <a:lnTo>
                  <a:pt x="317205" y="2228"/>
                </a:lnTo>
                <a:lnTo>
                  <a:pt x="378619" y="0"/>
                </a:lnTo>
                <a:lnTo>
                  <a:pt x="440032" y="2228"/>
                </a:lnTo>
                <a:lnTo>
                  <a:pt x="498291" y="8679"/>
                </a:lnTo>
                <a:lnTo>
                  <a:pt x="552616" y="19004"/>
                </a:lnTo>
                <a:lnTo>
                  <a:pt x="602226" y="32850"/>
                </a:lnTo>
                <a:lnTo>
                  <a:pt x="646343" y="49867"/>
                </a:lnTo>
                <a:lnTo>
                  <a:pt x="684186" y="69706"/>
                </a:lnTo>
                <a:lnTo>
                  <a:pt x="737935" y="116444"/>
                </a:lnTo>
                <a:lnTo>
                  <a:pt x="757238" y="170259"/>
                </a:lnTo>
                <a:lnTo>
                  <a:pt x="752282" y="197876"/>
                </a:lnTo>
                <a:lnTo>
                  <a:pt x="714977" y="248503"/>
                </a:lnTo>
                <a:lnTo>
                  <a:pt x="646343" y="290651"/>
                </a:lnTo>
                <a:lnTo>
                  <a:pt x="602226" y="307668"/>
                </a:lnTo>
                <a:lnTo>
                  <a:pt x="552616" y="321514"/>
                </a:lnTo>
                <a:lnTo>
                  <a:pt x="498291" y="331839"/>
                </a:lnTo>
                <a:lnTo>
                  <a:pt x="440032" y="338290"/>
                </a:lnTo>
                <a:lnTo>
                  <a:pt x="378619" y="340519"/>
                </a:lnTo>
                <a:lnTo>
                  <a:pt x="317205" y="338290"/>
                </a:lnTo>
                <a:lnTo>
                  <a:pt x="258946" y="331839"/>
                </a:lnTo>
                <a:lnTo>
                  <a:pt x="204621" y="321514"/>
                </a:lnTo>
                <a:lnTo>
                  <a:pt x="155011" y="307668"/>
                </a:lnTo>
                <a:lnTo>
                  <a:pt x="110894" y="290651"/>
                </a:lnTo>
                <a:lnTo>
                  <a:pt x="73051" y="270812"/>
                </a:lnTo>
                <a:lnTo>
                  <a:pt x="19302" y="224074"/>
                </a:lnTo>
                <a:lnTo>
                  <a:pt x="0" y="17025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00914" y="2302255"/>
            <a:ext cx="2489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Times New Roman"/>
                <a:cs typeface="Times New Roman"/>
              </a:rPr>
              <a:t>A?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57966" y="2615920"/>
            <a:ext cx="888365" cy="544195"/>
          </a:xfrm>
          <a:custGeom>
            <a:avLst/>
            <a:gdLst/>
            <a:ahLst/>
            <a:cxnLst/>
            <a:rect l="l" t="t" r="r" b="b"/>
            <a:pathLst>
              <a:path w="888364" h="544194">
                <a:moveTo>
                  <a:pt x="888206" y="0"/>
                </a:moveTo>
                <a:lnTo>
                  <a:pt x="57150" y="544116"/>
                </a:lnTo>
              </a:path>
              <a:path w="888364" h="544194">
                <a:moveTo>
                  <a:pt x="888206" y="0"/>
                </a:moveTo>
                <a:lnTo>
                  <a:pt x="0" y="54411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75257" y="2711196"/>
            <a:ext cx="2781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latin typeface="Times New Roman"/>
                <a:cs typeface="Times New Roman"/>
              </a:rPr>
              <a:t>Yes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33583" y="2711196"/>
            <a:ext cx="23367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Times New Roman"/>
                <a:cs typeface="Times New Roman"/>
              </a:rPr>
              <a:t>No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03172" y="3160036"/>
            <a:ext cx="702945" cy="2565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90"/>
              </a:spcBef>
            </a:pPr>
            <a:r>
              <a:rPr sz="1400" spc="-25" dirty="0">
                <a:latin typeface="Times New Roman"/>
                <a:cs typeface="Times New Roman"/>
              </a:rPr>
              <a:t>Node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N1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43853" y="3160036"/>
            <a:ext cx="702945" cy="2565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90"/>
              </a:spcBef>
            </a:pPr>
            <a:r>
              <a:rPr sz="1400" spc="-25" dirty="0">
                <a:latin typeface="Times New Roman"/>
                <a:cs typeface="Times New Roman"/>
              </a:rPr>
              <a:t>Node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N2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248752" y="2324649"/>
          <a:ext cx="1376045" cy="1202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spc="-10" dirty="0">
                          <a:latin typeface="Tahoma"/>
                          <a:cs typeface="Tahoma"/>
                        </a:rPr>
                        <a:t>Parent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25" dirty="0">
                          <a:latin typeface="Tahoma"/>
                          <a:cs typeface="Tahoma"/>
                        </a:rPr>
                        <a:t>C1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spc="-50" dirty="0">
                          <a:latin typeface="Tahoma"/>
                          <a:cs typeface="Tahoma"/>
                        </a:rPr>
                        <a:t>7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500" spc="-25" dirty="0">
                          <a:latin typeface="Tahoma"/>
                          <a:cs typeface="Tahoma"/>
                        </a:rPr>
                        <a:t>C2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500" b="1" spc="-50" dirty="0">
                          <a:latin typeface="Tahoma"/>
                          <a:cs typeface="Tahoma"/>
                        </a:rPr>
                        <a:t>3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 gridSpan="2"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500" b="1" dirty="0">
                          <a:latin typeface="Tahoma"/>
                          <a:cs typeface="Tahoma"/>
                        </a:rPr>
                        <a:t>Gini</a:t>
                      </a:r>
                      <a:r>
                        <a:rPr sz="15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500" b="1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15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500" b="1" spc="-20" dirty="0">
                          <a:latin typeface="Tahoma"/>
                          <a:cs typeface="Tahoma"/>
                        </a:rPr>
                        <a:t>0.42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571305" y="3598176"/>
          <a:ext cx="1362074" cy="1030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1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50" b="1" spc="-25" dirty="0">
                          <a:latin typeface="Tahoma"/>
                          <a:cs typeface="Tahoma"/>
                        </a:rPr>
                        <a:t>N1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50" b="1" spc="-25" dirty="0">
                          <a:latin typeface="Tahoma"/>
                          <a:cs typeface="Tahoma"/>
                        </a:rPr>
                        <a:t>N2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50" spc="-25" dirty="0">
                          <a:latin typeface="Tahoma"/>
                          <a:cs typeface="Tahoma"/>
                        </a:rPr>
                        <a:t>C1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50" b="1" spc="-50" dirty="0">
                          <a:latin typeface="Tahoma"/>
                          <a:cs typeface="Tahoma"/>
                        </a:rPr>
                        <a:t>3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50" b="1" spc="-50" dirty="0">
                          <a:latin typeface="Tahoma"/>
                          <a:cs typeface="Tahoma"/>
                        </a:rPr>
                        <a:t>4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350" spc="-25" dirty="0">
                          <a:latin typeface="Tahoma"/>
                          <a:cs typeface="Tahoma"/>
                        </a:rPr>
                        <a:t>C2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304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350" b="1" spc="-50" dirty="0">
                          <a:latin typeface="Tahoma"/>
                          <a:cs typeface="Tahoma"/>
                        </a:rPr>
                        <a:t>0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304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350" b="1" spc="-50" dirty="0">
                          <a:latin typeface="Tahoma"/>
                          <a:cs typeface="Tahoma"/>
                        </a:rPr>
                        <a:t>3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430">
                <a:tc gridSpan="3"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50" b="1" spc="-10" dirty="0">
                          <a:latin typeface="Tahoma"/>
                          <a:cs typeface="Tahoma"/>
                        </a:rPr>
                        <a:t>Gini=0.342</a:t>
                      </a:r>
                      <a:endParaRPr sz="1350">
                        <a:latin typeface="Tahoma"/>
                        <a:cs typeface="Tahoma"/>
                      </a:endParaRPr>
                    </a:p>
                  </a:txBody>
                  <a:tcPr marL="0" marR="0" marT="311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61105" y="3686047"/>
            <a:ext cx="2141855" cy="2357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Arial MT"/>
                <a:cs typeface="Arial MT"/>
              </a:rPr>
              <a:t>Gini(N1)</a:t>
            </a:r>
            <a:endParaRPr sz="1500" dirty="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</a:pPr>
            <a:r>
              <a:rPr sz="1500" dirty="0">
                <a:latin typeface="Arial MT"/>
                <a:cs typeface="Arial MT"/>
              </a:rPr>
              <a:t>=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–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(3/3)</a:t>
            </a:r>
            <a:r>
              <a:rPr sz="1500" baseline="22222" dirty="0">
                <a:latin typeface="Arial MT"/>
                <a:cs typeface="Arial MT"/>
              </a:rPr>
              <a:t>2</a:t>
            </a:r>
            <a:r>
              <a:rPr sz="1500" spc="-22" baseline="22222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–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(0/3)</a:t>
            </a:r>
            <a:r>
              <a:rPr sz="1500" spc="-15" baseline="22222" dirty="0">
                <a:latin typeface="Arial MT"/>
                <a:cs typeface="Arial MT"/>
              </a:rPr>
              <a:t>2</a:t>
            </a:r>
            <a:endParaRPr sz="1500" baseline="22222" dirty="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</a:pPr>
            <a:r>
              <a:rPr sz="1500" dirty="0">
                <a:latin typeface="Arial MT"/>
                <a:cs typeface="Arial MT"/>
              </a:rPr>
              <a:t>=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50" dirty="0">
                <a:latin typeface="Arial MT"/>
                <a:cs typeface="Arial MT"/>
              </a:rPr>
              <a:t>0</a:t>
            </a:r>
            <a:endParaRPr sz="1500" dirty="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885"/>
              </a:spcBef>
            </a:pPr>
            <a:r>
              <a:rPr sz="1500" spc="-10" dirty="0">
                <a:latin typeface="Arial MT"/>
                <a:cs typeface="Arial MT"/>
              </a:rPr>
              <a:t>Gini(N2)</a:t>
            </a:r>
            <a:endParaRPr sz="1500" dirty="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</a:pPr>
            <a:r>
              <a:rPr sz="1500" dirty="0">
                <a:latin typeface="Arial MT"/>
                <a:cs typeface="Arial MT"/>
              </a:rPr>
              <a:t>=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–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(4/7)</a:t>
            </a:r>
            <a:r>
              <a:rPr sz="1500" baseline="22222" dirty="0">
                <a:latin typeface="Arial MT"/>
                <a:cs typeface="Arial MT"/>
              </a:rPr>
              <a:t>2</a:t>
            </a:r>
            <a:r>
              <a:rPr sz="1500" spc="-22" baseline="22222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–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(3/7)</a:t>
            </a:r>
            <a:r>
              <a:rPr sz="1500" spc="-15" baseline="22222" dirty="0">
                <a:latin typeface="Arial MT"/>
                <a:cs typeface="Arial MT"/>
              </a:rPr>
              <a:t>2</a:t>
            </a:r>
            <a:endParaRPr sz="1500" baseline="22222" dirty="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</a:pPr>
            <a:r>
              <a:rPr sz="1500" dirty="0">
                <a:latin typeface="Arial MT"/>
                <a:cs typeface="Arial MT"/>
              </a:rPr>
              <a:t>=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0.489</a:t>
            </a:r>
            <a:endParaRPr sz="1500" dirty="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1275"/>
              </a:spcBef>
            </a:pPr>
            <a:r>
              <a:rPr sz="1500" spc="-10" dirty="0">
                <a:latin typeface="Arial MT"/>
                <a:cs typeface="Arial MT"/>
              </a:rPr>
              <a:t>Gini(Children)</a:t>
            </a:r>
            <a:endParaRPr sz="1500" dirty="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</a:pPr>
            <a:r>
              <a:rPr sz="1500" dirty="0">
                <a:latin typeface="Arial MT"/>
                <a:cs typeface="Arial MT"/>
              </a:rPr>
              <a:t>=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3/10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*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0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+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7/10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*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0.489</a:t>
            </a:r>
            <a:endParaRPr sz="1500" dirty="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</a:pPr>
            <a:r>
              <a:rPr sz="1500" dirty="0">
                <a:latin typeface="Arial MT"/>
                <a:cs typeface="Arial MT"/>
              </a:rPr>
              <a:t>=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0.342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25062" y="4290060"/>
            <a:ext cx="36042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 MT"/>
                <a:cs typeface="Arial MT"/>
              </a:rPr>
              <a:t>Misclassification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error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all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three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cases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0.3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!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37762" y="4851232"/>
            <a:ext cx="3041015" cy="190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0"/>
              </a:lnSpc>
            </a:pPr>
            <a:r>
              <a:rPr sz="1400" spc="-130" dirty="0">
                <a:solidFill>
                  <a:srgbClr val="FF0000"/>
                </a:solidFill>
                <a:latin typeface="Verdana"/>
                <a:cs typeface="Verdana"/>
              </a:rPr>
              <a:t>Gini</a:t>
            </a:r>
            <a:r>
              <a:rPr sz="1400" spc="-8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400" spc="-195" dirty="0">
                <a:solidFill>
                  <a:srgbClr val="FF0000"/>
                </a:solidFill>
                <a:latin typeface="Verdana"/>
                <a:cs typeface="Verdana"/>
              </a:rPr>
              <a:t>improves</a:t>
            </a:r>
            <a:r>
              <a:rPr sz="1400" spc="-9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FF0000"/>
                </a:solidFill>
                <a:latin typeface="Verdana"/>
                <a:cs typeface="Verdana"/>
              </a:rPr>
              <a:t>but</a:t>
            </a:r>
            <a:r>
              <a:rPr sz="1400" spc="-1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0000"/>
                </a:solidFill>
                <a:latin typeface="Verdana"/>
                <a:cs typeface="Verdana"/>
              </a:rPr>
              <a:t>error</a:t>
            </a:r>
            <a:r>
              <a:rPr sz="1400" spc="-9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400" spc="-204" dirty="0">
                <a:solidFill>
                  <a:srgbClr val="FF0000"/>
                </a:solidFill>
                <a:latin typeface="Verdana"/>
                <a:cs typeface="Verdana"/>
              </a:rPr>
              <a:t>remains</a:t>
            </a:r>
            <a:r>
              <a:rPr sz="1400" spc="-9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FF0000"/>
                </a:solidFill>
                <a:latin typeface="Verdana"/>
                <a:cs typeface="Verdana"/>
              </a:rPr>
              <a:t>the</a:t>
            </a:r>
            <a:r>
              <a:rPr sz="1400" spc="-1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400" spc="-200" dirty="0">
                <a:solidFill>
                  <a:srgbClr val="FF0000"/>
                </a:solidFill>
                <a:latin typeface="Verdana"/>
                <a:cs typeface="Verdana"/>
              </a:rPr>
              <a:t>same!!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18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DECISION</a:t>
                      </a:r>
                      <a:r>
                        <a:rPr sz="2800" spc="-4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TREE</a:t>
                      </a:r>
                      <a:r>
                        <a:rPr sz="2800" spc="-1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INDUCTION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896705"/>
            <a:ext cx="7283450" cy="174180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9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b="1" spc="-215" dirty="0">
                <a:solidFill>
                  <a:srgbClr val="212745"/>
                </a:solidFill>
                <a:latin typeface="Verdana"/>
                <a:cs typeface="Verdana"/>
              </a:rPr>
              <a:t>How</a:t>
            </a:r>
            <a:r>
              <a:rPr sz="1800" b="1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210" dirty="0">
                <a:solidFill>
                  <a:srgbClr val="212745"/>
                </a:solidFill>
                <a:latin typeface="Verdana"/>
                <a:cs typeface="Verdana"/>
              </a:rPr>
              <a:t>are</a:t>
            </a:r>
            <a:r>
              <a:rPr sz="1800" b="1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204" dirty="0">
                <a:solidFill>
                  <a:srgbClr val="212745"/>
                </a:solidFill>
                <a:latin typeface="Verdana"/>
                <a:cs typeface="Verdana"/>
              </a:rPr>
              <a:t>decision</a:t>
            </a:r>
            <a:r>
              <a:rPr sz="1800" b="1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200" dirty="0">
                <a:solidFill>
                  <a:srgbClr val="212745"/>
                </a:solidFill>
                <a:latin typeface="Verdana"/>
                <a:cs typeface="Verdana"/>
              </a:rPr>
              <a:t>trees</a:t>
            </a:r>
            <a:r>
              <a:rPr sz="1800" b="1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254" dirty="0">
                <a:solidFill>
                  <a:srgbClr val="212745"/>
                </a:solidFill>
                <a:latin typeface="Verdana"/>
                <a:cs typeface="Verdana"/>
              </a:rPr>
              <a:t>used</a:t>
            </a:r>
            <a:r>
              <a:rPr sz="1800" b="1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180" dirty="0">
                <a:solidFill>
                  <a:srgbClr val="212745"/>
                </a:solidFill>
                <a:latin typeface="Verdana"/>
                <a:cs typeface="Verdana"/>
              </a:rPr>
              <a:t>for</a:t>
            </a:r>
            <a:r>
              <a:rPr sz="1800" b="1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145" dirty="0">
                <a:solidFill>
                  <a:srgbClr val="212745"/>
                </a:solidFill>
                <a:latin typeface="Verdana"/>
                <a:cs typeface="Verdana"/>
              </a:rPr>
              <a:t>classification?</a:t>
            </a:r>
            <a:endParaRPr sz="1800">
              <a:latin typeface="Verdana"/>
              <a:cs typeface="Verdana"/>
            </a:endParaRPr>
          </a:p>
          <a:p>
            <a:pPr marL="641985" lvl="1" indent="-305435">
              <a:lnSpc>
                <a:spcPct val="100000"/>
              </a:lnSpc>
              <a:spcBef>
                <a:spcPts val="940"/>
              </a:spcBef>
              <a:buClr>
                <a:srgbClr val="5ECCF3"/>
              </a:buClr>
              <a:buSzPct val="88235"/>
              <a:buFont typeface="Cambria"/>
              <a:buChar char="◾"/>
              <a:tabLst>
                <a:tab pos="641985" algn="l"/>
              </a:tabLst>
            </a:pPr>
            <a:r>
              <a:rPr sz="1700" spc="-120" dirty="0">
                <a:solidFill>
                  <a:srgbClr val="212745"/>
                </a:solidFill>
                <a:latin typeface="Arial MT"/>
                <a:cs typeface="Arial MT"/>
              </a:rPr>
              <a:t>Given</a:t>
            </a:r>
            <a:r>
              <a:rPr sz="1700" spc="-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190" dirty="0">
                <a:solidFill>
                  <a:srgbClr val="212745"/>
                </a:solidFill>
                <a:latin typeface="Arial MT"/>
                <a:cs typeface="Arial MT"/>
              </a:rPr>
              <a:t>an</a:t>
            </a:r>
            <a:r>
              <a:rPr sz="17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125" dirty="0">
                <a:solidFill>
                  <a:srgbClr val="212745"/>
                </a:solidFill>
                <a:latin typeface="Arial MT"/>
                <a:cs typeface="Arial MT"/>
              </a:rPr>
              <a:t>instance,</a:t>
            </a:r>
            <a:r>
              <a:rPr sz="1700" spc="-17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b="1" spc="65" dirty="0">
                <a:solidFill>
                  <a:srgbClr val="212745"/>
                </a:solidFill>
                <a:latin typeface="Trebuchet MS"/>
                <a:cs typeface="Trebuchet MS"/>
              </a:rPr>
              <a:t>X,</a:t>
            </a:r>
            <a:r>
              <a:rPr sz="1700" b="1" spc="-2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212745"/>
                </a:solidFill>
                <a:latin typeface="Arial MT"/>
                <a:cs typeface="Arial MT"/>
              </a:rPr>
              <a:t>for</a:t>
            </a:r>
            <a:r>
              <a:rPr sz="17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95" dirty="0">
                <a:solidFill>
                  <a:srgbClr val="212745"/>
                </a:solidFill>
                <a:latin typeface="Arial MT"/>
                <a:cs typeface="Arial MT"/>
              </a:rPr>
              <a:t>which</a:t>
            </a:r>
            <a:r>
              <a:rPr sz="17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65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7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135" dirty="0">
                <a:solidFill>
                  <a:srgbClr val="212745"/>
                </a:solidFill>
                <a:latin typeface="Arial MT"/>
                <a:cs typeface="Arial MT"/>
              </a:rPr>
              <a:t>associated</a:t>
            </a:r>
            <a:r>
              <a:rPr sz="17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175" dirty="0">
                <a:solidFill>
                  <a:srgbClr val="212745"/>
                </a:solidFill>
                <a:latin typeface="Arial MT"/>
                <a:cs typeface="Arial MT"/>
              </a:rPr>
              <a:t>class</a:t>
            </a:r>
            <a:r>
              <a:rPr sz="17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125" dirty="0">
                <a:solidFill>
                  <a:srgbClr val="212745"/>
                </a:solidFill>
                <a:latin typeface="Arial MT"/>
                <a:cs typeface="Arial MT"/>
              </a:rPr>
              <a:t>label</a:t>
            </a:r>
            <a:r>
              <a:rPr sz="17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120" dirty="0">
                <a:solidFill>
                  <a:srgbClr val="212745"/>
                </a:solidFill>
                <a:latin typeface="Arial MT"/>
                <a:cs typeface="Arial MT"/>
              </a:rPr>
              <a:t>is</a:t>
            </a:r>
            <a:r>
              <a:rPr sz="17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212745"/>
                </a:solidFill>
                <a:latin typeface="Arial MT"/>
                <a:cs typeface="Arial MT"/>
              </a:rPr>
              <a:t>unknown,</a:t>
            </a:r>
            <a:endParaRPr sz="1700">
              <a:latin typeface="Arial MT"/>
              <a:cs typeface="Arial MT"/>
            </a:endParaRPr>
          </a:p>
          <a:p>
            <a:pPr marL="641985" lvl="1" indent="-305435">
              <a:lnSpc>
                <a:spcPct val="100000"/>
              </a:lnSpc>
              <a:spcBef>
                <a:spcPts val="96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attribute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values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instance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tested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against</a:t>
            </a:r>
            <a:r>
              <a:rPr sz="15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decision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tree</a:t>
            </a:r>
            <a:endParaRPr sz="1500">
              <a:latin typeface="Trebuchet MS"/>
              <a:cs typeface="Trebuchet MS"/>
            </a:endParaRPr>
          </a:p>
          <a:p>
            <a:pPr marL="641985" marR="5080" lvl="1" indent="-306070">
              <a:lnSpc>
                <a:spcPct val="100000"/>
              </a:lnSpc>
              <a:spcBef>
                <a:spcPts val="101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10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path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traced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from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root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212745"/>
                </a:solidFill>
                <a:latin typeface="Trebuchet MS"/>
                <a:cs typeface="Trebuchet MS"/>
              </a:rPr>
              <a:t>leaf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node,</a:t>
            </a:r>
            <a:r>
              <a:rPr sz="15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which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holds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class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prediction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that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instance.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20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ALGORITHM</a:t>
                      </a:r>
                      <a:r>
                        <a:rPr sz="2800" spc="-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2800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DECISION</a:t>
                      </a:r>
                      <a:r>
                        <a:rPr sz="2800" spc="-4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TREE</a:t>
                      </a:r>
                      <a:r>
                        <a:rPr sz="2800" spc="-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INDUCTION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26442" y="2231448"/>
            <a:ext cx="6875145" cy="298704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44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</a:tabLst>
            </a:pPr>
            <a:r>
              <a:rPr sz="1500" b="1" spc="-165" dirty="0">
                <a:solidFill>
                  <a:srgbClr val="212745"/>
                </a:solidFill>
                <a:latin typeface="Verdana"/>
                <a:cs typeface="Verdana"/>
              </a:rPr>
              <a:t>Basic</a:t>
            </a:r>
            <a:r>
              <a:rPr sz="1500" b="1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155" dirty="0">
                <a:solidFill>
                  <a:srgbClr val="212745"/>
                </a:solidFill>
                <a:latin typeface="Verdana"/>
                <a:cs typeface="Verdana"/>
              </a:rPr>
              <a:t>algorithm</a:t>
            </a:r>
            <a:r>
              <a:rPr sz="1500" b="1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(a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greedy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algorithm)</a:t>
            </a:r>
            <a:endParaRPr sz="15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295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641985" algn="l"/>
              </a:tabLst>
            </a:pPr>
            <a:r>
              <a:rPr sz="1300" spc="-140" dirty="0">
                <a:solidFill>
                  <a:srgbClr val="212745"/>
                </a:solidFill>
                <a:latin typeface="Verdana"/>
                <a:cs typeface="Verdana"/>
              </a:rPr>
              <a:t>Tree</a:t>
            </a:r>
            <a:r>
              <a:rPr sz="1300" spc="-5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300" spc="-5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30" dirty="0">
                <a:solidFill>
                  <a:srgbClr val="212745"/>
                </a:solidFill>
                <a:latin typeface="Verdana"/>
                <a:cs typeface="Verdana"/>
              </a:rPr>
              <a:t>constructed</a:t>
            </a:r>
            <a:r>
              <a:rPr sz="1300" spc="-5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12745"/>
                </a:solidFill>
                <a:latin typeface="Verdana"/>
                <a:cs typeface="Verdana"/>
              </a:rPr>
              <a:t>in</a:t>
            </a:r>
            <a:r>
              <a:rPr sz="1300" spc="-5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229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300" spc="-6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30" dirty="0">
                <a:solidFill>
                  <a:srgbClr val="0070C0"/>
                </a:solidFill>
                <a:latin typeface="Verdana"/>
                <a:cs typeface="Verdana"/>
              </a:rPr>
              <a:t>top-</a:t>
            </a:r>
            <a:r>
              <a:rPr sz="1300" spc="-140" dirty="0">
                <a:solidFill>
                  <a:srgbClr val="0070C0"/>
                </a:solidFill>
                <a:latin typeface="Verdana"/>
                <a:cs typeface="Verdana"/>
              </a:rPr>
              <a:t>down</a:t>
            </a:r>
            <a:r>
              <a:rPr sz="1300" spc="-50" dirty="0">
                <a:solidFill>
                  <a:srgbClr val="0070C0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0070C0"/>
                </a:solidFill>
                <a:latin typeface="Verdana"/>
                <a:cs typeface="Verdana"/>
              </a:rPr>
              <a:t>recursive</a:t>
            </a:r>
            <a:r>
              <a:rPr sz="1300" spc="-55" dirty="0">
                <a:solidFill>
                  <a:srgbClr val="0070C0"/>
                </a:solidFill>
                <a:latin typeface="Verdana"/>
                <a:cs typeface="Verdana"/>
              </a:rPr>
              <a:t> </a:t>
            </a:r>
            <a:r>
              <a:rPr sz="1300" spc="-150" dirty="0">
                <a:solidFill>
                  <a:srgbClr val="0070C0"/>
                </a:solidFill>
                <a:latin typeface="Verdana"/>
                <a:cs typeface="Verdana"/>
              </a:rPr>
              <a:t>divide-</a:t>
            </a:r>
            <a:r>
              <a:rPr sz="1300" spc="-190" dirty="0">
                <a:solidFill>
                  <a:srgbClr val="0070C0"/>
                </a:solidFill>
                <a:latin typeface="Verdana"/>
                <a:cs typeface="Verdana"/>
              </a:rPr>
              <a:t>and-</a:t>
            </a:r>
            <a:r>
              <a:rPr sz="1300" spc="-135" dirty="0">
                <a:solidFill>
                  <a:srgbClr val="0070C0"/>
                </a:solidFill>
                <a:latin typeface="Verdana"/>
                <a:cs typeface="Verdana"/>
              </a:rPr>
              <a:t>conquer</a:t>
            </a:r>
            <a:r>
              <a:rPr sz="1300" spc="-60" dirty="0">
                <a:solidFill>
                  <a:srgbClr val="0070C0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0070C0"/>
                </a:solidFill>
                <a:latin typeface="Verdana"/>
                <a:cs typeface="Verdana"/>
              </a:rPr>
              <a:t>manner</a:t>
            </a:r>
            <a:endParaRPr sz="1300">
              <a:latin typeface="Verdana"/>
              <a:cs typeface="Verdana"/>
            </a:endParaRPr>
          </a:p>
          <a:p>
            <a:pPr marL="641985" lvl="1" indent="-305435">
              <a:lnSpc>
                <a:spcPct val="100000"/>
              </a:lnSpc>
              <a:spcBef>
                <a:spcPts val="240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641985" algn="l"/>
              </a:tabLst>
            </a:pPr>
            <a:r>
              <a:rPr sz="1300" spc="-65" dirty="0">
                <a:solidFill>
                  <a:srgbClr val="212745"/>
                </a:solidFill>
                <a:latin typeface="Verdana"/>
                <a:cs typeface="Verdana"/>
              </a:rPr>
              <a:t>At</a:t>
            </a:r>
            <a:r>
              <a:rPr sz="1300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12745"/>
                </a:solidFill>
                <a:latin typeface="Verdana"/>
                <a:cs typeface="Verdana"/>
              </a:rPr>
              <a:t>start,</a:t>
            </a:r>
            <a:r>
              <a:rPr sz="1300" spc="-20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30" dirty="0">
                <a:solidFill>
                  <a:srgbClr val="212745"/>
                </a:solidFill>
                <a:latin typeface="Verdana"/>
                <a:cs typeface="Verdana"/>
              </a:rPr>
              <a:t>all</a:t>
            </a:r>
            <a:r>
              <a:rPr sz="1300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300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50" dirty="0">
                <a:solidFill>
                  <a:srgbClr val="212745"/>
                </a:solidFill>
                <a:latin typeface="Verdana"/>
                <a:cs typeface="Verdana"/>
              </a:rPr>
              <a:t>training</a:t>
            </a:r>
            <a:r>
              <a:rPr sz="1300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75" dirty="0">
                <a:solidFill>
                  <a:srgbClr val="212745"/>
                </a:solidFill>
                <a:latin typeface="Verdana"/>
                <a:cs typeface="Verdana"/>
              </a:rPr>
              <a:t>examples</a:t>
            </a:r>
            <a:r>
              <a:rPr sz="1300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60" dirty="0">
                <a:solidFill>
                  <a:srgbClr val="212745"/>
                </a:solidFill>
                <a:latin typeface="Verdana"/>
                <a:cs typeface="Verdana"/>
              </a:rPr>
              <a:t>are</a:t>
            </a:r>
            <a:r>
              <a:rPr sz="1300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65" dirty="0">
                <a:solidFill>
                  <a:srgbClr val="212745"/>
                </a:solidFill>
                <a:latin typeface="Verdana"/>
                <a:cs typeface="Verdana"/>
              </a:rPr>
              <a:t>at</a:t>
            </a:r>
            <a:r>
              <a:rPr sz="1300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300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12745"/>
                </a:solidFill>
                <a:latin typeface="Verdana"/>
                <a:cs typeface="Verdana"/>
              </a:rPr>
              <a:t>root</a:t>
            </a:r>
            <a:endParaRPr sz="1300">
              <a:latin typeface="Verdana"/>
              <a:cs typeface="Verdana"/>
            </a:endParaRPr>
          </a:p>
          <a:p>
            <a:pPr marL="641985" lvl="1" indent="-305435">
              <a:lnSpc>
                <a:spcPct val="100000"/>
              </a:lnSpc>
              <a:spcBef>
                <a:spcPts val="360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641985" algn="l"/>
              </a:tabLst>
            </a:pPr>
            <a:r>
              <a:rPr sz="1300" spc="-114" dirty="0">
                <a:solidFill>
                  <a:srgbClr val="212745"/>
                </a:solidFill>
                <a:latin typeface="Verdana"/>
                <a:cs typeface="Verdana"/>
              </a:rPr>
              <a:t>Attributes</a:t>
            </a:r>
            <a:r>
              <a:rPr sz="1300" spc="-5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60" dirty="0">
                <a:solidFill>
                  <a:srgbClr val="212745"/>
                </a:solidFill>
                <a:latin typeface="Verdana"/>
                <a:cs typeface="Verdana"/>
              </a:rPr>
              <a:t>are</a:t>
            </a:r>
            <a:r>
              <a:rPr sz="1300" spc="-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12745"/>
                </a:solidFill>
                <a:latin typeface="Verdana"/>
                <a:cs typeface="Verdana"/>
              </a:rPr>
              <a:t>categorical</a:t>
            </a:r>
            <a:r>
              <a:rPr sz="1300" spc="-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30" dirty="0">
                <a:solidFill>
                  <a:srgbClr val="212745"/>
                </a:solidFill>
                <a:latin typeface="Verdana"/>
                <a:cs typeface="Verdana"/>
              </a:rPr>
              <a:t>(if</a:t>
            </a:r>
            <a:r>
              <a:rPr sz="1300" spc="-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45" dirty="0">
                <a:solidFill>
                  <a:srgbClr val="212745"/>
                </a:solidFill>
                <a:latin typeface="Verdana"/>
                <a:cs typeface="Verdana"/>
              </a:rPr>
              <a:t>continuous-</a:t>
            </a:r>
            <a:r>
              <a:rPr sz="1300" spc="-180" dirty="0">
                <a:solidFill>
                  <a:srgbClr val="212745"/>
                </a:solidFill>
                <a:latin typeface="Verdana"/>
                <a:cs typeface="Verdana"/>
              </a:rPr>
              <a:t>valued,</a:t>
            </a:r>
            <a:r>
              <a:rPr sz="1300" spc="-1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65" dirty="0">
                <a:solidFill>
                  <a:srgbClr val="212745"/>
                </a:solidFill>
                <a:latin typeface="Verdana"/>
                <a:cs typeface="Verdana"/>
              </a:rPr>
              <a:t>they</a:t>
            </a:r>
            <a:r>
              <a:rPr sz="1300" spc="-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60" dirty="0">
                <a:solidFill>
                  <a:srgbClr val="212745"/>
                </a:solidFill>
                <a:latin typeface="Verdana"/>
                <a:cs typeface="Verdana"/>
              </a:rPr>
              <a:t>are</a:t>
            </a:r>
            <a:r>
              <a:rPr sz="1300" spc="-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30" dirty="0">
                <a:solidFill>
                  <a:srgbClr val="212745"/>
                </a:solidFill>
                <a:latin typeface="Verdana"/>
                <a:cs typeface="Verdana"/>
              </a:rPr>
              <a:t>discretized</a:t>
            </a:r>
            <a:r>
              <a:rPr sz="1300" spc="-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12745"/>
                </a:solidFill>
                <a:latin typeface="Verdana"/>
                <a:cs typeface="Verdana"/>
              </a:rPr>
              <a:t>in</a:t>
            </a:r>
            <a:r>
              <a:rPr sz="1300" spc="-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12745"/>
                </a:solidFill>
                <a:latin typeface="Verdana"/>
                <a:cs typeface="Verdana"/>
              </a:rPr>
              <a:t>advance)</a:t>
            </a:r>
            <a:endParaRPr sz="1300">
              <a:latin typeface="Verdana"/>
              <a:cs typeface="Verdana"/>
            </a:endParaRPr>
          </a:p>
          <a:p>
            <a:pPr marL="641985" lvl="1" indent="-305435">
              <a:lnSpc>
                <a:spcPct val="100000"/>
              </a:lnSpc>
              <a:spcBef>
                <a:spcPts val="240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641985" algn="l"/>
              </a:tabLst>
            </a:pPr>
            <a:r>
              <a:rPr sz="1300" spc="-175" dirty="0">
                <a:solidFill>
                  <a:srgbClr val="212745"/>
                </a:solidFill>
                <a:latin typeface="Verdana"/>
                <a:cs typeface="Verdana"/>
              </a:rPr>
              <a:t>Examples</a:t>
            </a:r>
            <a:r>
              <a:rPr sz="1300" spc="-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60" dirty="0">
                <a:solidFill>
                  <a:srgbClr val="212745"/>
                </a:solidFill>
                <a:latin typeface="Verdana"/>
                <a:cs typeface="Verdana"/>
              </a:rPr>
              <a:t>are</a:t>
            </a:r>
            <a:r>
              <a:rPr sz="1300" spc="-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25" dirty="0">
                <a:solidFill>
                  <a:srgbClr val="212745"/>
                </a:solidFill>
                <a:latin typeface="Verdana"/>
                <a:cs typeface="Verdana"/>
              </a:rPr>
              <a:t>partitioned</a:t>
            </a:r>
            <a:r>
              <a:rPr sz="1300" spc="-6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12745"/>
                </a:solidFill>
                <a:latin typeface="Verdana"/>
                <a:cs typeface="Verdana"/>
              </a:rPr>
              <a:t>recursively</a:t>
            </a:r>
            <a:r>
              <a:rPr sz="1300" spc="-6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80" dirty="0">
                <a:solidFill>
                  <a:srgbClr val="212745"/>
                </a:solidFill>
                <a:latin typeface="Verdana"/>
                <a:cs typeface="Verdana"/>
              </a:rPr>
              <a:t>based</a:t>
            </a:r>
            <a:r>
              <a:rPr sz="1300" spc="-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212745"/>
                </a:solidFill>
                <a:latin typeface="Verdana"/>
                <a:cs typeface="Verdana"/>
              </a:rPr>
              <a:t>on</a:t>
            </a:r>
            <a:r>
              <a:rPr sz="1300" spc="-6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12745"/>
                </a:solidFill>
                <a:latin typeface="Verdana"/>
                <a:cs typeface="Verdana"/>
              </a:rPr>
              <a:t>selected</a:t>
            </a:r>
            <a:r>
              <a:rPr sz="1300" spc="-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12745"/>
                </a:solidFill>
                <a:latin typeface="Verdana"/>
                <a:cs typeface="Verdana"/>
              </a:rPr>
              <a:t>attributes</a:t>
            </a:r>
            <a:endParaRPr sz="1300">
              <a:latin typeface="Verdana"/>
              <a:cs typeface="Verdana"/>
            </a:endParaRPr>
          </a:p>
          <a:p>
            <a:pPr marL="642620" marR="5080" lvl="1" indent="-306070">
              <a:lnSpc>
                <a:spcPct val="76900"/>
              </a:lnSpc>
              <a:spcBef>
                <a:spcPts val="695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642620" algn="l"/>
              </a:tabLst>
            </a:pPr>
            <a:r>
              <a:rPr sz="1300" spc="-160" dirty="0">
                <a:solidFill>
                  <a:srgbClr val="212745"/>
                </a:solidFill>
                <a:latin typeface="Verdana"/>
                <a:cs typeface="Verdana"/>
              </a:rPr>
              <a:t>Test</a:t>
            </a:r>
            <a:r>
              <a:rPr sz="1300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212745"/>
                </a:solidFill>
                <a:latin typeface="Verdana"/>
                <a:cs typeface="Verdana"/>
              </a:rPr>
              <a:t>attributes</a:t>
            </a:r>
            <a:r>
              <a:rPr sz="1300" spc="-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60" dirty="0">
                <a:solidFill>
                  <a:srgbClr val="212745"/>
                </a:solidFill>
                <a:latin typeface="Verdana"/>
                <a:cs typeface="Verdana"/>
              </a:rPr>
              <a:t>are</a:t>
            </a:r>
            <a:r>
              <a:rPr sz="1300" spc="-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12745"/>
                </a:solidFill>
                <a:latin typeface="Verdana"/>
                <a:cs typeface="Verdana"/>
              </a:rPr>
              <a:t>selected</a:t>
            </a:r>
            <a:r>
              <a:rPr sz="1300" spc="-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212745"/>
                </a:solidFill>
                <a:latin typeface="Verdana"/>
                <a:cs typeface="Verdana"/>
              </a:rPr>
              <a:t>on</a:t>
            </a:r>
            <a:r>
              <a:rPr sz="1300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300" spc="-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70" dirty="0">
                <a:solidFill>
                  <a:srgbClr val="212745"/>
                </a:solidFill>
                <a:latin typeface="Verdana"/>
                <a:cs typeface="Verdana"/>
              </a:rPr>
              <a:t>basis</a:t>
            </a:r>
            <a:r>
              <a:rPr sz="1300" spc="-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300" spc="-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229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300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25" dirty="0">
                <a:solidFill>
                  <a:srgbClr val="212745"/>
                </a:solidFill>
                <a:latin typeface="Verdana"/>
                <a:cs typeface="Verdana"/>
              </a:rPr>
              <a:t>heuristic</a:t>
            </a:r>
            <a:r>
              <a:rPr sz="1300" spc="-6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212745"/>
                </a:solidFill>
                <a:latin typeface="Verdana"/>
                <a:cs typeface="Verdana"/>
              </a:rPr>
              <a:t>or</a:t>
            </a:r>
            <a:r>
              <a:rPr sz="1300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212745"/>
                </a:solidFill>
                <a:latin typeface="Verdana"/>
                <a:cs typeface="Verdana"/>
              </a:rPr>
              <a:t>statistical</a:t>
            </a:r>
            <a:r>
              <a:rPr sz="1300" spc="-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80" dirty="0">
                <a:solidFill>
                  <a:srgbClr val="212745"/>
                </a:solidFill>
                <a:latin typeface="Verdana"/>
                <a:cs typeface="Verdana"/>
              </a:rPr>
              <a:t>measure</a:t>
            </a:r>
            <a:r>
              <a:rPr sz="1300" spc="-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95" dirty="0">
                <a:solidFill>
                  <a:srgbClr val="212745"/>
                </a:solidFill>
                <a:latin typeface="Verdana"/>
                <a:cs typeface="Verdana"/>
              </a:rPr>
              <a:t>(e.g.,</a:t>
            </a:r>
            <a:r>
              <a:rPr sz="1300" spc="-2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0070C0"/>
                </a:solidFill>
                <a:latin typeface="Verdana"/>
                <a:cs typeface="Verdana"/>
              </a:rPr>
              <a:t>information </a:t>
            </a:r>
            <a:r>
              <a:rPr sz="1300" spc="-10" dirty="0">
                <a:solidFill>
                  <a:srgbClr val="0070C0"/>
                </a:solidFill>
                <a:latin typeface="Verdana"/>
                <a:cs typeface="Verdana"/>
              </a:rPr>
              <a:t>gain</a:t>
            </a:r>
            <a:r>
              <a:rPr sz="1300" spc="-10" dirty="0">
                <a:solidFill>
                  <a:srgbClr val="212745"/>
                </a:solidFill>
                <a:latin typeface="Verdana"/>
                <a:cs typeface="Verdana"/>
              </a:rPr>
              <a:t>)</a:t>
            </a:r>
            <a:endParaRPr sz="13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50"/>
              </a:spcBef>
              <a:buClr>
                <a:srgbClr val="5ECCF3"/>
              </a:buClr>
              <a:buFont typeface="Cambria"/>
              <a:buChar char="◾"/>
            </a:pPr>
            <a:endParaRPr sz="1300">
              <a:latin typeface="Verdana"/>
              <a:cs typeface="Verdana"/>
            </a:endParaRPr>
          </a:p>
          <a:p>
            <a:pPr marL="318135" indent="-305435">
              <a:lnSpc>
                <a:spcPct val="100000"/>
              </a:lnSpc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</a:tabLst>
            </a:pPr>
            <a:r>
              <a:rPr sz="1500" b="1" spc="-140" dirty="0">
                <a:solidFill>
                  <a:srgbClr val="212745"/>
                </a:solidFill>
                <a:latin typeface="Verdana"/>
                <a:cs typeface="Verdana"/>
              </a:rPr>
              <a:t>Conditions</a:t>
            </a:r>
            <a:r>
              <a:rPr sz="1500" b="1" spc="-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155" dirty="0">
                <a:solidFill>
                  <a:srgbClr val="212745"/>
                </a:solidFill>
                <a:latin typeface="Verdana"/>
                <a:cs typeface="Verdana"/>
              </a:rPr>
              <a:t>for</a:t>
            </a:r>
            <a:r>
              <a:rPr sz="1500" b="1" spc="-6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175" dirty="0">
                <a:solidFill>
                  <a:srgbClr val="212745"/>
                </a:solidFill>
                <a:latin typeface="Verdana"/>
                <a:cs typeface="Verdana"/>
              </a:rPr>
              <a:t>stopping</a:t>
            </a:r>
            <a:r>
              <a:rPr sz="1500" b="1" spc="-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60" dirty="0">
                <a:solidFill>
                  <a:srgbClr val="212745"/>
                </a:solidFill>
                <a:latin typeface="Verdana"/>
                <a:cs typeface="Verdana"/>
              </a:rPr>
              <a:t>partitioning</a:t>
            </a:r>
            <a:endParaRPr sz="1500">
              <a:latin typeface="Verdana"/>
              <a:cs typeface="Verdana"/>
            </a:endParaRPr>
          </a:p>
          <a:p>
            <a:pPr marL="641985" lvl="1" indent="-305435">
              <a:lnSpc>
                <a:spcPct val="100000"/>
              </a:lnSpc>
              <a:spcBef>
                <a:spcPts val="295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641985" algn="l"/>
              </a:tabLst>
            </a:pPr>
            <a:r>
              <a:rPr sz="1300" spc="-65" dirty="0">
                <a:solidFill>
                  <a:srgbClr val="212745"/>
                </a:solidFill>
                <a:latin typeface="Verdana"/>
                <a:cs typeface="Verdana"/>
              </a:rPr>
              <a:t>All</a:t>
            </a:r>
            <a:r>
              <a:rPr sz="13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85" dirty="0">
                <a:solidFill>
                  <a:srgbClr val="212745"/>
                </a:solidFill>
                <a:latin typeface="Verdana"/>
                <a:cs typeface="Verdana"/>
              </a:rPr>
              <a:t>samples</a:t>
            </a:r>
            <a:r>
              <a:rPr sz="13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212745"/>
                </a:solidFill>
                <a:latin typeface="Verdana"/>
                <a:cs typeface="Verdana"/>
              </a:rPr>
              <a:t>for </a:t>
            </a:r>
            <a:r>
              <a:rPr sz="1300" spc="-229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3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85" dirty="0">
                <a:solidFill>
                  <a:srgbClr val="212745"/>
                </a:solidFill>
                <a:latin typeface="Verdana"/>
                <a:cs typeface="Verdana"/>
              </a:rPr>
              <a:t>given</a:t>
            </a:r>
            <a:r>
              <a:rPr sz="13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45" dirty="0">
                <a:solidFill>
                  <a:srgbClr val="212745"/>
                </a:solidFill>
                <a:latin typeface="Verdana"/>
                <a:cs typeface="Verdana"/>
              </a:rPr>
              <a:t>node</a:t>
            </a:r>
            <a:r>
              <a:rPr sz="13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55" dirty="0">
                <a:solidFill>
                  <a:srgbClr val="212745"/>
                </a:solidFill>
                <a:latin typeface="Verdana"/>
                <a:cs typeface="Verdana"/>
              </a:rPr>
              <a:t>belong</a:t>
            </a:r>
            <a:r>
              <a:rPr sz="13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212745"/>
                </a:solidFill>
                <a:latin typeface="Verdana"/>
                <a:cs typeface="Verdana"/>
              </a:rPr>
              <a:t>to</a:t>
            </a:r>
            <a:r>
              <a:rPr sz="13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3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210" dirty="0">
                <a:solidFill>
                  <a:srgbClr val="212745"/>
                </a:solidFill>
                <a:latin typeface="Verdana"/>
                <a:cs typeface="Verdana"/>
              </a:rPr>
              <a:t>same</a:t>
            </a:r>
            <a:r>
              <a:rPr sz="13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12745"/>
                </a:solidFill>
                <a:latin typeface="Verdana"/>
                <a:cs typeface="Verdana"/>
              </a:rPr>
              <a:t>class</a:t>
            </a:r>
            <a:endParaRPr sz="1300">
              <a:latin typeface="Verdana"/>
              <a:cs typeface="Verdana"/>
            </a:endParaRPr>
          </a:p>
          <a:p>
            <a:pPr marL="642620" marR="127000" lvl="1" indent="-306070">
              <a:lnSpc>
                <a:spcPts val="1320"/>
              </a:lnSpc>
              <a:spcBef>
                <a:spcPts val="484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642620" algn="l"/>
              </a:tabLst>
            </a:pPr>
            <a:r>
              <a:rPr sz="1300" spc="-120" dirty="0">
                <a:solidFill>
                  <a:srgbClr val="212745"/>
                </a:solidFill>
                <a:latin typeface="Verdana"/>
                <a:cs typeface="Verdana"/>
              </a:rPr>
              <a:t>There</a:t>
            </a:r>
            <a:r>
              <a:rPr sz="1300" spc="-6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60" dirty="0">
                <a:solidFill>
                  <a:srgbClr val="212745"/>
                </a:solidFill>
                <a:latin typeface="Verdana"/>
                <a:cs typeface="Verdana"/>
              </a:rPr>
              <a:t>are</a:t>
            </a:r>
            <a:r>
              <a:rPr sz="1300" spc="-6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30" dirty="0">
                <a:solidFill>
                  <a:srgbClr val="212745"/>
                </a:solidFill>
                <a:latin typeface="Verdana"/>
                <a:cs typeface="Verdana"/>
              </a:rPr>
              <a:t>no</a:t>
            </a:r>
            <a:r>
              <a:rPr sz="1300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75" dirty="0">
                <a:solidFill>
                  <a:srgbClr val="212745"/>
                </a:solidFill>
                <a:latin typeface="Verdana"/>
                <a:cs typeface="Verdana"/>
              </a:rPr>
              <a:t>remaining</a:t>
            </a:r>
            <a:r>
              <a:rPr sz="1300" spc="-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212745"/>
                </a:solidFill>
                <a:latin typeface="Verdana"/>
                <a:cs typeface="Verdana"/>
              </a:rPr>
              <a:t>attributes</a:t>
            </a:r>
            <a:r>
              <a:rPr sz="1300" spc="-6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212745"/>
                </a:solidFill>
                <a:latin typeface="Verdana"/>
                <a:cs typeface="Verdana"/>
              </a:rPr>
              <a:t>for</a:t>
            </a:r>
            <a:r>
              <a:rPr sz="1300" spc="-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20" dirty="0">
                <a:solidFill>
                  <a:srgbClr val="212745"/>
                </a:solidFill>
                <a:latin typeface="Verdana"/>
                <a:cs typeface="Verdana"/>
              </a:rPr>
              <a:t>further</a:t>
            </a:r>
            <a:r>
              <a:rPr sz="1300" spc="-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212745"/>
                </a:solidFill>
                <a:latin typeface="Verdana"/>
                <a:cs typeface="Verdana"/>
              </a:rPr>
              <a:t>partitioning</a:t>
            </a:r>
            <a:r>
              <a:rPr sz="1300" spc="-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90" dirty="0">
                <a:solidFill>
                  <a:srgbClr val="212745"/>
                </a:solidFill>
                <a:latin typeface="Verdana"/>
                <a:cs typeface="Verdana"/>
              </a:rPr>
              <a:t>–</a:t>
            </a:r>
            <a:r>
              <a:rPr sz="1300" spc="-6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50" dirty="0">
                <a:solidFill>
                  <a:srgbClr val="C00000"/>
                </a:solidFill>
                <a:latin typeface="Verdana"/>
                <a:cs typeface="Verdana"/>
              </a:rPr>
              <a:t>majority</a:t>
            </a:r>
            <a:r>
              <a:rPr sz="1300" spc="-5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300" spc="-155" dirty="0">
                <a:solidFill>
                  <a:srgbClr val="C00000"/>
                </a:solidFill>
                <a:latin typeface="Verdana"/>
                <a:cs typeface="Verdana"/>
              </a:rPr>
              <a:t>voting</a:t>
            </a:r>
            <a:r>
              <a:rPr sz="1300" spc="-6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300" spc="-6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70" dirty="0">
                <a:solidFill>
                  <a:srgbClr val="212745"/>
                </a:solidFill>
                <a:latin typeface="Verdana"/>
                <a:cs typeface="Verdana"/>
              </a:rPr>
              <a:t>employed</a:t>
            </a:r>
            <a:r>
              <a:rPr sz="1300" spc="-6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12745"/>
                </a:solidFill>
                <a:latin typeface="Verdana"/>
                <a:cs typeface="Verdana"/>
              </a:rPr>
              <a:t>for </a:t>
            </a:r>
            <a:r>
              <a:rPr sz="1300" spc="-160" dirty="0">
                <a:solidFill>
                  <a:srgbClr val="212745"/>
                </a:solidFill>
                <a:latin typeface="Verdana"/>
                <a:cs typeface="Verdana"/>
              </a:rPr>
              <a:t>classifying</a:t>
            </a:r>
            <a:r>
              <a:rPr sz="13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300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12745"/>
                </a:solidFill>
                <a:latin typeface="Verdana"/>
                <a:cs typeface="Verdana"/>
              </a:rPr>
              <a:t>leaf</a:t>
            </a:r>
            <a:endParaRPr sz="1300">
              <a:latin typeface="Verdana"/>
              <a:cs typeface="Verdana"/>
            </a:endParaRPr>
          </a:p>
          <a:p>
            <a:pPr marL="641985" lvl="1" indent="-305435">
              <a:lnSpc>
                <a:spcPct val="100000"/>
              </a:lnSpc>
              <a:spcBef>
                <a:spcPts val="235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641985" algn="l"/>
              </a:tabLst>
            </a:pPr>
            <a:r>
              <a:rPr sz="1300" spc="-120" dirty="0">
                <a:solidFill>
                  <a:srgbClr val="212745"/>
                </a:solidFill>
                <a:latin typeface="Verdana"/>
                <a:cs typeface="Verdana"/>
              </a:rPr>
              <a:t>There</a:t>
            </a:r>
            <a:r>
              <a:rPr sz="1300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60" dirty="0">
                <a:solidFill>
                  <a:srgbClr val="212745"/>
                </a:solidFill>
                <a:latin typeface="Verdana"/>
                <a:cs typeface="Verdana"/>
              </a:rPr>
              <a:t>are</a:t>
            </a:r>
            <a:r>
              <a:rPr sz="1300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30" dirty="0">
                <a:solidFill>
                  <a:srgbClr val="212745"/>
                </a:solidFill>
                <a:latin typeface="Verdana"/>
                <a:cs typeface="Verdana"/>
              </a:rPr>
              <a:t>no</a:t>
            </a:r>
            <a:r>
              <a:rPr sz="13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85" dirty="0">
                <a:solidFill>
                  <a:srgbClr val="212745"/>
                </a:solidFill>
                <a:latin typeface="Verdana"/>
                <a:cs typeface="Verdana"/>
              </a:rPr>
              <a:t>samples</a:t>
            </a:r>
            <a:r>
              <a:rPr sz="1300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12745"/>
                </a:solidFill>
                <a:latin typeface="Verdana"/>
                <a:cs typeface="Verdana"/>
              </a:rPr>
              <a:t>left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091" y="599724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5">
                <a:moveTo>
                  <a:pt x="8238706" y="0"/>
                </a:moveTo>
                <a:lnTo>
                  <a:pt x="0" y="0"/>
                </a:lnTo>
                <a:lnTo>
                  <a:pt x="0" y="1258827"/>
                </a:lnTo>
                <a:lnTo>
                  <a:pt x="8238706" y="1258827"/>
                </a:lnTo>
                <a:lnTo>
                  <a:pt x="8238706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DT</a:t>
            </a:r>
            <a:r>
              <a:rPr spc="-355" dirty="0"/>
              <a:t> </a:t>
            </a:r>
            <a:r>
              <a:rPr spc="114" dirty="0"/>
              <a:t>ALGORITHM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3010" y="900715"/>
            <a:ext cx="5358325" cy="505656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TODAY’S</a:t>
                      </a:r>
                      <a:r>
                        <a:rPr sz="3200" spc="-3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2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TOPICS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17907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597150"/>
            <a:ext cx="4093845" cy="196024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27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Decision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tree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classifier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(continued)</a:t>
            </a:r>
            <a:endParaRPr sz="18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4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</a:tabLst>
            </a:pPr>
            <a:r>
              <a:rPr sz="1600" spc="-10" dirty="0">
                <a:solidFill>
                  <a:srgbClr val="212745"/>
                </a:solidFill>
                <a:latin typeface="Trebuchet MS"/>
                <a:cs typeface="Trebuchet MS"/>
              </a:rPr>
              <a:t>Entropy</a:t>
            </a:r>
            <a:endParaRPr sz="16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98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</a:tabLst>
            </a:pPr>
            <a:r>
              <a:rPr sz="1600" spc="-90" dirty="0">
                <a:solidFill>
                  <a:srgbClr val="212745"/>
                </a:solidFill>
                <a:latin typeface="Trebuchet MS"/>
                <a:cs typeface="Trebuchet MS"/>
              </a:rPr>
              <a:t>Misclassification</a:t>
            </a:r>
            <a:r>
              <a:rPr sz="16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12745"/>
                </a:solidFill>
                <a:latin typeface="Trebuchet MS"/>
                <a:cs typeface="Trebuchet MS"/>
              </a:rPr>
              <a:t>error</a:t>
            </a:r>
            <a:endParaRPr sz="16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</a:tabLst>
            </a:pPr>
            <a:r>
              <a:rPr sz="1600" spc="-65" dirty="0">
                <a:solidFill>
                  <a:srgbClr val="212745"/>
                </a:solidFill>
                <a:latin typeface="Trebuchet MS"/>
                <a:cs typeface="Trebuchet MS"/>
              </a:rPr>
              <a:t>Comparison:</a:t>
            </a:r>
            <a:r>
              <a:rPr sz="1600" spc="-1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212745"/>
                </a:solidFill>
                <a:latin typeface="Trebuchet MS"/>
                <a:cs typeface="Trebuchet MS"/>
              </a:rPr>
              <a:t>attribute</a:t>
            </a:r>
            <a:r>
              <a:rPr sz="1600" spc="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Trebuchet MS"/>
                <a:cs typeface="Trebuchet MS"/>
              </a:rPr>
              <a:t>selection</a:t>
            </a:r>
            <a:r>
              <a:rPr sz="1600" spc="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212745"/>
                </a:solidFill>
                <a:latin typeface="Trebuchet MS"/>
                <a:cs typeface="Trebuchet MS"/>
              </a:rPr>
              <a:t>measures</a:t>
            </a:r>
            <a:endParaRPr sz="16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97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Alternate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choices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22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DECISION</a:t>
                      </a:r>
                      <a:r>
                        <a:rPr sz="2800" spc="-4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TREE</a:t>
                      </a:r>
                      <a:r>
                        <a:rPr sz="2800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BASED</a:t>
                      </a:r>
                      <a:r>
                        <a:rPr sz="2800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CLASSIFICATION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14633" y="2084323"/>
            <a:ext cx="8020684" cy="365760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32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Advantages:</a:t>
            </a:r>
            <a:endParaRPr sz="1800" dirty="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95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641985" algn="l"/>
              </a:tabLst>
            </a:pP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Relatively</a:t>
            </a:r>
            <a:r>
              <a:rPr sz="14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inexpensive</a:t>
            </a:r>
            <a:r>
              <a:rPr sz="1400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to</a:t>
            </a:r>
            <a:r>
              <a:rPr sz="1400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212745"/>
                </a:solidFill>
                <a:latin typeface="Verdana"/>
                <a:cs typeface="Verdana"/>
              </a:rPr>
              <a:t>construct</a:t>
            </a:r>
            <a:endParaRPr sz="1400" dirty="0">
              <a:latin typeface="Verdana"/>
              <a:cs typeface="Verdana"/>
            </a:endParaRPr>
          </a:p>
          <a:p>
            <a:pPr marL="641985" lvl="1" indent="-305435">
              <a:lnSpc>
                <a:spcPct val="100000"/>
              </a:lnSpc>
              <a:spcBef>
                <a:spcPts val="81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641985" algn="l"/>
              </a:tabLst>
            </a:pP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Extremely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fast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at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classifying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unknown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Verdana"/>
                <a:cs typeface="Verdana"/>
              </a:rPr>
              <a:t>records</a:t>
            </a:r>
            <a:endParaRPr sz="1400" dirty="0">
              <a:latin typeface="Verdana"/>
              <a:cs typeface="Verdana"/>
            </a:endParaRPr>
          </a:p>
          <a:p>
            <a:pPr marL="641985" lvl="1" indent="-305435">
              <a:lnSpc>
                <a:spcPct val="100000"/>
              </a:lnSpc>
              <a:spcBef>
                <a:spcPts val="91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641985" algn="l"/>
              </a:tabLst>
            </a:pPr>
            <a:r>
              <a:rPr sz="1400" spc="-229" dirty="0">
                <a:solidFill>
                  <a:srgbClr val="212745"/>
                </a:solidFill>
                <a:latin typeface="Verdana"/>
                <a:cs typeface="Verdana"/>
              </a:rPr>
              <a:t>Easy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to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interpret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212745"/>
                </a:solidFill>
                <a:latin typeface="Verdana"/>
                <a:cs typeface="Verdana"/>
              </a:rPr>
              <a:t>for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04" dirty="0">
                <a:solidFill>
                  <a:srgbClr val="212745"/>
                </a:solidFill>
                <a:latin typeface="Verdana"/>
                <a:cs typeface="Verdana"/>
              </a:rPr>
              <a:t>small-</a:t>
            </a: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sized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212745"/>
                </a:solidFill>
                <a:latin typeface="Verdana"/>
                <a:cs typeface="Verdana"/>
              </a:rPr>
              <a:t>trees</a:t>
            </a:r>
            <a:endParaRPr sz="1400" dirty="0">
              <a:latin typeface="Verdana"/>
              <a:cs typeface="Verdana"/>
            </a:endParaRPr>
          </a:p>
          <a:p>
            <a:pPr marL="641985" lvl="1" indent="-305435">
              <a:lnSpc>
                <a:spcPct val="100000"/>
              </a:lnSpc>
              <a:spcBef>
                <a:spcPts val="81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641985" algn="l"/>
              </a:tabLst>
            </a:pP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Robust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to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noise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(especially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04" dirty="0">
                <a:solidFill>
                  <a:srgbClr val="212745"/>
                </a:solidFill>
                <a:latin typeface="Verdana"/>
                <a:cs typeface="Verdana"/>
              </a:rPr>
              <a:t>when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methods</a:t>
            </a:r>
            <a:r>
              <a:rPr sz="14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to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avoid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overfitting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are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Verdana"/>
                <a:cs typeface="Verdana"/>
              </a:rPr>
              <a:t>employed)</a:t>
            </a:r>
            <a:endParaRPr sz="1400" dirty="0">
              <a:latin typeface="Verdana"/>
              <a:cs typeface="Verdana"/>
            </a:endParaRPr>
          </a:p>
          <a:p>
            <a:pPr marL="641985" lvl="1" indent="-305435">
              <a:lnSpc>
                <a:spcPct val="100000"/>
              </a:lnSpc>
              <a:spcBef>
                <a:spcPts val="93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641985" algn="l"/>
              </a:tabLst>
            </a:pP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Can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easily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handle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95" dirty="0">
                <a:solidFill>
                  <a:srgbClr val="212745"/>
                </a:solidFill>
                <a:latin typeface="Verdana"/>
                <a:cs typeface="Verdana"/>
              </a:rPr>
              <a:t>redundant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212745"/>
                </a:solidFill>
                <a:latin typeface="Verdana"/>
                <a:cs typeface="Verdana"/>
              </a:rPr>
              <a:t>attributes</a:t>
            </a:r>
            <a:endParaRPr sz="1400" dirty="0">
              <a:latin typeface="Verdana"/>
              <a:cs typeface="Verdana"/>
            </a:endParaRPr>
          </a:p>
          <a:p>
            <a:pPr marL="641985" lvl="1" indent="-305435">
              <a:lnSpc>
                <a:spcPct val="100000"/>
              </a:lnSpc>
              <a:spcBef>
                <a:spcPts val="81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641985" algn="l"/>
              </a:tabLst>
            </a:pP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Can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easily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handle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irrelevant</a:t>
            </a:r>
            <a:r>
              <a:rPr sz="14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attributes</a:t>
            </a:r>
            <a:r>
              <a:rPr sz="14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95" dirty="0">
                <a:solidFill>
                  <a:srgbClr val="212745"/>
                </a:solidFill>
                <a:latin typeface="Verdana"/>
                <a:cs typeface="Verdana"/>
              </a:rPr>
              <a:t>(unless</a:t>
            </a:r>
            <a:r>
              <a:rPr sz="14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attributes</a:t>
            </a:r>
            <a:r>
              <a:rPr sz="14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are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0000"/>
                </a:solidFill>
                <a:latin typeface="Verdana"/>
                <a:cs typeface="Verdana"/>
              </a:rPr>
              <a:t>interacting</a:t>
            </a:r>
            <a:r>
              <a:rPr sz="1400" spc="-75" dirty="0">
                <a:solidFill>
                  <a:srgbClr val="212745"/>
                </a:solidFill>
                <a:latin typeface="Verdana"/>
                <a:cs typeface="Verdana"/>
              </a:rPr>
              <a:t>)</a:t>
            </a:r>
            <a:endParaRPr sz="1400" dirty="0">
              <a:latin typeface="Verdana"/>
              <a:cs typeface="Verdana"/>
            </a:endParaRPr>
          </a:p>
          <a:p>
            <a:pPr marL="318135" indent="-305435">
              <a:lnSpc>
                <a:spcPct val="100000"/>
              </a:lnSpc>
              <a:spcBef>
                <a:spcPts val="101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Disadvantages: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50" dirty="0">
                <a:solidFill>
                  <a:srgbClr val="212745"/>
                </a:solidFill>
                <a:latin typeface="Arial MT"/>
                <a:cs typeface="Arial MT"/>
              </a:rPr>
              <a:t>.</a:t>
            </a:r>
            <a:endParaRPr sz="1700" dirty="0">
              <a:latin typeface="Arial MT"/>
              <a:cs typeface="Arial MT"/>
            </a:endParaRPr>
          </a:p>
          <a:p>
            <a:pPr marL="642620" marR="5080" lvl="1" indent="-306070">
              <a:lnSpc>
                <a:spcPct val="101400"/>
              </a:lnSpc>
              <a:spcBef>
                <a:spcPts val="81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642620" algn="l"/>
              </a:tabLst>
            </a:pPr>
            <a:r>
              <a:rPr sz="1400" spc="-155" dirty="0">
                <a:solidFill>
                  <a:srgbClr val="212745"/>
                </a:solidFill>
                <a:latin typeface="Verdana"/>
                <a:cs typeface="Verdana"/>
              </a:rPr>
              <a:t>Due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to </a:t>
            </a: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04" dirty="0">
                <a:solidFill>
                  <a:srgbClr val="212745"/>
                </a:solidFill>
                <a:latin typeface="Verdana"/>
                <a:cs typeface="Verdana"/>
              </a:rPr>
              <a:t>greedy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nature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splitting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criterion,</a:t>
            </a:r>
            <a:r>
              <a:rPr sz="1400" spc="1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0" dirty="0">
                <a:solidFill>
                  <a:srgbClr val="FF0000"/>
                </a:solidFill>
                <a:latin typeface="Verdana"/>
                <a:cs typeface="Verdana"/>
              </a:rPr>
              <a:t>interacting</a:t>
            </a:r>
            <a:r>
              <a:rPr sz="1400" spc="-10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attributes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(that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10" dirty="0">
                <a:solidFill>
                  <a:srgbClr val="212745"/>
                </a:solidFill>
                <a:latin typeface="Verdana"/>
                <a:cs typeface="Verdana"/>
              </a:rPr>
              <a:t>can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distinguish</a:t>
            </a:r>
            <a:r>
              <a:rPr sz="14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between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classes 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together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but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not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individually)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90" dirty="0">
                <a:solidFill>
                  <a:srgbClr val="212745"/>
                </a:solidFill>
                <a:latin typeface="Verdana"/>
                <a:cs typeface="Verdana"/>
              </a:rPr>
              <a:t>may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be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15" dirty="0">
                <a:solidFill>
                  <a:srgbClr val="212745"/>
                </a:solidFill>
                <a:latin typeface="Verdana"/>
                <a:cs typeface="Verdana"/>
              </a:rPr>
              <a:t>passed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over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in</a:t>
            </a:r>
            <a:r>
              <a:rPr sz="14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favor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other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attributes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that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are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less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discriminating.</a:t>
            </a:r>
            <a:endParaRPr sz="1400" dirty="0">
              <a:latin typeface="Verdana"/>
              <a:cs typeface="Verdana"/>
            </a:endParaRPr>
          </a:p>
          <a:p>
            <a:pPr marL="641985" lvl="1" indent="-305435">
              <a:lnSpc>
                <a:spcPct val="100000"/>
              </a:lnSpc>
              <a:spcBef>
                <a:spcPts val="81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641985" algn="l"/>
              </a:tabLst>
            </a:pPr>
            <a:r>
              <a:rPr sz="1400" spc="-215" dirty="0">
                <a:solidFill>
                  <a:srgbClr val="212745"/>
                </a:solidFill>
                <a:latin typeface="Verdana"/>
                <a:cs typeface="Verdana"/>
              </a:rPr>
              <a:t>Each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decision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boundary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involves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0" dirty="0">
                <a:solidFill>
                  <a:srgbClr val="212745"/>
                </a:solidFill>
                <a:latin typeface="Verdana"/>
                <a:cs typeface="Verdana"/>
              </a:rPr>
              <a:t>only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5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single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212745"/>
                </a:solidFill>
                <a:latin typeface="Verdana"/>
                <a:cs typeface="Verdana"/>
              </a:rPr>
              <a:t>attribute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23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sz="2800" spc="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COMPARING</a:t>
                      </a:r>
                      <a:r>
                        <a:rPr sz="2800" spc="-3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ATTRIBUTE</a:t>
                      </a:r>
                      <a:r>
                        <a:rPr sz="2800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SELECTION</a:t>
                      </a:r>
                      <a:r>
                        <a:rPr sz="2800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MEASURES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37548" y="2443988"/>
            <a:ext cx="7246620" cy="319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three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measures,</a:t>
            </a:r>
            <a:r>
              <a:rPr sz="1800" spc="-204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general,</a:t>
            </a:r>
            <a:r>
              <a:rPr sz="1800" spc="-204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return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good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results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but</a:t>
            </a:r>
            <a:endParaRPr sz="18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14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b="1" spc="-175" dirty="0">
                <a:solidFill>
                  <a:srgbClr val="212745"/>
                </a:solidFill>
                <a:latin typeface="Verdana"/>
                <a:cs typeface="Verdana"/>
              </a:rPr>
              <a:t>Information</a:t>
            </a:r>
            <a:r>
              <a:rPr sz="1500" b="1" spc="-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20" dirty="0">
                <a:solidFill>
                  <a:srgbClr val="212745"/>
                </a:solidFill>
                <a:latin typeface="Verdana"/>
                <a:cs typeface="Verdana"/>
              </a:rPr>
              <a:t>gain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endParaRPr sz="1500">
              <a:latin typeface="Trebuchet MS"/>
              <a:cs typeface="Trebuchet MS"/>
            </a:endParaRPr>
          </a:p>
          <a:p>
            <a:pPr marL="911860" lvl="2" indent="-269875">
              <a:lnSpc>
                <a:spcPct val="100000"/>
              </a:lnSpc>
              <a:spcBef>
                <a:spcPts val="1105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911860" algn="l"/>
              </a:tabLst>
            </a:pP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biased</a:t>
            </a:r>
            <a:r>
              <a:rPr sz="14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towards</a:t>
            </a:r>
            <a:r>
              <a:rPr sz="14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C00000"/>
                </a:solidFill>
                <a:latin typeface="Trebuchet MS"/>
                <a:cs typeface="Trebuchet MS"/>
              </a:rPr>
              <a:t>multivalued</a:t>
            </a:r>
            <a:r>
              <a:rPr sz="1400" spc="-1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C00000"/>
                </a:solidFill>
                <a:latin typeface="Trebuchet MS"/>
                <a:cs typeface="Trebuchet MS"/>
              </a:rPr>
              <a:t>attributes</a:t>
            </a:r>
            <a:endParaRPr sz="14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1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b="1" spc="-125" dirty="0">
                <a:solidFill>
                  <a:srgbClr val="212745"/>
                </a:solidFill>
                <a:latin typeface="Verdana"/>
                <a:cs typeface="Verdana"/>
              </a:rPr>
              <a:t>Gain</a:t>
            </a:r>
            <a:r>
              <a:rPr sz="1500" b="1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10" dirty="0">
                <a:solidFill>
                  <a:srgbClr val="212745"/>
                </a:solidFill>
                <a:latin typeface="Verdana"/>
                <a:cs typeface="Verdana"/>
              </a:rPr>
              <a:t>ratio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endParaRPr sz="1500">
              <a:latin typeface="Trebuchet MS"/>
              <a:cs typeface="Trebuchet MS"/>
            </a:endParaRPr>
          </a:p>
          <a:p>
            <a:pPr marL="911860" lvl="2" indent="-269875">
              <a:lnSpc>
                <a:spcPct val="100000"/>
              </a:lnSpc>
              <a:spcBef>
                <a:spcPts val="1205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911860" algn="l"/>
              </a:tabLst>
            </a:pP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tends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C00000"/>
                </a:solidFill>
                <a:latin typeface="Trebuchet MS"/>
                <a:cs typeface="Trebuchet MS"/>
              </a:rPr>
              <a:t>prefer</a:t>
            </a:r>
            <a:r>
              <a:rPr sz="1400" spc="-2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C00000"/>
                </a:solidFill>
                <a:latin typeface="Trebuchet MS"/>
                <a:cs typeface="Trebuchet MS"/>
              </a:rPr>
              <a:t>unbalanced</a:t>
            </a:r>
            <a:r>
              <a:rPr sz="1400" spc="-2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C00000"/>
                </a:solidFill>
                <a:latin typeface="Trebuchet MS"/>
                <a:cs typeface="Trebuchet MS"/>
              </a:rPr>
              <a:t>splits</a:t>
            </a:r>
            <a:r>
              <a:rPr sz="1400" spc="-2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C00000"/>
                </a:solidFill>
                <a:latin typeface="Trebuchet MS"/>
                <a:cs typeface="Trebuchet MS"/>
              </a:rPr>
              <a:t>in</a:t>
            </a:r>
            <a:r>
              <a:rPr sz="1400" spc="-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which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one</a:t>
            </a:r>
            <a:r>
              <a:rPr sz="14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partition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much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smaller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than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4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others</a:t>
            </a:r>
            <a:endParaRPr sz="14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12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b="1" spc="-110" dirty="0">
                <a:solidFill>
                  <a:srgbClr val="212745"/>
                </a:solidFill>
                <a:latin typeface="Verdana"/>
                <a:cs typeface="Verdana"/>
              </a:rPr>
              <a:t>Gini</a:t>
            </a:r>
            <a:r>
              <a:rPr sz="1500" b="1" spc="-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20" dirty="0">
                <a:solidFill>
                  <a:srgbClr val="212745"/>
                </a:solidFill>
                <a:latin typeface="Verdana"/>
                <a:cs typeface="Verdana"/>
              </a:rPr>
              <a:t>index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endParaRPr sz="1500">
              <a:latin typeface="Trebuchet MS"/>
              <a:cs typeface="Trebuchet MS"/>
            </a:endParaRPr>
          </a:p>
          <a:p>
            <a:pPr marL="911860" lvl="2" indent="-269875">
              <a:lnSpc>
                <a:spcPct val="100000"/>
              </a:lnSpc>
              <a:spcBef>
                <a:spcPts val="1105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911860" algn="l"/>
              </a:tabLst>
            </a:pP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biased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C00000"/>
                </a:solidFill>
                <a:latin typeface="Trebuchet MS"/>
                <a:cs typeface="Trebuchet MS"/>
              </a:rPr>
              <a:t>multivalued</a:t>
            </a:r>
            <a:r>
              <a:rPr sz="1400" spc="-3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C00000"/>
                </a:solidFill>
                <a:latin typeface="Trebuchet MS"/>
                <a:cs typeface="Trebuchet MS"/>
              </a:rPr>
              <a:t>attributes</a:t>
            </a:r>
            <a:endParaRPr sz="1400">
              <a:latin typeface="Trebuchet MS"/>
              <a:cs typeface="Trebuchet MS"/>
            </a:endParaRPr>
          </a:p>
          <a:p>
            <a:pPr marL="911860" lvl="2" indent="-269875">
              <a:lnSpc>
                <a:spcPct val="100000"/>
              </a:lnSpc>
              <a:spcBef>
                <a:spcPts val="1105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911860" algn="l"/>
              </a:tabLst>
            </a:pP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has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difficulty</a:t>
            </a:r>
            <a:r>
              <a:rPr sz="14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when</a:t>
            </a:r>
            <a:r>
              <a:rPr sz="14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212745"/>
                </a:solidFill>
                <a:latin typeface="Trebuchet MS"/>
                <a:cs typeface="Trebuchet MS"/>
              </a:rPr>
              <a:t>#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4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classes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 large</a:t>
            </a:r>
            <a:endParaRPr sz="1400">
              <a:latin typeface="Trebuchet MS"/>
              <a:cs typeface="Trebuchet MS"/>
            </a:endParaRPr>
          </a:p>
          <a:p>
            <a:pPr marL="911860" lvl="2" indent="-269875">
              <a:lnSpc>
                <a:spcPct val="100000"/>
              </a:lnSpc>
              <a:spcBef>
                <a:spcPts val="113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911860" algn="l"/>
              </a:tabLst>
            </a:pP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tends</a:t>
            </a:r>
            <a:r>
              <a:rPr sz="14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to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favor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tests</a:t>
            </a:r>
            <a:r>
              <a:rPr sz="14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that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result</a:t>
            </a:r>
            <a:r>
              <a:rPr sz="14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4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equal-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sized</a:t>
            </a:r>
            <a:r>
              <a:rPr sz="14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partitions</a:t>
            </a:r>
            <a:r>
              <a:rPr sz="14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purity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4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both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 partitions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24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sz="28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OTHER</a:t>
                      </a:r>
                      <a:r>
                        <a:rPr sz="2800" spc="-3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ATTRIBUTE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SELECTION</a:t>
                      </a:r>
                      <a:r>
                        <a:rPr sz="2800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MEASURES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35948" y="2320544"/>
            <a:ext cx="7809865" cy="3058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734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419734" algn="l"/>
              </a:tabLst>
            </a:pPr>
            <a:r>
              <a:rPr sz="1500" u="sng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CHAID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500" spc="-1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popular</a:t>
            </a:r>
            <a:r>
              <a:rPr sz="15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decision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tree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algorithm,</a:t>
            </a:r>
            <a:r>
              <a:rPr sz="1500" spc="-1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measure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based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on </a:t>
            </a:r>
            <a:r>
              <a:rPr sz="1500" dirty="0">
                <a:solidFill>
                  <a:srgbClr val="212745"/>
                </a:solidFill>
                <a:latin typeface="Corbel"/>
                <a:cs typeface="Corbel"/>
              </a:rPr>
              <a:t>χ</a:t>
            </a:r>
            <a:r>
              <a:rPr sz="1500" baseline="22222" dirty="0">
                <a:solidFill>
                  <a:srgbClr val="212745"/>
                </a:solidFill>
                <a:latin typeface="Trebuchet MS"/>
                <a:cs typeface="Trebuchet MS"/>
              </a:rPr>
              <a:t>2</a:t>
            </a:r>
            <a:r>
              <a:rPr sz="1500" spc="225" baseline="22222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test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5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independence</a:t>
            </a:r>
            <a:endParaRPr sz="1500" dirty="0">
              <a:latin typeface="Trebuchet MS"/>
              <a:cs typeface="Trebuchet MS"/>
            </a:endParaRPr>
          </a:p>
          <a:p>
            <a:pPr marL="419734" indent="-305435">
              <a:lnSpc>
                <a:spcPct val="100000"/>
              </a:lnSpc>
              <a:spcBef>
                <a:spcPts val="148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419734" algn="l"/>
              </a:tabLst>
            </a:pPr>
            <a:r>
              <a:rPr sz="1500" u="sng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C-</a:t>
            </a:r>
            <a:r>
              <a:rPr sz="1500" u="sng" spc="-11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SEP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500" spc="-1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performs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better</a:t>
            </a:r>
            <a:r>
              <a:rPr sz="15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than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35" dirty="0">
                <a:solidFill>
                  <a:srgbClr val="212745"/>
                </a:solidFill>
                <a:latin typeface="Trebuchet MS"/>
                <a:cs typeface="Trebuchet MS"/>
              </a:rPr>
              <a:t>info.</a:t>
            </a:r>
            <a:r>
              <a:rPr sz="1500" spc="-1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gain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gini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index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certain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cases</a:t>
            </a:r>
            <a:endParaRPr sz="1500" dirty="0">
              <a:latin typeface="Trebuchet MS"/>
              <a:cs typeface="Trebuchet MS"/>
            </a:endParaRPr>
          </a:p>
          <a:p>
            <a:pPr marL="419734" indent="-305435">
              <a:lnSpc>
                <a:spcPct val="100000"/>
              </a:lnSpc>
              <a:spcBef>
                <a:spcPts val="151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419734" algn="l"/>
              </a:tabLst>
            </a:pPr>
            <a:r>
              <a:rPr sz="1500" u="sng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G-</a:t>
            </a:r>
            <a:r>
              <a:rPr sz="1500" u="sng" spc="-114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statistic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5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has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close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approximation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Corbel"/>
                <a:cs typeface="Corbel"/>
              </a:rPr>
              <a:t>χ</a:t>
            </a:r>
            <a:r>
              <a:rPr sz="1500" baseline="22222" dirty="0">
                <a:solidFill>
                  <a:srgbClr val="212745"/>
                </a:solidFill>
                <a:latin typeface="Trebuchet MS"/>
                <a:cs typeface="Trebuchet MS"/>
              </a:rPr>
              <a:t>2</a:t>
            </a:r>
            <a:r>
              <a:rPr sz="1500" spc="187" baseline="22222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distribution</a:t>
            </a:r>
            <a:endParaRPr sz="1500" dirty="0">
              <a:latin typeface="Trebuchet MS"/>
              <a:cs typeface="Trebuchet MS"/>
            </a:endParaRPr>
          </a:p>
          <a:p>
            <a:pPr marL="419734" indent="-305435">
              <a:lnSpc>
                <a:spcPct val="100000"/>
              </a:lnSpc>
              <a:spcBef>
                <a:spcPts val="148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419734" algn="l"/>
              </a:tabLst>
            </a:pPr>
            <a:r>
              <a:rPr sz="1500" u="sng" spc="8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MDL</a:t>
            </a:r>
            <a:r>
              <a:rPr sz="1500" u="sng" spc="-1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 </a:t>
            </a:r>
            <a:r>
              <a:rPr sz="1500" u="sng" spc="-8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(Minimal</a:t>
            </a:r>
            <a:r>
              <a:rPr sz="1500" u="sng" spc="-1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 </a:t>
            </a:r>
            <a:r>
              <a:rPr sz="1500" u="sng" spc="-4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Description</a:t>
            </a:r>
            <a:r>
              <a:rPr sz="1500" u="sng" spc="-1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 </a:t>
            </a:r>
            <a:r>
              <a:rPr sz="1500" u="sng" spc="-9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Length)</a:t>
            </a:r>
            <a:r>
              <a:rPr sz="1500" u="sng" spc="-1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 </a:t>
            </a:r>
            <a:r>
              <a:rPr sz="1500" u="sng" spc="-8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principle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65" dirty="0">
                <a:solidFill>
                  <a:srgbClr val="212745"/>
                </a:solidFill>
                <a:latin typeface="Trebuchet MS"/>
                <a:cs typeface="Trebuchet MS"/>
              </a:rPr>
              <a:t>(i.e.,</a:t>
            </a:r>
            <a:r>
              <a:rPr sz="1500" spc="-1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simplest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solution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preferred):</a:t>
            </a:r>
            <a:endParaRPr sz="1500" dirty="0">
              <a:latin typeface="Trebuchet MS"/>
              <a:cs typeface="Trebuchet MS"/>
            </a:endParaRPr>
          </a:p>
          <a:p>
            <a:pPr marL="743585" lvl="1" indent="-305435">
              <a:lnSpc>
                <a:spcPct val="100000"/>
              </a:lnSpc>
              <a:spcBef>
                <a:spcPts val="151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743585" algn="l"/>
              </a:tabLst>
            </a:pP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best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tree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as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one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that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requires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fewest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85" dirty="0">
                <a:solidFill>
                  <a:srgbClr val="212745"/>
                </a:solidFill>
                <a:latin typeface="Trebuchet MS"/>
                <a:cs typeface="Trebuchet MS"/>
              </a:rPr>
              <a:t>#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bits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both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Trebuchet MS"/>
                <a:cs typeface="Trebuchet MS"/>
              </a:rPr>
              <a:t>(1)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encode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tree,</a:t>
            </a:r>
            <a:r>
              <a:rPr sz="1500" spc="-18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endParaRPr sz="1500" dirty="0">
              <a:latin typeface="Trebuchet MS"/>
              <a:cs typeface="Trebuchet MS"/>
            </a:endParaRPr>
          </a:p>
          <a:p>
            <a:pPr marL="743585">
              <a:lnSpc>
                <a:spcPct val="100000"/>
              </a:lnSpc>
              <a:spcBef>
                <a:spcPts val="480"/>
              </a:spcBef>
            </a:pPr>
            <a:r>
              <a:rPr sz="1500" spc="-55" dirty="0">
                <a:solidFill>
                  <a:srgbClr val="212745"/>
                </a:solidFill>
                <a:latin typeface="Trebuchet MS"/>
                <a:cs typeface="Trebuchet MS"/>
              </a:rPr>
              <a:t>(2)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encode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exceptions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tree</a:t>
            </a:r>
            <a:endParaRPr sz="1500" dirty="0">
              <a:latin typeface="Trebuchet MS"/>
              <a:cs typeface="Trebuchet MS"/>
            </a:endParaRPr>
          </a:p>
          <a:p>
            <a:pPr marL="419734" indent="-305435">
              <a:lnSpc>
                <a:spcPct val="100000"/>
              </a:lnSpc>
              <a:spcBef>
                <a:spcPts val="151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419734" algn="l"/>
              </a:tabLst>
            </a:pP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Multivariate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splits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(partition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based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on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multiple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variable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combinations)</a:t>
            </a:r>
            <a:endParaRPr sz="1500" dirty="0">
              <a:latin typeface="Trebuchet MS"/>
              <a:cs typeface="Trebuchet MS"/>
            </a:endParaRPr>
          </a:p>
          <a:p>
            <a:pPr marL="743585" lvl="1" indent="-305435">
              <a:lnSpc>
                <a:spcPct val="100000"/>
              </a:lnSpc>
              <a:spcBef>
                <a:spcPts val="149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743585" algn="l"/>
              </a:tabLst>
            </a:pPr>
            <a:r>
              <a:rPr sz="1500" u="sng" spc="-1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CART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5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finds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multivariate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splits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based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on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linear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combination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attributes</a:t>
            </a:r>
            <a:endParaRPr sz="15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25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ATTRIBUTE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SELECTION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MEASURES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706877"/>
            <a:ext cx="7191375" cy="250825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27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b="1" spc="-150" dirty="0">
                <a:solidFill>
                  <a:srgbClr val="212745"/>
                </a:solidFill>
                <a:latin typeface="Verdana"/>
                <a:cs typeface="Verdana"/>
              </a:rPr>
              <a:t>Which</a:t>
            </a:r>
            <a:r>
              <a:rPr sz="1800" b="1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170" dirty="0">
                <a:solidFill>
                  <a:srgbClr val="212745"/>
                </a:solidFill>
                <a:latin typeface="Verdana"/>
                <a:cs typeface="Verdana"/>
              </a:rPr>
              <a:t>attribute</a:t>
            </a:r>
            <a:r>
              <a:rPr sz="1800" b="1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195" dirty="0">
                <a:solidFill>
                  <a:srgbClr val="212745"/>
                </a:solidFill>
                <a:latin typeface="Verdana"/>
                <a:cs typeface="Verdana"/>
              </a:rPr>
              <a:t>selection</a:t>
            </a:r>
            <a:r>
              <a:rPr sz="1800" b="1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229" dirty="0">
                <a:solidFill>
                  <a:srgbClr val="212745"/>
                </a:solidFill>
                <a:latin typeface="Verdana"/>
                <a:cs typeface="Verdana"/>
              </a:rPr>
              <a:t>measure</a:t>
            </a:r>
            <a:r>
              <a:rPr sz="1800" b="1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225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800" b="1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19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800" b="1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275" dirty="0">
                <a:solidFill>
                  <a:srgbClr val="212745"/>
                </a:solidFill>
                <a:latin typeface="Verdana"/>
                <a:cs typeface="Verdana"/>
              </a:rPr>
              <a:t>best?</a:t>
            </a:r>
            <a:endParaRPr sz="1800">
              <a:latin typeface="Verdana"/>
              <a:cs typeface="Verdana"/>
            </a:endParaRPr>
          </a:p>
          <a:p>
            <a:pPr marL="641985" lvl="1" indent="-305435">
              <a:lnSpc>
                <a:spcPct val="100000"/>
              </a:lnSpc>
              <a:spcBef>
                <a:spcPts val="104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</a:tabLst>
            </a:pPr>
            <a:r>
              <a:rPr sz="1600" spc="-40" dirty="0">
                <a:solidFill>
                  <a:srgbClr val="212745"/>
                </a:solidFill>
                <a:latin typeface="Trebuchet MS"/>
                <a:cs typeface="Trebuchet MS"/>
              </a:rPr>
              <a:t>All</a:t>
            </a:r>
            <a:r>
              <a:rPr sz="16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90" dirty="0">
                <a:solidFill>
                  <a:srgbClr val="212745"/>
                </a:solidFill>
                <a:latin typeface="Trebuchet MS"/>
                <a:cs typeface="Trebuchet MS"/>
              </a:rPr>
              <a:t>measures</a:t>
            </a:r>
            <a:r>
              <a:rPr sz="16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212745"/>
                </a:solidFill>
                <a:latin typeface="Trebuchet MS"/>
                <a:cs typeface="Trebuchet MS"/>
              </a:rPr>
              <a:t>have</a:t>
            </a:r>
            <a:r>
              <a:rPr sz="16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212745"/>
                </a:solidFill>
                <a:latin typeface="Trebuchet MS"/>
                <a:cs typeface="Trebuchet MS"/>
              </a:rPr>
              <a:t>some</a:t>
            </a:r>
            <a:r>
              <a:rPr sz="16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12745"/>
                </a:solidFill>
                <a:latin typeface="Trebuchet MS"/>
                <a:cs typeface="Trebuchet MS"/>
              </a:rPr>
              <a:t>bias.</a:t>
            </a:r>
            <a:endParaRPr sz="16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</a:tabLst>
            </a:pPr>
            <a:r>
              <a:rPr sz="1600" dirty="0">
                <a:solidFill>
                  <a:srgbClr val="212745"/>
                </a:solidFill>
                <a:latin typeface="Trebuchet MS"/>
                <a:cs typeface="Trebuchet MS"/>
              </a:rPr>
              <a:t>Most</a:t>
            </a:r>
            <a:r>
              <a:rPr sz="16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212745"/>
                </a:solidFill>
                <a:latin typeface="Trebuchet MS"/>
                <a:cs typeface="Trebuchet MS"/>
              </a:rPr>
              <a:t>give</a:t>
            </a:r>
            <a:r>
              <a:rPr sz="16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212745"/>
                </a:solidFill>
                <a:latin typeface="Trebuchet MS"/>
                <a:cs typeface="Trebuchet MS"/>
              </a:rPr>
              <a:t>good</a:t>
            </a:r>
            <a:r>
              <a:rPr sz="16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05" dirty="0">
                <a:solidFill>
                  <a:srgbClr val="212745"/>
                </a:solidFill>
                <a:latin typeface="Trebuchet MS"/>
                <a:cs typeface="Trebuchet MS"/>
              </a:rPr>
              <a:t>results,</a:t>
            </a:r>
            <a:r>
              <a:rPr sz="1600" spc="-1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0070C0"/>
                </a:solidFill>
                <a:latin typeface="Trebuchet MS"/>
                <a:cs typeface="Trebuchet MS"/>
              </a:rPr>
              <a:t>none</a:t>
            </a:r>
            <a:r>
              <a:rPr sz="1600" spc="-3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600" spc="-85" dirty="0">
                <a:solidFill>
                  <a:srgbClr val="0070C0"/>
                </a:solidFill>
                <a:latin typeface="Trebuchet MS"/>
                <a:cs typeface="Trebuchet MS"/>
              </a:rPr>
              <a:t>is</a:t>
            </a:r>
            <a:r>
              <a:rPr sz="1600" spc="-3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600" spc="-114" dirty="0">
                <a:solidFill>
                  <a:srgbClr val="0070C0"/>
                </a:solidFill>
                <a:latin typeface="Trebuchet MS"/>
                <a:cs typeface="Trebuchet MS"/>
              </a:rPr>
              <a:t>significantly</a:t>
            </a:r>
            <a:r>
              <a:rPr sz="1600" spc="-3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0070C0"/>
                </a:solidFill>
                <a:latin typeface="Trebuchet MS"/>
                <a:cs typeface="Trebuchet MS"/>
              </a:rPr>
              <a:t>superior</a:t>
            </a:r>
            <a:r>
              <a:rPr sz="1600" spc="-2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600" spc="-114" dirty="0">
                <a:solidFill>
                  <a:srgbClr val="0070C0"/>
                </a:solidFill>
                <a:latin typeface="Trebuchet MS"/>
                <a:cs typeface="Trebuchet MS"/>
              </a:rPr>
              <a:t>than</a:t>
            </a:r>
            <a:r>
              <a:rPr sz="1600" spc="-3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0070C0"/>
                </a:solidFill>
                <a:latin typeface="Trebuchet MS"/>
                <a:cs typeface="Trebuchet MS"/>
              </a:rPr>
              <a:t>others</a:t>
            </a:r>
            <a:endParaRPr sz="1600">
              <a:latin typeface="Trebuchet MS"/>
              <a:cs typeface="Trebuchet MS"/>
            </a:endParaRPr>
          </a:p>
          <a:p>
            <a:pPr marL="641985" marR="5080" lvl="1" indent="-306070">
              <a:lnSpc>
                <a:spcPts val="1900"/>
              </a:lnSpc>
              <a:spcBef>
                <a:spcPts val="106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</a:tabLst>
            </a:pPr>
            <a:r>
              <a:rPr sz="1600" spc="-80" dirty="0">
                <a:solidFill>
                  <a:srgbClr val="212745"/>
                </a:solidFill>
                <a:latin typeface="Trebuchet MS"/>
                <a:cs typeface="Trebuchet MS"/>
              </a:rPr>
              <a:t>It</a:t>
            </a:r>
            <a:r>
              <a:rPr sz="16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Trebuchet MS"/>
                <a:cs typeface="Trebuchet MS"/>
              </a:rPr>
              <a:t>has</a:t>
            </a:r>
            <a:r>
              <a:rPr sz="16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212745"/>
                </a:solidFill>
                <a:latin typeface="Trebuchet MS"/>
                <a:cs typeface="Trebuchet MS"/>
              </a:rPr>
              <a:t>been</a:t>
            </a:r>
            <a:r>
              <a:rPr sz="16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212745"/>
                </a:solidFill>
                <a:latin typeface="Trebuchet MS"/>
                <a:cs typeface="Trebuchet MS"/>
              </a:rPr>
              <a:t>shown</a:t>
            </a:r>
            <a:r>
              <a:rPr sz="16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212745"/>
                </a:solidFill>
                <a:latin typeface="Trebuchet MS"/>
                <a:cs typeface="Trebuchet MS"/>
              </a:rPr>
              <a:t>that</a:t>
            </a:r>
            <a:r>
              <a:rPr sz="16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05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6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14" dirty="0">
                <a:solidFill>
                  <a:srgbClr val="212745"/>
                </a:solidFill>
                <a:latin typeface="Trebuchet MS"/>
                <a:cs typeface="Trebuchet MS"/>
              </a:rPr>
              <a:t>time</a:t>
            </a:r>
            <a:r>
              <a:rPr sz="16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85" dirty="0">
                <a:solidFill>
                  <a:srgbClr val="212745"/>
                </a:solidFill>
                <a:latin typeface="Trebuchet MS"/>
                <a:cs typeface="Trebuchet MS"/>
              </a:rPr>
              <a:t>complexity</a:t>
            </a:r>
            <a:r>
              <a:rPr sz="16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9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6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90" dirty="0">
                <a:solidFill>
                  <a:srgbClr val="212745"/>
                </a:solidFill>
                <a:latin typeface="Trebuchet MS"/>
                <a:cs typeface="Trebuchet MS"/>
              </a:rPr>
              <a:t>decision</a:t>
            </a:r>
            <a:r>
              <a:rPr sz="16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Trebuchet MS"/>
                <a:cs typeface="Trebuchet MS"/>
              </a:rPr>
              <a:t>tree</a:t>
            </a:r>
            <a:r>
              <a:rPr sz="16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90" dirty="0">
                <a:solidFill>
                  <a:srgbClr val="212745"/>
                </a:solidFill>
                <a:latin typeface="Trebuchet MS"/>
                <a:cs typeface="Trebuchet MS"/>
              </a:rPr>
              <a:t>induction</a:t>
            </a:r>
            <a:r>
              <a:rPr sz="16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70" dirty="0">
                <a:solidFill>
                  <a:srgbClr val="212745"/>
                </a:solidFill>
                <a:latin typeface="Trebuchet MS"/>
                <a:cs typeface="Trebuchet MS"/>
              </a:rPr>
              <a:t>generally </a:t>
            </a:r>
            <a:r>
              <a:rPr sz="1600" spc="-95" dirty="0">
                <a:solidFill>
                  <a:srgbClr val="212745"/>
                </a:solidFill>
                <a:latin typeface="Trebuchet MS"/>
                <a:cs typeface="Trebuchet MS"/>
              </a:rPr>
              <a:t>increases</a:t>
            </a:r>
            <a:r>
              <a:rPr sz="16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Trebuchet MS"/>
                <a:cs typeface="Trebuchet MS"/>
              </a:rPr>
              <a:t>exponentially</a:t>
            </a:r>
            <a:r>
              <a:rPr sz="16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212745"/>
                </a:solidFill>
                <a:latin typeface="Trebuchet MS"/>
                <a:cs typeface="Trebuchet MS"/>
              </a:rPr>
              <a:t>with</a:t>
            </a:r>
            <a:r>
              <a:rPr sz="16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212745"/>
                </a:solidFill>
                <a:latin typeface="Trebuchet MS"/>
                <a:cs typeface="Trebuchet MS"/>
              </a:rPr>
              <a:t>tree</a:t>
            </a:r>
            <a:r>
              <a:rPr sz="1600" b="1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212745"/>
                </a:solidFill>
                <a:latin typeface="Trebuchet MS"/>
                <a:cs typeface="Trebuchet MS"/>
              </a:rPr>
              <a:t>height</a:t>
            </a:r>
            <a:r>
              <a:rPr sz="1600" spc="-10" dirty="0">
                <a:solidFill>
                  <a:srgbClr val="212745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919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</a:tabLst>
            </a:pPr>
            <a:r>
              <a:rPr sz="1600" spc="-90" dirty="0">
                <a:solidFill>
                  <a:srgbClr val="212745"/>
                </a:solidFill>
                <a:latin typeface="Trebuchet MS"/>
                <a:cs typeface="Trebuchet MS"/>
              </a:rPr>
              <a:t>Hence,</a:t>
            </a:r>
            <a:r>
              <a:rPr sz="1600" spc="-18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90" dirty="0">
                <a:solidFill>
                  <a:srgbClr val="212745"/>
                </a:solidFill>
                <a:latin typeface="Trebuchet MS"/>
                <a:cs typeface="Trebuchet MS"/>
              </a:rPr>
              <a:t>measures</a:t>
            </a:r>
            <a:r>
              <a:rPr sz="16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212745"/>
                </a:solidFill>
                <a:latin typeface="Trebuchet MS"/>
                <a:cs typeface="Trebuchet MS"/>
              </a:rPr>
              <a:t>that</a:t>
            </a:r>
            <a:r>
              <a:rPr sz="16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212745"/>
                </a:solidFill>
                <a:latin typeface="Trebuchet MS"/>
                <a:cs typeface="Trebuchet MS"/>
              </a:rPr>
              <a:t>tend</a:t>
            </a:r>
            <a:r>
              <a:rPr sz="16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6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212745"/>
                </a:solidFill>
                <a:latin typeface="Trebuchet MS"/>
                <a:cs typeface="Trebuchet MS"/>
              </a:rPr>
              <a:t>produce</a:t>
            </a:r>
            <a:r>
              <a:rPr sz="16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90" dirty="0">
                <a:solidFill>
                  <a:srgbClr val="212745"/>
                </a:solidFill>
                <a:latin typeface="Trebuchet MS"/>
                <a:cs typeface="Trebuchet MS"/>
              </a:rPr>
              <a:t>shallower</a:t>
            </a:r>
            <a:r>
              <a:rPr sz="16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85" dirty="0">
                <a:solidFill>
                  <a:srgbClr val="212745"/>
                </a:solidFill>
                <a:latin typeface="Trebuchet MS"/>
                <a:cs typeface="Trebuchet MS"/>
              </a:rPr>
              <a:t>trees</a:t>
            </a:r>
            <a:r>
              <a:rPr sz="16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212745"/>
                </a:solidFill>
                <a:latin typeface="Trebuchet MS"/>
                <a:cs typeface="Trebuchet MS"/>
              </a:rPr>
              <a:t>may</a:t>
            </a:r>
            <a:r>
              <a:rPr sz="16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14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16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Trebuchet MS"/>
                <a:cs typeface="Trebuchet MS"/>
              </a:rPr>
              <a:t>preferred.</a:t>
            </a:r>
            <a:endParaRPr sz="1600">
              <a:latin typeface="Trebuchet MS"/>
              <a:cs typeface="Trebuchet MS"/>
            </a:endParaRPr>
          </a:p>
          <a:p>
            <a:pPr marL="911860" lvl="2" indent="-269875">
              <a:lnSpc>
                <a:spcPct val="100000"/>
              </a:lnSpc>
              <a:spcBef>
                <a:spcPts val="969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911860" algn="l"/>
              </a:tabLst>
            </a:pP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e.g.,</a:t>
            </a:r>
            <a:r>
              <a:rPr sz="1400" spc="-1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with</a:t>
            </a:r>
            <a:r>
              <a:rPr sz="14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multiway</a:t>
            </a:r>
            <a:r>
              <a:rPr sz="14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rather</a:t>
            </a:r>
            <a:r>
              <a:rPr sz="14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than</a:t>
            </a:r>
            <a:r>
              <a:rPr sz="14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binary</a:t>
            </a:r>
            <a:r>
              <a:rPr sz="14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splits,</a:t>
            </a:r>
            <a:r>
              <a:rPr sz="1400" spc="-1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4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that</a:t>
            </a:r>
            <a:r>
              <a:rPr sz="14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favor</a:t>
            </a:r>
            <a:r>
              <a:rPr sz="14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more</a:t>
            </a:r>
            <a:r>
              <a:rPr sz="1400" spc="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balanced</a:t>
            </a:r>
            <a:r>
              <a:rPr sz="14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splits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26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 marL="224154" marR="1889760">
                        <a:lnSpc>
                          <a:spcPct val="101400"/>
                        </a:lnSpc>
                        <a:spcBef>
                          <a:spcPts val="2180"/>
                        </a:spcBef>
                      </a:pPr>
                      <a:r>
                        <a:rPr sz="28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CHARACTERISTICS</a:t>
                      </a:r>
                      <a:r>
                        <a:rPr sz="2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DECISION</a:t>
                      </a:r>
                      <a:r>
                        <a:rPr sz="2800" spc="-4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TREE </a:t>
                      </a:r>
                      <a:r>
                        <a:rPr sz="2800" spc="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INDUCTION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7686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520188"/>
            <a:ext cx="7720330" cy="26136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18135" marR="210185" indent="-306070">
              <a:lnSpc>
                <a:spcPct val="102200"/>
              </a:lnSpc>
              <a:spcBef>
                <a:spcPts val="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Decision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tree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induction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nonparametric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approach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building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classification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models.</a:t>
            </a:r>
            <a:endParaRPr sz="1800">
              <a:latin typeface="Trebuchet MS"/>
              <a:cs typeface="Trebuchet MS"/>
            </a:endParaRPr>
          </a:p>
          <a:p>
            <a:pPr marL="318135" marR="5080" indent="-306070">
              <a:lnSpc>
                <a:spcPts val="2110"/>
              </a:lnSpc>
              <a:spcBef>
                <a:spcPts val="114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Finding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an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optimal</a:t>
            </a:r>
            <a:r>
              <a:rPr sz="18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decision</a:t>
            </a:r>
            <a:r>
              <a:rPr sz="18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tree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an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NP-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complete</a:t>
            </a:r>
            <a:r>
              <a:rPr sz="18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problem.</a:t>
            </a:r>
            <a:r>
              <a:rPr sz="1800" spc="-2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Many</a:t>
            </a:r>
            <a:r>
              <a:rPr sz="18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decision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tree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algorithms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employ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heuristic-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based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approach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to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guide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their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search.</a:t>
            </a:r>
            <a:endParaRPr sz="1800">
              <a:latin typeface="Trebuchet MS"/>
              <a:cs typeface="Trebuchet MS"/>
            </a:endParaRPr>
          </a:p>
          <a:p>
            <a:pPr marL="318135" marR="590550" indent="-306070">
              <a:lnSpc>
                <a:spcPct val="102200"/>
              </a:lnSpc>
              <a:spcBef>
                <a:spcPts val="92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Techniques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developed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constructing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decision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trees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computationally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inexpensive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(even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large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set).</a:t>
            </a:r>
            <a:endParaRPr sz="1800">
              <a:latin typeface="Trebuchet MS"/>
              <a:cs typeface="Trebuchet MS"/>
            </a:endParaRPr>
          </a:p>
          <a:p>
            <a:pPr marL="318135" marR="224790" indent="-306070">
              <a:lnSpc>
                <a:spcPts val="2110"/>
              </a:lnSpc>
              <a:spcBef>
                <a:spcPts val="114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Accuracies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trees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also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comparable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other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classification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techniques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many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simple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sets.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27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 marL="224154" marR="1889760">
                        <a:lnSpc>
                          <a:spcPct val="101400"/>
                        </a:lnSpc>
                        <a:spcBef>
                          <a:spcPts val="2180"/>
                        </a:spcBef>
                      </a:pPr>
                      <a:r>
                        <a:rPr sz="28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CHARACTERISTICS</a:t>
                      </a:r>
                      <a:r>
                        <a:rPr sz="2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DECISION</a:t>
                      </a:r>
                      <a:r>
                        <a:rPr sz="2800" spc="-4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TREE </a:t>
                      </a:r>
                      <a:r>
                        <a:rPr sz="2800" spc="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INDUCTION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7686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523235"/>
            <a:ext cx="7817484" cy="247904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1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Decision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tree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algorithms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quite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robust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presence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noise.</a:t>
            </a:r>
            <a:endParaRPr sz="1800">
              <a:latin typeface="Trebuchet MS"/>
              <a:cs typeface="Trebuchet MS"/>
            </a:endParaRPr>
          </a:p>
          <a:p>
            <a:pPr marL="318135" marR="198120" indent="-306070">
              <a:lnSpc>
                <a:spcPct val="101099"/>
              </a:lnSpc>
              <a:spcBef>
                <a:spcPts val="10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presence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redundant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attributes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does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not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adversely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75" dirty="0">
                <a:solidFill>
                  <a:srgbClr val="212745"/>
                </a:solidFill>
                <a:latin typeface="Trebuchet MS"/>
                <a:cs typeface="Trebuchet MS"/>
              </a:rPr>
              <a:t>affect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accuracy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of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decision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trees.</a:t>
            </a:r>
            <a:endParaRPr sz="1800">
              <a:latin typeface="Trebuchet MS"/>
              <a:cs typeface="Trebuchet MS"/>
            </a:endParaRPr>
          </a:p>
          <a:p>
            <a:pPr marL="318135" marR="5080" indent="-306070">
              <a:lnSpc>
                <a:spcPct val="99400"/>
              </a:lnSpc>
              <a:spcBef>
                <a:spcPts val="107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Since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most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decision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tree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algorithms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employ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top-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down,</a:t>
            </a:r>
            <a:r>
              <a:rPr sz="1800" spc="-2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recursive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partitioning 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approach,</a:t>
            </a:r>
            <a:r>
              <a:rPr sz="1800" spc="-2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number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records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becomes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smaller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as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we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traverse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down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tree. 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This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can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lead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-210" dirty="0">
                <a:solidFill>
                  <a:srgbClr val="212745"/>
                </a:solidFill>
                <a:latin typeface="Verdana"/>
                <a:cs typeface="Verdana"/>
              </a:rPr>
              <a:t>data</a:t>
            </a:r>
            <a:r>
              <a:rPr sz="1800" b="1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204" dirty="0">
                <a:solidFill>
                  <a:srgbClr val="212745"/>
                </a:solidFill>
                <a:latin typeface="Verdana"/>
                <a:cs typeface="Verdana"/>
              </a:rPr>
              <a:t>fragmentation</a:t>
            </a:r>
            <a:r>
              <a:rPr sz="1800" b="1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problem.</a:t>
            </a:r>
            <a:endParaRPr sz="18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103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12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subtree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can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replicated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multiple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times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decision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tree.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TREE</a:t>
                      </a:r>
                      <a:r>
                        <a:rPr sz="2800" spc="-1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REPLICATION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7991" y="2290762"/>
            <a:ext cx="3378239" cy="243068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28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29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 marL="224154" marR="1889760">
                        <a:lnSpc>
                          <a:spcPct val="101400"/>
                        </a:lnSpc>
                        <a:spcBef>
                          <a:spcPts val="2180"/>
                        </a:spcBef>
                      </a:pPr>
                      <a:r>
                        <a:rPr sz="28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CHARACTERISTICS</a:t>
                      </a:r>
                      <a:r>
                        <a:rPr sz="2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DECISION</a:t>
                      </a:r>
                      <a:r>
                        <a:rPr sz="2800" spc="-4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TREE </a:t>
                      </a:r>
                      <a:r>
                        <a:rPr sz="2800" spc="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INDUCTION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7686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3404107"/>
            <a:ext cx="7479030" cy="8578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18135" marR="5080" indent="-306070">
              <a:lnSpc>
                <a:spcPct val="101699"/>
              </a:lnSpc>
              <a:spcBef>
                <a:spcPts val="6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test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conditions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described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so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far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involve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using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only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single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attribute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5" dirty="0">
                <a:solidFill>
                  <a:srgbClr val="212745"/>
                </a:solidFill>
                <a:latin typeface="Trebuchet MS"/>
                <a:cs typeface="Trebuchet MS"/>
              </a:rPr>
              <a:t>at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a 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time.</a:t>
            </a:r>
            <a:r>
              <a:rPr sz="1800" spc="-2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Hence,</a:t>
            </a:r>
            <a:r>
              <a:rPr sz="1800" spc="-1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attribute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space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partitioned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into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disjoint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regions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(known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as </a:t>
            </a:r>
            <a:r>
              <a:rPr sz="1800" b="1" spc="-204" dirty="0">
                <a:solidFill>
                  <a:srgbClr val="212745"/>
                </a:solidFill>
                <a:latin typeface="Verdana"/>
                <a:cs typeface="Verdana"/>
              </a:rPr>
              <a:t>decision</a:t>
            </a:r>
            <a:r>
              <a:rPr sz="1800" b="1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200" dirty="0">
                <a:solidFill>
                  <a:srgbClr val="212745"/>
                </a:solidFill>
                <a:latin typeface="Verdana"/>
                <a:cs typeface="Verdana"/>
              </a:rPr>
              <a:t>boundary</a:t>
            </a:r>
            <a:r>
              <a:rPr sz="1800" spc="-200" dirty="0">
                <a:solidFill>
                  <a:srgbClr val="212745"/>
                </a:solidFill>
                <a:latin typeface="Trebuchet MS"/>
                <a:cs typeface="Trebuchet MS"/>
              </a:rPr>
              <a:t>)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until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each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region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contains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records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same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class.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DECISION</a:t>
                      </a:r>
                      <a:r>
                        <a:rPr sz="2800" spc="-4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TREE</a:t>
                      </a:r>
                      <a:r>
                        <a:rPr sz="2800" spc="-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BOUNDARY</a:t>
                      </a:r>
                      <a:r>
                        <a:rPr sz="2800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EXAMPLE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0343" y="2016017"/>
            <a:ext cx="5572118" cy="27609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7702" y="4783209"/>
            <a:ext cx="7342505" cy="646430"/>
          </a:xfrm>
          <a:prstGeom prst="rect">
            <a:avLst/>
          </a:prstGeom>
          <a:solidFill>
            <a:srgbClr val="EDFBDC"/>
          </a:solidFill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1200" spc="-105" dirty="0">
                <a:latin typeface="Verdana"/>
                <a:cs typeface="Verdana"/>
              </a:rPr>
              <a:t>Border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line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between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two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neighboring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regions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of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different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155" dirty="0">
                <a:latin typeface="Verdana"/>
                <a:cs typeface="Verdana"/>
              </a:rPr>
              <a:t>classes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is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known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195" dirty="0">
                <a:latin typeface="Verdana"/>
                <a:cs typeface="Verdana"/>
              </a:rPr>
              <a:t>as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b="1" spc="-135" dirty="0">
                <a:latin typeface="Verdana"/>
                <a:cs typeface="Verdana"/>
              </a:rPr>
              <a:t>decision</a:t>
            </a:r>
            <a:r>
              <a:rPr sz="1200" b="1" spc="-50" dirty="0">
                <a:latin typeface="Verdana"/>
                <a:cs typeface="Verdana"/>
              </a:rPr>
              <a:t> </a:t>
            </a:r>
            <a:r>
              <a:rPr sz="1200" b="1" spc="-10" dirty="0">
                <a:latin typeface="Verdana"/>
                <a:cs typeface="Verdana"/>
              </a:rPr>
              <a:t>boundary</a:t>
            </a:r>
            <a:r>
              <a:rPr sz="1200" spc="-10" dirty="0"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1370"/>
              </a:spcBef>
            </a:pPr>
            <a:r>
              <a:rPr sz="1200" spc="-105" dirty="0">
                <a:latin typeface="Verdana"/>
                <a:cs typeface="Verdana"/>
              </a:rPr>
              <a:t>Decision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boundary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is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parallel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to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axes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because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test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condition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involves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225" dirty="0">
                <a:latin typeface="Verdana"/>
                <a:cs typeface="Verdana"/>
              </a:rPr>
              <a:t>a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single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attribute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165" dirty="0">
                <a:latin typeface="Verdana"/>
                <a:cs typeface="Verdana"/>
              </a:rPr>
              <a:t>at-</a:t>
            </a:r>
            <a:r>
              <a:rPr sz="1200" spc="-200" dirty="0">
                <a:latin typeface="Verdana"/>
                <a:cs typeface="Verdana"/>
              </a:rPr>
              <a:t>a-</a:t>
            </a:r>
            <a:r>
              <a:rPr sz="1200" spc="-10" dirty="0">
                <a:latin typeface="Verdana"/>
                <a:cs typeface="Verdana"/>
              </a:rPr>
              <a:t>time.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30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251460" rIns="0" bIns="0" rtlCol="0">
            <a:spAutoFit/>
          </a:bodyPr>
          <a:lstStyle/>
          <a:p>
            <a:pPr marL="224154" marR="1651000">
              <a:lnSpc>
                <a:spcPct val="101400"/>
              </a:lnSpc>
              <a:spcBef>
                <a:spcPts val="1980"/>
              </a:spcBef>
            </a:pPr>
            <a:r>
              <a:rPr spc="140" dirty="0"/>
              <a:t>DECISION</a:t>
            </a:r>
            <a:r>
              <a:rPr spc="-360" dirty="0"/>
              <a:t> </a:t>
            </a:r>
            <a:r>
              <a:rPr dirty="0"/>
              <a:t>TREE</a:t>
            </a:r>
            <a:r>
              <a:rPr spc="50" dirty="0"/>
              <a:t> </a:t>
            </a:r>
            <a:r>
              <a:rPr dirty="0"/>
              <a:t>SINGLE</a:t>
            </a:r>
            <a:r>
              <a:rPr spc="-280" dirty="0"/>
              <a:t> </a:t>
            </a:r>
            <a:r>
              <a:rPr dirty="0"/>
              <a:t>ATTRIBUTE</a:t>
            </a:r>
            <a:r>
              <a:rPr spc="-355" dirty="0"/>
              <a:t> </a:t>
            </a:r>
            <a:r>
              <a:rPr spc="-20" dirty="0"/>
              <a:t>TEST </a:t>
            </a:r>
            <a:r>
              <a:rPr spc="-10" dirty="0"/>
              <a:t>PROBLEM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4010" y="2078031"/>
            <a:ext cx="4914243" cy="303278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PRACTICE</a:t>
                      </a:r>
                      <a:r>
                        <a:rPr sz="2800" spc="-4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2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WORK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 rot="19200000">
            <a:off x="1031823" y="2155810"/>
            <a:ext cx="750956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spc="-10" dirty="0">
                <a:solidFill>
                  <a:srgbClr val="006600"/>
                </a:solidFill>
                <a:latin typeface="Arial MT"/>
                <a:cs typeface="Arial MT"/>
              </a:rPr>
              <a:t>categorica</a:t>
            </a:r>
            <a:r>
              <a:rPr sz="1800" spc="-15" baseline="2314" dirty="0">
                <a:solidFill>
                  <a:srgbClr val="006600"/>
                </a:solidFill>
                <a:latin typeface="Arial MT"/>
                <a:cs typeface="Arial MT"/>
              </a:rPr>
              <a:t>l</a:t>
            </a:r>
            <a:endParaRPr sz="1800" baseline="2314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 rot="19200000">
            <a:off x="1546173" y="2155810"/>
            <a:ext cx="750956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spc="-10" dirty="0">
                <a:solidFill>
                  <a:srgbClr val="006600"/>
                </a:solidFill>
                <a:latin typeface="Arial MT"/>
                <a:cs typeface="Arial MT"/>
              </a:rPr>
              <a:t>categorica</a:t>
            </a:r>
            <a:r>
              <a:rPr sz="1800" spc="-15" baseline="2314" dirty="0">
                <a:solidFill>
                  <a:srgbClr val="006600"/>
                </a:solidFill>
                <a:latin typeface="Arial MT"/>
                <a:cs typeface="Arial MT"/>
              </a:rPr>
              <a:t>l</a:t>
            </a:r>
            <a:endParaRPr sz="1800" baseline="2314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 rot="19200000">
            <a:off x="2182613" y="2155968"/>
            <a:ext cx="750334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spc="-10" dirty="0">
                <a:solidFill>
                  <a:srgbClr val="006600"/>
                </a:solidFill>
                <a:latin typeface="Arial MT"/>
                <a:cs typeface="Arial MT"/>
              </a:rPr>
              <a:t>continuou</a:t>
            </a:r>
            <a:r>
              <a:rPr sz="1800" spc="-15" baseline="2314" dirty="0">
                <a:solidFill>
                  <a:srgbClr val="006600"/>
                </a:solidFill>
                <a:latin typeface="Arial MT"/>
                <a:cs typeface="Arial MT"/>
              </a:rPr>
              <a:t>s</a:t>
            </a:r>
            <a:endParaRPr sz="1800" baseline="2314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 rot="19200000">
            <a:off x="2719651" y="2271684"/>
            <a:ext cx="379307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spc="-10" dirty="0">
                <a:solidFill>
                  <a:srgbClr val="006600"/>
                </a:solidFill>
                <a:latin typeface="Arial MT"/>
                <a:cs typeface="Arial MT"/>
              </a:rPr>
              <a:t>class</a:t>
            </a:r>
            <a:endParaRPr sz="12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44302" y="2564980"/>
          <a:ext cx="2691128" cy="2787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8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0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87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T w="3175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62865" indent="12700">
                        <a:lnSpc>
                          <a:spcPts val="1150"/>
                        </a:lnSpc>
                        <a:spcBef>
                          <a:spcPts val="445"/>
                        </a:spcBef>
                      </a:pPr>
                      <a:r>
                        <a:rPr sz="10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Home Owner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T w="3175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11760" marR="93345" indent="-10795">
                        <a:lnSpc>
                          <a:spcPts val="1150"/>
                        </a:lnSpc>
                        <a:spcBef>
                          <a:spcPts val="445"/>
                        </a:spcBef>
                      </a:pP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Marital Status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T w="3175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63500" indent="6350">
                        <a:lnSpc>
                          <a:spcPts val="1150"/>
                        </a:lnSpc>
                        <a:spcBef>
                          <a:spcPts val="445"/>
                        </a:spcBef>
                      </a:pP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Annual Income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T w="3175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4610" marR="40005" indent="-6985">
                        <a:lnSpc>
                          <a:spcPts val="1150"/>
                        </a:lnSpc>
                        <a:spcBef>
                          <a:spcPts val="445"/>
                        </a:spcBef>
                      </a:pP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Defaulted Borrower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T w="3175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19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Yes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19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Single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19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spc="-20" dirty="0">
                          <a:latin typeface="Arial MT"/>
                          <a:cs typeface="Arial MT"/>
                        </a:rPr>
                        <a:t>125K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19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No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Married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20" dirty="0">
                          <a:latin typeface="Arial MT"/>
                          <a:cs typeface="Arial MT"/>
                        </a:rPr>
                        <a:t>100K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3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No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Single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70K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4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Yes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Married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20" dirty="0">
                          <a:latin typeface="Arial MT"/>
                          <a:cs typeface="Arial MT"/>
                        </a:rPr>
                        <a:t>120K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No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Divorced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95K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00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6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No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Married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60K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7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Yes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Divorced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20" dirty="0">
                          <a:latin typeface="Arial MT"/>
                          <a:cs typeface="Arial MT"/>
                        </a:rPr>
                        <a:t>220K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8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No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Single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85K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9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No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Married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75K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10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No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Single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90K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549294" y="5356333"/>
            <a:ext cx="2685415" cy="0"/>
          </a:xfrm>
          <a:custGeom>
            <a:avLst/>
            <a:gdLst/>
            <a:ahLst/>
            <a:cxnLst/>
            <a:rect l="l" t="t" r="r" b="b"/>
            <a:pathLst>
              <a:path w="2685415">
                <a:moveTo>
                  <a:pt x="0" y="0"/>
                </a:moveTo>
                <a:lnTo>
                  <a:pt x="282821" y="0"/>
                </a:lnTo>
              </a:path>
              <a:path w="2685415">
                <a:moveTo>
                  <a:pt x="288128" y="0"/>
                </a:moveTo>
                <a:lnTo>
                  <a:pt x="817502" y="0"/>
                </a:lnTo>
              </a:path>
              <a:path w="2685415">
                <a:moveTo>
                  <a:pt x="822809" y="0"/>
                </a:moveTo>
                <a:lnTo>
                  <a:pt x="1428828" y="0"/>
                </a:lnTo>
              </a:path>
              <a:path w="2685415">
                <a:moveTo>
                  <a:pt x="1434135" y="0"/>
                </a:moveTo>
                <a:lnTo>
                  <a:pt x="2013426" y="0"/>
                </a:lnTo>
              </a:path>
              <a:path w="2685415">
                <a:moveTo>
                  <a:pt x="2018733" y="0"/>
                </a:moveTo>
                <a:lnTo>
                  <a:pt x="2685347" y="0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2567" y="5347045"/>
            <a:ext cx="31750" cy="33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0" spc="-25" dirty="0">
                <a:latin typeface="Arial MT"/>
                <a:cs typeface="Arial MT"/>
              </a:rPr>
              <a:t>10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4006611" y="2625852"/>
            <a:ext cx="3970020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spc="-150" dirty="0">
                <a:latin typeface="Verdana"/>
                <a:cs typeface="Verdana"/>
              </a:rPr>
              <a:t>Create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250" dirty="0">
                <a:latin typeface="Verdana"/>
                <a:cs typeface="Verdana"/>
              </a:rPr>
              <a:t>a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60" dirty="0">
                <a:latin typeface="Verdana"/>
                <a:cs typeface="Verdana"/>
              </a:rPr>
              <a:t>decision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50" dirty="0">
                <a:latin typeface="Verdana"/>
                <a:cs typeface="Verdana"/>
              </a:rPr>
              <a:t>tree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210" dirty="0">
                <a:latin typeface="Verdana"/>
                <a:cs typeface="Verdana"/>
              </a:rPr>
              <a:t>using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55" dirty="0">
                <a:latin typeface="Verdana"/>
                <a:cs typeface="Verdana"/>
              </a:rPr>
              <a:t>GINI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175" dirty="0">
                <a:latin typeface="Verdana"/>
                <a:cs typeface="Verdana"/>
              </a:rPr>
              <a:t>index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225" dirty="0">
                <a:latin typeface="Verdana"/>
                <a:cs typeface="Verdana"/>
              </a:rPr>
              <a:t>and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80" dirty="0">
                <a:latin typeface="Verdana"/>
                <a:cs typeface="Verdana"/>
              </a:rPr>
              <a:t>binary</a:t>
            </a:r>
            <a:r>
              <a:rPr sz="1400" spc="-110" dirty="0">
                <a:latin typeface="Verdana"/>
                <a:cs typeface="Verdana"/>
              </a:rPr>
              <a:t> splits </a:t>
            </a:r>
            <a:r>
              <a:rPr sz="1400" spc="-135" dirty="0">
                <a:latin typeface="Verdana"/>
                <a:cs typeface="Verdana"/>
              </a:rPr>
              <a:t>of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80" dirty="0">
                <a:latin typeface="Verdana"/>
                <a:cs typeface="Verdana"/>
              </a:rPr>
              <a:t>attributes.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SOLUTION:</a:t>
                      </a:r>
                      <a:r>
                        <a:rPr sz="2800" spc="-3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OBLIQUE</a:t>
                      </a:r>
                      <a:r>
                        <a:rPr sz="2800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DECISION</a:t>
                      </a:r>
                      <a:r>
                        <a:rPr sz="2800" spc="-4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TREES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846" y="2053829"/>
            <a:ext cx="3855392" cy="237932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2359" y="4593259"/>
            <a:ext cx="3860800" cy="646430"/>
          </a:xfrm>
          <a:prstGeom prst="rect">
            <a:avLst/>
          </a:prstGeom>
          <a:solidFill>
            <a:srgbClr val="EDFBDC"/>
          </a:solidFill>
        </p:spPr>
        <p:txBody>
          <a:bodyPr vert="horz" wrap="square" lIns="0" tIns="56515" rIns="0" bIns="0" rtlCol="0">
            <a:spAutoFit/>
          </a:bodyPr>
          <a:lstStyle/>
          <a:p>
            <a:pPr marL="91440" marR="923290">
              <a:lnSpc>
                <a:spcPts val="1390"/>
              </a:lnSpc>
              <a:spcBef>
                <a:spcPts val="445"/>
              </a:spcBef>
            </a:pPr>
            <a:r>
              <a:rPr sz="1200" spc="-150" dirty="0">
                <a:latin typeface="Verdana"/>
                <a:cs typeface="Verdana"/>
              </a:rPr>
              <a:t>Test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condition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245" dirty="0">
                <a:latin typeface="Verdana"/>
                <a:cs typeface="Verdana"/>
              </a:rPr>
              <a:t>may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involve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multiple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attributes. </a:t>
            </a:r>
            <a:r>
              <a:rPr sz="1200" spc="-90" dirty="0">
                <a:latin typeface="Verdana"/>
                <a:cs typeface="Verdana"/>
              </a:rPr>
              <a:t>More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expressive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representation.</a:t>
            </a:r>
            <a:endParaRPr sz="1200">
              <a:latin typeface="Verdana"/>
              <a:cs typeface="Verdana"/>
            </a:endParaRPr>
          </a:p>
          <a:p>
            <a:pPr marL="91440">
              <a:lnSpc>
                <a:spcPts val="1380"/>
              </a:lnSpc>
            </a:pPr>
            <a:r>
              <a:rPr sz="1200" spc="-145" dirty="0">
                <a:latin typeface="Verdana"/>
                <a:cs typeface="Verdana"/>
              </a:rPr>
              <a:t>Finding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optimal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test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condition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is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computationally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expensive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69868" y="2359171"/>
            <a:ext cx="2148944" cy="161574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33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ALTERNATIVE</a:t>
                      </a:r>
                      <a:r>
                        <a:rPr sz="2800" spc="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SOLUTION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035555"/>
            <a:ext cx="7740015" cy="2485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18135" marR="544830" indent="-306070">
              <a:lnSpc>
                <a:spcPct val="102200"/>
              </a:lnSpc>
              <a:spcBef>
                <a:spcPts val="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b="1" spc="-175" dirty="0">
                <a:solidFill>
                  <a:srgbClr val="212745"/>
                </a:solidFill>
                <a:latin typeface="Verdana"/>
                <a:cs typeface="Verdana"/>
              </a:rPr>
              <a:t>Constructive</a:t>
            </a:r>
            <a:r>
              <a:rPr sz="1800" b="1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190" dirty="0">
                <a:solidFill>
                  <a:srgbClr val="212745"/>
                </a:solidFill>
                <a:latin typeface="Verdana"/>
                <a:cs typeface="Verdana"/>
              </a:rPr>
              <a:t>induction</a:t>
            </a:r>
            <a:r>
              <a:rPr sz="1800" b="1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provides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another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way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to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partition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into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homogeneous,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nonrectangular</a:t>
            </a:r>
            <a:r>
              <a:rPr sz="1800" spc="8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regions.</a:t>
            </a:r>
            <a:endParaRPr sz="1800" dirty="0">
              <a:latin typeface="Trebuchet MS"/>
              <a:cs typeface="Trebuchet MS"/>
            </a:endParaRPr>
          </a:p>
          <a:p>
            <a:pPr marL="641985" marR="5080" lvl="1" indent="-306070">
              <a:lnSpc>
                <a:spcPct val="105000"/>
              </a:lnSpc>
              <a:spcBef>
                <a:spcPts val="825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</a:tabLst>
            </a:pPr>
            <a:r>
              <a:rPr sz="1600" spc="-55" dirty="0">
                <a:solidFill>
                  <a:srgbClr val="212745"/>
                </a:solidFill>
                <a:latin typeface="Trebuchet MS"/>
                <a:cs typeface="Trebuchet MS"/>
              </a:rPr>
              <a:t>Creates</a:t>
            </a:r>
            <a:r>
              <a:rPr sz="16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70" dirty="0">
                <a:solidFill>
                  <a:srgbClr val="212745"/>
                </a:solidFill>
                <a:latin typeface="Trebuchet MS"/>
                <a:cs typeface="Trebuchet MS"/>
              </a:rPr>
              <a:t>composite</a:t>
            </a:r>
            <a:r>
              <a:rPr sz="16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Trebuchet MS"/>
                <a:cs typeface="Trebuchet MS"/>
              </a:rPr>
              <a:t>attributes</a:t>
            </a:r>
            <a:r>
              <a:rPr sz="16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Trebuchet MS"/>
                <a:cs typeface="Trebuchet MS"/>
              </a:rPr>
              <a:t>representing</a:t>
            </a:r>
            <a:r>
              <a:rPr sz="16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212745"/>
                </a:solidFill>
                <a:latin typeface="Trebuchet MS"/>
                <a:cs typeface="Trebuchet MS"/>
              </a:rPr>
              <a:t>an</a:t>
            </a:r>
            <a:r>
              <a:rPr sz="16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212745"/>
                </a:solidFill>
                <a:latin typeface="Trebuchet MS"/>
                <a:cs typeface="Trebuchet MS"/>
              </a:rPr>
              <a:t>arithmetic</a:t>
            </a:r>
            <a:r>
              <a:rPr sz="16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212745"/>
                </a:solidFill>
                <a:latin typeface="Trebuchet MS"/>
                <a:cs typeface="Trebuchet MS"/>
              </a:rPr>
              <a:t>or </a:t>
            </a:r>
            <a:r>
              <a:rPr sz="1600" spc="-114" dirty="0">
                <a:solidFill>
                  <a:srgbClr val="212745"/>
                </a:solidFill>
                <a:latin typeface="Trebuchet MS"/>
                <a:cs typeface="Trebuchet MS"/>
              </a:rPr>
              <a:t>logical</a:t>
            </a:r>
            <a:r>
              <a:rPr sz="16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85" dirty="0">
                <a:solidFill>
                  <a:srgbClr val="212745"/>
                </a:solidFill>
                <a:latin typeface="Trebuchet MS"/>
                <a:cs typeface="Trebuchet MS"/>
              </a:rPr>
              <a:t>combination</a:t>
            </a:r>
            <a:r>
              <a:rPr sz="16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9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6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12745"/>
                </a:solidFill>
                <a:latin typeface="Trebuchet MS"/>
                <a:cs typeface="Trebuchet MS"/>
              </a:rPr>
              <a:t>the </a:t>
            </a:r>
            <a:r>
              <a:rPr sz="1600" spc="-95" dirty="0">
                <a:solidFill>
                  <a:srgbClr val="212745"/>
                </a:solidFill>
                <a:latin typeface="Trebuchet MS"/>
                <a:cs typeface="Trebuchet MS"/>
              </a:rPr>
              <a:t>existing</a:t>
            </a:r>
            <a:r>
              <a:rPr sz="1600" spc="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212745"/>
                </a:solidFill>
                <a:latin typeface="Trebuchet MS"/>
                <a:cs typeface="Trebuchet MS"/>
              </a:rPr>
              <a:t>attributes.</a:t>
            </a:r>
            <a:endParaRPr sz="1600" dirty="0">
              <a:latin typeface="Trebuchet MS"/>
              <a:cs typeface="Trebuchet MS"/>
            </a:endParaRPr>
          </a:p>
          <a:p>
            <a:pPr marL="641985" marR="132080" lvl="1" indent="-306070">
              <a:lnSpc>
                <a:spcPts val="1900"/>
              </a:lnSpc>
              <a:spcBef>
                <a:spcPts val="1065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</a:tabLst>
            </a:pPr>
            <a:r>
              <a:rPr sz="1600" spc="-45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6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90" dirty="0">
                <a:solidFill>
                  <a:srgbClr val="212745"/>
                </a:solidFill>
                <a:latin typeface="Trebuchet MS"/>
                <a:cs typeface="Trebuchet MS"/>
              </a:rPr>
              <a:t>new</a:t>
            </a:r>
            <a:r>
              <a:rPr sz="16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Trebuchet MS"/>
                <a:cs typeface="Trebuchet MS"/>
              </a:rPr>
              <a:t>attributes</a:t>
            </a:r>
            <a:r>
              <a:rPr sz="16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85" dirty="0">
                <a:solidFill>
                  <a:srgbClr val="212745"/>
                </a:solidFill>
                <a:latin typeface="Trebuchet MS"/>
                <a:cs typeface="Trebuchet MS"/>
              </a:rPr>
              <a:t>provide</a:t>
            </a:r>
            <a:r>
              <a:rPr sz="16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6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Trebuchet MS"/>
                <a:cs typeface="Trebuchet MS"/>
              </a:rPr>
              <a:t>better</a:t>
            </a:r>
            <a:r>
              <a:rPr sz="16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90" dirty="0">
                <a:solidFill>
                  <a:srgbClr val="212745"/>
                </a:solidFill>
                <a:latin typeface="Trebuchet MS"/>
                <a:cs typeface="Trebuchet MS"/>
              </a:rPr>
              <a:t>discrimination</a:t>
            </a:r>
            <a:r>
              <a:rPr sz="16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9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6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05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6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212745"/>
                </a:solidFill>
                <a:latin typeface="Trebuchet MS"/>
                <a:cs typeface="Trebuchet MS"/>
              </a:rPr>
              <a:t>classes</a:t>
            </a:r>
            <a:r>
              <a:rPr sz="16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6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6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212745"/>
                </a:solidFill>
                <a:latin typeface="Trebuchet MS"/>
                <a:cs typeface="Trebuchet MS"/>
              </a:rPr>
              <a:t>augmented </a:t>
            </a:r>
            <a:r>
              <a:rPr sz="160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600" spc="-1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05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6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35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6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Trebuchet MS"/>
                <a:cs typeface="Trebuchet MS"/>
              </a:rPr>
              <a:t>set</a:t>
            </a:r>
            <a:r>
              <a:rPr sz="16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12745"/>
                </a:solidFill>
                <a:latin typeface="Trebuchet MS"/>
                <a:cs typeface="Trebuchet MS"/>
              </a:rPr>
              <a:t>prior</a:t>
            </a:r>
            <a:r>
              <a:rPr sz="16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6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90" dirty="0">
                <a:solidFill>
                  <a:srgbClr val="212745"/>
                </a:solidFill>
                <a:latin typeface="Trebuchet MS"/>
                <a:cs typeface="Trebuchet MS"/>
              </a:rPr>
              <a:t>decision</a:t>
            </a:r>
            <a:r>
              <a:rPr sz="16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Trebuchet MS"/>
                <a:cs typeface="Trebuchet MS"/>
              </a:rPr>
              <a:t>tree</a:t>
            </a:r>
            <a:r>
              <a:rPr sz="16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Trebuchet MS"/>
                <a:cs typeface="Trebuchet MS"/>
              </a:rPr>
              <a:t>induction.</a:t>
            </a:r>
            <a:endParaRPr sz="1600" dirty="0">
              <a:latin typeface="Trebuchet MS"/>
              <a:cs typeface="Trebuchet MS"/>
            </a:endParaRPr>
          </a:p>
          <a:p>
            <a:pPr marL="318135" marR="416559" indent="-306070">
              <a:lnSpc>
                <a:spcPct val="102200"/>
              </a:lnSpc>
              <a:spcBef>
                <a:spcPts val="86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Constructive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induction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less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expensive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because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it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identifies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all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relevant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combinations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attributes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once,</a:t>
            </a:r>
            <a:r>
              <a:rPr sz="1800" spc="-2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prior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constructing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decision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tree.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34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 marL="224154" marR="1889760">
                        <a:lnSpc>
                          <a:spcPct val="101400"/>
                        </a:lnSpc>
                        <a:spcBef>
                          <a:spcPts val="2180"/>
                        </a:spcBef>
                      </a:pPr>
                      <a:r>
                        <a:rPr sz="28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CHARACTERISTICS</a:t>
                      </a:r>
                      <a:r>
                        <a:rPr sz="2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DECISION</a:t>
                      </a:r>
                      <a:r>
                        <a:rPr sz="2800" spc="-4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TREE </a:t>
                      </a:r>
                      <a:r>
                        <a:rPr sz="2800" spc="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INDUCTION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7686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812796"/>
            <a:ext cx="7604759" cy="16230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18135" marR="22225" indent="-306070">
              <a:lnSpc>
                <a:spcPct val="102200"/>
              </a:lnSpc>
              <a:spcBef>
                <a:spcPts val="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Studies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have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shown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that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choice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impurity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measure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has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little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5" dirty="0">
                <a:solidFill>
                  <a:srgbClr val="212745"/>
                </a:solidFill>
                <a:latin typeface="Trebuchet MS"/>
                <a:cs typeface="Trebuchet MS"/>
              </a:rPr>
              <a:t>effect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on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the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performance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decision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tree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induction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algorithms.</a:t>
            </a:r>
            <a:endParaRPr sz="1800" dirty="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944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</a:tabLst>
            </a:pPr>
            <a:r>
              <a:rPr sz="1600" spc="-85" dirty="0">
                <a:solidFill>
                  <a:srgbClr val="212745"/>
                </a:solidFill>
                <a:latin typeface="Trebuchet MS"/>
                <a:cs typeface="Trebuchet MS"/>
              </a:rPr>
              <a:t>Impurity</a:t>
            </a:r>
            <a:r>
              <a:rPr sz="16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90" dirty="0">
                <a:solidFill>
                  <a:srgbClr val="212745"/>
                </a:solidFill>
                <a:latin typeface="Trebuchet MS"/>
                <a:cs typeface="Trebuchet MS"/>
              </a:rPr>
              <a:t>measures</a:t>
            </a:r>
            <a:r>
              <a:rPr sz="16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6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14" dirty="0">
                <a:solidFill>
                  <a:srgbClr val="212745"/>
                </a:solidFill>
                <a:latin typeface="Trebuchet MS"/>
                <a:cs typeface="Trebuchet MS"/>
              </a:rPr>
              <a:t>quite</a:t>
            </a:r>
            <a:r>
              <a:rPr sz="16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Trebuchet MS"/>
                <a:cs typeface="Trebuchet MS"/>
              </a:rPr>
              <a:t>consistent.</a:t>
            </a:r>
            <a:endParaRPr sz="1600" dirty="0">
              <a:latin typeface="Trebuchet MS"/>
              <a:cs typeface="Trebuchet MS"/>
            </a:endParaRPr>
          </a:p>
          <a:p>
            <a:pPr marL="318135" marR="5080" indent="-306070">
              <a:lnSpc>
                <a:spcPts val="2110"/>
              </a:lnSpc>
              <a:spcBef>
                <a:spcPts val="118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strategy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used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prune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tree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has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greater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impact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on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final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tree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than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choice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impurity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measure.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 marL="224154" marR="1889760">
                        <a:lnSpc>
                          <a:spcPct val="101400"/>
                        </a:lnSpc>
                        <a:spcBef>
                          <a:spcPts val="2180"/>
                        </a:spcBef>
                      </a:pPr>
                      <a:r>
                        <a:rPr sz="28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CHARACTERISTICS</a:t>
                      </a:r>
                      <a:r>
                        <a:rPr sz="2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DECISION</a:t>
                      </a:r>
                      <a:r>
                        <a:rPr sz="2800" spc="-4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TREE </a:t>
                      </a:r>
                      <a:r>
                        <a:rPr sz="2800" spc="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INDUCTION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7686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26442" y="2289047"/>
            <a:ext cx="6330950" cy="121158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18770" marR="5080" indent="-306070">
              <a:lnSpc>
                <a:spcPts val="1900"/>
              </a:lnSpc>
              <a:spcBef>
                <a:spcPts val="280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770" algn="l"/>
              </a:tabLst>
            </a:pPr>
            <a:r>
              <a:rPr sz="1700" spc="-65" dirty="0">
                <a:solidFill>
                  <a:srgbClr val="212745"/>
                </a:solidFill>
                <a:latin typeface="Arial MT"/>
                <a:cs typeface="Arial MT"/>
              </a:rPr>
              <a:t>There</a:t>
            </a:r>
            <a:r>
              <a:rPr sz="17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60" dirty="0">
                <a:solidFill>
                  <a:srgbClr val="212745"/>
                </a:solidFill>
                <a:latin typeface="Arial MT"/>
                <a:cs typeface="Arial MT"/>
              </a:rPr>
              <a:t>could</a:t>
            </a:r>
            <a:r>
              <a:rPr sz="17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125" dirty="0">
                <a:solidFill>
                  <a:srgbClr val="212745"/>
                </a:solidFill>
                <a:latin typeface="Arial MT"/>
                <a:cs typeface="Arial MT"/>
              </a:rPr>
              <a:t>be</a:t>
            </a:r>
            <a:r>
              <a:rPr sz="17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23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7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95" dirty="0">
                <a:solidFill>
                  <a:srgbClr val="212745"/>
                </a:solidFill>
                <a:latin typeface="Arial MT"/>
                <a:cs typeface="Arial MT"/>
              </a:rPr>
              <a:t>scenario</a:t>
            </a:r>
            <a:r>
              <a:rPr sz="17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85" dirty="0">
                <a:solidFill>
                  <a:srgbClr val="212745"/>
                </a:solidFill>
                <a:latin typeface="Arial MT"/>
                <a:cs typeface="Arial MT"/>
              </a:rPr>
              <a:t>when</a:t>
            </a:r>
            <a:r>
              <a:rPr sz="17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23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7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40" dirty="0">
                <a:solidFill>
                  <a:srgbClr val="212745"/>
                </a:solidFill>
                <a:latin typeface="Arial MT"/>
                <a:cs typeface="Arial MT"/>
              </a:rPr>
              <a:t>particular</a:t>
            </a:r>
            <a:r>
              <a:rPr sz="17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80" dirty="0">
                <a:solidFill>
                  <a:srgbClr val="212745"/>
                </a:solidFill>
                <a:latin typeface="Arial MT"/>
                <a:cs typeface="Arial MT"/>
              </a:rPr>
              <a:t>node</a:t>
            </a:r>
            <a:r>
              <a:rPr sz="17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95" dirty="0">
                <a:solidFill>
                  <a:srgbClr val="212745"/>
                </a:solidFill>
                <a:latin typeface="Arial MT"/>
                <a:cs typeface="Arial MT"/>
              </a:rPr>
              <a:t>contains</a:t>
            </a:r>
            <a:r>
              <a:rPr sz="1700" spc="-17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212745"/>
                </a:solidFill>
                <a:latin typeface="Arial MT"/>
                <a:cs typeface="Arial MT"/>
              </a:rPr>
              <a:t>“diverse” </a:t>
            </a:r>
            <a:r>
              <a:rPr sz="1700" spc="-55" dirty="0">
                <a:solidFill>
                  <a:srgbClr val="212745"/>
                </a:solidFill>
                <a:latin typeface="Arial MT"/>
                <a:cs typeface="Arial MT"/>
              </a:rPr>
              <a:t>attributes,</a:t>
            </a:r>
            <a:r>
              <a:rPr sz="1700" spc="-16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145" dirty="0">
                <a:solidFill>
                  <a:srgbClr val="212745"/>
                </a:solidFill>
                <a:latin typeface="Arial MT"/>
                <a:cs typeface="Arial MT"/>
              </a:rPr>
              <a:t>and</a:t>
            </a:r>
            <a:r>
              <a:rPr sz="17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45" dirty="0">
                <a:solidFill>
                  <a:srgbClr val="212745"/>
                </a:solidFill>
                <a:latin typeface="Arial MT"/>
                <a:cs typeface="Arial MT"/>
              </a:rPr>
              <a:t>yet</a:t>
            </a:r>
            <a:r>
              <a:rPr sz="1700" spc="-5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3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7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90" dirty="0">
                <a:solidFill>
                  <a:srgbClr val="212745"/>
                </a:solidFill>
                <a:latin typeface="Arial MT"/>
                <a:cs typeface="Arial MT"/>
              </a:rPr>
              <a:t>decision</a:t>
            </a:r>
            <a:r>
              <a:rPr sz="1700" spc="-10" dirty="0">
                <a:solidFill>
                  <a:srgbClr val="212745"/>
                </a:solidFill>
                <a:latin typeface="Arial MT"/>
                <a:cs typeface="Arial MT"/>
              </a:rPr>
              <a:t> tree </a:t>
            </a:r>
            <a:r>
              <a:rPr sz="1700" spc="-80" dirty="0">
                <a:solidFill>
                  <a:srgbClr val="212745"/>
                </a:solidFill>
                <a:latin typeface="Arial MT"/>
                <a:cs typeface="Arial MT"/>
              </a:rPr>
              <a:t>cannot</a:t>
            </a:r>
            <a:r>
              <a:rPr sz="17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155" dirty="0">
                <a:solidFill>
                  <a:srgbClr val="212745"/>
                </a:solidFill>
                <a:latin typeface="Arial MT"/>
                <a:cs typeface="Arial MT"/>
              </a:rPr>
              <a:t>make</a:t>
            </a:r>
            <a:r>
              <a:rPr sz="17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23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7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212745"/>
                </a:solidFill>
                <a:latin typeface="Arial MT"/>
                <a:cs typeface="Arial MT"/>
              </a:rPr>
              <a:t>split.</a:t>
            </a:r>
            <a:endParaRPr sz="1700" dirty="0">
              <a:latin typeface="Arial MT"/>
              <a:cs typeface="Arial MT"/>
            </a:endParaRPr>
          </a:p>
          <a:p>
            <a:pPr marL="641985" lvl="1" indent="-305435">
              <a:lnSpc>
                <a:spcPct val="100000"/>
              </a:lnSpc>
              <a:spcBef>
                <a:spcPts val="73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125" dirty="0">
                <a:solidFill>
                  <a:srgbClr val="212745"/>
                </a:solidFill>
                <a:latin typeface="Trebuchet MS"/>
                <a:cs typeface="Trebuchet MS"/>
              </a:rPr>
              <a:t>Leaf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nodes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will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contain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mixed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values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target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attribute.</a:t>
            </a:r>
            <a:endParaRPr sz="1500" dirty="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785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</a:tabLst>
            </a:pPr>
            <a:r>
              <a:rPr sz="1700" spc="-40" dirty="0">
                <a:solidFill>
                  <a:srgbClr val="212745"/>
                </a:solidFill>
                <a:latin typeface="Arial MT"/>
                <a:cs typeface="Arial MT"/>
              </a:rPr>
              <a:t>For</a:t>
            </a:r>
            <a:r>
              <a:rPr sz="1700" spc="-7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212745"/>
                </a:solidFill>
                <a:latin typeface="Arial MT"/>
                <a:cs typeface="Arial MT"/>
              </a:rPr>
              <a:t>example:</a:t>
            </a:r>
            <a:endParaRPr sz="17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6442" y="4663440"/>
            <a:ext cx="6731000" cy="51308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18770" marR="5080" indent="-306070">
              <a:lnSpc>
                <a:spcPts val="1800"/>
              </a:lnSpc>
              <a:spcBef>
                <a:spcPts val="359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770" algn="l"/>
              </a:tabLst>
            </a:pPr>
            <a:r>
              <a:rPr sz="1700" spc="-85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700" spc="-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90" dirty="0">
                <a:solidFill>
                  <a:srgbClr val="212745"/>
                </a:solidFill>
                <a:latin typeface="Arial MT"/>
                <a:cs typeface="Arial MT"/>
              </a:rPr>
              <a:t>decision</a:t>
            </a:r>
            <a:r>
              <a:rPr sz="17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212745"/>
                </a:solidFill>
                <a:latin typeface="Arial MT"/>
                <a:cs typeface="Arial MT"/>
              </a:rPr>
              <a:t>tree</a:t>
            </a:r>
            <a:r>
              <a:rPr sz="1700" spc="-4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180" dirty="0">
                <a:solidFill>
                  <a:srgbClr val="212745"/>
                </a:solidFill>
                <a:latin typeface="Arial MT"/>
                <a:cs typeface="Arial MT"/>
              </a:rPr>
              <a:t>may</a:t>
            </a:r>
            <a:r>
              <a:rPr sz="17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12745"/>
                </a:solidFill>
                <a:latin typeface="Arial MT"/>
                <a:cs typeface="Arial MT"/>
              </a:rPr>
              <a:t>report</a:t>
            </a:r>
            <a:r>
              <a:rPr sz="1700" spc="-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20" dirty="0">
                <a:solidFill>
                  <a:srgbClr val="212745"/>
                </a:solidFill>
                <a:latin typeface="Arial MT"/>
                <a:cs typeface="Arial MT"/>
              </a:rPr>
              <a:t>that</a:t>
            </a:r>
            <a:r>
              <a:rPr sz="1700" spc="-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3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700" spc="-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85" dirty="0">
                <a:solidFill>
                  <a:srgbClr val="212745"/>
                </a:solidFill>
                <a:latin typeface="Arial MT"/>
                <a:cs typeface="Arial MT"/>
              </a:rPr>
              <a:t>classification</a:t>
            </a:r>
            <a:r>
              <a:rPr sz="1700" spc="-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12745"/>
                </a:solidFill>
                <a:latin typeface="Arial MT"/>
                <a:cs typeface="Arial MT"/>
              </a:rPr>
              <a:t>for</a:t>
            </a:r>
            <a:r>
              <a:rPr sz="1700" spc="-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135" dirty="0">
                <a:solidFill>
                  <a:srgbClr val="212745"/>
                </a:solidFill>
                <a:latin typeface="Arial MT"/>
                <a:cs typeface="Arial MT"/>
              </a:rPr>
              <a:t>such</a:t>
            </a:r>
            <a:r>
              <a:rPr sz="17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75" dirty="0">
                <a:solidFill>
                  <a:srgbClr val="212745"/>
                </a:solidFill>
                <a:latin typeface="Arial MT"/>
                <a:cs typeface="Arial MT"/>
              </a:rPr>
              <a:t>customers</a:t>
            </a:r>
            <a:r>
              <a:rPr sz="1700" spc="-25" dirty="0">
                <a:solidFill>
                  <a:srgbClr val="212745"/>
                </a:solidFill>
                <a:latin typeface="Arial MT"/>
                <a:cs typeface="Arial MT"/>
              </a:rPr>
              <a:t> is </a:t>
            </a:r>
            <a:r>
              <a:rPr sz="1700" spc="-65" dirty="0">
                <a:solidFill>
                  <a:srgbClr val="212745"/>
                </a:solidFill>
                <a:latin typeface="Arial MT"/>
                <a:cs typeface="Arial MT"/>
              </a:rPr>
              <a:t>“bad,”</a:t>
            </a:r>
            <a:r>
              <a:rPr sz="1700" spc="-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12745"/>
                </a:solidFill>
                <a:latin typeface="Arial MT"/>
                <a:cs typeface="Arial MT"/>
              </a:rPr>
              <a:t>with</a:t>
            </a:r>
            <a:r>
              <a:rPr sz="17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200" dirty="0">
                <a:solidFill>
                  <a:srgbClr val="212745"/>
                </a:solidFill>
                <a:latin typeface="Arial MT"/>
                <a:cs typeface="Arial MT"/>
              </a:rPr>
              <a:t>60%</a:t>
            </a:r>
            <a:r>
              <a:rPr sz="17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212745"/>
                </a:solidFill>
                <a:latin typeface="Arial MT"/>
                <a:cs typeface="Arial MT"/>
              </a:rPr>
              <a:t>confidence.</a:t>
            </a:r>
            <a:endParaRPr sz="17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8205" y="3170633"/>
            <a:ext cx="3769748" cy="15429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36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 marL="201930" marR="1129030">
                        <a:lnSpc>
                          <a:spcPct val="100699"/>
                        </a:lnSpc>
                        <a:spcBef>
                          <a:spcPts val="1675"/>
                        </a:spcBef>
                      </a:pPr>
                      <a:r>
                        <a:rPr sz="2800" spc="1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ENHANCEMENTS</a:t>
                      </a:r>
                      <a:r>
                        <a:rPr sz="2800" spc="-409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28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BASIC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DECISION</a:t>
                      </a:r>
                      <a:r>
                        <a:rPr sz="2800" spc="-409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TREE </a:t>
                      </a:r>
                      <a:r>
                        <a:rPr sz="2800" spc="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INDUCTION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1272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37548" y="2191003"/>
            <a:ext cx="7617459" cy="353377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1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Allow 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-220" dirty="0">
                <a:solidFill>
                  <a:srgbClr val="212745"/>
                </a:solidFill>
                <a:latin typeface="Verdana"/>
                <a:cs typeface="Verdana"/>
              </a:rPr>
              <a:t>continuous-</a:t>
            </a:r>
            <a:r>
              <a:rPr sz="1800" b="1" spc="-229" dirty="0">
                <a:solidFill>
                  <a:srgbClr val="212745"/>
                </a:solidFill>
                <a:latin typeface="Verdana"/>
                <a:cs typeface="Verdana"/>
              </a:rPr>
              <a:t>valued</a:t>
            </a:r>
            <a:r>
              <a:rPr sz="1800" b="1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212745"/>
                </a:solidFill>
                <a:latin typeface="Verdana"/>
                <a:cs typeface="Verdana"/>
              </a:rPr>
              <a:t>attributes</a:t>
            </a:r>
            <a:endParaRPr sz="1800" dirty="0">
              <a:latin typeface="Verdana"/>
              <a:cs typeface="Verdana"/>
            </a:endParaRPr>
          </a:p>
          <a:p>
            <a:pPr marL="641985" marR="720725" lvl="1" indent="-306070">
              <a:lnSpc>
                <a:spcPts val="2090"/>
              </a:lnSpc>
              <a:spcBef>
                <a:spcPts val="118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</a:tabLst>
            </a:pP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Dynamically</a:t>
            </a:r>
            <a:r>
              <a:rPr sz="1800" spc="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define</a:t>
            </a:r>
            <a:r>
              <a:rPr sz="1800" spc="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new</a:t>
            </a:r>
            <a:r>
              <a:rPr sz="1800" spc="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discrete-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valued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attributes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that</a:t>
            </a:r>
            <a:r>
              <a:rPr sz="1800" spc="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partition</a:t>
            </a:r>
            <a:r>
              <a:rPr sz="1800" spc="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the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continuous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attribute</a:t>
            </a:r>
            <a:r>
              <a:rPr sz="18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value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into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discrete</a:t>
            </a:r>
            <a:r>
              <a:rPr sz="18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set</a:t>
            </a:r>
            <a:r>
              <a:rPr sz="18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intervals</a:t>
            </a:r>
            <a:endParaRPr sz="1800" dirty="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969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Handle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-229" dirty="0">
                <a:solidFill>
                  <a:srgbClr val="212745"/>
                </a:solidFill>
                <a:latin typeface="Verdana"/>
                <a:cs typeface="Verdana"/>
              </a:rPr>
              <a:t>missing</a:t>
            </a:r>
            <a:r>
              <a:rPr sz="1800" b="1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170" dirty="0">
                <a:solidFill>
                  <a:srgbClr val="212745"/>
                </a:solidFill>
                <a:latin typeface="Verdana"/>
                <a:cs typeface="Verdana"/>
              </a:rPr>
              <a:t>attribute</a:t>
            </a:r>
            <a:r>
              <a:rPr sz="1800" b="1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212745"/>
                </a:solidFill>
                <a:latin typeface="Verdana"/>
                <a:cs typeface="Verdana"/>
              </a:rPr>
              <a:t>values</a:t>
            </a:r>
            <a:endParaRPr sz="1800" dirty="0">
              <a:latin typeface="Verdana"/>
              <a:cs typeface="Verdana"/>
            </a:endParaRPr>
          </a:p>
          <a:p>
            <a:pPr marL="641985" lvl="1" indent="-305435">
              <a:lnSpc>
                <a:spcPct val="100000"/>
              </a:lnSpc>
              <a:spcBef>
                <a:spcPts val="10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</a:tabLst>
            </a:pP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Assign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most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common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value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attribute</a:t>
            </a:r>
            <a:endParaRPr sz="1800" dirty="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94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</a:tabLst>
            </a:pP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Assign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probability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each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possible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values</a:t>
            </a:r>
            <a:endParaRPr sz="1800" dirty="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10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b="1" spc="-140" dirty="0">
                <a:solidFill>
                  <a:srgbClr val="212745"/>
                </a:solidFill>
                <a:latin typeface="Verdana"/>
                <a:cs typeface="Verdana"/>
              </a:rPr>
              <a:t>Attribute</a:t>
            </a:r>
            <a:r>
              <a:rPr sz="1800" b="1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212745"/>
                </a:solidFill>
                <a:latin typeface="Verdana"/>
                <a:cs typeface="Verdana"/>
              </a:rPr>
              <a:t>construction</a:t>
            </a:r>
            <a:endParaRPr sz="1800" dirty="0">
              <a:latin typeface="Verdana"/>
              <a:cs typeface="Verdana"/>
            </a:endParaRPr>
          </a:p>
          <a:p>
            <a:pPr marL="641985" lvl="1" indent="-305435">
              <a:lnSpc>
                <a:spcPct val="100000"/>
              </a:lnSpc>
              <a:spcBef>
                <a:spcPts val="10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</a:tabLst>
            </a:pP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Create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new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attributes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based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on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existing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ones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that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sparsely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represented</a:t>
            </a:r>
            <a:endParaRPr sz="1800" dirty="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3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</a:tabLst>
            </a:pP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This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reduces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fragmentation,</a:t>
            </a:r>
            <a:r>
              <a:rPr sz="1800" spc="-18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repetition,</a:t>
            </a:r>
            <a:r>
              <a:rPr sz="1800" spc="-18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replication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37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DECISION</a:t>
                      </a:r>
                      <a:r>
                        <a:rPr sz="2800" spc="-3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TREE</a:t>
                      </a:r>
                      <a:r>
                        <a:rPr sz="2800" spc="-4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VARIANTS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26442" y="2468095"/>
            <a:ext cx="5735955" cy="270256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940"/>
              </a:spcBef>
              <a:buClr>
                <a:srgbClr val="5ECCF3"/>
              </a:buClr>
              <a:buSzPct val="91666"/>
              <a:buFont typeface="Cambria"/>
              <a:buChar char="◾"/>
              <a:tabLst>
                <a:tab pos="318135" algn="l"/>
              </a:tabLst>
            </a:pPr>
            <a:r>
              <a:rPr sz="1200" b="1" spc="-175" dirty="0">
                <a:solidFill>
                  <a:srgbClr val="212745"/>
                </a:solidFill>
                <a:latin typeface="Verdana"/>
                <a:cs typeface="Verdana"/>
              </a:rPr>
              <a:t>ID3</a:t>
            </a:r>
            <a:r>
              <a:rPr sz="1200" b="1" spc="-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200" b="1" spc="-145" dirty="0">
                <a:solidFill>
                  <a:srgbClr val="212745"/>
                </a:solidFill>
                <a:latin typeface="Verdana"/>
                <a:cs typeface="Verdana"/>
              </a:rPr>
              <a:t>(Iterative</a:t>
            </a:r>
            <a:r>
              <a:rPr sz="1200" b="1" spc="-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200" b="1" spc="-125" dirty="0">
                <a:solidFill>
                  <a:srgbClr val="212745"/>
                </a:solidFill>
                <a:latin typeface="Verdana"/>
                <a:cs typeface="Verdana"/>
              </a:rPr>
              <a:t>Dichotomiser)</a:t>
            </a:r>
            <a:r>
              <a:rPr sz="1200" b="1" spc="-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200" b="1" spc="-10" dirty="0">
                <a:solidFill>
                  <a:srgbClr val="212745"/>
                </a:solidFill>
                <a:latin typeface="Verdana"/>
                <a:cs typeface="Verdana"/>
              </a:rPr>
              <a:t>algorithm</a:t>
            </a:r>
            <a:endParaRPr sz="1200">
              <a:latin typeface="Verdana"/>
              <a:cs typeface="Verdana"/>
            </a:endParaRPr>
          </a:p>
          <a:p>
            <a:pPr marL="641985" lvl="1" indent="-305435">
              <a:lnSpc>
                <a:spcPct val="100000"/>
              </a:lnSpc>
              <a:spcBef>
                <a:spcPts val="775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641985" algn="l"/>
              </a:tabLst>
            </a:pPr>
            <a:r>
              <a:rPr sz="1100" spc="-114" dirty="0">
                <a:solidFill>
                  <a:srgbClr val="212745"/>
                </a:solidFill>
                <a:latin typeface="Verdana"/>
                <a:cs typeface="Verdana"/>
              </a:rPr>
              <a:t>Developed</a:t>
            </a:r>
            <a:r>
              <a:rPr sz="1100" spc="-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155" dirty="0">
                <a:solidFill>
                  <a:srgbClr val="212745"/>
                </a:solidFill>
                <a:latin typeface="Verdana"/>
                <a:cs typeface="Verdana"/>
              </a:rPr>
              <a:t>by</a:t>
            </a:r>
            <a:r>
              <a:rPr sz="1100" spc="-6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204" dirty="0">
                <a:solidFill>
                  <a:srgbClr val="212745"/>
                </a:solidFill>
                <a:latin typeface="Verdana"/>
                <a:cs typeface="Verdana"/>
              </a:rPr>
              <a:t>J.</a:t>
            </a:r>
            <a:r>
              <a:rPr sz="1100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120" dirty="0">
                <a:solidFill>
                  <a:srgbClr val="212745"/>
                </a:solidFill>
                <a:latin typeface="Verdana"/>
                <a:cs typeface="Verdana"/>
              </a:rPr>
              <a:t>Ross</a:t>
            </a:r>
            <a:r>
              <a:rPr sz="1100" spc="-6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212745"/>
                </a:solidFill>
                <a:latin typeface="Verdana"/>
                <a:cs typeface="Verdana"/>
              </a:rPr>
              <a:t>Quinlan</a:t>
            </a:r>
            <a:endParaRPr sz="1100">
              <a:latin typeface="Verdana"/>
              <a:cs typeface="Verdana"/>
            </a:endParaRPr>
          </a:p>
          <a:p>
            <a:pPr marL="641985" lvl="1" indent="-305435">
              <a:lnSpc>
                <a:spcPct val="100000"/>
              </a:lnSpc>
              <a:spcBef>
                <a:spcPts val="670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641985" algn="l"/>
              </a:tabLst>
            </a:pPr>
            <a:r>
              <a:rPr sz="1100" spc="-114" dirty="0">
                <a:solidFill>
                  <a:srgbClr val="212745"/>
                </a:solidFill>
                <a:latin typeface="Verdana"/>
                <a:cs typeface="Verdana"/>
              </a:rPr>
              <a:t>During</a:t>
            </a:r>
            <a:r>
              <a:rPr sz="1100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12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100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120" dirty="0">
                <a:solidFill>
                  <a:srgbClr val="212745"/>
                </a:solidFill>
                <a:latin typeface="Verdana"/>
                <a:cs typeface="Verdana"/>
              </a:rPr>
              <a:t>late</a:t>
            </a:r>
            <a:r>
              <a:rPr sz="1100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160" dirty="0">
                <a:solidFill>
                  <a:srgbClr val="212745"/>
                </a:solidFill>
                <a:latin typeface="Verdana"/>
                <a:cs typeface="Verdana"/>
              </a:rPr>
              <a:t>1970s</a:t>
            </a:r>
            <a:r>
              <a:rPr sz="1100" spc="-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160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100" spc="-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125" dirty="0">
                <a:solidFill>
                  <a:srgbClr val="212745"/>
                </a:solidFill>
                <a:latin typeface="Verdana"/>
                <a:cs typeface="Verdana"/>
              </a:rPr>
              <a:t>early</a:t>
            </a:r>
            <a:r>
              <a:rPr sz="1100" spc="-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212745"/>
                </a:solidFill>
                <a:latin typeface="Verdana"/>
                <a:cs typeface="Verdana"/>
              </a:rPr>
              <a:t>1980s</a:t>
            </a:r>
            <a:endParaRPr sz="1100">
              <a:latin typeface="Verdana"/>
              <a:cs typeface="Verdana"/>
            </a:endParaRPr>
          </a:p>
          <a:p>
            <a:pPr marL="318135" indent="-305435">
              <a:lnSpc>
                <a:spcPct val="100000"/>
              </a:lnSpc>
              <a:spcBef>
                <a:spcPts val="790"/>
              </a:spcBef>
              <a:buClr>
                <a:srgbClr val="5ECCF3"/>
              </a:buClr>
              <a:buSzPct val="91666"/>
              <a:buFont typeface="Cambria"/>
              <a:buChar char="◾"/>
              <a:tabLst>
                <a:tab pos="318135" algn="l"/>
              </a:tabLst>
            </a:pPr>
            <a:r>
              <a:rPr sz="1200" b="1" spc="-114" dirty="0">
                <a:solidFill>
                  <a:srgbClr val="212745"/>
                </a:solidFill>
                <a:latin typeface="Verdana"/>
                <a:cs typeface="Verdana"/>
              </a:rPr>
              <a:t>C4.5</a:t>
            </a:r>
            <a:r>
              <a:rPr sz="1200" b="1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200" b="1" spc="-10" dirty="0">
                <a:solidFill>
                  <a:srgbClr val="212745"/>
                </a:solidFill>
                <a:latin typeface="Verdana"/>
                <a:cs typeface="Verdana"/>
              </a:rPr>
              <a:t>algorithm</a:t>
            </a:r>
            <a:endParaRPr sz="1200">
              <a:latin typeface="Verdana"/>
              <a:cs typeface="Verdana"/>
            </a:endParaRPr>
          </a:p>
          <a:p>
            <a:pPr marL="641985" lvl="1" indent="-305435">
              <a:lnSpc>
                <a:spcPct val="100000"/>
              </a:lnSpc>
              <a:spcBef>
                <a:spcPts val="745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641985" algn="l"/>
              </a:tabLst>
            </a:pPr>
            <a:r>
              <a:rPr sz="1100" spc="-114" dirty="0">
                <a:solidFill>
                  <a:srgbClr val="212745"/>
                </a:solidFill>
                <a:latin typeface="Verdana"/>
                <a:cs typeface="Verdana"/>
              </a:rPr>
              <a:t>Quinlan</a:t>
            </a:r>
            <a:r>
              <a:rPr sz="1100" spc="-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105" dirty="0">
                <a:solidFill>
                  <a:srgbClr val="212745"/>
                </a:solidFill>
                <a:latin typeface="Verdana"/>
                <a:cs typeface="Verdana"/>
              </a:rPr>
              <a:t>later</a:t>
            </a:r>
            <a:r>
              <a:rPr sz="1100" spc="-6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125" dirty="0">
                <a:solidFill>
                  <a:srgbClr val="212745"/>
                </a:solidFill>
                <a:latin typeface="Verdana"/>
                <a:cs typeface="Verdana"/>
              </a:rPr>
              <a:t>presented</a:t>
            </a:r>
            <a:r>
              <a:rPr sz="1100" spc="-6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125" dirty="0">
                <a:solidFill>
                  <a:srgbClr val="212745"/>
                </a:solidFill>
                <a:latin typeface="Verdana"/>
                <a:cs typeface="Verdana"/>
              </a:rPr>
              <a:t>C4.5</a:t>
            </a:r>
            <a:r>
              <a:rPr sz="1100" spc="-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180" dirty="0">
                <a:solidFill>
                  <a:srgbClr val="212745"/>
                </a:solidFill>
                <a:latin typeface="Verdana"/>
                <a:cs typeface="Verdana"/>
              </a:rPr>
              <a:t>(a</a:t>
            </a:r>
            <a:r>
              <a:rPr sz="1100" spc="-6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120" dirty="0">
                <a:solidFill>
                  <a:srgbClr val="212745"/>
                </a:solidFill>
                <a:latin typeface="Verdana"/>
                <a:cs typeface="Verdana"/>
              </a:rPr>
              <a:t>successor</a:t>
            </a:r>
            <a:r>
              <a:rPr sz="1100" spc="-5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9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100" spc="-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212745"/>
                </a:solidFill>
                <a:latin typeface="Verdana"/>
                <a:cs typeface="Verdana"/>
              </a:rPr>
              <a:t>ID3)</a:t>
            </a:r>
            <a:endParaRPr sz="1100">
              <a:latin typeface="Verdana"/>
              <a:cs typeface="Verdana"/>
            </a:endParaRPr>
          </a:p>
          <a:p>
            <a:pPr marL="641985" lvl="1" indent="-305435">
              <a:lnSpc>
                <a:spcPct val="100000"/>
              </a:lnSpc>
              <a:spcBef>
                <a:spcPts val="695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641985" algn="l"/>
              </a:tabLst>
            </a:pPr>
            <a:r>
              <a:rPr sz="1100" spc="-155" dirty="0">
                <a:solidFill>
                  <a:srgbClr val="212745"/>
                </a:solidFill>
                <a:latin typeface="Verdana"/>
                <a:cs typeface="Verdana"/>
              </a:rPr>
              <a:t>Became</a:t>
            </a:r>
            <a:r>
              <a:rPr sz="1100" spc="-5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204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100" spc="-5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150" dirty="0">
                <a:solidFill>
                  <a:srgbClr val="212745"/>
                </a:solidFill>
                <a:latin typeface="Verdana"/>
                <a:cs typeface="Verdana"/>
              </a:rPr>
              <a:t>benchmark</a:t>
            </a:r>
            <a:r>
              <a:rPr sz="1100" spc="-5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70" dirty="0">
                <a:solidFill>
                  <a:srgbClr val="212745"/>
                </a:solidFill>
                <a:latin typeface="Verdana"/>
                <a:cs typeface="Verdana"/>
              </a:rPr>
              <a:t>to</a:t>
            </a:r>
            <a:r>
              <a:rPr sz="1100" spc="-5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125" dirty="0">
                <a:solidFill>
                  <a:srgbClr val="212745"/>
                </a:solidFill>
                <a:latin typeface="Verdana"/>
                <a:cs typeface="Verdana"/>
              </a:rPr>
              <a:t>which</a:t>
            </a:r>
            <a:r>
              <a:rPr sz="1100" spc="-5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120" dirty="0">
                <a:solidFill>
                  <a:srgbClr val="212745"/>
                </a:solidFill>
                <a:latin typeface="Verdana"/>
                <a:cs typeface="Verdana"/>
              </a:rPr>
              <a:t>newer</a:t>
            </a:r>
            <a:r>
              <a:rPr sz="1100" spc="-5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135" dirty="0">
                <a:solidFill>
                  <a:srgbClr val="212745"/>
                </a:solidFill>
                <a:latin typeface="Verdana"/>
                <a:cs typeface="Verdana"/>
              </a:rPr>
              <a:t>supervised</a:t>
            </a:r>
            <a:r>
              <a:rPr sz="1100" spc="-5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135" dirty="0">
                <a:solidFill>
                  <a:srgbClr val="212745"/>
                </a:solidFill>
                <a:latin typeface="Verdana"/>
                <a:cs typeface="Verdana"/>
              </a:rPr>
              <a:t>learning</a:t>
            </a:r>
            <a:r>
              <a:rPr sz="1100" spc="-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130" dirty="0">
                <a:solidFill>
                  <a:srgbClr val="212745"/>
                </a:solidFill>
                <a:latin typeface="Verdana"/>
                <a:cs typeface="Verdana"/>
              </a:rPr>
              <a:t>algorithms</a:t>
            </a:r>
            <a:r>
              <a:rPr sz="1100" spc="-5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125" dirty="0">
                <a:solidFill>
                  <a:srgbClr val="212745"/>
                </a:solidFill>
                <a:latin typeface="Verdana"/>
                <a:cs typeface="Verdana"/>
              </a:rPr>
              <a:t>are</a:t>
            </a:r>
            <a:r>
              <a:rPr sz="1100" spc="-5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114" dirty="0">
                <a:solidFill>
                  <a:srgbClr val="212745"/>
                </a:solidFill>
                <a:latin typeface="Verdana"/>
                <a:cs typeface="Verdana"/>
              </a:rPr>
              <a:t>often</a:t>
            </a:r>
            <a:r>
              <a:rPr sz="1100" spc="-5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90" dirty="0">
                <a:solidFill>
                  <a:srgbClr val="212745"/>
                </a:solidFill>
                <a:latin typeface="Verdana"/>
                <a:cs typeface="Verdana"/>
              </a:rPr>
              <a:t>compared.</a:t>
            </a:r>
            <a:endParaRPr sz="1100">
              <a:latin typeface="Verdana"/>
              <a:cs typeface="Verdana"/>
            </a:endParaRPr>
          </a:p>
          <a:p>
            <a:pPr marL="641985" lvl="1" indent="-305435">
              <a:lnSpc>
                <a:spcPct val="100000"/>
              </a:lnSpc>
              <a:spcBef>
                <a:spcPts val="770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641985" algn="l"/>
              </a:tabLst>
            </a:pPr>
            <a:r>
              <a:rPr sz="1100" spc="-114" dirty="0">
                <a:solidFill>
                  <a:srgbClr val="212745"/>
                </a:solidFill>
                <a:latin typeface="Verdana"/>
                <a:cs typeface="Verdana"/>
              </a:rPr>
              <a:t>Commercial</a:t>
            </a:r>
            <a:r>
              <a:rPr sz="1100" spc="-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135" dirty="0">
                <a:solidFill>
                  <a:srgbClr val="212745"/>
                </a:solidFill>
                <a:latin typeface="Verdana"/>
                <a:cs typeface="Verdana"/>
              </a:rPr>
              <a:t>successor:</a:t>
            </a:r>
            <a:r>
              <a:rPr sz="1100" spc="-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212745"/>
                </a:solidFill>
                <a:latin typeface="Verdana"/>
                <a:cs typeface="Verdana"/>
              </a:rPr>
              <a:t>C5.0</a:t>
            </a:r>
            <a:endParaRPr sz="1100">
              <a:latin typeface="Verdana"/>
              <a:cs typeface="Verdana"/>
            </a:endParaRPr>
          </a:p>
          <a:p>
            <a:pPr marL="318135" indent="-305435">
              <a:lnSpc>
                <a:spcPct val="100000"/>
              </a:lnSpc>
              <a:spcBef>
                <a:spcPts val="690"/>
              </a:spcBef>
              <a:buClr>
                <a:srgbClr val="5ECCF3"/>
              </a:buClr>
              <a:buSzPct val="91666"/>
              <a:buFont typeface="Cambria"/>
              <a:buChar char="◾"/>
              <a:tabLst>
                <a:tab pos="318135" algn="l"/>
              </a:tabLst>
            </a:pPr>
            <a:r>
              <a:rPr sz="1200" b="1" spc="-30" dirty="0">
                <a:solidFill>
                  <a:srgbClr val="212745"/>
                </a:solidFill>
                <a:latin typeface="Verdana"/>
                <a:cs typeface="Verdana"/>
              </a:rPr>
              <a:t>CART </a:t>
            </a:r>
            <a:r>
              <a:rPr sz="1200" b="1" spc="-130" dirty="0">
                <a:solidFill>
                  <a:srgbClr val="212745"/>
                </a:solidFill>
                <a:latin typeface="Verdana"/>
                <a:cs typeface="Verdana"/>
              </a:rPr>
              <a:t>(Classification</a:t>
            </a:r>
            <a:r>
              <a:rPr sz="1200" b="1" spc="-16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200" b="1" spc="-110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200" b="1" spc="-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200" b="1" spc="-155" dirty="0">
                <a:solidFill>
                  <a:srgbClr val="212745"/>
                </a:solidFill>
                <a:latin typeface="Verdana"/>
                <a:cs typeface="Verdana"/>
              </a:rPr>
              <a:t>Regression</a:t>
            </a:r>
            <a:r>
              <a:rPr sz="1200" b="1" spc="-2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200" b="1" spc="-150" dirty="0">
                <a:solidFill>
                  <a:srgbClr val="212745"/>
                </a:solidFill>
                <a:latin typeface="Verdana"/>
                <a:cs typeface="Verdana"/>
              </a:rPr>
              <a:t>Trees)</a:t>
            </a:r>
            <a:r>
              <a:rPr sz="1200" b="1" spc="-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200" b="1" spc="-10" dirty="0">
                <a:solidFill>
                  <a:srgbClr val="212745"/>
                </a:solidFill>
                <a:latin typeface="Verdana"/>
                <a:cs typeface="Verdana"/>
              </a:rPr>
              <a:t>algorithm</a:t>
            </a:r>
            <a:endParaRPr sz="1200">
              <a:latin typeface="Verdana"/>
              <a:cs typeface="Verdana"/>
            </a:endParaRPr>
          </a:p>
          <a:p>
            <a:pPr marL="641985" lvl="1" indent="-305435">
              <a:lnSpc>
                <a:spcPct val="100000"/>
              </a:lnSpc>
              <a:spcBef>
                <a:spcPts val="750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641985" algn="l"/>
              </a:tabLst>
            </a:pPr>
            <a:r>
              <a:rPr sz="1100" spc="-10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100" spc="-5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130" dirty="0">
                <a:solidFill>
                  <a:srgbClr val="212745"/>
                </a:solidFill>
                <a:latin typeface="Verdana"/>
                <a:cs typeface="Verdana"/>
              </a:rPr>
              <a:t>generation</a:t>
            </a:r>
            <a:r>
              <a:rPr sz="1100" spc="-5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9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100" spc="-5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135" dirty="0">
                <a:solidFill>
                  <a:srgbClr val="212745"/>
                </a:solidFill>
                <a:latin typeface="Verdana"/>
                <a:cs typeface="Verdana"/>
              </a:rPr>
              <a:t>binary</a:t>
            </a:r>
            <a:r>
              <a:rPr sz="1100" spc="-5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110" dirty="0">
                <a:solidFill>
                  <a:srgbClr val="212745"/>
                </a:solidFill>
                <a:latin typeface="Verdana"/>
                <a:cs typeface="Verdana"/>
              </a:rPr>
              <a:t>decision</a:t>
            </a:r>
            <a:r>
              <a:rPr sz="1100" spc="-5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212745"/>
                </a:solidFill>
                <a:latin typeface="Verdana"/>
                <a:cs typeface="Verdana"/>
              </a:rPr>
              <a:t>trees</a:t>
            </a:r>
            <a:endParaRPr sz="1100">
              <a:latin typeface="Verdana"/>
              <a:cs typeface="Verdana"/>
            </a:endParaRPr>
          </a:p>
          <a:p>
            <a:pPr marL="641985" lvl="1" indent="-305435">
              <a:lnSpc>
                <a:spcPct val="100000"/>
              </a:lnSpc>
              <a:spcBef>
                <a:spcPts val="790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641985" algn="l"/>
              </a:tabLst>
            </a:pPr>
            <a:r>
              <a:rPr sz="1100" spc="-114" dirty="0">
                <a:solidFill>
                  <a:srgbClr val="212745"/>
                </a:solidFill>
                <a:latin typeface="Verdana"/>
                <a:cs typeface="Verdana"/>
              </a:rPr>
              <a:t>Developed</a:t>
            </a:r>
            <a:r>
              <a:rPr sz="1100" spc="-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155" dirty="0">
                <a:solidFill>
                  <a:srgbClr val="212745"/>
                </a:solidFill>
                <a:latin typeface="Verdana"/>
                <a:cs typeface="Verdana"/>
              </a:rPr>
              <a:t>by</a:t>
            </a:r>
            <a:r>
              <a:rPr sz="1100" spc="-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204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100" spc="-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125" dirty="0">
                <a:solidFill>
                  <a:srgbClr val="212745"/>
                </a:solidFill>
                <a:latin typeface="Verdana"/>
                <a:cs typeface="Verdana"/>
              </a:rPr>
              <a:t>group</a:t>
            </a:r>
            <a:r>
              <a:rPr sz="1100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9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100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100" spc="-45" dirty="0">
                <a:solidFill>
                  <a:srgbClr val="212745"/>
                </a:solidFill>
                <a:latin typeface="Verdana"/>
                <a:cs typeface="Verdana"/>
              </a:rPr>
              <a:t>statisticians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ID3</a:t>
                      </a:r>
                      <a:r>
                        <a:rPr sz="2800" spc="-4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VS.</a:t>
                      </a:r>
                      <a:r>
                        <a:rPr sz="2800" spc="-3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CART</a:t>
                      </a:r>
                      <a:r>
                        <a:rPr sz="2800" spc="-4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VS.</a:t>
                      </a:r>
                      <a:r>
                        <a:rPr sz="2800" spc="-3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C4.5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555" y="2031913"/>
            <a:ext cx="8549647" cy="350019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7305" y="5567171"/>
            <a:ext cx="4245610" cy="281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100"/>
              </a:spcBef>
            </a:pPr>
            <a:r>
              <a:rPr sz="800" u="sng" spc="-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Reference:</a:t>
            </a:r>
            <a:r>
              <a:rPr sz="800" spc="-15" dirty="0">
                <a:latin typeface="Trebuchet MS"/>
                <a:cs typeface="Trebuchet MS"/>
              </a:rPr>
              <a:t> </a:t>
            </a:r>
            <a:r>
              <a:rPr sz="800" i="1" spc="-75" dirty="0">
                <a:latin typeface="Trebuchet MS"/>
                <a:cs typeface="Trebuchet MS"/>
              </a:rPr>
              <a:t>Singh,</a:t>
            </a:r>
            <a:r>
              <a:rPr sz="800" i="1" spc="10" dirty="0">
                <a:latin typeface="Trebuchet MS"/>
                <a:cs typeface="Trebuchet MS"/>
              </a:rPr>
              <a:t> </a:t>
            </a:r>
            <a:r>
              <a:rPr sz="800" i="1" spc="-110" dirty="0">
                <a:latin typeface="Trebuchet MS"/>
                <a:cs typeface="Trebuchet MS"/>
              </a:rPr>
              <a:t>S.,</a:t>
            </a:r>
            <a:r>
              <a:rPr sz="800" i="1" spc="5" dirty="0">
                <a:latin typeface="Trebuchet MS"/>
                <a:cs typeface="Trebuchet MS"/>
              </a:rPr>
              <a:t> </a:t>
            </a:r>
            <a:r>
              <a:rPr sz="800" i="1" dirty="0">
                <a:latin typeface="Trebuchet MS"/>
                <a:cs typeface="Trebuchet MS"/>
              </a:rPr>
              <a:t>&amp;</a:t>
            </a:r>
            <a:r>
              <a:rPr sz="800" i="1" spc="20" dirty="0">
                <a:latin typeface="Trebuchet MS"/>
                <a:cs typeface="Trebuchet MS"/>
              </a:rPr>
              <a:t> </a:t>
            </a:r>
            <a:r>
              <a:rPr sz="800" i="1" spc="-85" dirty="0">
                <a:latin typeface="Trebuchet MS"/>
                <a:cs typeface="Trebuchet MS"/>
              </a:rPr>
              <a:t>Gupta,</a:t>
            </a:r>
            <a:r>
              <a:rPr sz="800" i="1" spc="10" dirty="0">
                <a:latin typeface="Trebuchet MS"/>
                <a:cs typeface="Trebuchet MS"/>
              </a:rPr>
              <a:t> </a:t>
            </a:r>
            <a:r>
              <a:rPr sz="800" i="1" spc="-114" dirty="0">
                <a:latin typeface="Trebuchet MS"/>
                <a:cs typeface="Trebuchet MS"/>
              </a:rPr>
              <a:t>P.</a:t>
            </a:r>
            <a:r>
              <a:rPr sz="800" i="1" spc="10" dirty="0">
                <a:latin typeface="Trebuchet MS"/>
                <a:cs typeface="Trebuchet MS"/>
              </a:rPr>
              <a:t> </a:t>
            </a:r>
            <a:r>
              <a:rPr sz="800" i="1" spc="-45" dirty="0">
                <a:latin typeface="Trebuchet MS"/>
                <a:cs typeface="Trebuchet MS"/>
              </a:rPr>
              <a:t>(2014).</a:t>
            </a:r>
            <a:r>
              <a:rPr sz="800" i="1" spc="10" dirty="0">
                <a:latin typeface="Trebuchet MS"/>
                <a:cs typeface="Trebuchet MS"/>
              </a:rPr>
              <a:t> </a:t>
            </a:r>
            <a:r>
              <a:rPr sz="800" i="1" spc="-70" dirty="0">
                <a:latin typeface="Trebuchet MS"/>
                <a:cs typeface="Trebuchet MS"/>
              </a:rPr>
              <a:t>Comparative</a:t>
            </a:r>
            <a:r>
              <a:rPr sz="800" i="1" spc="20" dirty="0">
                <a:latin typeface="Trebuchet MS"/>
                <a:cs typeface="Trebuchet MS"/>
              </a:rPr>
              <a:t> </a:t>
            </a:r>
            <a:r>
              <a:rPr sz="800" i="1" spc="-85" dirty="0">
                <a:latin typeface="Trebuchet MS"/>
                <a:cs typeface="Trebuchet MS"/>
              </a:rPr>
              <a:t>study</a:t>
            </a:r>
            <a:r>
              <a:rPr sz="800" i="1" spc="20" dirty="0">
                <a:latin typeface="Trebuchet MS"/>
                <a:cs typeface="Trebuchet MS"/>
              </a:rPr>
              <a:t> </a:t>
            </a:r>
            <a:r>
              <a:rPr sz="800" i="1" spc="-30" dirty="0">
                <a:latin typeface="Trebuchet MS"/>
                <a:cs typeface="Trebuchet MS"/>
              </a:rPr>
              <a:t>ID3,</a:t>
            </a:r>
            <a:r>
              <a:rPr sz="800" i="1" spc="5" dirty="0">
                <a:latin typeface="Trebuchet MS"/>
                <a:cs typeface="Trebuchet MS"/>
              </a:rPr>
              <a:t> </a:t>
            </a:r>
            <a:r>
              <a:rPr sz="800" i="1" spc="-80" dirty="0">
                <a:latin typeface="Trebuchet MS"/>
                <a:cs typeface="Trebuchet MS"/>
              </a:rPr>
              <a:t>cart</a:t>
            </a:r>
            <a:r>
              <a:rPr sz="800" i="1" spc="20" dirty="0">
                <a:latin typeface="Trebuchet MS"/>
                <a:cs typeface="Trebuchet MS"/>
              </a:rPr>
              <a:t> </a:t>
            </a:r>
            <a:r>
              <a:rPr sz="800" i="1" spc="-60" dirty="0">
                <a:latin typeface="Trebuchet MS"/>
                <a:cs typeface="Trebuchet MS"/>
              </a:rPr>
              <a:t>and</a:t>
            </a:r>
            <a:r>
              <a:rPr sz="800" i="1" spc="20" dirty="0">
                <a:latin typeface="Trebuchet MS"/>
                <a:cs typeface="Trebuchet MS"/>
              </a:rPr>
              <a:t> </a:t>
            </a:r>
            <a:r>
              <a:rPr sz="800" i="1" spc="-65" dirty="0">
                <a:latin typeface="Trebuchet MS"/>
                <a:cs typeface="Trebuchet MS"/>
              </a:rPr>
              <a:t>C4.</a:t>
            </a:r>
            <a:r>
              <a:rPr sz="800" i="1" spc="10" dirty="0">
                <a:latin typeface="Trebuchet MS"/>
                <a:cs typeface="Trebuchet MS"/>
              </a:rPr>
              <a:t> </a:t>
            </a:r>
            <a:r>
              <a:rPr sz="800" i="1" dirty="0">
                <a:latin typeface="Trebuchet MS"/>
                <a:cs typeface="Trebuchet MS"/>
              </a:rPr>
              <a:t>5</a:t>
            </a:r>
            <a:r>
              <a:rPr sz="800" i="1" spc="15" dirty="0">
                <a:latin typeface="Trebuchet MS"/>
                <a:cs typeface="Trebuchet MS"/>
              </a:rPr>
              <a:t> </a:t>
            </a:r>
            <a:r>
              <a:rPr sz="800" i="1" spc="-80" dirty="0">
                <a:latin typeface="Trebuchet MS"/>
                <a:cs typeface="Trebuchet MS"/>
              </a:rPr>
              <a:t>decision</a:t>
            </a:r>
            <a:r>
              <a:rPr sz="800" i="1" spc="20" dirty="0">
                <a:latin typeface="Trebuchet MS"/>
                <a:cs typeface="Trebuchet MS"/>
              </a:rPr>
              <a:t> </a:t>
            </a:r>
            <a:r>
              <a:rPr sz="800" i="1" spc="-90" dirty="0">
                <a:latin typeface="Trebuchet MS"/>
                <a:cs typeface="Trebuchet MS"/>
              </a:rPr>
              <a:t>tree</a:t>
            </a:r>
            <a:r>
              <a:rPr sz="800" i="1" spc="20" dirty="0">
                <a:latin typeface="Trebuchet MS"/>
                <a:cs typeface="Trebuchet MS"/>
              </a:rPr>
              <a:t> </a:t>
            </a:r>
            <a:r>
              <a:rPr sz="800" i="1" spc="-85" dirty="0">
                <a:latin typeface="Trebuchet MS"/>
                <a:cs typeface="Trebuchet MS"/>
              </a:rPr>
              <a:t>algorithm:</a:t>
            </a:r>
            <a:r>
              <a:rPr sz="800" i="1" spc="10" dirty="0">
                <a:latin typeface="Trebuchet MS"/>
                <a:cs typeface="Trebuchet MS"/>
              </a:rPr>
              <a:t> </a:t>
            </a:r>
            <a:r>
              <a:rPr sz="800" i="1" spc="-50" dirty="0">
                <a:latin typeface="Trebuchet MS"/>
                <a:cs typeface="Trebuchet MS"/>
              </a:rPr>
              <a:t>a</a:t>
            </a:r>
            <a:r>
              <a:rPr sz="800" i="1" spc="500" dirty="0">
                <a:latin typeface="Trebuchet MS"/>
                <a:cs typeface="Trebuchet MS"/>
              </a:rPr>
              <a:t> </a:t>
            </a:r>
            <a:r>
              <a:rPr sz="800" i="1" spc="-85" dirty="0">
                <a:latin typeface="Trebuchet MS"/>
                <a:cs typeface="Trebuchet MS"/>
              </a:rPr>
              <a:t>survey.</a:t>
            </a:r>
            <a:r>
              <a:rPr sz="800" i="1" spc="10" dirty="0">
                <a:latin typeface="Trebuchet MS"/>
                <a:cs typeface="Trebuchet MS"/>
              </a:rPr>
              <a:t> </a:t>
            </a:r>
            <a:r>
              <a:rPr sz="800" i="1" spc="-75" dirty="0">
                <a:latin typeface="Trebuchet MS"/>
                <a:cs typeface="Trebuchet MS"/>
              </a:rPr>
              <a:t>International</a:t>
            </a:r>
            <a:r>
              <a:rPr sz="800" i="1" spc="10" dirty="0">
                <a:latin typeface="Trebuchet MS"/>
                <a:cs typeface="Trebuchet MS"/>
              </a:rPr>
              <a:t> </a:t>
            </a:r>
            <a:r>
              <a:rPr sz="800" i="1" spc="-90" dirty="0">
                <a:latin typeface="Trebuchet MS"/>
                <a:cs typeface="Trebuchet MS"/>
              </a:rPr>
              <a:t>Journal</a:t>
            </a:r>
            <a:r>
              <a:rPr sz="800" i="1" spc="10" dirty="0">
                <a:latin typeface="Trebuchet MS"/>
                <a:cs typeface="Trebuchet MS"/>
              </a:rPr>
              <a:t> </a:t>
            </a:r>
            <a:r>
              <a:rPr sz="800" i="1" spc="-90" dirty="0">
                <a:latin typeface="Trebuchet MS"/>
                <a:cs typeface="Trebuchet MS"/>
              </a:rPr>
              <a:t>of</a:t>
            </a:r>
            <a:r>
              <a:rPr sz="800" i="1" spc="20" dirty="0">
                <a:latin typeface="Trebuchet MS"/>
                <a:cs typeface="Trebuchet MS"/>
              </a:rPr>
              <a:t> </a:t>
            </a:r>
            <a:r>
              <a:rPr sz="800" i="1" spc="-65" dirty="0">
                <a:latin typeface="Trebuchet MS"/>
                <a:cs typeface="Trebuchet MS"/>
              </a:rPr>
              <a:t>Advanced</a:t>
            </a:r>
            <a:r>
              <a:rPr sz="800" i="1" spc="25" dirty="0">
                <a:latin typeface="Trebuchet MS"/>
                <a:cs typeface="Trebuchet MS"/>
              </a:rPr>
              <a:t> </a:t>
            </a:r>
            <a:r>
              <a:rPr sz="800" i="1" spc="-70" dirty="0">
                <a:latin typeface="Trebuchet MS"/>
                <a:cs typeface="Trebuchet MS"/>
              </a:rPr>
              <a:t>Information</a:t>
            </a:r>
            <a:r>
              <a:rPr sz="800" i="1" spc="30" dirty="0">
                <a:latin typeface="Trebuchet MS"/>
                <a:cs typeface="Trebuchet MS"/>
              </a:rPr>
              <a:t> </a:t>
            </a:r>
            <a:r>
              <a:rPr sz="800" i="1" spc="-70" dirty="0">
                <a:latin typeface="Trebuchet MS"/>
                <a:cs typeface="Trebuchet MS"/>
              </a:rPr>
              <a:t>Science</a:t>
            </a:r>
            <a:r>
              <a:rPr sz="800" i="1" spc="25" dirty="0">
                <a:latin typeface="Trebuchet MS"/>
                <a:cs typeface="Trebuchet MS"/>
              </a:rPr>
              <a:t> </a:t>
            </a:r>
            <a:r>
              <a:rPr sz="800" i="1" spc="-60" dirty="0">
                <a:latin typeface="Trebuchet MS"/>
                <a:cs typeface="Trebuchet MS"/>
              </a:rPr>
              <a:t>and</a:t>
            </a:r>
            <a:r>
              <a:rPr sz="800" i="1" spc="25" dirty="0">
                <a:latin typeface="Trebuchet MS"/>
                <a:cs typeface="Trebuchet MS"/>
              </a:rPr>
              <a:t> </a:t>
            </a:r>
            <a:r>
              <a:rPr sz="800" i="1" spc="-70" dirty="0">
                <a:latin typeface="Trebuchet MS"/>
                <a:cs typeface="Trebuchet MS"/>
              </a:rPr>
              <a:t>Technology</a:t>
            </a:r>
            <a:r>
              <a:rPr sz="800" i="1" spc="25" dirty="0">
                <a:latin typeface="Trebuchet MS"/>
                <a:cs typeface="Trebuchet MS"/>
              </a:rPr>
              <a:t> </a:t>
            </a:r>
            <a:r>
              <a:rPr sz="800" i="1" spc="-75" dirty="0">
                <a:latin typeface="Trebuchet MS"/>
                <a:cs typeface="Trebuchet MS"/>
              </a:rPr>
              <a:t>(IJAIST),</a:t>
            </a:r>
            <a:r>
              <a:rPr sz="800" i="1" spc="25" dirty="0">
                <a:latin typeface="Trebuchet MS"/>
                <a:cs typeface="Trebuchet MS"/>
              </a:rPr>
              <a:t> </a:t>
            </a:r>
            <a:r>
              <a:rPr sz="800" i="1" spc="-45" dirty="0">
                <a:latin typeface="Trebuchet MS"/>
                <a:cs typeface="Trebuchet MS"/>
              </a:rPr>
              <a:t>27(27),</a:t>
            </a:r>
            <a:r>
              <a:rPr sz="800" i="1" spc="15" dirty="0">
                <a:latin typeface="Trebuchet MS"/>
                <a:cs typeface="Trebuchet MS"/>
              </a:rPr>
              <a:t> </a:t>
            </a:r>
            <a:r>
              <a:rPr sz="800" i="1" spc="-40" dirty="0">
                <a:latin typeface="Trebuchet MS"/>
                <a:cs typeface="Trebuchet MS"/>
              </a:rPr>
              <a:t>97-</a:t>
            </a:r>
            <a:r>
              <a:rPr sz="800" i="1" spc="-20" dirty="0">
                <a:latin typeface="Trebuchet MS"/>
                <a:cs typeface="Trebuchet MS"/>
              </a:rPr>
              <a:t>103.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81729" y="3836416"/>
            <a:ext cx="9004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Times New Roman"/>
                <a:cs typeface="Times New Roman"/>
              </a:rPr>
              <a:t>or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Gini</a:t>
            </a:r>
            <a:r>
              <a:rPr sz="1300" spc="-5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Index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39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sz="2800" spc="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OVERFITTING</a:t>
                      </a:r>
                      <a:r>
                        <a:rPr sz="2800" spc="-3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3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2800" spc="-4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TREE</a:t>
                      </a:r>
                      <a:r>
                        <a:rPr sz="2800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PRUNING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37548" y="2130044"/>
            <a:ext cx="7786370" cy="367284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1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1507490" algn="l"/>
              </a:tabLst>
            </a:pPr>
            <a:r>
              <a:rPr sz="1800" u="sng" spc="-20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Overfitting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	An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induced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tree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may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overfit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training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data</a:t>
            </a:r>
            <a:endParaRPr sz="1800" dirty="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</a:tabLst>
            </a:pP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Too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many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branches,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some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may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reflect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anomalies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due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noise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outliers</a:t>
            </a:r>
            <a:endParaRPr sz="1800" dirty="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6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</a:tabLst>
            </a:pP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Poor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accuracy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unseen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samples</a:t>
            </a:r>
            <a:endParaRPr sz="1800" dirty="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10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Two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approaches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avoid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overfitting</a:t>
            </a:r>
            <a:endParaRPr sz="1800" dirty="0">
              <a:latin typeface="Trebuchet MS"/>
              <a:cs typeface="Trebuchet MS"/>
            </a:endParaRPr>
          </a:p>
          <a:p>
            <a:pPr marL="641985" marR="5080" lvl="1" indent="-306070">
              <a:lnSpc>
                <a:spcPct val="102200"/>
              </a:lnSpc>
              <a:spcBef>
                <a:spcPts val="98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</a:tabLst>
            </a:pPr>
            <a:r>
              <a:rPr sz="1800" u="sng" spc="-10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Prepruning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35" dirty="0">
                <a:solidFill>
                  <a:srgbClr val="212745"/>
                </a:solidFill>
                <a:latin typeface="Trebuchet MS"/>
                <a:cs typeface="Trebuchet MS"/>
              </a:rPr>
              <a:t>Halt</a:t>
            </a:r>
            <a:r>
              <a:rPr sz="1800" i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215" dirty="0">
                <a:solidFill>
                  <a:srgbClr val="212745"/>
                </a:solidFill>
                <a:latin typeface="Trebuchet MS"/>
                <a:cs typeface="Trebuchet MS"/>
              </a:rPr>
              <a:t>tree</a:t>
            </a:r>
            <a:r>
              <a:rPr sz="1800" i="1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80" dirty="0">
                <a:solidFill>
                  <a:srgbClr val="212745"/>
                </a:solidFill>
                <a:latin typeface="Trebuchet MS"/>
                <a:cs typeface="Trebuchet MS"/>
              </a:rPr>
              <a:t>construction</a:t>
            </a:r>
            <a:r>
              <a:rPr sz="1800" i="1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200" dirty="0">
                <a:solidFill>
                  <a:srgbClr val="212745"/>
                </a:solidFill>
                <a:latin typeface="Trebuchet MS"/>
                <a:cs typeface="Trebuchet MS"/>
              </a:rPr>
              <a:t>early</a:t>
            </a:r>
            <a:r>
              <a:rPr sz="1800" i="1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800" dirty="0">
                <a:solidFill>
                  <a:srgbClr val="212745"/>
                </a:solidFill>
                <a:latin typeface="Arial MT"/>
                <a:cs typeface="Arial MT"/>
              </a:rPr>
              <a:t>̵</a:t>
            </a:r>
            <a:r>
              <a:rPr sz="18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do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not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split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node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75" dirty="0">
                <a:solidFill>
                  <a:srgbClr val="212745"/>
                </a:solidFill>
                <a:latin typeface="Trebuchet MS"/>
                <a:cs typeface="Trebuchet MS"/>
              </a:rPr>
              <a:t>if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this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would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result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goodness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measure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falling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below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threshold</a:t>
            </a:r>
            <a:endParaRPr sz="1800" dirty="0">
              <a:latin typeface="Trebuchet MS"/>
              <a:cs typeface="Trebuchet MS"/>
            </a:endParaRPr>
          </a:p>
          <a:p>
            <a:pPr marL="911860" lvl="2" indent="-269875">
              <a:lnSpc>
                <a:spcPct val="100000"/>
              </a:lnSpc>
              <a:spcBef>
                <a:spcPts val="93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911860" algn="l"/>
              </a:tabLst>
            </a:pP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Difficult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4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choose</a:t>
            </a:r>
            <a:r>
              <a:rPr sz="14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an</a:t>
            </a:r>
            <a:r>
              <a:rPr sz="14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appropriate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 threshold</a:t>
            </a:r>
            <a:endParaRPr sz="1400" dirty="0">
              <a:latin typeface="Trebuchet MS"/>
              <a:cs typeface="Trebuchet MS"/>
            </a:endParaRPr>
          </a:p>
          <a:p>
            <a:pPr marL="641985" marR="158750" lvl="1" indent="-306070">
              <a:lnSpc>
                <a:spcPts val="2090"/>
              </a:lnSpc>
              <a:spcBef>
                <a:spcPts val="116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</a:tabLst>
            </a:pPr>
            <a:r>
              <a:rPr sz="1800" u="sng" spc="-105" dirty="0">
                <a:solidFill>
                  <a:srgbClr val="212745"/>
                </a:solidFill>
                <a:uFill>
                  <a:solidFill>
                    <a:srgbClr val="212745"/>
                  </a:solidFill>
                </a:uFill>
                <a:latin typeface="Trebuchet MS"/>
                <a:cs typeface="Trebuchet MS"/>
              </a:rPr>
              <a:t>Postpruning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80" dirty="0">
                <a:solidFill>
                  <a:srgbClr val="212745"/>
                </a:solidFill>
                <a:latin typeface="Trebuchet MS"/>
                <a:cs typeface="Trebuchet MS"/>
              </a:rPr>
              <a:t>Remove</a:t>
            </a:r>
            <a:r>
              <a:rPr sz="1800" i="1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55" dirty="0">
                <a:solidFill>
                  <a:srgbClr val="212745"/>
                </a:solidFill>
                <a:latin typeface="Trebuchet MS"/>
                <a:cs typeface="Trebuchet MS"/>
              </a:rPr>
              <a:t>branches</a:t>
            </a:r>
            <a:r>
              <a:rPr sz="1800" i="1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from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5" dirty="0">
                <a:solidFill>
                  <a:srgbClr val="212745"/>
                </a:solidFill>
                <a:latin typeface="Trebuchet MS"/>
                <a:cs typeface="Trebuchet MS"/>
              </a:rPr>
              <a:t>“fully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grown”</a:t>
            </a:r>
            <a:r>
              <a:rPr sz="18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tree—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get</a:t>
            </a:r>
            <a:r>
              <a:rPr sz="18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sequence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of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progressively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pruned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trees</a:t>
            </a:r>
            <a:endParaRPr sz="1800" dirty="0">
              <a:latin typeface="Trebuchet MS"/>
              <a:cs typeface="Trebuchet MS"/>
            </a:endParaRPr>
          </a:p>
          <a:p>
            <a:pPr marL="911860" lvl="2" indent="-269875">
              <a:lnSpc>
                <a:spcPct val="100000"/>
              </a:lnSpc>
              <a:spcBef>
                <a:spcPts val="895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911860" algn="l"/>
              </a:tabLst>
            </a:pPr>
            <a:r>
              <a:rPr sz="1400" dirty="0">
                <a:solidFill>
                  <a:srgbClr val="212745"/>
                </a:solidFill>
                <a:latin typeface="Trebuchet MS"/>
                <a:cs typeface="Trebuchet MS"/>
              </a:rPr>
              <a:t>Use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set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different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from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training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decide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which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“best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pruned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tree”</a:t>
            </a:r>
            <a:endParaRPr sz="1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40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READING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MATERIAL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1986788"/>
            <a:ext cx="7813040" cy="314071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1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Chapter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70" dirty="0">
                <a:solidFill>
                  <a:srgbClr val="212745"/>
                </a:solidFill>
                <a:latin typeface="Trebuchet MS"/>
                <a:cs typeface="Trebuchet MS"/>
              </a:rPr>
              <a:t>4:Tan,</a:t>
            </a:r>
            <a:r>
              <a:rPr sz="1800" spc="-2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Steinbach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&amp;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Kumar</a:t>
            </a:r>
            <a:endParaRPr sz="18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10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Chapter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70" dirty="0">
                <a:solidFill>
                  <a:srgbClr val="212745"/>
                </a:solidFill>
                <a:latin typeface="Trebuchet MS"/>
                <a:cs typeface="Trebuchet MS"/>
              </a:rPr>
              <a:t>8:</a:t>
            </a:r>
            <a:r>
              <a:rPr sz="1800" spc="-2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Han,</a:t>
            </a:r>
            <a:r>
              <a:rPr sz="1800" spc="-2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Kamber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&amp;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Pei</a:t>
            </a:r>
            <a:endParaRPr sz="1800">
              <a:latin typeface="Trebuchet MS"/>
              <a:cs typeface="Trebuchet MS"/>
            </a:endParaRPr>
          </a:p>
          <a:p>
            <a:pPr marL="12700" marR="5080" indent="305435">
              <a:lnSpc>
                <a:spcPct val="147800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Articles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on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Decision</a:t>
            </a:r>
            <a:r>
              <a:rPr sz="1800" spc="-2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Tree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variants: </a:t>
            </a:r>
            <a:r>
              <a:rPr sz="1800" u="sng" spc="-14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Trebuchet MS"/>
                <a:cs typeface="Trebuchet MS"/>
              </a:rPr>
              <a:t>https://</a:t>
            </a:r>
            <a:r>
              <a:rPr sz="1800" u="sng" spc="-14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Trebuchet MS"/>
                <a:cs typeface="Trebuchet MS"/>
                <a:hlinkClick r:id="rId2"/>
              </a:rPr>
              <a:t>www.softwaretestinghelp.com/decision-</a:t>
            </a:r>
            <a:r>
              <a:rPr sz="1800" u="sng" spc="-10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Trebuchet MS"/>
                <a:cs typeface="Trebuchet MS"/>
                <a:hlinkClick r:id="rId2"/>
              </a:rPr>
              <a:t>tree-</a:t>
            </a:r>
            <a:r>
              <a:rPr sz="1800" u="sng" spc="-11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Trebuchet MS"/>
                <a:cs typeface="Trebuchet MS"/>
                <a:hlinkClick r:id="rId2"/>
              </a:rPr>
              <a:t>algorithm-</a:t>
            </a:r>
            <a:r>
              <a:rPr sz="1800" u="sng" spc="-114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Trebuchet MS"/>
                <a:cs typeface="Trebuchet MS"/>
                <a:hlinkClick r:id="rId2"/>
              </a:rPr>
              <a:t>examples-</a:t>
            </a:r>
            <a:r>
              <a:rPr sz="1800" u="sng" spc="-15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Trebuchet MS"/>
                <a:cs typeface="Trebuchet MS"/>
                <a:hlinkClick r:id="rId2"/>
              </a:rPr>
              <a:t>data-</a:t>
            </a:r>
            <a:r>
              <a:rPr sz="1800" u="sng" spc="-10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Trebuchet MS"/>
                <a:cs typeface="Trebuchet MS"/>
                <a:hlinkClick r:id="rId2"/>
              </a:rPr>
              <a:t>mining/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800" u="sng" spc="-15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Trebuchet MS"/>
                <a:cs typeface="Trebuchet MS"/>
              </a:rPr>
              <a:t>https://</a:t>
            </a:r>
            <a:r>
              <a:rPr sz="1800" u="sng" spc="-15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Trebuchet MS"/>
                <a:cs typeface="Trebuchet MS"/>
                <a:hlinkClick r:id="rId3"/>
              </a:rPr>
              <a:t>www.kdnuggets.com/2020/01/decision-</a:t>
            </a:r>
            <a:r>
              <a:rPr sz="1800" u="sng" spc="-10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Trebuchet MS"/>
                <a:cs typeface="Trebuchet MS"/>
                <a:hlinkClick r:id="rId3"/>
              </a:rPr>
              <a:t>tree-</a:t>
            </a:r>
            <a:r>
              <a:rPr sz="1800" u="sng" spc="-11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Trebuchet MS"/>
                <a:cs typeface="Trebuchet MS"/>
                <a:hlinkClick r:id="rId3"/>
              </a:rPr>
              <a:t>algorithm-</a:t>
            </a:r>
            <a:r>
              <a:rPr sz="1800" u="sng" spc="-4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Trebuchet MS"/>
                <a:cs typeface="Trebuchet MS"/>
                <a:hlinkClick r:id="rId3"/>
              </a:rPr>
              <a:t>explained.html</a:t>
            </a:r>
            <a:endParaRPr sz="18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103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An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article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on:</a:t>
            </a:r>
            <a:r>
              <a:rPr sz="1800" spc="28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Information</a:t>
            </a:r>
            <a:r>
              <a:rPr sz="1800" spc="-2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Theory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229" dirty="0">
                <a:solidFill>
                  <a:srgbClr val="212745"/>
                </a:solidFill>
                <a:latin typeface="Trebuchet MS"/>
                <a:cs typeface="Trebuchet MS"/>
              </a:rPr>
              <a:t>–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Rational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behind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using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logarithm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entropy</a:t>
            </a:r>
            <a:endParaRPr sz="1800">
              <a:latin typeface="Trebuchet MS"/>
              <a:cs typeface="Trebuchet MS"/>
            </a:endParaRPr>
          </a:p>
          <a:p>
            <a:pPr marL="12700" marR="62230">
              <a:lnSpc>
                <a:spcPts val="2110"/>
              </a:lnSpc>
              <a:spcBef>
                <a:spcPts val="1140"/>
              </a:spcBef>
            </a:pPr>
            <a:r>
              <a:rPr sz="1800" u="sng" spc="-14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Trebuchet MS"/>
                <a:cs typeface="Trebuchet MS"/>
              </a:rPr>
              <a:t>https://randompearls.com/science-</a:t>
            </a:r>
            <a:r>
              <a:rPr sz="1800" u="sng" spc="-12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Trebuchet MS"/>
                <a:cs typeface="Trebuchet MS"/>
              </a:rPr>
              <a:t>and-</a:t>
            </a:r>
            <a:r>
              <a:rPr sz="1800" u="sng" spc="-13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Trebuchet MS"/>
                <a:cs typeface="Trebuchet MS"/>
              </a:rPr>
              <a:t>technology/mathematics/information-</a:t>
            </a:r>
            <a:r>
              <a:rPr sz="1800" u="sng" spc="-1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Trebuchet MS"/>
                <a:cs typeface="Trebuchet MS"/>
              </a:rPr>
              <a:t>theory-</a:t>
            </a:r>
            <a:r>
              <a:rPr sz="1800" spc="-10" dirty="0">
                <a:solidFill>
                  <a:srgbClr val="56C7AA"/>
                </a:solidFill>
                <a:latin typeface="Trebuchet MS"/>
                <a:cs typeface="Trebuchet MS"/>
              </a:rPr>
              <a:t> </a:t>
            </a:r>
            <a:r>
              <a:rPr sz="1800" u="sng" spc="-11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Trebuchet MS"/>
                <a:cs typeface="Trebuchet MS"/>
              </a:rPr>
              <a:t>rationale-behind-</a:t>
            </a:r>
            <a:r>
              <a:rPr sz="1800" u="sng" spc="-10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Trebuchet MS"/>
                <a:cs typeface="Trebuchet MS"/>
              </a:rPr>
              <a:t>using-logarithm-</a:t>
            </a:r>
            <a:r>
              <a:rPr sz="1800" u="sng" spc="-9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Trebuchet MS"/>
                <a:cs typeface="Trebuchet MS"/>
              </a:rPr>
              <a:t>entropy-</a:t>
            </a:r>
            <a:r>
              <a:rPr sz="1800" u="sng" spc="-12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Trebuchet MS"/>
                <a:cs typeface="Trebuchet MS"/>
              </a:rPr>
              <a:t>and-</a:t>
            </a:r>
            <a:r>
              <a:rPr sz="1800" u="sng" spc="-9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Trebuchet MS"/>
                <a:cs typeface="Trebuchet MS"/>
              </a:rPr>
              <a:t>other-</a:t>
            </a:r>
            <a:r>
              <a:rPr sz="1800" u="sng" spc="-4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Trebuchet MS"/>
                <a:cs typeface="Trebuchet MS"/>
              </a:rPr>
              <a:t>explanations/?s=ms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3600" spc="100" dirty="0">
                <a:solidFill>
                  <a:srgbClr val="4E67C8"/>
                </a:solidFill>
              </a:rPr>
              <a:t>ENTROPY</a:t>
            </a:r>
            <a:endParaRPr sz="3600"/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dirty="0">
                <a:solidFill>
                  <a:srgbClr val="5ECCF3"/>
                </a:solidFill>
              </a:rPr>
              <a:t>MEASURE</a:t>
            </a:r>
            <a:r>
              <a:rPr sz="1800" spc="55" dirty="0">
                <a:solidFill>
                  <a:srgbClr val="5ECCF3"/>
                </a:solidFill>
              </a:rPr>
              <a:t> </a:t>
            </a:r>
            <a:r>
              <a:rPr sz="1800" spc="75" dirty="0">
                <a:solidFill>
                  <a:srgbClr val="5ECCF3"/>
                </a:solidFill>
              </a:rPr>
              <a:t>OF</a:t>
            </a:r>
            <a:r>
              <a:rPr sz="1800" spc="65" dirty="0">
                <a:solidFill>
                  <a:srgbClr val="5ECCF3"/>
                </a:solidFill>
              </a:rPr>
              <a:t> </a:t>
            </a:r>
            <a:r>
              <a:rPr sz="1800" spc="-10" dirty="0">
                <a:solidFill>
                  <a:srgbClr val="5ECCF3"/>
                </a:solidFill>
              </a:rPr>
              <a:t>IMPURITY</a:t>
            </a:r>
            <a:endParaRPr sz="1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MEASURE</a:t>
                      </a:r>
                      <a:r>
                        <a:rPr sz="28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IMPURITY:</a:t>
                      </a:r>
                      <a:r>
                        <a:rPr sz="2800" spc="-3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ENTROPY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52733" y="2383028"/>
            <a:ext cx="2768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Entropy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5" dirty="0">
                <a:solidFill>
                  <a:srgbClr val="212745"/>
                </a:solidFill>
                <a:latin typeface="Trebuchet MS"/>
                <a:cs typeface="Trebuchet MS"/>
              </a:rPr>
              <a:t>at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given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node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Cambria Math"/>
                <a:cs typeface="Cambria Math"/>
              </a:rPr>
              <a:t>𝒕</a:t>
            </a:r>
            <a:r>
              <a:rPr sz="1800" spc="5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800" spc="-325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9765" y="3648101"/>
            <a:ext cx="185160" cy="16468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1183" y="3589020"/>
            <a:ext cx="64719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5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43535" algn="l"/>
              </a:tabLst>
            </a:pPr>
            <a:r>
              <a:rPr sz="1400" spc="-25" dirty="0">
                <a:solidFill>
                  <a:srgbClr val="212745"/>
                </a:solidFill>
                <a:latin typeface="Cambria Math"/>
                <a:cs typeface="Cambria Math"/>
              </a:rPr>
              <a:t>Where</a:t>
            </a:r>
            <a:r>
              <a:rPr sz="1400" spc="-30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212745"/>
                </a:solidFill>
                <a:latin typeface="Cambria Math"/>
                <a:cs typeface="Cambria Math"/>
              </a:rPr>
              <a:t>𝒑</a:t>
            </a:r>
            <a:r>
              <a:rPr sz="1500" baseline="-16666" dirty="0">
                <a:solidFill>
                  <a:srgbClr val="212745"/>
                </a:solidFill>
                <a:latin typeface="Cambria Math"/>
                <a:cs typeface="Cambria Math"/>
              </a:rPr>
              <a:t>𝒊</a:t>
            </a:r>
            <a:r>
              <a:rPr sz="1500" spc="607" baseline="-16666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212745"/>
                </a:solidFill>
                <a:latin typeface="Cambria Math"/>
                <a:cs typeface="Cambria Math"/>
              </a:rPr>
              <a:t>𝒕</a:t>
            </a:r>
            <a:r>
              <a:rPr sz="1400" spc="120" dirty="0">
                <a:solidFill>
                  <a:srgbClr val="212745"/>
                </a:solidFill>
                <a:latin typeface="Cambria Math"/>
                <a:cs typeface="Cambria Math"/>
              </a:rPr>
              <a:t>  </a:t>
            </a:r>
            <a:r>
              <a:rPr sz="1400" dirty="0">
                <a:solidFill>
                  <a:srgbClr val="212745"/>
                </a:solidFill>
                <a:latin typeface="Cambria Math"/>
                <a:cs typeface="Cambria Math"/>
              </a:rPr>
              <a:t>is</a:t>
            </a:r>
            <a:r>
              <a:rPr sz="1400" spc="-35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Cambria Math"/>
                <a:cs typeface="Cambria Math"/>
              </a:rPr>
              <a:t>the</a:t>
            </a:r>
            <a:r>
              <a:rPr sz="1400" spc="-25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400" spc="-30" dirty="0">
                <a:solidFill>
                  <a:srgbClr val="212745"/>
                </a:solidFill>
                <a:latin typeface="Cambria Math"/>
                <a:cs typeface="Cambria Math"/>
              </a:rPr>
              <a:t>probability</a:t>
            </a:r>
            <a:r>
              <a:rPr sz="1400" spc="-40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212745"/>
                </a:solidFill>
                <a:latin typeface="Cambria Math"/>
                <a:cs typeface="Cambria Math"/>
              </a:rPr>
              <a:t>of</a:t>
            </a:r>
            <a:r>
              <a:rPr sz="1400" spc="-15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400" spc="-20" dirty="0">
                <a:solidFill>
                  <a:srgbClr val="212745"/>
                </a:solidFill>
                <a:latin typeface="Cambria Math"/>
                <a:cs typeface="Cambria Math"/>
              </a:rPr>
              <a:t>class</a:t>
            </a:r>
            <a:r>
              <a:rPr sz="1400" spc="-30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212745"/>
                </a:solidFill>
                <a:latin typeface="Cambria Math"/>
                <a:cs typeface="Cambria Math"/>
              </a:rPr>
              <a:t>𝒊</a:t>
            </a:r>
            <a:r>
              <a:rPr sz="1400" spc="55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at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node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212745"/>
                </a:solidFill>
                <a:latin typeface="Cambria Math"/>
                <a:cs typeface="Cambria Math"/>
              </a:rPr>
              <a:t>𝒕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,</a:t>
            </a:r>
            <a:r>
              <a:rPr sz="1400" spc="-25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25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212745"/>
                </a:solidFill>
                <a:latin typeface="Cambria Math"/>
                <a:cs typeface="Cambria Math"/>
              </a:rPr>
              <a:t>𝒄</a:t>
            </a:r>
            <a:r>
              <a:rPr sz="1400" spc="50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total</a:t>
            </a:r>
            <a:r>
              <a:rPr sz="14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10" dirty="0">
                <a:solidFill>
                  <a:srgbClr val="212745"/>
                </a:solidFill>
                <a:latin typeface="Verdana"/>
                <a:cs typeface="Verdana"/>
              </a:rPr>
              <a:t>number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classes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4818" y="3870960"/>
            <a:ext cx="770064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indent="-25654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88235"/>
              <a:buFont typeface="Cambria"/>
              <a:buChar char="◾"/>
              <a:tabLst>
                <a:tab pos="294640" algn="l"/>
              </a:tabLst>
            </a:pPr>
            <a:r>
              <a:rPr sz="1700" spc="-130" dirty="0">
                <a:solidFill>
                  <a:srgbClr val="212745"/>
                </a:solidFill>
                <a:latin typeface="Arial MT"/>
                <a:cs typeface="Arial MT"/>
              </a:rPr>
              <a:t>Maximum</a:t>
            </a:r>
            <a:r>
              <a:rPr sz="1700" spc="-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7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12745"/>
                </a:solidFill>
                <a:latin typeface="Cambria Math"/>
                <a:cs typeface="Cambria Math"/>
              </a:rPr>
              <a:t>log</a:t>
            </a:r>
            <a:r>
              <a:rPr sz="1800" baseline="-16203" dirty="0">
                <a:solidFill>
                  <a:srgbClr val="212745"/>
                </a:solidFill>
                <a:latin typeface="Cambria Math"/>
                <a:cs typeface="Cambria Math"/>
              </a:rPr>
              <a:t>2</a:t>
            </a:r>
            <a:r>
              <a:rPr sz="1700" dirty="0">
                <a:solidFill>
                  <a:srgbClr val="212745"/>
                </a:solidFill>
                <a:latin typeface="Cambria Math"/>
                <a:cs typeface="Cambria Math"/>
              </a:rPr>
              <a:t>𝑐</a:t>
            </a:r>
            <a:r>
              <a:rPr sz="1700" spc="150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700" spc="-120" dirty="0">
                <a:solidFill>
                  <a:srgbClr val="212745"/>
                </a:solidFill>
                <a:latin typeface="Arial MT"/>
                <a:cs typeface="Arial MT"/>
              </a:rPr>
              <a:t>when</a:t>
            </a:r>
            <a:r>
              <a:rPr sz="17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85" dirty="0">
                <a:solidFill>
                  <a:srgbClr val="212745"/>
                </a:solidFill>
                <a:latin typeface="Arial MT"/>
                <a:cs typeface="Arial MT"/>
              </a:rPr>
              <a:t>records</a:t>
            </a:r>
            <a:r>
              <a:rPr sz="17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125" dirty="0">
                <a:solidFill>
                  <a:srgbClr val="212745"/>
                </a:solidFill>
                <a:latin typeface="Arial MT"/>
                <a:cs typeface="Arial MT"/>
              </a:rPr>
              <a:t>are</a:t>
            </a:r>
            <a:r>
              <a:rPr sz="17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130" dirty="0">
                <a:solidFill>
                  <a:srgbClr val="212745"/>
                </a:solidFill>
                <a:latin typeface="Arial MT"/>
                <a:cs typeface="Arial MT"/>
              </a:rPr>
              <a:t>equally</a:t>
            </a:r>
            <a:r>
              <a:rPr sz="17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60" dirty="0">
                <a:solidFill>
                  <a:srgbClr val="212745"/>
                </a:solidFill>
                <a:latin typeface="Arial MT"/>
                <a:cs typeface="Arial MT"/>
              </a:rPr>
              <a:t>distributed</a:t>
            </a:r>
            <a:r>
              <a:rPr sz="17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170" dirty="0">
                <a:solidFill>
                  <a:srgbClr val="212745"/>
                </a:solidFill>
                <a:latin typeface="Arial MT"/>
                <a:cs typeface="Arial MT"/>
              </a:rPr>
              <a:t>among</a:t>
            </a:r>
            <a:r>
              <a:rPr sz="17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95" dirty="0">
                <a:solidFill>
                  <a:srgbClr val="212745"/>
                </a:solidFill>
                <a:latin typeface="Arial MT"/>
                <a:cs typeface="Arial MT"/>
              </a:rPr>
              <a:t>all</a:t>
            </a:r>
            <a:r>
              <a:rPr sz="17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175" dirty="0">
                <a:solidFill>
                  <a:srgbClr val="212745"/>
                </a:solidFill>
                <a:latin typeface="Arial MT"/>
                <a:cs typeface="Arial MT"/>
              </a:rPr>
              <a:t>classes,</a:t>
            </a:r>
            <a:r>
              <a:rPr sz="1700" spc="-16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110" dirty="0">
                <a:solidFill>
                  <a:srgbClr val="212745"/>
                </a:solidFill>
                <a:latin typeface="Arial MT"/>
                <a:cs typeface="Arial MT"/>
              </a:rPr>
              <a:t>implying</a:t>
            </a:r>
            <a:r>
              <a:rPr sz="17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25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0218" y="3998976"/>
            <a:ext cx="7510780" cy="8788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675"/>
              </a:spcBef>
            </a:pPr>
            <a:r>
              <a:rPr sz="1700" spc="-120" dirty="0">
                <a:solidFill>
                  <a:srgbClr val="212745"/>
                </a:solidFill>
                <a:latin typeface="Arial MT"/>
                <a:cs typeface="Arial MT"/>
              </a:rPr>
              <a:t>least</a:t>
            </a:r>
            <a:r>
              <a:rPr sz="17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110" dirty="0">
                <a:solidFill>
                  <a:srgbClr val="212745"/>
                </a:solidFill>
                <a:latin typeface="Arial MT"/>
                <a:cs typeface="Arial MT"/>
              </a:rPr>
              <a:t>beneficial</a:t>
            </a:r>
            <a:r>
              <a:rPr sz="17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80" dirty="0">
                <a:solidFill>
                  <a:srgbClr val="212745"/>
                </a:solidFill>
                <a:latin typeface="Arial MT"/>
                <a:cs typeface="Arial MT"/>
              </a:rPr>
              <a:t>situation</a:t>
            </a:r>
            <a:r>
              <a:rPr sz="17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12745"/>
                </a:solidFill>
                <a:latin typeface="Arial MT"/>
                <a:cs typeface="Arial MT"/>
              </a:rPr>
              <a:t>for</a:t>
            </a:r>
            <a:r>
              <a:rPr sz="17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30" dirty="0">
                <a:solidFill>
                  <a:srgbClr val="212745"/>
                </a:solidFill>
                <a:latin typeface="Arial MT"/>
                <a:cs typeface="Arial MT"/>
              </a:rPr>
              <a:t>classification</a:t>
            </a:r>
            <a:endParaRPr sz="1700">
              <a:latin typeface="Arial MT"/>
              <a:cs typeface="Arial MT"/>
            </a:endParaRPr>
          </a:p>
          <a:p>
            <a:pPr marL="269875" marR="5080" indent="-257175">
              <a:lnSpc>
                <a:spcPct val="72900"/>
              </a:lnSpc>
              <a:spcBef>
                <a:spcPts val="1130"/>
              </a:spcBef>
              <a:buClr>
                <a:srgbClr val="5ECCF3"/>
              </a:buClr>
              <a:buSzPct val="88235"/>
              <a:buFont typeface="Cambria"/>
              <a:buChar char="◾"/>
              <a:tabLst>
                <a:tab pos="269875" algn="l"/>
              </a:tabLst>
            </a:pPr>
            <a:r>
              <a:rPr sz="1700" spc="-105" dirty="0">
                <a:solidFill>
                  <a:srgbClr val="212745"/>
                </a:solidFill>
                <a:latin typeface="Arial MT"/>
                <a:cs typeface="Arial MT"/>
              </a:rPr>
              <a:t>Minimum</a:t>
            </a:r>
            <a:r>
              <a:rPr sz="1700" spc="-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7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110" dirty="0">
                <a:solidFill>
                  <a:srgbClr val="212745"/>
                </a:solidFill>
                <a:latin typeface="Arial MT"/>
                <a:cs typeface="Arial MT"/>
              </a:rPr>
              <a:t>0</a:t>
            </a:r>
            <a:r>
              <a:rPr sz="17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120" dirty="0">
                <a:solidFill>
                  <a:srgbClr val="212745"/>
                </a:solidFill>
                <a:latin typeface="Arial MT"/>
                <a:cs typeface="Arial MT"/>
              </a:rPr>
              <a:t>when</a:t>
            </a:r>
            <a:r>
              <a:rPr sz="17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95" dirty="0">
                <a:solidFill>
                  <a:srgbClr val="212745"/>
                </a:solidFill>
                <a:latin typeface="Arial MT"/>
                <a:cs typeface="Arial MT"/>
              </a:rPr>
              <a:t>all</a:t>
            </a:r>
            <a:r>
              <a:rPr sz="17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85" dirty="0">
                <a:solidFill>
                  <a:srgbClr val="212745"/>
                </a:solidFill>
                <a:latin typeface="Arial MT"/>
                <a:cs typeface="Arial MT"/>
              </a:rPr>
              <a:t>records</a:t>
            </a:r>
            <a:r>
              <a:rPr sz="17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130" dirty="0">
                <a:solidFill>
                  <a:srgbClr val="212745"/>
                </a:solidFill>
                <a:latin typeface="Arial MT"/>
                <a:cs typeface="Arial MT"/>
              </a:rPr>
              <a:t>belong</a:t>
            </a:r>
            <a:r>
              <a:rPr sz="17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12745"/>
                </a:solidFill>
                <a:latin typeface="Arial MT"/>
                <a:cs typeface="Arial MT"/>
              </a:rPr>
              <a:t>to</a:t>
            </a:r>
            <a:r>
              <a:rPr sz="17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114" dirty="0">
                <a:solidFill>
                  <a:srgbClr val="212745"/>
                </a:solidFill>
                <a:latin typeface="Arial MT"/>
                <a:cs typeface="Arial MT"/>
              </a:rPr>
              <a:t>one</a:t>
            </a:r>
            <a:r>
              <a:rPr sz="1700" spc="-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165" dirty="0">
                <a:solidFill>
                  <a:srgbClr val="212745"/>
                </a:solidFill>
                <a:latin typeface="Arial MT"/>
                <a:cs typeface="Arial MT"/>
              </a:rPr>
              <a:t>class, </a:t>
            </a:r>
            <a:r>
              <a:rPr sz="1700" spc="-110" dirty="0">
                <a:solidFill>
                  <a:srgbClr val="212745"/>
                </a:solidFill>
                <a:latin typeface="Arial MT"/>
                <a:cs typeface="Arial MT"/>
              </a:rPr>
              <a:t>implying</a:t>
            </a:r>
            <a:r>
              <a:rPr sz="1700" spc="-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85" dirty="0">
                <a:solidFill>
                  <a:srgbClr val="212745"/>
                </a:solidFill>
                <a:latin typeface="Arial MT"/>
                <a:cs typeface="Arial MT"/>
              </a:rPr>
              <a:t>most</a:t>
            </a:r>
            <a:r>
              <a:rPr sz="17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114" dirty="0">
                <a:solidFill>
                  <a:srgbClr val="212745"/>
                </a:solidFill>
                <a:latin typeface="Arial MT"/>
                <a:cs typeface="Arial MT"/>
              </a:rPr>
              <a:t>beneficial</a:t>
            </a:r>
            <a:r>
              <a:rPr sz="17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35" dirty="0">
                <a:solidFill>
                  <a:srgbClr val="212745"/>
                </a:solidFill>
                <a:latin typeface="Arial MT"/>
                <a:cs typeface="Arial MT"/>
              </a:rPr>
              <a:t>situation </a:t>
            </a:r>
            <a:r>
              <a:rPr sz="1700" dirty="0">
                <a:solidFill>
                  <a:srgbClr val="212745"/>
                </a:solidFill>
                <a:latin typeface="Arial MT"/>
                <a:cs typeface="Arial MT"/>
              </a:rPr>
              <a:t>for</a:t>
            </a:r>
            <a:r>
              <a:rPr sz="1700" spc="-5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700" spc="-35" dirty="0">
                <a:solidFill>
                  <a:srgbClr val="212745"/>
                </a:solidFill>
                <a:latin typeface="Arial MT"/>
                <a:cs typeface="Arial MT"/>
              </a:rPr>
              <a:t>classification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2428" y="5252720"/>
            <a:ext cx="62992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269240" algn="l"/>
              </a:tabLst>
            </a:pP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Entropy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based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computations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quite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similar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50" dirty="0">
                <a:solidFill>
                  <a:srgbClr val="212745"/>
                </a:solidFill>
                <a:latin typeface="Trebuchet MS"/>
                <a:cs typeface="Trebuchet MS"/>
              </a:rPr>
              <a:t>GINI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index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computations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pic>
        <p:nvPicPr>
          <p:cNvPr id="11" name="Picture 10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FEF0B6DF-69F2-3A5F-36AE-7FB7CB0C8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719198"/>
            <a:ext cx="3329603" cy="8058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COMPUTING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ENTROPY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2800" spc="-3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2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SINGLE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2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NODE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22638" y="2936105"/>
          <a:ext cx="1711960" cy="621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50" spc="25" dirty="0">
                          <a:latin typeface="Tahoma"/>
                          <a:cs typeface="Tahoma"/>
                        </a:rPr>
                        <a:t>C1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50" b="1" spc="20" dirty="0">
                          <a:latin typeface="Tahoma"/>
                          <a:cs typeface="Tahoma"/>
                        </a:rPr>
                        <a:t>0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50" spc="25" dirty="0">
                          <a:latin typeface="Tahoma"/>
                          <a:cs typeface="Tahoma"/>
                        </a:rPr>
                        <a:t>C2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50" b="1" spc="20" dirty="0">
                          <a:latin typeface="Tahoma"/>
                          <a:cs typeface="Tahoma"/>
                        </a:rPr>
                        <a:t>6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78142" y="4924399"/>
          <a:ext cx="1655444" cy="608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6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600" spc="25" dirty="0">
                          <a:latin typeface="Tahoma"/>
                          <a:cs typeface="Tahoma"/>
                        </a:rPr>
                        <a:t>C1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600" b="1" dirty="0">
                          <a:latin typeface="Tahoma"/>
                          <a:cs typeface="Tahoma"/>
                        </a:rPr>
                        <a:t>2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600" spc="25" dirty="0">
                          <a:latin typeface="Tahoma"/>
                          <a:cs typeface="Tahoma"/>
                        </a:rPr>
                        <a:t>C2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600" b="1" dirty="0">
                          <a:latin typeface="Tahoma"/>
                          <a:cs typeface="Tahoma"/>
                        </a:rPr>
                        <a:t>4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78142" y="3958850"/>
          <a:ext cx="1656078" cy="600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6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4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25" dirty="0">
                          <a:latin typeface="Tahoma"/>
                          <a:cs typeface="Tahoma"/>
                        </a:rPr>
                        <a:t>C1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b="1" spc="10" dirty="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25" dirty="0">
                          <a:latin typeface="Tahoma"/>
                          <a:cs typeface="Tahoma"/>
                        </a:rPr>
                        <a:t>C2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b="1" spc="10" dirty="0">
                          <a:latin typeface="Tahoma"/>
                          <a:cs typeface="Tahoma"/>
                        </a:rPr>
                        <a:t>5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368040" y="2856991"/>
            <a:ext cx="4413250" cy="264096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85"/>
              </a:spcBef>
              <a:tabLst>
                <a:tab pos="1601470" algn="l"/>
              </a:tabLst>
            </a:pPr>
            <a:r>
              <a:rPr sz="1500" dirty="0">
                <a:latin typeface="Arial MT"/>
                <a:cs typeface="Arial MT"/>
              </a:rPr>
              <a:t>P(C1)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0/6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0" dirty="0">
                <a:latin typeface="Arial MT"/>
                <a:cs typeface="Arial MT"/>
              </a:rPr>
              <a:t>0</a:t>
            </a:r>
            <a:r>
              <a:rPr sz="1500" dirty="0">
                <a:latin typeface="Arial MT"/>
                <a:cs typeface="Arial MT"/>
              </a:rPr>
              <a:t>	P(C2)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6/6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0" dirty="0">
                <a:latin typeface="Arial MT"/>
                <a:cs typeface="Arial MT"/>
              </a:rPr>
              <a:t>1</a:t>
            </a:r>
            <a:endParaRPr sz="15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890"/>
              </a:spcBef>
            </a:pPr>
            <a:r>
              <a:rPr sz="1500" dirty="0">
                <a:latin typeface="Arial MT"/>
                <a:cs typeface="Arial MT"/>
              </a:rPr>
              <a:t>Entropy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–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0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log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0</a:t>
            </a:r>
            <a:r>
              <a:rPr sz="1500" spc="-1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–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log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–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0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–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0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0" dirty="0">
                <a:latin typeface="Arial MT"/>
                <a:cs typeface="Arial MT"/>
              </a:rPr>
              <a:t>0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45"/>
              </a:spcBef>
            </a:pPr>
            <a:endParaRPr sz="1500">
              <a:latin typeface="Arial MT"/>
              <a:cs typeface="Arial MT"/>
            </a:endParaRPr>
          </a:p>
          <a:p>
            <a:pPr marL="95250">
              <a:lnSpc>
                <a:spcPct val="100000"/>
              </a:lnSpc>
              <a:tabLst>
                <a:tab pos="1597660" algn="l"/>
              </a:tabLst>
            </a:pPr>
            <a:r>
              <a:rPr sz="1500" dirty="0">
                <a:latin typeface="Arial MT"/>
                <a:cs typeface="Arial MT"/>
              </a:rPr>
              <a:t>P(C1)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25" dirty="0">
                <a:latin typeface="Arial MT"/>
                <a:cs typeface="Arial MT"/>
              </a:rPr>
              <a:t> 1/6</a:t>
            </a:r>
            <a:r>
              <a:rPr sz="1500" dirty="0">
                <a:latin typeface="Arial MT"/>
                <a:cs typeface="Arial MT"/>
              </a:rPr>
              <a:t>	P(C2)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25" dirty="0">
                <a:latin typeface="Arial MT"/>
                <a:cs typeface="Arial MT"/>
              </a:rPr>
              <a:t> 5/6</a:t>
            </a:r>
            <a:endParaRPr sz="1500">
              <a:latin typeface="Arial MT"/>
              <a:cs typeface="Arial MT"/>
            </a:endParaRPr>
          </a:p>
          <a:p>
            <a:pPr marL="95250">
              <a:lnSpc>
                <a:spcPct val="100000"/>
              </a:lnSpc>
              <a:spcBef>
                <a:spcPts val="890"/>
              </a:spcBef>
            </a:pPr>
            <a:r>
              <a:rPr sz="1500" dirty="0">
                <a:latin typeface="Arial MT"/>
                <a:cs typeface="Arial MT"/>
              </a:rPr>
              <a:t>Entropy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–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(1/6)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log</a:t>
            </a:r>
            <a:r>
              <a:rPr sz="1500" baseline="-16666" dirty="0">
                <a:latin typeface="Arial MT"/>
                <a:cs typeface="Arial MT"/>
              </a:rPr>
              <a:t>2</a:t>
            </a:r>
            <a:r>
              <a:rPr sz="1500" spc="172" baseline="-16666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(1/6)</a:t>
            </a:r>
            <a:r>
              <a:rPr sz="1500" spc="-1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–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(5/6)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log</a:t>
            </a:r>
            <a:r>
              <a:rPr sz="1500" baseline="-16666" dirty="0">
                <a:latin typeface="Arial MT"/>
                <a:cs typeface="Arial MT"/>
              </a:rPr>
              <a:t>2</a:t>
            </a:r>
            <a:r>
              <a:rPr sz="1500" spc="165" baseline="-16666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(1/6)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0.65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20"/>
              </a:spcBef>
            </a:pPr>
            <a:endParaRPr sz="1500">
              <a:latin typeface="Arial MT"/>
              <a:cs typeface="Arial MT"/>
            </a:endParaRPr>
          </a:p>
          <a:p>
            <a:pPr marL="95250">
              <a:lnSpc>
                <a:spcPct val="100000"/>
              </a:lnSpc>
              <a:tabLst>
                <a:tab pos="1597660" algn="l"/>
              </a:tabLst>
            </a:pPr>
            <a:r>
              <a:rPr sz="1500" dirty="0">
                <a:latin typeface="Arial MT"/>
                <a:cs typeface="Arial MT"/>
              </a:rPr>
              <a:t>P(C1)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25" dirty="0">
                <a:latin typeface="Arial MT"/>
                <a:cs typeface="Arial MT"/>
              </a:rPr>
              <a:t> 2/6</a:t>
            </a:r>
            <a:r>
              <a:rPr sz="1500" dirty="0">
                <a:latin typeface="Arial MT"/>
                <a:cs typeface="Arial MT"/>
              </a:rPr>
              <a:t>	P(C2)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25" dirty="0">
                <a:latin typeface="Arial MT"/>
                <a:cs typeface="Arial MT"/>
              </a:rPr>
              <a:t> 4/6</a:t>
            </a:r>
            <a:endParaRPr sz="1500">
              <a:latin typeface="Arial MT"/>
              <a:cs typeface="Arial MT"/>
            </a:endParaRPr>
          </a:p>
          <a:p>
            <a:pPr marL="95250">
              <a:lnSpc>
                <a:spcPct val="100000"/>
              </a:lnSpc>
              <a:spcBef>
                <a:spcPts val="910"/>
              </a:spcBef>
            </a:pPr>
            <a:r>
              <a:rPr sz="1500" dirty="0">
                <a:latin typeface="Arial MT"/>
                <a:cs typeface="Arial MT"/>
              </a:rPr>
              <a:t>Entropy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–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(2/6)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log</a:t>
            </a:r>
            <a:r>
              <a:rPr sz="1500" baseline="-16666" dirty="0">
                <a:latin typeface="Arial MT"/>
                <a:cs typeface="Arial MT"/>
              </a:rPr>
              <a:t>2</a:t>
            </a:r>
            <a:r>
              <a:rPr sz="1500" spc="172" baseline="-16666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(2/6)</a:t>
            </a:r>
            <a:r>
              <a:rPr sz="1500" spc="-1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–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(4/6)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log</a:t>
            </a:r>
            <a:r>
              <a:rPr sz="1500" baseline="-16666" dirty="0">
                <a:latin typeface="Arial MT"/>
                <a:cs typeface="Arial MT"/>
              </a:rPr>
              <a:t>2</a:t>
            </a:r>
            <a:r>
              <a:rPr sz="1500" spc="165" baseline="-16666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(4/6)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0.92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pic>
        <p:nvPicPr>
          <p:cNvPr id="11" name="Picture 10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02490703-9DFC-584B-EAAE-8310F73F3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868758"/>
            <a:ext cx="3329603" cy="8058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 marL="224154" marR="1377315">
                        <a:lnSpc>
                          <a:spcPct val="101400"/>
                        </a:lnSpc>
                        <a:spcBef>
                          <a:spcPts val="2180"/>
                        </a:spcBef>
                      </a:pPr>
                      <a:r>
                        <a:rPr sz="2800" spc="1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COMPUTING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INFORMATION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GAIN</a:t>
                      </a:r>
                      <a:r>
                        <a:rPr sz="2800" spc="-3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AFTER SPLITTING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7686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16939" y="2027935"/>
            <a:ext cx="25590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0476"/>
              <a:buFont typeface="Cambria"/>
              <a:buChar char="◾"/>
              <a:tabLst>
                <a:tab pos="318135" algn="l"/>
              </a:tabLst>
            </a:pPr>
            <a:r>
              <a:rPr sz="2100" b="1" dirty="0">
                <a:solidFill>
                  <a:srgbClr val="212745"/>
                </a:solidFill>
                <a:latin typeface="Trebuchet MS"/>
                <a:cs typeface="Trebuchet MS"/>
              </a:rPr>
              <a:t>Information</a:t>
            </a:r>
            <a:r>
              <a:rPr sz="2100" b="1" spc="1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b="1" spc="-20" dirty="0">
                <a:solidFill>
                  <a:srgbClr val="212745"/>
                </a:solidFill>
                <a:latin typeface="Trebuchet MS"/>
                <a:cs typeface="Trebuchet MS"/>
              </a:rPr>
              <a:t>Gain: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9880" y="3360419"/>
            <a:ext cx="3787140" cy="6597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94640" indent="-256540">
              <a:lnSpc>
                <a:spcPct val="100000"/>
              </a:lnSpc>
              <a:spcBef>
                <a:spcPts val="91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294640" algn="l"/>
              </a:tabLst>
            </a:pP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Parent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Node,</a:t>
            </a:r>
            <a:r>
              <a:rPr sz="1400" spc="-2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212745"/>
                </a:solidFill>
                <a:latin typeface="Cambria Math"/>
                <a:cs typeface="Cambria Math"/>
              </a:rPr>
              <a:t>𝑝</a:t>
            </a:r>
            <a:r>
              <a:rPr sz="1400" spc="75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split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into</a:t>
            </a:r>
            <a:r>
              <a:rPr sz="14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212745"/>
                </a:solidFill>
                <a:latin typeface="Cambria Math"/>
                <a:cs typeface="Cambria Math"/>
              </a:rPr>
              <a:t>𝑘</a:t>
            </a:r>
            <a:r>
              <a:rPr sz="1400" spc="110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partitions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212745"/>
                </a:solidFill>
                <a:latin typeface="Verdana"/>
                <a:cs typeface="Verdana"/>
              </a:rPr>
              <a:t>(children)</a:t>
            </a:r>
            <a:endParaRPr sz="1400">
              <a:latin typeface="Verdana"/>
              <a:cs typeface="Verdana"/>
            </a:endParaRPr>
          </a:p>
          <a:p>
            <a:pPr marL="294640" indent="-256540">
              <a:lnSpc>
                <a:spcPct val="100000"/>
              </a:lnSpc>
              <a:spcBef>
                <a:spcPts val="81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294640" algn="l"/>
              </a:tabLst>
            </a:pPr>
            <a:r>
              <a:rPr sz="1400" dirty="0">
                <a:solidFill>
                  <a:srgbClr val="212745"/>
                </a:solidFill>
                <a:latin typeface="Cambria Math"/>
                <a:cs typeface="Cambria Math"/>
              </a:rPr>
              <a:t>𝑛</a:t>
            </a:r>
            <a:r>
              <a:rPr sz="1500" baseline="-13888" dirty="0">
                <a:solidFill>
                  <a:srgbClr val="212745"/>
                </a:solidFill>
                <a:latin typeface="Cambria Math"/>
                <a:cs typeface="Cambria Math"/>
              </a:rPr>
              <a:t>𝑖</a:t>
            </a:r>
            <a:r>
              <a:rPr sz="1500" spc="412" baseline="-13888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10" dirty="0">
                <a:solidFill>
                  <a:srgbClr val="212745"/>
                </a:solidFill>
                <a:latin typeface="Verdana"/>
                <a:cs typeface="Verdana"/>
              </a:rPr>
              <a:t>number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records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212745"/>
                </a:solidFill>
                <a:latin typeface="Verdana"/>
                <a:cs typeface="Verdana"/>
              </a:rPr>
              <a:t>in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child</a:t>
            </a:r>
            <a:r>
              <a:rPr sz="14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node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212745"/>
                </a:solidFill>
                <a:latin typeface="Cambria Math"/>
                <a:cs typeface="Cambria Math"/>
              </a:rPr>
              <a:t>𝑖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9839" y="4173728"/>
            <a:ext cx="6216650" cy="130873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10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269240" algn="l"/>
              </a:tabLst>
            </a:pP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Choose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split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that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achieves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Trebuchet MS"/>
                <a:cs typeface="Trebuchet MS"/>
              </a:rPr>
              <a:t>most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reduction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(maximizes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45" dirty="0">
                <a:solidFill>
                  <a:srgbClr val="212745"/>
                </a:solidFill>
                <a:latin typeface="Trebuchet MS"/>
                <a:cs typeface="Trebuchet MS"/>
              </a:rPr>
              <a:t>GAIN)</a:t>
            </a:r>
            <a:endParaRPr sz="1500">
              <a:latin typeface="Trebuchet MS"/>
              <a:cs typeface="Trebuchet MS"/>
            </a:endParaRPr>
          </a:p>
          <a:p>
            <a:pPr marL="269240" indent="-256540">
              <a:lnSpc>
                <a:spcPct val="100000"/>
              </a:lnSpc>
              <a:spcBef>
                <a:spcPts val="101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269240" algn="l"/>
              </a:tabLst>
            </a:pP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Used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ID3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C4.5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decision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tree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algorithms</a:t>
            </a:r>
            <a:endParaRPr sz="1500">
              <a:latin typeface="Trebuchet MS"/>
              <a:cs typeface="Trebuchet MS"/>
            </a:endParaRPr>
          </a:p>
          <a:p>
            <a:pPr marL="269875" marR="5080" indent="-257175">
              <a:lnSpc>
                <a:spcPct val="100000"/>
              </a:lnSpc>
              <a:spcBef>
                <a:spcPts val="88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269875" algn="l"/>
              </a:tabLst>
            </a:pP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Information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gain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mutual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information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between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class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variable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the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splitting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variable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62200" y="2775295"/>
            <a:ext cx="3686810" cy="654050"/>
          </a:xfrm>
          <a:custGeom>
            <a:avLst/>
            <a:gdLst/>
            <a:ahLst/>
            <a:cxnLst/>
            <a:rect l="l" t="t" r="r" b="b"/>
            <a:pathLst>
              <a:path w="3686810" h="654050">
                <a:moveTo>
                  <a:pt x="3686521" y="0"/>
                </a:moveTo>
                <a:lnTo>
                  <a:pt x="0" y="0"/>
                </a:lnTo>
                <a:lnTo>
                  <a:pt x="0" y="653704"/>
                </a:lnTo>
                <a:lnTo>
                  <a:pt x="3686521" y="653704"/>
                </a:lnTo>
                <a:lnTo>
                  <a:pt x="3686521" y="0"/>
                </a:lnTo>
                <a:close/>
              </a:path>
            </a:pathLst>
          </a:custGeom>
          <a:solidFill>
            <a:srgbClr val="DCE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08922" y="3069335"/>
            <a:ext cx="3187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spc="35" dirty="0">
                <a:latin typeface="Cambria Math"/>
                <a:cs typeface="Cambria Math"/>
              </a:rPr>
              <a:t>𝑖𝑛𝑓𝑜</a:t>
            </a:r>
            <a:endParaRPr sz="1100">
              <a:latin typeface="Cambria Math"/>
              <a:cs typeface="Cambria Math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02967" y="3039093"/>
            <a:ext cx="939165" cy="176530"/>
            <a:chOff x="4102967" y="3039093"/>
            <a:chExt cx="939165" cy="17653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2967" y="3039093"/>
              <a:ext cx="233348" cy="17645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864100" y="3118195"/>
              <a:ext cx="177800" cy="12700"/>
            </a:xfrm>
            <a:custGeom>
              <a:avLst/>
              <a:gdLst/>
              <a:ahLst/>
              <a:cxnLst/>
              <a:rect l="l" t="t" r="r" b="b"/>
              <a:pathLst>
                <a:path w="177800" h="12700">
                  <a:moveTo>
                    <a:pt x="1778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77800" y="1270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588636" y="3273552"/>
            <a:ext cx="24955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Cambria Math"/>
                <a:cs typeface="Cambria Math"/>
              </a:rPr>
              <a:t>𝑖=1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4662804" y="2746247"/>
            <a:ext cx="9779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latin typeface="Cambria Math"/>
                <a:cs typeface="Cambria Math"/>
              </a:rPr>
              <a:t>𝑘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94262" y="3106928"/>
            <a:ext cx="1225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latin typeface="Cambria Math"/>
                <a:cs typeface="Cambria Math"/>
              </a:rPr>
              <a:t>𝑛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80614" y="2978911"/>
            <a:ext cx="36747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798195" algn="l"/>
              </a:tabLst>
            </a:pPr>
            <a:r>
              <a:rPr sz="1500" spc="-20" dirty="0">
                <a:latin typeface="Cambria Math"/>
                <a:cs typeface="Cambria Math"/>
              </a:rPr>
              <a:t>𝐺𝑎𝑖𝑛</a:t>
            </a:r>
            <a:r>
              <a:rPr sz="1500" dirty="0">
                <a:latin typeface="Cambria Math"/>
                <a:cs typeface="Cambria Math"/>
              </a:rPr>
              <a:t>	=</a:t>
            </a:r>
            <a:r>
              <a:rPr sz="1500" spc="75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𝐸𝑛𝑡𝑟𝑜𝑝𝑦</a:t>
            </a:r>
            <a:r>
              <a:rPr sz="1500" spc="300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𝑝</a:t>
            </a:r>
            <a:r>
              <a:rPr sz="1500" spc="145" dirty="0">
                <a:latin typeface="Cambria Math"/>
                <a:cs typeface="Cambria Math"/>
              </a:rPr>
              <a:t>  </a:t>
            </a:r>
            <a:r>
              <a:rPr sz="1500" dirty="0">
                <a:latin typeface="Cambria Math"/>
                <a:cs typeface="Cambria Math"/>
              </a:rPr>
              <a:t>− </a:t>
            </a:r>
            <a:r>
              <a:rPr sz="1500" spc="1345" dirty="0">
                <a:latin typeface="Cambria Math"/>
                <a:cs typeface="Cambria Math"/>
              </a:rPr>
              <a:t>*</a:t>
            </a:r>
            <a:r>
              <a:rPr sz="1500" spc="-85" dirty="0">
                <a:latin typeface="Cambria Math"/>
                <a:cs typeface="Cambria Math"/>
              </a:rPr>
              <a:t> </a:t>
            </a:r>
            <a:r>
              <a:rPr sz="2250" baseline="42592" dirty="0">
                <a:latin typeface="Cambria Math"/>
                <a:cs typeface="Cambria Math"/>
              </a:rPr>
              <a:t>𝑛</a:t>
            </a:r>
            <a:r>
              <a:rPr sz="1650" baseline="42929" dirty="0">
                <a:latin typeface="Cambria Math"/>
                <a:cs typeface="Cambria Math"/>
              </a:rPr>
              <a:t>𝑖</a:t>
            </a:r>
            <a:r>
              <a:rPr sz="1650" spc="150" baseline="42929" dirty="0">
                <a:latin typeface="Cambria Math"/>
                <a:cs typeface="Cambria Math"/>
              </a:rPr>
              <a:t> </a:t>
            </a:r>
            <a:r>
              <a:rPr sz="1500" spc="-10" dirty="0">
                <a:latin typeface="Cambria Math"/>
                <a:cs typeface="Cambria Math"/>
              </a:rPr>
              <a:t>𝐸𝑛𝑡𝑟𝑜𝑝𝑦(𝑖)</a:t>
            </a:r>
            <a:endParaRPr sz="1500" dirty="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1429" y="2367507"/>
            <a:ext cx="5164455" cy="300355"/>
          </a:xfrm>
          <a:prstGeom prst="rect">
            <a:avLst/>
          </a:prstGeom>
          <a:solidFill>
            <a:srgbClr val="EDFBDC"/>
          </a:solidFill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1400" spc="-114" dirty="0">
                <a:latin typeface="Verdana"/>
                <a:cs typeface="Verdana"/>
              </a:rPr>
              <a:t>Gain</a:t>
            </a:r>
            <a:r>
              <a:rPr sz="1350" spc="-172" baseline="-12345" dirty="0">
                <a:latin typeface="Trebuchet MS"/>
                <a:cs typeface="Trebuchet MS"/>
              </a:rPr>
              <a:t>info</a:t>
            </a:r>
            <a:r>
              <a:rPr sz="1350" spc="202" baseline="-12345" dirty="0">
                <a:latin typeface="Trebuchet MS"/>
                <a:cs typeface="Trebuchet MS"/>
              </a:rPr>
              <a:t> </a:t>
            </a:r>
            <a:r>
              <a:rPr sz="1400" spc="-335" dirty="0">
                <a:latin typeface="Verdana"/>
                <a:cs typeface="Verdana"/>
              </a:rPr>
              <a:t>=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85" dirty="0">
                <a:latin typeface="Verdana"/>
                <a:cs typeface="Verdana"/>
              </a:rPr>
              <a:t>Entropy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65" dirty="0">
                <a:latin typeface="Verdana"/>
                <a:cs typeface="Verdana"/>
              </a:rPr>
              <a:t>before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60" dirty="0">
                <a:latin typeface="Verdana"/>
                <a:cs typeface="Verdana"/>
              </a:rPr>
              <a:t>splitting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204" dirty="0">
                <a:latin typeface="Verdana"/>
                <a:cs typeface="Verdana"/>
              </a:rPr>
              <a:t>–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80" dirty="0">
                <a:latin typeface="Verdana"/>
                <a:cs typeface="Verdana"/>
              </a:rPr>
              <a:t>Entropy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60" dirty="0">
                <a:latin typeface="Verdana"/>
                <a:cs typeface="Verdana"/>
              </a:rPr>
              <a:t>after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splitting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PROBLEM</a:t>
                      </a:r>
                      <a:r>
                        <a:rPr sz="2800" spc="-3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WITH</a:t>
                      </a:r>
                      <a:r>
                        <a:rPr sz="2800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LARGE</a:t>
                      </a:r>
                      <a:r>
                        <a:rPr sz="28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NUMBER</a:t>
                      </a:r>
                      <a:r>
                        <a:rPr sz="2800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28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PARTITIONS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521460" y="4687976"/>
            <a:ext cx="6896734" cy="457200"/>
          </a:xfrm>
          <a:custGeom>
            <a:avLst/>
            <a:gdLst/>
            <a:ahLst/>
            <a:cxnLst/>
            <a:rect l="l" t="t" r="r" b="b"/>
            <a:pathLst>
              <a:path w="6896734" h="457200">
                <a:moveTo>
                  <a:pt x="6896227" y="0"/>
                </a:moveTo>
                <a:lnTo>
                  <a:pt x="3951033" y="0"/>
                </a:lnTo>
                <a:lnTo>
                  <a:pt x="1382712" y="0"/>
                </a:lnTo>
                <a:lnTo>
                  <a:pt x="0" y="0"/>
                </a:lnTo>
                <a:lnTo>
                  <a:pt x="0" y="228600"/>
                </a:lnTo>
                <a:lnTo>
                  <a:pt x="0" y="457200"/>
                </a:lnTo>
                <a:lnTo>
                  <a:pt x="362648" y="457200"/>
                </a:lnTo>
                <a:lnTo>
                  <a:pt x="362648" y="228600"/>
                </a:lnTo>
                <a:lnTo>
                  <a:pt x="1382712" y="228600"/>
                </a:lnTo>
                <a:lnTo>
                  <a:pt x="3951033" y="228600"/>
                </a:lnTo>
                <a:lnTo>
                  <a:pt x="6896227" y="228600"/>
                </a:lnTo>
                <a:lnTo>
                  <a:pt x="689622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8841" y="2364740"/>
            <a:ext cx="730821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18135" marR="5080" indent="-306070">
              <a:lnSpc>
                <a:spcPct val="101099"/>
              </a:lnSpc>
              <a:spcBef>
                <a:spcPts val="7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Node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impurity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measures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tend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prefer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splits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that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result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large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number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of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partitions,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each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being</a:t>
            </a:r>
            <a:r>
              <a:rPr sz="18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small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but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pure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2691" y="4661407"/>
            <a:ext cx="717613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marR="508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770" algn="l"/>
              </a:tabLst>
            </a:pP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Customer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80" dirty="0">
                <a:solidFill>
                  <a:srgbClr val="212745"/>
                </a:solidFill>
                <a:latin typeface="Trebuchet MS"/>
                <a:cs typeface="Trebuchet MS"/>
              </a:rPr>
              <a:t>ID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has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b="1" spc="-185" dirty="0">
                <a:solidFill>
                  <a:srgbClr val="212745"/>
                </a:solidFill>
                <a:latin typeface="Verdana"/>
                <a:cs typeface="Verdana"/>
              </a:rPr>
              <a:t>highest</a:t>
            </a:r>
            <a:r>
              <a:rPr sz="1500" b="1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16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500" b="1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150" dirty="0">
                <a:solidFill>
                  <a:srgbClr val="212745"/>
                </a:solidFill>
                <a:latin typeface="Verdana"/>
                <a:cs typeface="Verdana"/>
              </a:rPr>
              <a:t>information</a:t>
            </a:r>
            <a:r>
              <a:rPr sz="1500" b="1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190" dirty="0">
                <a:solidFill>
                  <a:srgbClr val="212745"/>
                </a:solidFill>
                <a:latin typeface="Verdana"/>
                <a:cs typeface="Verdana"/>
              </a:rPr>
              <a:t>gain</a:t>
            </a:r>
            <a:r>
              <a:rPr sz="1500" b="1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because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entropy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35" dirty="0">
                <a:solidFill>
                  <a:srgbClr val="212745"/>
                </a:solidFill>
                <a:latin typeface="Trebuchet MS"/>
                <a:cs typeface="Trebuchet MS"/>
              </a:rPr>
              <a:t>all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children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is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zero.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26477" y="3086402"/>
            <a:ext cx="702310" cy="412115"/>
          </a:xfrm>
          <a:custGeom>
            <a:avLst/>
            <a:gdLst/>
            <a:ahLst/>
            <a:cxnLst/>
            <a:rect l="l" t="t" r="r" b="b"/>
            <a:pathLst>
              <a:path w="702310" h="412114">
                <a:moveTo>
                  <a:pt x="0" y="205999"/>
                </a:moveTo>
                <a:lnTo>
                  <a:pt x="17901" y="140884"/>
                </a:lnTo>
                <a:lnTo>
                  <a:pt x="67751" y="84335"/>
                </a:lnTo>
                <a:lnTo>
                  <a:pt x="102849" y="60333"/>
                </a:lnTo>
                <a:lnTo>
                  <a:pt x="143765" y="39743"/>
                </a:lnTo>
                <a:lnTo>
                  <a:pt x="189776" y="22991"/>
                </a:lnTo>
                <a:lnTo>
                  <a:pt x="240159" y="10501"/>
                </a:lnTo>
                <a:lnTo>
                  <a:pt x="294191" y="2695"/>
                </a:lnTo>
                <a:lnTo>
                  <a:pt x="351149" y="0"/>
                </a:lnTo>
                <a:lnTo>
                  <a:pt x="408107" y="2695"/>
                </a:lnTo>
                <a:lnTo>
                  <a:pt x="462138" y="10501"/>
                </a:lnTo>
                <a:lnTo>
                  <a:pt x="512519" y="22991"/>
                </a:lnTo>
                <a:lnTo>
                  <a:pt x="558528" y="39743"/>
                </a:lnTo>
                <a:lnTo>
                  <a:pt x="599441" y="60333"/>
                </a:lnTo>
                <a:lnTo>
                  <a:pt x="634537" y="84335"/>
                </a:lnTo>
                <a:lnTo>
                  <a:pt x="663092" y="111327"/>
                </a:lnTo>
                <a:lnTo>
                  <a:pt x="697688" y="172583"/>
                </a:lnTo>
                <a:lnTo>
                  <a:pt x="702283" y="205999"/>
                </a:lnTo>
                <a:lnTo>
                  <a:pt x="697688" y="239415"/>
                </a:lnTo>
                <a:lnTo>
                  <a:pt x="684384" y="271113"/>
                </a:lnTo>
                <a:lnTo>
                  <a:pt x="634539" y="327663"/>
                </a:lnTo>
                <a:lnTo>
                  <a:pt x="599444" y="351665"/>
                </a:lnTo>
                <a:lnTo>
                  <a:pt x="558531" y="372254"/>
                </a:lnTo>
                <a:lnTo>
                  <a:pt x="512523" y="389006"/>
                </a:lnTo>
                <a:lnTo>
                  <a:pt x="462141" y="401497"/>
                </a:lnTo>
                <a:lnTo>
                  <a:pt x="408109" y="409302"/>
                </a:lnTo>
                <a:lnTo>
                  <a:pt x="351149" y="411998"/>
                </a:lnTo>
                <a:lnTo>
                  <a:pt x="294191" y="409302"/>
                </a:lnTo>
                <a:lnTo>
                  <a:pt x="240159" y="401497"/>
                </a:lnTo>
                <a:lnTo>
                  <a:pt x="189776" y="389006"/>
                </a:lnTo>
                <a:lnTo>
                  <a:pt x="143765" y="372254"/>
                </a:lnTo>
                <a:lnTo>
                  <a:pt x="102849" y="351665"/>
                </a:lnTo>
                <a:lnTo>
                  <a:pt x="67751" y="327663"/>
                </a:lnTo>
                <a:lnTo>
                  <a:pt x="39194" y="300671"/>
                </a:lnTo>
                <a:lnTo>
                  <a:pt x="4595" y="239415"/>
                </a:lnTo>
                <a:lnTo>
                  <a:pt x="0" y="205999"/>
                </a:lnTo>
                <a:close/>
              </a:path>
            </a:pathLst>
          </a:custGeom>
          <a:ln w="3175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30679" y="3183583"/>
            <a:ext cx="49403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10" dirty="0">
                <a:latin typeface="Arial MT"/>
                <a:cs typeface="Arial MT"/>
              </a:rPr>
              <a:t>Gender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55294" y="3488605"/>
            <a:ext cx="448945" cy="972185"/>
            <a:chOff x="1655294" y="3488605"/>
            <a:chExt cx="448945" cy="972185"/>
          </a:xfrm>
        </p:grpSpPr>
        <p:sp>
          <p:nvSpPr>
            <p:cNvPr id="9" name="object 9"/>
            <p:cNvSpPr/>
            <p:nvPr/>
          </p:nvSpPr>
          <p:spPr>
            <a:xfrm>
              <a:off x="1802331" y="3489557"/>
              <a:ext cx="300355" cy="627380"/>
            </a:xfrm>
            <a:custGeom>
              <a:avLst/>
              <a:gdLst/>
              <a:ahLst/>
              <a:cxnLst/>
              <a:rect l="l" t="t" r="r" b="b"/>
              <a:pathLst>
                <a:path w="300355" h="627379">
                  <a:moveTo>
                    <a:pt x="250261" y="0"/>
                  </a:moveTo>
                  <a:lnTo>
                    <a:pt x="48607" y="545989"/>
                  </a:lnTo>
                  <a:lnTo>
                    <a:pt x="0" y="528831"/>
                  </a:lnTo>
                  <a:lnTo>
                    <a:pt x="47052" y="626841"/>
                  </a:lnTo>
                  <a:lnTo>
                    <a:pt x="147293" y="580833"/>
                  </a:lnTo>
                  <a:lnTo>
                    <a:pt x="98685" y="563676"/>
                  </a:lnTo>
                  <a:lnTo>
                    <a:pt x="300338" y="17687"/>
                  </a:lnTo>
                  <a:lnTo>
                    <a:pt x="25026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56247" y="3489557"/>
              <a:ext cx="447040" cy="970280"/>
            </a:xfrm>
            <a:custGeom>
              <a:avLst/>
              <a:gdLst/>
              <a:ahLst/>
              <a:cxnLst/>
              <a:rect l="l" t="t" r="r" b="b"/>
              <a:pathLst>
                <a:path w="447039" h="970279">
                  <a:moveTo>
                    <a:pt x="193136" y="626841"/>
                  </a:moveTo>
                  <a:lnTo>
                    <a:pt x="293377" y="580833"/>
                  </a:lnTo>
                  <a:lnTo>
                    <a:pt x="244769" y="563675"/>
                  </a:lnTo>
                  <a:lnTo>
                    <a:pt x="446422" y="17686"/>
                  </a:lnTo>
                  <a:lnTo>
                    <a:pt x="396344" y="0"/>
                  </a:lnTo>
                  <a:lnTo>
                    <a:pt x="194692" y="545989"/>
                  </a:lnTo>
                  <a:lnTo>
                    <a:pt x="146084" y="528831"/>
                  </a:lnTo>
                  <a:lnTo>
                    <a:pt x="193136" y="626841"/>
                  </a:lnTo>
                  <a:close/>
                </a:path>
                <a:path w="447039" h="970279">
                  <a:moveTo>
                    <a:pt x="0" y="970177"/>
                  </a:moveTo>
                  <a:lnTo>
                    <a:pt x="386264" y="970177"/>
                  </a:lnTo>
                  <a:lnTo>
                    <a:pt x="386264" y="626839"/>
                  </a:lnTo>
                  <a:lnTo>
                    <a:pt x="0" y="626839"/>
                  </a:lnTo>
                  <a:lnTo>
                    <a:pt x="0" y="97017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87478" y="4116674"/>
            <a:ext cx="323850" cy="3187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latin typeface="Arial MT"/>
                <a:cs typeface="Arial MT"/>
              </a:rPr>
              <a:t>C0:</a:t>
            </a:r>
            <a:r>
              <a:rPr sz="950" spc="55" dirty="0">
                <a:latin typeface="Arial MT"/>
                <a:cs typeface="Arial MT"/>
              </a:rPr>
              <a:t> </a:t>
            </a:r>
            <a:r>
              <a:rPr sz="950" spc="-50" dirty="0">
                <a:latin typeface="Arial MT"/>
                <a:cs typeface="Arial MT"/>
              </a:rPr>
              <a:t>6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50" dirty="0">
                <a:latin typeface="Arial MT"/>
                <a:cs typeface="Arial MT"/>
              </a:rPr>
              <a:t>C1:</a:t>
            </a:r>
            <a:r>
              <a:rPr sz="950" spc="55" dirty="0">
                <a:latin typeface="Arial MT"/>
                <a:cs typeface="Arial MT"/>
              </a:rPr>
              <a:t> </a:t>
            </a:r>
            <a:r>
              <a:rPr sz="950" spc="-50" dirty="0">
                <a:latin typeface="Arial MT"/>
                <a:cs typeface="Arial MT"/>
              </a:rPr>
              <a:t>4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051655" y="3488621"/>
            <a:ext cx="448309" cy="972185"/>
            <a:chOff x="2051655" y="3488621"/>
            <a:chExt cx="448309" cy="972185"/>
          </a:xfrm>
        </p:grpSpPr>
        <p:sp>
          <p:nvSpPr>
            <p:cNvPr id="13" name="object 13"/>
            <p:cNvSpPr/>
            <p:nvPr/>
          </p:nvSpPr>
          <p:spPr>
            <a:xfrm>
              <a:off x="2052593" y="3489557"/>
              <a:ext cx="300355" cy="627380"/>
            </a:xfrm>
            <a:custGeom>
              <a:avLst/>
              <a:gdLst/>
              <a:ahLst/>
              <a:cxnLst/>
              <a:rect l="l" t="t" r="r" b="b"/>
              <a:pathLst>
                <a:path w="300355" h="627379">
                  <a:moveTo>
                    <a:pt x="50077" y="0"/>
                  </a:moveTo>
                  <a:lnTo>
                    <a:pt x="0" y="17687"/>
                  </a:lnTo>
                  <a:lnTo>
                    <a:pt x="201651" y="563676"/>
                  </a:lnTo>
                  <a:lnTo>
                    <a:pt x="153043" y="580833"/>
                  </a:lnTo>
                  <a:lnTo>
                    <a:pt x="253284" y="626841"/>
                  </a:lnTo>
                  <a:lnTo>
                    <a:pt x="300337" y="528831"/>
                  </a:lnTo>
                  <a:lnTo>
                    <a:pt x="251729" y="545989"/>
                  </a:lnTo>
                  <a:lnTo>
                    <a:pt x="5007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52592" y="3489557"/>
              <a:ext cx="447040" cy="970280"/>
            </a:xfrm>
            <a:custGeom>
              <a:avLst/>
              <a:gdLst/>
              <a:ahLst/>
              <a:cxnLst/>
              <a:rect l="l" t="t" r="r" b="b"/>
              <a:pathLst>
                <a:path w="447039" h="970279">
                  <a:moveTo>
                    <a:pt x="253285" y="626841"/>
                  </a:moveTo>
                  <a:lnTo>
                    <a:pt x="300337" y="528831"/>
                  </a:lnTo>
                  <a:lnTo>
                    <a:pt x="251729" y="545989"/>
                  </a:lnTo>
                  <a:lnTo>
                    <a:pt x="50077" y="0"/>
                  </a:lnTo>
                  <a:lnTo>
                    <a:pt x="0" y="17686"/>
                  </a:lnTo>
                  <a:lnTo>
                    <a:pt x="201652" y="563675"/>
                  </a:lnTo>
                  <a:lnTo>
                    <a:pt x="153044" y="580833"/>
                  </a:lnTo>
                  <a:lnTo>
                    <a:pt x="253285" y="626841"/>
                  </a:lnTo>
                  <a:close/>
                </a:path>
                <a:path w="447039" h="970279">
                  <a:moveTo>
                    <a:pt x="60149" y="970177"/>
                  </a:moveTo>
                  <a:lnTo>
                    <a:pt x="446414" y="970177"/>
                  </a:lnTo>
                  <a:lnTo>
                    <a:pt x="446414" y="626839"/>
                  </a:lnTo>
                  <a:lnTo>
                    <a:pt x="60149" y="626839"/>
                  </a:lnTo>
                  <a:lnTo>
                    <a:pt x="60149" y="97017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143973" y="4116674"/>
            <a:ext cx="323850" cy="3187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latin typeface="Arial MT"/>
                <a:cs typeface="Arial MT"/>
              </a:rPr>
              <a:t>C0:</a:t>
            </a:r>
            <a:r>
              <a:rPr sz="950" spc="55" dirty="0">
                <a:latin typeface="Arial MT"/>
                <a:cs typeface="Arial MT"/>
              </a:rPr>
              <a:t> </a:t>
            </a:r>
            <a:r>
              <a:rPr sz="950" spc="-50" dirty="0">
                <a:latin typeface="Arial MT"/>
                <a:cs typeface="Arial MT"/>
              </a:rPr>
              <a:t>4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50" dirty="0">
                <a:latin typeface="Arial MT"/>
                <a:cs typeface="Arial MT"/>
              </a:rPr>
              <a:t>C1:</a:t>
            </a:r>
            <a:r>
              <a:rPr sz="950" spc="55" dirty="0">
                <a:latin typeface="Arial MT"/>
                <a:cs typeface="Arial MT"/>
              </a:rPr>
              <a:t> </a:t>
            </a:r>
            <a:r>
              <a:rPr sz="950" spc="-50" dirty="0">
                <a:latin typeface="Arial MT"/>
                <a:cs typeface="Arial MT"/>
              </a:rPr>
              <a:t>6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165262" y="3479604"/>
            <a:ext cx="820419" cy="981710"/>
            <a:chOff x="3165262" y="3479604"/>
            <a:chExt cx="820419" cy="981710"/>
          </a:xfrm>
        </p:grpSpPr>
        <p:sp>
          <p:nvSpPr>
            <p:cNvPr id="17" name="object 17"/>
            <p:cNvSpPr/>
            <p:nvPr/>
          </p:nvSpPr>
          <p:spPr>
            <a:xfrm>
              <a:off x="3364975" y="3480556"/>
              <a:ext cx="619760" cy="636270"/>
            </a:xfrm>
            <a:custGeom>
              <a:avLst/>
              <a:gdLst/>
              <a:ahLst/>
              <a:cxnLst/>
              <a:rect l="l" t="t" r="r" b="b"/>
              <a:pathLst>
                <a:path w="619760" h="636270">
                  <a:moveTo>
                    <a:pt x="580721" y="0"/>
                  </a:moveTo>
                  <a:lnTo>
                    <a:pt x="37524" y="562309"/>
                  </a:lnTo>
                  <a:lnTo>
                    <a:pt x="0" y="527616"/>
                  </a:lnTo>
                  <a:lnTo>
                    <a:pt x="3161" y="635842"/>
                  </a:lnTo>
                  <a:lnTo>
                    <a:pt x="113837" y="632747"/>
                  </a:lnTo>
                  <a:lnTo>
                    <a:pt x="76234" y="598053"/>
                  </a:lnTo>
                  <a:lnTo>
                    <a:pt x="619429" y="35688"/>
                  </a:lnTo>
                  <a:lnTo>
                    <a:pt x="580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66214" y="3480556"/>
              <a:ext cx="818515" cy="979805"/>
            </a:xfrm>
            <a:custGeom>
              <a:avLst/>
              <a:gdLst/>
              <a:ahLst/>
              <a:cxnLst/>
              <a:rect l="l" t="t" r="r" b="b"/>
              <a:pathLst>
                <a:path w="818514" h="979804">
                  <a:moveTo>
                    <a:pt x="201920" y="635842"/>
                  </a:moveTo>
                  <a:lnTo>
                    <a:pt x="312598" y="632747"/>
                  </a:lnTo>
                  <a:lnTo>
                    <a:pt x="274994" y="598053"/>
                  </a:lnTo>
                  <a:lnTo>
                    <a:pt x="818190" y="35688"/>
                  </a:lnTo>
                  <a:lnTo>
                    <a:pt x="779481" y="0"/>
                  </a:lnTo>
                  <a:lnTo>
                    <a:pt x="236285" y="562309"/>
                  </a:lnTo>
                  <a:lnTo>
                    <a:pt x="198761" y="527615"/>
                  </a:lnTo>
                  <a:lnTo>
                    <a:pt x="201920" y="635842"/>
                  </a:lnTo>
                  <a:close/>
                </a:path>
                <a:path w="818514" h="979804">
                  <a:moveTo>
                    <a:pt x="0" y="979178"/>
                  </a:moveTo>
                  <a:lnTo>
                    <a:pt x="403818" y="979178"/>
                  </a:lnTo>
                  <a:lnTo>
                    <a:pt x="403818" y="635841"/>
                  </a:lnTo>
                  <a:lnTo>
                    <a:pt x="0" y="635841"/>
                  </a:lnTo>
                  <a:lnTo>
                    <a:pt x="0" y="97917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206207" y="4116674"/>
            <a:ext cx="323850" cy="3187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latin typeface="Arial MT"/>
                <a:cs typeface="Arial MT"/>
              </a:rPr>
              <a:t>C0:</a:t>
            </a:r>
            <a:r>
              <a:rPr sz="950" spc="55" dirty="0">
                <a:latin typeface="Arial MT"/>
                <a:cs typeface="Arial MT"/>
              </a:rPr>
              <a:t> </a:t>
            </a:r>
            <a:r>
              <a:rPr sz="950" spc="-50" dirty="0">
                <a:latin typeface="Arial MT"/>
                <a:cs typeface="Arial MT"/>
              </a:rPr>
              <a:t>1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50" dirty="0">
                <a:latin typeface="Arial MT"/>
                <a:cs typeface="Arial MT"/>
              </a:rPr>
              <a:t>C1:</a:t>
            </a:r>
            <a:r>
              <a:rPr sz="950" spc="55" dirty="0">
                <a:latin typeface="Arial MT"/>
                <a:cs typeface="Arial MT"/>
              </a:rPr>
              <a:t> </a:t>
            </a:r>
            <a:r>
              <a:rPr sz="950" spc="-50" dirty="0">
                <a:latin typeface="Arial MT"/>
                <a:cs typeface="Arial MT"/>
              </a:rPr>
              <a:t>3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885810" y="3497448"/>
            <a:ext cx="158750" cy="620395"/>
            <a:chOff x="3885810" y="3497448"/>
            <a:chExt cx="158750" cy="620395"/>
          </a:xfrm>
        </p:grpSpPr>
        <p:sp>
          <p:nvSpPr>
            <p:cNvPr id="21" name="object 21"/>
            <p:cNvSpPr/>
            <p:nvPr/>
          </p:nvSpPr>
          <p:spPr>
            <a:xfrm>
              <a:off x="3886763" y="3498401"/>
              <a:ext cx="156845" cy="618490"/>
            </a:xfrm>
            <a:custGeom>
              <a:avLst/>
              <a:gdLst/>
              <a:ahLst/>
              <a:cxnLst/>
              <a:rect l="l" t="t" r="r" b="b"/>
              <a:pathLst>
                <a:path w="156845" h="618489">
                  <a:moveTo>
                    <a:pt x="104909" y="0"/>
                  </a:moveTo>
                  <a:lnTo>
                    <a:pt x="51664" y="0"/>
                  </a:lnTo>
                  <a:lnTo>
                    <a:pt x="51664" y="541440"/>
                  </a:lnTo>
                  <a:lnTo>
                    <a:pt x="0" y="541440"/>
                  </a:lnTo>
                  <a:lnTo>
                    <a:pt x="78286" y="617997"/>
                  </a:lnTo>
                  <a:lnTo>
                    <a:pt x="156574" y="541440"/>
                  </a:lnTo>
                  <a:lnTo>
                    <a:pt x="104909" y="541440"/>
                  </a:lnTo>
                  <a:lnTo>
                    <a:pt x="10490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86762" y="3498401"/>
              <a:ext cx="156845" cy="618490"/>
            </a:xfrm>
            <a:custGeom>
              <a:avLst/>
              <a:gdLst/>
              <a:ahLst/>
              <a:cxnLst/>
              <a:rect l="l" t="t" r="r" b="b"/>
              <a:pathLst>
                <a:path w="156845" h="618489">
                  <a:moveTo>
                    <a:pt x="78287" y="617998"/>
                  </a:moveTo>
                  <a:lnTo>
                    <a:pt x="156575" y="541441"/>
                  </a:lnTo>
                  <a:lnTo>
                    <a:pt x="104910" y="541441"/>
                  </a:lnTo>
                  <a:lnTo>
                    <a:pt x="104910" y="0"/>
                  </a:lnTo>
                  <a:lnTo>
                    <a:pt x="51665" y="0"/>
                  </a:lnTo>
                  <a:lnTo>
                    <a:pt x="51665" y="541441"/>
                  </a:lnTo>
                  <a:lnTo>
                    <a:pt x="0" y="541441"/>
                  </a:lnTo>
                  <a:lnTo>
                    <a:pt x="78287" y="6179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754360" y="4116397"/>
            <a:ext cx="421640" cy="34353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latin typeface="Arial MT"/>
                <a:cs typeface="Arial MT"/>
              </a:rPr>
              <a:t>C0:</a:t>
            </a:r>
            <a:r>
              <a:rPr sz="950" spc="55" dirty="0">
                <a:latin typeface="Arial MT"/>
                <a:cs typeface="Arial MT"/>
              </a:rPr>
              <a:t> </a:t>
            </a:r>
            <a:r>
              <a:rPr sz="950" spc="-50" dirty="0">
                <a:latin typeface="Arial MT"/>
                <a:cs typeface="Arial MT"/>
              </a:rPr>
              <a:t>8</a:t>
            </a:r>
            <a:endParaRPr sz="95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  <a:spcBef>
                <a:spcPts val="15"/>
              </a:spcBef>
            </a:pPr>
            <a:r>
              <a:rPr sz="950" dirty="0">
                <a:latin typeface="Arial MT"/>
                <a:cs typeface="Arial MT"/>
              </a:rPr>
              <a:t>C1:</a:t>
            </a:r>
            <a:r>
              <a:rPr sz="950" spc="55" dirty="0">
                <a:latin typeface="Arial MT"/>
                <a:cs typeface="Arial MT"/>
              </a:rPr>
              <a:t> </a:t>
            </a:r>
            <a:r>
              <a:rPr sz="950" spc="-50" dirty="0">
                <a:latin typeface="Arial MT"/>
                <a:cs typeface="Arial MT"/>
              </a:rPr>
              <a:t>0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86430" y="4116397"/>
            <a:ext cx="421640" cy="34353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latin typeface="Arial MT"/>
                <a:cs typeface="Arial MT"/>
              </a:rPr>
              <a:t>C0:</a:t>
            </a:r>
            <a:r>
              <a:rPr sz="950" spc="55" dirty="0">
                <a:latin typeface="Arial MT"/>
                <a:cs typeface="Arial MT"/>
              </a:rPr>
              <a:t> </a:t>
            </a:r>
            <a:r>
              <a:rPr sz="950" spc="-50" dirty="0">
                <a:latin typeface="Arial MT"/>
                <a:cs typeface="Arial MT"/>
              </a:rPr>
              <a:t>1</a:t>
            </a:r>
            <a:endParaRPr sz="95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  <a:spcBef>
                <a:spcPts val="15"/>
              </a:spcBef>
            </a:pPr>
            <a:r>
              <a:rPr sz="950" dirty="0">
                <a:latin typeface="Arial MT"/>
                <a:cs typeface="Arial MT"/>
              </a:rPr>
              <a:t>C1:</a:t>
            </a:r>
            <a:r>
              <a:rPr sz="950" spc="55" dirty="0">
                <a:latin typeface="Arial MT"/>
                <a:cs typeface="Arial MT"/>
              </a:rPr>
              <a:t> </a:t>
            </a:r>
            <a:r>
              <a:rPr sz="950" spc="-50" dirty="0">
                <a:latin typeface="Arial MT"/>
                <a:cs typeface="Arial MT"/>
              </a:rPr>
              <a:t>7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621733" y="3154159"/>
            <a:ext cx="976630" cy="963294"/>
            <a:chOff x="3621733" y="3154159"/>
            <a:chExt cx="976630" cy="963294"/>
          </a:xfrm>
        </p:grpSpPr>
        <p:sp>
          <p:nvSpPr>
            <p:cNvPr id="26" name="object 26"/>
            <p:cNvSpPr/>
            <p:nvPr/>
          </p:nvSpPr>
          <p:spPr>
            <a:xfrm>
              <a:off x="3946249" y="3480004"/>
              <a:ext cx="650875" cy="636905"/>
            </a:xfrm>
            <a:custGeom>
              <a:avLst/>
              <a:gdLst/>
              <a:ahLst/>
              <a:cxnLst/>
              <a:rect l="l" t="t" r="r" b="b"/>
              <a:pathLst>
                <a:path w="650875" h="636904">
                  <a:moveTo>
                    <a:pt x="37603" y="0"/>
                  </a:moveTo>
                  <a:lnTo>
                    <a:pt x="0" y="36793"/>
                  </a:lnTo>
                  <a:lnTo>
                    <a:pt x="576691" y="600666"/>
                  </a:lnTo>
                  <a:lnTo>
                    <a:pt x="540114" y="636394"/>
                  </a:lnTo>
                  <a:lnTo>
                    <a:pt x="650871" y="636394"/>
                  </a:lnTo>
                  <a:lnTo>
                    <a:pt x="650871" y="528120"/>
                  </a:lnTo>
                  <a:lnTo>
                    <a:pt x="614373" y="563857"/>
                  </a:lnTo>
                  <a:lnTo>
                    <a:pt x="376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46249" y="3480004"/>
              <a:ext cx="650875" cy="636905"/>
            </a:xfrm>
            <a:custGeom>
              <a:avLst/>
              <a:gdLst/>
              <a:ahLst/>
              <a:cxnLst/>
              <a:rect l="l" t="t" r="r" b="b"/>
              <a:pathLst>
                <a:path w="650875" h="636904">
                  <a:moveTo>
                    <a:pt x="650871" y="636395"/>
                  </a:moveTo>
                  <a:lnTo>
                    <a:pt x="650871" y="528121"/>
                  </a:lnTo>
                  <a:lnTo>
                    <a:pt x="614373" y="563857"/>
                  </a:lnTo>
                  <a:lnTo>
                    <a:pt x="37603" y="0"/>
                  </a:lnTo>
                  <a:lnTo>
                    <a:pt x="0" y="36794"/>
                  </a:lnTo>
                  <a:lnTo>
                    <a:pt x="576691" y="600667"/>
                  </a:lnTo>
                  <a:lnTo>
                    <a:pt x="540114" y="636395"/>
                  </a:lnTo>
                  <a:lnTo>
                    <a:pt x="650871" y="6363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22670" y="3155095"/>
              <a:ext cx="685165" cy="343535"/>
            </a:xfrm>
            <a:custGeom>
              <a:avLst/>
              <a:gdLst/>
              <a:ahLst/>
              <a:cxnLst/>
              <a:rect l="l" t="t" r="r" b="b"/>
              <a:pathLst>
                <a:path w="685164" h="343535">
                  <a:moveTo>
                    <a:pt x="342380" y="0"/>
                  </a:moveTo>
                  <a:lnTo>
                    <a:pt x="280849" y="2764"/>
                  </a:lnTo>
                  <a:lnTo>
                    <a:pt x="222932" y="10735"/>
                  </a:lnTo>
                  <a:lnTo>
                    <a:pt x="169595" y="23429"/>
                  </a:lnTo>
                  <a:lnTo>
                    <a:pt x="121808" y="40361"/>
                  </a:lnTo>
                  <a:lnTo>
                    <a:pt x="80539" y="61048"/>
                  </a:lnTo>
                  <a:lnTo>
                    <a:pt x="46755" y="85004"/>
                  </a:lnTo>
                  <a:lnTo>
                    <a:pt x="5517" y="140791"/>
                  </a:lnTo>
                  <a:lnTo>
                    <a:pt x="0" y="171653"/>
                  </a:lnTo>
                  <a:lnTo>
                    <a:pt x="5517" y="202514"/>
                  </a:lnTo>
                  <a:lnTo>
                    <a:pt x="46755" y="258301"/>
                  </a:lnTo>
                  <a:lnTo>
                    <a:pt x="80539" y="282257"/>
                  </a:lnTo>
                  <a:lnTo>
                    <a:pt x="121808" y="302944"/>
                  </a:lnTo>
                  <a:lnTo>
                    <a:pt x="169595" y="319876"/>
                  </a:lnTo>
                  <a:lnTo>
                    <a:pt x="222932" y="332570"/>
                  </a:lnTo>
                  <a:lnTo>
                    <a:pt x="280849" y="340541"/>
                  </a:lnTo>
                  <a:lnTo>
                    <a:pt x="342380" y="343306"/>
                  </a:lnTo>
                  <a:lnTo>
                    <a:pt x="403932" y="340541"/>
                  </a:lnTo>
                  <a:lnTo>
                    <a:pt x="461861" y="332570"/>
                  </a:lnTo>
                  <a:lnTo>
                    <a:pt x="515201" y="319876"/>
                  </a:lnTo>
                  <a:lnTo>
                    <a:pt x="562985" y="302944"/>
                  </a:lnTo>
                  <a:lnTo>
                    <a:pt x="604248" y="282257"/>
                  </a:lnTo>
                  <a:lnTo>
                    <a:pt x="638024" y="258301"/>
                  </a:lnTo>
                  <a:lnTo>
                    <a:pt x="679247" y="202514"/>
                  </a:lnTo>
                  <a:lnTo>
                    <a:pt x="684762" y="171653"/>
                  </a:lnTo>
                  <a:lnTo>
                    <a:pt x="679247" y="140791"/>
                  </a:lnTo>
                  <a:lnTo>
                    <a:pt x="638024" y="85004"/>
                  </a:lnTo>
                  <a:lnTo>
                    <a:pt x="604248" y="61048"/>
                  </a:lnTo>
                  <a:lnTo>
                    <a:pt x="562985" y="40361"/>
                  </a:lnTo>
                  <a:lnTo>
                    <a:pt x="515201" y="23429"/>
                  </a:lnTo>
                  <a:lnTo>
                    <a:pt x="461861" y="10735"/>
                  </a:lnTo>
                  <a:lnTo>
                    <a:pt x="403932" y="2764"/>
                  </a:lnTo>
                  <a:lnTo>
                    <a:pt x="342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22669" y="3155095"/>
              <a:ext cx="685165" cy="343535"/>
            </a:xfrm>
            <a:custGeom>
              <a:avLst/>
              <a:gdLst/>
              <a:ahLst/>
              <a:cxnLst/>
              <a:rect l="l" t="t" r="r" b="b"/>
              <a:pathLst>
                <a:path w="685164" h="343535">
                  <a:moveTo>
                    <a:pt x="0" y="171653"/>
                  </a:moveTo>
                  <a:lnTo>
                    <a:pt x="21425" y="111747"/>
                  </a:lnTo>
                  <a:lnTo>
                    <a:pt x="80539" y="61048"/>
                  </a:lnTo>
                  <a:lnTo>
                    <a:pt x="121808" y="40361"/>
                  </a:lnTo>
                  <a:lnTo>
                    <a:pt x="169595" y="23429"/>
                  </a:lnTo>
                  <a:lnTo>
                    <a:pt x="222932" y="10736"/>
                  </a:lnTo>
                  <a:lnTo>
                    <a:pt x="280849" y="2764"/>
                  </a:lnTo>
                  <a:lnTo>
                    <a:pt x="342380" y="0"/>
                  </a:lnTo>
                  <a:lnTo>
                    <a:pt x="403932" y="2764"/>
                  </a:lnTo>
                  <a:lnTo>
                    <a:pt x="461861" y="10736"/>
                  </a:lnTo>
                  <a:lnTo>
                    <a:pt x="515200" y="23429"/>
                  </a:lnTo>
                  <a:lnTo>
                    <a:pt x="562985" y="40361"/>
                  </a:lnTo>
                  <a:lnTo>
                    <a:pt x="604248" y="61048"/>
                  </a:lnTo>
                  <a:lnTo>
                    <a:pt x="638023" y="85004"/>
                  </a:lnTo>
                  <a:lnTo>
                    <a:pt x="679246" y="140791"/>
                  </a:lnTo>
                  <a:lnTo>
                    <a:pt x="684761" y="171653"/>
                  </a:lnTo>
                  <a:lnTo>
                    <a:pt x="679246" y="202514"/>
                  </a:lnTo>
                  <a:lnTo>
                    <a:pt x="663345" y="231558"/>
                  </a:lnTo>
                  <a:lnTo>
                    <a:pt x="604248" y="282257"/>
                  </a:lnTo>
                  <a:lnTo>
                    <a:pt x="562985" y="302944"/>
                  </a:lnTo>
                  <a:lnTo>
                    <a:pt x="515200" y="319876"/>
                  </a:lnTo>
                  <a:lnTo>
                    <a:pt x="461861" y="332570"/>
                  </a:lnTo>
                  <a:lnTo>
                    <a:pt x="403932" y="340541"/>
                  </a:lnTo>
                  <a:lnTo>
                    <a:pt x="342380" y="343306"/>
                  </a:lnTo>
                  <a:lnTo>
                    <a:pt x="280849" y="340541"/>
                  </a:lnTo>
                  <a:lnTo>
                    <a:pt x="222932" y="332570"/>
                  </a:lnTo>
                  <a:lnTo>
                    <a:pt x="169595" y="319876"/>
                  </a:lnTo>
                  <a:lnTo>
                    <a:pt x="121808" y="302944"/>
                  </a:lnTo>
                  <a:lnTo>
                    <a:pt x="80539" y="282257"/>
                  </a:lnTo>
                  <a:lnTo>
                    <a:pt x="46755" y="258301"/>
                  </a:lnTo>
                  <a:lnTo>
                    <a:pt x="5517" y="202514"/>
                  </a:lnTo>
                  <a:lnTo>
                    <a:pt x="0" y="171653"/>
                  </a:lnTo>
                  <a:close/>
                </a:path>
              </a:pathLst>
            </a:custGeom>
            <a:ln w="31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796249" y="3135498"/>
            <a:ext cx="337820" cy="355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42545">
              <a:lnSpc>
                <a:spcPct val="103000"/>
              </a:lnSpc>
              <a:spcBef>
                <a:spcPts val="90"/>
              </a:spcBef>
            </a:pPr>
            <a:r>
              <a:rPr sz="1050" spc="-25" dirty="0">
                <a:latin typeface="Arial MT"/>
                <a:cs typeface="Arial MT"/>
              </a:rPr>
              <a:t>Car </a:t>
            </a:r>
            <a:r>
              <a:rPr sz="1050" spc="-20" dirty="0">
                <a:latin typeface="Arial MT"/>
                <a:cs typeface="Arial MT"/>
              </a:rPr>
              <a:t>Type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273113" y="3476051"/>
            <a:ext cx="1134745" cy="984250"/>
            <a:chOff x="5273113" y="3476051"/>
            <a:chExt cx="1134745" cy="984250"/>
          </a:xfrm>
        </p:grpSpPr>
        <p:sp>
          <p:nvSpPr>
            <p:cNvPr id="32" name="object 32"/>
            <p:cNvSpPr/>
            <p:nvPr/>
          </p:nvSpPr>
          <p:spPr>
            <a:xfrm>
              <a:off x="5483802" y="3477003"/>
              <a:ext cx="922655" cy="658495"/>
            </a:xfrm>
            <a:custGeom>
              <a:avLst/>
              <a:gdLst/>
              <a:ahLst/>
              <a:cxnLst/>
              <a:rect l="l" t="t" r="r" b="b"/>
              <a:pathLst>
                <a:path w="922654" h="658495">
                  <a:moveTo>
                    <a:pt x="892134" y="0"/>
                  </a:moveTo>
                  <a:lnTo>
                    <a:pt x="48980" y="574280"/>
                  </a:lnTo>
                  <a:lnTo>
                    <a:pt x="19513" y="532819"/>
                  </a:lnTo>
                  <a:lnTo>
                    <a:pt x="0" y="639395"/>
                  </a:lnTo>
                  <a:lnTo>
                    <a:pt x="109019" y="658455"/>
                  </a:lnTo>
                  <a:lnTo>
                    <a:pt x="79472" y="616995"/>
                  </a:lnTo>
                  <a:lnTo>
                    <a:pt x="922548" y="42716"/>
                  </a:lnTo>
                  <a:lnTo>
                    <a:pt x="89213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83803" y="3477003"/>
              <a:ext cx="922655" cy="658495"/>
            </a:xfrm>
            <a:custGeom>
              <a:avLst/>
              <a:gdLst/>
              <a:ahLst/>
              <a:cxnLst/>
              <a:rect l="l" t="t" r="r" b="b"/>
              <a:pathLst>
                <a:path w="922654" h="658495">
                  <a:moveTo>
                    <a:pt x="0" y="639395"/>
                  </a:moveTo>
                  <a:lnTo>
                    <a:pt x="109018" y="658455"/>
                  </a:lnTo>
                  <a:lnTo>
                    <a:pt x="79472" y="616995"/>
                  </a:lnTo>
                  <a:lnTo>
                    <a:pt x="922548" y="42715"/>
                  </a:lnTo>
                  <a:lnTo>
                    <a:pt x="892133" y="0"/>
                  </a:lnTo>
                  <a:lnTo>
                    <a:pt x="48979" y="574279"/>
                  </a:lnTo>
                  <a:lnTo>
                    <a:pt x="19512" y="532819"/>
                  </a:lnTo>
                  <a:lnTo>
                    <a:pt x="0" y="6393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273113" y="4116398"/>
              <a:ext cx="421640" cy="343535"/>
            </a:xfrm>
            <a:custGeom>
              <a:avLst/>
              <a:gdLst/>
              <a:ahLst/>
              <a:cxnLst/>
              <a:rect l="l" t="t" r="r" b="b"/>
              <a:pathLst>
                <a:path w="421639" h="343535">
                  <a:moveTo>
                    <a:pt x="421379" y="0"/>
                  </a:moveTo>
                  <a:lnTo>
                    <a:pt x="0" y="0"/>
                  </a:lnTo>
                  <a:lnTo>
                    <a:pt x="0" y="343337"/>
                  </a:lnTo>
                  <a:lnTo>
                    <a:pt x="421379" y="343337"/>
                  </a:lnTo>
                  <a:lnTo>
                    <a:pt x="4213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273113" y="4116397"/>
            <a:ext cx="421640" cy="34353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latin typeface="Arial MT"/>
                <a:cs typeface="Arial MT"/>
              </a:rPr>
              <a:t>C0:</a:t>
            </a:r>
            <a:r>
              <a:rPr sz="950" spc="55" dirty="0">
                <a:latin typeface="Arial MT"/>
                <a:cs typeface="Arial MT"/>
              </a:rPr>
              <a:t> </a:t>
            </a:r>
            <a:r>
              <a:rPr sz="950" spc="-50" dirty="0">
                <a:latin typeface="Arial MT"/>
                <a:cs typeface="Arial MT"/>
              </a:rPr>
              <a:t>1</a:t>
            </a:r>
            <a:endParaRPr sz="95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  <a:spcBef>
                <a:spcPts val="15"/>
              </a:spcBef>
            </a:pPr>
            <a:r>
              <a:rPr sz="950" dirty="0">
                <a:latin typeface="Arial MT"/>
                <a:cs typeface="Arial MT"/>
              </a:rPr>
              <a:t>C1:</a:t>
            </a:r>
            <a:r>
              <a:rPr sz="950" spc="55" dirty="0">
                <a:latin typeface="Arial MT"/>
                <a:cs typeface="Arial MT"/>
              </a:rPr>
              <a:t> </a:t>
            </a:r>
            <a:r>
              <a:rPr sz="950" spc="-50" dirty="0">
                <a:latin typeface="Arial MT"/>
                <a:cs typeface="Arial MT"/>
              </a:rPr>
              <a:t>0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940258" y="3488210"/>
            <a:ext cx="476884" cy="971550"/>
            <a:chOff x="5940258" y="3488210"/>
            <a:chExt cx="476884" cy="971550"/>
          </a:xfrm>
        </p:grpSpPr>
        <p:sp>
          <p:nvSpPr>
            <p:cNvPr id="37" name="object 37"/>
            <p:cNvSpPr/>
            <p:nvPr/>
          </p:nvSpPr>
          <p:spPr>
            <a:xfrm>
              <a:off x="6105602" y="3489163"/>
              <a:ext cx="310515" cy="627380"/>
            </a:xfrm>
            <a:custGeom>
              <a:avLst/>
              <a:gdLst/>
              <a:ahLst/>
              <a:cxnLst/>
              <a:rect l="l" t="t" r="r" b="b"/>
              <a:pathLst>
                <a:path w="310514" h="627379">
                  <a:moveTo>
                    <a:pt x="260696" y="0"/>
                  </a:moveTo>
                  <a:lnTo>
                    <a:pt x="48268" y="546422"/>
                  </a:lnTo>
                  <a:lnTo>
                    <a:pt x="0" y="528476"/>
                  </a:lnTo>
                  <a:lnTo>
                    <a:pt x="45345" y="627235"/>
                  </a:lnTo>
                  <a:lnTo>
                    <a:pt x="146385" y="582861"/>
                  </a:lnTo>
                  <a:lnTo>
                    <a:pt x="98037" y="564915"/>
                  </a:lnTo>
                  <a:lnTo>
                    <a:pt x="310465" y="18475"/>
                  </a:lnTo>
                  <a:lnTo>
                    <a:pt x="26069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105602" y="3489163"/>
              <a:ext cx="310515" cy="627380"/>
            </a:xfrm>
            <a:custGeom>
              <a:avLst/>
              <a:gdLst/>
              <a:ahLst/>
              <a:cxnLst/>
              <a:rect l="l" t="t" r="r" b="b"/>
              <a:pathLst>
                <a:path w="310514" h="627379">
                  <a:moveTo>
                    <a:pt x="45345" y="627236"/>
                  </a:moveTo>
                  <a:lnTo>
                    <a:pt x="146384" y="582862"/>
                  </a:lnTo>
                  <a:lnTo>
                    <a:pt x="98037" y="564915"/>
                  </a:lnTo>
                  <a:lnTo>
                    <a:pt x="310465" y="18475"/>
                  </a:lnTo>
                  <a:lnTo>
                    <a:pt x="260696" y="0"/>
                  </a:lnTo>
                  <a:lnTo>
                    <a:pt x="48268" y="546423"/>
                  </a:lnTo>
                  <a:lnTo>
                    <a:pt x="0" y="528476"/>
                  </a:lnTo>
                  <a:lnTo>
                    <a:pt x="45345" y="6272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940258" y="4116398"/>
              <a:ext cx="421640" cy="343535"/>
            </a:xfrm>
            <a:custGeom>
              <a:avLst/>
              <a:gdLst/>
              <a:ahLst/>
              <a:cxnLst/>
              <a:rect l="l" t="t" r="r" b="b"/>
              <a:pathLst>
                <a:path w="421639" h="343535">
                  <a:moveTo>
                    <a:pt x="421379" y="0"/>
                  </a:moveTo>
                  <a:lnTo>
                    <a:pt x="0" y="0"/>
                  </a:lnTo>
                  <a:lnTo>
                    <a:pt x="0" y="343337"/>
                  </a:lnTo>
                  <a:lnTo>
                    <a:pt x="421379" y="343337"/>
                  </a:lnTo>
                  <a:lnTo>
                    <a:pt x="4213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940257" y="4116397"/>
            <a:ext cx="421640" cy="34353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latin typeface="Arial MT"/>
                <a:cs typeface="Arial MT"/>
              </a:rPr>
              <a:t>C0:</a:t>
            </a:r>
            <a:r>
              <a:rPr sz="950" spc="55" dirty="0">
                <a:latin typeface="Arial MT"/>
                <a:cs typeface="Arial MT"/>
              </a:rPr>
              <a:t> </a:t>
            </a:r>
            <a:r>
              <a:rPr sz="950" spc="-50" dirty="0">
                <a:latin typeface="Arial MT"/>
                <a:cs typeface="Arial MT"/>
              </a:rPr>
              <a:t>1</a:t>
            </a:r>
            <a:endParaRPr sz="95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  <a:spcBef>
                <a:spcPts val="15"/>
              </a:spcBef>
            </a:pPr>
            <a:r>
              <a:rPr sz="950" dirty="0">
                <a:latin typeface="Arial MT"/>
                <a:cs typeface="Arial MT"/>
              </a:rPr>
              <a:t>C1:</a:t>
            </a:r>
            <a:r>
              <a:rPr sz="950" spc="55" dirty="0">
                <a:latin typeface="Arial MT"/>
                <a:cs typeface="Arial MT"/>
              </a:rPr>
              <a:t> </a:t>
            </a:r>
            <a:r>
              <a:rPr sz="950" spc="-50" dirty="0">
                <a:latin typeface="Arial MT"/>
                <a:cs typeface="Arial MT"/>
              </a:rPr>
              <a:t>0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099091" y="4116397"/>
            <a:ext cx="456565" cy="34353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latin typeface="Arial MT"/>
                <a:cs typeface="Arial MT"/>
              </a:rPr>
              <a:t>C0:</a:t>
            </a:r>
            <a:r>
              <a:rPr sz="950" spc="55" dirty="0">
                <a:latin typeface="Arial MT"/>
                <a:cs typeface="Arial MT"/>
              </a:rPr>
              <a:t> </a:t>
            </a:r>
            <a:r>
              <a:rPr sz="950" spc="-50" dirty="0">
                <a:latin typeface="Arial MT"/>
                <a:cs typeface="Arial MT"/>
              </a:rPr>
              <a:t>0</a:t>
            </a:r>
            <a:endParaRPr sz="950">
              <a:latin typeface="Arial MT"/>
              <a:cs typeface="Arial MT"/>
            </a:endParaRPr>
          </a:p>
          <a:p>
            <a:pPr marL="78740">
              <a:lnSpc>
                <a:spcPct val="100000"/>
              </a:lnSpc>
              <a:spcBef>
                <a:spcPts val="15"/>
              </a:spcBef>
            </a:pPr>
            <a:r>
              <a:rPr sz="950" dirty="0">
                <a:latin typeface="Arial MT"/>
                <a:cs typeface="Arial MT"/>
              </a:rPr>
              <a:t>C1:</a:t>
            </a:r>
            <a:r>
              <a:rPr sz="950" spc="55" dirty="0">
                <a:latin typeface="Arial MT"/>
                <a:cs typeface="Arial MT"/>
              </a:rPr>
              <a:t> </a:t>
            </a:r>
            <a:r>
              <a:rPr sz="950" spc="-50" dirty="0">
                <a:latin typeface="Arial MT"/>
                <a:cs typeface="Arial MT"/>
              </a:rPr>
              <a:t>1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980384" y="3154142"/>
            <a:ext cx="1348105" cy="984250"/>
            <a:chOff x="5980384" y="3154142"/>
            <a:chExt cx="1348105" cy="984250"/>
          </a:xfrm>
        </p:grpSpPr>
        <p:sp>
          <p:nvSpPr>
            <p:cNvPr id="43" name="object 43"/>
            <p:cNvSpPr/>
            <p:nvPr/>
          </p:nvSpPr>
          <p:spPr>
            <a:xfrm>
              <a:off x="6376253" y="3476845"/>
              <a:ext cx="951230" cy="660400"/>
            </a:xfrm>
            <a:custGeom>
              <a:avLst/>
              <a:gdLst/>
              <a:ahLst/>
              <a:cxnLst/>
              <a:rect l="l" t="t" r="r" b="b"/>
              <a:pathLst>
                <a:path w="951229" h="660400">
                  <a:moveTo>
                    <a:pt x="29781" y="0"/>
                  </a:moveTo>
                  <a:lnTo>
                    <a:pt x="0" y="43110"/>
                  </a:lnTo>
                  <a:lnTo>
                    <a:pt x="871277" y="618290"/>
                  </a:lnTo>
                  <a:lnTo>
                    <a:pt x="842364" y="660161"/>
                  </a:lnTo>
                  <a:lnTo>
                    <a:pt x="951066" y="639552"/>
                  </a:lnTo>
                  <a:lnTo>
                    <a:pt x="929974" y="533261"/>
                  </a:lnTo>
                  <a:lnTo>
                    <a:pt x="901059" y="575139"/>
                  </a:lnTo>
                  <a:lnTo>
                    <a:pt x="2978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376252" y="3476845"/>
              <a:ext cx="951230" cy="660400"/>
            </a:xfrm>
            <a:custGeom>
              <a:avLst/>
              <a:gdLst/>
              <a:ahLst/>
              <a:cxnLst/>
              <a:rect l="l" t="t" r="r" b="b"/>
              <a:pathLst>
                <a:path w="951229" h="660400">
                  <a:moveTo>
                    <a:pt x="951066" y="639553"/>
                  </a:moveTo>
                  <a:lnTo>
                    <a:pt x="929974" y="533261"/>
                  </a:lnTo>
                  <a:lnTo>
                    <a:pt x="901060" y="575140"/>
                  </a:lnTo>
                  <a:lnTo>
                    <a:pt x="29782" y="0"/>
                  </a:lnTo>
                  <a:lnTo>
                    <a:pt x="0" y="43110"/>
                  </a:lnTo>
                  <a:lnTo>
                    <a:pt x="871277" y="618290"/>
                  </a:lnTo>
                  <a:lnTo>
                    <a:pt x="842364" y="660161"/>
                  </a:lnTo>
                  <a:lnTo>
                    <a:pt x="951066" y="6395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981338" y="3155095"/>
              <a:ext cx="819785" cy="343535"/>
            </a:xfrm>
            <a:custGeom>
              <a:avLst/>
              <a:gdLst/>
              <a:ahLst/>
              <a:cxnLst/>
              <a:rect l="l" t="t" r="r" b="b"/>
              <a:pathLst>
                <a:path w="819784" h="343535">
                  <a:moveTo>
                    <a:pt x="409845" y="0"/>
                  </a:moveTo>
                  <a:lnTo>
                    <a:pt x="343371" y="2245"/>
                  </a:lnTo>
                  <a:lnTo>
                    <a:pt x="280310" y="8748"/>
                  </a:lnTo>
                  <a:lnTo>
                    <a:pt x="221506" y="19154"/>
                  </a:lnTo>
                  <a:lnTo>
                    <a:pt x="167804" y="33111"/>
                  </a:lnTo>
                  <a:lnTo>
                    <a:pt x="120048" y="50265"/>
                  </a:lnTo>
                  <a:lnTo>
                    <a:pt x="79082" y="70265"/>
                  </a:lnTo>
                  <a:lnTo>
                    <a:pt x="45749" y="92756"/>
                  </a:lnTo>
                  <a:lnTo>
                    <a:pt x="5364" y="143803"/>
                  </a:lnTo>
                  <a:lnTo>
                    <a:pt x="0" y="171653"/>
                  </a:lnTo>
                  <a:lnTo>
                    <a:pt x="5364" y="199502"/>
                  </a:lnTo>
                  <a:lnTo>
                    <a:pt x="45749" y="250549"/>
                  </a:lnTo>
                  <a:lnTo>
                    <a:pt x="79082" y="273040"/>
                  </a:lnTo>
                  <a:lnTo>
                    <a:pt x="120048" y="293039"/>
                  </a:lnTo>
                  <a:lnTo>
                    <a:pt x="167804" y="310194"/>
                  </a:lnTo>
                  <a:lnTo>
                    <a:pt x="221506" y="324151"/>
                  </a:lnTo>
                  <a:lnTo>
                    <a:pt x="280310" y="334557"/>
                  </a:lnTo>
                  <a:lnTo>
                    <a:pt x="343371" y="341060"/>
                  </a:lnTo>
                  <a:lnTo>
                    <a:pt x="409845" y="343306"/>
                  </a:lnTo>
                  <a:lnTo>
                    <a:pt x="476298" y="341060"/>
                  </a:lnTo>
                  <a:lnTo>
                    <a:pt x="539342" y="334557"/>
                  </a:lnTo>
                  <a:lnTo>
                    <a:pt x="598132" y="324151"/>
                  </a:lnTo>
                  <a:lnTo>
                    <a:pt x="651824" y="310194"/>
                  </a:lnTo>
                  <a:lnTo>
                    <a:pt x="699573" y="293039"/>
                  </a:lnTo>
                  <a:lnTo>
                    <a:pt x="740535" y="273040"/>
                  </a:lnTo>
                  <a:lnTo>
                    <a:pt x="773864" y="250549"/>
                  </a:lnTo>
                  <a:lnTo>
                    <a:pt x="814247" y="199502"/>
                  </a:lnTo>
                  <a:lnTo>
                    <a:pt x="819612" y="171653"/>
                  </a:lnTo>
                  <a:lnTo>
                    <a:pt x="814247" y="143803"/>
                  </a:lnTo>
                  <a:lnTo>
                    <a:pt x="773864" y="92756"/>
                  </a:lnTo>
                  <a:lnTo>
                    <a:pt x="740535" y="70265"/>
                  </a:lnTo>
                  <a:lnTo>
                    <a:pt x="699573" y="50265"/>
                  </a:lnTo>
                  <a:lnTo>
                    <a:pt x="651824" y="33111"/>
                  </a:lnTo>
                  <a:lnTo>
                    <a:pt x="598132" y="19154"/>
                  </a:lnTo>
                  <a:lnTo>
                    <a:pt x="539342" y="8748"/>
                  </a:lnTo>
                  <a:lnTo>
                    <a:pt x="476298" y="2245"/>
                  </a:lnTo>
                  <a:lnTo>
                    <a:pt x="4098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981337" y="3155095"/>
              <a:ext cx="819785" cy="343535"/>
            </a:xfrm>
            <a:custGeom>
              <a:avLst/>
              <a:gdLst/>
              <a:ahLst/>
              <a:cxnLst/>
              <a:rect l="l" t="t" r="r" b="b"/>
              <a:pathLst>
                <a:path w="819784" h="343535">
                  <a:moveTo>
                    <a:pt x="0" y="171653"/>
                  </a:moveTo>
                  <a:lnTo>
                    <a:pt x="20896" y="117387"/>
                  </a:lnTo>
                  <a:lnTo>
                    <a:pt x="79082" y="70265"/>
                  </a:lnTo>
                  <a:lnTo>
                    <a:pt x="120048" y="50266"/>
                  </a:lnTo>
                  <a:lnTo>
                    <a:pt x="167804" y="33111"/>
                  </a:lnTo>
                  <a:lnTo>
                    <a:pt x="221506" y="19154"/>
                  </a:lnTo>
                  <a:lnTo>
                    <a:pt x="280310" y="8748"/>
                  </a:lnTo>
                  <a:lnTo>
                    <a:pt x="343371" y="2245"/>
                  </a:lnTo>
                  <a:lnTo>
                    <a:pt x="409845" y="0"/>
                  </a:lnTo>
                  <a:lnTo>
                    <a:pt x="476298" y="2245"/>
                  </a:lnTo>
                  <a:lnTo>
                    <a:pt x="539342" y="8748"/>
                  </a:lnTo>
                  <a:lnTo>
                    <a:pt x="598132" y="19154"/>
                  </a:lnTo>
                  <a:lnTo>
                    <a:pt x="651824" y="33111"/>
                  </a:lnTo>
                  <a:lnTo>
                    <a:pt x="699573" y="50266"/>
                  </a:lnTo>
                  <a:lnTo>
                    <a:pt x="740535" y="70265"/>
                  </a:lnTo>
                  <a:lnTo>
                    <a:pt x="773864" y="92756"/>
                  </a:lnTo>
                  <a:lnTo>
                    <a:pt x="814248" y="143803"/>
                  </a:lnTo>
                  <a:lnTo>
                    <a:pt x="819612" y="171653"/>
                  </a:lnTo>
                  <a:lnTo>
                    <a:pt x="814248" y="199502"/>
                  </a:lnTo>
                  <a:lnTo>
                    <a:pt x="798717" y="225918"/>
                  </a:lnTo>
                  <a:lnTo>
                    <a:pt x="740535" y="273040"/>
                  </a:lnTo>
                  <a:lnTo>
                    <a:pt x="699573" y="293039"/>
                  </a:lnTo>
                  <a:lnTo>
                    <a:pt x="651824" y="310194"/>
                  </a:lnTo>
                  <a:lnTo>
                    <a:pt x="598132" y="324151"/>
                  </a:lnTo>
                  <a:lnTo>
                    <a:pt x="539342" y="334557"/>
                  </a:lnTo>
                  <a:lnTo>
                    <a:pt x="476298" y="341060"/>
                  </a:lnTo>
                  <a:lnTo>
                    <a:pt x="409845" y="343306"/>
                  </a:lnTo>
                  <a:lnTo>
                    <a:pt x="343371" y="341060"/>
                  </a:lnTo>
                  <a:lnTo>
                    <a:pt x="280310" y="334557"/>
                  </a:lnTo>
                  <a:lnTo>
                    <a:pt x="221506" y="324151"/>
                  </a:lnTo>
                  <a:lnTo>
                    <a:pt x="167804" y="310194"/>
                  </a:lnTo>
                  <a:lnTo>
                    <a:pt x="120048" y="293039"/>
                  </a:lnTo>
                  <a:lnTo>
                    <a:pt x="79082" y="273040"/>
                  </a:lnTo>
                  <a:lnTo>
                    <a:pt x="45750" y="250549"/>
                  </a:lnTo>
                  <a:lnTo>
                    <a:pt x="5364" y="199502"/>
                  </a:lnTo>
                  <a:lnTo>
                    <a:pt x="0" y="171653"/>
                  </a:lnTo>
                  <a:close/>
                </a:path>
              </a:pathLst>
            </a:custGeom>
            <a:ln w="31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074021" y="3135498"/>
            <a:ext cx="634365" cy="355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6379" marR="5080" indent="-234315">
              <a:lnSpc>
                <a:spcPct val="103000"/>
              </a:lnSpc>
              <a:spcBef>
                <a:spcPts val="90"/>
              </a:spcBef>
            </a:pPr>
            <a:r>
              <a:rPr sz="1050" spc="-10" dirty="0">
                <a:latin typeface="Arial MT"/>
                <a:cs typeface="Arial MT"/>
              </a:rPr>
              <a:t>Customer </a:t>
            </a:r>
            <a:r>
              <a:rPr sz="1050" spc="-25" dirty="0">
                <a:latin typeface="Arial MT"/>
                <a:cs typeface="Arial MT"/>
              </a:rPr>
              <a:t>ID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902956" y="4112857"/>
            <a:ext cx="18161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25" dirty="0">
                <a:latin typeface="Arial MT"/>
                <a:cs typeface="Arial MT"/>
              </a:rPr>
              <a:t>...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627879" y="3631325"/>
            <a:ext cx="2679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25" dirty="0">
                <a:latin typeface="Arial MT"/>
                <a:cs typeface="Arial MT"/>
              </a:rPr>
              <a:t>Yes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249049" y="3628467"/>
            <a:ext cx="205104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25" dirty="0">
                <a:latin typeface="Arial MT"/>
                <a:cs typeface="Arial MT"/>
              </a:rPr>
              <a:t>No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254001" y="3518608"/>
            <a:ext cx="751205" cy="50927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050" spc="-10" dirty="0">
                <a:latin typeface="Arial MT"/>
                <a:cs typeface="Arial MT"/>
              </a:rPr>
              <a:t>Family</a:t>
            </a:r>
            <a:endParaRPr sz="1050">
              <a:latin typeface="Arial MT"/>
              <a:cs typeface="Arial MT"/>
            </a:endParaRPr>
          </a:p>
          <a:p>
            <a:pPr marL="332105">
              <a:lnSpc>
                <a:spcPct val="100000"/>
              </a:lnSpc>
              <a:spcBef>
                <a:spcPts val="645"/>
              </a:spcBef>
            </a:pPr>
            <a:r>
              <a:rPr sz="1050" spc="-10" dirty="0">
                <a:latin typeface="Arial MT"/>
                <a:cs typeface="Arial MT"/>
              </a:rPr>
              <a:t>Sports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215653" y="3595566"/>
            <a:ext cx="44704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10" dirty="0">
                <a:latin typeface="Arial MT"/>
                <a:cs typeface="Arial MT"/>
              </a:rPr>
              <a:t>Luxury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693522" y="3595566"/>
            <a:ext cx="19875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050" spc="-25" dirty="0">
                <a:latin typeface="Arial MT"/>
                <a:cs typeface="Arial MT"/>
              </a:rPr>
              <a:t>c</a:t>
            </a:r>
            <a:r>
              <a:rPr sz="1050" spc="-37" baseline="-27777" dirty="0">
                <a:latin typeface="Arial MT"/>
                <a:cs typeface="Arial MT"/>
              </a:rPr>
              <a:t>1</a:t>
            </a:r>
            <a:endParaRPr sz="1050" baseline="-27777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896516" y="3641297"/>
            <a:ext cx="25082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575" spc="-37" baseline="18518" dirty="0">
                <a:latin typeface="Arial MT"/>
                <a:cs typeface="Arial MT"/>
              </a:rPr>
              <a:t>c</a:t>
            </a:r>
            <a:r>
              <a:rPr sz="700" spc="-25" dirty="0">
                <a:latin typeface="Arial MT"/>
                <a:cs typeface="Arial MT"/>
              </a:rPr>
              <a:t>20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431867" y="4116398"/>
            <a:ext cx="439420" cy="343535"/>
          </a:xfrm>
          <a:custGeom>
            <a:avLst/>
            <a:gdLst/>
            <a:ahLst/>
            <a:cxnLst/>
            <a:rect l="l" t="t" r="r" b="b"/>
            <a:pathLst>
              <a:path w="439420" h="343535">
                <a:moveTo>
                  <a:pt x="438933" y="0"/>
                </a:moveTo>
                <a:lnTo>
                  <a:pt x="0" y="0"/>
                </a:lnTo>
                <a:lnTo>
                  <a:pt x="0" y="343337"/>
                </a:lnTo>
                <a:lnTo>
                  <a:pt x="438933" y="343337"/>
                </a:lnTo>
                <a:lnTo>
                  <a:pt x="4389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431867" y="4116397"/>
            <a:ext cx="439420" cy="34353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latin typeface="Arial MT"/>
                <a:cs typeface="Arial MT"/>
              </a:rPr>
              <a:t>C0:</a:t>
            </a:r>
            <a:r>
              <a:rPr sz="950" spc="55" dirty="0">
                <a:latin typeface="Arial MT"/>
                <a:cs typeface="Arial MT"/>
              </a:rPr>
              <a:t> </a:t>
            </a:r>
            <a:r>
              <a:rPr sz="950" spc="-50" dirty="0">
                <a:latin typeface="Arial MT"/>
                <a:cs typeface="Arial MT"/>
              </a:rPr>
              <a:t>0</a:t>
            </a:r>
            <a:endParaRPr sz="950">
              <a:latin typeface="Arial MT"/>
              <a:cs typeface="Arial MT"/>
            </a:endParaRPr>
          </a:p>
          <a:p>
            <a:pPr marL="69850">
              <a:lnSpc>
                <a:spcPct val="100000"/>
              </a:lnSpc>
              <a:spcBef>
                <a:spcPts val="15"/>
              </a:spcBef>
            </a:pPr>
            <a:r>
              <a:rPr sz="950" dirty="0">
                <a:latin typeface="Arial MT"/>
                <a:cs typeface="Arial MT"/>
              </a:rPr>
              <a:t>C1:</a:t>
            </a:r>
            <a:r>
              <a:rPr sz="950" spc="55" dirty="0">
                <a:latin typeface="Arial MT"/>
                <a:cs typeface="Arial MT"/>
              </a:rPr>
              <a:t> </a:t>
            </a:r>
            <a:r>
              <a:rPr sz="950" spc="-50" dirty="0">
                <a:latin typeface="Arial MT"/>
                <a:cs typeface="Arial MT"/>
              </a:rPr>
              <a:t>1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744201" y="4112857"/>
            <a:ext cx="18161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25" dirty="0">
                <a:latin typeface="Arial MT"/>
                <a:cs typeface="Arial MT"/>
              </a:rPr>
              <a:t>...</a:t>
            </a:r>
            <a:endParaRPr sz="1450">
              <a:latin typeface="Arial MT"/>
              <a:cs typeface="Arial MT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365599" y="3487516"/>
            <a:ext cx="329565" cy="629920"/>
            <a:chOff x="6365599" y="3487516"/>
            <a:chExt cx="329565" cy="629920"/>
          </a:xfrm>
        </p:grpSpPr>
        <p:sp>
          <p:nvSpPr>
            <p:cNvPr id="59" name="object 59"/>
            <p:cNvSpPr/>
            <p:nvPr/>
          </p:nvSpPr>
          <p:spPr>
            <a:xfrm>
              <a:off x="6366536" y="3488452"/>
              <a:ext cx="327660" cy="628015"/>
            </a:xfrm>
            <a:custGeom>
              <a:avLst/>
              <a:gdLst/>
              <a:ahLst/>
              <a:cxnLst/>
              <a:rect l="l" t="t" r="r" b="b"/>
              <a:pathLst>
                <a:path w="327659" h="628014">
                  <a:moveTo>
                    <a:pt x="49215" y="0"/>
                  </a:moveTo>
                  <a:lnTo>
                    <a:pt x="0" y="19818"/>
                  </a:lnTo>
                  <a:lnTo>
                    <a:pt x="230360" y="567062"/>
                  </a:lnTo>
                  <a:lnTo>
                    <a:pt x="182645" y="586296"/>
                  </a:lnTo>
                  <a:lnTo>
                    <a:pt x="284789" y="627946"/>
                  </a:lnTo>
                  <a:lnTo>
                    <a:pt x="327449" y="528010"/>
                  </a:lnTo>
                  <a:lnTo>
                    <a:pt x="279655" y="547244"/>
                  </a:lnTo>
                  <a:lnTo>
                    <a:pt x="4921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366535" y="3488452"/>
              <a:ext cx="327660" cy="628015"/>
            </a:xfrm>
            <a:custGeom>
              <a:avLst/>
              <a:gdLst/>
              <a:ahLst/>
              <a:cxnLst/>
              <a:rect l="l" t="t" r="r" b="b"/>
              <a:pathLst>
                <a:path w="327659" h="628014">
                  <a:moveTo>
                    <a:pt x="284790" y="627946"/>
                  </a:moveTo>
                  <a:lnTo>
                    <a:pt x="327450" y="528010"/>
                  </a:lnTo>
                  <a:lnTo>
                    <a:pt x="279655" y="547244"/>
                  </a:lnTo>
                  <a:lnTo>
                    <a:pt x="49216" y="0"/>
                  </a:lnTo>
                  <a:lnTo>
                    <a:pt x="0" y="19818"/>
                  </a:lnTo>
                  <a:lnTo>
                    <a:pt x="230360" y="567062"/>
                  </a:lnTo>
                  <a:lnTo>
                    <a:pt x="182645" y="586296"/>
                  </a:lnTo>
                  <a:lnTo>
                    <a:pt x="284790" y="6279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5942703" y="3780057"/>
            <a:ext cx="62738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401320" algn="l"/>
              </a:tabLst>
            </a:pPr>
            <a:r>
              <a:rPr sz="1575" spc="-37" baseline="18518" dirty="0">
                <a:latin typeface="Arial MT"/>
                <a:cs typeface="Arial MT"/>
              </a:rPr>
              <a:t>c</a:t>
            </a:r>
            <a:r>
              <a:rPr sz="700" spc="-25" dirty="0">
                <a:latin typeface="Arial MT"/>
                <a:cs typeface="Arial MT"/>
              </a:rPr>
              <a:t>10</a:t>
            </a:r>
            <a:r>
              <a:rPr sz="700" dirty="0">
                <a:latin typeface="Arial MT"/>
                <a:cs typeface="Arial MT"/>
              </a:rPr>
              <a:t>	</a:t>
            </a:r>
            <a:r>
              <a:rPr sz="1575" spc="-37" baseline="18518" dirty="0">
                <a:latin typeface="Arial MT"/>
                <a:cs typeface="Arial MT"/>
              </a:rPr>
              <a:t>c</a:t>
            </a:r>
            <a:r>
              <a:rPr sz="700" spc="-25" dirty="0">
                <a:latin typeface="Arial MT"/>
                <a:cs typeface="Arial MT"/>
              </a:rPr>
              <a:t>11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GAIN</a:t>
                      </a:r>
                      <a:r>
                        <a:rPr sz="2800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RATIO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878839" y="2265680"/>
            <a:ext cx="7364730" cy="28067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82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</a:tabLst>
            </a:pP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Entropy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Gini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index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tend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favor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attributes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that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30" dirty="0">
                <a:solidFill>
                  <a:srgbClr val="212745"/>
                </a:solidFill>
                <a:latin typeface="Trebuchet MS"/>
                <a:cs typeface="Trebuchet MS"/>
              </a:rPr>
              <a:t>have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large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number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values.</a:t>
            </a:r>
            <a:endParaRPr sz="1500">
              <a:latin typeface="Trebuchet MS"/>
              <a:cs typeface="Trebuchet MS"/>
            </a:endParaRPr>
          </a:p>
          <a:p>
            <a:pPr marL="318135" marR="66040" indent="-306070">
              <a:lnSpc>
                <a:spcPts val="1680"/>
              </a:lnSpc>
              <a:spcBef>
                <a:spcPts val="87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</a:tabLst>
            </a:pP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Large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number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outcomes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40" dirty="0">
                <a:solidFill>
                  <a:srgbClr val="212745"/>
                </a:solidFill>
                <a:latin typeface="Trebuchet MS"/>
                <a:cs typeface="Trebuchet MS"/>
              </a:rPr>
              <a:t>may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not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desirable,</a:t>
            </a:r>
            <a:r>
              <a:rPr sz="1500" spc="-1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too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small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values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each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partition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not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sufficient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to 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make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Trebuchet MS"/>
                <a:cs typeface="Trebuchet MS"/>
              </a:rPr>
              <a:t>any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reliable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predictions.</a:t>
            </a:r>
            <a:endParaRPr sz="1500">
              <a:latin typeface="Trebuchet MS"/>
              <a:cs typeface="Trebuchet MS"/>
            </a:endParaRPr>
          </a:p>
          <a:p>
            <a:pPr marL="641985" marR="5080" lvl="1" indent="-306070">
              <a:lnSpc>
                <a:spcPts val="1510"/>
              </a:lnSpc>
              <a:spcBef>
                <a:spcPts val="855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41985" algn="l"/>
              </a:tabLst>
            </a:pPr>
            <a:r>
              <a:rPr sz="1400" spc="-195" dirty="0">
                <a:solidFill>
                  <a:srgbClr val="212745"/>
                </a:solidFill>
                <a:latin typeface="Verdana"/>
                <a:cs typeface="Verdana"/>
              </a:rPr>
              <a:t>If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all</a:t>
            </a:r>
            <a:r>
              <a:rPr sz="14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values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are</a:t>
            </a:r>
            <a:r>
              <a:rPr sz="14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unique,</a:t>
            </a:r>
            <a:r>
              <a:rPr sz="1400" spc="-229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then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5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future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data</a:t>
            </a:r>
            <a:r>
              <a:rPr sz="14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will</a:t>
            </a:r>
            <a:r>
              <a:rPr sz="14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never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get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29" dirty="0">
                <a:solidFill>
                  <a:srgbClr val="212745"/>
                </a:solidFill>
                <a:latin typeface="Verdana"/>
                <a:cs typeface="Verdana"/>
              </a:rPr>
              <a:t>any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previous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value</a:t>
            </a:r>
            <a:r>
              <a:rPr sz="14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0" dirty="0">
                <a:solidFill>
                  <a:srgbClr val="212745"/>
                </a:solidFill>
                <a:latin typeface="Verdana"/>
                <a:cs typeface="Verdana"/>
              </a:rPr>
              <a:t>hence</a:t>
            </a:r>
            <a:r>
              <a:rPr sz="1400" spc="-85" dirty="0">
                <a:solidFill>
                  <a:srgbClr val="212745"/>
                </a:solidFill>
                <a:latin typeface="Verdana"/>
                <a:cs typeface="Verdana"/>
              </a:rPr>
              <a:t> it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212745"/>
                </a:solidFill>
                <a:latin typeface="Verdana"/>
                <a:cs typeface="Verdana"/>
              </a:rPr>
              <a:t>won’t </a:t>
            </a: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be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0" dirty="0">
                <a:solidFill>
                  <a:srgbClr val="212745"/>
                </a:solidFill>
                <a:latin typeface="Verdana"/>
                <a:cs typeface="Verdana"/>
              </a:rPr>
              <a:t>useful</a:t>
            </a:r>
            <a:r>
              <a:rPr sz="14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for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212745"/>
                </a:solidFill>
                <a:latin typeface="Verdana"/>
                <a:cs typeface="Verdana"/>
              </a:rPr>
              <a:t>us.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5ECCF3"/>
              </a:buClr>
              <a:buFont typeface="Cambria"/>
              <a:buChar char="◾"/>
            </a:pPr>
            <a:endParaRPr sz="1400">
              <a:latin typeface="Verdana"/>
              <a:cs typeface="Verdana"/>
            </a:endParaRPr>
          </a:p>
          <a:p>
            <a:pPr marL="318135" indent="-305435">
              <a:lnSpc>
                <a:spcPct val="100000"/>
              </a:lnSpc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</a:tabLst>
            </a:pPr>
            <a:r>
              <a:rPr sz="1500" b="1" spc="-80" dirty="0">
                <a:solidFill>
                  <a:srgbClr val="212745"/>
                </a:solidFill>
                <a:latin typeface="Verdana"/>
                <a:cs typeface="Verdana"/>
              </a:rPr>
              <a:t>Alternatives:</a:t>
            </a:r>
            <a:endParaRPr sz="1500">
              <a:latin typeface="Verdana"/>
              <a:cs typeface="Verdana"/>
            </a:endParaRPr>
          </a:p>
          <a:p>
            <a:pPr marL="512445" indent="-257175">
              <a:lnSpc>
                <a:spcPct val="100000"/>
              </a:lnSpc>
              <a:spcBef>
                <a:spcPts val="680"/>
              </a:spcBef>
              <a:buClr>
                <a:srgbClr val="5ECCF3"/>
              </a:buClr>
              <a:buSzPct val="92307"/>
              <a:buAutoNum type="arabicPeriod"/>
              <a:tabLst>
                <a:tab pos="512445" algn="l"/>
              </a:tabLst>
            </a:pPr>
            <a:r>
              <a:rPr sz="1300" spc="-110" dirty="0">
                <a:solidFill>
                  <a:srgbClr val="212745"/>
                </a:solidFill>
                <a:latin typeface="Verdana"/>
                <a:cs typeface="Verdana"/>
              </a:rPr>
              <a:t>Restrict</a:t>
            </a:r>
            <a:r>
              <a:rPr sz="1300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300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25" dirty="0">
                <a:solidFill>
                  <a:srgbClr val="212745"/>
                </a:solidFill>
                <a:latin typeface="Verdana"/>
                <a:cs typeface="Verdana"/>
              </a:rPr>
              <a:t>test</a:t>
            </a:r>
            <a:r>
              <a:rPr sz="1300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25" dirty="0">
                <a:solidFill>
                  <a:srgbClr val="212745"/>
                </a:solidFill>
                <a:latin typeface="Verdana"/>
                <a:cs typeface="Verdana"/>
              </a:rPr>
              <a:t>conditions</a:t>
            </a:r>
            <a:r>
              <a:rPr sz="1300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212745"/>
                </a:solidFill>
                <a:latin typeface="Verdana"/>
                <a:cs typeface="Verdana"/>
              </a:rPr>
              <a:t>to</a:t>
            </a:r>
            <a:r>
              <a:rPr sz="13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50" dirty="0">
                <a:solidFill>
                  <a:srgbClr val="212745"/>
                </a:solidFill>
                <a:latin typeface="Verdana"/>
                <a:cs typeface="Verdana"/>
              </a:rPr>
              <a:t>binary</a:t>
            </a:r>
            <a:r>
              <a:rPr sz="1300" spc="-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30" dirty="0">
                <a:solidFill>
                  <a:srgbClr val="212745"/>
                </a:solidFill>
                <a:latin typeface="Verdana"/>
                <a:cs typeface="Verdana"/>
              </a:rPr>
              <a:t>splits</a:t>
            </a:r>
            <a:r>
              <a:rPr sz="1300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45" dirty="0">
                <a:solidFill>
                  <a:srgbClr val="212745"/>
                </a:solidFill>
                <a:latin typeface="Verdana"/>
                <a:cs typeface="Verdana"/>
              </a:rPr>
              <a:t>only</a:t>
            </a:r>
            <a:r>
              <a:rPr sz="1300" spc="-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95" dirty="0">
                <a:solidFill>
                  <a:srgbClr val="212745"/>
                </a:solidFill>
                <a:latin typeface="Verdana"/>
                <a:cs typeface="Verdana"/>
              </a:rPr>
              <a:t>(e.g.,</a:t>
            </a:r>
            <a:r>
              <a:rPr sz="1300" spc="-2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12745"/>
                </a:solidFill>
                <a:latin typeface="Verdana"/>
                <a:cs typeface="Verdana"/>
              </a:rPr>
              <a:t>in</a:t>
            </a:r>
            <a:r>
              <a:rPr sz="1300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212745"/>
                </a:solidFill>
                <a:latin typeface="Verdana"/>
                <a:cs typeface="Verdana"/>
              </a:rPr>
              <a:t>CART</a:t>
            </a:r>
            <a:r>
              <a:rPr sz="1300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12745"/>
                </a:solidFill>
                <a:latin typeface="Verdana"/>
                <a:cs typeface="Verdana"/>
              </a:rPr>
              <a:t>algorithm)</a:t>
            </a:r>
            <a:endParaRPr sz="1300">
              <a:latin typeface="Verdana"/>
              <a:cs typeface="Verdana"/>
            </a:endParaRPr>
          </a:p>
          <a:p>
            <a:pPr marL="512445" marR="40640" indent="-257175">
              <a:lnSpc>
                <a:spcPts val="1420"/>
              </a:lnSpc>
              <a:spcBef>
                <a:spcPts val="1005"/>
              </a:spcBef>
              <a:buClr>
                <a:srgbClr val="5ECCF3"/>
              </a:buClr>
              <a:buSzPct val="92307"/>
              <a:buAutoNum type="arabicPeriod"/>
              <a:tabLst>
                <a:tab pos="512445" algn="l"/>
              </a:tabLst>
            </a:pPr>
            <a:r>
              <a:rPr sz="1300" spc="-130" dirty="0">
                <a:solidFill>
                  <a:srgbClr val="212745"/>
                </a:solidFill>
                <a:latin typeface="Verdana"/>
                <a:cs typeface="Verdana"/>
              </a:rPr>
              <a:t>Modify</a:t>
            </a:r>
            <a:r>
              <a:rPr sz="1300" spc="-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300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12745"/>
                </a:solidFill>
                <a:latin typeface="Verdana"/>
                <a:cs typeface="Verdana"/>
              </a:rPr>
              <a:t>splitting</a:t>
            </a:r>
            <a:r>
              <a:rPr sz="1300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00" dirty="0">
                <a:solidFill>
                  <a:srgbClr val="212745"/>
                </a:solidFill>
                <a:latin typeface="Verdana"/>
                <a:cs typeface="Verdana"/>
              </a:rPr>
              <a:t>criterion</a:t>
            </a:r>
            <a:r>
              <a:rPr sz="1300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212745"/>
                </a:solidFill>
                <a:latin typeface="Verdana"/>
                <a:cs typeface="Verdana"/>
              </a:rPr>
              <a:t>to</a:t>
            </a:r>
            <a:r>
              <a:rPr sz="1300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70" dirty="0">
                <a:solidFill>
                  <a:srgbClr val="212745"/>
                </a:solidFill>
                <a:latin typeface="Verdana"/>
                <a:cs typeface="Verdana"/>
              </a:rPr>
              <a:t>take</a:t>
            </a:r>
            <a:r>
              <a:rPr sz="1300" spc="-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212745"/>
                </a:solidFill>
                <a:latin typeface="Verdana"/>
                <a:cs typeface="Verdana"/>
              </a:rPr>
              <a:t>into</a:t>
            </a:r>
            <a:r>
              <a:rPr sz="1300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12745"/>
                </a:solidFill>
                <a:latin typeface="Verdana"/>
                <a:cs typeface="Verdana"/>
              </a:rPr>
              <a:t>account</a:t>
            </a:r>
            <a:r>
              <a:rPr sz="1300" spc="-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300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70" dirty="0">
                <a:solidFill>
                  <a:srgbClr val="212745"/>
                </a:solidFill>
                <a:latin typeface="Verdana"/>
                <a:cs typeface="Verdana"/>
              </a:rPr>
              <a:t>number</a:t>
            </a:r>
            <a:r>
              <a:rPr sz="1300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300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45" dirty="0">
                <a:solidFill>
                  <a:srgbClr val="212745"/>
                </a:solidFill>
                <a:latin typeface="Verdana"/>
                <a:cs typeface="Verdana"/>
              </a:rPr>
              <a:t>outcomes</a:t>
            </a:r>
            <a:r>
              <a:rPr sz="1300" spc="-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12745"/>
                </a:solidFill>
                <a:latin typeface="Verdana"/>
                <a:cs typeface="Verdana"/>
              </a:rPr>
              <a:t>produced</a:t>
            </a:r>
            <a:r>
              <a:rPr sz="1300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200" dirty="0">
                <a:solidFill>
                  <a:srgbClr val="212745"/>
                </a:solidFill>
                <a:latin typeface="Verdana"/>
                <a:cs typeface="Verdana"/>
              </a:rPr>
              <a:t>by</a:t>
            </a:r>
            <a:r>
              <a:rPr sz="1300" spc="-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300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00" dirty="0">
                <a:solidFill>
                  <a:srgbClr val="212745"/>
                </a:solidFill>
                <a:latin typeface="Verdana"/>
                <a:cs typeface="Verdana"/>
              </a:rPr>
              <a:t>attribute </a:t>
            </a:r>
            <a:r>
              <a:rPr sz="1300" spc="-125" dirty="0">
                <a:solidFill>
                  <a:srgbClr val="212745"/>
                </a:solidFill>
                <a:latin typeface="Verdana"/>
                <a:cs typeface="Verdana"/>
              </a:rPr>
              <a:t>test</a:t>
            </a:r>
            <a:r>
              <a:rPr sz="1300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20" dirty="0">
                <a:solidFill>
                  <a:srgbClr val="212745"/>
                </a:solidFill>
                <a:latin typeface="Verdana"/>
                <a:cs typeface="Verdana"/>
              </a:rPr>
              <a:t>condition</a:t>
            </a:r>
            <a:r>
              <a:rPr sz="1300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200" dirty="0">
                <a:solidFill>
                  <a:srgbClr val="212745"/>
                </a:solidFill>
                <a:latin typeface="Verdana"/>
                <a:cs typeface="Verdana"/>
              </a:rPr>
              <a:t>(e.g,</a:t>
            </a:r>
            <a:r>
              <a:rPr sz="1300" spc="-2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45" dirty="0">
                <a:solidFill>
                  <a:srgbClr val="212745"/>
                </a:solidFill>
                <a:latin typeface="Verdana"/>
                <a:cs typeface="Verdana"/>
              </a:rPr>
              <a:t>C4.5</a:t>
            </a:r>
            <a:r>
              <a:rPr sz="1300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75" dirty="0">
                <a:solidFill>
                  <a:srgbClr val="212745"/>
                </a:solidFill>
                <a:latin typeface="Verdana"/>
                <a:cs typeface="Verdana"/>
              </a:rPr>
              <a:t>uses</a:t>
            </a:r>
            <a:r>
              <a:rPr sz="1300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90" dirty="0">
                <a:solidFill>
                  <a:srgbClr val="212745"/>
                </a:solidFill>
                <a:latin typeface="Verdana"/>
                <a:cs typeface="Verdana"/>
              </a:rPr>
              <a:t>gain</a:t>
            </a:r>
            <a:r>
              <a:rPr sz="1300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12745"/>
                </a:solidFill>
                <a:latin typeface="Verdana"/>
                <a:cs typeface="Verdana"/>
              </a:rPr>
              <a:t>ratio).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2670</Words>
  <Application>Microsoft Office PowerPoint</Application>
  <PresentationFormat>On-screen Show (4:3)</PresentationFormat>
  <Paragraphs>504</Paragraphs>
  <Slides>38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Aptos</vt:lpstr>
      <vt:lpstr>Arial</vt:lpstr>
      <vt:lpstr>Arial MT</vt:lpstr>
      <vt:lpstr>Calibri</vt:lpstr>
      <vt:lpstr>Cambria</vt:lpstr>
      <vt:lpstr>Cambria Math</vt:lpstr>
      <vt:lpstr>Corbel</vt:lpstr>
      <vt:lpstr>Tahoma</vt:lpstr>
      <vt:lpstr>Times New Roman</vt:lpstr>
      <vt:lpstr>Trebuchet MS</vt:lpstr>
      <vt:lpstr>Verdana</vt:lpstr>
      <vt:lpstr>Office Theme</vt:lpstr>
      <vt:lpstr>      CS4038</vt:lpstr>
      <vt:lpstr>PowerPoint Presentation</vt:lpstr>
      <vt:lpstr>PowerPoint Presentation</vt:lpstr>
      <vt:lpstr>ENTROPY MEASURE OF IMPURITY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𝐸𝑟𝑟𝑜𝑟 𝑡</vt:lpstr>
      <vt:lpstr>PowerPoint Presentation</vt:lpstr>
      <vt:lpstr>PowerPoint Presentation</vt:lpstr>
      <vt:lpstr>PowerPoint Presentation</vt:lpstr>
      <vt:lpstr>PowerPoint Presentation</vt:lpstr>
      <vt:lpstr>DT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DECISION TREE SINGLE ATTRIBUTE TEST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CS4038</dc:title>
  <cp:lastModifiedBy>Ms. Ayesha Liaqat</cp:lastModifiedBy>
  <cp:revision>3</cp:revision>
  <dcterms:created xsi:type="dcterms:W3CDTF">2024-03-11T04:19:40Z</dcterms:created>
  <dcterms:modified xsi:type="dcterms:W3CDTF">2024-03-18T04:56:56Z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2022-10-26T00:00:00Z</vt:filetime>
  </property>
  <property fmtid="{D5CDD505-2E9C-101B-9397-08002B2CF9AE}" pid="3" name="LastSaved">
    <vt:filetime>2024-03-11T00:00:00Z</vt:filetime>
  </property>
  <property fmtid="{D5CDD505-2E9C-101B-9397-08002B2CF9AE}" pid="4" name="Producer">
    <vt:lpwstr>macOS Version 11.6.5 (Build 20G527) Quartz PDFContext</vt:lpwstr>
  </property>
</Properties>
</file>