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75" autoAdjust="0"/>
  </p:normalViewPr>
  <p:slideViewPr>
    <p:cSldViewPr>
      <p:cViewPr varScale="1">
        <p:scale>
          <a:sx n="58" d="100"/>
          <a:sy n="58" d="100"/>
        </p:scale>
        <p:origin x="15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8D1C5-E9EA-429B-83AF-CFB699A17B9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23AD-66F1-46EA-963D-2B1E81F6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6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Correct;y</a:t>
            </a:r>
            <a:r>
              <a:rPr lang="en-US" dirty="0"/>
              <a:t> classified instances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023AD-66F1-46EA-963D-2B1E81F612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0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Sensitivity= Recall </a:t>
            </a:r>
            <a:r>
              <a:rPr lang="en-US" dirty="0">
                <a:sym typeface="Wingdings" panose="05000000000000000000" pitchFamily="2" charset="2"/>
              </a:rPr>
              <a:t> medical diagnosis must diagnose a patient with a disease </a:t>
            </a:r>
            <a:r>
              <a:rPr lang="en-US" dirty="0" err="1">
                <a:sym typeface="Wingdings" panose="05000000000000000000" pitchFamily="2" charset="2"/>
              </a:rPr>
              <a:t>o.w</a:t>
            </a:r>
            <a:r>
              <a:rPr lang="en-US" dirty="0">
                <a:sym typeface="Wingdings" panose="05000000000000000000" pitchFamily="2" charset="2"/>
              </a:rPr>
              <a:t> high cost</a:t>
            </a:r>
          </a:p>
          <a:p>
            <a:r>
              <a:rPr lang="en-US" dirty="0">
                <a:sym typeface="Wingdings" panose="05000000000000000000" pitchFamily="2" charset="2"/>
              </a:rPr>
              <a:t>Specificity: unnecessary treatments if due to FP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023AD-66F1-46EA-963D-2B1E81F612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39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Actual/    Predicted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F    = 50          350   =  400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NF  = 9500      100   =  9600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9550       450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dataset is highly imbalanced so accuracy is not a good measure here.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Sensitivity(Recall) identifies fraudulent as fraudulent. So it promptly identifies and addresses fraudulent activity to avoid financial losses.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Specificity: non-fraudulent as non-fraudulent. Genuine transactions are not unnecessarily blocked to maintain positive user experience.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Precision: fraudulent among all predicted fraudulent. </a:t>
            </a:r>
            <a:r>
              <a:rPr lang="en-US" sz="1800" kern="1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flagged transactions are highly likely to be genuinely fraudulent, enabling more targeted and efficient fraud prevention measures.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023AD-66F1-46EA-963D-2B1E81F612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4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2646" y="5141973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4">
                <a:moveTo>
                  <a:pt x="8238706" y="0"/>
                </a:moveTo>
                <a:lnTo>
                  <a:pt x="0" y="0"/>
                </a:lnTo>
                <a:lnTo>
                  <a:pt x="0" y="1258826"/>
                </a:lnTo>
                <a:lnTo>
                  <a:pt x="8238706" y="1258826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5692" y="892555"/>
            <a:ext cx="490347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1318" y="1627123"/>
            <a:ext cx="6834505" cy="1680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6890" y="6065484"/>
            <a:ext cx="190500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greatlearning.com/blog/cross-valida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91" y="1620818"/>
            <a:ext cx="8240395" cy="4770120"/>
            <a:chOff x="448091" y="1620818"/>
            <a:chExt cx="8240395" cy="4770120"/>
          </a:xfrm>
        </p:grpSpPr>
        <p:sp>
          <p:nvSpPr>
            <p:cNvPr id="3" name="object 3"/>
            <p:cNvSpPr/>
            <p:nvPr/>
          </p:nvSpPr>
          <p:spPr>
            <a:xfrm>
              <a:off x="448081" y="3085769"/>
              <a:ext cx="8240395" cy="3305175"/>
            </a:xfrm>
            <a:custGeom>
              <a:avLst/>
              <a:gdLst/>
              <a:ahLst/>
              <a:cxnLst/>
              <a:rect l="l" t="t" r="r" b="b"/>
              <a:pathLst>
                <a:path w="8240395" h="3305175">
                  <a:moveTo>
                    <a:pt x="8240115" y="0"/>
                  </a:moveTo>
                  <a:lnTo>
                    <a:pt x="0" y="0"/>
                  </a:lnTo>
                  <a:lnTo>
                    <a:pt x="0" y="267030"/>
                  </a:lnTo>
                  <a:lnTo>
                    <a:pt x="0" y="3304806"/>
                  </a:lnTo>
                  <a:lnTo>
                    <a:pt x="8240115" y="3304806"/>
                  </a:lnTo>
                  <a:lnTo>
                    <a:pt x="8240115" y="267030"/>
                  </a:lnTo>
                  <a:lnTo>
                    <a:pt x="8240115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5250" y="1620818"/>
              <a:ext cx="7046595" cy="1732280"/>
            </a:xfrm>
            <a:custGeom>
              <a:avLst/>
              <a:gdLst/>
              <a:ahLst/>
              <a:cxnLst/>
              <a:rect l="l" t="t" r="r" b="b"/>
              <a:pathLst>
                <a:path w="7046595" h="1732279">
                  <a:moveTo>
                    <a:pt x="7046259" y="0"/>
                  </a:moveTo>
                  <a:lnTo>
                    <a:pt x="0" y="0"/>
                  </a:lnTo>
                  <a:lnTo>
                    <a:pt x="0" y="1731981"/>
                  </a:lnTo>
                  <a:lnTo>
                    <a:pt x="7046259" y="1731981"/>
                  </a:lnTo>
                  <a:lnTo>
                    <a:pt x="7046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85" dirty="0"/>
              <a:t>      </a:t>
            </a:r>
            <a:r>
              <a:rPr spc="85" dirty="0"/>
              <a:t>CS</a:t>
            </a:r>
            <a:r>
              <a:rPr lang="en-US" spc="85" dirty="0"/>
              <a:t>4038</a:t>
            </a:r>
            <a:endParaRPr spc="85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331318" y="1627123"/>
            <a:ext cx="6834505" cy="53399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0800"/>
              </a:lnSpc>
              <a:spcBef>
                <a:spcPts val="65"/>
              </a:spcBef>
            </a:pPr>
            <a:r>
              <a:rPr spc="290" dirty="0"/>
              <a:t>D</a:t>
            </a:r>
            <a:r>
              <a:rPr spc="-90" dirty="0"/>
              <a:t>A</a:t>
            </a:r>
            <a:r>
              <a:rPr spc="-280" dirty="0"/>
              <a:t>T</a:t>
            </a:r>
            <a:r>
              <a:rPr spc="275" dirty="0"/>
              <a:t>A</a:t>
            </a:r>
            <a:r>
              <a:rPr spc="-90" dirty="0"/>
              <a:t> </a:t>
            </a:r>
            <a:r>
              <a:rPr spc="254" dirty="0"/>
              <a:t>M</a:t>
            </a:r>
            <a:r>
              <a:rPr spc="204" dirty="0"/>
              <a:t>ININ</a:t>
            </a:r>
            <a:r>
              <a:rPr spc="229" dirty="0"/>
              <a:t>G</a:t>
            </a:r>
            <a:endParaRPr spc="215" dirty="0"/>
          </a:p>
        </p:txBody>
      </p:sp>
      <p:sp>
        <p:nvSpPr>
          <p:cNvPr id="7" name="object 7"/>
          <p:cNvSpPr txBox="1"/>
          <p:nvPr/>
        </p:nvSpPr>
        <p:spPr>
          <a:xfrm>
            <a:off x="726440" y="3920236"/>
            <a:ext cx="3035935" cy="1146468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150" dirty="0">
                <a:solidFill>
                  <a:srgbClr val="FFFFFF"/>
                </a:solidFill>
                <a:latin typeface="Trebuchet MS"/>
                <a:cs typeface="Trebuchet MS"/>
              </a:rPr>
              <a:t>LECTURE</a:t>
            </a:r>
            <a:r>
              <a:rPr sz="16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16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16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90" dirty="0">
                <a:solidFill>
                  <a:srgbClr val="FFFFFF"/>
                </a:solidFill>
                <a:latin typeface="Trebuchet MS"/>
                <a:cs typeface="Trebuchet MS"/>
              </a:rPr>
              <a:t>FALL</a:t>
            </a:r>
            <a:r>
              <a:rPr sz="16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2022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b="1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1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spc="1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1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NUC</a:t>
            </a:r>
            <a:r>
              <a:rPr sz="1600" b="1" spc="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1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spc="-1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b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2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b="1" spc="1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b="1" spc="22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b="1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9976" y="5383021"/>
            <a:ext cx="3017520" cy="81432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70"/>
              </a:spcBef>
            </a:pPr>
            <a:r>
              <a:rPr lang="en-US" sz="1800" b="1" spc="275" dirty="0">
                <a:solidFill>
                  <a:srgbClr val="FFFFFF"/>
                </a:solidFill>
                <a:latin typeface="Trebuchet MS"/>
                <a:cs typeface="Trebuchet MS"/>
              </a:rPr>
              <a:t>AYESHA LIAQAT</a:t>
            </a:r>
            <a:endParaRPr sz="1800" dirty="0">
              <a:latin typeface="Trebuchet MS"/>
              <a:cs typeface="Trebuchet MS"/>
            </a:endParaRPr>
          </a:p>
          <a:p>
            <a:pPr marR="6350" algn="r">
              <a:lnSpc>
                <a:spcPct val="100000"/>
              </a:lnSpc>
              <a:spcBef>
                <a:spcPts val="1040"/>
              </a:spcBef>
            </a:pPr>
            <a:r>
              <a:rPr lang="en-US"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ayesha.liaqat@nu.edu.pk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251460" rIns="0" bIns="0" rtlCol="0">
            <a:spAutoFit/>
          </a:bodyPr>
          <a:lstStyle/>
          <a:p>
            <a:pPr marL="224154" marR="396240">
              <a:lnSpc>
                <a:spcPct val="101400"/>
              </a:lnSpc>
              <a:spcBef>
                <a:spcPts val="1980"/>
              </a:spcBef>
            </a:pP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2800" b="0" spc="-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0" spc="-40" dirty="0">
                <a:solidFill>
                  <a:srgbClr val="FFFFFF"/>
                </a:solidFill>
                <a:latin typeface="Trebuchet MS"/>
                <a:cs typeface="Trebuchet MS"/>
              </a:rPr>
              <a:t>IER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18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10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41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800" b="0" spc="-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16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254" dirty="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MATRIX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6759" y="2264155"/>
            <a:ext cx="68332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60" dirty="0">
                <a:solidFill>
                  <a:srgbClr val="212745"/>
                </a:solidFill>
                <a:latin typeface="Arial MT"/>
                <a:cs typeface="Arial MT"/>
              </a:rPr>
              <a:t>Counts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0070C0"/>
                </a:solidFill>
                <a:latin typeface="Arial MT"/>
                <a:cs typeface="Arial MT"/>
              </a:rPr>
              <a:t>test</a:t>
            </a:r>
            <a:r>
              <a:rPr sz="18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00" spc="-60" dirty="0">
                <a:solidFill>
                  <a:srgbClr val="0070C0"/>
                </a:solidFill>
                <a:latin typeface="Arial MT"/>
                <a:cs typeface="Arial MT"/>
              </a:rPr>
              <a:t>records</a:t>
            </a:r>
            <a:r>
              <a:rPr sz="18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212745"/>
                </a:solidFill>
                <a:latin typeface="Arial MT"/>
                <a:cs typeface="Arial MT"/>
              </a:rPr>
              <a:t>that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are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correctly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212745"/>
                </a:solidFill>
                <a:latin typeface="Arial MT"/>
                <a:cs typeface="Arial MT"/>
              </a:rPr>
              <a:t>(or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incorrectly)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Arial MT"/>
                <a:cs typeface="Arial MT"/>
              </a:rPr>
              <a:t>predicted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by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759" y="2413507"/>
            <a:ext cx="2480310" cy="836294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1130"/>
              </a:spcBef>
            </a:pPr>
            <a:r>
              <a:rPr sz="1800" spc="-5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classification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Arial MT"/>
                <a:cs typeface="Arial MT"/>
              </a:rPr>
              <a:t>model</a:t>
            </a:r>
            <a:endParaRPr sz="18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spc="15" dirty="0">
                <a:solidFill>
                  <a:srgbClr val="212745"/>
                </a:solidFill>
                <a:latin typeface="Trebuchet MS"/>
                <a:cs typeface="Trebuchet MS"/>
              </a:rPr>
              <a:t>Confusion</a:t>
            </a:r>
            <a:r>
              <a:rPr sz="1800" b="1" spc="-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25" dirty="0">
                <a:solidFill>
                  <a:srgbClr val="212745"/>
                </a:solidFill>
                <a:latin typeface="Trebuchet MS"/>
                <a:cs typeface="Trebuchet MS"/>
              </a:rPr>
              <a:t>matrix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796617"/>
              </p:ext>
            </p:extLst>
          </p:nvPr>
        </p:nvGraphicFramePr>
        <p:xfrm>
          <a:off x="3668114" y="2954696"/>
          <a:ext cx="2743200" cy="845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Class</a:t>
                      </a:r>
                      <a:r>
                        <a:rPr sz="14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Class</a:t>
                      </a:r>
                      <a:r>
                        <a:rPr sz="14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spc="30" dirty="0">
                          <a:latin typeface="Trebuchet MS"/>
                          <a:cs typeface="Trebuchet MS"/>
                        </a:rPr>
                        <a:t>Class</a:t>
                      </a:r>
                      <a:r>
                        <a:rPr sz="1400" b="1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ECF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45"/>
                        </a:lnSpc>
                        <a:spcBef>
                          <a:spcPts val="470"/>
                        </a:spcBef>
                      </a:pPr>
                      <a:r>
                        <a:rPr lang="en-US" sz="2100" b="1" spc="-67" baseline="11904" dirty="0">
                          <a:solidFill>
                            <a:srgbClr val="0070C0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900" b="1" spc="-45" dirty="0">
                          <a:solidFill>
                            <a:srgbClr val="0070C0"/>
                          </a:solidFill>
                          <a:latin typeface="Trebuchet MS"/>
                          <a:cs typeface="Trebuchet MS"/>
                        </a:rPr>
                        <a:t>11</a:t>
                      </a:r>
                      <a:r>
                        <a:rPr lang="en-US" sz="900" b="1" spc="-45" dirty="0">
                          <a:solidFill>
                            <a:srgbClr val="0070C0"/>
                          </a:solidFill>
                          <a:latin typeface="Trebuchet MS"/>
                          <a:cs typeface="Trebuchet MS"/>
                        </a:rPr>
                        <a:t>     </a:t>
                      </a:r>
                      <a:endParaRPr sz="900" dirty="0">
                        <a:latin typeface="Trebuchet MS"/>
                        <a:cs typeface="Trebuchet MS"/>
                      </a:endParaRPr>
                    </a:p>
                  </a:txBody>
                  <a:tcPr marL="0" marR="0" marT="596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ECF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45"/>
                        </a:lnSpc>
                        <a:spcBef>
                          <a:spcPts val="470"/>
                        </a:spcBef>
                      </a:pPr>
                      <a:r>
                        <a:rPr sz="2100" b="1" spc="-67" baseline="1190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900" b="1" spc="-4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596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E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spc="30" dirty="0">
                          <a:latin typeface="Trebuchet MS"/>
                          <a:cs typeface="Trebuchet MS"/>
                        </a:rPr>
                        <a:t>Class</a:t>
                      </a:r>
                      <a:r>
                        <a:rPr sz="1400" b="1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60"/>
                        </a:lnSpc>
                        <a:spcBef>
                          <a:spcPts val="459"/>
                        </a:spcBef>
                      </a:pPr>
                      <a:r>
                        <a:rPr sz="2100" b="1" spc="-67" baseline="1190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900" b="1" spc="-4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60"/>
                        </a:lnSpc>
                        <a:spcBef>
                          <a:spcPts val="459"/>
                        </a:spcBef>
                      </a:pPr>
                      <a:r>
                        <a:rPr sz="2100" b="1" spc="-67" baseline="11904" dirty="0">
                          <a:solidFill>
                            <a:srgbClr val="0070C0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900" b="1" spc="-45" dirty="0">
                          <a:solidFill>
                            <a:srgbClr val="0070C0"/>
                          </a:solidFill>
                          <a:latin typeface="Trebuchet MS"/>
                          <a:cs typeface="Trebuchet MS"/>
                        </a:rPr>
                        <a:t>00</a:t>
                      </a:r>
                      <a:endParaRPr sz="900" dirty="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670746" y="2695955"/>
            <a:ext cx="1268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35" dirty="0">
                <a:latin typeface="Trebuchet MS"/>
                <a:cs typeface="Trebuchet MS"/>
              </a:rPr>
              <a:t>P</a:t>
            </a:r>
            <a:r>
              <a:rPr sz="1400" b="1" spc="-5" dirty="0">
                <a:latin typeface="Trebuchet MS"/>
                <a:cs typeface="Trebuchet MS"/>
              </a:rPr>
              <a:t>r</a:t>
            </a:r>
            <a:r>
              <a:rPr sz="1400" b="1" spc="-60" dirty="0">
                <a:latin typeface="Trebuchet MS"/>
                <a:cs typeface="Trebuchet MS"/>
              </a:rPr>
              <a:t>e</a:t>
            </a:r>
            <a:r>
              <a:rPr sz="1400" b="1" spc="-30" dirty="0">
                <a:latin typeface="Trebuchet MS"/>
                <a:cs typeface="Trebuchet MS"/>
              </a:rPr>
              <a:t>d</a:t>
            </a:r>
            <a:r>
              <a:rPr sz="1400" b="1" spc="-60" dirty="0">
                <a:latin typeface="Trebuchet MS"/>
                <a:cs typeface="Trebuchet MS"/>
              </a:rPr>
              <a:t>i</a:t>
            </a:r>
            <a:r>
              <a:rPr sz="1400" b="1" spc="-50" dirty="0">
                <a:latin typeface="Trebuchet MS"/>
                <a:cs typeface="Trebuchet MS"/>
              </a:rPr>
              <a:t>c</a:t>
            </a:r>
            <a:r>
              <a:rPr sz="1400" b="1" spc="-10" dirty="0">
                <a:latin typeface="Trebuchet MS"/>
                <a:cs typeface="Trebuchet MS"/>
              </a:rPr>
              <a:t>t</a:t>
            </a:r>
            <a:r>
              <a:rPr sz="1400" b="1" spc="-60" dirty="0">
                <a:latin typeface="Trebuchet MS"/>
                <a:cs typeface="Trebuchet MS"/>
              </a:rPr>
              <a:t>e</a:t>
            </a:r>
            <a:r>
              <a:rPr sz="1400" b="1" dirty="0">
                <a:latin typeface="Trebuchet MS"/>
                <a:cs typeface="Trebuchet MS"/>
              </a:rPr>
              <a:t>d</a:t>
            </a:r>
            <a:r>
              <a:rPr sz="1400" b="1" spc="-75" dirty="0">
                <a:latin typeface="Trebuchet MS"/>
                <a:cs typeface="Trebuchet MS"/>
              </a:rPr>
              <a:t> </a:t>
            </a:r>
            <a:r>
              <a:rPr sz="1400" b="1" spc="175" dirty="0">
                <a:latin typeface="Trebuchet MS"/>
                <a:cs typeface="Trebuchet MS"/>
              </a:rPr>
              <a:t>C</a:t>
            </a:r>
            <a:r>
              <a:rPr sz="1400" b="1" spc="-55" dirty="0">
                <a:latin typeface="Trebuchet MS"/>
                <a:cs typeface="Trebuchet MS"/>
              </a:rPr>
              <a:t>l</a:t>
            </a:r>
            <a:r>
              <a:rPr sz="1400" b="1" spc="-40" dirty="0">
                <a:latin typeface="Trebuchet MS"/>
                <a:cs typeface="Trebuchet MS"/>
              </a:rPr>
              <a:t>a</a:t>
            </a:r>
            <a:r>
              <a:rPr sz="1400" b="1" spc="-30" dirty="0">
                <a:latin typeface="Trebuchet MS"/>
                <a:cs typeface="Trebuchet MS"/>
              </a:rPr>
              <a:t>s</a:t>
            </a:r>
            <a:r>
              <a:rPr sz="1400" b="1" spc="-10" dirty="0"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12074" y="2904312"/>
            <a:ext cx="231775" cy="1016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Trebuchet MS"/>
                <a:cs typeface="Trebuchet MS"/>
              </a:rPr>
              <a:t>A</a:t>
            </a:r>
            <a:r>
              <a:rPr sz="1400" b="1" spc="-25" dirty="0">
                <a:latin typeface="Trebuchet MS"/>
                <a:cs typeface="Trebuchet MS"/>
              </a:rPr>
              <a:t>c</a:t>
            </a:r>
            <a:r>
              <a:rPr sz="1400" b="1" spc="-20" dirty="0">
                <a:latin typeface="Trebuchet MS"/>
                <a:cs typeface="Trebuchet MS"/>
              </a:rPr>
              <a:t>t</a:t>
            </a:r>
            <a:r>
              <a:rPr sz="1400" b="1" spc="-30" dirty="0">
                <a:latin typeface="Trebuchet MS"/>
                <a:cs typeface="Trebuchet MS"/>
              </a:rPr>
              <a:t>u</a:t>
            </a:r>
            <a:r>
              <a:rPr sz="1400" b="1" spc="-35" dirty="0">
                <a:latin typeface="Trebuchet MS"/>
                <a:cs typeface="Trebuchet MS"/>
              </a:rPr>
              <a:t>a</a:t>
            </a:r>
            <a:r>
              <a:rPr sz="1400" b="1" dirty="0">
                <a:latin typeface="Trebuchet MS"/>
                <a:cs typeface="Trebuchet MS"/>
              </a:rPr>
              <a:t>l</a:t>
            </a:r>
            <a:r>
              <a:rPr sz="1400" b="1" spc="-65" dirty="0">
                <a:latin typeface="Trebuchet MS"/>
                <a:cs typeface="Trebuchet MS"/>
              </a:rPr>
              <a:t> </a:t>
            </a:r>
            <a:r>
              <a:rPr sz="1400" b="1" spc="-45" dirty="0">
                <a:latin typeface="Trebuchet MS"/>
                <a:cs typeface="Trebuchet MS"/>
              </a:rPr>
              <a:t>C</a:t>
            </a:r>
            <a:r>
              <a:rPr sz="1400" b="1" spc="-20" dirty="0">
                <a:latin typeface="Trebuchet MS"/>
                <a:cs typeface="Trebuchet MS"/>
              </a:rPr>
              <a:t>l</a:t>
            </a:r>
            <a:r>
              <a:rPr sz="1400" b="1" spc="-35" dirty="0">
                <a:latin typeface="Trebuchet MS"/>
                <a:cs typeface="Trebuchet MS"/>
              </a:rPr>
              <a:t>a</a:t>
            </a:r>
            <a:r>
              <a:rPr sz="1400" b="1" spc="-25" dirty="0">
                <a:latin typeface="Trebuchet MS"/>
                <a:cs typeface="Trebuchet MS"/>
              </a:rPr>
              <a:t>s</a:t>
            </a:r>
            <a:r>
              <a:rPr sz="1400" b="1" dirty="0"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72056" y="4258862"/>
            <a:ext cx="1864995" cy="0"/>
          </a:xfrm>
          <a:custGeom>
            <a:avLst/>
            <a:gdLst/>
            <a:ahLst/>
            <a:cxnLst/>
            <a:rect l="l" t="t" r="r" b="b"/>
            <a:pathLst>
              <a:path w="1864995">
                <a:moveTo>
                  <a:pt x="0" y="0"/>
                </a:moveTo>
                <a:lnTo>
                  <a:pt x="1864805" y="0"/>
                </a:lnTo>
              </a:path>
            </a:pathLst>
          </a:custGeom>
          <a:ln w="9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73206" y="4258862"/>
            <a:ext cx="1652905" cy="0"/>
          </a:xfrm>
          <a:custGeom>
            <a:avLst/>
            <a:gdLst/>
            <a:ahLst/>
            <a:cxnLst/>
            <a:rect l="l" t="t" r="r" b="b"/>
            <a:pathLst>
              <a:path w="1652904">
                <a:moveTo>
                  <a:pt x="0" y="0"/>
                </a:moveTo>
                <a:lnTo>
                  <a:pt x="1652743" y="0"/>
                </a:lnTo>
              </a:path>
            </a:pathLst>
          </a:custGeom>
          <a:ln w="9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48849" y="3990641"/>
            <a:ext cx="72898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625" i="1" spc="7" baseline="1428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11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2625" spc="7" baseline="14285" dirty="0">
                <a:latin typeface="Symbol"/>
                <a:cs typeface="Symbol"/>
              </a:rPr>
              <a:t></a:t>
            </a:r>
            <a:r>
              <a:rPr sz="2625" spc="247" baseline="14285" dirty="0">
                <a:latin typeface="Times New Roman"/>
                <a:cs typeface="Times New Roman"/>
              </a:rPr>
              <a:t> </a:t>
            </a:r>
            <a:r>
              <a:rPr sz="2625" i="1" spc="60" baseline="14285" dirty="0">
                <a:latin typeface="Times New Roman"/>
                <a:cs typeface="Times New Roman"/>
              </a:rPr>
              <a:t>f</a:t>
            </a:r>
            <a:r>
              <a:rPr sz="1000" spc="40" dirty="0">
                <a:latin typeface="Times New Roman"/>
                <a:cs typeface="Times New Roman"/>
              </a:rPr>
              <a:t>00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77719" y="4253542"/>
            <a:ext cx="186055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30" dirty="0">
                <a:latin typeface="Times New Roman"/>
                <a:cs typeface="Times New Roman"/>
              </a:rPr>
              <a:t>t</a:t>
            </a:r>
            <a:r>
              <a:rPr sz="1750" spc="-40" dirty="0">
                <a:latin typeface="Times New Roman"/>
                <a:cs typeface="Times New Roman"/>
              </a:rPr>
              <a:t>o</a:t>
            </a:r>
            <a:r>
              <a:rPr sz="1750" spc="30" dirty="0">
                <a:latin typeface="Times New Roman"/>
                <a:cs typeface="Times New Roman"/>
              </a:rPr>
              <a:t>t</a:t>
            </a:r>
            <a:r>
              <a:rPr sz="1750" spc="-50" dirty="0">
                <a:latin typeface="Times New Roman"/>
                <a:cs typeface="Times New Roman"/>
              </a:rPr>
              <a:t>a</a:t>
            </a:r>
            <a:r>
              <a:rPr sz="1750" dirty="0">
                <a:latin typeface="Times New Roman"/>
                <a:cs typeface="Times New Roman"/>
              </a:rPr>
              <a:t>l</a:t>
            </a:r>
            <a:r>
              <a:rPr sz="1750" spc="-10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#</a:t>
            </a:r>
            <a:r>
              <a:rPr sz="1750" spc="-150" dirty="0">
                <a:latin typeface="Times New Roman"/>
                <a:cs typeface="Times New Roman"/>
              </a:rPr>
              <a:t> </a:t>
            </a:r>
            <a:r>
              <a:rPr sz="1750" spc="-45" dirty="0">
                <a:latin typeface="Times New Roman"/>
                <a:cs typeface="Times New Roman"/>
              </a:rPr>
              <a:t>o</a:t>
            </a:r>
            <a:r>
              <a:rPr sz="1750" spc="5" dirty="0">
                <a:latin typeface="Times New Roman"/>
                <a:cs typeface="Times New Roman"/>
              </a:rPr>
              <a:t>f</a:t>
            </a:r>
            <a:r>
              <a:rPr sz="1750" spc="185" dirty="0">
                <a:latin typeface="Times New Roman"/>
                <a:cs typeface="Times New Roman"/>
              </a:rPr>
              <a:t> </a:t>
            </a:r>
            <a:r>
              <a:rPr sz="1750" spc="-45" dirty="0">
                <a:latin typeface="Times New Roman"/>
                <a:cs typeface="Times New Roman"/>
              </a:rPr>
              <a:t>p</a:t>
            </a:r>
            <a:r>
              <a:rPr sz="1750" spc="45" dirty="0">
                <a:latin typeface="Times New Roman"/>
                <a:cs typeface="Times New Roman"/>
              </a:rPr>
              <a:t>r</a:t>
            </a:r>
            <a:r>
              <a:rPr sz="1750" spc="-50" dirty="0">
                <a:latin typeface="Times New Roman"/>
                <a:cs typeface="Times New Roman"/>
              </a:rPr>
              <a:t>e</a:t>
            </a:r>
            <a:r>
              <a:rPr sz="1750" spc="60" dirty="0">
                <a:latin typeface="Times New Roman"/>
                <a:cs typeface="Times New Roman"/>
              </a:rPr>
              <a:t>d</a:t>
            </a:r>
            <a:r>
              <a:rPr sz="1750" spc="-75" dirty="0">
                <a:latin typeface="Times New Roman"/>
                <a:cs typeface="Times New Roman"/>
              </a:rPr>
              <a:t>i</a:t>
            </a:r>
            <a:r>
              <a:rPr sz="1750" spc="60" dirty="0">
                <a:latin typeface="Times New Roman"/>
                <a:cs typeface="Times New Roman"/>
              </a:rPr>
              <a:t>c</a:t>
            </a:r>
            <a:r>
              <a:rPr sz="1750" spc="-75" dirty="0">
                <a:latin typeface="Times New Roman"/>
                <a:cs typeface="Times New Roman"/>
              </a:rPr>
              <a:t>t</a:t>
            </a:r>
            <a:r>
              <a:rPr sz="1750" spc="30" dirty="0">
                <a:latin typeface="Times New Roman"/>
                <a:cs typeface="Times New Roman"/>
              </a:rPr>
              <a:t>i</a:t>
            </a:r>
            <a:r>
              <a:rPr sz="1750" spc="-40" dirty="0">
                <a:latin typeface="Times New Roman"/>
                <a:cs typeface="Times New Roman"/>
              </a:rPr>
              <a:t>o</a:t>
            </a:r>
            <a:r>
              <a:rPr sz="1750" spc="15" dirty="0">
                <a:latin typeface="Times New Roman"/>
                <a:cs typeface="Times New Roman"/>
              </a:rPr>
              <a:t>n</a:t>
            </a:r>
            <a:r>
              <a:rPr sz="1750" spc="5" dirty="0">
                <a:latin typeface="Times New Roman"/>
                <a:cs typeface="Times New Roman"/>
              </a:rPr>
              <a:t>s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3365" y="3934829"/>
            <a:ext cx="319405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625" spc="-7" baseline="-34920" dirty="0">
                <a:latin typeface="Times New Roman"/>
                <a:cs typeface="Times New Roman"/>
              </a:rPr>
              <a:t>A</a:t>
            </a:r>
            <a:r>
              <a:rPr sz="2625" spc="-75" baseline="-34920" dirty="0">
                <a:latin typeface="Times New Roman"/>
                <a:cs typeface="Times New Roman"/>
              </a:rPr>
              <a:t>c</a:t>
            </a:r>
            <a:r>
              <a:rPr sz="2625" spc="82" baseline="-34920" dirty="0">
                <a:latin typeface="Times New Roman"/>
                <a:cs typeface="Times New Roman"/>
              </a:rPr>
              <a:t>c</a:t>
            </a:r>
            <a:r>
              <a:rPr sz="2625" spc="-60" baseline="-34920" dirty="0">
                <a:latin typeface="Times New Roman"/>
                <a:cs typeface="Times New Roman"/>
              </a:rPr>
              <a:t>u</a:t>
            </a:r>
            <a:r>
              <a:rPr sz="2625" spc="60" baseline="-34920" dirty="0">
                <a:latin typeface="Times New Roman"/>
                <a:cs typeface="Times New Roman"/>
              </a:rPr>
              <a:t>r</a:t>
            </a:r>
            <a:r>
              <a:rPr sz="2625" spc="-75" baseline="-34920" dirty="0">
                <a:latin typeface="Times New Roman"/>
                <a:cs typeface="Times New Roman"/>
              </a:rPr>
              <a:t>ac</a:t>
            </a:r>
            <a:r>
              <a:rPr sz="2625" spc="7" baseline="-34920" dirty="0">
                <a:latin typeface="Times New Roman"/>
                <a:cs typeface="Times New Roman"/>
              </a:rPr>
              <a:t>y</a:t>
            </a:r>
            <a:r>
              <a:rPr sz="2625" spc="-82" baseline="-34920" dirty="0">
                <a:latin typeface="Times New Roman"/>
                <a:cs typeface="Times New Roman"/>
              </a:rPr>
              <a:t> </a:t>
            </a:r>
            <a:r>
              <a:rPr sz="2625" spc="7" baseline="-34920" dirty="0">
                <a:latin typeface="Symbol"/>
                <a:cs typeface="Symbol"/>
              </a:rPr>
              <a:t></a:t>
            </a:r>
            <a:r>
              <a:rPr sz="2625" baseline="-34920" dirty="0">
                <a:latin typeface="Times New Roman"/>
                <a:cs typeface="Times New Roman"/>
              </a:rPr>
              <a:t> </a:t>
            </a:r>
            <a:r>
              <a:rPr sz="2625" spc="-277" baseline="-349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#</a:t>
            </a:r>
            <a:r>
              <a:rPr sz="1750" spc="-145" dirty="0">
                <a:latin typeface="Times New Roman"/>
                <a:cs typeface="Times New Roman"/>
              </a:rPr>
              <a:t> </a:t>
            </a:r>
            <a:r>
              <a:rPr sz="1750" spc="-50" dirty="0">
                <a:latin typeface="Times New Roman"/>
                <a:cs typeface="Times New Roman"/>
              </a:rPr>
              <a:t>c</a:t>
            </a:r>
            <a:r>
              <a:rPr sz="1750" spc="65" dirty="0">
                <a:latin typeface="Times New Roman"/>
                <a:cs typeface="Times New Roman"/>
              </a:rPr>
              <a:t>o</a:t>
            </a:r>
            <a:r>
              <a:rPr sz="1750" spc="-60" dirty="0">
                <a:latin typeface="Times New Roman"/>
                <a:cs typeface="Times New Roman"/>
              </a:rPr>
              <a:t>r</a:t>
            </a:r>
            <a:r>
              <a:rPr sz="1750" spc="40" dirty="0">
                <a:latin typeface="Times New Roman"/>
                <a:cs typeface="Times New Roman"/>
              </a:rPr>
              <a:t>r</a:t>
            </a:r>
            <a:r>
              <a:rPr sz="1750" spc="-50" dirty="0">
                <a:latin typeface="Times New Roman"/>
                <a:cs typeface="Times New Roman"/>
              </a:rPr>
              <a:t>e</a:t>
            </a:r>
            <a:r>
              <a:rPr sz="1750" spc="-45" dirty="0">
                <a:latin typeface="Times New Roman"/>
                <a:cs typeface="Times New Roman"/>
              </a:rPr>
              <a:t>c</a:t>
            </a:r>
            <a:r>
              <a:rPr sz="1750" dirty="0">
                <a:latin typeface="Times New Roman"/>
                <a:cs typeface="Times New Roman"/>
              </a:rPr>
              <a:t>t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-45" dirty="0">
                <a:latin typeface="Times New Roman"/>
                <a:cs typeface="Times New Roman"/>
              </a:rPr>
              <a:t>p</a:t>
            </a:r>
            <a:r>
              <a:rPr sz="1750" spc="45" dirty="0">
                <a:latin typeface="Times New Roman"/>
                <a:cs typeface="Times New Roman"/>
              </a:rPr>
              <a:t>r</a:t>
            </a:r>
            <a:r>
              <a:rPr sz="1750" spc="-50" dirty="0">
                <a:latin typeface="Times New Roman"/>
                <a:cs typeface="Times New Roman"/>
              </a:rPr>
              <a:t>e</a:t>
            </a:r>
            <a:r>
              <a:rPr sz="1750" spc="60" dirty="0">
                <a:latin typeface="Times New Roman"/>
                <a:cs typeface="Times New Roman"/>
              </a:rPr>
              <a:t>d</a:t>
            </a:r>
            <a:r>
              <a:rPr sz="1750" spc="-75" dirty="0">
                <a:latin typeface="Times New Roman"/>
                <a:cs typeface="Times New Roman"/>
              </a:rPr>
              <a:t>i</a:t>
            </a:r>
            <a:r>
              <a:rPr sz="1750" spc="60" dirty="0">
                <a:latin typeface="Times New Roman"/>
                <a:cs typeface="Times New Roman"/>
              </a:rPr>
              <a:t>c</a:t>
            </a:r>
            <a:r>
              <a:rPr sz="1750" spc="-75" dirty="0">
                <a:latin typeface="Times New Roman"/>
                <a:cs typeface="Times New Roman"/>
              </a:rPr>
              <a:t>t</a:t>
            </a:r>
            <a:r>
              <a:rPr sz="1750" spc="30" dirty="0">
                <a:latin typeface="Times New Roman"/>
                <a:cs typeface="Times New Roman"/>
              </a:rPr>
              <a:t>i</a:t>
            </a:r>
            <a:r>
              <a:rPr sz="1750" spc="-40" dirty="0">
                <a:latin typeface="Times New Roman"/>
                <a:cs typeface="Times New Roman"/>
              </a:rPr>
              <a:t>o</a:t>
            </a:r>
            <a:r>
              <a:rPr sz="1750" spc="20" dirty="0">
                <a:latin typeface="Times New Roman"/>
                <a:cs typeface="Times New Roman"/>
              </a:rPr>
              <a:t>n</a:t>
            </a:r>
            <a:r>
              <a:rPr sz="1750" spc="5" dirty="0">
                <a:latin typeface="Times New Roman"/>
                <a:cs typeface="Times New Roman"/>
              </a:rPr>
              <a:t>s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-175" dirty="0">
                <a:latin typeface="Times New Roman"/>
                <a:cs typeface="Times New Roman"/>
              </a:rPr>
              <a:t> </a:t>
            </a:r>
            <a:r>
              <a:rPr sz="2625" spc="7" baseline="-34920" dirty="0">
                <a:latin typeface="Symbol"/>
                <a:cs typeface="Symbol"/>
              </a:rPr>
              <a:t></a:t>
            </a:r>
            <a:endParaRPr sz="2625" baseline="-3492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80357" y="5067101"/>
            <a:ext cx="1861185" cy="0"/>
          </a:xfrm>
          <a:custGeom>
            <a:avLst/>
            <a:gdLst/>
            <a:ahLst/>
            <a:cxnLst/>
            <a:rect l="l" t="t" r="r" b="b"/>
            <a:pathLst>
              <a:path w="1861184">
                <a:moveTo>
                  <a:pt x="0" y="0"/>
                </a:moveTo>
                <a:lnTo>
                  <a:pt x="1860727" y="0"/>
                </a:lnTo>
              </a:path>
            </a:pathLst>
          </a:custGeom>
          <a:ln w="92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76911" y="5067101"/>
            <a:ext cx="1649730" cy="0"/>
          </a:xfrm>
          <a:custGeom>
            <a:avLst/>
            <a:gdLst/>
            <a:ahLst/>
            <a:cxnLst/>
            <a:rect l="l" t="t" r="r" b="b"/>
            <a:pathLst>
              <a:path w="1649729">
                <a:moveTo>
                  <a:pt x="0" y="0"/>
                </a:moveTo>
                <a:lnTo>
                  <a:pt x="1649128" y="0"/>
                </a:lnTo>
              </a:path>
            </a:pathLst>
          </a:custGeom>
          <a:ln w="92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91695" y="4309810"/>
            <a:ext cx="1643380" cy="7854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625" i="1" spc="15" baseline="14285" dirty="0">
                <a:latin typeface="Times New Roman"/>
                <a:cs typeface="Times New Roman"/>
              </a:rPr>
              <a:t>f</a:t>
            </a:r>
            <a:r>
              <a:rPr sz="1000" spc="10" dirty="0">
                <a:latin typeface="Times New Roman"/>
                <a:cs typeface="Times New Roman"/>
              </a:rPr>
              <a:t>11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2625" spc="7" baseline="14285" dirty="0">
                <a:latin typeface="Symbol"/>
                <a:cs typeface="Symbol"/>
              </a:rPr>
              <a:t></a:t>
            </a:r>
            <a:r>
              <a:rPr sz="2625" spc="292" baseline="14285" dirty="0">
                <a:latin typeface="Times New Roman"/>
                <a:cs typeface="Times New Roman"/>
              </a:rPr>
              <a:t> </a:t>
            </a:r>
            <a:r>
              <a:rPr sz="2625" i="1" spc="7" baseline="1428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10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2625" spc="7" baseline="14285" dirty="0">
                <a:latin typeface="Symbol"/>
                <a:cs typeface="Symbol"/>
              </a:rPr>
              <a:t></a:t>
            </a:r>
            <a:r>
              <a:rPr sz="2625" spc="292" baseline="14285" dirty="0">
                <a:latin typeface="Times New Roman"/>
                <a:cs typeface="Times New Roman"/>
              </a:rPr>
              <a:t> </a:t>
            </a:r>
            <a:r>
              <a:rPr sz="2625" i="1" spc="60" baseline="14285" dirty="0">
                <a:latin typeface="Times New Roman"/>
                <a:cs typeface="Times New Roman"/>
              </a:rPr>
              <a:t>f</a:t>
            </a:r>
            <a:r>
              <a:rPr sz="1000" spc="40" dirty="0">
                <a:latin typeface="Times New Roman"/>
                <a:cs typeface="Times New Roman"/>
              </a:rPr>
              <a:t>01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2625" spc="7" baseline="14285" dirty="0">
                <a:latin typeface="Symbol"/>
                <a:cs typeface="Symbol"/>
              </a:rPr>
              <a:t></a:t>
            </a:r>
            <a:r>
              <a:rPr sz="2625" spc="292" baseline="14285" dirty="0">
                <a:latin typeface="Times New Roman"/>
                <a:cs typeface="Times New Roman"/>
              </a:rPr>
              <a:t> </a:t>
            </a:r>
            <a:r>
              <a:rPr sz="2625" i="1" spc="60" baseline="14285" dirty="0">
                <a:latin typeface="Times New Roman"/>
                <a:cs typeface="Times New Roman"/>
              </a:rPr>
              <a:t>f</a:t>
            </a:r>
            <a:r>
              <a:rPr sz="1000" spc="40" dirty="0">
                <a:latin typeface="Times New Roman"/>
                <a:cs typeface="Times New Roman"/>
              </a:rPr>
              <a:t>00</a:t>
            </a:r>
            <a:endParaRPr sz="1000">
              <a:latin typeface="Times New Roman"/>
              <a:cs typeface="Times New Roman"/>
            </a:endParaRPr>
          </a:p>
          <a:p>
            <a:pPr marL="13335" algn="ctr">
              <a:lnSpc>
                <a:spcPct val="100000"/>
              </a:lnSpc>
              <a:spcBef>
                <a:spcPts val="1750"/>
              </a:spcBef>
            </a:pPr>
            <a:r>
              <a:rPr sz="2625" i="1" spc="7" baseline="1428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10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2625" spc="7" baseline="14285" dirty="0">
                <a:latin typeface="Symbol"/>
                <a:cs typeface="Symbol"/>
              </a:rPr>
              <a:t></a:t>
            </a:r>
            <a:r>
              <a:rPr sz="2625" spc="262" baseline="14285" dirty="0">
                <a:latin typeface="Times New Roman"/>
                <a:cs typeface="Times New Roman"/>
              </a:rPr>
              <a:t> </a:t>
            </a:r>
            <a:r>
              <a:rPr sz="2625" i="1" spc="60" baseline="14285" dirty="0">
                <a:latin typeface="Times New Roman"/>
                <a:cs typeface="Times New Roman"/>
              </a:rPr>
              <a:t>f</a:t>
            </a:r>
            <a:r>
              <a:rPr sz="1000" spc="40" dirty="0">
                <a:latin typeface="Times New Roman"/>
                <a:cs typeface="Times New Roman"/>
              </a:rPr>
              <a:t>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195277" y="5117928"/>
            <a:ext cx="1639570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625" i="1" spc="7" baseline="1428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11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2625" spc="7" baseline="14285" dirty="0">
                <a:latin typeface="Symbol"/>
                <a:cs typeface="Symbol"/>
              </a:rPr>
              <a:t></a:t>
            </a:r>
            <a:r>
              <a:rPr sz="2625" spc="292" baseline="14285" dirty="0">
                <a:latin typeface="Times New Roman"/>
                <a:cs typeface="Times New Roman"/>
              </a:rPr>
              <a:t> </a:t>
            </a:r>
            <a:r>
              <a:rPr sz="2625" i="1" spc="7" baseline="1428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10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2625" spc="7" baseline="14285" dirty="0">
                <a:latin typeface="Symbol"/>
                <a:cs typeface="Symbol"/>
              </a:rPr>
              <a:t></a:t>
            </a:r>
            <a:r>
              <a:rPr sz="2625" spc="292" baseline="14285" dirty="0">
                <a:latin typeface="Times New Roman"/>
                <a:cs typeface="Times New Roman"/>
              </a:rPr>
              <a:t> </a:t>
            </a:r>
            <a:r>
              <a:rPr sz="2625" i="1" spc="60" baseline="14285" dirty="0">
                <a:latin typeface="Times New Roman"/>
                <a:cs typeface="Times New Roman"/>
              </a:rPr>
              <a:t>f</a:t>
            </a:r>
            <a:r>
              <a:rPr sz="1000" spc="40" dirty="0">
                <a:latin typeface="Times New Roman"/>
                <a:cs typeface="Times New Roman"/>
              </a:rPr>
              <a:t>01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2625" spc="7" baseline="14285" dirty="0">
                <a:latin typeface="Symbol"/>
                <a:cs typeface="Symbol"/>
              </a:rPr>
              <a:t></a:t>
            </a:r>
            <a:r>
              <a:rPr sz="2625" spc="292" baseline="14285" dirty="0">
                <a:latin typeface="Times New Roman"/>
                <a:cs typeface="Times New Roman"/>
              </a:rPr>
              <a:t> </a:t>
            </a:r>
            <a:r>
              <a:rPr sz="2625" i="1" spc="60" baseline="14285" dirty="0">
                <a:latin typeface="Times New Roman"/>
                <a:cs typeface="Times New Roman"/>
              </a:rPr>
              <a:t>f</a:t>
            </a:r>
            <a:r>
              <a:rPr sz="1000" spc="40" dirty="0">
                <a:latin typeface="Times New Roman"/>
                <a:cs typeface="Times New Roman"/>
              </a:rPr>
              <a:t>00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85981" y="5061767"/>
            <a:ext cx="1856739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30" dirty="0">
                <a:latin typeface="Times New Roman"/>
                <a:cs typeface="Times New Roman"/>
              </a:rPr>
              <a:t>t</a:t>
            </a:r>
            <a:r>
              <a:rPr sz="1750" spc="-40" dirty="0">
                <a:latin typeface="Times New Roman"/>
                <a:cs typeface="Times New Roman"/>
              </a:rPr>
              <a:t>o</a:t>
            </a:r>
            <a:r>
              <a:rPr sz="1750" spc="30" dirty="0">
                <a:latin typeface="Times New Roman"/>
                <a:cs typeface="Times New Roman"/>
              </a:rPr>
              <a:t>t</a:t>
            </a:r>
            <a:r>
              <a:rPr sz="1750" spc="-50" dirty="0">
                <a:latin typeface="Times New Roman"/>
                <a:cs typeface="Times New Roman"/>
              </a:rPr>
              <a:t>a</a:t>
            </a:r>
            <a:r>
              <a:rPr sz="1750" dirty="0">
                <a:latin typeface="Times New Roman"/>
                <a:cs typeface="Times New Roman"/>
              </a:rPr>
              <a:t>l</a:t>
            </a:r>
            <a:r>
              <a:rPr sz="1750" spc="-10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#</a:t>
            </a:r>
            <a:r>
              <a:rPr sz="1750" spc="-150" dirty="0">
                <a:latin typeface="Times New Roman"/>
                <a:cs typeface="Times New Roman"/>
              </a:rPr>
              <a:t> </a:t>
            </a:r>
            <a:r>
              <a:rPr sz="1750" spc="-40" dirty="0">
                <a:latin typeface="Times New Roman"/>
                <a:cs typeface="Times New Roman"/>
              </a:rPr>
              <a:t>o</a:t>
            </a:r>
            <a:r>
              <a:rPr sz="1750" dirty="0">
                <a:latin typeface="Times New Roman"/>
                <a:cs typeface="Times New Roman"/>
              </a:rPr>
              <a:t>f</a:t>
            </a:r>
            <a:r>
              <a:rPr sz="1750" spc="185" dirty="0">
                <a:latin typeface="Times New Roman"/>
                <a:cs typeface="Times New Roman"/>
              </a:rPr>
              <a:t> </a:t>
            </a:r>
            <a:r>
              <a:rPr sz="1750" spc="-45" dirty="0">
                <a:latin typeface="Times New Roman"/>
                <a:cs typeface="Times New Roman"/>
              </a:rPr>
              <a:t>p</a:t>
            </a:r>
            <a:r>
              <a:rPr sz="1750" spc="40" dirty="0">
                <a:latin typeface="Times New Roman"/>
                <a:cs typeface="Times New Roman"/>
              </a:rPr>
              <a:t>r</a:t>
            </a:r>
            <a:r>
              <a:rPr sz="1750" spc="-50" dirty="0">
                <a:latin typeface="Times New Roman"/>
                <a:cs typeface="Times New Roman"/>
              </a:rPr>
              <a:t>e</a:t>
            </a:r>
            <a:r>
              <a:rPr sz="1750" spc="60" dirty="0">
                <a:latin typeface="Times New Roman"/>
                <a:cs typeface="Times New Roman"/>
              </a:rPr>
              <a:t>d</a:t>
            </a:r>
            <a:r>
              <a:rPr sz="1750" spc="-75" dirty="0">
                <a:latin typeface="Times New Roman"/>
                <a:cs typeface="Times New Roman"/>
              </a:rPr>
              <a:t>i</a:t>
            </a:r>
            <a:r>
              <a:rPr sz="1750" spc="55" dirty="0">
                <a:latin typeface="Times New Roman"/>
                <a:cs typeface="Times New Roman"/>
              </a:rPr>
              <a:t>c</a:t>
            </a:r>
            <a:r>
              <a:rPr sz="1750" spc="-75" dirty="0">
                <a:latin typeface="Times New Roman"/>
                <a:cs typeface="Times New Roman"/>
              </a:rPr>
              <a:t>t</a:t>
            </a:r>
            <a:r>
              <a:rPr sz="1750" spc="30" dirty="0">
                <a:latin typeface="Times New Roman"/>
                <a:cs typeface="Times New Roman"/>
              </a:rPr>
              <a:t>i</a:t>
            </a:r>
            <a:r>
              <a:rPr sz="1750" spc="-40" dirty="0">
                <a:latin typeface="Times New Roman"/>
                <a:cs typeface="Times New Roman"/>
              </a:rPr>
              <a:t>o</a:t>
            </a:r>
            <a:r>
              <a:rPr sz="1750" spc="15" dirty="0">
                <a:latin typeface="Times New Roman"/>
                <a:cs typeface="Times New Roman"/>
              </a:rPr>
              <a:t>n</a:t>
            </a:r>
            <a:r>
              <a:rPr sz="1750" spc="5" dirty="0">
                <a:latin typeface="Times New Roman"/>
                <a:cs typeface="Times New Roman"/>
              </a:rPr>
              <a:t>s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74008" y="4743657"/>
            <a:ext cx="3187700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625" spc="-44" baseline="-34920" dirty="0">
                <a:latin typeface="Times New Roman"/>
                <a:cs typeface="Times New Roman"/>
              </a:rPr>
              <a:t>E</a:t>
            </a:r>
            <a:r>
              <a:rPr sz="2625" spc="60" baseline="-34920" dirty="0">
                <a:latin typeface="Times New Roman"/>
                <a:cs typeface="Times New Roman"/>
              </a:rPr>
              <a:t>r</a:t>
            </a:r>
            <a:r>
              <a:rPr sz="2625" spc="-97" baseline="-34920" dirty="0">
                <a:latin typeface="Times New Roman"/>
                <a:cs typeface="Times New Roman"/>
              </a:rPr>
              <a:t>r</a:t>
            </a:r>
            <a:r>
              <a:rPr sz="2625" spc="-67" baseline="-34920" dirty="0">
                <a:latin typeface="Times New Roman"/>
                <a:cs typeface="Times New Roman"/>
              </a:rPr>
              <a:t>o</a:t>
            </a:r>
            <a:r>
              <a:rPr sz="2625" baseline="-34920" dirty="0">
                <a:latin typeface="Times New Roman"/>
                <a:cs typeface="Times New Roman"/>
              </a:rPr>
              <a:t>r</a:t>
            </a:r>
            <a:r>
              <a:rPr sz="2625" spc="7" baseline="-34920" dirty="0">
                <a:latin typeface="Times New Roman"/>
                <a:cs typeface="Times New Roman"/>
              </a:rPr>
              <a:t> </a:t>
            </a:r>
            <a:r>
              <a:rPr sz="2625" spc="52" baseline="-34920" dirty="0">
                <a:latin typeface="Times New Roman"/>
                <a:cs typeface="Times New Roman"/>
              </a:rPr>
              <a:t>r</a:t>
            </a:r>
            <a:r>
              <a:rPr sz="2625" spc="-67" baseline="-34920" dirty="0">
                <a:latin typeface="Times New Roman"/>
                <a:cs typeface="Times New Roman"/>
              </a:rPr>
              <a:t>a</a:t>
            </a:r>
            <a:r>
              <a:rPr sz="2625" spc="44" baseline="-34920" dirty="0">
                <a:latin typeface="Times New Roman"/>
                <a:cs typeface="Times New Roman"/>
              </a:rPr>
              <a:t>t</a:t>
            </a:r>
            <a:r>
              <a:rPr sz="2625" spc="7" baseline="-34920" dirty="0">
                <a:latin typeface="Times New Roman"/>
                <a:cs typeface="Times New Roman"/>
              </a:rPr>
              <a:t>e</a:t>
            </a:r>
            <a:r>
              <a:rPr sz="2625" spc="-232" baseline="-34920" dirty="0">
                <a:latin typeface="Times New Roman"/>
                <a:cs typeface="Times New Roman"/>
              </a:rPr>
              <a:t> </a:t>
            </a:r>
            <a:r>
              <a:rPr sz="2625" spc="7" baseline="-34920" dirty="0">
                <a:latin typeface="Symbol"/>
                <a:cs typeface="Symbol"/>
              </a:rPr>
              <a:t></a:t>
            </a:r>
            <a:r>
              <a:rPr sz="2625" baseline="-34920" dirty="0">
                <a:latin typeface="Times New Roman"/>
                <a:cs typeface="Times New Roman"/>
              </a:rPr>
              <a:t> </a:t>
            </a:r>
            <a:r>
              <a:rPr sz="2625" spc="-37" baseline="-349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#</a:t>
            </a:r>
            <a:r>
              <a:rPr sz="1750" spc="-11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w</a:t>
            </a:r>
            <a:r>
              <a:rPr sz="1750" spc="35" dirty="0">
                <a:latin typeface="Times New Roman"/>
                <a:cs typeface="Times New Roman"/>
              </a:rPr>
              <a:t>r</a:t>
            </a:r>
            <a:r>
              <a:rPr sz="1750" spc="-45" dirty="0">
                <a:latin typeface="Times New Roman"/>
                <a:cs typeface="Times New Roman"/>
              </a:rPr>
              <a:t>o</a:t>
            </a:r>
            <a:r>
              <a:rPr sz="1750" spc="-40" dirty="0">
                <a:latin typeface="Times New Roman"/>
                <a:cs typeface="Times New Roman"/>
              </a:rPr>
              <a:t>n</a:t>
            </a:r>
            <a:r>
              <a:rPr sz="1750" spc="5" dirty="0">
                <a:latin typeface="Times New Roman"/>
                <a:cs typeface="Times New Roman"/>
              </a:rPr>
              <a:t>g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-45" dirty="0">
                <a:latin typeface="Times New Roman"/>
                <a:cs typeface="Times New Roman"/>
              </a:rPr>
              <a:t>p</a:t>
            </a:r>
            <a:r>
              <a:rPr sz="1750" spc="40" dirty="0">
                <a:latin typeface="Times New Roman"/>
                <a:cs typeface="Times New Roman"/>
              </a:rPr>
              <a:t>r</a:t>
            </a:r>
            <a:r>
              <a:rPr sz="1750" spc="-50" dirty="0">
                <a:latin typeface="Times New Roman"/>
                <a:cs typeface="Times New Roman"/>
              </a:rPr>
              <a:t>e</a:t>
            </a:r>
            <a:r>
              <a:rPr sz="1750" spc="60" dirty="0">
                <a:latin typeface="Times New Roman"/>
                <a:cs typeface="Times New Roman"/>
              </a:rPr>
              <a:t>d</a:t>
            </a:r>
            <a:r>
              <a:rPr sz="1750" spc="-75" dirty="0">
                <a:latin typeface="Times New Roman"/>
                <a:cs typeface="Times New Roman"/>
              </a:rPr>
              <a:t>i</a:t>
            </a:r>
            <a:r>
              <a:rPr sz="1750" spc="55" dirty="0">
                <a:latin typeface="Times New Roman"/>
                <a:cs typeface="Times New Roman"/>
              </a:rPr>
              <a:t>c</a:t>
            </a:r>
            <a:r>
              <a:rPr sz="1750" spc="-75" dirty="0">
                <a:latin typeface="Times New Roman"/>
                <a:cs typeface="Times New Roman"/>
              </a:rPr>
              <a:t>t</a:t>
            </a:r>
            <a:r>
              <a:rPr sz="1750" spc="30" dirty="0">
                <a:latin typeface="Times New Roman"/>
                <a:cs typeface="Times New Roman"/>
              </a:rPr>
              <a:t>i</a:t>
            </a:r>
            <a:r>
              <a:rPr sz="1750" spc="-40" dirty="0">
                <a:latin typeface="Times New Roman"/>
                <a:cs typeface="Times New Roman"/>
              </a:rPr>
              <a:t>o</a:t>
            </a:r>
            <a:r>
              <a:rPr sz="1750" spc="15" dirty="0">
                <a:latin typeface="Times New Roman"/>
                <a:cs typeface="Times New Roman"/>
              </a:rPr>
              <a:t>n</a:t>
            </a:r>
            <a:r>
              <a:rPr sz="1750" spc="5" dirty="0">
                <a:latin typeface="Times New Roman"/>
                <a:cs typeface="Times New Roman"/>
              </a:rPr>
              <a:t>s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2625" spc="7" baseline="-34920" dirty="0">
                <a:latin typeface="Symbol"/>
                <a:cs typeface="Symbol"/>
              </a:rPr>
              <a:t></a:t>
            </a:r>
            <a:endParaRPr sz="2625" baseline="-3492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251460" rIns="0" bIns="0" rtlCol="0">
            <a:spAutoFit/>
          </a:bodyPr>
          <a:lstStyle/>
          <a:p>
            <a:pPr marL="224154" marR="396240">
              <a:lnSpc>
                <a:spcPct val="101400"/>
              </a:lnSpc>
              <a:spcBef>
                <a:spcPts val="1980"/>
              </a:spcBef>
            </a:pP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2800" b="0" spc="-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0" spc="-40" dirty="0">
                <a:solidFill>
                  <a:srgbClr val="FFFFFF"/>
                </a:solidFill>
                <a:latin typeface="Trebuchet MS"/>
                <a:cs typeface="Trebuchet MS"/>
              </a:rPr>
              <a:t>IER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18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10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41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800" b="0" spc="-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16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254" dirty="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MATRIX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3514" y="3928872"/>
            <a:ext cx="6099810" cy="8788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44170" marR="30480" indent="-306070">
              <a:lnSpc>
                <a:spcPts val="1900"/>
              </a:lnSpc>
              <a:spcBef>
                <a:spcPts val="280"/>
              </a:spcBef>
              <a:buClr>
                <a:srgbClr val="5ECCF3"/>
              </a:buClr>
              <a:buSzPct val="94117"/>
              <a:buFont typeface="Arial MT"/>
              <a:buChar char="•"/>
              <a:tabLst>
                <a:tab pos="343535" algn="l"/>
                <a:tab pos="344170" algn="l"/>
              </a:tabLst>
            </a:pPr>
            <a:r>
              <a:rPr sz="1700" spc="-65" dirty="0">
                <a:solidFill>
                  <a:srgbClr val="212745"/>
                </a:solidFill>
                <a:latin typeface="Trebuchet MS"/>
                <a:cs typeface="Trebuchet MS"/>
              </a:rPr>
              <a:t>Given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i="1" spc="-15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700" i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Trebuchet MS"/>
                <a:cs typeface="Trebuchet MS"/>
              </a:rPr>
              <a:t>classes,</a:t>
            </a:r>
            <a:r>
              <a:rPr sz="1700" spc="-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30" dirty="0">
                <a:solidFill>
                  <a:srgbClr val="212745"/>
                </a:solidFill>
                <a:latin typeface="Trebuchet MS"/>
                <a:cs typeface="Trebuchet MS"/>
              </a:rPr>
              <a:t>an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25" dirty="0">
                <a:solidFill>
                  <a:srgbClr val="212745"/>
                </a:solidFill>
                <a:latin typeface="Trebuchet MS"/>
                <a:cs typeface="Trebuchet MS"/>
              </a:rPr>
              <a:t>entry,</a:t>
            </a:r>
            <a:r>
              <a:rPr sz="1700" spc="-20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b="1" i="1" spc="10" dirty="0">
                <a:solidFill>
                  <a:srgbClr val="212745"/>
                </a:solidFill>
                <a:latin typeface="Trebuchet MS"/>
                <a:cs typeface="Trebuchet MS"/>
              </a:rPr>
              <a:t>CM</a:t>
            </a:r>
            <a:r>
              <a:rPr sz="1650" b="1" i="1" spc="15" baseline="-15151" dirty="0">
                <a:solidFill>
                  <a:srgbClr val="212745"/>
                </a:solidFill>
                <a:latin typeface="Verdana"/>
                <a:cs typeface="Verdana"/>
              </a:rPr>
              <a:t>i,j</a:t>
            </a:r>
            <a:r>
              <a:rPr sz="1650" b="1" i="1" spc="67" baseline="-15151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7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b="1" spc="-195" dirty="0">
                <a:solidFill>
                  <a:srgbClr val="212745"/>
                </a:solidFill>
                <a:latin typeface="Verdana"/>
                <a:cs typeface="Verdana"/>
              </a:rPr>
              <a:t>confusion</a:t>
            </a:r>
            <a:r>
              <a:rPr sz="1700" b="1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b="1" spc="-155" dirty="0">
                <a:solidFill>
                  <a:srgbClr val="212745"/>
                </a:solidFill>
                <a:latin typeface="Verdana"/>
                <a:cs typeface="Verdana"/>
              </a:rPr>
              <a:t>matrix</a:t>
            </a:r>
            <a:r>
              <a:rPr sz="1700" b="1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indicates </a:t>
            </a:r>
            <a:r>
              <a:rPr sz="1700" spc="-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100" dirty="0">
                <a:solidFill>
                  <a:srgbClr val="212745"/>
                </a:solidFill>
                <a:latin typeface="Trebuchet MS"/>
                <a:cs typeface="Trebuchet MS"/>
              </a:rPr>
              <a:t>#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tuples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class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i="1" spc="-20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700" i="1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were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25" dirty="0">
                <a:solidFill>
                  <a:srgbClr val="212745"/>
                </a:solidFill>
                <a:latin typeface="Trebuchet MS"/>
                <a:cs typeface="Trebuchet MS"/>
              </a:rPr>
              <a:t>labeled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classifier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as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class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i="1" spc="-305" dirty="0">
                <a:solidFill>
                  <a:srgbClr val="212745"/>
                </a:solidFill>
                <a:latin typeface="Trebuchet MS"/>
                <a:cs typeface="Trebuchet MS"/>
              </a:rPr>
              <a:t>j</a:t>
            </a:r>
            <a:endParaRPr sz="1700">
              <a:latin typeface="Trebuchet MS"/>
              <a:cs typeface="Trebuchet MS"/>
            </a:endParaRPr>
          </a:p>
          <a:p>
            <a:pPr marL="344170" indent="-306070">
              <a:lnSpc>
                <a:spcPct val="100000"/>
              </a:lnSpc>
              <a:spcBef>
                <a:spcPts val="700"/>
              </a:spcBef>
              <a:buClr>
                <a:srgbClr val="5ECCF3"/>
              </a:buClr>
              <a:buSzPct val="94117"/>
              <a:buFont typeface="Arial MT"/>
              <a:buChar char="•"/>
              <a:tabLst>
                <a:tab pos="343535" algn="l"/>
                <a:tab pos="344170" algn="l"/>
              </a:tabLst>
            </a:pPr>
            <a:r>
              <a:rPr sz="1700" spc="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700" spc="-2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3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7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65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700" spc="-5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-17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700" spc="-420" dirty="0">
                <a:solidFill>
                  <a:srgbClr val="212745"/>
                </a:solidFill>
                <a:latin typeface="Trebuchet MS"/>
                <a:cs typeface="Trebuchet MS"/>
              </a:rPr>
              <a:t>/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7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-13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700" spc="-90" dirty="0">
                <a:solidFill>
                  <a:srgbClr val="212745"/>
                </a:solidFill>
                <a:latin typeface="Trebuchet MS"/>
                <a:cs typeface="Trebuchet MS"/>
              </a:rPr>
              <a:t>um</a:t>
            </a:r>
            <a:r>
              <a:rPr sz="1700" spc="-60" dirty="0">
                <a:solidFill>
                  <a:srgbClr val="212745"/>
                </a:solidFill>
                <a:latin typeface="Trebuchet MS"/>
                <a:cs typeface="Trebuchet MS"/>
              </a:rPr>
              <a:t>ns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spc="2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5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700" spc="-8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700" spc="-9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13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5097" y="2270252"/>
            <a:ext cx="1721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Confusion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Matrix: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80668" y="2579135"/>
          <a:ext cx="5942964" cy="926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Actual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class\Predicted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class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350" baseline="-18518" dirty="0">
                          <a:latin typeface="Calibri"/>
                          <a:cs typeface="Calibri"/>
                        </a:rPr>
                        <a:t>1</a:t>
                      </a:r>
                      <a:endParaRPr sz="1350" baseline="-18518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¬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350" baseline="-18518" dirty="0">
                          <a:latin typeface="Calibri"/>
                          <a:cs typeface="Calibri"/>
                        </a:rPr>
                        <a:t>1</a:t>
                      </a:r>
                      <a:endParaRPr sz="1350" baseline="-18518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350" baseline="-18518" dirty="0">
                          <a:latin typeface="Calibri"/>
                          <a:cs typeface="Calibri"/>
                        </a:rPr>
                        <a:t>1</a:t>
                      </a:r>
                      <a:endParaRPr sz="1350" baseline="-18518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Positives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(TP)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False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Negatives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(FN)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¬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350" baseline="-18518" dirty="0">
                          <a:latin typeface="Calibri"/>
                          <a:cs typeface="Calibri"/>
                        </a:rPr>
                        <a:t>1</a:t>
                      </a:r>
                      <a:endParaRPr sz="1350" baseline="-18518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False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Positives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(FP)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Negatives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(TN)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251460" rIns="0" bIns="0" rtlCol="0">
            <a:spAutoFit/>
          </a:bodyPr>
          <a:lstStyle/>
          <a:p>
            <a:pPr marL="224154" marR="396240">
              <a:lnSpc>
                <a:spcPct val="101400"/>
              </a:lnSpc>
              <a:spcBef>
                <a:spcPts val="1980"/>
              </a:spcBef>
            </a:pP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2800" b="0" spc="-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0" spc="-40" dirty="0">
                <a:solidFill>
                  <a:srgbClr val="FFFFFF"/>
                </a:solidFill>
                <a:latin typeface="Trebuchet MS"/>
                <a:cs typeface="Trebuchet MS"/>
              </a:rPr>
              <a:t>IER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18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10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41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800" b="0" spc="-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16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254" dirty="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MATRIX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13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224969"/>
              </p:ext>
            </p:extLst>
          </p:nvPr>
        </p:nvGraphicFramePr>
        <p:xfrm>
          <a:off x="1580290" y="3806427"/>
          <a:ext cx="5257800" cy="14513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5866">
                <a:tc>
                  <a:txBody>
                    <a:bodyPr/>
                    <a:lstStyle/>
                    <a:p>
                      <a:pPr marL="760095" marR="80010" indent="-6724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Actual</a:t>
                      </a:r>
                      <a:r>
                        <a:rPr sz="15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class\Predicted </a:t>
                      </a:r>
                      <a:r>
                        <a:rPr sz="1500" spc="-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class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buy_computer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500" spc="2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yes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buy_computer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no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500" spc="-40" dirty="0">
                          <a:latin typeface="Calibri"/>
                          <a:cs typeface="Calibri"/>
                        </a:rPr>
                        <a:t>Total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29"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buy_computer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yes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500" b="1" dirty="0">
                          <a:latin typeface="Calibri"/>
                          <a:cs typeface="Calibri"/>
                        </a:rPr>
                        <a:t>6954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500" b="1" dirty="0">
                          <a:latin typeface="Calibri"/>
                          <a:cs typeface="Calibri"/>
                        </a:rPr>
                        <a:t>46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7000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29"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buy_computer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no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latin typeface="Calibri"/>
                          <a:cs typeface="Calibri"/>
                        </a:rPr>
                        <a:t>412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latin typeface="Calibri"/>
                          <a:cs typeface="Calibri"/>
                        </a:rPr>
                        <a:t>2588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3000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500" spc="-40" dirty="0">
                          <a:latin typeface="Calibri"/>
                          <a:cs typeface="Calibri"/>
                        </a:rPr>
                        <a:t>Total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7366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2634</a:t>
                      </a: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10000</a:t>
                      </a: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45097" y="2056891"/>
            <a:ext cx="1721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Confusion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Matrix: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80668" y="2366642"/>
          <a:ext cx="5942964" cy="926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Actual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class\Predicted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class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350" baseline="-18518" dirty="0">
                          <a:latin typeface="Calibri"/>
                          <a:cs typeface="Calibri"/>
                        </a:rPr>
                        <a:t>1</a:t>
                      </a:r>
                      <a:endParaRPr sz="1350" baseline="-18518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¬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350" baseline="-18518" dirty="0">
                          <a:latin typeface="Calibri"/>
                          <a:cs typeface="Calibri"/>
                        </a:rPr>
                        <a:t>1</a:t>
                      </a:r>
                      <a:endParaRPr sz="1350" baseline="-18518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350" baseline="-18518" dirty="0">
                          <a:latin typeface="Calibri"/>
                          <a:cs typeface="Calibri"/>
                        </a:rPr>
                        <a:t>1</a:t>
                      </a:r>
                      <a:endParaRPr sz="1350" baseline="-18518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Positives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(TP)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False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Negatives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(FN)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¬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350" baseline="-18518" dirty="0">
                          <a:latin typeface="Calibri"/>
                          <a:cs typeface="Calibri"/>
                        </a:rPr>
                        <a:t>1</a:t>
                      </a:r>
                      <a:endParaRPr sz="1350" baseline="-18518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False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Positives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(FP)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Negatives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(TN)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454517" y="3525011"/>
            <a:ext cx="2569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latin typeface="Tahoma"/>
                <a:cs typeface="Tahoma"/>
              </a:rPr>
              <a:t>Example</a:t>
            </a:r>
            <a:r>
              <a:rPr sz="1400" b="1" spc="-65" dirty="0">
                <a:latin typeface="Tahoma"/>
                <a:cs typeface="Tahoma"/>
              </a:rPr>
              <a:t> </a:t>
            </a:r>
            <a:r>
              <a:rPr sz="1400" b="1" spc="-15" dirty="0">
                <a:latin typeface="Tahoma"/>
                <a:cs typeface="Tahoma"/>
              </a:rPr>
              <a:t>of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Confusion</a:t>
            </a:r>
            <a:r>
              <a:rPr sz="1400" b="1" spc="-60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Matrix: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106680">
              <a:lnSpc>
                <a:spcPct val="100000"/>
              </a:lnSpc>
            </a:pPr>
            <a:r>
              <a:rPr sz="2500" b="0" spc="-5" dirty="0">
                <a:solidFill>
                  <a:srgbClr val="FFFFFF"/>
                </a:solidFill>
                <a:latin typeface="Trebuchet MS"/>
                <a:cs typeface="Trebuchet MS"/>
              </a:rPr>
              <a:t>CLASSIFIER</a:t>
            </a:r>
            <a:r>
              <a:rPr sz="2500" b="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0" spc="60" dirty="0">
                <a:solidFill>
                  <a:srgbClr val="FFFFFF"/>
                </a:solidFill>
                <a:latin typeface="Trebuchet MS"/>
                <a:cs typeface="Trebuchet MS"/>
              </a:rPr>
              <a:t>EVALUATION</a:t>
            </a:r>
            <a:r>
              <a:rPr sz="2500" b="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0" spc="-5" dirty="0">
                <a:solidFill>
                  <a:srgbClr val="FFFFFF"/>
                </a:solidFill>
                <a:latin typeface="Trebuchet MS"/>
                <a:cs typeface="Trebuchet MS"/>
              </a:rPr>
              <a:t>METRICS:</a:t>
            </a:r>
            <a:r>
              <a:rPr sz="2500" b="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0" spc="180" dirty="0">
                <a:solidFill>
                  <a:srgbClr val="FFFFFF"/>
                </a:solidFill>
                <a:latin typeface="Trebuchet MS"/>
                <a:cs typeface="Trebuchet MS"/>
              </a:rPr>
              <a:t>CONFUSION</a:t>
            </a:r>
            <a:r>
              <a:rPr sz="2500" b="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0" spc="85" dirty="0">
                <a:solidFill>
                  <a:srgbClr val="FFFFFF"/>
                </a:solidFill>
                <a:latin typeface="Trebuchet MS"/>
                <a:cs typeface="Trebuchet MS"/>
              </a:rPr>
              <a:t>MATRIX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470" y="3658616"/>
            <a:ext cx="4027170" cy="176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11811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b="1" spc="24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b="1" spc="-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b="1" spc="-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b="1" spc="-15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1500" b="1" spc="-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b="1" spc="-11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500" b="1" spc="-40" dirty="0">
                <a:solidFill>
                  <a:srgbClr val="212745"/>
                </a:solidFill>
                <a:latin typeface="Trebuchet MS"/>
                <a:cs typeface="Trebuchet MS"/>
              </a:rPr>
              <a:t>ie</a:t>
            </a:r>
            <a:r>
              <a:rPr sz="1500" b="1" spc="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b="1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b="1" spc="22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b="1" spc="-20" dirty="0">
                <a:solidFill>
                  <a:srgbClr val="212745"/>
                </a:solidFill>
                <a:latin typeface="Trebuchet MS"/>
                <a:cs typeface="Trebuchet MS"/>
              </a:rPr>
              <a:t>ccu</a:t>
            </a:r>
            <a:r>
              <a:rPr sz="1500" b="1" spc="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b="1" spc="-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b="1" spc="-2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b="1" spc="-16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500" b="1" spc="-145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500" b="1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9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6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9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:  percentage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test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set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tuples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that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are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correctly </a:t>
            </a:r>
            <a:r>
              <a:rPr sz="1500" spc="-4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classified</a:t>
            </a:r>
            <a:endParaRPr sz="1500">
              <a:latin typeface="Arial MT"/>
              <a:cs typeface="Arial MT"/>
            </a:endParaRPr>
          </a:p>
          <a:p>
            <a:pPr marL="336550">
              <a:lnSpc>
                <a:spcPct val="100000"/>
              </a:lnSpc>
              <a:spcBef>
                <a:spcPts val="980"/>
              </a:spcBef>
            </a:pPr>
            <a:r>
              <a:rPr sz="1500" b="1" spc="22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b="1" spc="-20" dirty="0">
                <a:solidFill>
                  <a:srgbClr val="212745"/>
                </a:solidFill>
                <a:latin typeface="Trebuchet MS"/>
                <a:cs typeface="Trebuchet MS"/>
              </a:rPr>
              <a:t>ccu</a:t>
            </a:r>
            <a:r>
              <a:rPr sz="1500" b="1" spc="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b="1" spc="-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b="1" spc="-30" dirty="0">
                <a:solidFill>
                  <a:srgbClr val="212745"/>
                </a:solidFill>
                <a:latin typeface="Trebuchet MS"/>
                <a:cs typeface="Trebuchet MS"/>
              </a:rPr>
              <a:t>cy</a:t>
            </a:r>
            <a:r>
              <a:rPr sz="1500" b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500" b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500" b="1" spc="15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b="1" spc="10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500" b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212745"/>
                </a:solidFill>
                <a:latin typeface="Trebuchet MS"/>
                <a:cs typeface="Trebuchet MS"/>
              </a:rPr>
              <a:t>+</a:t>
            </a:r>
            <a:r>
              <a:rPr sz="1500" b="1" spc="-2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b="1" spc="15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b="1" spc="26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500" b="1" spc="2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1500" b="1" spc="-165" dirty="0">
                <a:solidFill>
                  <a:srgbClr val="212745"/>
                </a:solidFill>
                <a:latin typeface="Trebuchet MS"/>
                <a:cs typeface="Trebuchet MS"/>
              </a:rPr>
              <a:t>/</a:t>
            </a:r>
            <a:r>
              <a:rPr sz="1500" b="1" spc="20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500" b="1" spc="15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b="1" spc="10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500" b="1" spc="-10" dirty="0">
                <a:solidFill>
                  <a:srgbClr val="212745"/>
                </a:solidFill>
                <a:latin typeface="Trebuchet MS"/>
                <a:cs typeface="Trebuchet MS"/>
              </a:rPr>
              <a:t>+</a:t>
            </a:r>
            <a:r>
              <a:rPr sz="1500" b="1" spc="15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b="1" spc="26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500" b="1" spc="-10" dirty="0">
                <a:solidFill>
                  <a:srgbClr val="212745"/>
                </a:solidFill>
                <a:latin typeface="Trebuchet MS"/>
                <a:cs typeface="Trebuchet MS"/>
              </a:rPr>
              <a:t>+</a:t>
            </a:r>
            <a:r>
              <a:rPr sz="1500" b="1" spc="2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500" b="1" spc="10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500" b="1" spc="-10" dirty="0">
                <a:solidFill>
                  <a:srgbClr val="212745"/>
                </a:solidFill>
                <a:latin typeface="Trebuchet MS"/>
                <a:cs typeface="Trebuchet MS"/>
              </a:rPr>
              <a:t>+</a:t>
            </a:r>
            <a:r>
              <a:rPr sz="1500" b="1" spc="2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500" b="1" spc="26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500" b="1" spc="25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endParaRPr sz="15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0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b="1" spc="6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b="1" spc="4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b="1" spc="-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b="1" spc="3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b="1" spc="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b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b="1" spc="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b="1" spc="-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b="1" spc="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b="1" spc="-11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b="1" spc="-7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500" b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10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r>
              <a:rPr sz="1500" i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195" dirty="0">
                <a:solidFill>
                  <a:srgbClr val="212745"/>
                </a:solidFill>
                <a:latin typeface="Trebuchet MS"/>
                <a:cs typeface="Trebuchet MS"/>
              </a:rPr>
              <a:t>–</a:t>
            </a:r>
            <a:r>
              <a:rPr sz="15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105" dirty="0">
                <a:solidFill>
                  <a:srgbClr val="212745"/>
                </a:solidFill>
                <a:latin typeface="Trebuchet MS"/>
                <a:cs typeface="Trebuchet MS"/>
              </a:rPr>
              <a:t>ac</a:t>
            </a:r>
            <a:r>
              <a:rPr sz="1500" i="1" spc="-12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i="1" spc="-17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500" i="1" spc="-15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i="1" spc="-114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i="1" spc="-6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i="1" spc="-18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9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endParaRPr sz="1500">
              <a:latin typeface="Arial MT"/>
              <a:cs typeface="Arial MT"/>
            </a:endParaRPr>
          </a:p>
          <a:p>
            <a:pPr marL="336550">
              <a:lnSpc>
                <a:spcPct val="100000"/>
              </a:lnSpc>
              <a:spcBef>
                <a:spcPts val="915"/>
              </a:spcBef>
            </a:pPr>
            <a:r>
              <a:rPr sz="1500" b="1" spc="35" dirty="0">
                <a:solidFill>
                  <a:srgbClr val="212745"/>
                </a:solidFill>
                <a:latin typeface="Trebuchet MS"/>
                <a:cs typeface="Trebuchet MS"/>
              </a:rPr>
              <a:t>Error</a:t>
            </a:r>
            <a:r>
              <a:rPr sz="1500" b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212745"/>
                </a:solidFill>
                <a:latin typeface="Trebuchet MS"/>
                <a:cs typeface="Trebuchet MS"/>
              </a:rPr>
              <a:t>rate</a:t>
            </a:r>
            <a:r>
              <a:rPr sz="1500" b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500" b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b="1" spc="45" dirty="0">
                <a:solidFill>
                  <a:srgbClr val="212745"/>
                </a:solidFill>
                <a:latin typeface="Trebuchet MS"/>
                <a:cs typeface="Trebuchet MS"/>
              </a:rPr>
              <a:t>(FP</a:t>
            </a:r>
            <a:r>
              <a:rPr sz="1500" b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212745"/>
                </a:solidFill>
                <a:latin typeface="Trebuchet MS"/>
                <a:cs typeface="Trebuchet MS"/>
              </a:rPr>
              <a:t>+</a:t>
            </a:r>
            <a:r>
              <a:rPr sz="1500" b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b="1" spc="65" dirty="0">
                <a:solidFill>
                  <a:srgbClr val="212745"/>
                </a:solidFill>
                <a:latin typeface="Trebuchet MS"/>
                <a:cs typeface="Trebuchet MS"/>
              </a:rPr>
              <a:t>FN))/(TP+TN+FP+FN)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0741" y="2168144"/>
            <a:ext cx="3733165" cy="13055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59A8D1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500" b="1" spc="-5" dirty="0">
                <a:latin typeface="Calibri"/>
                <a:cs typeface="Calibri"/>
              </a:rPr>
              <a:t>Class</a:t>
            </a:r>
            <a:r>
              <a:rPr sz="1500" b="1" spc="-3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Imbalance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Problem</a:t>
            </a:r>
            <a:r>
              <a:rPr sz="1500" spc="-5" dirty="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marL="755650" marR="189230" lvl="1" indent="-285750">
              <a:lnSpc>
                <a:spcPct val="100000"/>
              </a:lnSpc>
              <a:spcBef>
                <a:spcPts val="385"/>
              </a:spcBef>
              <a:buClr>
                <a:srgbClr val="56C7AA"/>
              </a:buClr>
              <a:buSzPct val="53333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1500" spc="-5" dirty="0">
                <a:latin typeface="Calibri"/>
                <a:cs typeface="Calibri"/>
              </a:rPr>
              <a:t>One class </a:t>
            </a:r>
            <a:r>
              <a:rPr sz="1500" spc="-15" dirty="0">
                <a:latin typeface="Calibri"/>
                <a:cs typeface="Calibri"/>
              </a:rPr>
              <a:t>may </a:t>
            </a:r>
            <a:r>
              <a:rPr sz="1500" spc="-5" dirty="0">
                <a:latin typeface="Calibri"/>
                <a:cs typeface="Calibri"/>
              </a:rPr>
              <a:t>be </a:t>
            </a:r>
            <a:r>
              <a:rPr sz="1500" i="1" spc="-5" dirty="0">
                <a:latin typeface="Calibri"/>
                <a:cs typeface="Calibri"/>
              </a:rPr>
              <a:t>rare</a:t>
            </a:r>
            <a:r>
              <a:rPr sz="1500" spc="-5" dirty="0">
                <a:latin typeface="Calibri"/>
                <a:cs typeface="Calibri"/>
              </a:rPr>
              <a:t>, </a:t>
            </a:r>
            <a:r>
              <a:rPr sz="1500" dirty="0">
                <a:latin typeface="Calibri"/>
                <a:cs typeface="Calibri"/>
              </a:rPr>
              <a:t>e.g. </a:t>
            </a:r>
            <a:r>
              <a:rPr sz="1500" spc="-10" dirty="0">
                <a:latin typeface="Calibri"/>
                <a:cs typeface="Calibri"/>
              </a:rPr>
              <a:t>fraud, </a:t>
            </a:r>
            <a:r>
              <a:rPr sz="1500" spc="-5" dirty="0">
                <a:latin typeface="Calibri"/>
                <a:cs typeface="Calibri"/>
              </a:rPr>
              <a:t>or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HIV-positive</a:t>
            </a:r>
            <a:endParaRPr sz="1500">
              <a:latin typeface="Calibri"/>
              <a:cs typeface="Calibri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315"/>
              </a:spcBef>
              <a:buClr>
                <a:srgbClr val="56C7AA"/>
              </a:buClr>
              <a:buSzPct val="53333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1500" spc="-5" dirty="0">
                <a:latin typeface="Calibri"/>
                <a:cs typeface="Calibri"/>
              </a:rPr>
              <a:t>Significant </a:t>
            </a:r>
            <a:r>
              <a:rPr sz="1500" i="1" dirty="0">
                <a:latin typeface="Calibri"/>
                <a:cs typeface="Calibri"/>
              </a:rPr>
              <a:t>majority of </a:t>
            </a:r>
            <a:r>
              <a:rPr sz="1500" i="1" spc="-5" dirty="0">
                <a:latin typeface="Calibri"/>
                <a:cs typeface="Calibri"/>
              </a:rPr>
              <a:t>the negative </a:t>
            </a:r>
            <a:r>
              <a:rPr sz="1500" i="1" dirty="0">
                <a:latin typeface="Calibri"/>
                <a:cs typeface="Calibri"/>
              </a:rPr>
              <a:t> class</a:t>
            </a:r>
            <a:r>
              <a:rPr sz="1500" i="1" spc="-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and minority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 positive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class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7941" y="3765295"/>
            <a:ext cx="3151505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26034" indent="-285750">
              <a:lnSpc>
                <a:spcPct val="100000"/>
              </a:lnSpc>
              <a:spcBef>
                <a:spcPts val="100"/>
              </a:spcBef>
              <a:buClr>
                <a:srgbClr val="56C7AA"/>
              </a:buClr>
              <a:buSzPct val="53333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sz="1500" b="1" spc="-5" dirty="0">
                <a:latin typeface="Calibri"/>
                <a:cs typeface="Calibri"/>
              </a:rPr>
              <a:t>Sensitivity</a:t>
            </a:r>
            <a:r>
              <a:rPr sz="1500" spc="-5" dirty="0">
                <a:latin typeface="Calibri"/>
                <a:cs typeface="Calibri"/>
              </a:rPr>
              <a:t>: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True</a:t>
            </a:r>
            <a:r>
              <a:rPr sz="1500" spc="-10" dirty="0">
                <a:latin typeface="Calibri"/>
                <a:cs typeface="Calibri"/>
              </a:rPr>
              <a:t> Positive</a:t>
            </a:r>
            <a:r>
              <a:rPr sz="1500" spc="-5" dirty="0">
                <a:latin typeface="Calibri"/>
                <a:cs typeface="Calibri"/>
              </a:rPr>
              <a:t> recognition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rate</a:t>
            </a:r>
            <a:endParaRPr sz="15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405"/>
              </a:spcBef>
              <a:buClr>
                <a:srgbClr val="59A8D1"/>
              </a:buClr>
              <a:buSzPct val="53333"/>
              <a:buFont typeface="Wingdings"/>
              <a:buChar char=""/>
              <a:tabLst>
                <a:tab pos="697865" algn="l"/>
                <a:tab pos="698500" algn="l"/>
              </a:tabLst>
            </a:pPr>
            <a:r>
              <a:rPr sz="1500" b="1" spc="-5" dirty="0">
                <a:latin typeface="Calibri"/>
                <a:cs typeface="Calibri"/>
              </a:rPr>
              <a:t>Sensitivity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=</a:t>
            </a:r>
            <a:r>
              <a:rPr sz="1500" b="1" spc="-10" dirty="0">
                <a:latin typeface="Calibri"/>
                <a:cs typeface="Calibri"/>
              </a:rPr>
              <a:t> TP/(TP+FN)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=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spc="-20" dirty="0">
                <a:latin typeface="Calibri"/>
                <a:cs typeface="Calibri"/>
              </a:rPr>
              <a:t>TP/P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7941" y="4819904"/>
            <a:ext cx="3224530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35560" indent="-285750">
              <a:lnSpc>
                <a:spcPct val="100000"/>
              </a:lnSpc>
              <a:spcBef>
                <a:spcPts val="100"/>
              </a:spcBef>
              <a:buClr>
                <a:srgbClr val="56C7AA"/>
              </a:buClr>
              <a:buSzPct val="53333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sz="1500" b="1" spc="-5" dirty="0">
                <a:latin typeface="Calibri"/>
                <a:cs typeface="Calibri"/>
              </a:rPr>
              <a:t>Specificity</a:t>
            </a:r>
            <a:r>
              <a:rPr sz="1500" spc="-5" dirty="0">
                <a:latin typeface="Calibri"/>
                <a:cs typeface="Calibri"/>
              </a:rPr>
              <a:t>: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True</a:t>
            </a:r>
            <a:r>
              <a:rPr sz="1500" spc="-15" dirty="0">
                <a:latin typeface="Calibri"/>
                <a:cs typeface="Calibri"/>
              </a:rPr>
              <a:t> Negative </a:t>
            </a:r>
            <a:r>
              <a:rPr sz="1500" spc="-5" dirty="0">
                <a:latin typeface="Calibri"/>
                <a:cs typeface="Calibri"/>
              </a:rPr>
              <a:t>recognition </a:t>
            </a:r>
            <a:r>
              <a:rPr sz="1500" spc="-32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rate</a:t>
            </a:r>
            <a:endParaRPr sz="15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405"/>
              </a:spcBef>
              <a:buClr>
                <a:srgbClr val="59A8D1"/>
              </a:buClr>
              <a:buSzPct val="53333"/>
              <a:buFont typeface="Wingdings"/>
              <a:buChar char=""/>
              <a:tabLst>
                <a:tab pos="697865" algn="l"/>
                <a:tab pos="698500" algn="l"/>
              </a:tabLst>
            </a:pPr>
            <a:r>
              <a:rPr sz="1500" b="1" spc="-5" dirty="0">
                <a:latin typeface="Calibri"/>
                <a:cs typeface="Calibri"/>
              </a:rPr>
              <a:t>Specificity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=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TN/(TN+FP)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=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TN/N</a:t>
            </a:r>
            <a:endParaRPr sz="15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07214" y="1907788"/>
          <a:ext cx="1428750" cy="134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30">
                <a:tc>
                  <a:txBody>
                    <a:bodyPr/>
                    <a:lstStyle/>
                    <a:p>
                      <a:pPr marL="153670" marR="106045" indent="-40005">
                        <a:lnSpc>
                          <a:spcPct val="101400"/>
                        </a:lnSpc>
                        <a:spcBef>
                          <a:spcPts val="14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A\  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6205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¬C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TP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FN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¬C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FP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TN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spc="35" dirty="0">
                          <a:latin typeface="Calibri"/>
                          <a:cs typeface="Calibri"/>
                        </a:rPr>
                        <a:t>P’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N’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All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6469" y="3840932"/>
            <a:ext cx="2343150" cy="55483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69715" y="2280559"/>
            <a:ext cx="2686050" cy="54411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"/>
              </a:spcBef>
            </a:pPr>
            <a:r>
              <a:rPr sz="2500" b="0" spc="-5" dirty="0">
                <a:solidFill>
                  <a:srgbClr val="FFFFFF"/>
                </a:solidFill>
                <a:latin typeface="Trebuchet MS"/>
                <a:cs typeface="Trebuchet MS"/>
              </a:rPr>
              <a:t>CLASSIFIER</a:t>
            </a:r>
            <a:r>
              <a:rPr sz="2500" b="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0" spc="60" dirty="0">
                <a:solidFill>
                  <a:srgbClr val="FFFFFF"/>
                </a:solidFill>
                <a:latin typeface="Trebuchet MS"/>
                <a:cs typeface="Trebuchet MS"/>
              </a:rPr>
              <a:t>EVALUATION</a:t>
            </a:r>
            <a:r>
              <a:rPr sz="2500" b="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0" spc="-5" dirty="0">
                <a:solidFill>
                  <a:srgbClr val="FFFFFF"/>
                </a:solidFill>
                <a:latin typeface="Trebuchet MS"/>
                <a:cs typeface="Trebuchet MS"/>
              </a:rPr>
              <a:t>METRICS:</a:t>
            </a:r>
            <a:r>
              <a:rPr sz="2500" b="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0" spc="180" dirty="0">
                <a:solidFill>
                  <a:srgbClr val="FFFFFF"/>
                </a:solidFill>
                <a:latin typeface="Trebuchet MS"/>
                <a:cs typeface="Trebuchet MS"/>
              </a:rPr>
              <a:t>CONFUSION</a:t>
            </a:r>
            <a:r>
              <a:rPr sz="2500" b="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0" spc="85" dirty="0">
                <a:solidFill>
                  <a:srgbClr val="FFFFFF"/>
                </a:solidFill>
                <a:latin typeface="Trebuchet MS"/>
                <a:cs typeface="Trebuchet MS"/>
              </a:rPr>
              <a:t>MATRIX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52290" y="6065484"/>
            <a:ext cx="139700" cy="1581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16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397" y="2361691"/>
            <a:ext cx="5666740" cy="225679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18770" marR="5080" indent="-306070">
              <a:lnSpc>
                <a:spcPts val="2020"/>
              </a:lnSpc>
              <a:spcBef>
                <a:spcPts val="28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spc="-38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800" b="1" spc="-26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b="1" spc="-5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b="1" spc="8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b="1" spc="-18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b="1" spc="-28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b="1" spc="-18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b="1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b="1" spc="-21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spc="-320" dirty="0">
                <a:solidFill>
                  <a:srgbClr val="212745"/>
                </a:solidFill>
                <a:latin typeface="Verdana"/>
                <a:cs typeface="Verdana"/>
              </a:rPr>
              <a:t>: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1800" spc="-60" dirty="0">
                <a:solidFill>
                  <a:srgbClr val="C00000"/>
                </a:solidFill>
                <a:latin typeface="Verdana"/>
                <a:cs typeface="Verdana"/>
              </a:rPr>
              <a:t>x</a:t>
            </a:r>
            <a:r>
              <a:rPr sz="1800" spc="140" dirty="0">
                <a:solidFill>
                  <a:srgbClr val="C00000"/>
                </a:solidFill>
                <a:latin typeface="Verdana"/>
                <a:cs typeface="Verdana"/>
              </a:rPr>
              <a:t>a</a:t>
            </a:r>
            <a:r>
              <a:rPr sz="1800" spc="220" dirty="0">
                <a:solidFill>
                  <a:srgbClr val="C00000"/>
                </a:solidFill>
                <a:latin typeface="Verdana"/>
                <a:cs typeface="Verdana"/>
              </a:rPr>
              <a:t>c</a:t>
            </a:r>
            <a:r>
              <a:rPr sz="1800" spc="-100" dirty="0">
                <a:solidFill>
                  <a:srgbClr val="C00000"/>
                </a:solidFill>
                <a:latin typeface="Verdana"/>
                <a:cs typeface="Verdana"/>
              </a:rPr>
              <a:t>t</a:t>
            </a:r>
            <a:r>
              <a:rPr sz="1800" spc="-45" dirty="0">
                <a:solidFill>
                  <a:srgbClr val="C00000"/>
                </a:solidFill>
                <a:latin typeface="Verdana"/>
                <a:cs typeface="Verdana"/>
              </a:rPr>
              <a:t>n</a:t>
            </a:r>
            <a:r>
              <a:rPr sz="1800" spc="-75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1800" spc="-70" dirty="0">
                <a:solidFill>
                  <a:srgbClr val="C00000"/>
                </a:solidFill>
                <a:latin typeface="Verdana"/>
                <a:cs typeface="Verdana"/>
              </a:rPr>
              <a:t>s</a:t>
            </a:r>
            <a:r>
              <a:rPr sz="1800" spc="-240" dirty="0">
                <a:solidFill>
                  <a:srgbClr val="C00000"/>
                </a:solidFill>
                <a:latin typeface="Verdana"/>
                <a:cs typeface="Verdana"/>
              </a:rPr>
              <a:t>s</a:t>
            </a:r>
            <a:r>
              <a:rPr sz="1800" spc="-1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spc="-245" dirty="0">
                <a:solidFill>
                  <a:srgbClr val="212745"/>
                </a:solidFill>
                <a:latin typeface="Verdana"/>
                <a:cs typeface="Verdana"/>
              </a:rPr>
              <a:t>–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Verdana"/>
                <a:cs typeface="Verdana"/>
              </a:rPr>
              <a:t>wh</a:t>
            </a:r>
            <a:r>
              <a:rPr sz="1800" spc="14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545" dirty="0">
                <a:solidFill>
                  <a:srgbClr val="212745"/>
                </a:solidFill>
                <a:latin typeface="Verdana"/>
                <a:cs typeface="Verdana"/>
              </a:rPr>
              <a:t>%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70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4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800" spc="10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800" spc="10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45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800" spc="14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45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800" spc="70" dirty="0">
                <a:solidFill>
                  <a:srgbClr val="212745"/>
                </a:solidFill>
                <a:latin typeface="Verdana"/>
                <a:cs typeface="Verdana"/>
              </a:rPr>
              <a:t>e  </a:t>
            </a:r>
            <a:r>
              <a:rPr sz="1800" spc="5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3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800" spc="14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ss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120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8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10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229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800" spc="14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95" dirty="0">
                <a:solidFill>
                  <a:srgbClr val="212745"/>
                </a:solidFill>
                <a:latin typeface="Verdana"/>
                <a:cs typeface="Verdana"/>
              </a:rPr>
              <a:t>be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800" spc="10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11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14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212745"/>
                </a:solidFill>
                <a:latin typeface="Verdana"/>
                <a:cs typeface="Verdana"/>
              </a:rPr>
              <a:t>po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70" dirty="0">
                <a:solidFill>
                  <a:srgbClr val="212745"/>
                </a:solidFill>
                <a:latin typeface="Verdana"/>
                <a:cs typeface="Verdana"/>
              </a:rPr>
              <a:t>v</a:t>
            </a:r>
            <a:r>
              <a:rPr sz="1800" spc="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14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23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180" dirty="0">
                <a:solidFill>
                  <a:srgbClr val="212745"/>
                </a:solidFill>
                <a:latin typeface="Verdana"/>
                <a:cs typeface="Verdana"/>
              </a:rPr>
              <a:t>ac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4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800" spc="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800" spc="-105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8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7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70" dirty="0">
                <a:solidFill>
                  <a:srgbClr val="212745"/>
                </a:solidFill>
                <a:latin typeface="Verdana"/>
                <a:cs typeface="Verdana"/>
              </a:rPr>
              <a:t>v</a:t>
            </a:r>
            <a:r>
              <a:rPr sz="1800" spc="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ECCF3"/>
              </a:buClr>
              <a:buFont typeface="Cambria"/>
              <a:buChar char="◾"/>
            </a:pPr>
            <a:endParaRPr sz="2850">
              <a:latin typeface="Verdana"/>
              <a:cs typeface="Verdana"/>
            </a:endParaRPr>
          </a:p>
          <a:p>
            <a:pPr marL="318770" marR="15240" indent="-306070">
              <a:lnSpc>
                <a:spcPts val="1989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spc="-22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b="1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b="1" spc="8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b="1" spc="-2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b="1" spc="-185" dirty="0">
                <a:solidFill>
                  <a:srgbClr val="212745"/>
                </a:solidFill>
                <a:latin typeface="Verdana"/>
                <a:cs typeface="Verdana"/>
              </a:rPr>
              <a:t>ll</a:t>
            </a:r>
            <a:r>
              <a:rPr sz="1800" b="1" spc="-220" dirty="0">
                <a:solidFill>
                  <a:srgbClr val="212745"/>
                </a:solidFill>
                <a:latin typeface="Verdana"/>
                <a:cs typeface="Verdana"/>
              </a:rPr>
              <a:t>:</a:t>
            </a:r>
            <a:r>
              <a:rPr sz="1800" b="1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C00000"/>
                </a:solidFill>
                <a:latin typeface="Verdana"/>
                <a:cs typeface="Verdana"/>
              </a:rPr>
              <a:t>co</a:t>
            </a:r>
            <a:r>
              <a:rPr sz="1800" spc="-70" dirty="0">
                <a:solidFill>
                  <a:srgbClr val="C00000"/>
                </a:solidFill>
                <a:latin typeface="Verdana"/>
                <a:cs typeface="Verdana"/>
              </a:rPr>
              <a:t>m</a:t>
            </a:r>
            <a:r>
              <a:rPr sz="1800" spc="-25" dirty="0">
                <a:solidFill>
                  <a:srgbClr val="C00000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1800" spc="100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1800" spc="-100" dirty="0">
                <a:solidFill>
                  <a:srgbClr val="C00000"/>
                </a:solidFill>
                <a:latin typeface="Verdana"/>
                <a:cs typeface="Verdana"/>
              </a:rPr>
              <a:t>t</a:t>
            </a:r>
            <a:r>
              <a:rPr sz="1800" spc="100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1800" spc="-45" dirty="0">
                <a:solidFill>
                  <a:srgbClr val="C00000"/>
                </a:solidFill>
                <a:latin typeface="Verdana"/>
                <a:cs typeface="Verdana"/>
              </a:rPr>
              <a:t>n</a:t>
            </a:r>
            <a:r>
              <a:rPr sz="1800" spc="100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1800" spc="-240" dirty="0">
                <a:solidFill>
                  <a:srgbClr val="C00000"/>
                </a:solidFill>
                <a:latin typeface="Verdana"/>
                <a:cs typeface="Verdana"/>
              </a:rPr>
              <a:t>ss</a:t>
            </a:r>
            <a:r>
              <a:rPr sz="1800" spc="-1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spc="-245" dirty="0">
                <a:solidFill>
                  <a:srgbClr val="212745"/>
                </a:solidFill>
                <a:latin typeface="Verdana"/>
                <a:cs typeface="Verdana"/>
              </a:rPr>
              <a:t>–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Verdana"/>
                <a:cs typeface="Verdana"/>
              </a:rPr>
              <a:t>wh</a:t>
            </a:r>
            <a:r>
              <a:rPr sz="1800" spc="14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545" dirty="0">
                <a:solidFill>
                  <a:srgbClr val="212745"/>
                </a:solidFill>
                <a:latin typeface="Verdana"/>
                <a:cs typeface="Verdana"/>
              </a:rPr>
              <a:t>%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70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800" spc="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70" dirty="0">
                <a:solidFill>
                  <a:srgbClr val="212745"/>
                </a:solidFill>
                <a:latin typeface="Verdana"/>
                <a:cs typeface="Verdana"/>
              </a:rPr>
              <a:t>v</a:t>
            </a:r>
            <a:r>
              <a:rPr sz="1800" spc="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4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800" spc="10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800" spc="10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190" dirty="0">
                <a:solidFill>
                  <a:srgbClr val="212745"/>
                </a:solidFill>
                <a:latin typeface="Verdana"/>
                <a:cs typeface="Verdana"/>
              </a:rPr>
              <a:t>s  </a:t>
            </a:r>
            <a:r>
              <a:rPr sz="1800" spc="-15" dirty="0">
                <a:solidFill>
                  <a:srgbClr val="212745"/>
                </a:solidFill>
                <a:latin typeface="Verdana"/>
                <a:cs typeface="Verdana"/>
              </a:rPr>
              <a:t>di</a:t>
            </a:r>
            <a:r>
              <a:rPr sz="1800" spc="11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45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800" spc="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22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800" spc="14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ss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7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65" dirty="0">
                <a:solidFill>
                  <a:srgbClr val="212745"/>
                </a:solidFill>
                <a:latin typeface="Verdana"/>
                <a:cs typeface="Verdana"/>
              </a:rPr>
              <a:t>er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800" spc="14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100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800" spc="-20" dirty="0">
                <a:solidFill>
                  <a:srgbClr val="212745"/>
                </a:solidFill>
                <a:latin typeface="Verdana"/>
                <a:cs typeface="Verdana"/>
              </a:rPr>
              <a:t>el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14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800" spc="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70" dirty="0">
                <a:solidFill>
                  <a:srgbClr val="212745"/>
                </a:solidFill>
                <a:latin typeface="Verdana"/>
                <a:cs typeface="Verdana"/>
              </a:rPr>
              <a:t>v</a:t>
            </a:r>
            <a:r>
              <a:rPr sz="1800" spc="85" dirty="0">
                <a:solidFill>
                  <a:srgbClr val="212745"/>
                </a:solidFill>
                <a:latin typeface="Verdana"/>
                <a:cs typeface="Verdana"/>
              </a:rPr>
              <a:t>e?</a:t>
            </a:r>
            <a:endParaRPr sz="1800">
              <a:latin typeface="Verdana"/>
              <a:cs typeface="Verdana"/>
            </a:endParaRPr>
          </a:p>
          <a:p>
            <a:pPr marL="318770" indent="-306070">
              <a:lnSpc>
                <a:spcPct val="100000"/>
              </a:lnSpc>
              <a:spcBef>
                <a:spcPts val="71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3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800" spc="4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23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800" spc="2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22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22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23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Verdana"/>
                <a:cs typeface="Verdana"/>
              </a:rPr>
              <a:t>1</a:t>
            </a:r>
            <a:r>
              <a:rPr sz="1800" spc="-160" dirty="0">
                <a:solidFill>
                  <a:srgbClr val="212745"/>
                </a:solidFill>
                <a:latin typeface="Verdana"/>
                <a:cs typeface="Verdana"/>
              </a:rPr>
              <a:t>.</a:t>
            </a:r>
            <a:r>
              <a:rPr sz="1800" spc="-150" dirty="0">
                <a:solidFill>
                  <a:srgbClr val="212745"/>
                </a:solidFill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  <a:p>
            <a:pPr marL="318770" indent="-306070">
              <a:lnSpc>
                <a:spcPct val="100000"/>
              </a:lnSpc>
              <a:spcBef>
                <a:spcPts val="84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05" dirty="0">
                <a:solidFill>
                  <a:srgbClr val="212745"/>
                </a:solidFill>
                <a:latin typeface="Verdana"/>
                <a:cs typeface="Verdana"/>
              </a:rPr>
              <a:t>Inverse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Verdana"/>
                <a:cs typeface="Verdana"/>
              </a:rPr>
              <a:t>relationship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212745"/>
                </a:solidFill>
                <a:latin typeface="Verdana"/>
                <a:cs typeface="Verdana"/>
              </a:rPr>
              <a:t>between</a:t>
            </a:r>
            <a:r>
              <a:rPr sz="18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Verdana"/>
                <a:cs typeface="Verdana"/>
              </a:rPr>
              <a:t>precision</a:t>
            </a:r>
            <a:r>
              <a:rPr sz="18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212745"/>
                </a:solidFill>
                <a:latin typeface="Verdana"/>
                <a:cs typeface="Verdana"/>
              </a:rPr>
              <a:t>&amp;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Verdana"/>
                <a:cs typeface="Verdana"/>
              </a:rPr>
              <a:t>recall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28959" y="4808322"/>
          <a:ext cx="1809749" cy="1494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1865"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A\P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¬C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TP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FN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53">
                <a:tc>
                  <a:txBody>
                    <a:bodyPr/>
                    <a:lstStyle/>
                    <a:p>
                      <a:pPr marR="15367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¬C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FP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TN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b="1" spc="35" dirty="0">
                          <a:latin typeface="Calibri"/>
                          <a:cs typeface="Calibri"/>
                        </a:rPr>
                        <a:t>P’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N’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All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-35" dirty="0">
                <a:solidFill>
                  <a:srgbClr val="FFFFFF"/>
                </a:solidFill>
                <a:latin typeface="Trebuchet MS"/>
                <a:cs typeface="Trebuchet MS"/>
              </a:rPr>
              <a:t>ISSUES</a:t>
            </a:r>
            <a:r>
              <a:rPr sz="2800" b="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70" dirty="0">
                <a:solidFill>
                  <a:srgbClr val="FFFFFF"/>
                </a:solidFill>
                <a:latin typeface="Trebuchet MS"/>
                <a:cs typeface="Trebuchet MS"/>
              </a:rPr>
              <a:t>AFFECTING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6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85" dirty="0">
                <a:solidFill>
                  <a:srgbClr val="FFFFFF"/>
                </a:solidFill>
                <a:latin typeface="Trebuchet MS"/>
                <a:cs typeface="Trebuchet MS"/>
              </a:rPr>
              <a:t>SELECTION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232151"/>
            <a:ext cx="6844665" cy="349757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819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b="1" spc="15" dirty="0">
                <a:solidFill>
                  <a:srgbClr val="212745"/>
                </a:solidFill>
                <a:latin typeface="Trebuchet MS"/>
                <a:cs typeface="Trebuchet MS"/>
              </a:rPr>
              <a:t>Accuracy</a:t>
            </a:r>
            <a:endParaRPr sz="15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72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fi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9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cc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ur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cy: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ng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l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b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endParaRPr sz="15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79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b="1" spc="10" dirty="0">
                <a:solidFill>
                  <a:srgbClr val="212745"/>
                </a:solidFill>
                <a:latin typeface="Trebuchet MS"/>
                <a:cs typeface="Trebuchet MS"/>
              </a:rPr>
              <a:t>Speed</a:t>
            </a:r>
            <a:endParaRPr sz="15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79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time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35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construct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model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(training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time)</a:t>
            </a:r>
            <a:endParaRPr sz="15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time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35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use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model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(classification/prediction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time)</a:t>
            </a:r>
            <a:endParaRPr sz="15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79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b="1" spc="40" dirty="0">
                <a:solidFill>
                  <a:srgbClr val="212745"/>
                </a:solidFill>
                <a:latin typeface="Trebuchet MS"/>
                <a:cs typeface="Trebuchet MS"/>
              </a:rPr>
              <a:t>Ro</a:t>
            </a:r>
            <a:r>
              <a:rPr sz="1500" b="1" spc="4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500" b="1" spc="-1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500" b="1" spc="-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b="1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b="1" spc="-1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500" b="1" spc="-25" dirty="0">
                <a:solidFill>
                  <a:srgbClr val="212745"/>
                </a:solidFill>
                <a:latin typeface="Trebuchet MS"/>
                <a:cs typeface="Trebuchet MS"/>
              </a:rPr>
              <a:t>ess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500" spc="-1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li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ng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nd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ng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69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b="1" spc="-15" dirty="0">
                <a:solidFill>
                  <a:srgbClr val="212745"/>
                </a:solidFill>
                <a:latin typeface="Trebuchet MS"/>
                <a:cs typeface="Trebuchet MS"/>
              </a:rPr>
              <a:t>Scalability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efficiency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in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disk-resident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databases</a:t>
            </a:r>
            <a:endParaRPr sz="15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79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b="1" spc="-5" dirty="0">
                <a:solidFill>
                  <a:srgbClr val="212745"/>
                </a:solidFill>
                <a:latin typeface="Trebuchet MS"/>
                <a:cs typeface="Trebuchet MS"/>
              </a:rPr>
              <a:t>Interpretability</a:t>
            </a:r>
            <a:endParaRPr sz="15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un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9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ng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nd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i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ht 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b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he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endParaRPr sz="1500">
              <a:latin typeface="Arial MT"/>
              <a:cs typeface="Arial MT"/>
            </a:endParaRPr>
          </a:p>
          <a:p>
            <a:pPr marL="318135" marR="5080" indent="-306070">
              <a:lnSpc>
                <a:spcPts val="1610"/>
              </a:lnSpc>
              <a:spcBef>
                <a:spcPts val="10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Other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Arial MT"/>
                <a:cs typeface="Arial MT"/>
              </a:rPr>
              <a:t>measures,</a:t>
            </a:r>
            <a:r>
              <a:rPr sz="15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Arial MT"/>
                <a:cs typeface="Arial MT"/>
              </a:rPr>
              <a:t>e.g.,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goodness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rules,</a:t>
            </a:r>
            <a:r>
              <a:rPr sz="15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such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90" dirty="0">
                <a:solidFill>
                  <a:srgbClr val="212745"/>
                </a:solidFill>
                <a:latin typeface="Arial MT"/>
                <a:cs typeface="Arial MT"/>
              </a:rPr>
              <a:t>as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decision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tree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size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40" dirty="0">
                <a:solidFill>
                  <a:srgbClr val="212745"/>
                </a:solidFill>
                <a:latin typeface="Arial MT"/>
                <a:cs typeface="Arial MT"/>
              </a:rPr>
              <a:t>or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compactness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of </a:t>
            </a:r>
            <a:r>
              <a:rPr sz="1500" spc="-40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classification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rules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45" dirty="0">
                <a:solidFill>
                  <a:srgbClr val="FFFFFF"/>
                </a:solidFill>
                <a:latin typeface="Trebuchet MS"/>
                <a:cs typeface="Trebuchet MS"/>
              </a:rPr>
              <a:t>READING</a:t>
            </a:r>
            <a:r>
              <a:rPr sz="2800" b="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5" dirty="0">
                <a:solidFill>
                  <a:srgbClr val="FFFFFF"/>
                </a:solidFill>
                <a:latin typeface="Trebuchet MS"/>
                <a:cs typeface="Trebuchet MS"/>
              </a:rPr>
              <a:t>MATERIAL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056891"/>
            <a:ext cx="6955790" cy="260096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8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pt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11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4</a:t>
            </a:r>
            <a:r>
              <a:rPr sz="1800" spc="30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r>
              <a:rPr sz="1800" spc="-24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n,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45" dirty="0">
                <a:solidFill>
                  <a:srgbClr val="212745"/>
                </a:solidFill>
                <a:latin typeface="Arial MT"/>
                <a:cs typeface="Arial MT"/>
              </a:rPr>
              <a:t>nb</a:t>
            </a:r>
            <a:r>
              <a:rPr sz="1800" spc="-15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&amp;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K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800" spc="-135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11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endParaRPr sz="18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8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pt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11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8: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n,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K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mbe</a:t>
            </a:r>
            <a:r>
              <a:rPr sz="1800" spc="11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&amp;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40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endParaRPr sz="18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An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212745"/>
                </a:solidFill>
                <a:latin typeface="Arial MT"/>
                <a:cs typeface="Arial MT"/>
              </a:rPr>
              <a:t>article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Arial MT"/>
                <a:cs typeface="Arial MT"/>
              </a:rPr>
              <a:t>on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classifier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evaluation:</a:t>
            </a:r>
            <a:endParaRPr sz="1800">
              <a:latin typeface="Arial MT"/>
              <a:cs typeface="Arial MT"/>
            </a:endParaRPr>
          </a:p>
          <a:p>
            <a:pPr marL="180340" marR="5080" indent="-2540">
              <a:lnSpc>
                <a:spcPct val="102200"/>
              </a:lnSpc>
              <a:spcBef>
                <a:spcPts val="985"/>
              </a:spcBef>
            </a:pPr>
            <a:r>
              <a:rPr sz="1800" u="sng" spc="1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spc="-8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https://towardsdatascience.com/evaluating-classifier-model-performance- </a:t>
            </a:r>
            <a:r>
              <a:rPr sz="1800" spc="-490" dirty="0">
                <a:solidFill>
                  <a:srgbClr val="56C7AA"/>
                </a:solidFill>
                <a:latin typeface="Arial MT"/>
                <a:cs typeface="Arial MT"/>
              </a:rPr>
              <a:t> </a:t>
            </a:r>
            <a:r>
              <a:rPr sz="1800" u="sng" spc="-10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6403577c1010</a:t>
            </a:r>
            <a:endParaRPr sz="1800">
              <a:latin typeface="Arial MT"/>
              <a:cs typeface="Arial MT"/>
            </a:endParaRPr>
          </a:p>
          <a:p>
            <a:pPr marL="318135" marR="1524635" indent="-306070">
              <a:lnSpc>
                <a:spcPts val="2090"/>
              </a:lnSpc>
              <a:spcBef>
                <a:spcPts val="116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An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212745"/>
                </a:solidFill>
                <a:latin typeface="Arial MT"/>
                <a:cs typeface="Arial MT"/>
              </a:rPr>
              <a:t>article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Arial MT"/>
                <a:cs typeface="Arial MT"/>
              </a:rPr>
              <a:t>on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Arial MT"/>
                <a:cs typeface="Arial MT"/>
              </a:rPr>
              <a:t>Cross-validation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methods: </a:t>
            </a:r>
            <a:r>
              <a:rPr sz="1800" spc="-85" dirty="0">
                <a:solidFill>
                  <a:srgbClr val="56C7AA"/>
                </a:solidFill>
                <a:latin typeface="Arial MT"/>
                <a:cs typeface="Arial MT"/>
              </a:rPr>
              <a:t> </a:t>
            </a:r>
            <a:r>
              <a:rPr sz="1800" u="sng" spc="-7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https://</a:t>
            </a:r>
            <a:r>
              <a:rPr sz="1800" u="sng" spc="-7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  <a:hlinkClick r:id="rId2"/>
              </a:rPr>
              <a:t>www.mygreatlearning.com/blog/cross-validation/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2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32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b="0" spc="3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b="0" spc="2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b="0" spc="-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b="0" spc="1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200" b="0" spc="-465" dirty="0">
                <a:solidFill>
                  <a:srgbClr val="FFFFFF"/>
                </a:solidFill>
                <a:latin typeface="Trebuchet MS"/>
                <a:cs typeface="Trebuchet MS"/>
              </a:rPr>
              <a:t>’</a:t>
            </a:r>
            <a:r>
              <a:rPr sz="3200" b="0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b="0" spc="-45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b="0" spc="3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b="0" spc="-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b="0" spc="-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b="0" spc="3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b="0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475230"/>
            <a:ext cx="7677784" cy="221107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2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2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tim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cc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Holdout</a:t>
            </a:r>
            <a:endParaRPr sz="16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98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2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600" spc="-5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15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22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54" dirty="0">
                <a:solidFill>
                  <a:srgbClr val="212745"/>
                </a:solidFill>
                <a:latin typeface="Verdana"/>
                <a:cs typeface="Verdana"/>
              </a:rPr>
              <a:t>v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li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21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nd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250" dirty="0">
                <a:solidFill>
                  <a:srgbClr val="212745"/>
                </a:solidFill>
                <a:latin typeface="Verdana"/>
                <a:cs typeface="Verdana"/>
              </a:rPr>
              <a:t>na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285" dirty="0">
                <a:solidFill>
                  <a:srgbClr val="212745"/>
                </a:solidFill>
                <a:latin typeface="Verdana"/>
                <a:cs typeface="Verdana"/>
              </a:rPr>
              <a:t>v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22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  <a:p>
            <a:pPr marL="318770" indent="-306070">
              <a:lnSpc>
                <a:spcPct val="100000"/>
              </a:lnSpc>
              <a:spcBef>
                <a:spcPts val="98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lu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ti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me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cs</a:t>
            </a:r>
            <a:endParaRPr sz="1800">
              <a:latin typeface="Trebuchet MS"/>
              <a:cs typeface="Trebuchet MS"/>
            </a:endParaRPr>
          </a:p>
          <a:p>
            <a:pPr marL="641985" marR="5080" lvl="1" indent="-306070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145" dirty="0">
                <a:solidFill>
                  <a:srgbClr val="212745"/>
                </a:solidFill>
                <a:latin typeface="Verdana"/>
                <a:cs typeface="Verdana"/>
              </a:rPr>
              <a:t>Confusion 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matrix 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600" spc="-2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evaluation </a:t>
            </a:r>
            <a:r>
              <a:rPr sz="1600" spc="-215" dirty="0">
                <a:solidFill>
                  <a:srgbClr val="212745"/>
                </a:solidFill>
                <a:latin typeface="Verdana"/>
                <a:cs typeface="Verdana"/>
              </a:rPr>
              <a:t>measures </a:t>
            </a:r>
            <a:r>
              <a:rPr sz="1600" spc="-210" dirty="0">
                <a:solidFill>
                  <a:srgbClr val="212745"/>
                </a:solidFill>
                <a:latin typeface="Verdana"/>
                <a:cs typeface="Verdana"/>
              </a:rPr>
              <a:t>(accuracy, 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error 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rate, 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sensitivity,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specificity, </a:t>
            </a:r>
            <a:r>
              <a:rPr sz="1600" spc="-55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212745"/>
                </a:solidFill>
                <a:latin typeface="Verdana"/>
                <a:cs typeface="Verdana"/>
              </a:rPr>
              <a:t>precision,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212745"/>
                </a:solidFill>
                <a:latin typeface="Verdana"/>
                <a:cs typeface="Verdana"/>
              </a:rPr>
              <a:t>recall)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33" y="3922267"/>
            <a:ext cx="75253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latin typeface="Trebuchet MS"/>
                <a:cs typeface="Trebuchet MS"/>
              </a:rPr>
              <a:t>CLASSIFIERS</a:t>
            </a:r>
            <a:r>
              <a:rPr sz="3600" b="0" spc="-110" dirty="0">
                <a:latin typeface="Trebuchet MS"/>
                <a:cs typeface="Trebuchet MS"/>
              </a:rPr>
              <a:t> </a:t>
            </a:r>
            <a:r>
              <a:rPr sz="3600" b="0" spc="90" dirty="0">
                <a:latin typeface="Trebuchet MS"/>
                <a:cs typeface="Trebuchet MS"/>
              </a:rPr>
              <a:t>EVALUATION</a:t>
            </a:r>
            <a:r>
              <a:rPr sz="3600" b="0" spc="-110" dirty="0">
                <a:latin typeface="Trebuchet MS"/>
                <a:cs typeface="Trebuchet MS"/>
              </a:rPr>
              <a:t> </a:t>
            </a:r>
            <a:r>
              <a:rPr sz="3600" b="0" spc="200" dirty="0">
                <a:latin typeface="Trebuchet MS"/>
                <a:cs typeface="Trebuchet MS"/>
              </a:rPr>
              <a:t>METHODS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599724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5">
                <a:moveTo>
                  <a:pt x="8238706" y="0"/>
                </a:moveTo>
                <a:lnTo>
                  <a:pt x="0" y="0"/>
                </a:lnTo>
                <a:lnTo>
                  <a:pt x="0" y="1258827"/>
                </a:lnTo>
                <a:lnTo>
                  <a:pt x="8238706" y="1258827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838524" y="3847508"/>
            <a:ext cx="770255" cy="539115"/>
            <a:chOff x="6838524" y="3847508"/>
            <a:chExt cx="770255" cy="539115"/>
          </a:xfrm>
        </p:grpSpPr>
        <p:sp>
          <p:nvSpPr>
            <p:cNvPr id="4" name="object 4"/>
            <p:cNvSpPr/>
            <p:nvPr/>
          </p:nvSpPr>
          <p:spPr>
            <a:xfrm>
              <a:off x="6916084" y="3848529"/>
              <a:ext cx="691515" cy="460375"/>
            </a:xfrm>
            <a:custGeom>
              <a:avLst/>
              <a:gdLst/>
              <a:ahLst/>
              <a:cxnLst/>
              <a:rect l="l" t="t" r="r" b="b"/>
              <a:pathLst>
                <a:path w="691515" h="460375">
                  <a:moveTo>
                    <a:pt x="612321" y="459016"/>
                  </a:moveTo>
                  <a:lnTo>
                    <a:pt x="642112" y="453017"/>
                  </a:lnTo>
                  <a:lnTo>
                    <a:pt x="666441" y="436650"/>
                  </a:lnTo>
                  <a:lnTo>
                    <a:pt x="682845" y="412362"/>
                  </a:lnTo>
                  <a:lnTo>
                    <a:pt x="688861" y="382599"/>
                  </a:lnTo>
                  <a:lnTo>
                    <a:pt x="691157" y="383704"/>
                  </a:lnTo>
                  <a:lnTo>
                    <a:pt x="691157" y="77692"/>
                  </a:lnTo>
                  <a:lnTo>
                    <a:pt x="688861" y="76502"/>
                  </a:lnTo>
                  <a:lnTo>
                    <a:pt x="682845" y="46738"/>
                  </a:lnTo>
                  <a:lnTo>
                    <a:pt x="666441" y="22440"/>
                  </a:lnTo>
                  <a:lnTo>
                    <a:pt x="642112" y="6048"/>
                  </a:lnTo>
                  <a:lnTo>
                    <a:pt x="612321" y="0"/>
                  </a:lnTo>
                  <a:lnTo>
                    <a:pt x="614617" y="1190"/>
                  </a:lnTo>
                  <a:lnTo>
                    <a:pt x="78836" y="1190"/>
                  </a:lnTo>
                  <a:lnTo>
                    <a:pt x="22419" y="22440"/>
                  </a:lnTo>
                  <a:lnTo>
                    <a:pt x="0" y="76502"/>
                  </a:lnTo>
                  <a:lnTo>
                    <a:pt x="2296" y="77692"/>
                  </a:lnTo>
                  <a:lnTo>
                    <a:pt x="2296" y="383704"/>
                  </a:lnTo>
                  <a:lnTo>
                    <a:pt x="22419" y="436639"/>
                  </a:lnTo>
                  <a:lnTo>
                    <a:pt x="76540" y="459016"/>
                  </a:lnTo>
                  <a:lnTo>
                    <a:pt x="78836" y="460206"/>
                  </a:lnTo>
                  <a:lnTo>
                    <a:pt x="614617" y="460206"/>
                  </a:lnTo>
                  <a:lnTo>
                    <a:pt x="612321" y="4590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39545" y="3925031"/>
              <a:ext cx="691515" cy="460375"/>
            </a:xfrm>
            <a:custGeom>
              <a:avLst/>
              <a:gdLst/>
              <a:ahLst/>
              <a:cxnLst/>
              <a:rect l="l" t="t" r="r" b="b"/>
              <a:pathLst>
                <a:path w="691515" h="460375">
                  <a:moveTo>
                    <a:pt x="612320" y="0"/>
                  </a:moveTo>
                  <a:lnTo>
                    <a:pt x="614616" y="1189"/>
                  </a:lnTo>
                  <a:lnTo>
                    <a:pt x="78835" y="1189"/>
                  </a:lnTo>
                  <a:lnTo>
                    <a:pt x="76539" y="0"/>
                  </a:lnTo>
                  <a:lnTo>
                    <a:pt x="46748" y="6048"/>
                  </a:lnTo>
                  <a:lnTo>
                    <a:pt x="22419" y="22441"/>
                  </a:lnTo>
                  <a:lnTo>
                    <a:pt x="6015" y="46739"/>
                  </a:lnTo>
                  <a:lnTo>
                    <a:pt x="0" y="76503"/>
                  </a:lnTo>
                  <a:lnTo>
                    <a:pt x="2296" y="77693"/>
                  </a:lnTo>
                  <a:lnTo>
                    <a:pt x="2296" y="383705"/>
                  </a:lnTo>
                  <a:lnTo>
                    <a:pt x="22419" y="436640"/>
                  </a:lnTo>
                  <a:lnTo>
                    <a:pt x="76539" y="459017"/>
                  </a:lnTo>
                  <a:lnTo>
                    <a:pt x="78835" y="460207"/>
                  </a:lnTo>
                  <a:lnTo>
                    <a:pt x="614616" y="460207"/>
                  </a:lnTo>
                  <a:lnTo>
                    <a:pt x="612320" y="459017"/>
                  </a:lnTo>
                  <a:lnTo>
                    <a:pt x="642111" y="453018"/>
                  </a:lnTo>
                  <a:lnTo>
                    <a:pt x="666441" y="436651"/>
                  </a:lnTo>
                  <a:lnTo>
                    <a:pt x="682845" y="412363"/>
                  </a:lnTo>
                  <a:lnTo>
                    <a:pt x="688860" y="382600"/>
                  </a:lnTo>
                  <a:lnTo>
                    <a:pt x="691156" y="383705"/>
                  </a:lnTo>
                  <a:lnTo>
                    <a:pt x="691156" y="77693"/>
                  </a:lnTo>
                  <a:lnTo>
                    <a:pt x="688860" y="76503"/>
                  </a:lnTo>
                  <a:lnTo>
                    <a:pt x="682845" y="46739"/>
                  </a:lnTo>
                  <a:lnTo>
                    <a:pt x="666441" y="22441"/>
                  </a:lnTo>
                  <a:lnTo>
                    <a:pt x="642111" y="6048"/>
                  </a:lnTo>
                  <a:lnTo>
                    <a:pt x="612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39544" y="3925031"/>
              <a:ext cx="691515" cy="460375"/>
            </a:xfrm>
            <a:custGeom>
              <a:avLst/>
              <a:gdLst/>
              <a:ahLst/>
              <a:cxnLst/>
              <a:rect l="l" t="t" r="r" b="b"/>
              <a:pathLst>
                <a:path w="691515" h="460375">
                  <a:moveTo>
                    <a:pt x="612321" y="459016"/>
                  </a:moveTo>
                  <a:lnTo>
                    <a:pt x="642112" y="453017"/>
                  </a:lnTo>
                  <a:lnTo>
                    <a:pt x="666441" y="436650"/>
                  </a:lnTo>
                  <a:lnTo>
                    <a:pt x="682845" y="412362"/>
                  </a:lnTo>
                  <a:lnTo>
                    <a:pt x="688861" y="382599"/>
                  </a:lnTo>
                  <a:lnTo>
                    <a:pt x="691157" y="383704"/>
                  </a:lnTo>
                  <a:lnTo>
                    <a:pt x="691157" y="77692"/>
                  </a:lnTo>
                  <a:lnTo>
                    <a:pt x="688861" y="76502"/>
                  </a:lnTo>
                  <a:lnTo>
                    <a:pt x="682845" y="46738"/>
                  </a:lnTo>
                  <a:lnTo>
                    <a:pt x="666441" y="22440"/>
                  </a:lnTo>
                  <a:lnTo>
                    <a:pt x="642112" y="6048"/>
                  </a:lnTo>
                  <a:lnTo>
                    <a:pt x="612321" y="0"/>
                  </a:lnTo>
                  <a:lnTo>
                    <a:pt x="614617" y="1190"/>
                  </a:lnTo>
                  <a:lnTo>
                    <a:pt x="78836" y="1190"/>
                  </a:lnTo>
                  <a:lnTo>
                    <a:pt x="22419" y="22440"/>
                  </a:lnTo>
                  <a:lnTo>
                    <a:pt x="0" y="76502"/>
                  </a:lnTo>
                  <a:lnTo>
                    <a:pt x="2296" y="77692"/>
                  </a:lnTo>
                  <a:lnTo>
                    <a:pt x="2296" y="383704"/>
                  </a:lnTo>
                  <a:lnTo>
                    <a:pt x="22419" y="436639"/>
                  </a:lnTo>
                  <a:lnTo>
                    <a:pt x="76540" y="459016"/>
                  </a:lnTo>
                  <a:lnTo>
                    <a:pt x="78836" y="460206"/>
                  </a:lnTo>
                  <a:lnTo>
                    <a:pt x="614617" y="460206"/>
                  </a:lnTo>
                  <a:lnTo>
                    <a:pt x="612321" y="4590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232201" y="4396143"/>
            <a:ext cx="916940" cy="584835"/>
            <a:chOff x="5232201" y="4396143"/>
            <a:chExt cx="916940" cy="584835"/>
          </a:xfrm>
        </p:grpSpPr>
        <p:sp>
          <p:nvSpPr>
            <p:cNvPr id="8" name="object 8"/>
            <p:cNvSpPr/>
            <p:nvPr/>
          </p:nvSpPr>
          <p:spPr>
            <a:xfrm>
              <a:off x="5232201" y="4396143"/>
              <a:ext cx="916940" cy="584835"/>
            </a:xfrm>
            <a:custGeom>
              <a:avLst/>
              <a:gdLst/>
              <a:ahLst/>
              <a:cxnLst/>
              <a:rect l="l" t="t" r="r" b="b"/>
              <a:pathLst>
                <a:path w="916939" h="584835">
                  <a:moveTo>
                    <a:pt x="916576" y="0"/>
                  </a:moveTo>
                  <a:lnTo>
                    <a:pt x="0" y="0"/>
                  </a:lnTo>
                  <a:lnTo>
                    <a:pt x="0" y="584576"/>
                  </a:lnTo>
                  <a:lnTo>
                    <a:pt x="916576" y="584576"/>
                  </a:lnTo>
                  <a:lnTo>
                    <a:pt x="91657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32201" y="4396145"/>
              <a:ext cx="916940" cy="73025"/>
            </a:xfrm>
            <a:custGeom>
              <a:avLst/>
              <a:gdLst/>
              <a:ahLst/>
              <a:cxnLst/>
              <a:rect l="l" t="t" r="r" b="b"/>
              <a:pathLst>
                <a:path w="916939" h="73025">
                  <a:moveTo>
                    <a:pt x="916575" y="0"/>
                  </a:moveTo>
                  <a:lnTo>
                    <a:pt x="0" y="0"/>
                  </a:lnTo>
                  <a:lnTo>
                    <a:pt x="78298" y="73027"/>
                  </a:lnTo>
                  <a:lnTo>
                    <a:pt x="838293" y="73027"/>
                  </a:lnTo>
                  <a:lnTo>
                    <a:pt x="916575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32201" y="4396145"/>
              <a:ext cx="78740" cy="584835"/>
            </a:xfrm>
            <a:custGeom>
              <a:avLst/>
              <a:gdLst/>
              <a:ahLst/>
              <a:cxnLst/>
              <a:rect l="l" t="t" r="r" b="b"/>
              <a:pathLst>
                <a:path w="78739" h="584835">
                  <a:moveTo>
                    <a:pt x="0" y="0"/>
                  </a:moveTo>
                  <a:lnTo>
                    <a:pt x="0" y="584574"/>
                  </a:lnTo>
                  <a:lnTo>
                    <a:pt x="78298" y="511549"/>
                  </a:lnTo>
                  <a:lnTo>
                    <a:pt x="78298" y="73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32201" y="4907695"/>
              <a:ext cx="916940" cy="73025"/>
            </a:xfrm>
            <a:custGeom>
              <a:avLst/>
              <a:gdLst/>
              <a:ahLst/>
              <a:cxnLst/>
              <a:rect l="l" t="t" r="r" b="b"/>
              <a:pathLst>
                <a:path w="916939" h="73025">
                  <a:moveTo>
                    <a:pt x="838293" y="0"/>
                  </a:moveTo>
                  <a:lnTo>
                    <a:pt x="78298" y="0"/>
                  </a:lnTo>
                  <a:lnTo>
                    <a:pt x="0" y="73025"/>
                  </a:lnTo>
                  <a:lnTo>
                    <a:pt x="916575" y="73025"/>
                  </a:lnTo>
                  <a:lnTo>
                    <a:pt x="838293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70495" y="4396145"/>
              <a:ext cx="78740" cy="584835"/>
            </a:xfrm>
            <a:custGeom>
              <a:avLst/>
              <a:gdLst/>
              <a:ahLst/>
              <a:cxnLst/>
              <a:rect l="l" t="t" r="r" b="b"/>
              <a:pathLst>
                <a:path w="78739" h="584835">
                  <a:moveTo>
                    <a:pt x="78281" y="0"/>
                  </a:moveTo>
                  <a:lnTo>
                    <a:pt x="0" y="73027"/>
                  </a:lnTo>
                  <a:lnTo>
                    <a:pt x="0" y="511549"/>
                  </a:lnTo>
                  <a:lnTo>
                    <a:pt x="78281" y="584574"/>
                  </a:lnTo>
                  <a:lnTo>
                    <a:pt x="78281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232201" y="4396143"/>
            <a:ext cx="916940" cy="58483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34950" marR="205740" indent="-12065">
              <a:lnSpc>
                <a:spcPct val="112100"/>
              </a:lnSpc>
              <a:spcBef>
                <a:spcPts val="295"/>
              </a:spcBef>
            </a:pPr>
            <a:r>
              <a:rPr sz="1250" b="1" spc="15" dirty="0">
                <a:latin typeface="Arial"/>
                <a:cs typeface="Arial"/>
              </a:rPr>
              <a:t>Apply </a:t>
            </a:r>
            <a:r>
              <a:rPr sz="1250" b="1" spc="-335" dirty="0">
                <a:latin typeface="Arial"/>
                <a:cs typeface="Arial"/>
              </a:rPr>
              <a:t> </a:t>
            </a:r>
            <a:r>
              <a:rPr sz="1250" b="1" spc="-50" dirty="0">
                <a:latin typeface="Arial"/>
                <a:cs typeface="Arial"/>
              </a:rPr>
              <a:t>M</a:t>
            </a:r>
            <a:r>
              <a:rPr sz="1250" b="1" spc="40" dirty="0">
                <a:latin typeface="Arial"/>
                <a:cs typeface="Arial"/>
              </a:rPr>
              <a:t>od</a:t>
            </a:r>
            <a:r>
              <a:rPr sz="1250" b="1" spc="5" dirty="0">
                <a:latin typeface="Arial"/>
                <a:cs typeface="Arial"/>
              </a:rPr>
              <a:t>el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187428" y="2981667"/>
            <a:ext cx="933450" cy="487045"/>
            <a:chOff x="4187428" y="2981667"/>
            <a:chExt cx="933450" cy="487045"/>
          </a:xfrm>
        </p:grpSpPr>
        <p:sp>
          <p:nvSpPr>
            <p:cNvPr id="15" name="object 15"/>
            <p:cNvSpPr/>
            <p:nvPr/>
          </p:nvSpPr>
          <p:spPr>
            <a:xfrm>
              <a:off x="4188448" y="2982687"/>
              <a:ext cx="931544" cy="485140"/>
            </a:xfrm>
            <a:custGeom>
              <a:avLst/>
              <a:gdLst/>
              <a:ahLst/>
              <a:cxnLst/>
              <a:rect l="l" t="t" r="r" b="b"/>
              <a:pathLst>
                <a:path w="931545" h="485139">
                  <a:moveTo>
                    <a:pt x="25513" y="0"/>
                  </a:moveTo>
                  <a:lnTo>
                    <a:pt x="0" y="51001"/>
                  </a:lnTo>
                  <a:lnTo>
                    <a:pt x="841941" y="433515"/>
                  </a:lnTo>
                  <a:lnTo>
                    <a:pt x="816428" y="484517"/>
                  </a:lnTo>
                  <a:lnTo>
                    <a:pt x="931238" y="446266"/>
                  </a:lnTo>
                  <a:lnTo>
                    <a:pt x="886590" y="331511"/>
                  </a:lnTo>
                  <a:lnTo>
                    <a:pt x="861076" y="382513"/>
                  </a:lnTo>
                  <a:lnTo>
                    <a:pt x="25513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88448" y="2982687"/>
              <a:ext cx="931544" cy="485140"/>
            </a:xfrm>
            <a:custGeom>
              <a:avLst/>
              <a:gdLst/>
              <a:ahLst/>
              <a:cxnLst/>
              <a:rect l="l" t="t" r="r" b="b"/>
              <a:pathLst>
                <a:path w="931545" h="485139">
                  <a:moveTo>
                    <a:pt x="931238" y="446266"/>
                  </a:moveTo>
                  <a:lnTo>
                    <a:pt x="886590" y="331512"/>
                  </a:lnTo>
                  <a:lnTo>
                    <a:pt x="861076" y="382514"/>
                  </a:lnTo>
                  <a:lnTo>
                    <a:pt x="25513" y="0"/>
                  </a:lnTo>
                  <a:lnTo>
                    <a:pt x="0" y="51001"/>
                  </a:lnTo>
                  <a:lnTo>
                    <a:pt x="841941" y="433515"/>
                  </a:lnTo>
                  <a:lnTo>
                    <a:pt x="816428" y="484517"/>
                  </a:lnTo>
                  <a:lnTo>
                    <a:pt x="931238" y="4462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594083" y="5208713"/>
            <a:ext cx="740410" cy="229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libri"/>
                <a:cs typeface="Calibri"/>
              </a:rPr>
              <a:t>Deduction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32201" y="3313066"/>
            <a:ext cx="916940" cy="584200"/>
            <a:chOff x="5232201" y="3313066"/>
            <a:chExt cx="916940" cy="584200"/>
          </a:xfrm>
        </p:grpSpPr>
        <p:sp>
          <p:nvSpPr>
            <p:cNvPr id="19" name="object 19"/>
            <p:cNvSpPr/>
            <p:nvPr/>
          </p:nvSpPr>
          <p:spPr>
            <a:xfrm>
              <a:off x="5232201" y="3313066"/>
              <a:ext cx="916940" cy="584200"/>
            </a:xfrm>
            <a:custGeom>
              <a:avLst/>
              <a:gdLst/>
              <a:ahLst/>
              <a:cxnLst/>
              <a:rect l="l" t="t" r="r" b="b"/>
              <a:pathLst>
                <a:path w="916939" h="584200">
                  <a:moveTo>
                    <a:pt x="0" y="584001"/>
                  </a:moveTo>
                  <a:lnTo>
                    <a:pt x="916576" y="584001"/>
                  </a:lnTo>
                  <a:lnTo>
                    <a:pt x="916576" y="0"/>
                  </a:lnTo>
                  <a:lnTo>
                    <a:pt x="0" y="0"/>
                  </a:lnTo>
                  <a:lnTo>
                    <a:pt x="0" y="584001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37764" y="3313066"/>
              <a:ext cx="905510" cy="73025"/>
            </a:xfrm>
            <a:custGeom>
              <a:avLst/>
              <a:gdLst/>
              <a:ahLst/>
              <a:cxnLst/>
              <a:rect l="l" t="t" r="r" b="b"/>
              <a:pathLst>
                <a:path w="905510" h="73025">
                  <a:moveTo>
                    <a:pt x="905451" y="0"/>
                  </a:moveTo>
                  <a:lnTo>
                    <a:pt x="0" y="0"/>
                  </a:lnTo>
                  <a:lnTo>
                    <a:pt x="72735" y="72955"/>
                  </a:lnTo>
                  <a:lnTo>
                    <a:pt x="832731" y="72955"/>
                  </a:lnTo>
                  <a:lnTo>
                    <a:pt x="905451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32201" y="3313066"/>
              <a:ext cx="78740" cy="584200"/>
            </a:xfrm>
            <a:custGeom>
              <a:avLst/>
              <a:gdLst/>
              <a:ahLst/>
              <a:cxnLst/>
              <a:rect l="l" t="t" r="r" b="b"/>
              <a:pathLst>
                <a:path w="78739" h="584200">
                  <a:moveTo>
                    <a:pt x="5562" y="0"/>
                  </a:moveTo>
                  <a:lnTo>
                    <a:pt x="0" y="0"/>
                  </a:lnTo>
                  <a:lnTo>
                    <a:pt x="0" y="584001"/>
                  </a:lnTo>
                  <a:lnTo>
                    <a:pt x="78298" y="510857"/>
                  </a:lnTo>
                  <a:lnTo>
                    <a:pt x="78298" y="72955"/>
                  </a:lnTo>
                  <a:lnTo>
                    <a:pt x="5562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32201" y="3823924"/>
              <a:ext cx="916940" cy="73660"/>
            </a:xfrm>
            <a:custGeom>
              <a:avLst/>
              <a:gdLst/>
              <a:ahLst/>
              <a:cxnLst/>
              <a:rect l="l" t="t" r="r" b="b"/>
              <a:pathLst>
                <a:path w="916939" h="73660">
                  <a:moveTo>
                    <a:pt x="838293" y="0"/>
                  </a:moveTo>
                  <a:lnTo>
                    <a:pt x="78298" y="0"/>
                  </a:lnTo>
                  <a:lnTo>
                    <a:pt x="0" y="73144"/>
                  </a:lnTo>
                  <a:lnTo>
                    <a:pt x="916575" y="73144"/>
                  </a:lnTo>
                  <a:lnTo>
                    <a:pt x="838293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70495" y="3313066"/>
              <a:ext cx="78740" cy="584200"/>
            </a:xfrm>
            <a:custGeom>
              <a:avLst/>
              <a:gdLst/>
              <a:ahLst/>
              <a:cxnLst/>
              <a:rect l="l" t="t" r="r" b="b"/>
              <a:pathLst>
                <a:path w="78739" h="584200">
                  <a:moveTo>
                    <a:pt x="78281" y="0"/>
                  </a:moveTo>
                  <a:lnTo>
                    <a:pt x="72720" y="0"/>
                  </a:lnTo>
                  <a:lnTo>
                    <a:pt x="0" y="72955"/>
                  </a:lnTo>
                  <a:lnTo>
                    <a:pt x="0" y="510857"/>
                  </a:lnTo>
                  <a:lnTo>
                    <a:pt x="78281" y="584001"/>
                  </a:lnTo>
                  <a:lnTo>
                    <a:pt x="78281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232201" y="3313066"/>
            <a:ext cx="916940" cy="5842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34950" marR="205740" indent="-6350">
              <a:lnSpc>
                <a:spcPct val="114999"/>
              </a:lnSpc>
              <a:spcBef>
                <a:spcPts val="204"/>
              </a:spcBef>
            </a:pPr>
            <a:r>
              <a:rPr sz="1250" b="1" spc="15" dirty="0">
                <a:latin typeface="Arial"/>
                <a:cs typeface="Arial"/>
              </a:rPr>
              <a:t>Learn </a:t>
            </a:r>
            <a:r>
              <a:rPr sz="1250" b="1" spc="-335" dirty="0">
                <a:latin typeface="Arial"/>
                <a:cs typeface="Arial"/>
              </a:rPr>
              <a:t> </a:t>
            </a:r>
            <a:r>
              <a:rPr sz="1250" b="1" spc="-50" dirty="0">
                <a:latin typeface="Arial"/>
                <a:cs typeface="Arial"/>
              </a:rPr>
              <a:t>M</a:t>
            </a:r>
            <a:r>
              <a:rPr sz="1250" b="1" spc="40" dirty="0">
                <a:latin typeface="Arial"/>
                <a:cs typeface="Arial"/>
              </a:rPr>
              <a:t>od</a:t>
            </a:r>
            <a:r>
              <a:rPr sz="1250" b="1" spc="5" dirty="0">
                <a:latin typeface="Arial"/>
                <a:cs typeface="Arial"/>
              </a:rPr>
              <a:t>el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215743" y="3746695"/>
            <a:ext cx="474345" cy="295910"/>
            <a:chOff x="6215743" y="3746695"/>
            <a:chExt cx="474345" cy="295910"/>
          </a:xfrm>
        </p:grpSpPr>
        <p:sp>
          <p:nvSpPr>
            <p:cNvPr id="26" name="object 26"/>
            <p:cNvSpPr/>
            <p:nvPr/>
          </p:nvSpPr>
          <p:spPr>
            <a:xfrm>
              <a:off x="6216763" y="3747715"/>
              <a:ext cx="472440" cy="293370"/>
            </a:xfrm>
            <a:custGeom>
              <a:avLst/>
              <a:gdLst/>
              <a:ahLst/>
              <a:cxnLst/>
              <a:rect l="l" t="t" r="r" b="b"/>
              <a:pathLst>
                <a:path w="472440" h="293370">
                  <a:moveTo>
                    <a:pt x="25513" y="0"/>
                  </a:moveTo>
                  <a:lnTo>
                    <a:pt x="0" y="51001"/>
                  </a:lnTo>
                  <a:lnTo>
                    <a:pt x="382700" y="242258"/>
                  </a:lnTo>
                  <a:lnTo>
                    <a:pt x="357187" y="293260"/>
                  </a:lnTo>
                  <a:lnTo>
                    <a:pt x="471998" y="255009"/>
                  </a:lnTo>
                  <a:lnTo>
                    <a:pt x="433727" y="140254"/>
                  </a:lnTo>
                  <a:lnTo>
                    <a:pt x="408214" y="191256"/>
                  </a:lnTo>
                  <a:lnTo>
                    <a:pt x="25513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16763" y="3747715"/>
              <a:ext cx="472440" cy="293370"/>
            </a:xfrm>
            <a:custGeom>
              <a:avLst/>
              <a:gdLst/>
              <a:ahLst/>
              <a:cxnLst/>
              <a:rect l="l" t="t" r="r" b="b"/>
              <a:pathLst>
                <a:path w="472440" h="293370">
                  <a:moveTo>
                    <a:pt x="471997" y="255009"/>
                  </a:moveTo>
                  <a:lnTo>
                    <a:pt x="433727" y="140255"/>
                  </a:lnTo>
                  <a:lnTo>
                    <a:pt x="408214" y="191257"/>
                  </a:lnTo>
                  <a:lnTo>
                    <a:pt x="25513" y="0"/>
                  </a:lnTo>
                  <a:lnTo>
                    <a:pt x="0" y="51001"/>
                  </a:lnTo>
                  <a:lnTo>
                    <a:pt x="382700" y="242258"/>
                  </a:lnTo>
                  <a:lnTo>
                    <a:pt x="357187" y="293260"/>
                  </a:lnTo>
                  <a:lnTo>
                    <a:pt x="471997" y="25500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228499" y="4282214"/>
            <a:ext cx="474345" cy="295910"/>
            <a:chOff x="6228499" y="4282214"/>
            <a:chExt cx="474345" cy="295910"/>
          </a:xfrm>
        </p:grpSpPr>
        <p:sp>
          <p:nvSpPr>
            <p:cNvPr id="29" name="object 29"/>
            <p:cNvSpPr/>
            <p:nvPr/>
          </p:nvSpPr>
          <p:spPr>
            <a:xfrm>
              <a:off x="6229520" y="4283234"/>
              <a:ext cx="472440" cy="293370"/>
            </a:xfrm>
            <a:custGeom>
              <a:avLst/>
              <a:gdLst/>
              <a:ahLst/>
              <a:cxnLst/>
              <a:rect l="l" t="t" r="r" b="b"/>
              <a:pathLst>
                <a:path w="472440" h="293370">
                  <a:moveTo>
                    <a:pt x="446483" y="0"/>
                  </a:moveTo>
                  <a:lnTo>
                    <a:pt x="63783" y="191256"/>
                  </a:lnTo>
                  <a:lnTo>
                    <a:pt x="38270" y="140254"/>
                  </a:lnTo>
                  <a:lnTo>
                    <a:pt x="0" y="255009"/>
                  </a:lnTo>
                  <a:lnTo>
                    <a:pt x="114810" y="293260"/>
                  </a:lnTo>
                  <a:lnTo>
                    <a:pt x="89296" y="242258"/>
                  </a:lnTo>
                  <a:lnTo>
                    <a:pt x="471998" y="51001"/>
                  </a:lnTo>
                  <a:lnTo>
                    <a:pt x="446483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29519" y="4283235"/>
              <a:ext cx="472440" cy="293370"/>
            </a:xfrm>
            <a:custGeom>
              <a:avLst/>
              <a:gdLst/>
              <a:ahLst/>
              <a:cxnLst/>
              <a:rect l="l" t="t" r="r" b="b"/>
              <a:pathLst>
                <a:path w="472440" h="293370">
                  <a:moveTo>
                    <a:pt x="0" y="255009"/>
                  </a:moveTo>
                  <a:lnTo>
                    <a:pt x="114810" y="293260"/>
                  </a:lnTo>
                  <a:lnTo>
                    <a:pt x="89296" y="242258"/>
                  </a:lnTo>
                  <a:lnTo>
                    <a:pt x="471997" y="51001"/>
                  </a:lnTo>
                  <a:lnTo>
                    <a:pt x="446484" y="0"/>
                  </a:lnTo>
                  <a:lnTo>
                    <a:pt x="63783" y="191257"/>
                  </a:lnTo>
                  <a:lnTo>
                    <a:pt x="38270" y="140255"/>
                  </a:lnTo>
                  <a:lnTo>
                    <a:pt x="0" y="25500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4200185" y="4855986"/>
            <a:ext cx="927100" cy="455295"/>
            <a:chOff x="4200185" y="4855986"/>
            <a:chExt cx="927100" cy="455295"/>
          </a:xfrm>
        </p:grpSpPr>
        <p:sp>
          <p:nvSpPr>
            <p:cNvPr id="32" name="object 32"/>
            <p:cNvSpPr/>
            <p:nvPr/>
          </p:nvSpPr>
          <p:spPr>
            <a:xfrm>
              <a:off x="4201205" y="4857005"/>
              <a:ext cx="925194" cy="452755"/>
            </a:xfrm>
            <a:custGeom>
              <a:avLst/>
              <a:gdLst/>
              <a:ahLst/>
              <a:cxnLst/>
              <a:rect l="l" t="t" r="r" b="b"/>
              <a:pathLst>
                <a:path w="925195" h="452754">
                  <a:moveTo>
                    <a:pt x="905724" y="0"/>
                  </a:moveTo>
                  <a:lnTo>
                    <a:pt x="63783" y="344262"/>
                  </a:lnTo>
                  <a:lnTo>
                    <a:pt x="44648" y="293260"/>
                  </a:lnTo>
                  <a:lnTo>
                    <a:pt x="0" y="408015"/>
                  </a:lnTo>
                  <a:lnTo>
                    <a:pt x="108431" y="452641"/>
                  </a:lnTo>
                  <a:lnTo>
                    <a:pt x="89296" y="401640"/>
                  </a:lnTo>
                  <a:lnTo>
                    <a:pt x="924859" y="51001"/>
                  </a:lnTo>
                  <a:lnTo>
                    <a:pt x="905724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01205" y="4857006"/>
              <a:ext cx="925194" cy="452755"/>
            </a:xfrm>
            <a:custGeom>
              <a:avLst/>
              <a:gdLst/>
              <a:ahLst/>
              <a:cxnLst/>
              <a:rect l="l" t="t" r="r" b="b"/>
              <a:pathLst>
                <a:path w="925195" h="452754">
                  <a:moveTo>
                    <a:pt x="0" y="408014"/>
                  </a:moveTo>
                  <a:lnTo>
                    <a:pt x="108431" y="452641"/>
                  </a:lnTo>
                  <a:lnTo>
                    <a:pt x="89296" y="401639"/>
                  </a:lnTo>
                  <a:lnTo>
                    <a:pt x="924860" y="51001"/>
                  </a:lnTo>
                  <a:lnTo>
                    <a:pt x="905725" y="0"/>
                  </a:lnTo>
                  <a:lnTo>
                    <a:pt x="63783" y="344262"/>
                  </a:lnTo>
                  <a:lnTo>
                    <a:pt x="44648" y="293260"/>
                  </a:lnTo>
                  <a:lnTo>
                    <a:pt x="0" y="40801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761984" y="4000514"/>
            <a:ext cx="693420" cy="462280"/>
            <a:chOff x="6761984" y="4000514"/>
            <a:chExt cx="693420" cy="462280"/>
          </a:xfrm>
        </p:grpSpPr>
        <p:sp>
          <p:nvSpPr>
            <p:cNvPr id="35" name="object 35"/>
            <p:cNvSpPr/>
            <p:nvPr/>
          </p:nvSpPr>
          <p:spPr>
            <a:xfrm>
              <a:off x="6763005" y="4001535"/>
              <a:ext cx="691515" cy="460375"/>
            </a:xfrm>
            <a:custGeom>
              <a:avLst/>
              <a:gdLst/>
              <a:ahLst/>
              <a:cxnLst/>
              <a:rect l="l" t="t" r="r" b="b"/>
              <a:pathLst>
                <a:path w="691515" h="460375">
                  <a:moveTo>
                    <a:pt x="612321" y="0"/>
                  </a:moveTo>
                  <a:lnTo>
                    <a:pt x="614617" y="1189"/>
                  </a:lnTo>
                  <a:lnTo>
                    <a:pt x="78836" y="1189"/>
                  </a:lnTo>
                  <a:lnTo>
                    <a:pt x="76540" y="0"/>
                  </a:lnTo>
                  <a:lnTo>
                    <a:pt x="46749" y="6048"/>
                  </a:lnTo>
                  <a:lnTo>
                    <a:pt x="22419" y="22440"/>
                  </a:lnTo>
                  <a:lnTo>
                    <a:pt x="6015" y="46737"/>
                  </a:lnTo>
                  <a:lnTo>
                    <a:pt x="0" y="76502"/>
                  </a:lnTo>
                  <a:lnTo>
                    <a:pt x="2296" y="77692"/>
                  </a:lnTo>
                  <a:lnTo>
                    <a:pt x="2296" y="383703"/>
                  </a:lnTo>
                  <a:lnTo>
                    <a:pt x="22419" y="436639"/>
                  </a:lnTo>
                  <a:lnTo>
                    <a:pt x="76540" y="459016"/>
                  </a:lnTo>
                  <a:lnTo>
                    <a:pt x="78836" y="460206"/>
                  </a:lnTo>
                  <a:lnTo>
                    <a:pt x="614617" y="460206"/>
                  </a:lnTo>
                  <a:lnTo>
                    <a:pt x="612321" y="459016"/>
                  </a:lnTo>
                  <a:lnTo>
                    <a:pt x="642112" y="453016"/>
                  </a:lnTo>
                  <a:lnTo>
                    <a:pt x="666441" y="436649"/>
                  </a:lnTo>
                  <a:lnTo>
                    <a:pt x="682845" y="412361"/>
                  </a:lnTo>
                  <a:lnTo>
                    <a:pt x="688860" y="382598"/>
                  </a:lnTo>
                  <a:lnTo>
                    <a:pt x="691156" y="383703"/>
                  </a:lnTo>
                  <a:lnTo>
                    <a:pt x="691156" y="77692"/>
                  </a:lnTo>
                  <a:lnTo>
                    <a:pt x="688860" y="76502"/>
                  </a:lnTo>
                  <a:lnTo>
                    <a:pt x="682845" y="46737"/>
                  </a:lnTo>
                  <a:lnTo>
                    <a:pt x="666441" y="22440"/>
                  </a:lnTo>
                  <a:lnTo>
                    <a:pt x="642112" y="6048"/>
                  </a:lnTo>
                  <a:lnTo>
                    <a:pt x="6123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63005" y="4001534"/>
              <a:ext cx="691515" cy="460375"/>
            </a:xfrm>
            <a:custGeom>
              <a:avLst/>
              <a:gdLst/>
              <a:ahLst/>
              <a:cxnLst/>
              <a:rect l="l" t="t" r="r" b="b"/>
              <a:pathLst>
                <a:path w="691515" h="460375">
                  <a:moveTo>
                    <a:pt x="612321" y="459016"/>
                  </a:moveTo>
                  <a:lnTo>
                    <a:pt x="642112" y="453017"/>
                  </a:lnTo>
                  <a:lnTo>
                    <a:pt x="666441" y="436650"/>
                  </a:lnTo>
                  <a:lnTo>
                    <a:pt x="682845" y="412362"/>
                  </a:lnTo>
                  <a:lnTo>
                    <a:pt x="688861" y="382599"/>
                  </a:lnTo>
                  <a:lnTo>
                    <a:pt x="691157" y="383704"/>
                  </a:lnTo>
                  <a:lnTo>
                    <a:pt x="691157" y="77692"/>
                  </a:lnTo>
                  <a:lnTo>
                    <a:pt x="688861" y="76502"/>
                  </a:lnTo>
                  <a:lnTo>
                    <a:pt x="682845" y="46738"/>
                  </a:lnTo>
                  <a:lnTo>
                    <a:pt x="666441" y="22440"/>
                  </a:lnTo>
                  <a:lnTo>
                    <a:pt x="642112" y="6048"/>
                  </a:lnTo>
                  <a:lnTo>
                    <a:pt x="612321" y="0"/>
                  </a:lnTo>
                  <a:lnTo>
                    <a:pt x="614617" y="1190"/>
                  </a:lnTo>
                  <a:lnTo>
                    <a:pt x="78836" y="1190"/>
                  </a:lnTo>
                  <a:lnTo>
                    <a:pt x="22419" y="22440"/>
                  </a:lnTo>
                  <a:lnTo>
                    <a:pt x="0" y="76502"/>
                  </a:lnTo>
                  <a:lnTo>
                    <a:pt x="2296" y="77692"/>
                  </a:lnTo>
                  <a:lnTo>
                    <a:pt x="2296" y="383704"/>
                  </a:lnTo>
                  <a:lnTo>
                    <a:pt x="22419" y="436639"/>
                  </a:lnTo>
                  <a:lnTo>
                    <a:pt x="76540" y="459016"/>
                  </a:lnTo>
                  <a:lnTo>
                    <a:pt x="78836" y="460206"/>
                  </a:lnTo>
                  <a:lnTo>
                    <a:pt x="614617" y="460206"/>
                  </a:lnTo>
                  <a:lnTo>
                    <a:pt x="612321" y="4590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903980" y="4103833"/>
            <a:ext cx="46735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CC0000"/>
                </a:solidFill>
                <a:latin typeface="Arial"/>
                <a:cs typeface="Arial"/>
              </a:rPr>
              <a:t>Model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981800" y="2135675"/>
          <a:ext cx="2048506" cy="2016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8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3417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700" b="1" i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7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7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7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33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7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Large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125K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70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302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100K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70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39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Small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70K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70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32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120K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70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373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Large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95K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70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39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60K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70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2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Large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220K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70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40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Small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85K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70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28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75K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70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24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Small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90K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70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39" name="object 39"/>
          <p:cNvGrpSpPr/>
          <p:nvPr/>
        </p:nvGrpSpPr>
        <p:grpSpPr>
          <a:xfrm>
            <a:off x="1987899" y="4152546"/>
            <a:ext cx="2042795" cy="6350"/>
            <a:chOff x="1987899" y="4152546"/>
            <a:chExt cx="2042795" cy="6350"/>
          </a:xfrm>
        </p:grpSpPr>
        <p:sp>
          <p:nvSpPr>
            <p:cNvPr id="40" name="object 40"/>
            <p:cNvSpPr/>
            <p:nvPr/>
          </p:nvSpPr>
          <p:spPr>
            <a:xfrm>
              <a:off x="1987899" y="4152546"/>
              <a:ext cx="247015" cy="6350"/>
            </a:xfrm>
            <a:custGeom>
              <a:avLst/>
              <a:gdLst/>
              <a:ahLst/>
              <a:cxnLst/>
              <a:rect l="l" t="t" r="r" b="b"/>
              <a:pathLst>
                <a:path w="247014" h="6350">
                  <a:moveTo>
                    <a:pt x="246549" y="0"/>
                  </a:moveTo>
                  <a:lnTo>
                    <a:pt x="0" y="0"/>
                  </a:lnTo>
                  <a:lnTo>
                    <a:pt x="0" y="6105"/>
                  </a:lnTo>
                  <a:lnTo>
                    <a:pt x="246549" y="6105"/>
                  </a:lnTo>
                  <a:lnTo>
                    <a:pt x="24654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90245" y="4154895"/>
              <a:ext cx="245745" cy="0"/>
            </a:xfrm>
            <a:custGeom>
              <a:avLst/>
              <a:gdLst/>
              <a:ahLst/>
              <a:cxnLst/>
              <a:rect l="l" t="t" r="r" b="b"/>
              <a:pathLst>
                <a:path w="245744">
                  <a:moveTo>
                    <a:pt x="0" y="0"/>
                  </a:moveTo>
                  <a:lnTo>
                    <a:pt x="245493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40547" y="4152546"/>
              <a:ext cx="414020" cy="6350"/>
            </a:xfrm>
            <a:custGeom>
              <a:avLst/>
              <a:gdLst/>
              <a:ahLst/>
              <a:cxnLst/>
              <a:rect l="l" t="t" r="r" b="b"/>
              <a:pathLst>
                <a:path w="414019" h="6350">
                  <a:moveTo>
                    <a:pt x="413456" y="0"/>
                  </a:moveTo>
                  <a:lnTo>
                    <a:pt x="0" y="0"/>
                  </a:lnTo>
                  <a:lnTo>
                    <a:pt x="0" y="6105"/>
                  </a:lnTo>
                  <a:lnTo>
                    <a:pt x="413456" y="6105"/>
                  </a:lnTo>
                  <a:lnTo>
                    <a:pt x="413456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42893" y="4154895"/>
              <a:ext cx="412750" cy="0"/>
            </a:xfrm>
            <a:custGeom>
              <a:avLst/>
              <a:gdLst/>
              <a:ahLst/>
              <a:cxnLst/>
              <a:rect l="l" t="t" r="r" b="b"/>
              <a:pathLst>
                <a:path w="412750">
                  <a:moveTo>
                    <a:pt x="0" y="0"/>
                  </a:moveTo>
                  <a:lnTo>
                    <a:pt x="412424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60103" y="4152546"/>
              <a:ext cx="528955" cy="6350"/>
            </a:xfrm>
            <a:custGeom>
              <a:avLst/>
              <a:gdLst/>
              <a:ahLst/>
              <a:cxnLst/>
              <a:rect l="l" t="t" r="r" b="b"/>
              <a:pathLst>
                <a:path w="528955" h="6350">
                  <a:moveTo>
                    <a:pt x="528614" y="0"/>
                  </a:moveTo>
                  <a:lnTo>
                    <a:pt x="0" y="0"/>
                  </a:lnTo>
                  <a:lnTo>
                    <a:pt x="0" y="6105"/>
                  </a:lnTo>
                  <a:lnTo>
                    <a:pt x="528614" y="6105"/>
                  </a:lnTo>
                  <a:lnTo>
                    <a:pt x="528614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62449" y="4154895"/>
              <a:ext cx="527685" cy="0"/>
            </a:xfrm>
            <a:custGeom>
              <a:avLst/>
              <a:gdLst/>
              <a:ahLst/>
              <a:cxnLst/>
              <a:rect l="l" t="t" r="r" b="b"/>
              <a:pathLst>
                <a:path w="527685">
                  <a:moveTo>
                    <a:pt x="0" y="0"/>
                  </a:moveTo>
                  <a:lnTo>
                    <a:pt x="527582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94864" y="4152546"/>
              <a:ext cx="452755" cy="6350"/>
            </a:xfrm>
            <a:custGeom>
              <a:avLst/>
              <a:gdLst/>
              <a:ahLst/>
              <a:cxnLst/>
              <a:rect l="l" t="t" r="r" b="b"/>
              <a:pathLst>
                <a:path w="452754" h="6350">
                  <a:moveTo>
                    <a:pt x="452280" y="0"/>
                  </a:moveTo>
                  <a:lnTo>
                    <a:pt x="0" y="0"/>
                  </a:lnTo>
                  <a:lnTo>
                    <a:pt x="0" y="6105"/>
                  </a:lnTo>
                  <a:lnTo>
                    <a:pt x="452280" y="6105"/>
                  </a:lnTo>
                  <a:lnTo>
                    <a:pt x="452280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97210" y="4154895"/>
              <a:ext cx="451484" cy="0"/>
            </a:xfrm>
            <a:custGeom>
              <a:avLst/>
              <a:gdLst/>
              <a:ahLst/>
              <a:cxnLst/>
              <a:rect l="l" t="t" r="r" b="b"/>
              <a:pathLst>
                <a:path w="451485">
                  <a:moveTo>
                    <a:pt x="0" y="0"/>
                  </a:moveTo>
                  <a:lnTo>
                    <a:pt x="451201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53196" y="4152546"/>
              <a:ext cx="375920" cy="6350"/>
            </a:xfrm>
            <a:custGeom>
              <a:avLst/>
              <a:gdLst/>
              <a:ahLst/>
              <a:cxnLst/>
              <a:rect l="l" t="t" r="r" b="b"/>
              <a:pathLst>
                <a:path w="375920" h="6350">
                  <a:moveTo>
                    <a:pt x="375805" y="0"/>
                  </a:moveTo>
                  <a:lnTo>
                    <a:pt x="0" y="0"/>
                  </a:lnTo>
                  <a:lnTo>
                    <a:pt x="0" y="6105"/>
                  </a:lnTo>
                  <a:lnTo>
                    <a:pt x="375805" y="6105"/>
                  </a:lnTo>
                  <a:lnTo>
                    <a:pt x="375805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55543" y="4154895"/>
              <a:ext cx="375285" cy="0"/>
            </a:xfrm>
            <a:custGeom>
              <a:avLst/>
              <a:gdLst/>
              <a:ahLst/>
              <a:cxnLst/>
              <a:rect l="l" t="t" r="r" b="b"/>
              <a:pathLst>
                <a:path w="375285">
                  <a:moveTo>
                    <a:pt x="0" y="0"/>
                  </a:moveTo>
                  <a:lnTo>
                    <a:pt x="374773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956901" y="4143967"/>
            <a:ext cx="33655" cy="35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solidFill>
                  <a:srgbClr val="010000"/>
                </a:solidFill>
                <a:latin typeface="Arial MT"/>
                <a:cs typeface="Arial MT"/>
              </a:rPr>
              <a:t>10</a:t>
            </a:r>
            <a:endParaRPr sz="100">
              <a:latin typeface="Arial MT"/>
              <a:cs typeface="Arial MT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1981800" y="4738720"/>
          <a:ext cx="2047238" cy="1102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8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3203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700" b="1" i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7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7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7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27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Small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55K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7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23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80K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7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192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Large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110K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7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22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Small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95K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7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084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Large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67K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7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" name="object 52"/>
          <p:cNvSpPr txBox="1"/>
          <p:nvPr/>
        </p:nvSpPr>
        <p:spPr>
          <a:xfrm>
            <a:off x="1956901" y="5829413"/>
            <a:ext cx="33655" cy="35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solidFill>
                  <a:srgbClr val="010000"/>
                </a:solidFill>
                <a:latin typeface="Arial MT"/>
                <a:cs typeface="Arial MT"/>
              </a:rPr>
              <a:t>10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28403" y="5897195"/>
            <a:ext cx="574675" cy="229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libri"/>
                <a:cs typeface="Calibri"/>
              </a:rPr>
              <a:t>Test</a:t>
            </a:r>
            <a:r>
              <a:rPr sz="1300" spc="-60" dirty="0">
                <a:latin typeface="Calibri"/>
                <a:cs typeface="Calibri"/>
              </a:rPr>
              <a:t> </a:t>
            </a:r>
            <a:r>
              <a:rPr sz="1300" spc="15" dirty="0">
                <a:latin typeface="Calibri"/>
                <a:cs typeface="Calibri"/>
              </a:rPr>
              <a:t>Set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173526" y="1972940"/>
            <a:ext cx="962025" cy="768985"/>
            <a:chOff x="5173526" y="1972940"/>
            <a:chExt cx="962025" cy="768985"/>
          </a:xfrm>
        </p:grpSpPr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4796" y="1974209"/>
              <a:ext cx="959048" cy="766218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174796" y="1974210"/>
              <a:ext cx="959485" cy="766445"/>
            </a:xfrm>
            <a:custGeom>
              <a:avLst/>
              <a:gdLst/>
              <a:ahLst/>
              <a:cxnLst/>
              <a:rect l="l" t="t" r="r" b="b"/>
              <a:pathLst>
                <a:path w="959485" h="766444">
                  <a:moveTo>
                    <a:pt x="880211" y="765028"/>
                  </a:moveTo>
                  <a:lnTo>
                    <a:pt x="910002" y="759028"/>
                  </a:lnTo>
                  <a:lnTo>
                    <a:pt x="934332" y="742661"/>
                  </a:lnTo>
                  <a:lnTo>
                    <a:pt x="950736" y="718373"/>
                  </a:lnTo>
                  <a:lnTo>
                    <a:pt x="956752" y="688610"/>
                  </a:lnTo>
                  <a:lnTo>
                    <a:pt x="959048" y="689715"/>
                  </a:lnTo>
                  <a:lnTo>
                    <a:pt x="959048" y="77692"/>
                  </a:lnTo>
                  <a:lnTo>
                    <a:pt x="956752" y="76502"/>
                  </a:lnTo>
                  <a:lnTo>
                    <a:pt x="950736" y="46738"/>
                  </a:lnTo>
                  <a:lnTo>
                    <a:pt x="934332" y="22440"/>
                  </a:lnTo>
                  <a:lnTo>
                    <a:pt x="910002" y="6048"/>
                  </a:lnTo>
                  <a:lnTo>
                    <a:pt x="880211" y="0"/>
                  </a:lnTo>
                  <a:lnTo>
                    <a:pt x="882508" y="1190"/>
                  </a:lnTo>
                  <a:lnTo>
                    <a:pt x="78836" y="1190"/>
                  </a:lnTo>
                  <a:lnTo>
                    <a:pt x="22419" y="22440"/>
                  </a:lnTo>
                  <a:lnTo>
                    <a:pt x="0" y="76502"/>
                  </a:lnTo>
                  <a:lnTo>
                    <a:pt x="2296" y="77692"/>
                  </a:lnTo>
                  <a:lnTo>
                    <a:pt x="2296" y="689715"/>
                  </a:lnTo>
                  <a:lnTo>
                    <a:pt x="22419" y="742650"/>
                  </a:lnTo>
                  <a:lnTo>
                    <a:pt x="76540" y="765028"/>
                  </a:lnTo>
                  <a:lnTo>
                    <a:pt x="78836" y="766218"/>
                  </a:lnTo>
                  <a:lnTo>
                    <a:pt x="882508" y="766218"/>
                  </a:lnTo>
                  <a:lnTo>
                    <a:pt x="880211" y="7650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622572" y="2123100"/>
            <a:ext cx="1379220" cy="981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94690" marR="5080" indent="37465">
              <a:lnSpc>
                <a:spcPct val="103000"/>
              </a:lnSpc>
              <a:spcBef>
                <a:spcPts val="90"/>
              </a:spcBef>
            </a:pPr>
            <a:r>
              <a:rPr sz="1300" spc="15" dirty="0">
                <a:latin typeface="Calibri"/>
                <a:cs typeface="Calibri"/>
              </a:rPr>
              <a:t>Learning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15" dirty="0">
                <a:latin typeface="Calibri"/>
                <a:cs typeface="Calibri"/>
              </a:rPr>
              <a:t>algorithm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15" dirty="0">
                <a:latin typeface="Calibri"/>
                <a:cs typeface="Calibri"/>
              </a:rPr>
              <a:t>Induction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565151" y="2739408"/>
            <a:ext cx="174625" cy="575945"/>
            <a:chOff x="5565151" y="2739408"/>
            <a:chExt cx="174625" cy="575945"/>
          </a:xfrm>
        </p:grpSpPr>
        <p:sp>
          <p:nvSpPr>
            <p:cNvPr id="59" name="object 59"/>
            <p:cNvSpPr/>
            <p:nvPr/>
          </p:nvSpPr>
          <p:spPr>
            <a:xfrm>
              <a:off x="5566171" y="2740428"/>
              <a:ext cx="172720" cy="574040"/>
            </a:xfrm>
            <a:custGeom>
              <a:avLst/>
              <a:gdLst/>
              <a:ahLst/>
              <a:cxnLst/>
              <a:rect l="l" t="t" r="r" b="b"/>
              <a:pathLst>
                <a:path w="172720" h="574039">
                  <a:moveTo>
                    <a:pt x="114810" y="0"/>
                  </a:moveTo>
                  <a:lnTo>
                    <a:pt x="57405" y="0"/>
                  </a:lnTo>
                  <a:lnTo>
                    <a:pt x="57405" y="484517"/>
                  </a:lnTo>
                  <a:lnTo>
                    <a:pt x="0" y="484517"/>
                  </a:lnTo>
                  <a:lnTo>
                    <a:pt x="89297" y="573770"/>
                  </a:lnTo>
                  <a:lnTo>
                    <a:pt x="172215" y="484517"/>
                  </a:lnTo>
                  <a:lnTo>
                    <a:pt x="114810" y="484517"/>
                  </a:lnTo>
                  <a:lnTo>
                    <a:pt x="114810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566171" y="2740428"/>
              <a:ext cx="172720" cy="574040"/>
            </a:xfrm>
            <a:custGeom>
              <a:avLst/>
              <a:gdLst/>
              <a:ahLst/>
              <a:cxnLst/>
              <a:rect l="l" t="t" r="r" b="b"/>
              <a:pathLst>
                <a:path w="172720" h="574039">
                  <a:moveTo>
                    <a:pt x="89296" y="573771"/>
                  </a:moveTo>
                  <a:lnTo>
                    <a:pt x="172215" y="484517"/>
                  </a:lnTo>
                  <a:lnTo>
                    <a:pt x="114810" y="484517"/>
                  </a:lnTo>
                  <a:lnTo>
                    <a:pt x="114810" y="0"/>
                  </a:lnTo>
                  <a:lnTo>
                    <a:pt x="57405" y="0"/>
                  </a:lnTo>
                  <a:lnTo>
                    <a:pt x="57405" y="484517"/>
                  </a:lnTo>
                  <a:lnTo>
                    <a:pt x="0" y="484517"/>
                  </a:lnTo>
                  <a:lnTo>
                    <a:pt x="89296" y="5737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525797" y="4182045"/>
            <a:ext cx="844550" cy="229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libri"/>
                <a:cs typeface="Calibri"/>
              </a:rPr>
              <a:t>Training</a:t>
            </a:r>
            <a:r>
              <a:rPr sz="1300" spc="-60" dirty="0">
                <a:latin typeface="Calibri"/>
                <a:cs typeface="Calibri"/>
              </a:rPr>
              <a:t> </a:t>
            </a:r>
            <a:r>
              <a:rPr sz="1300" spc="15" dirty="0">
                <a:latin typeface="Calibri"/>
                <a:cs typeface="Calibri"/>
              </a:rPr>
              <a:t>Set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409440" y="6057391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ININ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-4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4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27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25828"/>
            <a:ext cx="8147050" cy="404622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42595" marR="240665" indent="-306070">
              <a:lnSpc>
                <a:spcPts val="2090"/>
              </a:lnSpc>
              <a:spcBef>
                <a:spcPts val="22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442595" algn="l"/>
                <a:tab pos="443230" algn="l"/>
              </a:tabLst>
            </a:pP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Problem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:</a:t>
            </a:r>
            <a:r>
              <a:rPr sz="1800" spc="1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Finite</a:t>
            </a:r>
            <a:r>
              <a:rPr sz="1800" spc="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745"/>
                </a:solidFill>
                <a:latin typeface="Calibri"/>
                <a:cs typeface="Calibri"/>
              </a:rPr>
              <a:t>data</a:t>
            </a:r>
            <a:r>
              <a:rPr sz="18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745"/>
                </a:solidFill>
                <a:latin typeface="Calibri"/>
                <a:cs typeface="Calibri"/>
              </a:rPr>
              <a:t>are</a:t>
            </a:r>
            <a:r>
              <a:rPr sz="1800" spc="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available</a:t>
            </a:r>
            <a:r>
              <a:rPr sz="1800" spc="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only</a:t>
            </a:r>
            <a:r>
              <a:rPr sz="18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and</a:t>
            </a:r>
            <a:r>
              <a:rPr sz="1800" spc="3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745"/>
                </a:solidFill>
                <a:latin typeface="Calibri"/>
                <a:cs typeface="Calibri"/>
              </a:rPr>
              <a:t>have</a:t>
            </a:r>
            <a:r>
              <a:rPr sz="1800" spc="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745"/>
                </a:solidFill>
                <a:latin typeface="Calibri"/>
                <a:cs typeface="Calibri"/>
              </a:rPr>
              <a:t>to</a:t>
            </a:r>
            <a:r>
              <a:rPr sz="1800" spc="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be</a:t>
            </a:r>
            <a:r>
              <a:rPr sz="1800" spc="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used</a:t>
            </a:r>
            <a:r>
              <a:rPr sz="1800" spc="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both</a:t>
            </a:r>
            <a:r>
              <a:rPr sz="1800" spc="1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745"/>
                </a:solidFill>
                <a:latin typeface="Calibri"/>
                <a:cs typeface="Calibri"/>
              </a:rPr>
              <a:t>for</a:t>
            </a:r>
            <a:r>
              <a:rPr sz="18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training</a:t>
            </a:r>
            <a:r>
              <a:rPr sz="1800" spc="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and </a:t>
            </a:r>
            <a:r>
              <a:rPr sz="1800" spc="-39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testing.</a:t>
            </a:r>
            <a:endParaRPr sz="1800" dirty="0">
              <a:latin typeface="Calibri"/>
              <a:cs typeface="Calibri"/>
            </a:endParaRPr>
          </a:p>
          <a:p>
            <a:pPr marL="766445" lvl="1" indent="-306705">
              <a:lnSpc>
                <a:spcPct val="100000"/>
              </a:lnSpc>
              <a:spcBef>
                <a:spcPts val="98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766445" algn="l"/>
                <a:tab pos="767080" algn="l"/>
              </a:tabLst>
            </a:pP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More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training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12745"/>
                </a:solidFill>
                <a:latin typeface="Calibri"/>
                <a:cs typeface="Calibri"/>
              </a:rPr>
              <a:t>data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 gives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better</a:t>
            </a:r>
            <a:r>
              <a:rPr sz="16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generalization.</a:t>
            </a:r>
            <a:endParaRPr sz="1600" dirty="0">
              <a:latin typeface="Calibri"/>
              <a:cs typeface="Calibri"/>
            </a:endParaRPr>
          </a:p>
          <a:p>
            <a:pPr marL="766445" lvl="1" indent="-306705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766445" algn="l"/>
                <a:tab pos="767080" algn="l"/>
              </a:tabLst>
            </a:pP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More</a:t>
            </a:r>
            <a:r>
              <a:rPr sz="16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test</a:t>
            </a:r>
            <a:r>
              <a:rPr sz="16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12745"/>
                </a:solidFill>
                <a:latin typeface="Calibri"/>
                <a:cs typeface="Calibri"/>
              </a:rPr>
              <a:t>data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gives</a:t>
            </a:r>
            <a:r>
              <a:rPr sz="16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better</a:t>
            </a:r>
            <a:r>
              <a:rPr sz="1600" spc="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estimate</a:t>
            </a:r>
            <a:r>
              <a:rPr sz="16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for</a:t>
            </a:r>
            <a:r>
              <a:rPr sz="1600" spc="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the</a:t>
            </a:r>
            <a:r>
              <a:rPr sz="16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classification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error</a:t>
            </a:r>
            <a:r>
              <a:rPr sz="1600" spc="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12745"/>
                </a:solidFill>
                <a:latin typeface="Calibri"/>
                <a:cs typeface="Calibri"/>
              </a:rPr>
              <a:t>probability.</a:t>
            </a:r>
            <a:endParaRPr sz="1600" dirty="0">
              <a:latin typeface="Calibri"/>
              <a:cs typeface="Calibri"/>
            </a:endParaRPr>
          </a:p>
          <a:p>
            <a:pPr marL="766445" marR="391795" lvl="1" indent="-306070">
              <a:lnSpc>
                <a:spcPts val="1900"/>
              </a:lnSpc>
              <a:spcBef>
                <a:spcPts val="106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766445" algn="l"/>
                <a:tab pos="767080" algn="l"/>
              </a:tabLst>
            </a:pP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Never</a:t>
            </a:r>
            <a:r>
              <a:rPr sz="1600" spc="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12745"/>
                </a:solidFill>
                <a:latin typeface="Calibri"/>
                <a:cs typeface="Calibri"/>
              </a:rPr>
              <a:t>evaluate</a:t>
            </a:r>
            <a:r>
              <a:rPr sz="1600" spc="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performance</a:t>
            </a:r>
            <a:r>
              <a:rPr sz="1600" spc="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on</a:t>
            </a:r>
            <a:r>
              <a:rPr sz="16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training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data.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The</a:t>
            </a:r>
            <a:r>
              <a:rPr sz="1600" spc="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conclusion</a:t>
            </a:r>
            <a:r>
              <a:rPr sz="16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would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be</a:t>
            </a:r>
            <a:r>
              <a:rPr sz="1600" spc="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optimistically </a:t>
            </a:r>
            <a:r>
              <a:rPr sz="1600" spc="-34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biased.</a:t>
            </a:r>
            <a:endParaRPr sz="1600" dirty="0">
              <a:latin typeface="Calibri"/>
              <a:cs typeface="Calibri"/>
            </a:endParaRPr>
          </a:p>
          <a:p>
            <a:pPr marL="442595" indent="-306705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442595" algn="l"/>
                <a:tab pos="443230" algn="l"/>
              </a:tabLst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Partitioning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available</a:t>
            </a:r>
            <a:r>
              <a:rPr sz="18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finite</a:t>
            </a:r>
            <a:r>
              <a:rPr sz="18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multiset</a:t>
            </a:r>
            <a:r>
              <a:rPr sz="1800" spc="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training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/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test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multisets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766445" lvl="1" indent="-306705">
              <a:lnSpc>
                <a:spcPct val="100000"/>
              </a:lnSpc>
              <a:spcBef>
                <a:spcPts val="919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766445" algn="l"/>
                <a:tab pos="767080" algn="l"/>
              </a:tabLst>
            </a:pP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Hold</a:t>
            </a:r>
            <a:r>
              <a:rPr sz="1600" spc="-5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out.</a:t>
            </a:r>
            <a:endParaRPr sz="1600" dirty="0">
              <a:latin typeface="Calibri"/>
              <a:cs typeface="Calibri"/>
            </a:endParaRPr>
          </a:p>
          <a:p>
            <a:pPr marL="766445" lvl="1" indent="-306705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766445" algn="l"/>
                <a:tab pos="767080" algn="l"/>
              </a:tabLst>
            </a:pP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Cross-validation</a:t>
            </a:r>
            <a:endParaRPr sz="1600" dirty="0">
              <a:latin typeface="Calibri"/>
              <a:cs typeface="Calibri"/>
            </a:endParaRPr>
          </a:p>
          <a:p>
            <a:pPr marL="766445" lvl="1" indent="-306705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766445" algn="l"/>
                <a:tab pos="767080" algn="l"/>
              </a:tabLst>
            </a:pP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Bootstrap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7030A0"/>
                </a:solidFill>
                <a:latin typeface="Calibri"/>
                <a:cs typeface="Calibri"/>
              </a:rPr>
              <a:t>Once</a:t>
            </a:r>
            <a:r>
              <a:rPr sz="1800" spc="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030A0"/>
                </a:solidFill>
                <a:latin typeface="Calibri"/>
                <a:cs typeface="Calibri"/>
              </a:rPr>
              <a:t>evaluation</a:t>
            </a:r>
            <a:r>
              <a:rPr sz="1800" spc="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030A0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030A0"/>
                </a:solidFill>
                <a:latin typeface="Calibri"/>
                <a:cs typeface="Calibri"/>
              </a:rPr>
              <a:t>finished,</a:t>
            </a:r>
            <a:r>
              <a:rPr sz="1800" spc="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030A0"/>
                </a:solidFill>
                <a:latin typeface="Calibri"/>
                <a:cs typeface="Calibri"/>
              </a:rPr>
              <a:t>all</a:t>
            </a:r>
            <a:r>
              <a:rPr sz="1800" spc="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030A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030A0"/>
                </a:solidFill>
                <a:latin typeface="Calibri"/>
                <a:cs typeface="Calibri"/>
              </a:rPr>
              <a:t>available</a:t>
            </a:r>
            <a:r>
              <a:rPr sz="1800" spc="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7030A0"/>
                </a:solidFill>
                <a:latin typeface="Calibri"/>
                <a:cs typeface="Calibri"/>
              </a:rPr>
              <a:t>data</a:t>
            </a:r>
            <a:r>
              <a:rPr sz="1800" spc="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030A0"/>
                </a:solidFill>
                <a:latin typeface="Calibri"/>
                <a:cs typeface="Calibri"/>
              </a:rPr>
              <a:t>can</a:t>
            </a:r>
            <a:r>
              <a:rPr sz="1800" spc="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030A0"/>
                </a:solidFill>
                <a:latin typeface="Calibri"/>
                <a:cs typeface="Calibri"/>
              </a:rPr>
              <a:t>be</a:t>
            </a:r>
            <a:r>
              <a:rPr sz="1800" spc="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030A0"/>
                </a:solidFill>
                <a:latin typeface="Calibri"/>
                <a:cs typeface="Calibri"/>
              </a:rPr>
              <a:t>used</a:t>
            </a:r>
            <a:r>
              <a:rPr sz="1800" spc="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7030A0"/>
                </a:solidFill>
                <a:latin typeface="Calibri"/>
                <a:cs typeface="Calibri"/>
              </a:rPr>
              <a:t>to</a:t>
            </a:r>
            <a:r>
              <a:rPr sz="1800" spc="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030A0"/>
                </a:solidFill>
                <a:latin typeface="Calibri"/>
                <a:cs typeface="Calibri"/>
              </a:rPr>
              <a:t>train</a:t>
            </a:r>
            <a:r>
              <a:rPr sz="1800" spc="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030A0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030A0"/>
                </a:solidFill>
                <a:latin typeface="Calibri"/>
                <a:cs typeface="Calibri"/>
              </a:rPr>
              <a:t>final</a:t>
            </a:r>
            <a:r>
              <a:rPr sz="1800" spc="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7030A0"/>
                </a:solidFill>
                <a:latin typeface="Calibri"/>
                <a:cs typeface="Calibri"/>
              </a:rPr>
              <a:t>classifier.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257810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2030"/>
              </a:spcBef>
            </a:pP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-18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10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-6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2800" spc="-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IER</a:t>
            </a:r>
            <a:r>
              <a:rPr sz="2800" spc="-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310" dirty="0">
                <a:solidFill>
                  <a:srgbClr val="FFFFFF"/>
                </a:solidFill>
                <a:latin typeface="Trebuchet MS"/>
                <a:cs typeface="Trebuchet MS"/>
              </a:rPr>
              <a:t>CC</a:t>
            </a:r>
            <a:r>
              <a:rPr sz="280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spc="-41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224154">
              <a:lnSpc>
                <a:spcPct val="100000"/>
              </a:lnSpc>
              <a:spcBef>
                <a:spcPts val="45"/>
              </a:spcBef>
            </a:pPr>
            <a:r>
              <a:rPr sz="2800" b="1" spc="385" dirty="0">
                <a:solidFill>
                  <a:srgbClr val="FFFFFF"/>
                </a:solidFill>
                <a:latin typeface="Trebuchet MS"/>
                <a:cs typeface="Trebuchet MS"/>
              </a:rPr>
              <a:t>HOLDOUT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6442" y="1880833"/>
            <a:ext cx="3551554" cy="402590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1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Purpose:</a:t>
            </a:r>
            <a:endParaRPr sz="1600">
              <a:latin typeface="Verdana"/>
              <a:cs typeface="Verdana"/>
            </a:endParaRPr>
          </a:p>
          <a:p>
            <a:pPr marL="642620" marR="5080" lvl="1" indent="-306070">
              <a:lnSpc>
                <a:spcPts val="1580"/>
              </a:lnSpc>
              <a:spcBef>
                <a:spcPts val="93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229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9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pe</a:t>
            </a:r>
            <a:r>
              <a:rPr sz="14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29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ss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4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n  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225" dirty="0">
                <a:solidFill>
                  <a:srgbClr val="212745"/>
                </a:solidFill>
                <a:latin typeface="Verdana"/>
                <a:cs typeface="Verdana"/>
              </a:rPr>
              <a:t>v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un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ee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(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600">
              <a:latin typeface="Verdana"/>
              <a:cs typeface="Verdana"/>
            </a:endParaRPr>
          </a:p>
          <a:p>
            <a:pPr marL="318770" indent="-306070">
              <a:lnSpc>
                <a:spcPct val="100000"/>
              </a:lnSpc>
              <a:spcBef>
                <a:spcPts val="125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600" b="1" spc="40" dirty="0">
                <a:solidFill>
                  <a:srgbClr val="212745"/>
                </a:solidFill>
                <a:latin typeface="Trebuchet MS"/>
                <a:cs typeface="Trebuchet MS"/>
              </a:rPr>
              <a:t>Holdout</a:t>
            </a:r>
            <a:r>
              <a:rPr sz="1600" b="1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b="1" spc="25" dirty="0">
                <a:solidFill>
                  <a:srgbClr val="212745"/>
                </a:solidFill>
                <a:latin typeface="Trebuchet MS"/>
                <a:cs typeface="Trebuchet MS"/>
              </a:rPr>
              <a:t>method</a:t>
            </a:r>
            <a:endParaRPr sz="1600">
              <a:latin typeface="Trebuchet MS"/>
              <a:cs typeface="Trebuchet MS"/>
            </a:endParaRPr>
          </a:p>
          <a:p>
            <a:pPr marL="642620" marR="64135" lvl="1" indent="-306070">
              <a:lnSpc>
                <a:spcPct val="77100"/>
              </a:lnSpc>
              <a:spcBef>
                <a:spcPts val="106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50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50" dirty="0">
                <a:solidFill>
                  <a:srgbClr val="212745"/>
                </a:solidFill>
                <a:latin typeface="Verdana"/>
                <a:cs typeface="Verdana"/>
              </a:rPr>
              <a:t>v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29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pa</a:t>
            </a:r>
            <a:r>
              <a:rPr sz="1400" spc="-2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ne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60" dirty="0">
                <a:solidFill>
                  <a:srgbClr val="212745"/>
                </a:solidFill>
                <a:latin typeface="Verdana"/>
                <a:cs typeface="Verdana"/>
              </a:rPr>
              <a:t>o  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w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pe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nt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  <a:p>
            <a:pPr marL="912494" marR="337820" lvl="2" indent="-269875">
              <a:lnSpc>
                <a:spcPct val="77100"/>
              </a:lnSpc>
              <a:spcBef>
                <a:spcPts val="101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35" dirty="0">
                <a:solidFill>
                  <a:srgbClr val="212745"/>
                </a:solidFill>
                <a:latin typeface="Verdana"/>
                <a:cs typeface="Verdana"/>
              </a:rPr>
              <a:t>ng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(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.</a:t>
            </a:r>
            <a:r>
              <a:rPr sz="1400" spc="-275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.</a:t>
            </a:r>
            <a:r>
              <a:rPr sz="1400" spc="-204" dirty="0">
                <a:solidFill>
                  <a:srgbClr val="212745"/>
                </a:solidFill>
                <a:latin typeface="Verdana"/>
                <a:cs typeface="Verdana"/>
              </a:rPr>
              <a:t>,</a:t>
            </a:r>
            <a:r>
              <a:rPr sz="1400" spc="-2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54" dirty="0">
                <a:solidFill>
                  <a:srgbClr val="212745"/>
                </a:solidFill>
                <a:latin typeface="Verdana"/>
                <a:cs typeface="Verdana"/>
              </a:rPr>
              <a:t>2</a:t>
            </a: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/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3)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4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9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de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l  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construction</a:t>
            </a:r>
            <a:endParaRPr sz="1400">
              <a:latin typeface="Verdana"/>
              <a:cs typeface="Verdana"/>
            </a:endParaRPr>
          </a:p>
          <a:p>
            <a:pPr marL="912494" marR="436245" lvl="2" indent="-269875">
              <a:lnSpc>
                <a:spcPts val="1390"/>
              </a:lnSpc>
              <a:spcBef>
                <a:spcPts val="91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400" spc="-229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(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.</a:t>
            </a:r>
            <a:r>
              <a:rPr sz="1400" spc="-275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.</a:t>
            </a:r>
            <a:r>
              <a:rPr sz="1400" spc="-204" dirty="0">
                <a:solidFill>
                  <a:srgbClr val="212745"/>
                </a:solidFill>
                <a:latin typeface="Verdana"/>
                <a:cs typeface="Verdana"/>
              </a:rPr>
              <a:t>,</a:t>
            </a:r>
            <a:r>
              <a:rPr sz="1400" spc="-2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54" dirty="0">
                <a:solidFill>
                  <a:srgbClr val="212745"/>
                </a:solidFill>
                <a:latin typeface="Verdana"/>
                <a:cs typeface="Verdana"/>
              </a:rPr>
              <a:t>1</a:t>
            </a: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/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3)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4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cc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y 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estimation</a:t>
            </a:r>
            <a:endParaRPr sz="1400">
              <a:latin typeface="Verdana"/>
              <a:cs typeface="Verdana"/>
            </a:endParaRPr>
          </a:p>
          <a:p>
            <a:pPr marL="642620" marR="222885" lvl="1" indent="-306070">
              <a:lnSpc>
                <a:spcPct val="101400"/>
              </a:lnSpc>
              <a:spcBef>
                <a:spcPts val="79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b="1" spc="-5" dirty="0">
                <a:solidFill>
                  <a:srgbClr val="212745"/>
                </a:solidFill>
                <a:latin typeface="Calibri"/>
                <a:cs typeface="Calibri"/>
              </a:rPr>
              <a:t>Pros: </a:t>
            </a:r>
            <a:r>
              <a:rPr sz="1400" spc="-5" dirty="0">
                <a:solidFill>
                  <a:srgbClr val="212745"/>
                </a:solidFill>
                <a:latin typeface="Calibri"/>
                <a:cs typeface="Calibri"/>
              </a:rPr>
              <a:t>Simple, </a:t>
            </a:r>
            <a:r>
              <a:rPr sz="1400" spc="-10" dirty="0">
                <a:solidFill>
                  <a:srgbClr val="212745"/>
                </a:solidFill>
                <a:latin typeface="Calibri"/>
                <a:cs typeface="Calibri"/>
              </a:rPr>
              <a:t>easy </a:t>
            </a:r>
            <a:r>
              <a:rPr sz="1400" spc="-5" dirty="0">
                <a:solidFill>
                  <a:srgbClr val="212745"/>
                </a:solidFill>
                <a:latin typeface="Calibri"/>
                <a:cs typeface="Calibri"/>
              </a:rPr>
              <a:t>to </a:t>
            </a:r>
            <a:r>
              <a:rPr sz="1400" spc="-10" dirty="0">
                <a:solidFill>
                  <a:srgbClr val="212745"/>
                </a:solidFill>
                <a:latin typeface="Calibri"/>
                <a:cs typeface="Calibri"/>
              </a:rPr>
              <a:t>understand </a:t>
            </a:r>
            <a:r>
              <a:rPr sz="1400" dirty="0">
                <a:solidFill>
                  <a:srgbClr val="212745"/>
                </a:solidFill>
                <a:latin typeface="Calibri"/>
                <a:cs typeface="Calibri"/>
              </a:rPr>
              <a:t>and </a:t>
            </a:r>
            <a:r>
              <a:rPr sz="1400" spc="-30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12745"/>
                </a:solidFill>
                <a:latin typeface="Calibri"/>
                <a:cs typeface="Calibri"/>
              </a:rPr>
              <a:t>implement.</a:t>
            </a:r>
            <a:endParaRPr sz="1400">
              <a:latin typeface="Calibri"/>
              <a:cs typeface="Calibri"/>
            </a:endParaRPr>
          </a:p>
          <a:p>
            <a:pPr marL="642620" marR="451484" lvl="1" indent="-306070">
              <a:lnSpc>
                <a:spcPct val="101400"/>
              </a:lnSpc>
              <a:spcBef>
                <a:spcPts val="89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b="1" spc="-5" dirty="0">
                <a:solidFill>
                  <a:srgbClr val="212745"/>
                </a:solidFill>
                <a:latin typeface="Calibri"/>
                <a:cs typeface="Calibri"/>
              </a:rPr>
              <a:t>Cons: </a:t>
            </a:r>
            <a:r>
              <a:rPr sz="1400" spc="-5" dirty="0">
                <a:solidFill>
                  <a:srgbClr val="212745"/>
                </a:solidFill>
                <a:latin typeface="Calibri"/>
                <a:cs typeface="Calibri"/>
              </a:rPr>
              <a:t>Not suitable </a:t>
            </a:r>
            <a:r>
              <a:rPr sz="1400" spc="-15" dirty="0">
                <a:solidFill>
                  <a:srgbClr val="212745"/>
                </a:solidFill>
                <a:latin typeface="Calibri"/>
                <a:cs typeface="Calibri"/>
              </a:rPr>
              <a:t>for </a:t>
            </a:r>
            <a:r>
              <a:rPr sz="1400" spc="-5" dirty="0">
                <a:solidFill>
                  <a:srgbClr val="212745"/>
                </a:solidFill>
                <a:latin typeface="Calibri"/>
                <a:cs typeface="Calibri"/>
              </a:rPr>
              <a:t>imbalanced </a:t>
            </a:r>
            <a:r>
              <a:rPr sz="1400" spc="-30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12745"/>
                </a:solidFill>
                <a:latin typeface="Calibri"/>
                <a:cs typeface="Calibri"/>
              </a:rPr>
              <a:t>training</a:t>
            </a:r>
            <a:r>
              <a:rPr sz="1400" spc="-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12745"/>
                </a:solidFill>
                <a:latin typeface="Calibri"/>
                <a:cs typeface="Calibri"/>
              </a:rPr>
              <a:t>multisets.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3499" y="2568175"/>
            <a:ext cx="4340500" cy="274903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257810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2030"/>
              </a:spcBef>
            </a:pP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-18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10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-6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2800" spc="-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IER</a:t>
            </a:r>
            <a:r>
              <a:rPr sz="2800" spc="-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310" dirty="0">
                <a:solidFill>
                  <a:srgbClr val="FFFFFF"/>
                </a:solidFill>
                <a:latin typeface="Trebuchet MS"/>
                <a:cs typeface="Trebuchet MS"/>
              </a:rPr>
              <a:t>CC</a:t>
            </a:r>
            <a:r>
              <a:rPr sz="280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spc="-41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224154">
              <a:lnSpc>
                <a:spcPct val="100000"/>
              </a:lnSpc>
              <a:spcBef>
                <a:spcPts val="45"/>
              </a:spcBef>
            </a:pPr>
            <a:r>
              <a:rPr sz="2800" b="1" spc="385" dirty="0">
                <a:solidFill>
                  <a:srgbClr val="FFFFFF"/>
                </a:solidFill>
                <a:latin typeface="Trebuchet MS"/>
                <a:cs typeface="Trebuchet MS"/>
              </a:rPr>
              <a:t>HOLDOUT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2028" y="3138932"/>
            <a:ext cx="3551554" cy="167893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8135" marR="5080" indent="-306070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spc="-15" dirty="0">
                <a:solidFill>
                  <a:srgbClr val="FF6600"/>
                </a:solidFill>
                <a:latin typeface="Calibri"/>
                <a:cs typeface="Calibri"/>
              </a:rPr>
              <a:t>Repeated</a:t>
            </a:r>
            <a:r>
              <a:rPr sz="1800" b="1" spc="-10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6600"/>
                </a:solidFill>
                <a:latin typeface="Calibri"/>
                <a:cs typeface="Calibri"/>
              </a:rPr>
              <a:t>hold</a:t>
            </a:r>
            <a:r>
              <a:rPr sz="1800" b="1" spc="-10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6600"/>
                </a:solidFill>
                <a:latin typeface="Calibri"/>
                <a:cs typeface="Calibri"/>
              </a:rPr>
              <a:t>out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variation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 of </a:t>
            </a:r>
            <a:r>
              <a:rPr sz="1800" spc="-39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hold</a:t>
            </a:r>
            <a:r>
              <a:rPr sz="18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out 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method:</a:t>
            </a:r>
            <a:endParaRPr sz="1800">
              <a:latin typeface="Calibri"/>
              <a:cs typeface="Calibri"/>
            </a:endParaRPr>
          </a:p>
          <a:p>
            <a:pPr marL="641985" marR="243204" lvl="1" indent="-306070">
              <a:lnSpc>
                <a:spcPct val="100400"/>
              </a:lnSpc>
              <a:spcBef>
                <a:spcPts val="93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Repeat 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the hold 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out k 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times, the </a:t>
            </a:r>
            <a:r>
              <a:rPr sz="1600" spc="-35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accuracy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 is</a:t>
            </a: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 estimated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 as the 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12745"/>
                </a:solidFill>
                <a:latin typeface="Calibri"/>
                <a:cs typeface="Calibri"/>
              </a:rPr>
              <a:t>average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 of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 the</a:t>
            </a:r>
            <a:r>
              <a:rPr sz="16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accuracies 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obtained.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6415" y="2486077"/>
            <a:ext cx="4557584" cy="274903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251460" rIns="0" bIns="0" rtlCol="0">
            <a:spAutoFit/>
          </a:bodyPr>
          <a:lstStyle/>
          <a:p>
            <a:pPr marL="224154" marR="672465">
              <a:lnSpc>
                <a:spcPct val="101400"/>
              </a:lnSpc>
              <a:spcBef>
                <a:spcPts val="1980"/>
              </a:spcBef>
            </a:pP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18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10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2800" b="0" spc="-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0" spc="-40" dirty="0">
                <a:solidFill>
                  <a:srgbClr val="FFFFFF"/>
                </a:solidFill>
                <a:latin typeface="Trebuchet MS"/>
                <a:cs typeface="Trebuchet MS"/>
              </a:rPr>
              <a:t>IER</a:t>
            </a:r>
            <a:r>
              <a:rPr sz="2800" b="0" spc="-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CC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b="0" spc="-41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800" b="0" spc="-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445" dirty="0">
                <a:solidFill>
                  <a:srgbClr val="FFFFFF"/>
                </a:solidFill>
              </a:rPr>
              <a:t>C</a:t>
            </a:r>
            <a:r>
              <a:rPr sz="2800" spc="140" dirty="0">
                <a:solidFill>
                  <a:srgbClr val="FFFFFF"/>
                </a:solidFill>
              </a:rPr>
              <a:t>R</a:t>
            </a:r>
            <a:r>
              <a:rPr sz="2800" spc="425" dirty="0">
                <a:solidFill>
                  <a:srgbClr val="FFFFFF"/>
                </a:solidFill>
              </a:rPr>
              <a:t>O</a:t>
            </a:r>
            <a:r>
              <a:rPr sz="2800" spc="305" dirty="0">
                <a:solidFill>
                  <a:srgbClr val="FFFFFF"/>
                </a:solidFill>
              </a:rPr>
              <a:t>S</a:t>
            </a:r>
            <a:r>
              <a:rPr sz="2800" spc="250" dirty="0">
                <a:solidFill>
                  <a:srgbClr val="FFFFFF"/>
                </a:solidFill>
              </a:rPr>
              <a:t>S</a:t>
            </a:r>
            <a:r>
              <a:rPr sz="2800" spc="-85" dirty="0">
                <a:solidFill>
                  <a:srgbClr val="FFFFFF"/>
                </a:solidFill>
              </a:rPr>
              <a:t>-  </a:t>
            </a:r>
            <a:r>
              <a:rPr sz="2800" spc="254" dirty="0">
                <a:solidFill>
                  <a:srgbClr val="FFFFFF"/>
                </a:solidFill>
              </a:rPr>
              <a:t>VALIDATION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spc="365" dirty="0">
                <a:solidFill>
                  <a:srgbClr val="FFFFFF"/>
                </a:solidFill>
              </a:rPr>
              <a:t>METHOD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5318" y="2389123"/>
            <a:ext cx="4024629" cy="55308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18135" marR="5080" indent="-306070">
              <a:lnSpc>
                <a:spcPts val="1989"/>
              </a:lnSpc>
              <a:spcBef>
                <a:spcPts val="30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6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22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21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li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12745"/>
                </a:solidFill>
                <a:latin typeface="Arial MT"/>
                <a:cs typeface="Arial MT"/>
              </a:rPr>
              <a:t>(</a:t>
            </a:r>
            <a:r>
              <a:rPr sz="1800" i="1" spc="-85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800" spc="-15" dirty="0">
                <a:solidFill>
                  <a:srgbClr val="212745"/>
                </a:solidFill>
                <a:latin typeface="Arial MT"/>
                <a:cs typeface="Arial MT"/>
              </a:rPr>
              <a:t>-</a:t>
            </a:r>
            <a:r>
              <a:rPr sz="1800" spc="-7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w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he</a:t>
            </a:r>
            <a:r>
              <a:rPr sz="1800" spc="7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212745"/>
                </a:solidFill>
                <a:latin typeface="Arial MT"/>
                <a:cs typeface="Arial MT"/>
              </a:rPr>
              <a:t>k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=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10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i</a:t>
            </a:r>
            <a:r>
              <a:rPr sz="1800" spc="-150" dirty="0">
                <a:solidFill>
                  <a:srgbClr val="212745"/>
                </a:solidFill>
                <a:latin typeface="Arial MT"/>
                <a:cs typeface="Arial MT"/>
              </a:rPr>
              <a:t>s  </a:t>
            </a:r>
            <a:r>
              <a:rPr sz="1800" spc="-65" dirty="0">
                <a:solidFill>
                  <a:srgbClr val="212745"/>
                </a:solidFill>
                <a:latin typeface="Arial MT"/>
                <a:cs typeface="Arial MT"/>
              </a:rPr>
              <a:t>most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Arial MT"/>
                <a:cs typeface="Arial MT"/>
              </a:rPr>
              <a:t>popular)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9168" y="2972308"/>
            <a:ext cx="388175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600" spc="-15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600" spc="-204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32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600" spc="-250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40" dirty="0">
                <a:solidFill>
                  <a:srgbClr val="212745"/>
                </a:solidFill>
                <a:latin typeface="Verdana"/>
                <a:cs typeface="Verdana"/>
              </a:rPr>
              <a:t>pa</a:t>
            </a:r>
            <a:r>
              <a:rPr sz="1600" spc="-1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21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he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nt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i="1" spc="-75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600" i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i="1" spc="-16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600" i="1" spc="-14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600" i="1" spc="-22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600" i="1" spc="-14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600" i="1" spc="-9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600" i="1" spc="-220" dirty="0">
                <a:solidFill>
                  <a:srgbClr val="212745"/>
                </a:solidFill>
                <a:latin typeface="Trebuchet MS"/>
                <a:cs typeface="Trebuchet MS"/>
              </a:rPr>
              <a:t>ll</a:t>
            </a:r>
            <a:r>
              <a:rPr sz="1600" i="1" spc="-19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5238" y="3136900"/>
            <a:ext cx="3514090" cy="4464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>
              <a:lnSpc>
                <a:spcPct val="72500"/>
              </a:lnSpc>
              <a:spcBef>
                <a:spcPts val="625"/>
              </a:spcBef>
            </a:pPr>
            <a:r>
              <a:rPr sz="1600" i="1" spc="-16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600" i="1" spc="-120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600" i="1" spc="-10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600" i="1" spc="-2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600" i="1" spc="-14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600" i="1" spc="-9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600" i="1" spc="-19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600" i="1" spc="-175" dirty="0">
                <a:solidFill>
                  <a:srgbClr val="212745"/>
                </a:solidFill>
                <a:latin typeface="Trebuchet MS"/>
                <a:cs typeface="Trebuchet MS"/>
              </a:rPr>
              <a:t>ve</a:t>
            </a:r>
            <a:r>
              <a:rPr sz="1600" i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sub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235" dirty="0">
                <a:solidFill>
                  <a:srgbClr val="212745"/>
                </a:solidFill>
                <a:latin typeface="Verdana"/>
                <a:cs typeface="Verdana"/>
              </a:rPr>
              <a:t>,</a:t>
            </a:r>
            <a:r>
              <a:rPr sz="1600" spc="-2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600" spc="-215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9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pp</a:t>
            </a:r>
            <a:r>
              <a:rPr sz="1600" spc="-15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x</a:t>
            </a:r>
            <a:r>
              <a:rPr sz="1600" spc="-8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32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600" spc="-250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229" dirty="0">
                <a:solidFill>
                  <a:srgbClr val="212745"/>
                </a:solidFill>
                <a:latin typeface="Verdana"/>
                <a:cs typeface="Verdana"/>
              </a:rPr>
              <a:t>qua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l  </a:t>
            </a: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size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3768" y="3606292"/>
            <a:ext cx="3496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343535" algn="l"/>
                <a:tab pos="344170" algn="l"/>
              </a:tabLst>
            </a:pPr>
            <a:r>
              <a:rPr sz="1600" spc="-8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5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i="1" spc="-19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600" spc="-215" dirty="0">
                <a:solidFill>
                  <a:srgbClr val="212745"/>
                </a:solidFill>
                <a:latin typeface="Verdana"/>
                <a:cs typeface="Verdana"/>
              </a:rPr>
              <a:t>-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th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n,</a:t>
            </a:r>
            <a:r>
              <a:rPr sz="1600" spc="-2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4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650" spc="-112" baseline="-15151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650" spc="-60" baseline="-15151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22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nd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5238" y="3770884"/>
            <a:ext cx="17589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210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22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22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21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265" dirty="0">
                <a:solidFill>
                  <a:srgbClr val="212745"/>
                </a:solidFill>
                <a:latin typeface="Verdana"/>
                <a:cs typeface="Verdana"/>
              </a:rPr>
              <a:t>ng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9168" y="4456684"/>
            <a:ext cx="29165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600" spc="-229" dirty="0">
                <a:solidFill>
                  <a:srgbClr val="212745"/>
                </a:solidFill>
                <a:latin typeface="Verdana"/>
                <a:cs typeface="Verdana"/>
              </a:rPr>
              <a:t>Example:</a:t>
            </a:r>
            <a:r>
              <a:rPr sz="1600" spc="-2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3-fold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cross-validation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7895" y="4079053"/>
            <a:ext cx="4485855" cy="221641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65" dirty="0">
                <a:solidFill>
                  <a:srgbClr val="FFFFFF"/>
                </a:solidFill>
                <a:latin typeface="Trebuchet MS"/>
                <a:cs typeface="Trebuchet MS"/>
              </a:rPr>
              <a:t>VARIATIONS</a:t>
            </a:r>
            <a:r>
              <a:rPr sz="2800" b="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4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800" b="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75" dirty="0">
                <a:solidFill>
                  <a:srgbClr val="FFFFFF"/>
                </a:solidFill>
                <a:latin typeface="Trebuchet MS"/>
                <a:cs typeface="Trebuchet MS"/>
              </a:rPr>
              <a:t>CROSS-VALIDATION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1947739"/>
            <a:ext cx="6661784" cy="385699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84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b="1" spc="-200" dirty="0">
                <a:solidFill>
                  <a:srgbClr val="212745"/>
                </a:solidFill>
                <a:latin typeface="Verdana"/>
                <a:cs typeface="Verdana"/>
              </a:rPr>
              <a:t>Leave-one-out:</a:t>
            </a:r>
            <a:endParaRPr sz="17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66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i="1" spc="-70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5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w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6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i="1" spc="-70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5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=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40" dirty="0">
                <a:solidFill>
                  <a:srgbClr val="212745"/>
                </a:solidFill>
                <a:latin typeface="Arial MT"/>
                <a:cs typeface="Arial MT"/>
              </a:rPr>
              <a:t>#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up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9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ze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7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22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b="1" spc="-195" dirty="0">
                <a:solidFill>
                  <a:srgbClr val="212745"/>
                </a:solidFill>
                <a:latin typeface="Verdana"/>
                <a:cs typeface="Verdana"/>
              </a:rPr>
              <a:t>Rep</a:t>
            </a:r>
            <a:r>
              <a:rPr sz="1700" b="1" spc="-220" dirty="0">
                <a:solidFill>
                  <a:srgbClr val="212745"/>
                </a:solidFill>
                <a:latin typeface="Verdana"/>
                <a:cs typeface="Verdana"/>
              </a:rPr>
              <a:t>ea</a:t>
            </a:r>
            <a:r>
              <a:rPr sz="1700" b="1" spc="-9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b="1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b="1" spc="-20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700" b="1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b="1" spc="-13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700" b="1" spc="-15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700" b="1" spc="-16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700" b="1" spc="-290" dirty="0">
                <a:solidFill>
                  <a:srgbClr val="212745"/>
                </a:solidFill>
                <a:latin typeface="Verdana"/>
                <a:cs typeface="Verdana"/>
              </a:rPr>
              <a:t>ss</a:t>
            </a:r>
            <a:r>
              <a:rPr sz="1700" b="1" spc="-254" dirty="0">
                <a:solidFill>
                  <a:srgbClr val="212745"/>
                </a:solidFill>
                <a:latin typeface="Verdana"/>
                <a:cs typeface="Verdana"/>
              </a:rPr>
              <a:t>-</a:t>
            </a:r>
            <a:r>
              <a:rPr sz="1700" b="1" spc="-245" dirty="0">
                <a:solidFill>
                  <a:srgbClr val="212745"/>
                </a:solidFill>
                <a:latin typeface="Verdana"/>
                <a:cs typeface="Verdana"/>
              </a:rPr>
              <a:t>va</a:t>
            </a:r>
            <a:r>
              <a:rPr sz="1700" b="1" spc="-125" dirty="0">
                <a:solidFill>
                  <a:srgbClr val="212745"/>
                </a:solidFill>
                <a:latin typeface="Verdana"/>
                <a:cs typeface="Verdana"/>
              </a:rPr>
              <a:t>li</a:t>
            </a:r>
            <a:r>
              <a:rPr sz="1700" b="1" spc="-204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700" b="1" spc="-24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b="1" spc="-9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b="1" spc="-12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b="1" spc="-16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700" b="1" spc="-22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endParaRPr sz="17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68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235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500" spc="-17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9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9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5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8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-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li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500" spc="-105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b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9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4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2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6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Gives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Arial MT"/>
                <a:cs typeface="Arial MT"/>
              </a:rPr>
              <a:t>an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estimate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variance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generalization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20" dirty="0">
                <a:solidFill>
                  <a:srgbClr val="212745"/>
                </a:solidFill>
                <a:latin typeface="Arial MT"/>
                <a:cs typeface="Arial MT"/>
              </a:rPr>
              <a:t>error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5ECCF3"/>
              </a:buClr>
              <a:buFont typeface="Cambria"/>
              <a:buChar char="◾"/>
            </a:pPr>
            <a:endParaRPr sz="25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b="1" spc="-19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700" b="1" spc="-9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b="1" spc="-8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700" b="1" spc="-24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b="1" spc="-9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b="1" spc="-12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b="1" spc="-210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700" b="1" spc="-12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b="1" spc="-200" dirty="0">
                <a:solidFill>
                  <a:srgbClr val="212745"/>
                </a:solidFill>
                <a:latin typeface="Verdana"/>
                <a:cs typeface="Verdana"/>
              </a:rPr>
              <a:t>ed</a:t>
            </a:r>
            <a:r>
              <a:rPr sz="1700" b="1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b="1" spc="-13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700" b="1" spc="-15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700" b="1" spc="-16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700" b="1" spc="-290" dirty="0">
                <a:solidFill>
                  <a:srgbClr val="212745"/>
                </a:solidFill>
                <a:latin typeface="Verdana"/>
                <a:cs typeface="Verdana"/>
              </a:rPr>
              <a:t>ss</a:t>
            </a:r>
            <a:r>
              <a:rPr sz="1700" b="1" spc="-254" dirty="0">
                <a:solidFill>
                  <a:srgbClr val="212745"/>
                </a:solidFill>
                <a:latin typeface="Verdana"/>
                <a:cs typeface="Verdana"/>
              </a:rPr>
              <a:t>-</a:t>
            </a:r>
            <a:r>
              <a:rPr sz="1700" b="1" spc="-245" dirty="0">
                <a:solidFill>
                  <a:srgbClr val="212745"/>
                </a:solidFill>
                <a:latin typeface="Verdana"/>
                <a:cs typeface="Verdana"/>
              </a:rPr>
              <a:t>va</a:t>
            </a:r>
            <a:r>
              <a:rPr sz="1700" b="1" spc="-125" dirty="0">
                <a:solidFill>
                  <a:srgbClr val="212745"/>
                </a:solidFill>
                <a:latin typeface="Verdana"/>
                <a:cs typeface="Verdana"/>
              </a:rPr>
              <a:t>li</a:t>
            </a:r>
            <a:r>
              <a:rPr sz="1700" b="1" spc="-204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700" b="1" spc="-24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b="1" spc="-9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b="1" spc="-12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b="1" spc="-16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700" b="1" spc="-22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endParaRPr sz="17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65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Guarantee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Arial MT"/>
                <a:cs typeface="Arial MT"/>
              </a:rPr>
              <a:t>same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percentage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class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Arial MT"/>
                <a:cs typeface="Arial MT"/>
              </a:rPr>
              <a:t>labels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in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training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test</a:t>
            </a:r>
            <a:endParaRPr sz="15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6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Important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when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classes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are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imbalanced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Arial MT"/>
                <a:cs typeface="Arial MT"/>
              </a:rPr>
              <a:t>sample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is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small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7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-20" dirty="0">
                <a:solidFill>
                  <a:srgbClr val="212745"/>
                </a:solidFill>
                <a:latin typeface="Trebuchet MS"/>
                <a:cs typeface="Trebuchet MS"/>
              </a:rPr>
              <a:t>Use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nested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cross-validation</a:t>
            </a:r>
            <a:r>
              <a:rPr sz="17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approach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7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model</a:t>
            </a:r>
            <a:r>
              <a:rPr sz="17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212745"/>
                </a:solidFill>
                <a:latin typeface="Trebuchet MS"/>
                <a:cs typeface="Trebuchet MS"/>
              </a:rPr>
              <a:t>selection</a:t>
            </a:r>
            <a:r>
              <a:rPr sz="17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Trebuchet MS"/>
                <a:cs typeface="Trebuchet MS"/>
              </a:rPr>
              <a:t>evaluation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1225</Words>
  <Application>Microsoft Office PowerPoint</Application>
  <PresentationFormat>On-screen Show (4:3)</PresentationFormat>
  <Paragraphs>322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Aptos</vt:lpstr>
      <vt:lpstr>Arial</vt:lpstr>
      <vt:lpstr>Arial MT</vt:lpstr>
      <vt:lpstr>Calibri</vt:lpstr>
      <vt:lpstr>Cambria</vt:lpstr>
      <vt:lpstr>Segoe UI</vt:lpstr>
      <vt:lpstr>Symbol</vt:lpstr>
      <vt:lpstr>Tahoma</vt:lpstr>
      <vt:lpstr>Times New Roman</vt:lpstr>
      <vt:lpstr>Trebuchet MS</vt:lpstr>
      <vt:lpstr>Verdana</vt:lpstr>
      <vt:lpstr>Wingdings</vt:lpstr>
      <vt:lpstr>Office Theme</vt:lpstr>
      <vt:lpstr>      CS4038</vt:lpstr>
      <vt:lpstr> TODAY’S TOPICS</vt:lpstr>
      <vt:lpstr>CLASSIFIERS EVALUATION METHODS</vt:lpstr>
      <vt:lpstr>PowerPoint Presentation</vt:lpstr>
      <vt:lpstr> TRAINING VS.TEST SET</vt:lpstr>
      <vt:lpstr>PowerPoint Presentation</vt:lpstr>
      <vt:lpstr>PowerPoint Presentation</vt:lpstr>
      <vt:lpstr>EVALUATING CLASSIFIER ACCURACY: CROSS-  VALIDATION METHOD</vt:lpstr>
      <vt:lpstr> VARIATIONS ON CROSS-VALIDATION</vt:lpstr>
      <vt:lpstr>CLASSIFIER EVALUATION METRICS: CONFUSION  MATRIX</vt:lpstr>
      <vt:lpstr>CLASSIFIER EVALUATION METRICS: CONFUSION  MATRIX</vt:lpstr>
      <vt:lpstr>CLASSIFIER EVALUATION METRICS: CONFUSION  MATRIX</vt:lpstr>
      <vt:lpstr> CLASSIFIER EVALUATION METRICS: CONFUSION MATRIX</vt:lpstr>
      <vt:lpstr> CLASSIFIER EVALUATION METRICS: CONFUSION MATRIX</vt:lpstr>
      <vt:lpstr> ISSUES AFFECTING MODEL SELECTION</vt:lpstr>
      <vt:lpstr> 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CS6029 / CS5041</dc:title>
  <cp:lastModifiedBy>Ms. Ayesha Liaqat</cp:lastModifiedBy>
  <cp:revision>4</cp:revision>
  <dcterms:created xsi:type="dcterms:W3CDTF">2024-03-18T04:53:21Z</dcterms:created>
  <dcterms:modified xsi:type="dcterms:W3CDTF">2024-03-22T05:46:54Z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2022-10-27T00:00:00Z</vt:filetime>
  </property>
  <property fmtid="{D5CDD505-2E9C-101B-9397-08002B2CF9AE}" pid="3" name="LastSaved">
    <vt:filetime>2024-03-18T00:00:00Z</vt:filetime>
  </property>
</Properties>
</file>