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92" r:id="rId5"/>
    <p:sldId id="293" r:id="rId6"/>
    <p:sldId id="259" r:id="rId7"/>
    <p:sldId id="261" r:id="rId8"/>
    <p:sldId id="262" r:id="rId9"/>
    <p:sldId id="263" r:id="rId10"/>
    <p:sldId id="295" r:id="rId11"/>
    <p:sldId id="264" r:id="rId12"/>
    <p:sldId id="294" r:id="rId13"/>
    <p:sldId id="265" r:id="rId14"/>
    <p:sldId id="266" r:id="rId15"/>
    <p:sldId id="267" r:id="rId16"/>
    <p:sldId id="268" r:id="rId17"/>
    <p:sldId id="290" r:id="rId18"/>
    <p:sldId id="281" r:id="rId19"/>
    <p:sldId id="283" r:id="rId20"/>
    <p:sldId id="284" r:id="rId21"/>
    <p:sldId id="288" r:id="rId22"/>
    <p:sldId id="289" r:id="rId23"/>
    <p:sldId id="285" r:id="rId24"/>
    <p:sldId id="28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81" d="100"/>
          <a:sy n="81" d="100"/>
        </p:scale>
        <p:origin x="-300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681E-A713-4D82-BCBF-84F0DDE95721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2F77-489B-4BCB-91E4-6AA195D2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22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681E-A713-4D82-BCBF-84F0DDE95721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2F77-489B-4BCB-91E4-6AA195D2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56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681E-A713-4D82-BCBF-84F0DDE95721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2F77-489B-4BCB-91E4-6AA195D245A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3694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681E-A713-4D82-BCBF-84F0DDE95721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2F77-489B-4BCB-91E4-6AA195D2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27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681E-A713-4D82-BCBF-84F0DDE95721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2F77-489B-4BCB-91E4-6AA195D245A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7551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681E-A713-4D82-BCBF-84F0DDE95721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2F77-489B-4BCB-91E4-6AA195D2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51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681E-A713-4D82-BCBF-84F0DDE95721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2F77-489B-4BCB-91E4-6AA195D2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59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681E-A713-4D82-BCBF-84F0DDE95721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2F77-489B-4BCB-91E4-6AA195D2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75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681E-A713-4D82-BCBF-84F0DDE95721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2F77-489B-4BCB-91E4-6AA195D2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8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681E-A713-4D82-BCBF-84F0DDE95721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2F77-489B-4BCB-91E4-6AA195D2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3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681E-A713-4D82-BCBF-84F0DDE95721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2F77-489B-4BCB-91E4-6AA195D2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6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681E-A713-4D82-BCBF-84F0DDE95721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2F77-489B-4BCB-91E4-6AA195D2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681E-A713-4D82-BCBF-84F0DDE95721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2F77-489B-4BCB-91E4-6AA195D2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4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681E-A713-4D82-BCBF-84F0DDE95721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2F77-489B-4BCB-91E4-6AA195D2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1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681E-A713-4D82-BCBF-84F0DDE95721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2F77-489B-4BCB-91E4-6AA195D2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29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681E-A713-4D82-BCBF-84F0DDE95721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62F77-489B-4BCB-91E4-6AA195D2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7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0681E-A713-4D82-BCBF-84F0DDE95721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B62F77-489B-4BCB-91E4-6AA195D24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6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Nasreen</a:t>
            </a:r>
            <a:r>
              <a:rPr lang="en-US" dirty="0" smtClean="0"/>
              <a:t> akhtar</a:t>
            </a:r>
          </a:p>
          <a:p>
            <a:r>
              <a:rPr lang="en-US" dirty="0" smtClean="0"/>
              <a:t>FAST-NU</a:t>
            </a:r>
          </a:p>
          <a:p>
            <a:r>
              <a:rPr lang="en-US" dirty="0" err="1" smtClean="0"/>
              <a:t>Chiniot</a:t>
            </a:r>
            <a:r>
              <a:rPr lang="en-US" dirty="0" smtClean="0"/>
              <a:t>-Faisalabad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77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en-US" sz="1600" dirty="0"/>
          </a:p>
          <a:p>
            <a:r>
              <a:rPr lang="en-US" altLang="en-US" sz="1600" dirty="0"/>
              <a:t>Every update operation changes the database from one state to another.</a:t>
            </a:r>
          </a:p>
          <a:p>
            <a:r>
              <a:rPr lang="en-US" altLang="en-US" sz="1600" dirty="0"/>
              <a:t>The Schema is sometimes is called the </a:t>
            </a:r>
            <a:r>
              <a:rPr lang="en-US" altLang="en-US" sz="1600" dirty="0">
                <a:solidFill>
                  <a:schemeClr val="hlink"/>
                </a:solidFill>
              </a:rPr>
              <a:t>intension</a:t>
            </a:r>
            <a:r>
              <a:rPr lang="en-US" altLang="en-US" sz="1600" dirty="0"/>
              <a:t>, and the database state an </a:t>
            </a:r>
            <a:r>
              <a:rPr lang="en-US" altLang="en-US" sz="1600" dirty="0">
                <a:solidFill>
                  <a:schemeClr val="hlink"/>
                </a:solidFill>
              </a:rPr>
              <a:t>extension</a:t>
            </a:r>
            <a:r>
              <a:rPr lang="en-US" altLang="en-US" sz="1600" dirty="0"/>
              <a:t> of the schema.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11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Schema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three level of schema.</a:t>
            </a:r>
          </a:p>
          <a:p>
            <a:r>
              <a:rPr lang="en-US" dirty="0" smtClean="0"/>
              <a:t>Confirm by American National Standard Institute and Standard Planning and Requirement Committee </a:t>
            </a:r>
          </a:p>
          <a:p>
            <a:r>
              <a:rPr lang="en-US" dirty="0" smtClean="0"/>
              <a:t>Also called ANSI/SPARC three level architecture</a:t>
            </a:r>
          </a:p>
          <a:p>
            <a:pPr marL="0" indent="0">
              <a:buNone/>
            </a:pPr>
            <a:r>
              <a:rPr lang="en-US" b="1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64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Schema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	</a:t>
            </a:r>
            <a:r>
              <a:rPr lang="en-US" b="1" u="sng" dirty="0" smtClean="0"/>
              <a:t>Internal Level Schema: </a:t>
            </a:r>
          </a:p>
          <a:p>
            <a:r>
              <a:rPr lang="en-US" dirty="0" smtClean="0"/>
              <a:t>describes the physical storage structure of the database. </a:t>
            </a:r>
          </a:p>
          <a:p>
            <a:r>
              <a:rPr lang="en-US" dirty="0" smtClean="0"/>
              <a:t>The internal schema uses a physical data model and describes the complete details of data storage and access paths for the database.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u="sng" dirty="0" smtClean="0"/>
              <a:t>Conceptual Level Schema:</a:t>
            </a:r>
          </a:p>
          <a:p>
            <a:r>
              <a:rPr lang="en-US" dirty="0" smtClean="0"/>
              <a:t>Describes the structure of the whole database for a community of users. </a:t>
            </a:r>
          </a:p>
          <a:p>
            <a:r>
              <a:rPr lang="en-US" dirty="0" smtClean="0"/>
              <a:t>Hides the details of physical storage structures and concentrates on describing entities, data types, relationships, user operations, and constraints. </a:t>
            </a:r>
          </a:p>
          <a:p>
            <a:r>
              <a:rPr lang="en-US" dirty="0" smtClean="0"/>
              <a:t>A representational data model is used to describe the conceptual schema when a database system is implemented.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3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Schema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	</a:t>
            </a:r>
            <a:r>
              <a:rPr lang="en-US" b="1" u="sng" dirty="0" smtClean="0"/>
              <a:t>External Level Schema: </a:t>
            </a:r>
          </a:p>
          <a:p>
            <a:r>
              <a:rPr lang="en-US" dirty="0"/>
              <a:t>includes a number of external schemas or user views.</a:t>
            </a:r>
          </a:p>
          <a:p>
            <a:r>
              <a:rPr lang="en-US" dirty="0"/>
              <a:t>Each external schema describes the part of the database that a particular </a:t>
            </a:r>
            <a:r>
              <a:rPr lang="en-US" dirty="0" smtClean="0"/>
              <a:t>user group </a:t>
            </a:r>
            <a:r>
              <a:rPr lang="en-US" dirty="0"/>
              <a:t>is interested in and hides the rest of the database from that user group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external schema is typically implemented using a </a:t>
            </a:r>
            <a:r>
              <a:rPr lang="en-US" dirty="0" smtClean="0"/>
              <a:t>representational data </a:t>
            </a:r>
            <a:r>
              <a:rPr lang="en-US" dirty="0"/>
              <a:t>model, possibly based on an external schema design in a </a:t>
            </a:r>
            <a:r>
              <a:rPr lang="en-US" dirty="0" smtClean="0"/>
              <a:t>high level data </a:t>
            </a:r>
            <a:r>
              <a:rPr lang="en-US" dirty="0"/>
              <a:t>model</a:t>
            </a:r>
            <a:r>
              <a:rPr lang="en-US" dirty="0" smtClean="0"/>
              <a:t>.</a:t>
            </a:r>
          </a:p>
          <a:p>
            <a:r>
              <a:rPr lang="en-US" b="1" u="sng" dirty="0" smtClean="0"/>
              <a:t>Mapping: </a:t>
            </a:r>
            <a:r>
              <a:rPr lang="en-US" dirty="0"/>
              <a:t>The processes of transforming requests </a:t>
            </a:r>
            <a:r>
              <a:rPr lang="en-US" dirty="0" smtClean="0"/>
              <a:t>and results </a:t>
            </a:r>
            <a:r>
              <a:rPr lang="en-US" dirty="0"/>
              <a:t>between levels are called mappings.</a:t>
            </a:r>
          </a:p>
        </p:txBody>
      </p:sp>
    </p:spTree>
    <p:extLst>
      <p:ext uri="{BB962C8B-B14F-4D97-AF65-F5344CB8AC3E}">
        <p14:creationId xmlns:p14="http://schemas.microsoft.com/office/powerpoint/2010/main" val="149085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Schema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6785" y="1769036"/>
            <a:ext cx="7558184" cy="466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8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/>
              <a:t>The ability to modify a scheme definition in one level without affecting a scheme definition in a higher level is called data independence</a:t>
            </a:r>
            <a:r>
              <a:rPr lang="en-US" sz="1600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1.  </a:t>
            </a:r>
            <a:r>
              <a:rPr lang="en-US" sz="1600" b="1" u="sng" dirty="0" smtClean="0"/>
              <a:t>Logical </a:t>
            </a:r>
            <a:r>
              <a:rPr lang="en-US" sz="1600" b="1" u="sng" dirty="0"/>
              <a:t>data independence</a:t>
            </a:r>
            <a:r>
              <a:rPr lang="en-US" u="sng" dirty="0"/>
              <a:t> </a:t>
            </a:r>
          </a:p>
          <a:p>
            <a:pPr lvl="1"/>
            <a:r>
              <a:rPr lang="en-US" dirty="0"/>
              <a:t>The ability to modify the conceptual scheme without </a:t>
            </a:r>
            <a:r>
              <a:rPr lang="en-US" dirty="0" smtClean="0"/>
              <a:t>having to change external schema or application program.</a:t>
            </a:r>
            <a:endParaRPr lang="en-US" dirty="0"/>
          </a:p>
          <a:p>
            <a:pPr lvl="1"/>
            <a:r>
              <a:rPr lang="en-US" dirty="0"/>
              <a:t>Usually done when logical structure of database is altered </a:t>
            </a:r>
            <a:r>
              <a:rPr lang="en-US" dirty="0" smtClean="0"/>
              <a:t>(change constraints, expand and reduce data base).</a:t>
            </a:r>
            <a:br>
              <a:rPr lang="en-US" dirty="0" smtClean="0"/>
            </a:br>
            <a:r>
              <a:rPr lang="en-US" b="1" dirty="0" smtClean="0"/>
              <a:t>2. </a:t>
            </a:r>
            <a:r>
              <a:rPr lang="en-US" b="1" u="sng" dirty="0" smtClean="0"/>
              <a:t>Physical </a:t>
            </a:r>
            <a:r>
              <a:rPr lang="en-US" b="1" u="sng" dirty="0"/>
              <a:t>data independence </a:t>
            </a:r>
          </a:p>
          <a:p>
            <a:pPr lvl="1"/>
            <a:r>
              <a:rPr lang="en-US" dirty="0"/>
              <a:t>The ability to modify the physical scheme without </a:t>
            </a:r>
            <a:r>
              <a:rPr lang="en-US" dirty="0" smtClean="0"/>
              <a:t>having to change conceptual schema.</a:t>
            </a:r>
          </a:p>
          <a:p>
            <a:pPr lvl="1"/>
            <a:r>
              <a:rPr lang="en-US" dirty="0" smtClean="0"/>
              <a:t>Internal schema may be needed to reorganize physical files and improve performance.</a:t>
            </a:r>
          </a:p>
          <a:p>
            <a:pPr lvl="1"/>
            <a:r>
              <a:rPr lang="en-US" dirty="0" smtClean="0"/>
              <a:t>For example by creating additional access structure- to improve the performance of update and retrieval.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01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languages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DDL – the </a:t>
            </a:r>
            <a:r>
              <a:rPr lang="en-US" b="1" dirty="0"/>
              <a:t>data definition language</a:t>
            </a:r>
            <a:r>
              <a:rPr lang="en-US" dirty="0"/>
              <a:t>, used by </a:t>
            </a:r>
            <a:r>
              <a:rPr lang="en-US" dirty="0" smtClean="0"/>
              <a:t>database developer </a:t>
            </a:r>
            <a:r>
              <a:rPr lang="en-US" dirty="0"/>
              <a:t>to define the conceptual and internal schemas</a:t>
            </a:r>
            <a:r>
              <a:rPr lang="en-US" dirty="0" smtClean="0"/>
              <a:t>.</a:t>
            </a:r>
            <a:endParaRPr lang="en-US" dirty="0"/>
          </a:p>
          <a:p>
            <a:pPr marL="806450" lvl="0" indent="-349250"/>
            <a:r>
              <a:rPr lang="en-US" dirty="0"/>
              <a:t>The DBMS has a DDL compiler to process DDL statements in order to identify the schema constructs, and to store the description in the catalogue</a:t>
            </a:r>
            <a:r>
              <a:rPr lang="en-US" dirty="0" smtClean="0"/>
              <a:t>.</a:t>
            </a:r>
          </a:p>
          <a:p>
            <a:pPr marL="806450" lvl="0" indent="-349250"/>
            <a:r>
              <a:rPr lang="en-US" dirty="0" smtClean="0"/>
              <a:t>Create command is used create table;</a:t>
            </a:r>
          </a:p>
          <a:p>
            <a:pPr marL="806450" lvl="0" indent="-349250"/>
            <a:r>
              <a:rPr lang="en-US" dirty="0" smtClean="0"/>
              <a:t>Alter command is used to alter table, columns, constraints and data types.</a:t>
            </a:r>
          </a:p>
          <a:p>
            <a:pPr marL="806450" lvl="0" indent="-349250"/>
            <a:r>
              <a:rPr lang="en-US" dirty="0" smtClean="0"/>
              <a:t>Drop command is used to drop a column, database, table or constraints</a:t>
            </a:r>
          </a:p>
        </p:txBody>
      </p:sp>
    </p:spTree>
    <p:extLst>
      <p:ext uri="{BB962C8B-B14F-4D97-AF65-F5344CB8AC3E}">
        <p14:creationId xmlns:p14="http://schemas.microsoft.com/office/powerpoint/2010/main" val="201272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languages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6450" lvl="0" indent="-349250"/>
            <a:r>
              <a:rPr lang="en-US" dirty="0" smtClean="0"/>
              <a:t>DML </a:t>
            </a:r>
            <a:r>
              <a:rPr lang="en-US" dirty="0"/>
              <a:t>, Data manipulation language is used to manipulate database. Manipulation operation includes insertion, deletion and updating </a:t>
            </a:r>
            <a:r>
              <a:rPr lang="en-US" dirty="0" smtClean="0"/>
              <a:t>and selection of </a:t>
            </a:r>
            <a:r>
              <a:rPr lang="en-US" dirty="0"/>
              <a:t>data in </a:t>
            </a:r>
            <a:r>
              <a:rPr lang="en-US" dirty="0" smtClean="0"/>
              <a:t>database</a:t>
            </a:r>
          </a:p>
          <a:p>
            <a:pPr marL="806450" lvl="0" indent="-349250"/>
            <a:r>
              <a:rPr lang="en-US" dirty="0" smtClean="0"/>
              <a:t>DCL Data Control language:</a:t>
            </a:r>
            <a:br>
              <a:rPr lang="en-US" dirty="0" smtClean="0"/>
            </a:br>
            <a:r>
              <a:rPr lang="en-US" dirty="0" smtClean="0"/>
              <a:t>USE to assign privileges to different user to access database objects</a:t>
            </a:r>
          </a:p>
        </p:txBody>
      </p:sp>
    </p:spTree>
    <p:extLst>
      <p:ext uri="{BB962C8B-B14F-4D97-AF65-F5344CB8AC3E}">
        <p14:creationId xmlns:p14="http://schemas.microsoft.com/office/powerpoint/2010/main" val="222620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Centralized and Client Server Architectures for DBMSs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Centralized </a:t>
            </a:r>
            <a:r>
              <a:rPr lang="en-US" b="1" i="1" dirty="0"/>
              <a:t>DBMS Architecture</a:t>
            </a:r>
          </a:p>
          <a:p>
            <a:pPr lvl="0"/>
            <a:r>
              <a:rPr lang="en-US" dirty="0"/>
              <a:t>Used mainframes to provide main processing for user application programs, </a:t>
            </a:r>
            <a:r>
              <a:rPr lang="en-US" dirty="0" smtClean="0"/>
              <a:t>and </a:t>
            </a:r>
            <a:r>
              <a:rPr lang="en-US" dirty="0"/>
              <a:t>DBMS functionality</a:t>
            </a:r>
          </a:p>
          <a:p>
            <a:pPr lvl="0"/>
            <a:r>
              <a:rPr lang="en-US" dirty="0"/>
              <a:t>User accessed systems via </a:t>
            </a:r>
            <a:r>
              <a:rPr lang="en-US" dirty="0" smtClean="0"/>
              <a:t>computer </a:t>
            </a:r>
            <a:r>
              <a:rPr lang="en-US" dirty="0"/>
              <a:t>terminals that only provided display capabilities, with no processing capabilities.</a:t>
            </a:r>
          </a:p>
          <a:p>
            <a:pPr lvl="0"/>
            <a:r>
              <a:rPr lang="en-US" dirty="0"/>
              <a:t>All processing was performed remotely on the computer system, and only display information was sent to the terminals, connected via a network.</a:t>
            </a:r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5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Centralized and Client Server Architectures for DBMSs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1714499" y="2823881"/>
            <a:ext cx="5641041" cy="2975433"/>
            <a:chOff x="720" y="5040"/>
            <a:chExt cx="7740" cy="3960"/>
          </a:xfrm>
        </p:grpSpPr>
        <p:sp>
          <p:nvSpPr>
            <p:cNvPr id="6" name="Text Box 15"/>
            <p:cNvSpPr txBox="1">
              <a:spLocks noChangeArrowheads="1"/>
            </p:cNvSpPr>
            <p:nvPr/>
          </p:nvSpPr>
          <p:spPr bwMode="auto">
            <a:xfrm>
              <a:off x="2700" y="5040"/>
              <a:ext cx="144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Display</a:t>
              </a:r>
              <a:endPara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Monitor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Text Box 14"/>
            <p:cNvSpPr txBox="1">
              <a:spLocks noChangeArrowheads="1"/>
            </p:cNvSpPr>
            <p:nvPr/>
          </p:nvSpPr>
          <p:spPr bwMode="auto">
            <a:xfrm>
              <a:off x="6840" y="5040"/>
              <a:ext cx="144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Display</a:t>
              </a:r>
              <a:endPara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Monitor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4680" y="5040"/>
              <a:ext cx="144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Display</a:t>
              </a:r>
              <a:endPara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Monitor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3240" y="576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5400" y="576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7560" y="576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240" y="6120"/>
              <a:ext cx="43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5400" y="612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5400" y="6120"/>
              <a:ext cx="126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Network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2520" y="6480"/>
              <a:ext cx="5940" cy="25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2880" y="6660"/>
              <a:ext cx="5040" cy="10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SOFTWARE</a:t>
              </a:r>
              <a:endPara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(Application Programs, DBMS, Text Editors, Compilers etc)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Text Box 4"/>
            <p:cNvSpPr txBox="1">
              <a:spLocks noChangeArrowheads="1"/>
            </p:cNvSpPr>
            <p:nvPr/>
          </p:nvSpPr>
          <p:spPr bwMode="auto">
            <a:xfrm>
              <a:off x="2880" y="7740"/>
              <a:ext cx="5040" cy="10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HARDWARE</a:t>
              </a:r>
              <a:endPara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(CPU, Controller, Memory, Disk, IO Devices)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Text Box 3"/>
            <p:cNvSpPr txBox="1">
              <a:spLocks noChangeArrowheads="1"/>
            </p:cNvSpPr>
            <p:nvPr/>
          </p:nvSpPr>
          <p:spPr bwMode="auto">
            <a:xfrm>
              <a:off x="720" y="5040"/>
              <a:ext cx="162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Terminals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Text Box 2"/>
            <p:cNvSpPr txBox="1">
              <a:spLocks noChangeArrowheads="1"/>
            </p:cNvSpPr>
            <p:nvPr/>
          </p:nvSpPr>
          <p:spPr bwMode="auto">
            <a:xfrm>
              <a:off x="720" y="6480"/>
              <a:ext cx="144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Mainframe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2352" rIns="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47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Data models, Schema and Instances, Three-Schema architecture, </a:t>
            </a:r>
            <a:r>
              <a:rPr lang="en-US" dirty="0" smtClean="0"/>
              <a:t>Data Independence</a:t>
            </a:r>
            <a:endParaRPr lang="en-US" dirty="0"/>
          </a:p>
          <a:p>
            <a:pPr lvl="0"/>
            <a:r>
              <a:rPr lang="en-US" dirty="0"/>
              <a:t>Database languages and interface</a:t>
            </a:r>
          </a:p>
          <a:p>
            <a:pPr lvl="0"/>
            <a:r>
              <a:rPr lang="en-US" dirty="0"/>
              <a:t>The Database system Environment, Centralized and client/Server architecture for DBMSs.</a:t>
            </a:r>
          </a:p>
          <a:p>
            <a:r>
              <a:rPr lang="en-US" dirty="0"/>
              <a:t>Classification of DBMS</a:t>
            </a:r>
          </a:p>
        </p:txBody>
      </p:sp>
    </p:spTree>
    <p:extLst>
      <p:ext uri="{BB962C8B-B14F-4D97-AF65-F5344CB8AC3E}">
        <p14:creationId xmlns:p14="http://schemas.microsoft.com/office/powerpoint/2010/main" val="298785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Centralized and Client Server Architectures for DBMSs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1" dirty="0"/>
              <a:t>Client Server Architecture</a:t>
            </a:r>
          </a:p>
          <a:p>
            <a:pPr lvl="0"/>
            <a:r>
              <a:rPr lang="en-US" dirty="0"/>
              <a:t>Define specialized servers with specific functionalities (file servers, print servers, web servers, database servers)</a:t>
            </a:r>
          </a:p>
          <a:p>
            <a:pPr lvl="0"/>
            <a:r>
              <a:rPr lang="en-US" dirty="0"/>
              <a:t>Many client machines can access resources provided by specialized server.</a:t>
            </a:r>
          </a:p>
          <a:p>
            <a:pPr lvl="0"/>
            <a:r>
              <a:rPr lang="en-US" dirty="0"/>
              <a:t>Client machines provide user with the appropriate interfaces to utilize servers, as well as with local processing power to run local applications.</a:t>
            </a:r>
          </a:p>
          <a:p>
            <a:pPr lvl="0"/>
            <a:r>
              <a:rPr lang="en-US" dirty="0"/>
              <a:t>Some machines are client sites, with client software </a:t>
            </a:r>
            <a:r>
              <a:rPr lang="en-US" dirty="0" smtClean="0"/>
              <a:t>installed.</a:t>
            </a:r>
            <a:endParaRPr lang="en-US" dirty="0"/>
          </a:p>
          <a:p>
            <a:pPr lvl="0"/>
            <a:r>
              <a:rPr lang="en-US" b="1" dirty="0"/>
              <a:t>Client</a:t>
            </a:r>
            <a:r>
              <a:rPr lang="en-US" dirty="0"/>
              <a:t> – a user machine that provides user interface capabilities and local processing.</a:t>
            </a:r>
          </a:p>
          <a:p>
            <a:pPr lvl="0"/>
            <a:r>
              <a:rPr lang="en-US" b="1" dirty="0"/>
              <a:t>Server</a:t>
            </a:r>
            <a:r>
              <a:rPr lang="en-US" dirty="0"/>
              <a:t> – machine that provides services to client machines such as file access, printing, and database access.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75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 Tier Client-Server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panose="02020603050405020304" pitchFamily="18" charset="0"/>
              <a:buChar char="•"/>
            </a:pPr>
            <a:r>
              <a:rPr lang="en-US" altLang="en-US" b="1" dirty="0">
                <a:solidFill>
                  <a:srgbClr val="000000"/>
                </a:solidFill>
              </a:rPr>
              <a:t>User Interface Programs and Application Programs </a:t>
            </a:r>
            <a:r>
              <a:rPr lang="en-US" altLang="en-US" dirty="0">
                <a:solidFill>
                  <a:srgbClr val="000000"/>
                </a:solidFill>
              </a:rPr>
              <a:t>run on the client side</a:t>
            </a:r>
          </a:p>
          <a:p>
            <a:pPr>
              <a:buFont typeface="Times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Interface called</a:t>
            </a:r>
            <a:r>
              <a:rPr lang="en-US" altLang="en-US" b="1" dirty="0">
                <a:solidFill>
                  <a:srgbClr val="000000"/>
                </a:solidFill>
              </a:rPr>
              <a:t> ODBC (Open Database Connectivity </a:t>
            </a:r>
            <a:r>
              <a:rPr lang="en-US" altLang="en-US" b="1" dirty="0" smtClean="0">
                <a:solidFill>
                  <a:srgbClr val="000000"/>
                </a:solidFill>
              </a:rPr>
              <a:t>) </a:t>
            </a:r>
            <a:r>
              <a:rPr lang="en-US" altLang="en-US" dirty="0">
                <a:solidFill>
                  <a:srgbClr val="000000"/>
                </a:solidFill>
              </a:rPr>
              <a:t>provides an Application program interface (API) allow client side programs to call the </a:t>
            </a:r>
            <a:r>
              <a:rPr lang="en-US" altLang="en-US" dirty="0" smtClean="0">
                <a:solidFill>
                  <a:srgbClr val="000000"/>
                </a:solidFill>
              </a:rPr>
              <a:t>DBMS.</a:t>
            </a:r>
            <a:endParaRPr lang="en-US" altLang="en-US" dirty="0">
              <a:solidFill>
                <a:srgbClr val="000000"/>
              </a:solidFill>
            </a:endParaRPr>
          </a:p>
          <a:p>
            <a:pPr>
              <a:buFont typeface="Times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A client program may connect to several DBMSs.</a:t>
            </a:r>
          </a:p>
          <a:p>
            <a:pPr>
              <a:buFont typeface="Times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Other variations of clients are possible: e.g., in some DBMSs, more functionality is transferred to clients including data dictionary functions, optimization and recovery across multiple servers, etc. In such situations the server may be called the </a:t>
            </a:r>
            <a:r>
              <a:rPr lang="en-US" altLang="en-US" b="1" dirty="0">
                <a:solidFill>
                  <a:srgbClr val="000000"/>
                </a:solidFill>
              </a:rPr>
              <a:t>Data Server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57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Three Tier Client-Server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</a:rPr>
              <a:t>Common for</a:t>
            </a:r>
            <a:r>
              <a:rPr lang="en-US" altLang="en-US" sz="2800" b="1" dirty="0">
                <a:solidFill>
                  <a:srgbClr val="000000"/>
                </a:solidFill>
              </a:rPr>
              <a:t> Web applications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</a:rPr>
              <a:t>Intermediate Layer called</a:t>
            </a:r>
            <a:r>
              <a:rPr lang="en-US" altLang="en-US" sz="2800" b="1" dirty="0">
                <a:solidFill>
                  <a:srgbClr val="000000"/>
                </a:solidFill>
              </a:rPr>
              <a:t> Application Server </a:t>
            </a:r>
            <a:r>
              <a:rPr lang="en-US" altLang="en-US" sz="2800" dirty="0">
                <a:solidFill>
                  <a:srgbClr val="000000"/>
                </a:solidFill>
              </a:rPr>
              <a:t>or</a:t>
            </a:r>
            <a:r>
              <a:rPr lang="en-US" altLang="en-US" sz="2800" b="1" dirty="0">
                <a:solidFill>
                  <a:srgbClr val="000000"/>
                </a:solidFill>
              </a:rPr>
              <a:t> Web Server: </a:t>
            </a:r>
          </a:p>
          <a:p>
            <a:pPr lvl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</a:rPr>
              <a:t>stores the web connectivity software and</a:t>
            </a:r>
            <a:r>
              <a:rPr lang="en-US" altLang="en-US" sz="2400" b="1" dirty="0">
                <a:solidFill>
                  <a:srgbClr val="000000"/>
                </a:solidFill>
              </a:rPr>
              <a:t> the rules and business logic (constraints) </a:t>
            </a:r>
            <a:r>
              <a:rPr lang="en-US" altLang="en-US" sz="2400" dirty="0">
                <a:solidFill>
                  <a:srgbClr val="000000"/>
                </a:solidFill>
              </a:rPr>
              <a:t>part of the application used to access the right amount of data from the database server</a:t>
            </a:r>
          </a:p>
          <a:p>
            <a:pPr lvl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</a:rPr>
              <a:t>acts like a conduit for sending partially processed data between the database server and the client.</a:t>
            </a:r>
            <a:endParaRPr lang="en-US" altLang="en-US" sz="2400" b="1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800" b="1" dirty="0">
                <a:solidFill>
                  <a:srgbClr val="000000"/>
                </a:solidFill>
              </a:rPr>
              <a:t>Additional Features- Security: </a:t>
            </a:r>
          </a:p>
          <a:p>
            <a:pPr lvl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</a:rPr>
              <a:t>encrypt the data at the server before transmission</a:t>
            </a:r>
          </a:p>
          <a:p>
            <a:pPr lvl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</a:rPr>
              <a:t>decrypt data at the client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95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 of DBMSs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u="sng" dirty="0"/>
              <a:t>Data Model Classification</a:t>
            </a:r>
          </a:p>
          <a:p>
            <a:pPr lvl="0"/>
            <a:r>
              <a:rPr lang="en-US" dirty="0"/>
              <a:t>Relational data model</a:t>
            </a:r>
          </a:p>
          <a:p>
            <a:pPr lvl="0"/>
            <a:r>
              <a:rPr lang="en-US" dirty="0"/>
              <a:t>Object data model</a:t>
            </a:r>
          </a:p>
          <a:p>
            <a:pPr lvl="0"/>
            <a:r>
              <a:rPr lang="en-US" dirty="0"/>
              <a:t>Hierarchical data model</a:t>
            </a:r>
          </a:p>
          <a:p>
            <a:pPr lvl="0"/>
            <a:r>
              <a:rPr lang="en-US" dirty="0"/>
              <a:t>Network data model</a:t>
            </a:r>
          </a:p>
          <a:p>
            <a:pPr lvl="0"/>
            <a:r>
              <a:rPr lang="en-US" dirty="0"/>
              <a:t>Object relational data </a:t>
            </a:r>
            <a:r>
              <a:rPr lang="en-US" dirty="0" smtClean="0"/>
              <a:t>model</a:t>
            </a:r>
            <a:r>
              <a:rPr lang="en-US" dirty="0"/>
              <a:t> </a:t>
            </a:r>
          </a:p>
          <a:p>
            <a:pPr lvl="0"/>
            <a:r>
              <a:rPr lang="en-US" b="1" u="sng" dirty="0"/>
              <a:t>Number of Users</a:t>
            </a:r>
          </a:p>
          <a:p>
            <a:pPr lvl="0"/>
            <a:r>
              <a:rPr lang="en-US" dirty="0"/>
              <a:t>Single User systems</a:t>
            </a:r>
          </a:p>
          <a:p>
            <a:pPr lvl="0"/>
            <a:r>
              <a:rPr lang="en-US" dirty="0"/>
              <a:t>Multi User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9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Centralized and Client Server Architectures for DBMSs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u="sng" dirty="0"/>
              <a:t>Number of Sites</a:t>
            </a:r>
          </a:p>
          <a:p>
            <a:pPr lvl="0"/>
            <a:r>
              <a:rPr lang="en-US" dirty="0"/>
              <a:t>Centralized – data is stored at single site.</a:t>
            </a:r>
          </a:p>
          <a:p>
            <a:pPr lvl="0"/>
            <a:r>
              <a:rPr lang="en-US" dirty="0"/>
              <a:t>Distributes – database and DBMS software stored over many sites connected by network</a:t>
            </a:r>
          </a:p>
          <a:p>
            <a:pPr marL="0" lvl="0" indent="0">
              <a:buNone/>
            </a:pPr>
            <a:r>
              <a:rPr lang="en-US" dirty="0" smtClean="0"/>
              <a:t>       Homogeneous </a:t>
            </a:r>
            <a:r>
              <a:rPr lang="en-US" dirty="0"/>
              <a:t>– use same DBMS software at multiple sites</a:t>
            </a:r>
            <a:r>
              <a:rPr lang="en-US" dirty="0" smtClean="0"/>
              <a:t>.</a:t>
            </a:r>
            <a:r>
              <a:rPr lang="en-US" dirty="0"/>
              <a:t> </a:t>
            </a:r>
            <a:endParaRPr lang="en-US" dirty="0" smtClean="0"/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en-US" dirty="0" smtClean="0"/>
              <a:t>Heterogeneous- use different database software at multiple sites.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83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30507"/>
            <a:ext cx="8596668" cy="40108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altLang="en-US" b="1" dirty="0">
                <a:latin typeface="Times" panose="02020603050405020304" pitchFamily="18" charset="0"/>
              </a:rPr>
              <a:t>First-generation</a:t>
            </a:r>
            <a:r>
              <a:rPr lang="en-GB" altLang="en-US" sz="2500" b="1" dirty="0">
                <a:latin typeface="Times" panose="02020603050405020304" pitchFamily="18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GB" altLang="en-US" sz="2100" b="1" dirty="0">
                <a:latin typeface="Times" panose="02020603050405020304" pitchFamily="18" charset="0"/>
              </a:rPr>
              <a:t>Hierarchical and Network</a:t>
            </a:r>
          </a:p>
          <a:p>
            <a:pPr lvl="1">
              <a:lnSpc>
                <a:spcPct val="90000"/>
              </a:lnSpc>
            </a:pPr>
            <a:endParaRPr lang="en-GB" altLang="en-US" sz="2100" b="1" dirty="0">
              <a:latin typeface="Times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GB" altLang="en-US" b="1" dirty="0">
                <a:latin typeface="Times" panose="02020603050405020304" pitchFamily="18" charset="0"/>
              </a:rPr>
              <a:t>Second generation</a:t>
            </a:r>
          </a:p>
          <a:p>
            <a:pPr lvl="1">
              <a:lnSpc>
                <a:spcPct val="90000"/>
              </a:lnSpc>
            </a:pPr>
            <a:r>
              <a:rPr lang="en-GB" altLang="en-US" sz="2100" b="1" dirty="0">
                <a:latin typeface="Times" panose="02020603050405020304" pitchFamily="18" charset="0"/>
              </a:rPr>
              <a:t>Relational</a:t>
            </a:r>
          </a:p>
          <a:p>
            <a:pPr lvl="1">
              <a:lnSpc>
                <a:spcPct val="90000"/>
              </a:lnSpc>
            </a:pPr>
            <a:endParaRPr lang="en-GB" altLang="en-US" sz="2100" b="1" dirty="0">
              <a:latin typeface="Times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GB" altLang="en-US" b="1" dirty="0">
                <a:latin typeface="Times" panose="02020603050405020304" pitchFamily="18" charset="0"/>
              </a:rPr>
              <a:t>Third generation</a:t>
            </a:r>
          </a:p>
          <a:p>
            <a:pPr lvl="1">
              <a:lnSpc>
                <a:spcPct val="90000"/>
              </a:lnSpc>
            </a:pPr>
            <a:r>
              <a:rPr lang="en-GB" altLang="en-US" sz="2100" b="1" dirty="0">
                <a:latin typeface="Times" panose="02020603050405020304" pitchFamily="18" charset="0"/>
              </a:rPr>
              <a:t>Object Relational</a:t>
            </a:r>
          </a:p>
          <a:p>
            <a:pPr lvl="1">
              <a:lnSpc>
                <a:spcPct val="90000"/>
              </a:lnSpc>
            </a:pPr>
            <a:r>
              <a:rPr lang="en-GB" altLang="en-US" sz="2100" b="1" dirty="0">
                <a:latin typeface="Times" panose="02020603050405020304" pitchFamily="18" charset="0"/>
              </a:rPr>
              <a:t>Object-Oriented</a:t>
            </a:r>
          </a:p>
        </p:txBody>
      </p:sp>
    </p:spTree>
    <p:extLst>
      <p:ext uri="{BB962C8B-B14F-4D97-AF65-F5344CB8AC3E}">
        <p14:creationId xmlns:p14="http://schemas.microsoft.com/office/powerpoint/2010/main" val="42320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30507"/>
            <a:ext cx="8596668" cy="4010856"/>
          </a:xfrm>
        </p:spPr>
        <p:txBody>
          <a:bodyPr>
            <a:normAutofit/>
          </a:bodyPr>
          <a:lstStyle/>
          <a:p>
            <a:r>
              <a:rPr lang="en-US" dirty="0" smtClean="0"/>
              <a:t>Data abstraction refers to hiding the of details of data organization and storage.</a:t>
            </a:r>
          </a:p>
          <a:p>
            <a:r>
              <a:rPr lang="en-US" altLang="en-US" dirty="0"/>
              <a:t>Data Independence</a:t>
            </a:r>
          </a:p>
          <a:p>
            <a:pPr lvl="1"/>
            <a:r>
              <a:rPr lang="en-US" altLang="en-US" dirty="0"/>
              <a:t>Physical representation and location of data and the use of that data are separated</a:t>
            </a:r>
          </a:p>
          <a:p>
            <a:pPr lvl="2"/>
            <a:r>
              <a:rPr lang="en-US" altLang="en-US" dirty="0"/>
              <a:t>The application doesn’t need to know how or where the database has stored the data, but just how to ask for it</a:t>
            </a:r>
          </a:p>
          <a:p>
            <a:pPr lvl="2"/>
            <a:r>
              <a:rPr lang="en-US" altLang="en-US" dirty="0"/>
              <a:t>Moving a database from one DBMS to another should not have a material effect on application program</a:t>
            </a:r>
          </a:p>
          <a:p>
            <a:pPr lvl="2"/>
            <a:r>
              <a:rPr lang="en-US" altLang="en-US" dirty="0"/>
              <a:t>Recording, adding fields, etc. in the database should not affect applications </a:t>
            </a:r>
          </a:p>
        </p:txBody>
      </p:sp>
    </p:spTree>
    <p:extLst>
      <p:ext uri="{BB962C8B-B14F-4D97-AF65-F5344CB8AC3E}">
        <p14:creationId xmlns:p14="http://schemas.microsoft.com/office/powerpoint/2010/main" val="232343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30507"/>
            <a:ext cx="8596668" cy="4010856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 smtClean="0"/>
              <a:t>Data model</a:t>
            </a:r>
            <a:br>
              <a:rPr lang="en-US" b="1" u="sng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collection of concepts </a:t>
            </a:r>
            <a:r>
              <a:rPr lang="en-US" altLang="en-US" dirty="0" smtClean="0">
                <a:solidFill>
                  <a:srgbClr val="000000"/>
                </a:solidFill>
              </a:rPr>
              <a:t>to describe the </a:t>
            </a:r>
            <a:r>
              <a:rPr lang="en-US" altLang="en-US" i="1" dirty="0" smtClean="0">
                <a:solidFill>
                  <a:srgbClr val="000000"/>
                </a:solidFill>
              </a:rPr>
              <a:t>structure</a:t>
            </a:r>
            <a:r>
              <a:rPr lang="en-US" altLang="en-US" dirty="0" smtClean="0">
                <a:solidFill>
                  <a:srgbClr val="000000"/>
                </a:solidFill>
              </a:rPr>
              <a:t> of a database,</a:t>
            </a:r>
            <a:r>
              <a:rPr lang="en-US" altLang="en-US" i="1" dirty="0" smtClean="0">
                <a:solidFill>
                  <a:srgbClr val="000000"/>
                </a:solidFill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</a:rPr>
              <a:t>and certain</a:t>
            </a:r>
            <a:r>
              <a:rPr lang="en-US" altLang="en-US" i="1" dirty="0" smtClean="0">
                <a:solidFill>
                  <a:srgbClr val="000000"/>
                </a:solidFill>
              </a:rPr>
              <a:t> constraints</a:t>
            </a:r>
            <a:r>
              <a:rPr lang="en-US" altLang="en-US" dirty="0" smtClean="0">
                <a:solidFill>
                  <a:srgbClr val="000000"/>
                </a:solidFill>
              </a:rPr>
              <a:t> that the database should obey.</a:t>
            </a:r>
          </a:p>
          <a:p>
            <a:r>
              <a:rPr lang="en-US" dirty="0" smtClean="0"/>
              <a:t>A model is an abstraction process that hides  details</a:t>
            </a:r>
          </a:p>
          <a:p>
            <a:r>
              <a:rPr lang="en-US" dirty="0" smtClean="0"/>
              <a:t>Data modeling is used for representing entities of interest and their relationship in the database.</a:t>
            </a:r>
            <a:endParaRPr lang="en-US" altLang="en-US" dirty="0" smtClean="0">
              <a:solidFill>
                <a:srgbClr val="000000"/>
              </a:solidFill>
            </a:endParaRPr>
          </a:p>
          <a:p>
            <a:r>
              <a:rPr lang="en-US" dirty="0" smtClean="0"/>
              <a:t>The </a:t>
            </a:r>
            <a:r>
              <a:rPr lang="en-US" i="1" dirty="0" smtClean="0"/>
              <a:t>structure of a database includes</a:t>
            </a:r>
            <a:r>
              <a:rPr lang="en-US" dirty="0" smtClean="0"/>
              <a:t> data types, relationships, and constraints that should hold for the data.</a:t>
            </a:r>
          </a:p>
          <a:p>
            <a:r>
              <a:rPr lang="en-US" dirty="0" smtClean="0"/>
              <a:t>Most data models also include a set of basic operations for specifying retrievals and updates on the database.</a:t>
            </a:r>
            <a:endParaRPr lang="en-US" b="1" dirty="0" smtClean="0"/>
          </a:p>
          <a:p>
            <a:r>
              <a:rPr lang="en-US" dirty="0" smtClean="0"/>
              <a:t>The data model specify dynamic aspects or behavior to specify valid define users operations.</a:t>
            </a:r>
          </a:p>
          <a:p>
            <a:r>
              <a:rPr lang="en-US" dirty="0" smtClean="0"/>
              <a:t>For example COMPUTE GPA, grade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69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b="1" u="sng" dirty="0" smtClean="0"/>
              <a:t>High-level </a:t>
            </a:r>
            <a:r>
              <a:rPr lang="en-US" b="1" u="sng" dirty="0"/>
              <a:t>or conceptual data models</a:t>
            </a:r>
          </a:p>
          <a:p>
            <a:r>
              <a:rPr lang="en-US" dirty="0" smtClean="0"/>
              <a:t>Use </a:t>
            </a:r>
            <a:r>
              <a:rPr lang="en-US" dirty="0"/>
              <a:t>Entity-Relationship(ER) </a:t>
            </a:r>
            <a:r>
              <a:rPr lang="en-US" dirty="0" smtClean="0"/>
              <a:t>Model</a:t>
            </a:r>
          </a:p>
          <a:p>
            <a:r>
              <a:rPr lang="en-US" dirty="0"/>
              <a:t>use concepts such as entities, attributes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and relationships.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entity represents a real-world object or concept,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such </a:t>
            </a:r>
            <a:r>
              <a:rPr lang="en-US" dirty="0"/>
              <a:t>as an </a:t>
            </a:r>
            <a:r>
              <a:rPr lang="en-US" dirty="0" smtClean="0"/>
              <a:t>employee, project, student.</a:t>
            </a:r>
          </a:p>
          <a:p>
            <a:r>
              <a:rPr lang="en-US" dirty="0" smtClean="0"/>
              <a:t>An </a:t>
            </a:r>
            <a:r>
              <a:rPr lang="en-US" dirty="0"/>
              <a:t>attribute represents some property of interest that further describes an entity, such as the employee's name or salary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 relationship among two or more entities represents an association among two or more entities, for example, a works-on relationship between an employee and a project</a:t>
            </a:r>
            <a:r>
              <a:rPr lang="en-US" dirty="0" smtClean="0"/>
              <a:t>.</a:t>
            </a:r>
            <a:r>
              <a:rPr lang="en-US" b="1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399" y="467877"/>
            <a:ext cx="3923705" cy="313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5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 startAt="2"/>
            </a:pPr>
            <a:r>
              <a:rPr lang="en-US" b="1" u="sng" dirty="0" smtClean="0"/>
              <a:t>low-level </a:t>
            </a:r>
            <a:r>
              <a:rPr lang="en-US" b="1" u="sng" dirty="0"/>
              <a:t>or physical data </a:t>
            </a:r>
            <a:r>
              <a:rPr lang="en-US" b="1" u="sng" dirty="0" smtClean="0"/>
              <a:t>model </a:t>
            </a:r>
            <a:endParaRPr lang="en-US" b="1" u="sng" dirty="0"/>
          </a:p>
          <a:p>
            <a:r>
              <a:rPr lang="en-US" dirty="0"/>
              <a:t>provides concepts that describe the details of how</a:t>
            </a:r>
          </a:p>
          <a:p>
            <a:pPr marL="914400"/>
            <a:r>
              <a:rPr lang="en-US" dirty="0"/>
              <a:t>data is stored in the computer model</a:t>
            </a:r>
            <a:r>
              <a:rPr lang="en-US" dirty="0" smtClean="0"/>
              <a:t>.</a:t>
            </a:r>
          </a:p>
          <a:p>
            <a:r>
              <a:rPr lang="en-US" u="sng" dirty="0" smtClean="0"/>
              <a:t>Representational /logical data model </a:t>
            </a:r>
          </a:p>
          <a:p>
            <a:r>
              <a:rPr lang="en-US" dirty="0"/>
              <a:t>It is between High level &amp; Low level data model</a:t>
            </a:r>
            <a:endParaRPr lang="en-US" dirty="0" smtClean="0"/>
          </a:p>
          <a:p>
            <a:r>
              <a:rPr lang="en-US" dirty="0" smtClean="0"/>
              <a:t>Hide many </a:t>
            </a:r>
            <a:r>
              <a:rPr lang="en-US" dirty="0"/>
              <a:t>details of data storage </a:t>
            </a:r>
            <a:r>
              <a:rPr lang="en-US" dirty="0" smtClean="0"/>
              <a:t>but can be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implemented on a computer system in a direct way.</a:t>
            </a:r>
          </a:p>
          <a:p>
            <a:r>
              <a:rPr lang="en-US" dirty="0" smtClean="0"/>
              <a:t>Frequently used in traditional DBMS including</a:t>
            </a:r>
            <a:br>
              <a:rPr lang="en-US" dirty="0" smtClean="0"/>
            </a:br>
            <a:r>
              <a:rPr lang="en-US" dirty="0" smtClean="0"/>
              <a:t>relational data model as well as legacy data model</a:t>
            </a:r>
            <a:br>
              <a:rPr lang="en-US" dirty="0" smtClean="0"/>
            </a:br>
            <a:r>
              <a:rPr lang="en-US" dirty="0" smtClean="0"/>
              <a:t>the network and hierarchical data model.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798" y="3425540"/>
            <a:ext cx="5298408" cy="285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4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data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en-US" b="1" u="sng" dirty="0" smtClean="0"/>
              <a:t>Object data model</a:t>
            </a:r>
          </a:p>
          <a:p>
            <a:r>
              <a:rPr lang="en-US" dirty="0"/>
              <a:t>data models as a new family of higher-level implementation data models that are closer to conceptual data </a:t>
            </a:r>
            <a:r>
              <a:rPr lang="en-US" dirty="0" smtClean="0"/>
              <a:t>model.</a:t>
            </a:r>
          </a:p>
        </p:txBody>
      </p:sp>
    </p:spTree>
    <p:extLst>
      <p:ext uri="{BB962C8B-B14F-4D97-AF65-F5344CB8AC3E}">
        <p14:creationId xmlns:p14="http://schemas.microsoft.com/office/powerpoint/2010/main" val="120196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and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204" y="1490896"/>
            <a:ext cx="8596668" cy="3880773"/>
          </a:xfrm>
        </p:spPr>
        <p:txBody>
          <a:bodyPr/>
          <a:lstStyle/>
          <a:p>
            <a:r>
              <a:rPr lang="en-US" dirty="0" smtClean="0"/>
              <a:t>Design or description of database is called schema.</a:t>
            </a:r>
          </a:p>
          <a:p>
            <a:r>
              <a:rPr lang="en-US" dirty="0"/>
              <a:t>It defines how the data is organized and how the relations among them are associated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formulates all the constraints that are to be applied on the data.</a:t>
            </a:r>
            <a:endParaRPr lang="en-US" dirty="0" smtClean="0"/>
          </a:p>
          <a:p>
            <a:r>
              <a:rPr lang="en-US" dirty="0"/>
              <a:t>The database scheme is defined during the database design process and changes very rarely afterwards. </a:t>
            </a:r>
            <a:endParaRPr lang="en-US" dirty="0" smtClean="0"/>
          </a:p>
          <a:p>
            <a:r>
              <a:rPr lang="en-US" dirty="0"/>
              <a:t>The data stored in database at a particular moment of time is called </a:t>
            </a:r>
            <a:r>
              <a:rPr lang="en-US" dirty="0" smtClean="0"/>
              <a:t>instance or state </a:t>
            </a:r>
            <a:r>
              <a:rPr lang="en-US" dirty="0"/>
              <a:t>of database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706" y="4208765"/>
            <a:ext cx="5741918" cy="255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5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2518</TotalTime>
  <Words>988</Words>
  <Application>Microsoft Office PowerPoint</Application>
  <PresentationFormat>Custom</PresentationFormat>
  <Paragraphs>155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Facet</vt:lpstr>
      <vt:lpstr>Database System</vt:lpstr>
      <vt:lpstr>Week 1</vt:lpstr>
      <vt:lpstr>History of database</vt:lpstr>
      <vt:lpstr>Data Models</vt:lpstr>
      <vt:lpstr>Data Models</vt:lpstr>
      <vt:lpstr>Categories of data models</vt:lpstr>
      <vt:lpstr>Categories of data models</vt:lpstr>
      <vt:lpstr>Categories of data models</vt:lpstr>
      <vt:lpstr>Schema and instances</vt:lpstr>
      <vt:lpstr>Database State</vt:lpstr>
      <vt:lpstr>Three Schema Architecture</vt:lpstr>
      <vt:lpstr>Three Schema Architecture</vt:lpstr>
      <vt:lpstr>Three Schema Architecture</vt:lpstr>
      <vt:lpstr>Three Schema Architecture</vt:lpstr>
      <vt:lpstr>Data Independence</vt:lpstr>
      <vt:lpstr>Database languages </vt:lpstr>
      <vt:lpstr>Database languages </vt:lpstr>
      <vt:lpstr>Centralized and Client Server Architectures for DBMSs</vt:lpstr>
      <vt:lpstr>Centralized and Client Server Architectures for DBMSs</vt:lpstr>
      <vt:lpstr>Centralized and Client Server Architectures for DBMSs</vt:lpstr>
      <vt:lpstr>Two Tier Client-Server Architecture</vt:lpstr>
      <vt:lpstr>Three Tier Client-Server Architecture</vt:lpstr>
      <vt:lpstr>Classification of DBMSs</vt:lpstr>
      <vt:lpstr>Centralized and Client Server Architectures for DBMSs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</dc:title>
  <dc:creator>innocent akhtar</dc:creator>
  <cp:lastModifiedBy>Ms Nasreen</cp:lastModifiedBy>
  <cp:revision>71</cp:revision>
  <dcterms:created xsi:type="dcterms:W3CDTF">2017-01-21T16:52:41Z</dcterms:created>
  <dcterms:modified xsi:type="dcterms:W3CDTF">2018-09-12T04:05:14Z</dcterms:modified>
</cp:coreProperties>
</file>