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93" r:id="rId8"/>
    <p:sldId id="294" r:id="rId9"/>
    <p:sldId id="262" r:id="rId10"/>
    <p:sldId id="263" r:id="rId11"/>
    <p:sldId id="264" r:id="rId12"/>
    <p:sldId id="265" r:id="rId13"/>
    <p:sldId id="298" r:id="rId14"/>
    <p:sldId id="266" r:id="rId15"/>
    <p:sldId id="295" r:id="rId16"/>
    <p:sldId id="297" r:id="rId17"/>
    <p:sldId id="296" r:id="rId18"/>
    <p:sldId id="267" r:id="rId19"/>
    <p:sldId id="268" r:id="rId20"/>
    <p:sldId id="299" r:id="rId21"/>
    <p:sldId id="269" r:id="rId22"/>
    <p:sldId id="271" r:id="rId23"/>
    <p:sldId id="272" r:id="rId24"/>
    <p:sldId id="273" r:id="rId25"/>
    <p:sldId id="275" r:id="rId26"/>
    <p:sldId id="277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F5FBF"/>
    <a:srgbClr val="281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1" d="100"/>
          <a:sy n="81" d="100"/>
        </p:scale>
        <p:origin x="-7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05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6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2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05B7-5CBF-4A8B-970D-10982F4AE826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9AFC7B-BBCE-4706-BFBC-8D290A37A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Nasreen</a:t>
            </a:r>
            <a:r>
              <a:rPr lang="en-US" dirty="0"/>
              <a:t> akhtar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-Faisalabad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of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All tuples in a relation state r(R) form a </a:t>
            </a:r>
            <a:r>
              <a:rPr lang="en-US" altLang="en-US" sz="2000" b="1" dirty="0"/>
              <a:t>set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By definition, there cannot be duplicates, or identical tuples, in a set.</a:t>
            </a:r>
          </a:p>
          <a:p>
            <a:pPr lvl="1"/>
            <a:r>
              <a:rPr lang="en-US" altLang="en-US" sz="2000" dirty="0"/>
              <a:t>By definition, set elements (tuples) are not ordered, even though tuples frequently appear to be in the tabular form.</a:t>
            </a:r>
          </a:p>
          <a:p>
            <a:r>
              <a:rPr lang="en-US" altLang="en-US" sz="2000" dirty="0"/>
              <a:t>Ordering of attributes however is important</a:t>
            </a:r>
          </a:p>
          <a:p>
            <a:pPr lvl="1"/>
            <a:r>
              <a:rPr lang="en-US" altLang="en-US" sz="2000" dirty="0"/>
              <a:t>We will consider the attributes in R(A1, A2, ..., An) and the values in t=&lt;v1, v2, ..., </a:t>
            </a:r>
            <a:r>
              <a:rPr lang="en-US" altLang="en-US" sz="2000" dirty="0" err="1"/>
              <a:t>vn</a:t>
            </a:r>
            <a:r>
              <a:rPr lang="en-US" altLang="en-US" sz="2000" dirty="0"/>
              <a:t>&gt; to be ordered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Each relation in the same relational database schema has a distinct name</a:t>
            </a:r>
          </a:p>
          <a:p>
            <a:r>
              <a:rPr lang="en-US" altLang="en-US" sz="2000" dirty="0"/>
              <a:t>Each value in a tuple is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1.    atomic</a:t>
            </a:r>
            <a:br>
              <a:rPr lang="en-US" altLang="en-US" sz="2000" dirty="0" smtClean="0"/>
            </a:br>
            <a:r>
              <a:rPr lang="en-US" altLang="en-US" sz="2000" dirty="0" smtClean="0"/>
              <a:t>2.    No Composite or multi valued attribute</a:t>
            </a:r>
          </a:p>
          <a:p>
            <a:r>
              <a:rPr lang="en-US" altLang="en-US" sz="2000" dirty="0"/>
              <a:t>A special </a:t>
            </a:r>
            <a:r>
              <a:rPr lang="en-US" altLang="en-US" sz="2000" b="1" dirty="0"/>
              <a:t>null</a:t>
            </a:r>
            <a:r>
              <a:rPr lang="en-US" altLang="en-US" sz="2000" dirty="0"/>
              <a:t> value is used to represent values that are not available.  </a:t>
            </a:r>
            <a:r>
              <a:rPr lang="en-US" altLang="en-US" sz="2000" dirty="0" smtClean="0"/>
              <a:t>2 </a:t>
            </a:r>
            <a:r>
              <a:rPr lang="en-US" altLang="en-US" sz="2000" dirty="0"/>
              <a:t>reasons in reality:</a:t>
            </a:r>
          </a:p>
          <a:p>
            <a:pPr lvl="1"/>
            <a:r>
              <a:rPr lang="en-US" altLang="en-US" sz="2000" dirty="0"/>
              <a:t>Unknown</a:t>
            </a:r>
          </a:p>
          <a:p>
            <a:pPr lvl="1"/>
            <a:r>
              <a:rPr lang="en-US" altLang="en-US" sz="2000" dirty="0" smtClean="0"/>
              <a:t>Inapplicable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Each </a:t>
            </a:r>
            <a:r>
              <a:rPr lang="en-US" altLang="en-US" dirty="0"/>
              <a:t>attribute in a relation has a distinct name.</a:t>
            </a:r>
          </a:p>
          <a:p>
            <a:r>
              <a:rPr lang="en-US" altLang="en-US" dirty="0"/>
              <a:t>Values of an attribute are all from the same domain.</a:t>
            </a:r>
          </a:p>
          <a:p>
            <a:r>
              <a:rPr lang="en-US" altLang="en-US" dirty="0"/>
              <a:t>Each tuple is distinct.</a:t>
            </a:r>
          </a:p>
          <a:p>
            <a:r>
              <a:rPr lang="en-US" altLang="en-US" dirty="0"/>
              <a:t>Order of attributes has no significance.</a:t>
            </a:r>
          </a:p>
          <a:p>
            <a:r>
              <a:rPr lang="en-US" altLang="en-US" dirty="0"/>
              <a:t>Order of tuples has no significance, theoretically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670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FF"/>
                </a:solidFill>
              </a:rPr>
              <a:t>key</a:t>
            </a:r>
            <a:r>
              <a:rPr lang="en-US" altLang="en-US" dirty="0"/>
              <a:t> is a combination of one or more columns that is used to identify rows in a </a:t>
            </a:r>
            <a:r>
              <a:rPr lang="en-US" altLang="en-US" dirty="0" smtClean="0"/>
              <a:t>relation</a:t>
            </a:r>
          </a:p>
          <a:p>
            <a:r>
              <a:rPr lang="en-US" altLang="en-US" dirty="0" smtClean="0"/>
              <a:t>Types are</a:t>
            </a:r>
          </a:p>
          <a:p>
            <a:r>
              <a:rPr lang="en-US" altLang="en-US" dirty="0" smtClean="0"/>
              <a:t>Primary key</a:t>
            </a:r>
          </a:p>
          <a:p>
            <a:r>
              <a:rPr lang="en-US" altLang="en-US" dirty="0" smtClean="0"/>
              <a:t>Composite Key</a:t>
            </a:r>
          </a:p>
          <a:p>
            <a:r>
              <a:rPr lang="en-US" altLang="en-US" dirty="0" smtClean="0"/>
              <a:t>Candidate key</a:t>
            </a:r>
          </a:p>
          <a:p>
            <a:r>
              <a:rPr lang="en-US" altLang="en-US" dirty="0" smtClean="0"/>
              <a:t>Foreign key</a:t>
            </a:r>
          </a:p>
          <a:p>
            <a:r>
              <a:rPr lang="en-US" altLang="en-US" dirty="0" smtClean="0"/>
              <a:t>Secondary key</a:t>
            </a:r>
          </a:p>
          <a:p>
            <a:r>
              <a:rPr lang="en-US" altLang="en-US" dirty="0" smtClean="0"/>
              <a:t>Surrogate key</a:t>
            </a:r>
          </a:p>
          <a:p>
            <a:r>
              <a:rPr lang="en-US" altLang="en-US" dirty="0" smtClean="0"/>
              <a:t>Super key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23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dirty="0">
                <a:solidFill>
                  <a:srgbClr val="0070C0"/>
                </a:solidFill>
              </a:rPr>
              <a:t>Primary Key </a:t>
            </a:r>
            <a:r>
              <a:rPr lang="en-US" altLang="en-US" dirty="0"/>
              <a:t>is a key that uniquely </a:t>
            </a:r>
            <a:r>
              <a:rPr lang="en-US" altLang="en-US" dirty="0" smtClean="0"/>
              <a:t>identify record </a:t>
            </a:r>
            <a:r>
              <a:rPr lang="en-US" altLang="en-US" dirty="0"/>
              <a:t>in relation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it has two characteristics</a:t>
            </a:r>
            <a:br>
              <a:rPr lang="en-US" altLang="en-US" dirty="0" smtClean="0"/>
            </a:br>
            <a:r>
              <a:rPr lang="en-US" altLang="en-US" dirty="0" smtClean="0"/>
              <a:t>1.  Unique</a:t>
            </a:r>
            <a:br>
              <a:rPr lang="en-US" altLang="en-US" dirty="0" smtClean="0"/>
            </a:br>
            <a:r>
              <a:rPr lang="en-US" altLang="en-US" dirty="0" smtClean="0"/>
              <a:t>2.  Not Null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There is one and only one primary key per relation</a:t>
            </a:r>
          </a:p>
          <a:p>
            <a:pPr lvl="1"/>
            <a:r>
              <a:rPr lang="en-US" altLang="en-US" dirty="0"/>
              <a:t>The primary key is unique and not null.</a:t>
            </a:r>
          </a:p>
          <a:p>
            <a:pPr lvl="1"/>
            <a:r>
              <a:rPr lang="en-US" altLang="en-US" dirty="0"/>
              <a:t>The ideal primary key is short, numeric(alpha), </a:t>
            </a:r>
            <a:r>
              <a:rPr lang="en-US" altLang="en-US" dirty="0" smtClean="0"/>
              <a:t>fixed </a:t>
            </a:r>
            <a:r>
              <a:rPr lang="en-US" altLang="en-US" dirty="0"/>
              <a:t>length and never changes</a:t>
            </a:r>
          </a:p>
          <a:p>
            <a:pPr lvl="1"/>
            <a:r>
              <a:rPr lang="en-US" altLang="en-US" dirty="0"/>
              <a:t>The primary key may be a composite key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312" y="3219732"/>
            <a:ext cx="3438241" cy="19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38" y="2160589"/>
            <a:ext cx="6162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38" y="2160589"/>
            <a:ext cx="6162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b="1" dirty="0">
                <a:solidFill>
                  <a:srgbClr val="0066FF"/>
                </a:solidFill>
              </a:rPr>
              <a:t>composite key</a:t>
            </a:r>
            <a:r>
              <a:rPr lang="en-US" altLang="en-US" dirty="0"/>
              <a:t> is a key that consists of two or more </a:t>
            </a:r>
            <a:r>
              <a:rPr lang="en-US" altLang="en-US" dirty="0" smtClean="0"/>
              <a:t>columns.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94" y="3139070"/>
            <a:ext cx="3657143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7334" y="4163349"/>
            <a:ext cx="8839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Although, candidate keys are STU_ID, CIT_ID. Organization ITSELF issues its own identifier PK. PK is a property of an organization. Driving license# is a property of Ministry of Motors/ transportation, it must not be used PK in university or other organizations. It is a candidate key for other organization for search purposes.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Note: It is not recommended to create PKs for columns like Quantity, Salary, Price and column that has datatype 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37224"/>
            <a:ext cx="7724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Example-1: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	STUDENT(</a:t>
            </a:r>
            <a:r>
              <a:rPr lang="en-US" altLang="en-US" b="1" u="sng" dirty="0" err="1">
                <a:solidFill>
                  <a:srgbClr val="CC3300"/>
                </a:solidFill>
              </a:rPr>
              <a:t>StuID</a:t>
            </a:r>
            <a:r>
              <a:rPr lang="en-US" altLang="en-US" b="1" dirty="0"/>
              <a:t>, </a:t>
            </a:r>
            <a:r>
              <a:rPr lang="en-US" altLang="en-US" b="1" dirty="0" err="1"/>
              <a:t>FirstName</a:t>
            </a:r>
            <a:r>
              <a:rPr lang="en-US" altLang="en-US" b="1" dirty="0"/>
              <a:t>, </a:t>
            </a:r>
            <a:r>
              <a:rPr lang="en-US" altLang="en-US" b="1" dirty="0" err="1"/>
              <a:t>FamilyName</a:t>
            </a:r>
            <a:r>
              <a:rPr lang="en-US" altLang="en-US" b="1" dirty="0"/>
              <a:t>, DOB, …)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Example-2:  Building (</a:t>
            </a:r>
            <a:r>
              <a:rPr lang="en-US" altLang="en-US" b="1" u="sng" dirty="0">
                <a:solidFill>
                  <a:srgbClr val="CC3300"/>
                </a:solidFill>
              </a:rPr>
              <a:t>B#</a:t>
            </a:r>
            <a:r>
              <a:rPr lang="en-US" altLang="en-US" b="1" dirty="0"/>
              <a:t>, </a:t>
            </a:r>
            <a:r>
              <a:rPr lang="en-US" altLang="en-US" b="1" dirty="0" err="1"/>
              <a:t>BName</a:t>
            </a:r>
            <a:r>
              <a:rPr lang="en-US" altLang="en-US" b="1" dirty="0"/>
              <a:t>, Location, Region),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	B# is a primary key. Although, </a:t>
            </a:r>
            <a:r>
              <a:rPr lang="en-US" altLang="en-US" b="1" dirty="0" err="1"/>
              <a:t>BName</a:t>
            </a:r>
            <a:r>
              <a:rPr lang="en-US" altLang="en-US" b="1" dirty="0"/>
              <a:t> is unique, not null but it is not short</a:t>
            </a:r>
            <a:r>
              <a:rPr lang="en-US" altLang="en-US" b="1" dirty="0" smtClean="0"/>
              <a:t>.</a:t>
            </a:r>
            <a:endParaRPr lang="en-US" altLang="en-US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Example-3: Customer (</a:t>
            </a:r>
            <a:r>
              <a:rPr lang="en-US" altLang="en-US" b="1" dirty="0" err="1"/>
              <a:t>cname</a:t>
            </a:r>
            <a:r>
              <a:rPr lang="en-US" altLang="en-US" b="1" dirty="0"/>
              <a:t>, </a:t>
            </a:r>
            <a:r>
              <a:rPr lang="en-US" altLang="en-US" b="1" dirty="0" err="1"/>
              <a:t>citizenid</a:t>
            </a:r>
            <a:r>
              <a:rPr lang="en-US" altLang="en-US" b="1" dirty="0"/>
              <a:t>, address, city, </a:t>
            </a:r>
            <a:r>
              <a:rPr lang="en-US" altLang="en-US" b="1" dirty="0" err="1"/>
              <a:t>telno</a:t>
            </a:r>
            <a:r>
              <a:rPr lang="en-US" altLang="en-US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This relation indicates the information about personal details. There is a chance that </a:t>
            </a:r>
            <a:r>
              <a:rPr lang="en-US" altLang="en-US" b="1" dirty="0" err="1"/>
              <a:t>cname</a:t>
            </a:r>
            <a:r>
              <a:rPr lang="en-US" altLang="en-US" b="1" dirty="0"/>
              <a:t> is duplicated, some may have </a:t>
            </a:r>
            <a:r>
              <a:rPr lang="en-US" altLang="en-US" b="1" dirty="0" err="1"/>
              <a:t>citizenid</a:t>
            </a:r>
            <a:r>
              <a:rPr lang="en-US" altLang="en-US" b="1" dirty="0"/>
              <a:t> and </a:t>
            </a:r>
            <a:r>
              <a:rPr lang="en-US" altLang="en-US" b="1" dirty="0" err="1"/>
              <a:t>telno</a:t>
            </a:r>
            <a:r>
              <a:rPr lang="en-US" altLang="en-US" b="1" dirty="0"/>
              <a:t> as null. This forces us to introduce new a attribute such as </a:t>
            </a:r>
            <a:r>
              <a:rPr lang="en-US" altLang="en-US" b="1" dirty="0" err="1"/>
              <a:t>cust</a:t>
            </a:r>
            <a:r>
              <a:rPr lang="en-US" altLang="en-US" b="1" dirty="0"/>
              <a:t># that would be a primary key.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/>
              <a:t>		Customer (</a:t>
            </a:r>
            <a:r>
              <a:rPr lang="en-US" altLang="en-US" b="1" u="sng" dirty="0" err="1">
                <a:solidFill>
                  <a:srgbClr val="CC3300"/>
                </a:solidFill>
              </a:rPr>
              <a:t>cust</a:t>
            </a:r>
            <a:r>
              <a:rPr lang="en-US" altLang="en-US" b="1" u="sng" dirty="0">
                <a:solidFill>
                  <a:srgbClr val="CC3300"/>
                </a:solidFill>
              </a:rPr>
              <a:t>#</a:t>
            </a:r>
            <a:r>
              <a:rPr lang="en-US" altLang="en-US" b="1" dirty="0"/>
              <a:t>, </a:t>
            </a:r>
            <a:r>
              <a:rPr lang="en-US" altLang="en-US" b="1" dirty="0" err="1"/>
              <a:t>cname</a:t>
            </a:r>
            <a:r>
              <a:rPr lang="en-US" altLang="en-US" b="1" dirty="0"/>
              <a:t>, </a:t>
            </a:r>
            <a:r>
              <a:rPr lang="en-US" altLang="en-US" b="1" dirty="0" err="1"/>
              <a:t>citizenid</a:t>
            </a:r>
            <a:r>
              <a:rPr lang="en-US" altLang="en-US" b="1" dirty="0"/>
              <a:t>, address, city, </a:t>
            </a:r>
            <a:r>
              <a:rPr lang="en-US" altLang="en-US" b="1" dirty="0" err="1"/>
              <a:t>telno</a:t>
            </a:r>
            <a:r>
              <a:rPr lang="en-US" altLang="en-US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 Model.</a:t>
            </a:r>
          </a:p>
          <a:p>
            <a:r>
              <a:rPr lang="en-US" dirty="0" smtClean="0"/>
              <a:t>Relational Database Constraints.</a:t>
            </a:r>
          </a:p>
          <a:p>
            <a:r>
              <a:rPr lang="en-US" dirty="0" smtClean="0"/>
              <a:t>Relational Data Model Constraints.</a:t>
            </a:r>
          </a:p>
          <a:p>
            <a:r>
              <a:rPr lang="en-US" dirty="0" smtClean="0"/>
              <a:t>Relational Data base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b="1" dirty="0" smtClean="0"/>
              <a:t>Candidate Key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candidate key is a column, or set of columns, in a table that can uniquely identify any database record without referring to any other </a:t>
            </a:r>
            <a:r>
              <a:rPr lang="en-US" dirty="0" smtClean="0"/>
              <a:t>data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table may have one or more candidate keys, but one candidate key is unique, and it is called the primary </a:t>
            </a:r>
            <a:r>
              <a:rPr lang="en-US" dirty="0" smtClean="0"/>
              <a:t>key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is usually the best among the candidate keys to use for identification.</a:t>
            </a:r>
            <a:endParaRPr lang="en-US" altLang="en-US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57024"/>
              </p:ext>
            </p:extLst>
          </p:nvPr>
        </p:nvGraphicFramePr>
        <p:xfrm>
          <a:off x="1189566" y="530486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AccountNo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171948" y="2148161"/>
            <a:ext cx="941294" cy="5183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51729" y="3851533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Keys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16460" y="5593976"/>
            <a:ext cx="13115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60868" y="21649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 </a:t>
            </a:r>
            <a:r>
              <a:rPr lang="en-US" altLang="en-US" b="1" dirty="0" smtClean="0"/>
              <a:t>surrogate key</a:t>
            </a:r>
            <a:r>
              <a:rPr lang="en-US" altLang="en-US" dirty="0" smtClean="0"/>
              <a:t> as an artificial column added to a relation to serve as a primary key:</a:t>
            </a:r>
          </a:p>
          <a:p>
            <a:r>
              <a:rPr lang="en-US" altLang="en-US" dirty="0" smtClean="0"/>
              <a:t>It does not have contextual or business meaning. </a:t>
            </a:r>
          </a:p>
          <a:p>
            <a:r>
              <a:rPr lang="en-US" altLang="en-US" dirty="0" smtClean="0"/>
              <a:t>Oracle uses SEQUENCE, MySQL uses AUTO_INCREMENT and SQL server uses IDENTITY to generate surrogate key.</a:t>
            </a:r>
            <a:br>
              <a:rPr lang="en-US" altLang="en-US" dirty="0" smtClean="0"/>
            </a:br>
            <a:r>
              <a:rPr lang="en-US" altLang="en-US" dirty="0" smtClean="0"/>
              <a:t>DBMS supplied</a:t>
            </a:r>
          </a:p>
          <a:p>
            <a:pPr lvl="1"/>
            <a:r>
              <a:rPr lang="en-US" altLang="en-US" dirty="0" smtClean="0"/>
              <a:t>Short, numeric and never changes – an ideal primary key!</a:t>
            </a:r>
          </a:p>
          <a:p>
            <a:pPr lvl="1"/>
            <a:r>
              <a:rPr lang="en-US" altLang="en-US" dirty="0" smtClean="0"/>
              <a:t>Has artificial values that are meaningless to users</a:t>
            </a:r>
          </a:p>
          <a:p>
            <a:pPr lvl="1"/>
            <a:r>
              <a:rPr lang="en-US" altLang="en-US" dirty="0" smtClean="0"/>
              <a:t>Normally hidden in forms and reports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FF"/>
                </a:solidFill>
              </a:rPr>
              <a:t>foreign key</a:t>
            </a:r>
            <a:r>
              <a:rPr lang="en-US" altLang="en-US" dirty="0"/>
              <a:t> is an attribute that refers to a primary key of same or different relation to form a link between the relations:</a:t>
            </a:r>
          </a:p>
          <a:p>
            <a:pPr lvl="1"/>
            <a:r>
              <a:rPr lang="en-US" altLang="en-US" dirty="0"/>
              <a:t>A foreign key can be a single column or a composite key</a:t>
            </a:r>
          </a:p>
          <a:p>
            <a:pPr lvl="1"/>
            <a:r>
              <a:rPr lang="en-US" altLang="en-US" dirty="0"/>
              <a:t>The term refers to the fact that key values are </a:t>
            </a:r>
            <a:r>
              <a:rPr lang="en-US" altLang="en-US" i="1" dirty="0"/>
              <a:t>foreign</a:t>
            </a:r>
            <a:r>
              <a:rPr lang="en-US" altLang="en-US" dirty="0"/>
              <a:t> to the relation in which they appear as foreign key values </a:t>
            </a:r>
          </a:p>
          <a:p>
            <a:pPr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600" b="1" dirty="0"/>
              <a:t>NOTE:</a:t>
            </a:r>
            <a:r>
              <a:rPr lang="en-US" altLang="en-US" sz="1600" dirty="0"/>
              <a:t> The primary keys of the relations are </a:t>
            </a:r>
            <a:r>
              <a:rPr lang="en-US" altLang="en-US" sz="1600" u="sng" dirty="0"/>
              <a:t>underlined</a:t>
            </a:r>
            <a:r>
              <a:rPr lang="en-US" altLang="en-US" sz="1600" dirty="0"/>
              <a:t> and any foreign keys are in </a:t>
            </a:r>
            <a:r>
              <a:rPr lang="en-US" altLang="en-US" sz="1600" i="1" dirty="0"/>
              <a:t>italics</a:t>
            </a:r>
            <a:r>
              <a:rPr lang="en-US" altLang="en-US" sz="1600" dirty="0"/>
              <a:t> in the relations below:</a:t>
            </a:r>
          </a:p>
          <a:p>
            <a:pPr>
              <a:buFontTx/>
              <a:buNone/>
            </a:pPr>
            <a:r>
              <a:rPr lang="en-US" altLang="en-US" sz="1600" dirty="0"/>
              <a:t>	Name of FK column may be different from the name of referencing PK</a:t>
            </a:r>
          </a:p>
          <a:p>
            <a:pPr>
              <a:buFontTx/>
              <a:buNone/>
            </a:pPr>
            <a:r>
              <a:rPr lang="en-US" altLang="en-US" sz="1600" b="1" dirty="0"/>
              <a:t>Example-1: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66FF"/>
                </a:solidFill>
              </a:rPr>
              <a:t>DEPARTMENT (</a:t>
            </a:r>
            <a:r>
              <a:rPr lang="en-US" altLang="en-US" sz="1600" b="1" u="sng" dirty="0" err="1">
                <a:solidFill>
                  <a:srgbClr val="0066FF"/>
                </a:solidFill>
              </a:rPr>
              <a:t>DeptID</a:t>
            </a:r>
            <a:r>
              <a:rPr lang="en-US" altLang="en-US" sz="1600" b="1" dirty="0">
                <a:solidFill>
                  <a:srgbClr val="0066FF"/>
                </a:solidFill>
              </a:rPr>
              <a:t>, </a:t>
            </a:r>
            <a:r>
              <a:rPr lang="en-US" altLang="en-US" sz="1600" b="1" dirty="0" err="1">
                <a:solidFill>
                  <a:srgbClr val="0066FF"/>
                </a:solidFill>
              </a:rPr>
              <a:t>DepartmentName</a:t>
            </a:r>
            <a:r>
              <a:rPr lang="en-US" altLang="en-US" sz="1600" b="1" dirty="0">
                <a:solidFill>
                  <a:srgbClr val="0066FF"/>
                </a:solidFill>
              </a:rPr>
              <a:t>, </a:t>
            </a:r>
            <a:r>
              <a:rPr lang="en-US" altLang="en-US" sz="1600" b="1" dirty="0" err="1">
                <a:solidFill>
                  <a:srgbClr val="0066FF"/>
                </a:solidFill>
              </a:rPr>
              <a:t>BudgetCode</a:t>
            </a:r>
            <a:r>
              <a:rPr lang="en-US" altLang="en-US" sz="1600" b="1" dirty="0">
                <a:solidFill>
                  <a:srgbClr val="0066FF"/>
                </a:solidFill>
              </a:rPr>
              <a:t>, </a:t>
            </a:r>
            <a:r>
              <a:rPr lang="en-US" altLang="en-US" sz="1600" b="1" dirty="0" err="1">
                <a:solidFill>
                  <a:srgbClr val="0066FF"/>
                </a:solidFill>
              </a:rPr>
              <a:t>ManagerName</a:t>
            </a:r>
            <a:r>
              <a:rPr lang="en-US" altLang="en-US" sz="1600" b="1" dirty="0">
                <a:solidFill>
                  <a:srgbClr val="0066FF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en-US" sz="1600" b="1" dirty="0">
                <a:solidFill>
                  <a:srgbClr val="0066FF"/>
                </a:solidFill>
              </a:rPr>
              <a:t>EMPLOYEE      (</a:t>
            </a:r>
            <a:r>
              <a:rPr lang="en-US" altLang="en-US" sz="1600" b="1" u="sng" dirty="0" err="1">
                <a:solidFill>
                  <a:srgbClr val="0066FF"/>
                </a:solidFill>
              </a:rPr>
              <a:t>EmployeeNumber</a:t>
            </a:r>
            <a:r>
              <a:rPr lang="en-US" altLang="en-US" sz="1600" b="1" dirty="0">
                <a:solidFill>
                  <a:srgbClr val="0066FF"/>
                </a:solidFill>
              </a:rPr>
              <a:t>, </a:t>
            </a:r>
            <a:r>
              <a:rPr lang="en-US" altLang="en-US" sz="1600" b="1" dirty="0" err="1">
                <a:solidFill>
                  <a:srgbClr val="0066FF"/>
                </a:solidFill>
              </a:rPr>
              <a:t>EmployeeName</a:t>
            </a:r>
            <a:r>
              <a:rPr lang="en-US" altLang="en-US" sz="1600" b="1" dirty="0">
                <a:solidFill>
                  <a:srgbClr val="0066FF"/>
                </a:solidFill>
              </a:rPr>
              <a:t>, </a:t>
            </a:r>
            <a:r>
              <a:rPr lang="en-US" altLang="en-US" sz="1600" b="1" i="1" dirty="0" err="1">
                <a:solidFill>
                  <a:srgbClr val="0066FF"/>
                </a:solidFill>
              </a:rPr>
              <a:t>DeptID</a:t>
            </a:r>
            <a:r>
              <a:rPr lang="en-US" altLang="en-US" sz="1600" b="1" dirty="0">
                <a:solidFill>
                  <a:srgbClr val="0066FF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r>
              <a:rPr lang="en-US" dirty="0"/>
              <a:t>An attribute or a combination of attribute that is used to </a:t>
            </a:r>
            <a:r>
              <a:rPr lang="en-US" dirty="0" smtClean="0"/>
              <a:t> identify </a:t>
            </a:r>
            <a:r>
              <a:rPr lang="en-US" dirty="0"/>
              <a:t>the records uniquely is known as Super Key. A table can have many Super </a:t>
            </a:r>
            <a:r>
              <a:rPr lang="en-US" dirty="0" smtClean="0"/>
              <a:t> Keys</a:t>
            </a:r>
            <a:r>
              <a:rPr lang="en-US" dirty="0"/>
              <a:t>.</a:t>
            </a:r>
          </a:p>
          <a:p>
            <a:r>
              <a:rPr lang="en-US" dirty="0"/>
              <a:t>E.g. of Super Key</a:t>
            </a:r>
          </a:p>
          <a:p>
            <a:r>
              <a:rPr lang="en-US" dirty="0" smtClean="0"/>
              <a:t>ID</a:t>
            </a:r>
            <a:endParaRPr lang="en-US" dirty="0"/>
          </a:p>
          <a:p>
            <a:r>
              <a:rPr lang="en-US" dirty="0" smtClean="0"/>
              <a:t>ID</a:t>
            </a:r>
            <a:r>
              <a:rPr lang="en-US" dirty="0"/>
              <a:t>, Name</a:t>
            </a:r>
          </a:p>
          <a:p>
            <a:r>
              <a:rPr lang="en-US" dirty="0" smtClean="0"/>
              <a:t>ID</a:t>
            </a:r>
            <a:r>
              <a:rPr lang="en-US" dirty="0"/>
              <a:t>, Address</a:t>
            </a:r>
          </a:p>
          <a:p>
            <a:r>
              <a:rPr lang="en-US" dirty="0" smtClean="0"/>
              <a:t>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endParaRPr lang="en-US" dirty="0"/>
          </a:p>
          <a:p>
            <a:r>
              <a:rPr lang="en-US" dirty="0" smtClean="0"/>
              <a:t>ID</a:t>
            </a:r>
            <a:r>
              <a:rPr lang="en-US" dirty="0"/>
              <a:t>, Salary</a:t>
            </a:r>
          </a:p>
          <a:p>
            <a:r>
              <a:rPr lang="en-US" dirty="0" smtClean="0"/>
              <a:t>Name</a:t>
            </a:r>
            <a:r>
              <a:rPr lang="en-US" dirty="0"/>
              <a:t>, Address</a:t>
            </a:r>
          </a:p>
          <a:p>
            <a:r>
              <a:rPr lang="en-US" dirty="0" smtClean="0"/>
              <a:t>Name</a:t>
            </a:r>
            <a:r>
              <a:rPr lang="en-US" dirty="0"/>
              <a:t>, Address, </a:t>
            </a:r>
            <a:r>
              <a:rPr lang="en-US" dirty="0" err="1"/>
              <a:t>Department_ID</a:t>
            </a:r>
            <a:r>
              <a:rPr lang="en-US" dirty="0"/>
              <a:t> ............ So on as any combination which can </a:t>
            </a:r>
            <a:endParaRPr lang="en-US" dirty="0" smtClean="0"/>
          </a:p>
          <a:p>
            <a:r>
              <a:rPr lang="en-US" dirty="0" smtClean="0"/>
              <a:t>A primary key can also be a super key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altLang="en-US" dirty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r>
              <a:rPr lang="en-US" altLang="en-US" sz="2400" b="1" u="sng" dirty="0" smtClean="0"/>
              <a:t>Constraints</a:t>
            </a:r>
            <a:r>
              <a:rPr lang="en-US" altLang="en-US" sz="2400" dirty="0"/>
              <a:t>:</a:t>
            </a:r>
            <a:r>
              <a:rPr lang="en-US" altLang="en-US" sz="2400" dirty="0" smtClean="0"/>
              <a:t> </a:t>
            </a:r>
            <a:r>
              <a:rPr lang="en-US" altLang="en-US" sz="2400" b="1" dirty="0"/>
              <a:t>conditions</a:t>
            </a:r>
            <a:r>
              <a:rPr lang="en-US" altLang="en-US" sz="2400" dirty="0"/>
              <a:t> that must hold on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valid relation states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b="1" u="sng" dirty="0" smtClean="0"/>
              <a:t>Integrity: </a:t>
            </a:r>
            <a:r>
              <a:rPr lang="en-US" altLang="en-US" sz="2400" dirty="0" smtClean="0"/>
              <a:t>Overall completeness, accuracy and consistency of data.</a:t>
            </a:r>
            <a:endParaRPr lang="en-US" altLang="en-US" sz="2400" dirty="0"/>
          </a:p>
          <a:p>
            <a:r>
              <a:rPr lang="en-US" altLang="en-US" sz="2400" dirty="0"/>
              <a:t>There are </a:t>
            </a:r>
            <a:r>
              <a:rPr lang="en-US" altLang="en-US" sz="2400" dirty="0" smtClean="0"/>
              <a:t>Four </a:t>
            </a:r>
            <a:r>
              <a:rPr lang="en-US" altLang="en-US" sz="2400" i="1" dirty="0"/>
              <a:t>main types</a:t>
            </a:r>
            <a:r>
              <a:rPr lang="en-US" altLang="en-US" sz="2400" dirty="0"/>
              <a:t> of constraints in the relational model:</a:t>
            </a:r>
          </a:p>
          <a:p>
            <a:pPr lvl="1"/>
            <a:r>
              <a:rPr lang="en-US" altLang="en-US" sz="2400" b="1" dirty="0"/>
              <a:t>Domain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constraint</a:t>
            </a:r>
          </a:p>
          <a:p>
            <a:pPr lvl="1"/>
            <a:r>
              <a:rPr lang="en-US" altLang="en-US" sz="2400" b="1" dirty="0"/>
              <a:t>Entity</a:t>
            </a:r>
            <a:r>
              <a:rPr lang="en-US" altLang="en-US" sz="2400" dirty="0"/>
              <a:t> </a:t>
            </a:r>
            <a:r>
              <a:rPr lang="en-US" altLang="en-US" sz="2400" b="1" dirty="0"/>
              <a:t>integrity</a:t>
            </a:r>
            <a:r>
              <a:rPr lang="en-US" altLang="en-US" sz="2400" dirty="0"/>
              <a:t> constraints</a:t>
            </a:r>
          </a:p>
          <a:p>
            <a:pPr lvl="1"/>
            <a:r>
              <a:rPr lang="en-US" altLang="en-US" sz="2400" b="1" dirty="0"/>
              <a:t>Referential integrity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constraints</a:t>
            </a:r>
          </a:p>
          <a:p>
            <a:pPr lvl="1"/>
            <a:r>
              <a:rPr lang="en-US" altLang="en-US" sz="2400" b="1" dirty="0" smtClean="0"/>
              <a:t>Key</a:t>
            </a:r>
            <a:r>
              <a:rPr lang="en-US" altLang="en-US" sz="2400" dirty="0" smtClean="0"/>
              <a:t>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36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altLang="en-US" dirty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Domain Constraint</a:t>
            </a:r>
          </a:p>
          <a:p>
            <a:pPr marL="806450" lvl="2" indent="-349250"/>
            <a:r>
              <a:rPr lang="en-US" altLang="en-US" sz="1800" dirty="0"/>
              <a:t>Every value in a tuple must be from the </a:t>
            </a:r>
            <a:r>
              <a:rPr lang="en-US" altLang="en-US" sz="1800" i="1" dirty="0"/>
              <a:t>domain of its attribute</a:t>
            </a:r>
            <a:r>
              <a:rPr lang="en-US" altLang="en-US" sz="1800" dirty="0"/>
              <a:t> (or it could be </a:t>
            </a:r>
            <a:r>
              <a:rPr lang="en-US" altLang="en-US" sz="1800" b="1" dirty="0"/>
              <a:t>null</a:t>
            </a:r>
            <a:r>
              <a:rPr lang="en-US" altLang="en-US" sz="1800" dirty="0"/>
              <a:t>, if allowed for that attribute)</a:t>
            </a:r>
          </a:p>
          <a:p>
            <a:pPr marL="806450" indent="-349250">
              <a:lnSpc>
                <a:spcPct val="90000"/>
              </a:lnSpc>
            </a:pPr>
            <a:r>
              <a:rPr lang="en-US" altLang="en-US" dirty="0"/>
              <a:t>The value of an attribute is limited to its domain.</a:t>
            </a:r>
          </a:p>
          <a:p>
            <a:pPr marL="739775" indent="-282575">
              <a:lnSpc>
                <a:spcPct val="90000"/>
              </a:lnSpc>
            </a:pPr>
            <a:r>
              <a:rPr lang="en-US" altLang="en-US" dirty="0"/>
              <a:t>A domain can impose rules on both formats and valid value ranges.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 salary value cannot be negative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2006-02-15 is an incorrect address.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2006-02-29 is an incorrect date.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Something must be wrong with a present employee born in 1800-01-01.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An employee’s name cannot be NULL.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This is called the NOT NULL constraint.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3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altLang="en-US" dirty="0"/>
              <a:t>Relational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99"/>
                </a:solidFill>
              </a:rPr>
              <a:t>Entity integrity Constraint: </a:t>
            </a:r>
            <a:r>
              <a:rPr lang="en-US" altLang="en-US" b="1" dirty="0" smtClean="0">
                <a:solidFill>
                  <a:srgbClr val="000099"/>
                </a:solidFill>
              </a:rPr>
              <a:t/>
            </a:r>
            <a:br>
              <a:rPr lang="en-US" altLang="en-US" b="1" dirty="0" smtClean="0">
                <a:solidFill>
                  <a:srgbClr val="000099"/>
                </a:solidFill>
              </a:rPr>
            </a:br>
            <a:r>
              <a:rPr lang="en-US" dirty="0" smtClean="0"/>
              <a:t>The </a:t>
            </a:r>
            <a:r>
              <a:rPr lang="en-US" b="1" dirty="0"/>
              <a:t>entity integrity constraint</a:t>
            </a:r>
            <a:r>
              <a:rPr lang="en-US" dirty="0"/>
              <a:t> states that primary keys can't be null.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</a:t>
            </a:r>
            <a:r>
              <a:rPr lang="en-US" dirty="0"/>
              <a:t>must be a proper value in the primary key field.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is because the primary key value is used to identify individual rows in a table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>
                <a:solidFill>
                  <a:srgbClr val="000099"/>
                </a:solidFill>
              </a:rPr>
              <a:t>Referential Integrity Constraint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dirty="0"/>
              <a:t>A </a:t>
            </a:r>
            <a:r>
              <a:rPr lang="en-US" b="1" dirty="0"/>
              <a:t>referential integrity constraint</a:t>
            </a:r>
            <a:r>
              <a:rPr lang="en-US" dirty="0"/>
              <a:t> is defined as part of an association between two entity </a:t>
            </a:r>
            <a:r>
              <a:rPr lang="en-US" dirty="0" smtClean="0"/>
              <a:t>types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If </a:t>
            </a:r>
            <a:r>
              <a:rPr lang="en-US" altLang="en-US" dirty="0"/>
              <a:t>a foreign key exists in a relation</a:t>
            </a:r>
            <a:r>
              <a:rPr lang="en-US" altLang="en-US" dirty="0" smtClean="0"/>
              <a:t>, then it must match with primary key value in some relation.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Key Constraints: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Specify that any tuple should not repeated in same relation</a:t>
            </a:r>
            <a:endParaRPr lang="en-US" altLang="en-US" dirty="0"/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1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a relational database schema and its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Can also point </a:t>
            </a:r>
            <a:r>
              <a:rPr lang="en-US" altLang="en-US" sz="2200" dirty="0" smtClean="0"/>
              <a:t>the </a:t>
            </a:r>
            <a:r>
              <a:rPr lang="en-US" altLang="en-US" sz="2200" dirty="0"/>
              <a:t>primary key of the referenced relation for clarity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ig05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22" y="827741"/>
            <a:ext cx="7364007" cy="54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relational model represents the database as a collection of </a:t>
            </a:r>
            <a:r>
              <a:rPr lang="en-US" sz="2000" i="1" dirty="0" smtClean="0"/>
              <a:t>relations.</a:t>
            </a:r>
            <a:endParaRPr lang="en-US" dirty="0"/>
          </a:p>
          <a:p>
            <a:r>
              <a:rPr lang="en-US" sz="2000" dirty="0"/>
              <a:t>The model was first proposed by Dr. E</a:t>
            </a:r>
            <a:r>
              <a:rPr lang="en-US" sz="2000" dirty="0" smtClean="0"/>
              <a:t>.F. </a:t>
            </a:r>
            <a:r>
              <a:rPr lang="en-US" sz="2000" dirty="0" err="1" smtClean="0"/>
              <a:t>Codd</a:t>
            </a:r>
            <a:r>
              <a:rPr lang="en-US" sz="2000" dirty="0" smtClean="0"/>
              <a:t> </a:t>
            </a:r>
            <a:r>
              <a:rPr lang="en-US" sz="2000" dirty="0"/>
              <a:t>of IBM in 1970 in the following paper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"</a:t>
            </a:r>
            <a:r>
              <a:rPr lang="en-US" sz="2000" dirty="0"/>
              <a:t>A Relational Model for Large Shared </a:t>
            </a:r>
            <a:r>
              <a:rPr lang="en-US" sz="2000" dirty="0" smtClean="0"/>
              <a:t>Data Banks</a:t>
            </a:r>
            <a:r>
              <a:rPr lang="en-US" sz="2000" dirty="0"/>
              <a:t>," Communications of </a:t>
            </a:r>
            <a:r>
              <a:rPr lang="en-US" sz="2000" dirty="0" smtClean="0"/>
              <a:t>                              the </a:t>
            </a:r>
            <a:r>
              <a:rPr lang="en-US" sz="2000" dirty="0"/>
              <a:t>ACM, </a:t>
            </a:r>
            <a:r>
              <a:rPr lang="en-US" sz="2000" dirty="0" smtClean="0"/>
              <a:t>June1970</a:t>
            </a:r>
            <a:r>
              <a:rPr lang="en-US" sz="2000" dirty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4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    </a:t>
            </a:r>
            <a:r>
              <a:rPr lang="en-US" sz="2000" b="1" u="sng" dirty="0" smtClean="0"/>
              <a:t>Terminologies: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 smtClean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 </a:t>
            </a:r>
            <a:r>
              <a:rPr lang="en-US" altLang="en-US" sz="2000" dirty="0" smtClean="0"/>
              <a:t> </a:t>
            </a:r>
            <a:r>
              <a:rPr lang="en-US" altLang="en-US" sz="2000" b="1" u="sng" dirty="0" smtClean="0"/>
              <a:t>relation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table with columns and </a:t>
            </a:r>
            <a:r>
              <a:rPr lang="en-US" altLang="en-US" sz="2000" dirty="0" smtClean="0"/>
              <a:t>rows.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sz="2000" b="1" u="sng" dirty="0" smtClean="0"/>
              <a:t>Attribute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named column of a relation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b="1" u="sng" dirty="0" smtClean="0"/>
              <a:t>Domain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set of allowable values for one or more attributes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2000" b="1" u="sng" dirty="0" smtClean="0"/>
              <a:t>Tuple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row of a relation</a:t>
            </a:r>
            <a:r>
              <a:rPr lang="en-US" altLang="en-US" sz="2000" dirty="0" smtClean="0"/>
              <a:t>. 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2000" b="1" u="sng" dirty="0" smtClean="0"/>
              <a:t>Degree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number of attributes in a relation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2000" b="1" u="sng" dirty="0" smtClean="0"/>
              <a:t>Cardinality</a:t>
            </a:r>
            <a:r>
              <a:rPr lang="en-US" altLang="en-US" sz="2000" dirty="0" smtClean="0"/>
              <a:t> is </a:t>
            </a:r>
            <a:r>
              <a:rPr lang="en-US" altLang="en-US" sz="2000" dirty="0"/>
              <a:t>a number </a:t>
            </a:r>
            <a:r>
              <a:rPr lang="en-US" altLang="en-US" sz="2000"/>
              <a:t>of </a:t>
            </a:r>
            <a:r>
              <a:rPr lang="en-US" altLang="en-US" sz="2000" smtClean="0"/>
              <a:t>tuples/records </a:t>
            </a:r>
            <a:r>
              <a:rPr lang="en-US" altLang="en-US" sz="2000" dirty="0"/>
              <a:t>in a relation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b="1" u="sng" dirty="0" smtClean="0"/>
              <a:t>Relational database </a:t>
            </a:r>
            <a:r>
              <a:rPr lang="en-US" altLang="en-US" sz="2000" dirty="0" smtClean="0"/>
              <a:t>is </a:t>
            </a:r>
            <a:r>
              <a:rPr lang="en-US" altLang="en-US" sz="2000" dirty="0"/>
              <a:t>a collection of relations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50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Relation</a:t>
            </a:r>
            <a:endParaRPr lang="en-US" dirty="0"/>
          </a:p>
        </p:txBody>
      </p:sp>
      <p:pic>
        <p:nvPicPr>
          <p:cNvPr id="4" name="Picture 6" descr="fig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1" y="2339789"/>
            <a:ext cx="9325074" cy="33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Key of a Relation:</a:t>
            </a:r>
          </a:p>
          <a:p>
            <a:pPr lvl="1"/>
            <a:r>
              <a:rPr lang="en-US" altLang="en-US" sz="2000" dirty="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000" dirty="0"/>
              <a:t>Called the </a:t>
            </a:r>
            <a:r>
              <a:rPr lang="en-US" altLang="en-US" sz="2000" i="1" dirty="0"/>
              <a:t>key</a:t>
            </a:r>
          </a:p>
          <a:p>
            <a:pPr lvl="1"/>
            <a:r>
              <a:rPr lang="en-US" altLang="en-US" sz="2000" dirty="0"/>
              <a:t>In the STUDENT table, SSN is the key</a:t>
            </a:r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altLang="en-US" dirty="0"/>
              <a:t>Relational D</a:t>
            </a:r>
            <a:r>
              <a:rPr lang="en-US" altLang="en-US" dirty="0" smtClean="0"/>
              <a:t>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r>
              <a:rPr lang="en-US" altLang="en-US" b="1" dirty="0"/>
              <a:t>Relational Database Schema:</a:t>
            </a:r>
          </a:p>
          <a:p>
            <a:pPr lvl="1"/>
            <a:r>
              <a:rPr lang="en-US" altLang="en-US" dirty="0"/>
              <a:t>A set S of relation schemas that belong to the same database.</a:t>
            </a:r>
          </a:p>
          <a:p>
            <a:pPr lvl="1"/>
            <a:r>
              <a:rPr lang="en-US" altLang="en-US" dirty="0"/>
              <a:t>S is the name of the whole </a:t>
            </a:r>
            <a:r>
              <a:rPr lang="en-US" altLang="en-US" b="1" dirty="0"/>
              <a:t>database schema</a:t>
            </a:r>
          </a:p>
          <a:p>
            <a:pPr lvl="1"/>
            <a:r>
              <a:rPr lang="en-US" altLang="en-US" dirty="0"/>
              <a:t>S = {R1, R2, ..., Rn}</a:t>
            </a:r>
          </a:p>
          <a:p>
            <a:pPr lvl="1"/>
            <a:r>
              <a:rPr lang="en-US" altLang="en-US" dirty="0"/>
              <a:t>R1, R2, …, Rn are the names of the individual </a:t>
            </a:r>
            <a:r>
              <a:rPr lang="en-US" altLang="en-US" b="1" dirty="0"/>
              <a:t>relation schemas</a:t>
            </a:r>
            <a:r>
              <a:rPr lang="en-US" altLang="en-US" dirty="0"/>
              <a:t> within the database S</a:t>
            </a:r>
          </a:p>
          <a:p>
            <a:r>
              <a:rPr lang="en-US" altLang="en-US" dirty="0"/>
              <a:t>Following slide shows a COMPANY database schema with 6 relation schemas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7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024"/>
          </a:xfrm>
        </p:spPr>
        <p:txBody>
          <a:bodyPr/>
          <a:lstStyle/>
          <a:p>
            <a:r>
              <a:rPr lang="en-US" altLang="en-US" dirty="0"/>
              <a:t>Relational D</a:t>
            </a:r>
            <a:r>
              <a:rPr lang="en-US" altLang="en-US" dirty="0" smtClean="0"/>
              <a:t>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9152466" cy="4652682"/>
          </a:xfrm>
        </p:spPr>
        <p:txBody>
          <a:bodyPr>
            <a:normAutofit/>
          </a:bodyPr>
          <a:lstStyle/>
          <a:p>
            <a:endParaRPr lang="en-US" altLang="en-US" dirty="0"/>
          </a:p>
        </p:txBody>
      </p:sp>
      <p:pic>
        <p:nvPicPr>
          <p:cNvPr id="4" name="Picture 5" descr="fig05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of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(or description) of a Relation:</a:t>
            </a:r>
          </a:p>
          <a:p>
            <a:pPr lvl="1"/>
            <a:r>
              <a:rPr lang="en-US" altLang="en-US" sz="2200" dirty="0"/>
              <a:t>Denoted by R(A1, A2, .....An)</a:t>
            </a:r>
          </a:p>
          <a:p>
            <a:pPr lvl="1"/>
            <a:r>
              <a:rPr lang="en-US" altLang="en-US" sz="2200" dirty="0"/>
              <a:t>R is the </a:t>
            </a:r>
            <a:r>
              <a:rPr lang="en-US" altLang="en-US" sz="2200" b="1" dirty="0"/>
              <a:t>name</a:t>
            </a:r>
            <a:r>
              <a:rPr lang="en-US" altLang="en-US" sz="2200" dirty="0"/>
              <a:t> of the relation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b="1" dirty="0"/>
              <a:t>attributes</a:t>
            </a:r>
            <a:r>
              <a:rPr lang="en-US" altLang="en-US" sz="2200" dirty="0"/>
              <a:t> of the relation are A1, A2, ..., </a:t>
            </a:r>
            <a:r>
              <a:rPr lang="en-US" altLang="en-US" sz="2200" dirty="0" smtClean="0"/>
              <a:t>An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b="1" dirty="0"/>
              <a:t>relation state</a:t>
            </a:r>
            <a:r>
              <a:rPr lang="en-US" altLang="en-US" sz="2200" dirty="0"/>
              <a:t> </a:t>
            </a:r>
            <a:r>
              <a:rPr lang="en-US" altLang="en-US" sz="2400" b="1" dirty="0"/>
              <a:t>r(R)</a:t>
            </a:r>
            <a:r>
              <a:rPr lang="en-US" altLang="en-US" sz="2200" dirty="0"/>
              <a:t> refers to the present set of data/tuples in the relation</a:t>
            </a:r>
            <a:r>
              <a:rPr lang="en-US" altLang="en-US" sz="2200" dirty="0" smtClean="0"/>
              <a:t>.</a:t>
            </a:r>
            <a:endParaRPr lang="en-US" altLang="en-US" sz="2200" dirty="0"/>
          </a:p>
          <a:p>
            <a:r>
              <a:rPr lang="en-US" altLang="en-US" sz="2400" b="1" u="sng" dirty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CUSTOMER (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-id, 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-name, Address, Phone#)</a:t>
            </a:r>
          </a:p>
          <a:p>
            <a:pPr lvl="1"/>
            <a:r>
              <a:rPr lang="en-US" altLang="en-US" sz="2200" dirty="0"/>
              <a:t>CUSTOMER is the relation name</a:t>
            </a:r>
          </a:p>
          <a:p>
            <a:pPr lvl="1"/>
            <a:r>
              <a:rPr lang="en-US" altLang="en-US" sz="2200" dirty="0"/>
              <a:t>Defined over the four attributes: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-id,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-name, Address, Phone#</a:t>
            </a:r>
          </a:p>
          <a:p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/>
            <a:r>
              <a:rPr lang="en-US" altLang="en-US" sz="2200" dirty="0"/>
              <a:t>For example, the domain of </a:t>
            </a:r>
            <a:r>
              <a:rPr lang="en-US" altLang="en-US" sz="2200" dirty="0" err="1"/>
              <a:t>Cust</a:t>
            </a:r>
            <a:r>
              <a:rPr lang="en-US" altLang="en-US" sz="2200" dirty="0"/>
              <a:t>-id </a:t>
            </a:r>
            <a:r>
              <a:rPr lang="en-US" altLang="en-US" sz="2200" dirty="0" smtClean="0"/>
              <a:t>is </a:t>
            </a:r>
            <a:r>
              <a:rPr lang="en-US" altLang="en-US" sz="2200" dirty="0"/>
              <a:t>numbers.</a:t>
            </a:r>
          </a:p>
          <a:p>
            <a:r>
              <a:rPr lang="en-US" altLang="en-US" dirty="0"/>
              <a:t>A CUSTOMER state may include 100 CUSTOMERS; another 250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1055</Words>
  <Application>Microsoft Office PowerPoint</Application>
  <PresentationFormat>Custom</PresentationFormat>
  <Paragraphs>171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Database System</vt:lpstr>
      <vt:lpstr>Week 3</vt:lpstr>
      <vt:lpstr>Relational data model</vt:lpstr>
      <vt:lpstr>Relational data model</vt:lpstr>
      <vt:lpstr>Example of Relation</vt:lpstr>
      <vt:lpstr>Relational database</vt:lpstr>
      <vt:lpstr>Relational Database Schema</vt:lpstr>
      <vt:lpstr>Relational Database Schema</vt:lpstr>
      <vt:lpstr>Schema of Relational database</vt:lpstr>
      <vt:lpstr>Schema of Relational database</vt:lpstr>
      <vt:lpstr>Characteristic of Relations</vt:lpstr>
      <vt:lpstr>Characteristic of Relations</vt:lpstr>
      <vt:lpstr>Keys</vt:lpstr>
      <vt:lpstr>Keys</vt:lpstr>
      <vt:lpstr>Primary Key</vt:lpstr>
      <vt:lpstr>Primary Key</vt:lpstr>
      <vt:lpstr>Keys</vt:lpstr>
      <vt:lpstr>Keys</vt:lpstr>
      <vt:lpstr>Keys</vt:lpstr>
      <vt:lpstr>Keys</vt:lpstr>
      <vt:lpstr>Surrogate Key</vt:lpstr>
      <vt:lpstr>Keys</vt:lpstr>
      <vt:lpstr>Super key</vt:lpstr>
      <vt:lpstr>Relational Integrity Constraints</vt:lpstr>
      <vt:lpstr>Relational Integrity Constraints</vt:lpstr>
      <vt:lpstr>Relational Integrity Constraints</vt:lpstr>
      <vt:lpstr>Displaying a relational database schema and its constraints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Ms Nasreen</cp:lastModifiedBy>
  <cp:revision>68</cp:revision>
  <dcterms:created xsi:type="dcterms:W3CDTF">2017-01-28T09:58:11Z</dcterms:created>
  <dcterms:modified xsi:type="dcterms:W3CDTF">2018-09-25T10:41:43Z</dcterms:modified>
</cp:coreProperties>
</file>